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1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40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790A92-B553-4403-85B1-A3B3CBFAD7F8}" type="datetimeFigureOut">
              <a:rPr lang="cs-CZ" smtClean="0"/>
              <a:pPr/>
              <a:t>23.3.2017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1D7E34-7697-4538-B848-DB5EB6F3962B}"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A51CAE81-C2CE-4761-942D-2E17715B198E}" type="slidenum">
              <a:rPr lang="cs-CZ" altLang="en-US" smtClean="0"/>
              <a:pPr/>
              <a:t>8</a:t>
            </a:fld>
            <a:endParaRPr lang="cs-CZ" altLang="en-US" smtClean="0"/>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xfrm>
            <a:off x="914508" y="4344607"/>
            <a:ext cx="5028986" cy="4113556"/>
          </a:xfrm>
          <a:noFill/>
          <a:ln/>
        </p:spPr>
        <p:txBody>
          <a:bodyPr/>
          <a:lstStyle/>
          <a:p>
            <a:pPr eaLnBrk="1" hangingPunct="1"/>
            <a:fld id="{3413530D-5E30-492E-843D-738E14EA8616}" type="slidenum">
              <a:rPr lang="cs-CZ" altLang="en-US" smtClean="0"/>
              <a:pPr eaLnBrk="1" hangingPunct="1"/>
              <a:t>8</a:t>
            </a:fld>
            <a:endParaRPr lang="cs-CZ"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p:spPr>
        <p:txBody>
          <a:bodyPr/>
          <a:lstStyle/>
          <a:p>
            <a:fld id="{C3B3FFF3-2229-4692-B9E9-554A5ACE04D0}" type="slidenum">
              <a:rPr lang="cs-CZ" altLang="en-US" smtClean="0"/>
              <a:pPr/>
              <a:t>9</a:t>
            </a:fld>
            <a:endParaRPr lang="cs-CZ" altLang="en-US" smtClean="0"/>
          </a:p>
        </p:txBody>
      </p:sp>
      <p:sp>
        <p:nvSpPr>
          <p:cNvPr id="183299" name="Rectangle 2"/>
          <p:cNvSpPr>
            <a:spLocks noGrp="1" noRot="1" noChangeAspect="1" noChangeArrowheads="1" noTextEdit="1"/>
          </p:cNvSpPr>
          <p:nvPr>
            <p:ph type="sldImg"/>
          </p:nvPr>
        </p:nvSpPr>
        <p:spPr>
          <a:ln/>
        </p:spPr>
      </p:sp>
      <p:sp>
        <p:nvSpPr>
          <p:cNvPr id="183300" name="Rectangle 3"/>
          <p:cNvSpPr>
            <a:spLocks noGrp="1" noChangeArrowheads="1"/>
          </p:cNvSpPr>
          <p:nvPr>
            <p:ph type="body" idx="1"/>
          </p:nvPr>
        </p:nvSpPr>
        <p:spPr>
          <a:xfrm>
            <a:off x="914508" y="4344607"/>
            <a:ext cx="5028986" cy="4113556"/>
          </a:xfrm>
          <a:noFill/>
          <a:ln/>
        </p:spPr>
        <p:txBody>
          <a:bodyPr/>
          <a:lstStyle/>
          <a:p>
            <a:pPr eaLnBrk="1" hangingPunct="1"/>
            <a:fld id="{38BE5E3F-6D51-43F5-9FF4-6CB3A86CD175}" type="slidenum">
              <a:rPr lang="cs-CZ" altLang="en-US" smtClean="0"/>
              <a:pPr eaLnBrk="1" hangingPunct="1"/>
              <a:t>9</a:t>
            </a:fld>
            <a:endParaRPr lang="cs-CZ"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Zástupný symbol pro obrázek snímku 1"/>
          <p:cNvSpPr>
            <a:spLocks noGrp="1" noRot="1" noChangeAspect="1" noTextEdit="1"/>
          </p:cNvSpPr>
          <p:nvPr>
            <p:ph type="sldImg"/>
          </p:nvPr>
        </p:nvSpPr>
        <p:spPr>
          <a:ln/>
        </p:spPr>
      </p:sp>
      <p:sp>
        <p:nvSpPr>
          <p:cNvPr id="184323" name="Zástupný symbol pro poznámky 2"/>
          <p:cNvSpPr>
            <a:spLocks noGrp="1"/>
          </p:cNvSpPr>
          <p:nvPr>
            <p:ph type="body" idx="1"/>
          </p:nvPr>
        </p:nvSpPr>
        <p:spPr>
          <a:noFill/>
          <a:ln/>
        </p:spPr>
        <p:txBody>
          <a:bodyPr/>
          <a:lstStyle/>
          <a:p>
            <a:r>
              <a:rPr lang="cs-CZ" altLang="en-US" smtClean="0"/>
              <a:t>Etriky pro textz zákonů</a:t>
            </a:r>
          </a:p>
        </p:txBody>
      </p:sp>
      <p:sp>
        <p:nvSpPr>
          <p:cNvPr id="184324" name="Zástupný symbol pro číslo snímku 3"/>
          <p:cNvSpPr>
            <a:spLocks noGrp="1"/>
          </p:cNvSpPr>
          <p:nvPr>
            <p:ph type="sldNum" sz="quarter" idx="5"/>
          </p:nvPr>
        </p:nvSpPr>
        <p:spPr>
          <a:noFill/>
        </p:spPr>
        <p:txBody>
          <a:bodyPr/>
          <a:lstStyle/>
          <a:p>
            <a:fld id="{26DB3630-AD1D-4435-AB4C-129227C1E247}" type="slidenum">
              <a:rPr lang="cs-CZ" altLang="en-US" smtClean="0"/>
              <a:pPr/>
              <a:t>19</a:t>
            </a:fld>
            <a:endParaRPr lang="cs-CZ"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Zástupný symbol pro obrázek snímku 1"/>
          <p:cNvSpPr>
            <a:spLocks noGrp="1" noRot="1" noChangeAspect="1" noTextEdit="1"/>
          </p:cNvSpPr>
          <p:nvPr>
            <p:ph type="sldImg"/>
          </p:nvPr>
        </p:nvSpPr>
        <p:spPr>
          <a:ln/>
        </p:spPr>
      </p:sp>
      <p:sp>
        <p:nvSpPr>
          <p:cNvPr id="185347" name="Zástupný symbol pro poznámky 2"/>
          <p:cNvSpPr>
            <a:spLocks noGrp="1"/>
          </p:cNvSpPr>
          <p:nvPr>
            <p:ph type="body" idx="1"/>
          </p:nvPr>
        </p:nvSpPr>
        <p:spPr>
          <a:noFill/>
          <a:ln/>
        </p:spPr>
        <p:txBody>
          <a:bodyPr/>
          <a:lstStyle/>
          <a:p>
            <a:r>
              <a:rPr lang="cs-CZ" altLang="en-US" smtClean="0"/>
              <a:t> SW není času nikdy dost</a:t>
            </a:r>
          </a:p>
        </p:txBody>
      </p:sp>
      <p:sp>
        <p:nvSpPr>
          <p:cNvPr id="185348" name="Zástupný symbol pro číslo snímku 3"/>
          <p:cNvSpPr>
            <a:spLocks noGrp="1"/>
          </p:cNvSpPr>
          <p:nvPr>
            <p:ph type="sldNum" sz="quarter" idx="5"/>
          </p:nvPr>
        </p:nvSpPr>
        <p:spPr>
          <a:noFill/>
        </p:spPr>
        <p:txBody>
          <a:bodyPr/>
          <a:lstStyle/>
          <a:p>
            <a:fld id="{6085789B-36F3-46BF-B227-722F2EC0DEC7}" type="slidenum">
              <a:rPr lang="cs-CZ" altLang="en-US" smtClean="0"/>
              <a:pPr/>
              <a:t>21</a:t>
            </a:fld>
            <a:endParaRPr lang="cs-CZ"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Zástupný symbol pro obrázek snímku 1"/>
          <p:cNvSpPr>
            <a:spLocks noGrp="1" noRot="1" noChangeAspect="1" noTextEdit="1"/>
          </p:cNvSpPr>
          <p:nvPr>
            <p:ph type="sldImg"/>
          </p:nvPr>
        </p:nvSpPr>
        <p:spPr>
          <a:xfrm>
            <a:off x="925719" y="685838"/>
            <a:ext cx="5008166" cy="3429182"/>
          </a:xfrm>
          <a:ln/>
        </p:spPr>
      </p:sp>
      <p:sp>
        <p:nvSpPr>
          <p:cNvPr id="186371" name="Zástupný symbol pro poznámky 2"/>
          <p:cNvSpPr>
            <a:spLocks noGrp="1"/>
          </p:cNvSpPr>
          <p:nvPr>
            <p:ph type="body" idx="1"/>
          </p:nvPr>
        </p:nvSpPr>
        <p:spPr>
          <a:noFill/>
          <a:ln/>
        </p:spPr>
        <p:txBody>
          <a:bodyPr lIns="91440" tIns="45720" rIns="91440" bIns="45720"/>
          <a:lstStyle/>
          <a:p>
            <a:pPr eaLnBrk="1" hangingPunct="1">
              <a:spcBef>
                <a:spcPct val="0"/>
              </a:spcBef>
            </a:pPr>
            <a:endParaRPr lang="en-US" altLang="en-US" smtClean="0"/>
          </a:p>
        </p:txBody>
      </p:sp>
      <p:sp>
        <p:nvSpPr>
          <p:cNvPr id="186372" name="Zástupný symbol pro číslo snímku 3"/>
          <p:cNvSpPr txBox="1">
            <a:spLocks noGrp="1"/>
          </p:cNvSpPr>
          <p:nvPr/>
        </p:nvSpPr>
        <p:spPr bwMode="auto">
          <a:xfrm>
            <a:off x="3885453" y="8684826"/>
            <a:ext cx="2970946" cy="457711"/>
          </a:xfrm>
          <a:prstGeom prst="rect">
            <a:avLst/>
          </a:prstGeom>
          <a:noFill/>
          <a:ln w="9525">
            <a:noFill/>
            <a:miter lim="800000"/>
            <a:headEnd/>
            <a:tailEnd/>
          </a:ln>
        </p:spPr>
        <p:txBody>
          <a:bodyPr anchor="b"/>
          <a:lstStyle/>
          <a:p>
            <a:pPr algn="r"/>
            <a:fld id="{129D72DD-2650-49D2-8AE8-AB5DE0F22E2A}" type="slidenum">
              <a:rPr lang="cs-CZ" altLang="en-US" sz="1200">
                <a:latin typeface="Arial" charset="0"/>
                <a:cs typeface="Arial" charset="0"/>
              </a:rPr>
              <a:pPr algn="r"/>
              <a:t>50</a:t>
            </a:fld>
            <a:endParaRPr lang="cs-CZ" altLang="en-US" sz="120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Zástupný symbol pro obrázek snímku 1"/>
          <p:cNvSpPr>
            <a:spLocks noGrp="1" noRot="1" noChangeAspect="1" noTextEdit="1"/>
          </p:cNvSpPr>
          <p:nvPr>
            <p:ph type="sldImg"/>
          </p:nvPr>
        </p:nvSpPr>
        <p:spPr>
          <a:xfrm>
            <a:off x="925719" y="685838"/>
            <a:ext cx="5008166" cy="3429182"/>
          </a:xfrm>
          <a:ln/>
        </p:spPr>
      </p:sp>
      <p:sp>
        <p:nvSpPr>
          <p:cNvPr id="187395" name="Zástupný symbol pro poznámky 2"/>
          <p:cNvSpPr>
            <a:spLocks noGrp="1"/>
          </p:cNvSpPr>
          <p:nvPr>
            <p:ph type="body" idx="1"/>
          </p:nvPr>
        </p:nvSpPr>
        <p:spPr>
          <a:noFill/>
          <a:ln/>
        </p:spPr>
        <p:txBody>
          <a:bodyPr lIns="91440" tIns="45720" rIns="91440" bIns="45720"/>
          <a:lstStyle/>
          <a:p>
            <a:pPr eaLnBrk="1" hangingPunct="1">
              <a:spcBef>
                <a:spcPct val="0"/>
              </a:spcBef>
            </a:pPr>
            <a:endParaRPr lang="en-US" altLang="en-US" smtClean="0"/>
          </a:p>
        </p:txBody>
      </p:sp>
      <p:sp>
        <p:nvSpPr>
          <p:cNvPr id="187396" name="Zástupný symbol pro číslo snímku 3"/>
          <p:cNvSpPr txBox="1">
            <a:spLocks noGrp="1"/>
          </p:cNvSpPr>
          <p:nvPr/>
        </p:nvSpPr>
        <p:spPr bwMode="auto">
          <a:xfrm>
            <a:off x="3885453" y="8684826"/>
            <a:ext cx="2970946" cy="457711"/>
          </a:xfrm>
          <a:prstGeom prst="rect">
            <a:avLst/>
          </a:prstGeom>
          <a:noFill/>
          <a:ln w="9525">
            <a:noFill/>
            <a:miter lim="800000"/>
            <a:headEnd/>
            <a:tailEnd/>
          </a:ln>
        </p:spPr>
        <p:txBody>
          <a:bodyPr anchor="b"/>
          <a:lstStyle/>
          <a:p>
            <a:pPr algn="r"/>
            <a:fld id="{4334CE94-D0C9-4760-A772-40CDC5DDD212}" type="slidenum">
              <a:rPr lang="cs-CZ" altLang="en-US" sz="1200">
                <a:latin typeface="Arial" charset="0"/>
                <a:cs typeface="Arial" charset="0"/>
              </a:rPr>
              <a:pPr algn="r"/>
              <a:t>51</a:t>
            </a:fld>
            <a:endParaRPr lang="cs-CZ" altLang="en-US" sz="120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Zástupný symbol pro obrázek snímku 1"/>
          <p:cNvSpPr>
            <a:spLocks noGrp="1" noRot="1" noChangeAspect="1" noTextEdit="1"/>
          </p:cNvSpPr>
          <p:nvPr>
            <p:ph type="sldImg"/>
          </p:nvPr>
        </p:nvSpPr>
        <p:spPr>
          <a:xfrm>
            <a:off x="925719" y="685838"/>
            <a:ext cx="5008166" cy="3429182"/>
          </a:xfrm>
          <a:ln/>
        </p:spPr>
      </p:sp>
      <p:sp>
        <p:nvSpPr>
          <p:cNvPr id="188419" name="Zástupný symbol pro poznámky 2"/>
          <p:cNvSpPr>
            <a:spLocks noGrp="1"/>
          </p:cNvSpPr>
          <p:nvPr>
            <p:ph type="body" idx="1"/>
          </p:nvPr>
        </p:nvSpPr>
        <p:spPr>
          <a:noFill/>
          <a:ln/>
        </p:spPr>
        <p:txBody>
          <a:bodyPr lIns="91440" tIns="45720" rIns="91440" bIns="45720"/>
          <a:lstStyle/>
          <a:p>
            <a:pPr eaLnBrk="1" hangingPunct="1">
              <a:spcBef>
                <a:spcPct val="0"/>
              </a:spcBef>
            </a:pPr>
            <a:endParaRPr lang="en-US" altLang="en-US" smtClean="0"/>
          </a:p>
        </p:txBody>
      </p:sp>
      <p:sp>
        <p:nvSpPr>
          <p:cNvPr id="188420" name="Zástupný symbol pro číslo snímku 3"/>
          <p:cNvSpPr txBox="1">
            <a:spLocks noGrp="1"/>
          </p:cNvSpPr>
          <p:nvPr/>
        </p:nvSpPr>
        <p:spPr bwMode="auto">
          <a:xfrm>
            <a:off x="3885453" y="8684826"/>
            <a:ext cx="2970946" cy="457711"/>
          </a:xfrm>
          <a:prstGeom prst="rect">
            <a:avLst/>
          </a:prstGeom>
          <a:noFill/>
          <a:ln w="9525">
            <a:noFill/>
            <a:miter lim="800000"/>
            <a:headEnd/>
            <a:tailEnd/>
          </a:ln>
        </p:spPr>
        <p:txBody>
          <a:bodyPr anchor="b"/>
          <a:lstStyle/>
          <a:p>
            <a:pPr algn="r"/>
            <a:fld id="{B959C33F-D30B-45A5-B8C0-8977D85A1007}" type="slidenum">
              <a:rPr lang="cs-CZ" altLang="en-US" sz="1200">
                <a:latin typeface="Arial" charset="0"/>
                <a:cs typeface="Arial" charset="0"/>
              </a:rPr>
              <a:pPr algn="r"/>
              <a:t>52</a:t>
            </a:fld>
            <a:endParaRPr lang="cs-CZ" altLang="en-US" sz="120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E900854-B5C3-48AD-A9C2-F68E72FD9C81}" type="datetimeFigureOut">
              <a:rPr lang="cs-CZ" smtClean="0"/>
              <a:pPr/>
              <a:t>23.3.2017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E900854-B5C3-48AD-A9C2-F68E72FD9C81}" type="datetimeFigureOut">
              <a:rPr lang="cs-CZ" smtClean="0"/>
              <a:pPr/>
              <a:t>23.3.2017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E900854-B5C3-48AD-A9C2-F68E72FD9C81}" type="datetimeFigureOut">
              <a:rPr lang="cs-CZ" smtClean="0"/>
              <a:pPr/>
              <a:t>23.3.2017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685800" y="1981200"/>
            <a:ext cx="7772400" cy="4114800"/>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D6127444-A0CA-4FEF-853C-C7FF12CB06AC}"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E900854-B5C3-48AD-A9C2-F68E72FD9C81}" type="datetimeFigureOut">
              <a:rPr lang="cs-CZ" smtClean="0"/>
              <a:pPr/>
              <a:t>23.3.2017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E900854-B5C3-48AD-A9C2-F68E72FD9C81}" type="datetimeFigureOut">
              <a:rPr lang="cs-CZ" smtClean="0"/>
              <a:pPr/>
              <a:t>23.3.2017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E900854-B5C3-48AD-A9C2-F68E72FD9C81}" type="datetimeFigureOut">
              <a:rPr lang="cs-CZ" smtClean="0"/>
              <a:pPr/>
              <a:t>23.3.2017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E900854-B5C3-48AD-A9C2-F68E72FD9C81}" type="datetimeFigureOut">
              <a:rPr lang="cs-CZ" smtClean="0"/>
              <a:pPr/>
              <a:t>23.3.2017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E900854-B5C3-48AD-A9C2-F68E72FD9C81}" type="datetimeFigureOut">
              <a:rPr lang="cs-CZ" smtClean="0"/>
              <a:pPr/>
              <a:t>23.3.2017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E900854-B5C3-48AD-A9C2-F68E72FD9C81}" type="datetimeFigureOut">
              <a:rPr lang="cs-CZ" smtClean="0"/>
              <a:pPr/>
              <a:t>23.3.2017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E900854-B5C3-48AD-A9C2-F68E72FD9C81}" type="datetimeFigureOut">
              <a:rPr lang="cs-CZ" smtClean="0"/>
              <a:pPr/>
              <a:t>23.3.2017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E900854-B5C3-48AD-A9C2-F68E72FD9C81}" type="datetimeFigureOut">
              <a:rPr lang="cs-CZ" smtClean="0"/>
              <a:pPr/>
              <a:t>23.3.2017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51C87D5-2830-4D27-B755-0570823BB58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00854-B5C3-48AD-A9C2-F68E72FD9C81}" type="datetimeFigureOut">
              <a:rPr lang="cs-CZ" smtClean="0"/>
              <a:pPr/>
              <a:t>23.3.2017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C87D5-2830-4D27-B755-0570823BB58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iso.org/iso/en/CatalogueDetailPage.CatalogueDetail?CSNUMBER=37717&amp;ICS1=35&amp;ICS2=80&amp;ICS3=&amp;scopelis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unmz.cz/"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Antivzory</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ástupný symbol pro číslo snímku 4"/>
          <p:cNvSpPr>
            <a:spLocks noGrp="1"/>
          </p:cNvSpPr>
          <p:nvPr>
            <p:ph type="sldNum" sz="quarter" idx="12"/>
          </p:nvPr>
        </p:nvSpPr>
        <p:spPr>
          <a:noFill/>
        </p:spPr>
        <p:txBody>
          <a:bodyPr/>
          <a:lstStyle/>
          <a:p>
            <a:fld id="{80BAEDC3-F935-4C4F-9DEB-E1B0EF3C269A}" type="slidenum">
              <a:rPr lang="cs-CZ" altLang="en-US" smtClean="0"/>
              <a:pPr/>
              <a:t>10</a:t>
            </a:fld>
            <a:endParaRPr lang="cs-CZ" altLang="en-US" smtClean="0"/>
          </a:p>
        </p:txBody>
      </p:sp>
      <p:sp>
        <p:nvSpPr>
          <p:cNvPr id="78851" name="Rectangle 1026"/>
          <p:cNvSpPr>
            <a:spLocks noGrp="1" noChangeArrowheads="1"/>
          </p:cNvSpPr>
          <p:nvPr>
            <p:ph type="title"/>
          </p:nvPr>
        </p:nvSpPr>
        <p:spPr/>
        <p:txBody>
          <a:bodyPr/>
          <a:lstStyle/>
          <a:p>
            <a:pPr eaLnBrk="1" hangingPunct="1"/>
            <a:r>
              <a:rPr lang="en-US" altLang="en-US" smtClean="0"/>
              <a:t>SOA with legacies, simplified</a:t>
            </a:r>
          </a:p>
        </p:txBody>
      </p:sp>
      <p:pic>
        <p:nvPicPr>
          <p:cNvPr id="78852" name="Picture 1027"/>
          <p:cNvPicPr>
            <a:picLocks noChangeAspect="1" noChangeArrowheads="1"/>
          </p:cNvPicPr>
          <p:nvPr/>
        </p:nvPicPr>
        <p:blipFill>
          <a:blip r:embed="rId2" cstate="print"/>
          <a:srcRect/>
          <a:stretch>
            <a:fillRect/>
          </a:stretch>
        </p:blipFill>
        <p:spPr bwMode="auto">
          <a:xfrm>
            <a:off x="1066800" y="2246313"/>
            <a:ext cx="6629400" cy="3429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ChangeArrowheads="1"/>
          </p:cNvSpPr>
          <p:nvPr>
            <p:ph type="ctrTitle"/>
          </p:nvPr>
        </p:nvSpPr>
        <p:spPr/>
        <p:txBody>
          <a:bodyPr/>
          <a:lstStyle/>
          <a:p>
            <a:pPr eaLnBrk="1" hangingPunct="1"/>
            <a:r>
              <a:rPr lang="en-US" altLang="en-US" smtClean="0"/>
              <a:t>Antipattern </a:t>
            </a:r>
            <a:br>
              <a:rPr lang="en-US" altLang="en-US" smtClean="0"/>
            </a:br>
            <a:r>
              <a:rPr lang="en-US" altLang="en-US" smtClean="0"/>
              <a:t>No Businessmen Involvement</a:t>
            </a:r>
          </a:p>
        </p:txBody>
      </p:sp>
      <p:sp>
        <p:nvSpPr>
          <p:cNvPr id="79875" name="Rectangle 1027"/>
          <p:cNvSpPr>
            <a:spLocks noGrp="1" noChangeArrowheads="1"/>
          </p:cNvSpPr>
          <p:nvPr>
            <p:ph type="subTitle" idx="1"/>
          </p:nvPr>
        </p:nvSpPr>
        <p:spPr>
          <a:xfrm>
            <a:off x="762000" y="3581400"/>
            <a:ext cx="7620000" cy="2057400"/>
          </a:xfrm>
        </p:spPr>
        <p:txBody>
          <a:bodyPr/>
          <a:lstStyle/>
          <a:p>
            <a:pPr eaLnBrk="1" hangingPunct="1"/>
            <a:r>
              <a:rPr lang="en-US" altLang="en-US" smtClean="0"/>
              <a:t>A wrong practice believing that well designed business processes should not be exceptionally changed by their users (i.e. no agility)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Zástupný symbol pro číslo snímku 5"/>
          <p:cNvSpPr>
            <a:spLocks noGrp="1"/>
          </p:cNvSpPr>
          <p:nvPr>
            <p:ph type="sldNum" sz="quarter" idx="12"/>
          </p:nvPr>
        </p:nvSpPr>
        <p:spPr>
          <a:noFill/>
        </p:spPr>
        <p:txBody>
          <a:bodyPr/>
          <a:lstStyle/>
          <a:p>
            <a:fld id="{04B86676-38C5-4763-8B22-4C8FC6CC4789}" type="slidenum">
              <a:rPr lang="cs-CZ" altLang="en-US" smtClean="0"/>
              <a:pPr/>
              <a:t>12</a:t>
            </a:fld>
            <a:endParaRPr lang="cs-CZ" altLang="en-US" smtClean="0"/>
          </a:p>
        </p:txBody>
      </p:sp>
      <p:sp>
        <p:nvSpPr>
          <p:cNvPr id="80899" name="Rectangle 1026"/>
          <p:cNvSpPr>
            <a:spLocks noGrp="1" noChangeArrowheads="1"/>
          </p:cNvSpPr>
          <p:nvPr>
            <p:ph type="title"/>
          </p:nvPr>
        </p:nvSpPr>
        <p:spPr/>
        <p:txBody>
          <a:bodyPr>
            <a:normAutofit fontScale="90000"/>
          </a:bodyPr>
          <a:lstStyle/>
          <a:p>
            <a:pPr eaLnBrk="1" hangingPunct="1"/>
            <a:r>
              <a:rPr lang="en-US" altLang="en-US" smtClean="0"/>
              <a:t>Business antipattern </a:t>
            </a:r>
            <a:r>
              <a:rPr lang="cs-CZ" altLang="en-US" smtClean="0"/>
              <a:t>          </a:t>
            </a:r>
            <a:r>
              <a:rPr lang="en-US" altLang="en-US" smtClean="0"/>
              <a:t>            No Businessmen Involvement</a:t>
            </a:r>
          </a:p>
        </p:txBody>
      </p:sp>
      <p:sp>
        <p:nvSpPr>
          <p:cNvPr id="80900" name="Rectangle 1027"/>
          <p:cNvSpPr>
            <a:spLocks noGrp="1" noChangeArrowheads="1"/>
          </p:cNvSpPr>
          <p:nvPr>
            <p:ph type="body" idx="1"/>
          </p:nvPr>
        </p:nvSpPr>
        <p:spPr>
          <a:xfrm>
            <a:off x="838200" y="2017713"/>
            <a:ext cx="8116888" cy="4114800"/>
          </a:xfrm>
        </p:spPr>
        <p:txBody>
          <a:bodyPr/>
          <a:lstStyle/>
          <a:p>
            <a:pPr eaLnBrk="1" hangingPunct="1">
              <a:lnSpc>
                <a:spcPct val="90000"/>
              </a:lnSpc>
            </a:pPr>
            <a:r>
              <a:rPr lang="en-US" altLang="en-US" smtClean="0"/>
              <a:t>Consequences</a:t>
            </a:r>
          </a:p>
          <a:p>
            <a:pPr lvl="1" eaLnBrk="1" hangingPunct="1">
              <a:lnSpc>
                <a:spcPct val="90000"/>
              </a:lnSpc>
            </a:pPr>
            <a:r>
              <a:rPr lang="en-US" altLang="en-US" sz="2400" smtClean="0"/>
              <a:t>Losses due necessary deficiencies in process models (data missing, obsolete, expensive ot get, changing business conditions), very important for small enterprises</a:t>
            </a:r>
          </a:p>
          <a:p>
            <a:pPr lvl="1" eaLnBrk="1" hangingPunct="1">
              <a:lnSpc>
                <a:spcPct val="90000"/>
              </a:lnSpc>
            </a:pPr>
            <a:r>
              <a:rPr lang="en-US" altLang="en-US" sz="2400" smtClean="0"/>
              <a:t>No agile actions based on human experience and intuition</a:t>
            </a:r>
          </a:p>
          <a:p>
            <a:pPr lvl="1" eaLnBrk="1" hangingPunct="1">
              <a:lnSpc>
                <a:spcPct val="90000"/>
              </a:lnSpc>
            </a:pPr>
            <a:r>
              <a:rPr lang="en-US" altLang="en-US" sz="2400" smtClean="0"/>
              <a:t>Limited business responsibility and agility only possible </a:t>
            </a:r>
          </a:p>
          <a:p>
            <a:pPr lvl="1" eaLnBrk="1" hangingPunct="1">
              <a:lnSpc>
                <a:spcPct val="90000"/>
              </a:lnSpc>
            </a:pPr>
            <a:r>
              <a:rPr lang="en-US" altLang="en-US" sz="2400" smtClean="0"/>
              <a:t>Difficulties to use old models in “obsolete“ languages</a:t>
            </a:r>
          </a:p>
          <a:p>
            <a:pPr eaLnBrk="1" hangingPunct="1">
              <a:lnSpc>
                <a:spcPct val="90000"/>
              </a:lnSpc>
            </a:pPr>
            <a:endParaRPr lang="en-US"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číslo snímku 5"/>
          <p:cNvSpPr>
            <a:spLocks noGrp="1"/>
          </p:cNvSpPr>
          <p:nvPr>
            <p:ph type="sldNum" sz="quarter" idx="12"/>
          </p:nvPr>
        </p:nvSpPr>
        <p:spPr>
          <a:noFill/>
        </p:spPr>
        <p:txBody>
          <a:bodyPr/>
          <a:lstStyle/>
          <a:p>
            <a:fld id="{CDEDB964-6003-4ADF-A87F-C5E31B931DF6}" type="slidenum">
              <a:rPr lang="cs-CZ" altLang="en-US" smtClean="0"/>
              <a:pPr/>
              <a:t>13</a:t>
            </a:fld>
            <a:endParaRPr lang="cs-CZ" altLang="en-US" smtClean="0"/>
          </a:p>
        </p:txBody>
      </p:sp>
      <p:sp>
        <p:nvSpPr>
          <p:cNvPr id="81923" name="Rectangle 1026"/>
          <p:cNvSpPr>
            <a:spLocks noGrp="1" noChangeArrowheads="1"/>
          </p:cNvSpPr>
          <p:nvPr>
            <p:ph type="title"/>
          </p:nvPr>
        </p:nvSpPr>
        <p:spPr/>
        <p:txBody>
          <a:bodyPr>
            <a:normAutofit fontScale="90000"/>
          </a:bodyPr>
          <a:lstStyle/>
          <a:p>
            <a:pPr eaLnBrk="1" hangingPunct="1"/>
            <a:r>
              <a:rPr lang="en-US" altLang="en-US" smtClean="0"/>
              <a:t>Business antipattern  </a:t>
            </a:r>
            <a:r>
              <a:rPr lang="cs-CZ" altLang="en-US" smtClean="0"/>
              <a:t>          </a:t>
            </a:r>
            <a:r>
              <a:rPr lang="en-US" altLang="en-US" smtClean="0"/>
              <a:t>           No Businessmen Involvement</a:t>
            </a:r>
          </a:p>
        </p:txBody>
      </p:sp>
      <p:sp>
        <p:nvSpPr>
          <p:cNvPr id="81924" name="Rectangle 1027"/>
          <p:cNvSpPr>
            <a:spLocks noGrp="1" noChangeArrowheads="1"/>
          </p:cNvSpPr>
          <p:nvPr>
            <p:ph type="body" idx="1"/>
          </p:nvPr>
        </p:nvSpPr>
        <p:spPr>
          <a:xfrm>
            <a:off x="838200" y="2017713"/>
            <a:ext cx="8116888" cy="4114800"/>
          </a:xfrm>
        </p:spPr>
        <p:txBody>
          <a:bodyPr/>
          <a:lstStyle/>
          <a:p>
            <a:pPr eaLnBrk="1" hangingPunct="1"/>
            <a:r>
              <a:rPr lang="en-US" altLang="en-US" smtClean="0"/>
              <a:t>  </a:t>
            </a:r>
            <a:r>
              <a:rPr lang="cs-CZ" altLang="en-US" smtClean="0"/>
              <a:t>Loss </a:t>
            </a:r>
            <a:r>
              <a:rPr lang="cs-CZ" altLang="en-US" i="1" smtClean="0"/>
              <a:t>Z</a:t>
            </a:r>
            <a:r>
              <a:rPr lang="en-US" altLang="en-US" i="1" smtClean="0"/>
              <a:t> </a:t>
            </a:r>
            <a:r>
              <a:rPr lang="cs-CZ" altLang="en-US" i="1" smtClean="0"/>
              <a:t> of the antippatern </a:t>
            </a:r>
            <a:r>
              <a:rPr lang="en-US" altLang="en-US" smtClean="0"/>
              <a:t>in business</a:t>
            </a:r>
            <a:r>
              <a:rPr lang="cs-CZ" altLang="en-US" smtClean="0"/>
              <a:t> is</a:t>
            </a:r>
            <a:r>
              <a:rPr lang="en-US" altLang="en-US" smtClean="0"/>
              <a:t> </a:t>
            </a:r>
            <a:r>
              <a:rPr lang="en-US" altLang="en-US" i="1" smtClean="0"/>
              <a:t>large</a:t>
            </a:r>
            <a:r>
              <a:rPr lang="en-US" altLang="en-US" smtClean="0"/>
              <a:t> to</a:t>
            </a:r>
            <a:r>
              <a:rPr lang="en-US" altLang="en-US" i="1" smtClean="0"/>
              <a:t> very large, p </a:t>
            </a:r>
            <a:endParaRPr lang="en-US" altLang="en-US" smtClean="0"/>
          </a:p>
          <a:p>
            <a:pPr eaLnBrk="1" hangingPunct="1"/>
            <a:r>
              <a:rPr lang="en-US" altLang="en-US" smtClean="0"/>
              <a:t>Probability </a:t>
            </a:r>
            <a:r>
              <a:rPr lang="en-US" altLang="en-US" i="1" smtClean="0"/>
              <a:t>p </a:t>
            </a:r>
            <a:r>
              <a:rPr lang="en-US" altLang="en-US" smtClean="0"/>
              <a:t>is  rather</a:t>
            </a:r>
            <a:r>
              <a:rPr lang="en-US" altLang="en-US" i="1" smtClean="0"/>
              <a:t> high </a:t>
            </a:r>
          </a:p>
          <a:p>
            <a:pPr lvl="1" eaLnBrk="1" hangingPunct="1"/>
            <a:r>
              <a:rPr lang="en-US" altLang="en-US" smtClean="0"/>
              <a:t>Agility sometimes desirable </a:t>
            </a:r>
          </a:p>
          <a:p>
            <a:pPr lvl="1" eaLnBrk="1" hangingPunct="1"/>
            <a:r>
              <a:rPr lang="en-US" altLang="en-US" smtClean="0"/>
              <a:t>Effective impleme</a:t>
            </a:r>
            <a:r>
              <a:rPr lang="cs-CZ" altLang="en-US" smtClean="0"/>
              <a:t>n</a:t>
            </a:r>
            <a:r>
              <a:rPr lang="en-US" altLang="en-US" smtClean="0"/>
              <a:t>tation not known fully </a:t>
            </a:r>
            <a:r>
              <a:rPr lang="cs-CZ" altLang="en-US" smtClean="0"/>
              <a:t>yet</a:t>
            </a:r>
            <a:endParaRPr lang="en-US" altLang="en-US" smtClean="0"/>
          </a:p>
          <a:p>
            <a:pPr eaLnBrk="1" hangingPunct="1"/>
            <a:r>
              <a:rPr lang="en-US" altLang="en-US" sz="3600" smtClean="0"/>
              <a:t>Level </a:t>
            </a:r>
            <a:r>
              <a:rPr lang="cs-CZ" altLang="en-US" sz="3600" i="1" smtClean="0"/>
              <a:t>O= p*Z </a:t>
            </a:r>
            <a:r>
              <a:rPr lang="en-US" altLang="en-US" sz="3600" smtClean="0"/>
              <a:t>is  </a:t>
            </a:r>
            <a:r>
              <a:rPr lang="cs-CZ" altLang="en-US" sz="3600" smtClean="0"/>
              <a:t>therefore </a:t>
            </a:r>
            <a:r>
              <a:rPr lang="en-US" altLang="en-US" sz="3600" i="1" smtClean="0"/>
              <a:t>large  </a:t>
            </a:r>
            <a:r>
              <a:rPr lang="en-US" altLang="en-US" sz="3600" smtClean="0"/>
              <a:t> to </a:t>
            </a:r>
            <a:r>
              <a:rPr lang="en-US" altLang="en-US" sz="3600" i="1" smtClean="0"/>
              <a:t>very large</a:t>
            </a:r>
            <a:endParaRPr lang="en-US" altLang="en-US" i="1" smtClean="0"/>
          </a:p>
          <a:p>
            <a:pPr eaLnBrk="1" hangingPunct="1"/>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číslo snímku 4"/>
          <p:cNvSpPr>
            <a:spLocks noGrp="1"/>
          </p:cNvSpPr>
          <p:nvPr>
            <p:ph type="sldNum" sz="quarter" idx="12"/>
          </p:nvPr>
        </p:nvSpPr>
        <p:spPr>
          <a:noFill/>
        </p:spPr>
        <p:txBody>
          <a:bodyPr/>
          <a:lstStyle/>
          <a:p>
            <a:fld id="{050DC913-EBF3-4194-B420-E625BB4FCE21}" type="slidenum">
              <a:rPr lang="cs-CZ" altLang="en-US" smtClean="0"/>
              <a:pPr/>
              <a:t>14</a:t>
            </a:fld>
            <a:endParaRPr lang="cs-CZ" altLang="en-US" smtClean="0"/>
          </a:p>
        </p:txBody>
      </p:sp>
      <p:sp>
        <p:nvSpPr>
          <p:cNvPr id="82947" name="Rectangle 1026"/>
          <p:cNvSpPr>
            <a:spLocks noGrp="1" noChangeArrowheads="1"/>
          </p:cNvSpPr>
          <p:nvPr>
            <p:ph type="title"/>
          </p:nvPr>
        </p:nvSpPr>
        <p:spPr/>
        <p:txBody>
          <a:bodyPr>
            <a:normAutofit fontScale="90000"/>
          </a:bodyPr>
          <a:lstStyle/>
          <a:p>
            <a:pPr eaLnBrk="1" hangingPunct="1"/>
            <a:r>
              <a:rPr lang="cs-CZ" altLang="en-US" sz="3600" smtClean="0"/>
              <a:t>Implemetation </a:t>
            </a:r>
            <a:r>
              <a:rPr lang="en-US" altLang="en-US" sz="3600" smtClean="0"/>
              <a:t>of business processes </a:t>
            </a:r>
            <a:r>
              <a:rPr lang="cs-CZ" altLang="en-US" sz="3600" smtClean="0"/>
              <a:t>enabling user involvement</a:t>
            </a:r>
          </a:p>
        </p:txBody>
      </p:sp>
      <p:pic>
        <p:nvPicPr>
          <p:cNvPr id="82948" name="Picture 1027"/>
          <p:cNvPicPr>
            <a:picLocks noChangeAspect="1" noChangeArrowheads="1"/>
          </p:cNvPicPr>
          <p:nvPr/>
        </p:nvPicPr>
        <p:blipFill>
          <a:blip r:embed="rId2" cstate="print"/>
          <a:srcRect/>
          <a:stretch>
            <a:fillRect/>
          </a:stretch>
        </p:blipFill>
        <p:spPr bwMode="auto">
          <a:xfrm>
            <a:off x="1371600" y="2667000"/>
            <a:ext cx="6172200" cy="2955925"/>
          </a:xfrm>
          <a:prstGeom prst="rect">
            <a:avLst/>
          </a:prstGeom>
          <a:noFill/>
          <a:ln w="9525">
            <a:noFill/>
            <a:miter lim="800000"/>
            <a:headEnd/>
            <a:tailEnd/>
          </a:ln>
        </p:spPr>
      </p:pic>
      <p:sp>
        <p:nvSpPr>
          <p:cNvPr id="82949" name="Text Box 1028"/>
          <p:cNvSpPr txBox="1">
            <a:spLocks noChangeArrowheads="1"/>
          </p:cNvSpPr>
          <p:nvPr/>
        </p:nvSpPr>
        <p:spPr bwMode="auto">
          <a:xfrm>
            <a:off x="1600200" y="2362200"/>
            <a:ext cx="1676400" cy="336550"/>
          </a:xfrm>
          <a:prstGeom prst="rect">
            <a:avLst/>
          </a:prstGeom>
          <a:noFill/>
          <a:ln w="9525">
            <a:noFill/>
            <a:miter lim="800000"/>
            <a:headEnd/>
            <a:tailEnd/>
          </a:ln>
        </p:spPr>
        <p:txBody>
          <a:bodyPr>
            <a:spAutoFit/>
          </a:bodyPr>
          <a:lstStyle/>
          <a:p>
            <a:pPr>
              <a:spcBef>
                <a:spcPct val="50000"/>
              </a:spcBef>
            </a:pPr>
            <a:r>
              <a:rPr lang="cs-CZ" altLang="en-US" sz="1600" i="1">
                <a:latin typeface="Tahoma" pitchFamily="34" charset="0"/>
              </a:rPr>
              <a:t>System interface</a:t>
            </a:r>
          </a:p>
        </p:txBody>
      </p:sp>
      <p:sp>
        <p:nvSpPr>
          <p:cNvPr id="82950" name="Text Box 1029"/>
          <p:cNvSpPr txBox="1">
            <a:spLocks noChangeArrowheads="1"/>
          </p:cNvSpPr>
          <p:nvPr/>
        </p:nvSpPr>
        <p:spPr bwMode="auto">
          <a:xfrm>
            <a:off x="4800600" y="2209800"/>
            <a:ext cx="2057400" cy="581025"/>
          </a:xfrm>
          <a:prstGeom prst="rect">
            <a:avLst/>
          </a:prstGeom>
          <a:noFill/>
          <a:ln w="9525">
            <a:noFill/>
            <a:miter lim="800000"/>
            <a:headEnd/>
            <a:tailEnd/>
          </a:ln>
        </p:spPr>
        <p:txBody>
          <a:bodyPr>
            <a:spAutoFit/>
          </a:bodyPr>
          <a:lstStyle/>
          <a:p>
            <a:pPr>
              <a:spcBef>
                <a:spcPct val="50000"/>
              </a:spcBef>
            </a:pPr>
            <a:r>
              <a:rPr lang="cs-CZ" altLang="en-US" sz="1600" i="1">
                <a:latin typeface="Tahoma" pitchFamily="34" charset="0"/>
              </a:rPr>
              <a:t>Business process interface</a:t>
            </a:r>
          </a:p>
        </p:txBody>
      </p:sp>
      <p:sp>
        <p:nvSpPr>
          <p:cNvPr id="82951" name="Text Box 1030"/>
          <p:cNvSpPr txBox="1">
            <a:spLocks noChangeArrowheads="1"/>
          </p:cNvSpPr>
          <p:nvPr/>
        </p:nvSpPr>
        <p:spPr bwMode="auto">
          <a:xfrm>
            <a:off x="1447800" y="5486400"/>
            <a:ext cx="6096000" cy="457200"/>
          </a:xfrm>
          <a:prstGeom prst="rect">
            <a:avLst/>
          </a:prstGeom>
          <a:noFill/>
          <a:ln w="9525">
            <a:noFill/>
            <a:miter lim="800000"/>
            <a:headEnd/>
            <a:tailEnd/>
          </a:ln>
        </p:spPr>
        <p:txBody>
          <a:bodyPr>
            <a:spAutoFit/>
          </a:bodyPr>
          <a:lstStyle/>
          <a:p>
            <a:pPr>
              <a:spcBef>
                <a:spcPct val="50000"/>
              </a:spcBef>
            </a:pPr>
            <a:r>
              <a:rPr lang="en-US" altLang="en-US" i="1">
                <a:latin typeface="Tahoma" pitchFamily="34" charset="0"/>
              </a:rPr>
              <a:t>Usable in mashup development</a:t>
            </a:r>
            <a:endParaRPr lang="cs-CZ" altLang="en-US" i="1">
              <a:latin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číslo snímku 5"/>
          <p:cNvSpPr>
            <a:spLocks noGrp="1"/>
          </p:cNvSpPr>
          <p:nvPr>
            <p:ph type="sldNum" sz="quarter" idx="12"/>
          </p:nvPr>
        </p:nvSpPr>
        <p:spPr>
          <a:noFill/>
        </p:spPr>
        <p:txBody>
          <a:bodyPr/>
          <a:lstStyle/>
          <a:p>
            <a:fld id="{993BF22C-DEFF-4965-B753-B97CB534B5B0}" type="slidenum">
              <a:rPr lang="cs-CZ" altLang="en-US" smtClean="0"/>
              <a:pPr/>
              <a:t>15</a:t>
            </a:fld>
            <a:endParaRPr lang="cs-CZ" altLang="en-US" smtClean="0"/>
          </a:p>
        </p:txBody>
      </p:sp>
      <p:sp>
        <p:nvSpPr>
          <p:cNvPr id="83971" name="Rectangle 1026"/>
          <p:cNvSpPr>
            <a:spLocks noGrp="1" noChangeArrowheads="1"/>
          </p:cNvSpPr>
          <p:nvPr>
            <p:ph type="title"/>
          </p:nvPr>
        </p:nvSpPr>
        <p:spPr/>
        <p:txBody>
          <a:bodyPr/>
          <a:lstStyle/>
          <a:p>
            <a:pPr eaLnBrk="1" hangingPunct="1"/>
            <a:r>
              <a:rPr lang="en-US" altLang="en-US" smtClean="0"/>
              <a:t>No Batch Services</a:t>
            </a:r>
          </a:p>
        </p:txBody>
      </p:sp>
      <p:sp>
        <p:nvSpPr>
          <p:cNvPr id="83972" name="Rectangle 1027"/>
          <p:cNvSpPr>
            <a:spLocks noGrp="1" noChangeArrowheads="1"/>
          </p:cNvSpPr>
          <p:nvPr>
            <p:ph type="body" idx="1"/>
          </p:nvPr>
        </p:nvSpPr>
        <p:spPr/>
        <p:txBody>
          <a:bodyPr/>
          <a:lstStyle/>
          <a:p>
            <a:pPr eaLnBrk="1" hangingPunct="1">
              <a:lnSpc>
                <a:spcPct val="90000"/>
              </a:lnSpc>
            </a:pPr>
            <a:r>
              <a:rPr lang="en-US" altLang="en-US" sz="2800" smtClean="0"/>
              <a:t>First systems constructed from autonomous units</a:t>
            </a:r>
          </a:p>
          <a:p>
            <a:pPr lvl="1" eaLnBrk="1" hangingPunct="1">
              <a:lnSpc>
                <a:spcPct val="90000"/>
              </a:lnSpc>
            </a:pPr>
            <a:r>
              <a:rPr lang="en-US" altLang="en-US" sz="2400" smtClean="0"/>
              <a:t>Stability, reusability, security (Y2K)</a:t>
            </a:r>
          </a:p>
          <a:p>
            <a:pPr lvl="1" eaLnBrk="1" hangingPunct="1">
              <a:lnSpc>
                <a:spcPct val="90000"/>
              </a:lnSpc>
            </a:pPr>
            <a:r>
              <a:rPr lang="en-US" altLang="en-US" sz="2400" smtClean="0"/>
              <a:t>Lower development effort </a:t>
            </a:r>
          </a:p>
          <a:p>
            <a:pPr lvl="1" eaLnBrk="1" hangingPunct="1">
              <a:lnSpc>
                <a:spcPct val="90000"/>
              </a:lnSpc>
            </a:pPr>
            <a:r>
              <a:rPr lang="en-US" altLang="en-US" sz="2400" smtClean="0"/>
              <a:t>Used for decades</a:t>
            </a:r>
          </a:p>
          <a:p>
            <a:pPr eaLnBrk="1" hangingPunct="1">
              <a:lnSpc>
                <a:spcPct val="90000"/>
              </a:lnSpc>
            </a:pPr>
            <a:r>
              <a:rPr lang="en-US" altLang="en-US" sz="2800" smtClean="0"/>
              <a:t>Avoidance of batch mode is usuall</a:t>
            </a:r>
            <a:r>
              <a:rPr lang="cs-CZ" altLang="en-US" sz="2800" smtClean="0"/>
              <a:t>y</a:t>
            </a:r>
            <a:r>
              <a:rPr lang="en-US" altLang="en-US" sz="2800" smtClean="0"/>
              <a:t> costly, sometimes not needed, </a:t>
            </a:r>
            <a:r>
              <a:rPr lang="en-US" altLang="en-US" sz="2800" i="1" smtClean="0"/>
              <a:t>p </a:t>
            </a:r>
            <a:r>
              <a:rPr lang="en-US" altLang="en-US" sz="2800" smtClean="0"/>
              <a:t>is</a:t>
            </a:r>
            <a:r>
              <a:rPr lang="en-US" altLang="en-US" sz="2800" i="1" smtClean="0"/>
              <a:t> low, E large to very large , L  </a:t>
            </a:r>
            <a:r>
              <a:rPr lang="en-US" altLang="en-US" sz="2800" smtClean="0"/>
              <a:t>is </a:t>
            </a:r>
            <a:r>
              <a:rPr lang="cs-CZ" altLang="en-US" sz="2800" smtClean="0"/>
              <a:t>therefore </a:t>
            </a:r>
            <a:r>
              <a:rPr lang="en-US" altLang="en-US" sz="2800" smtClean="0"/>
              <a:t>large </a:t>
            </a:r>
          </a:p>
          <a:p>
            <a:pPr lvl="1" eaLnBrk="1" hangingPunct="1">
              <a:lnSpc>
                <a:spcPct val="90000"/>
              </a:lnSpc>
            </a:pPr>
            <a:r>
              <a:rPr lang="en-US" altLang="en-US" sz="2400" smtClean="0"/>
              <a:t>Batch services can be integrated via services having the capabilities of data stores</a:t>
            </a:r>
          </a:p>
          <a:p>
            <a:pPr eaLnBrk="1" hangingPunct="1">
              <a:lnSpc>
                <a:spcPct val="90000"/>
              </a:lnSpc>
            </a:pPr>
            <a:endParaRPr lang="en-US" altLang="en-US" sz="2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číslo snímku 5"/>
          <p:cNvSpPr>
            <a:spLocks noGrp="1"/>
          </p:cNvSpPr>
          <p:nvPr>
            <p:ph type="sldNum" sz="quarter" idx="12"/>
          </p:nvPr>
        </p:nvSpPr>
        <p:spPr>
          <a:noFill/>
        </p:spPr>
        <p:txBody>
          <a:bodyPr/>
          <a:lstStyle/>
          <a:p>
            <a:fld id="{E84420F3-3F85-4848-9DA5-638543CC0E06}" type="slidenum">
              <a:rPr lang="cs-CZ" altLang="en-US" smtClean="0"/>
              <a:pPr/>
              <a:t>16</a:t>
            </a:fld>
            <a:endParaRPr lang="cs-CZ" altLang="en-US" smtClean="0"/>
          </a:p>
        </p:txBody>
      </p:sp>
      <p:sp>
        <p:nvSpPr>
          <p:cNvPr id="84995" name="Rectangle 1026"/>
          <p:cNvSpPr>
            <a:spLocks noGrp="1" noChangeArrowheads="1"/>
          </p:cNvSpPr>
          <p:nvPr>
            <p:ph type="title"/>
          </p:nvPr>
        </p:nvSpPr>
        <p:spPr/>
        <p:txBody>
          <a:bodyPr>
            <a:normAutofit fontScale="90000"/>
          </a:bodyPr>
          <a:lstStyle/>
          <a:p>
            <a:pPr eaLnBrk="1" hangingPunct="1"/>
            <a:r>
              <a:rPr lang="en-US" altLang="en-US" smtClean="0"/>
              <a:t>Antipattern </a:t>
            </a:r>
            <a:br>
              <a:rPr lang="en-US" altLang="en-US" smtClean="0"/>
            </a:br>
            <a:r>
              <a:rPr lang="en-US" altLang="en-US" smtClean="0"/>
              <a:t>Standardization paralysis</a:t>
            </a:r>
          </a:p>
        </p:txBody>
      </p:sp>
      <p:sp>
        <p:nvSpPr>
          <p:cNvPr id="84996" name="Rectangle 1027"/>
          <p:cNvSpPr>
            <a:spLocks noGrp="1" noChangeArrowheads="1"/>
          </p:cNvSpPr>
          <p:nvPr>
            <p:ph type="body" idx="1"/>
          </p:nvPr>
        </p:nvSpPr>
        <p:spPr>
          <a:xfrm>
            <a:off x="914400" y="2017713"/>
            <a:ext cx="8040688" cy="4114800"/>
          </a:xfrm>
        </p:spPr>
        <p:txBody>
          <a:bodyPr/>
          <a:lstStyle/>
          <a:p>
            <a:pPr eaLnBrk="1" hangingPunct="1">
              <a:lnSpc>
                <a:spcPct val="90000"/>
              </a:lnSpc>
            </a:pPr>
            <a:r>
              <a:rPr lang="en-US" altLang="en-US" sz="2800" smtClean="0"/>
              <a:t>Tendency to use premature and cumbersome standards. </a:t>
            </a:r>
          </a:p>
          <a:p>
            <a:pPr lvl="1" eaLnBrk="1" hangingPunct="1">
              <a:lnSpc>
                <a:spcPct val="90000"/>
              </a:lnSpc>
            </a:pPr>
            <a:r>
              <a:rPr lang="en-US" altLang="en-US" sz="2400" smtClean="0"/>
              <a:t>Typical for the standardization of user interfaces reflecting user domain knowledge an habits</a:t>
            </a:r>
          </a:p>
          <a:p>
            <a:pPr lvl="1" eaLnBrk="1" hangingPunct="1">
              <a:lnSpc>
                <a:spcPct val="90000"/>
              </a:lnSpc>
            </a:pPr>
            <a:r>
              <a:rPr lang="en-US" altLang="en-US" sz="2400" smtClean="0"/>
              <a:t>Obstacle for the above implementation of business processes</a:t>
            </a:r>
          </a:p>
          <a:p>
            <a:pPr lvl="2" eaLnBrk="1" hangingPunct="1">
              <a:lnSpc>
                <a:spcPct val="90000"/>
              </a:lnSpc>
            </a:pPr>
            <a:r>
              <a:rPr lang="en-US" altLang="en-US" sz="2000" smtClean="0"/>
              <a:t>Note the tendency to use SOAP in the massage encoding form</a:t>
            </a:r>
          </a:p>
          <a:p>
            <a:pPr lvl="1" eaLnBrk="1" hangingPunct="1">
              <a:lnSpc>
                <a:spcPct val="90000"/>
              </a:lnSpc>
            </a:pPr>
            <a:r>
              <a:rPr lang="en-US" altLang="en-US" sz="2400" smtClean="0"/>
              <a:t>Standardization can be used to “implement” Vendor Lock In antipattern known from object oriented world   </a:t>
            </a:r>
          </a:p>
          <a:p>
            <a:pPr lvl="1" eaLnBrk="1" hangingPunct="1">
              <a:lnSpc>
                <a:spcPct val="90000"/>
              </a:lnSpc>
            </a:pPr>
            <a:endParaRPr lang="en-US" altLang="en-US"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číslo snímku 5"/>
          <p:cNvSpPr>
            <a:spLocks noGrp="1"/>
          </p:cNvSpPr>
          <p:nvPr>
            <p:ph type="sldNum" sz="quarter" idx="12"/>
          </p:nvPr>
        </p:nvSpPr>
        <p:spPr>
          <a:noFill/>
        </p:spPr>
        <p:txBody>
          <a:bodyPr/>
          <a:lstStyle/>
          <a:p>
            <a:fld id="{0A9907E6-0DEF-4943-B346-D858F1BC008A}" type="slidenum">
              <a:rPr lang="cs-CZ" altLang="en-US" smtClean="0"/>
              <a:pPr/>
              <a:t>17</a:t>
            </a:fld>
            <a:endParaRPr lang="cs-CZ" altLang="en-US" smtClean="0"/>
          </a:p>
        </p:txBody>
      </p:sp>
      <p:sp>
        <p:nvSpPr>
          <p:cNvPr id="86019" name="Rectangle 2"/>
          <p:cNvSpPr>
            <a:spLocks noGrp="1" noChangeArrowheads="1"/>
          </p:cNvSpPr>
          <p:nvPr>
            <p:ph type="title"/>
          </p:nvPr>
        </p:nvSpPr>
        <p:spPr/>
        <p:txBody>
          <a:bodyPr>
            <a:normAutofit fontScale="90000"/>
          </a:bodyPr>
          <a:lstStyle/>
          <a:p>
            <a:pPr eaLnBrk="1" hangingPunct="1"/>
            <a:r>
              <a:rPr lang="en-US" altLang="en-US" smtClean="0"/>
              <a:t>Antipattern </a:t>
            </a:r>
            <a:br>
              <a:rPr lang="en-US" altLang="en-US" smtClean="0"/>
            </a:br>
            <a:r>
              <a:rPr lang="en-US" altLang="en-US" smtClean="0"/>
              <a:t>Standardization paralysis</a:t>
            </a:r>
          </a:p>
        </p:txBody>
      </p:sp>
      <p:sp>
        <p:nvSpPr>
          <p:cNvPr id="86020" name="Rectangle 3"/>
          <p:cNvSpPr>
            <a:spLocks noGrp="1" noChangeArrowheads="1"/>
          </p:cNvSpPr>
          <p:nvPr>
            <p:ph type="body" idx="1"/>
          </p:nvPr>
        </p:nvSpPr>
        <p:spPr>
          <a:xfrm>
            <a:off x="914400" y="2017713"/>
            <a:ext cx="8040688" cy="4114800"/>
          </a:xfrm>
        </p:spPr>
        <p:txBody>
          <a:bodyPr/>
          <a:lstStyle/>
          <a:p>
            <a:pPr eaLnBrk="1" hangingPunct="1">
              <a:lnSpc>
                <a:spcPct val="90000"/>
              </a:lnSpc>
            </a:pPr>
            <a:r>
              <a:rPr lang="en-US" altLang="en-US" sz="2800" i="1" smtClean="0"/>
              <a:t>p</a:t>
            </a:r>
            <a:r>
              <a:rPr lang="en-US" altLang="en-US" sz="2800" smtClean="0"/>
              <a:t>  is rather </a:t>
            </a:r>
            <a:r>
              <a:rPr lang="en-US" altLang="en-US" sz="2800" i="1" smtClean="0"/>
              <a:t>high</a:t>
            </a:r>
          </a:p>
          <a:p>
            <a:pPr eaLnBrk="1" hangingPunct="1">
              <a:lnSpc>
                <a:spcPct val="90000"/>
              </a:lnSpc>
            </a:pPr>
            <a:r>
              <a:rPr lang="cs-CZ" altLang="en-US" sz="2800" smtClean="0"/>
              <a:t>Z</a:t>
            </a:r>
            <a:r>
              <a:rPr lang="en-US" altLang="en-US" sz="2800" smtClean="0"/>
              <a:t>  is often </a:t>
            </a:r>
            <a:r>
              <a:rPr lang="en-US" altLang="en-US" sz="2800" i="1" smtClean="0"/>
              <a:t>large</a:t>
            </a:r>
          </a:p>
          <a:p>
            <a:pPr eaLnBrk="1" hangingPunct="1">
              <a:lnSpc>
                <a:spcPct val="90000"/>
              </a:lnSpc>
            </a:pPr>
            <a:r>
              <a:rPr lang="cs-CZ" altLang="en-US" sz="3600" i="1" smtClean="0"/>
              <a:t>O</a:t>
            </a:r>
            <a:r>
              <a:rPr lang="en-US" altLang="en-US" sz="3600" i="1" smtClean="0"/>
              <a:t> = large</a:t>
            </a:r>
          </a:p>
          <a:p>
            <a:pPr eaLnBrk="1" hangingPunct="1">
              <a:lnSpc>
                <a:spcPct val="90000"/>
              </a:lnSpc>
              <a:buFontTx/>
              <a:buNone/>
            </a:pPr>
            <a:r>
              <a:rPr lang="en-US" altLang="en-US" smtClean="0"/>
              <a:t>Refactorization</a:t>
            </a:r>
          </a:p>
          <a:p>
            <a:pPr lvl="1" eaLnBrk="1" hangingPunct="1">
              <a:lnSpc>
                <a:spcPct val="90000"/>
              </a:lnSpc>
            </a:pPr>
            <a:r>
              <a:rPr lang="en-US" altLang="en-US" sz="3200" smtClean="0"/>
              <a:t>Use a proper ballance between standards and proprietary solutions to be standardized later using experience anf tool like SOAP – message encoded</a:t>
            </a:r>
          </a:p>
          <a:p>
            <a:pPr eaLnBrk="1" hangingPunct="1">
              <a:lnSpc>
                <a:spcPct val="90000"/>
              </a:lnSpc>
            </a:pPr>
            <a:endParaRPr lang="en-US" altLang="en-US" sz="36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sah 2"/>
          <p:cNvSpPr>
            <a:spLocks noGrp="1"/>
          </p:cNvSpPr>
          <p:nvPr>
            <p:ph idx="1"/>
          </p:nvPr>
        </p:nvSpPr>
        <p:spPr>
          <a:xfrm>
            <a:off x="250825" y="404813"/>
            <a:ext cx="8642350" cy="3529012"/>
          </a:xfrm>
        </p:spPr>
        <p:txBody>
          <a:bodyPr/>
          <a:lstStyle/>
          <a:p>
            <a:r>
              <a:rPr lang="en-US" altLang="en-US" b="1" i="1" smtClean="0"/>
              <a:t>Law is Code: A Software Engineering Approach to</a:t>
            </a:r>
          </a:p>
          <a:p>
            <a:r>
              <a:rPr lang="en-US" altLang="en-US" b="1" i="1" smtClean="0"/>
              <a:t>Analyzing the United States Code</a:t>
            </a:r>
          </a:p>
          <a:p>
            <a:r>
              <a:rPr lang="cs-CZ" altLang="en-US" smtClean="0"/>
              <a:t>William Li,∗ Pablo Azar,∗ David Larochelle,∗ Phil Hill,∗ and Andrew W. Lo∗</a:t>
            </a:r>
          </a:p>
          <a:p>
            <a:r>
              <a:rPr lang="en-US" altLang="en-US" smtClean="0"/>
              <a:t>This Revision: September 21, 2014</a:t>
            </a:r>
          </a:p>
          <a:p>
            <a:pPr>
              <a:buFontTx/>
              <a:buNone/>
            </a:pPr>
            <a:endParaRPr lang="cs-CZ" alt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dpis 1"/>
          <p:cNvSpPr>
            <a:spLocks noGrp="1"/>
          </p:cNvSpPr>
          <p:nvPr>
            <p:ph type="title"/>
          </p:nvPr>
        </p:nvSpPr>
        <p:spPr/>
        <p:txBody>
          <a:bodyPr/>
          <a:lstStyle/>
          <a:p>
            <a:r>
              <a:rPr lang="cs-CZ" altLang="en-US" smtClean="0"/>
              <a:t>SW metriky pro texty zákonů</a:t>
            </a:r>
          </a:p>
        </p:txBody>
      </p:sp>
      <p:sp>
        <p:nvSpPr>
          <p:cNvPr id="88067" name="Zástupný symbol pro obsah 2"/>
          <p:cNvSpPr>
            <a:spLocks noGrp="1"/>
          </p:cNvSpPr>
          <p:nvPr>
            <p:ph idx="1"/>
          </p:nvPr>
        </p:nvSpPr>
        <p:spPr/>
        <p:txBody>
          <a:bodyPr/>
          <a:lstStyle/>
          <a:p>
            <a:r>
              <a:rPr lang="cs-CZ" altLang="en-US" b="1" smtClean="0"/>
              <a:t>Délka v počtu slov </a:t>
            </a:r>
          </a:p>
          <a:p>
            <a:r>
              <a:rPr lang="cs-CZ" altLang="en-US" smtClean="0"/>
              <a:t>Roste o cca 4% ročně </a:t>
            </a:r>
          </a:p>
          <a:p>
            <a:pPr lvl="1"/>
            <a:r>
              <a:rPr lang="cs-CZ" altLang="en-US" smtClean="0"/>
              <a:t>V období 1925 až 2010 vzrostla 18krát</a:t>
            </a:r>
          </a:p>
          <a:p>
            <a:r>
              <a:rPr lang="cs-CZ" altLang="en-US" b="1" smtClean="0"/>
              <a:t>Metrika McCab</a:t>
            </a:r>
            <a:r>
              <a:rPr lang="cs-CZ" altLang="en-US" smtClean="0"/>
              <a:t>e</a:t>
            </a:r>
          </a:p>
          <a:p>
            <a:pPr lvl="1"/>
            <a:r>
              <a:rPr lang="cs-CZ" altLang="en-US" smtClean="0"/>
              <a:t>Počet uzlů + počet odkazů</a:t>
            </a:r>
          </a:p>
          <a:p>
            <a:pPr lvl="1"/>
            <a:r>
              <a:rPr lang="cs-CZ" altLang="en-US" smtClean="0"/>
              <a:t>Roste o něco pomaleji než délka</a:t>
            </a:r>
          </a:p>
          <a:p>
            <a:pPr lvl="1"/>
            <a:endParaRPr lang="cs-CZ"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684213" y="1412875"/>
            <a:ext cx="7772400" cy="1470025"/>
          </a:xfrm>
        </p:spPr>
        <p:txBody>
          <a:bodyPr/>
          <a:lstStyle/>
          <a:p>
            <a:pPr eaLnBrk="1" hangingPunct="1"/>
            <a:r>
              <a:rPr lang="cs-CZ" altLang="en-US" smtClean="0"/>
              <a:t>Antipattern</a:t>
            </a:r>
          </a:p>
        </p:txBody>
      </p:sp>
      <p:sp>
        <p:nvSpPr>
          <p:cNvPr id="70659" name="Rectangle 3"/>
          <p:cNvSpPr>
            <a:spLocks noGrp="1" noChangeArrowheads="1"/>
          </p:cNvSpPr>
          <p:nvPr>
            <p:ph type="subTitle" idx="1"/>
          </p:nvPr>
        </p:nvSpPr>
        <p:spPr>
          <a:xfrm>
            <a:off x="611188" y="3657600"/>
            <a:ext cx="7848600" cy="2514600"/>
          </a:xfrm>
        </p:spPr>
        <p:txBody>
          <a:bodyPr/>
          <a:lstStyle/>
          <a:p>
            <a:pPr eaLnBrk="1" hangingPunct="1">
              <a:lnSpc>
                <a:spcPct val="90000"/>
              </a:lnSpc>
            </a:pPr>
            <a:r>
              <a:rPr lang="cs-CZ" altLang="en-US" sz="2800" smtClean="0"/>
              <a:t>An antipattern is a seemingly good </a:t>
            </a:r>
          </a:p>
          <a:p>
            <a:pPr eaLnBrk="1" hangingPunct="1">
              <a:lnSpc>
                <a:spcPct val="90000"/>
              </a:lnSpc>
            </a:pPr>
            <a:r>
              <a:rPr lang="cs-CZ" altLang="en-US" sz="2800" smtClean="0"/>
              <a:t>solution that is commonly used but known</a:t>
            </a:r>
          </a:p>
          <a:p>
            <a:pPr eaLnBrk="1" hangingPunct="1">
              <a:lnSpc>
                <a:spcPct val="90000"/>
              </a:lnSpc>
            </a:pPr>
            <a:r>
              <a:rPr lang="cs-CZ" altLang="en-US" sz="2800" smtClean="0"/>
              <a:t>not to provide any satisfactory results. </a:t>
            </a:r>
          </a:p>
          <a:p>
            <a:pPr eaLnBrk="1" hangingPunct="1">
              <a:lnSpc>
                <a:spcPct val="90000"/>
              </a:lnSpc>
            </a:pPr>
            <a:r>
              <a:rPr lang="cs-CZ" altLang="en-US" sz="2800" b="1" smtClean="0"/>
              <a:t>It usually causes loses</a:t>
            </a:r>
          </a:p>
          <a:p>
            <a:pPr eaLnBrk="1" hangingPunct="1">
              <a:lnSpc>
                <a:spcPct val="90000"/>
              </a:lnSpc>
            </a:pPr>
            <a:r>
              <a:rPr lang="cs-CZ" altLang="en-US" sz="2800" b="1" smtClean="0"/>
              <a:t>It is risky to apply it</a:t>
            </a:r>
            <a:endParaRPr lang="cs-CZ" altLang="en-US" sz="2800" smtClean="0">
              <a:solidFill>
                <a:schemeClr val="hlink"/>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1"/>
          <p:cNvSpPr>
            <a:spLocks noGrp="1"/>
          </p:cNvSpPr>
          <p:nvPr>
            <p:ph type="title"/>
          </p:nvPr>
        </p:nvSpPr>
        <p:spPr>
          <a:xfrm>
            <a:off x="457200" y="274638"/>
            <a:ext cx="8229600" cy="417512"/>
          </a:xfrm>
        </p:spPr>
        <p:txBody>
          <a:bodyPr>
            <a:normAutofit fontScale="90000"/>
          </a:bodyPr>
          <a:lstStyle/>
          <a:p>
            <a:r>
              <a:rPr lang="cs-CZ" altLang="en-US" smtClean="0"/>
              <a:t>Možný průšvih,viz SSHD projekt</a:t>
            </a:r>
          </a:p>
        </p:txBody>
      </p:sp>
      <p:pic>
        <p:nvPicPr>
          <p:cNvPr id="89091" name="Picture 3"/>
          <p:cNvPicPr>
            <a:picLocks noChangeAspect="1" noChangeArrowheads="1"/>
          </p:cNvPicPr>
          <p:nvPr/>
        </p:nvPicPr>
        <p:blipFill>
          <a:blip r:embed="rId2" cstate="print"/>
          <a:srcRect/>
          <a:stretch>
            <a:fillRect/>
          </a:stretch>
        </p:blipFill>
        <p:spPr bwMode="auto">
          <a:xfrm>
            <a:off x="827088" y="765175"/>
            <a:ext cx="8137525" cy="609282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dpis 1"/>
          <p:cNvSpPr>
            <a:spLocks noGrp="1"/>
          </p:cNvSpPr>
          <p:nvPr>
            <p:ph type="title"/>
          </p:nvPr>
        </p:nvSpPr>
        <p:spPr/>
        <p:txBody>
          <a:bodyPr/>
          <a:lstStyle/>
          <a:p>
            <a:r>
              <a:rPr lang="cs-CZ" altLang="en-US" smtClean="0"/>
              <a:t>Normy musí být zaplevelené</a:t>
            </a:r>
          </a:p>
        </p:txBody>
      </p:sp>
      <p:sp>
        <p:nvSpPr>
          <p:cNvPr id="90115" name="Zástupný symbol pro obsah 2"/>
          <p:cNvSpPr>
            <a:spLocks noGrp="1"/>
          </p:cNvSpPr>
          <p:nvPr>
            <p:ph idx="1"/>
          </p:nvPr>
        </p:nvSpPr>
        <p:spPr/>
        <p:txBody>
          <a:bodyPr/>
          <a:lstStyle/>
          <a:p>
            <a:r>
              <a:rPr lang="cs-CZ" altLang="en-US" smtClean="0"/>
              <a:t>Jsou důvody se domnívat, že pro ně je problém růstu ostřejší než u zákonů</a:t>
            </a:r>
          </a:p>
          <a:p>
            <a:r>
              <a:rPr lang="cs-CZ" altLang="en-US" smtClean="0"/>
              <a:t>Problém nedosažitelné oblasti</a:t>
            </a:r>
          </a:p>
          <a:p>
            <a:pPr lvl="1"/>
            <a:r>
              <a:rPr lang="cs-CZ" altLang="en-US" smtClean="0"/>
              <a:t>Veliký text určité kvality nemohu udělat pod jistou dobu</a:t>
            </a:r>
          </a:p>
          <a:p>
            <a:r>
              <a:rPr lang="cs-CZ" altLang="en-US" smtClean="0"/>
              <a:t>Doba </a:t>
            </a:r>
            <a:r>
              <a:rPr lang="en-US" altLang="en-US" smtClean="0"/>
              <a:t> &gt; c*Delka</a:t>
            </a:r>
            <a:r>
              <a:rPr lang="en-US" altLang="en-US" baseline="30000" smtClean="0"/>
              <a:t>1/3</a:t>
            </a:r>
          </a:p>
          <a:p>
            <a:r>
              <a:rPr lang="cs-CZ" altLang="en-US" smtClean="0"/>
              <a:t>V SW není času nikdy dost (dynamika oboru)          nelze udělat kvalitní normu</a:t>
            </a:r>
          </a:p>
        </p:txBody>
      </p:sp>
      <p:sp>
        <p:nvSpPr>
          <p:cNvPr id="4" name="Šipka doprava 3"/>
          <p:cNvSpPr/>
          <p:nvPr/>
        </p:nvSpPr>
        <p:spPr>
          <a:xfrm>
            <a:off x="2339975" y="5589588"/>
            <a:ext cx="576263"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p:cNvPicPr>
            <a:picLocks noGrp="1" noChangeAspect="1" noChangeArrowheads="1"/>
          </p:cNvPicPr>
          <p:nvPr>
            <p:ph idx="1"/>
          </p:nvPr>
        </p:nvPicPr>
        <p:blipFill>
          <a:blip r:embed="rId2" cstate="print"/>
          <a:srcRect/>
          <a:stretch>
            <a:fillRect/>
          </a:stretch>
        </p:blipFill>
        <p:spPr>
          <a:xfrm>
            <a:off x="611188" y="1600200"/>
            <a:ext cx="7489825" cy="4924425"/>
          </a:xfrm>
          <a:noFill/>
        </p:spPr>
      </p:pic>
      <p:sp>
        <p:nvSpPr>
          <p:cNvPr id="91139" name="Nadpis 1"/>
          <p:cNvSpPr>
            <a:spLocks noGrp="1"/>
          </p:cNvSpPr>
          <p:nvPr>
            <p:ph type="title"/>
          </p:nvPr>
        </p:nvSpPr>
        <p:spPr/>
        <p:txBody>
          <a:bodyPr>
            <a:normAutofit fontScale="90000"/>
          </a:bodyPr>
          <a:lstStyle/>
          <a:p>
            <a:r>
              <a:rPr lang="cs-CZ" altLang="en-US" smtClean="0"/>
              <a:t>Metrika McCabe pro legislatuivu USA</a:t>
            </a:r>
          </a:p>
        </p:txBody>
      </p:sp>
      <p:sp>
        <p:nvSpPr>
          <p:cNvPr id="91140" name="TextovéPole 4"/>
          <p:cNvSpPr txBox="1">
            <a:spLocks noChangeArrowheads="1"/>
          </p:cNvSpPr>
          <p:nvPr/>
        </p:nvSpPr>
        <p:spPr bwMode="auto">
          <a:xfrm rot="-5400000">
            <a:off x="-2272506" y="4237832"/>
            <a:ext cx="5140325" cy="338137"/>
          </a:xfrm>
          <a:prstGeom prst="rect">
            <a:avLst/>
          </a:prstGeom>
          <a:noFill/>
          <a:ln w="9525">
            <a:noFill/>
            <a:miter lim="800000"/>
            <a:headEnd/>
            <a:tailEnd/>
          </a:ln>
        </p:spPr>
        <p:txBody>
          <a:bodyPr>
            <a:spAutoFit/>
          </a:bodyPr>
          <a:lstStyle/>
          <a:p>
            <a:r>
              <a:rPr lang="cs-CZ" altLang="en-US"/>
              <a:t>                          Thousands of conditional statements</a:t>
            </a:r>
          </a:p>
        </p:txBody>
      </p:sp>
      <p:sp>
        <p:nvSpPr>
          <p:cNvPr id="91141" name="TextovéPole 6"/>
          <p:cNvSpPr txBox="1">
            <a:spLocks noChangeArrowheads="1"/>
          </p:cNvSpPr>
          <p:nvPr/>
        </p:nvSpPr>
        <p:spPr bwMode="auto">
          <a:xfrm>
            <a:off x="468313" y="3716338"/>
            <a:ext cx="719137" cy="339725"/>
          </a:xfrm>
          <a:prstGeom prst="rect">
            <a:avLst/>
          </a:prstGeom>
          <a:solidFill>
            <a:schemeClr val="tx1"/>
          </a:solidFill>
          <a:ln w="9525">
            <a:noFill/>
            <a:miter lim="800000"/>
            <a:headEnd/>
            <a:tailEnd/>
          </a:ln>
        </p:spPr>
        <p:txBody>
          <a:bodyPr>
            <a:spAutoFit/>
          </a:bodyPr>
          <a:lstStyle/>
          <a:p>
            <a:r>
              <a:rPr lang="cs-CZ" altLang="en-US">
                <a:solidFill>
                  <a:schemeClr val="bg1"/>
                </a:solidFill>
              </a:rPr>
              <a:t> 100</a:t>
            </a:r>
          </a:p>
        </p:txBody>
      </p:sp>
      <p:sp>
        <p:nvSpPr>
          <p:cNvPr id="91142" name="TextovéPole 7"/>
          <p:cNvSpPr txBox="1">
            <a:spLocks noChangeArrowheads="1"/>
          </p:cNvSpPr>
          <p:nvPr/>
        </p:nvSpPr>
        <p:spPr bwMode="auto">
          <a:xfrm>
            <a:off x="684213" y="5876925"/>
            <a:ext cx="431800" cy="338138"/>
          </a:xfrm>
          <a:prstGeom prst="rect">
            <a:avLst/>
          </a:prstGeom>
          <a:solidFill>
            <a:schemeClr val="tx1"/>
          </a:solidFill>
          <a:ln w="9525">
            <a:noFill/>
            <a:miter lim="800000"/>
            <a:headEnd/>
            <a:tailEnd/>
          </a:ln>
        </p:spPr>
        <p:txBody>
          <a:bodyPr>
            <a:spAutoFit/>
          </a:bodyPr>
          <a:lstStyle/>
          <a:p>
            <a:r>
              <a:rPr lang="cs-CZ" altLang="en-US">
                <a:solidFill>
                  <a:schemeClr val="bg1"/>
                </a:solidFill>
              </a:rPr>
              <a:t> 0</a:t>
            </a:r>
          </a:p>
        </p:txBody>
      </p:sp>
      <p:sp>
        <p:nvSpPr>
          <p:cNvPr id="91143" name="TextovéPole 8"/>
          <p:cNvSpPr txBox="1">
            <a:spLocks noChangeArrowheads="1"/>
          </p:cNvSpPr>
          <p:nvPr/>
        </p:nvSpPr>
        <p:spPr bwMode="auto">
          <a:xfrm>
            <a:off x="468313" y="1628775"/>
            <a:ext cx="719137" cy="338138"/>
          </a:xfrm>
          <a:prstGeom prst="rect">
            <a:avLst/>
          </a:prstGeom>
          <a:solidFill>
            <a:schemeClr val="tx1"/>
          </a:solidFill>
          <a:ln w="9525">
            <a:noFill/>
            <a:miter lim="800000"/>
            <a:headEnd/>
            <a:tailEnd/>
          </a:ln>
        </p:spPr>
        <p:txBody>
          <a:bodyPr>
            <a:spAutoFit/>
          </a:bodyPr>
          <a:lstStyle/>
          <a:p>
            <a:r>
              <a:rPr lang="cs-CZ" altLang="en-US">
                <a:solidFill>
                  <a:schemeClr val="bg1"/>
                </a:solidFill>
              </a:rPr>
              <a:t> 200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Nadpis 1"/>
          <p:cNvSpPr>
            <a:spLocks noGrp="1"/>
          </p:cNvSpPr>
          <p:nvPr>
            <p:ph type="title"/>
          </p:nvPr>
        </p:nvSpPr>
        <p:spPr/>
        <p:txBody>
          <a:bodyPr/>
          <a:lstStyle/>
          <a:p>
            <a:r>
              <a:rPr lang="cs-CZ" altLang="en-US" smtClean="0"/>
              <a:t>Závěr</a:t>
            </a:r>
          </a:p>
        </p:txBody>
      </p:sp>
      <p:sp>
        <p:nvSpPr>
          <p:cNvPr id="92163" name="Zástupný symbol pro obsah 2"/>
          <p:cNvSpPr>
            <a:spLocks noGrp="1"/>
          </p:cNvSpPr>
          <p:nvPr>
            <p:ph idx="1"/>
          </p:nvPr>
        </p:nvSpPr>
        <p:spPr/>
        <p:txBody>
          <a:bodyPr/>
          <a:lstStyle/>
          <a:p>
            <a:r>
              <a:rPr lang="cs-CZ" altLang="en-US" dirty="0" smtClean="0"/>
              <a:t>Pro SW normy ještě horší</a:t>
            </a:r>
          </a:p>
          <a:p>
            <a:r>
              <a:rPr lang="cs-CZ" altLang="en-US" dirty="0" smtClean="0"/>
              <a:t>Něco se musí udělat</a:t>
            </a:r>
          </a:p>
          <a:p>
            <a:r>
              <a:rPr lang="cs-CZ" altLang="en-US" dirty="0" smtClean="0"/>
              <a:t>Inspirací může být SW sám, </a:t>
            </a:r>
            <a:r>
              <a:rPr lang="cs-CZ" altLang="en-US" dirty="0" smtClean="0"/>
              <a:t> </a:t>
            </a:r>
          </a:p>
          <a:p>
            <a:r>
              <a:rPr lang="cs-CZ" altLang="en-US" dirty="0" smtClean="0"/>
              <a:t>Využití </a:t>
            </a:r>
            <a:r>
              <a:rPr lang="cs-CZ" altLang="en-US" dirty="0" smtClean="0"/>
              <a:t>autonomních komponent</a:t>
            </a:r>
            <a:endParaRPr lang="cs-CZ"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číslo snímku 5"/>
          <p:cNvSpPr>
            <a:spLocks noGrp="1"/>
          </p:cNvSpPr>
          <p:nvPr>
            <p:ph type="sldNum" sz="quarter" idx="12"/>
          </p:nvPr>
        </p:nvSpPr>
        <p:spPr>
          <a:noFill/>
        </p:spPr>
        <p:txBody>
          <a:bodyPr/>
          <a:lstStyle/>
          <a:p>
            <a:fld id="{DDE51F63-281E-4691-B5CB-8AD9E1ACAB07}" type="slidenum">
              <a:rPr lang="cs-CZ" altLang="en-US" smtClean="0"/>
              <a:pPr/>
              <a:t>24</a:t>
            </a:fld>
            <a:endParaRPr lang="cs-CZ" altLang="en-US" smtClean="0"/>
          </a:p>
        </p:txBody>
      </p:sp>
      <p:sp>
        <p:nvSpPr>
          <p:cNvPr id="93187" name="Rectangle 2"/>
          <p:cNvSpPr>
            <a:spLocks noGrp="1" noChangeArrowheads="1"/>
          </p:cNvSpPr>
          <p:nvPr>
            <p:ph type="title"/>
          </p:nvPr>
        </p:nvSpPr>
        <p:spPr>
          <a:xfrm>
            <a:off x="685800" y="609600"/>
            <a:ext cx="7772400" cy="658813"/>
          </a:xfrm>
        </p:spPr>
        <p:txBody>
          <a:bodyPr>
            <a:normAutofit fontScale="90000"/>
          </a:bodyPr>
          <a:lstStyle/>
          <a:p>
            <a:pPr eaLnBrk="1" hangingPunct="1"/>
            <a:r>
              <a:rPr lang="cs-CZ" altLang="en-US" sz="4000" smtClean="0"/>
              <a:t>Antipattern ochrana osobních dat</a:t>
            </a:r>
            <a:r>
              <a:rPr lang="cs-CZ" altLang="en-US" sz="3600" smtClean="0"/>
              <a:t/>
            </a:r>
            <a:br>
              <a:rPr lang="cs-CZ" altLang="en-US" sz="3600" smtClean="0"/>
            </a:br>
            <a:endParaRPr lang="cs-CZ" altLang="en-US" sz="3600" smtClean="0"/>
          </a:p>
        </p:txBody>
      </p:sp>
      <p:sp>
        <p:nvSpPr>
          <p:cNvPr id="93188" name="Rectangle 3"/>
          <p:cNvSpPr>
            <a:spLocks noGrp="1" noChangeArrowheads="1"/>
          </p:cNvSpPr>
          <p:nvPr>
            <p:ph type="body" idx="1"/>
          </p:nvPr>
        </p:nvSpPr>
        <p:spPr>
          <a:xfrm>
            <a:off x="685800" y="1484313"/>
            <a:ext cx="7772400" cy="4611687"/>
          </a:xfrm>
        </p:spPr>
        <p:txBody>
          <a:bodyPr/>
          <a:lstStyle/>
          <a:p>
            <a:pPr eaLnBrk="1" hangingPunct="1"/>
            <a:r>
              <a:rPr lang="cs-CZ" altLang="en-US" sz="2800" dirty="0" smtClean="0"/>
              <a:t>Současná praxe nezajišťuje významné snížení pravděpodobnosti </a:t>
            </a:r>
            <a:r>
              <a:rPr lang="cs-CZ" altLang="en-US" sz="2800" i="1" dirty="0" smtClean="0"/>
              <a:t>p </a:t>
            </a:r>
            <a:r>
              <a:rPr lang="cs-CZ" altLang="en-US" sz="2800" dirty="0" smtClean="0"/>
              <a:t>prozrazení</a:t>
            </a:r>
          </a:p>
          <a:p>
            <a:pPr lvl="1" eaLnBrk="1" hangingPunct="1"/>
            <a:r>
              <a:rPr lang="cs-CZ" altLang="en-US" sz="2400" dirty="0" smtClean="0"/>
              <a:t>Registry, rejstříky, katastry – legální dostupnost</a:t>
            </a:r>
          </a:p>
          <a:p>
            <a:pPr lvl="1" eaLnBrk="1" hangingPunct="1"/>
            <a:r>
              <a:rPr lang="cs-CZ" altLang="en-US" sz="2400" dirty="0" smtClean="0"/>
              <a:t>Mobily, blogy, sociální sítě, banky – pololegální dostupnost</a:t>
            </a:r>
          </a:p>
          <a:p>
            <a:pPr lvl="1" eaLnBrk="1" hangingPunct="1"/>
            <a:r>
              <a:rPr lang="cs-CZ" altLang="en-US" sz="2400" dirty="0" smtClean="0"/>
              <a:t>Velký bratr (satelity, …)</a:t>
            </a:r>
          </a:p>
          <a:p>
            <a:pPr eaLnBrk="1" hangingPunct="1"/>
            <a:r>
              <a:rPr lang="cs-CZ" altLang="en-US" sz="2800" dirty="0" smtClean="0"/>
              <a:t>Nevyhodnocuje ztráty spojené s prozrazením</a:t>
            </a:r>
          </a:p>
          <a:p>
            <a:pPr lvl="1" eaLnBrk="1" hangingPunct="1"/>
            <a:r>
              <a:rPr lang="cs-CZ" altLang="en-US" sz="2400" dirty="0" smtClean="0"/>
              <a:t>A jiné záporné efekty (ohrožení života)</a:t>
            </a:r>
          </a:p>
          <a:p>
            <a:pPr eaLnBrk="1" hangingPunct="1"/>
            <a:r>
              <a:rPr lang="cs-CZ" altLang="en-US" sz="2800" dirty="0" smtClean="0"/>
              <a:t>Nevyhodnocuje náklady na </a:t>
            </a:r>
            <a:r>
              <a:rPr lang="cs-CZ" altLang="en-US" sz="2800" dirty="0" smtClean="0"/>
              <a:t>opatření</a:t>
            </a:r>
          </a:p>
          <a:p>
            <a:pPr eaLnBrk="1" hangingPunct="1"/>
            <a:r>
              <a:rPr lang="cs-CZ" altLang="en-US" sz="2800" dirty="0" smtClean="0"/>
              <a:t>Přímé ztráty</a:t>
            </a:r>
            <a:endParaRPr lang="cs-CZ" altLang="en-US"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číslo snímku 5"/>
          <p:cNvSpPr>
            <a:spLocks noGrp="1"/>
          </p:cNvSpPr>
          <p:nvPr>
            <p:ph type="sldNum" sz="quarter" idx="12"/>
          </p:nvPr>
        </p:nvSpPr>
        <p:spPr>
          <a:noFill/>
        </p:spPr>
        <p:txBody>
          <a:bodyPr/>
          <a:lstStyle/>
          <a:p>
            <a:fld id="{317673D9-49CF-47F9-BCAB-44169978D981}" type="slidenum">
              <a:rPr lang="cs-CZ" altLang="en-US" smtClean="0"/>
              <a:pPr/>
              <a:t>25</a:t>
            </a:fld>
            <a:endParaRPr lang="cs-CZ" altLang="en-US" smtClean="0"/>
          </a:p>
        </p:txBody>
      </p:sp>
      <p:sp>
        <p:nvSpPr>
          <p:cNvPr id="94211" name="Rectangle 2"/>
          <p:cNvSpPr>
            <a:spLocks noGrp="1" noChangeArrowheads="1"/>
          </p:cNvSpPr>
          <p:nvPr>
            <p:ph type="title"/>
          </p:nvPr>
        </p:nvSpPr>
        <p:spPr/>
        <p:txBody>
          <a:bodyPr/>
          <a:lstStyle/>
          <a:p>
            <a:pPr eaLnBrk="1" hangingPunct="1"/>
            <a:r>
              <a:rPr lang="cs-CZ" altLang="en-US" smtClean="0"/>
              <a:t>Conclusions</a:t>
            </a:r>
          </a:p>
        </p:txBody>
      </p:sp>
      <p:sp>
        <p:nvSpPr>
          <p:cNvPr id="94212" name="Rectangle 3"/>
          <p:cNvSpPr>
            <a:spLocks noGrp="1" noChangeArrowheads="1"/>
          </p:cNvSpPr>
          <p:nvPr>
            <p:ph type="body" idx="1"/>
          </p:nvPr>
        </p:nvSpPr>
        <p:spPr>
          <a:xfrm>
            <a:off x="914400" y="2017713"/>
            <a:ext cx="8040688" cy="4114800"/>
          </a:xfrm>
        </p:spPr>
        <p:txBody>
          <a:bodyPr/>
          <a:lstStyle/>
          <a:p>
            <a:pPr eaLnBrk="1" hangingPunct="1">
              <a:lnSpc>
                <a:spcPct val="90000"/>
              </a:lnSpc>
            </a:pPr>
            <a:r>
              <a:rPr lang="en-US" altLang="en-US" sz="2800" smtClean="0"/>
              <a:t>The use of the tools of risk man</a:t>
            </a:r>
            <a:r>
              <a:rPr lang="cs-CZ" altLang="en-US" sz="2800" smtClean="0"/>
              <a:t>a</a:t>
            </a:r>
            <a:r>
              <a:rPr lang="en-US" altLang="en-US" sz="2800" smtClean="0"/>
              <a:t>gement can help in the asses</a:t>
            </a:r>
            <a:r>
              <a:rPr lang="cs-CZ" altLang="en-US" sz="2800" smtClean="0"/>
              <a:t>s</a:t>
            </a:r>
            <a:r>
              <a:rPr lang="en-US" altLang="en-US" sz="2800" smtClean="0"/>
              <a:t>ment of the import</a:t>
            </a:r>
            <a:r>
              <a:rPr lang="cs-CZ" altLang="en-US" sz="2800" smtClean="0"/>
              <a:t>a</a:t>
            </a:r>
            <a:r>
              <a:rPr lang="en-US" altLang="en-US" sz="2800" smtClean="0"/>
              <a:t>nce of service oriented antipatterns in order to find Goldratt bottleneck</a:t>
            </a:r>
          </a:p>
          <a:p>
            <a:pPr lvl="1" eaLnBrk="1" hangingPunct="1">
              <a:lnSpc>
                <a:spcPct val="90000"/>
              </a:lnSpc>
            </a:pPr>
            <a:r>
              <a:rPr lang="en-US" altLang="en-US" sz="2400" smtClean="0"/>
              <a:t>The most impor</a:t>
            </a:r>
            <a:r>
              <a:rPr lang="cs-CZ" altLang="en-US" sz="2400" smtClean="0"/>
              <a:t>t</a:t>
            </a:r>
            <a:r>
              <a:rPr lang="en-US" altLang="en-US" sz="2400" smtClean="0"/>
              <a:t>ant antipattern is often the antipattern  </a:t>
            </a:r>
            <a:r>
              <a:rPr lang="en-US" altLang="en-US" sz="2400" i="1" smtClean="0"/>
              <a:t>No Legacies </a:t>
            </a:r>
            <a:r>
              <a:rPr lang="en-US" altLang="en-US" sz="2400" smtClean="0"/>
              <a:t>being often assumed to be very important pattern</a:t>
            </a:r>
          </a:p>
          <a:p>
            <a:pPr lvl="1" eaLnBrk="1" hangingPunct="1">
              <a:lnSpc>
                <a:spcPct val="90000"/>
              </a:lnSpc>
            </a:pPr>
            <a:r>
              <a:rPr lang="en-US" altLang="en-US" sz="2400" smtClean="0"/>
              <a:t>Important  are antipatterns No Businessmen Involvement, Standardization paralysis, No Batch Services</a:t>
            </a:r>
          </a:p>
          <a:p>
            <a:pPr lvl="2" eaLnBrk="1" hangingPunct="1">
              <a:lnSpc>
                <a:spcPct val="90000"/>
              </a:lnSpc>
            </a:pPr>
            <a:r>
              <a:rPr lang="en-US" altLang="en-US" sz="2000" smtClean="0"/>
              <a:t>They prevent many known patterns   	</a:t>
            </a:r>
          </a:p>
          <a:p>
            <a:pPr eaLnBrk="1" hangingPunct="1">
              <a:lnSpc>
                <a:spcPct val="90000"/>
              </a:lnSpc>
            </a:pPr>
            <a:endParaRPr lang="en-US" altLang="en-US" sz="2800" i="1"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číslo snímku 4"/>
          <p:cNvSpPr>
            <a:spLocks noGrp="1"/>
          </p:cNvSpPr>
          <p:nvPr>
            <p:ph type="sldNum" sz="quarter" idx="12"/>
          </p:nvPr>
        </p:nvSpPr>
        <p:spPr>
          <a:noFill/>
        </p:spPr>
        <p:txBody>
          <a:bodyPr/>
          <a:lstStyle/>
          <a:p>
            <a:fld id="{9592A33B-69B6-4740-B746-BA269BA48B59}" type="slidenum">
              <a:rPr lang="cs-CZ" altLang="en-US" smtClean="0"/>
              <a:pPr/>
              <a:t>26</a:t>
            </a:fld>
            <a:endParaRPr lang="cs-CZ" altLang="en-US" smtClean="0"/>
          </a:p>
        </p:txBody>
      </p:sp>
      <p:sp>
        <p:nvSpPr>
          <p:cNvPr id="95235" name="Rectangle 2"/>
          <p:cNvSpPr>
            <a:spLocks noGrp="1" noChangeArrowheads="1"/>
          </p:cNvSpPr>
          <p:nvPr>
            <p:ph type="title"/>
          </p:nvPr>
        </p:nvSpPr>
        <p:spPr>
          <a:xfrm>
            <a:off x="685800" y="228600"/>
            <a:ext cx="7772400" cy="762000"/>
          </a:xfrm>
        </p:spPr>
        <p:txBody>
          <a:bodyPr>
            <a:normAutofit fontScale="90000"/>
          </a:bodyPr>
          <a:lstStyle/>
          <a:p>
            <a:pPr eaLnBrk="1" hangingPunct="1"/>
            <a:r>
              <a:rPr lang="cs-CZ" altLang="en-US" smtClean="0"/>
              <a:t>Jádro ER diagramu pro IS řízení rizik</a:t>
            </a:r>
          </a:p>
        </p:txBody>
      </p:sp>
      <p:sp>
        <p:nvSpPr>
          <p:cNvPr id="95236" name="Line 37"/>
          <p:cNvSpPr>
            <a:spLocks noChangeShapeType="1"/>
          </p:cNvSpPr>
          <p:nvPr/>
        </p:nvSpPr>
        <p:spPr bwMode="auto">
          <a:xfrm>
            <a:off x="2590800" y="2370138"/>
            <a:ext cx="1143000" cy="0"/>
          </a:xfrm>
          <a:prstGeom prst="line">
            <a:avLst/>
          </a:prstGeom>
          <a:noFill/>
          <a:ln w="9525">
            <a:solidFill>
              <a:srgbClr val="000000"/>
            </a:solidFill>
            <a:round/>
            <a:headEnd/>
            <a:tailEnd/>
          </a:ln>
        </p:spPr>
        <p:txBody>
          <a:bodyPr/>
          <a:lstStyle/>
          <a:p>
            <a:endParaRPr lang="cs-CZ"/>
          </a:p>
        </p:txBody>
      </p:sp>
      <p:sp>
        <p:nvSpPr>
          <p:cNvPr id="95237" name="Rectangle 38"/>
          <p:cNvSpPr>
            <a:spLocks noChangeArrowheads="1"/>
          </p:cNvSpPr>
          <p:nvPr/>
        </p:nvSpPr>
        <p:spPr bwMode="auto">
          <a:xfrm>
            <a:off x="1981200" y="3657600"/>
            <a:ext cx="296863" cy="236538"/>
          </a:xfrm>
          <a:prstGeom prst="rect">
            <a:avLst/>
          </a:prstGeom>
          <a:noFill/>
          <a:ln w="9525">
            <a:noFill/>
            <a:miter lim="800000"/>
            <a:headEnd/>
            <a:tailEnd/>
          </a:ln>
        </p:spPr>
        <p:txBody>
          <a:bodyPr/>
          <a:lstStyle/>
          <a:p>
            <a:pPr eaLnBrk="0" hangingPunct="0"/>
            <a:r>
              <a:rPr lang="cs-CZ" altLang="en-US" sz="1200"/>
              <a:t>*</a:t>
            </a:r>
          </a:p>
        </p:txBody>
      </p:sp>
      <p:sp>
        <p:nvSpPr>
          <p:cNvPr id="95238" name="Rectangle 39"/>
          <p:cNvSpPr>
            <a:spLocks noChangeArrowheads="1"/>
          </p:cNvSpPr>
          <p:nvPr/>
        </p:nvSpPr>
        <p:spPr bwMode="auto">
          <a:xfrm>
            <a:off x="2590800" y="2779713"/>
            <a:ext cx="296863" cy="238125"/>
          </a:xfrm>
          <a:prstGeom prst="rect">
            <a:avLst/>
          </a:prstGeom>
          <a:noFill/>
          <a:ln w="9525">
            <a:noFill/>
            <a:miter lim="800000"/>
            <a:headEnd/>
            <a:tailEnd/>
          </a:ln>
        </p:spPr>
        <p:txBody>
          <a:bodyPr/>
          <a:lstStyle/>
          <a:p>
            <a:pPr eaLnBrk="0" hangingPunct="0"/>
            <a:r>
              <a:rPr lang="cs-CZ" altLang="en-US" sz="1200"/>
              <a:t>*</a:t>
            </a:r>
          </a:p>
        </p:txBody>
      </p:sp>
      <p:sp>
        <p:nvSpPr>
          <p:cNvPr id="95239" name="Rectangle 40"/>
          <p:cNvSpPr>
            <a:spLocks noChangeArrowheads="1"/>
          </p:cNvSpPr>
          <p:nvPr/>
        </p:nvSpPr>
        <p:spPr bwMode="auto">
          <a:xfrm>
            <a:off x="4602163" y="2378075"/>
            <a:ext cx="388937" cy="220663"/>
          </a:xfrm>
          <a:prstGeom prst="rect">
            <a:avLst/>
          </a:prstGeom>
          <a:noFill/>
          <a:ln w="9525">
            <a:noFill/>
            <a:miter lim="800000"/>
            <a:headEnd/>
            <a:tailEnd/>
          </a:ln>
        </p:spPr>
        <p:txBody>
          <a:bodyPr/>
          <a:lstStyle/>
          <a:p>
            <a:pPr eaLnBrk="0" hangingPunct="0"/>
            <a:r>
              <a:rPr lang="cs-CZ" altLang="en-US" sz="1200"/>
              <a:t>*</a:t>
            </a:r>
          </a:p>
        </p:txBody>
      </p:sp>
      <p:sp>
        <p:nvSpPr>
          <p:cNvPr id="95240" name="Rectangle 41"/>
          <p:cNvSpPr>
            <a:spLocks noChangeArrowheads="1"/>
          </p:cNvSpPr>
          <p:nvPr/>
        </p:nvSpPr>
        <p:spPr bwMode="auto">
          <a:xfrm>
            <a:off x="6019800" y="4329113"/>
            <a:ext cx="296863" cy="236537"/>
          </a:xfrm>
          <a:prstGeom prst="rect">
            <a:avLst/>
          </a:prstGeom>
          <a:noFill/>
          <a:ln w="9525">
            <a:noFill/>
            <a:miter lim="800000"/>
            <a:headEnd/>
            <a:tailEnd/>
          </a:ln>
        </p:spPr>
        <p:txBody>
          <a:bodyPr/>
          <a:lstStyle/>
          <a:p>
            <a:pPr eaLnBrk="0" hangingPunct="0"/>
            <a:r>
              <a:rPr lang="cs-CZ" altLang="en-US" sz="1200"/>
              <a:t>*</a:t>
            </a:r>
          </a:p>
        </p:txBody>
      </p:sp>
      <p:sp>
        <p:nvSpPr>
          <p:cNvPr id="95241" name="Rectangle 42"/>
          <p:cNvSpPr>
            <a:spLocks noChangeArrowheads="1"/>
          </p:cNvSpPr>
          <p:nvPr/>
        </p:nvSpPr>
        <p:spPr bwMode="auto">
          <a:xfrm>
            <a:off x="5211763" y="4629150"/>
            <a:ext cx="296862" cy="236538"/>
          </a:xfrm>
          <a:prstGeom prst="rect">
            <a:avLst/>
          </a:prstGeom>
          <a:noFill/>
          <a:ln w="9525">
            <a:noFill/>
            <a:miter lim="800000"/>
            <a:headEnd/>
            <a:tailEnd/>
          </a:ln>
        </p:spPr>
        <p:txBody>
          <a:bodyPr/>
          <a:lstStyle/>
          <a:p>
            <a:pPr eaLnBrk="0" hangingPunct="0"/>
            <a:r>
              <a:rPr lang="cs-CZ" altLang="en-US" sz="1200"/>
              <a:t>*</a:t>
            </a:r>
          </a:p>
        </p:txBody>
      </p:sp>
      <p:sp>
        <p:nvSpPr>
          <p:cNvPr id="95242" name="Line 43"/>
          <p:cNvSpPr>
            <a:spLocks noChangeShapeType="1"/>
          </p:cNvSpPr>
          <p:nvPr/>
        </p:nvSpPr>
        <p:spPr bwMode="auto">
          <a:xfrm flipV="1">
            <a:off x="5105400" y="3960813"/>
            <a:ext cx="0" cy="458787"/>
          </a:xfrm>
          <a:prstGeom prst="line">
            <a:avLst/>
          </a:prstGeom>
          <a:noFill/>
          <a:ln w="9525">
            <a:solidFill>
              <a:srgbClr val="000000"/>
            </a:solidFill>
            <a:round/>
            <a:headEnd/>
            <a:tailEnd/>
          </a:ln>
        </p:spPr>
        <p:txBody>
          <a:bodyPr/>
          <a:lstStyle/>
          <a:p>
            <a:endParaRPr lang="cs-CZ"/>
          </a:p>
        </p:txBody>
      </p:sp>
      <p:sp>
        <p:nvSpPr>
          <p:cNvPr id="95243" name="Text Box 44"/>
          <p:cNvSpPr txBox="1">
            <a:spLocks noChangeArrowheads="1"/>
          </p:cNvSpPr>
          <p:nvPr/>
        </p:nvSpPr>
        <p:spPr bwMode="auto">
          <a:xfrm>
            <a:off x="4876800" y="3695700"/>
            <a:ext cx="441325" cy="228600"/>
          </a:xfrm>
          <a:prstGeom prst="rect">
            <a:avLst/>
          </a:prstGeom>
          <a:noFill/>
          <a:ln w="9525">
            <a:noFill/>
            <a:miter lim="800000"/>
            <a:headEnd/>
            <a:tailEnd/>
          </a:ln>
        </p:spPr>
        <p:txBody>
          <a:bodyPr/>
          <a:lstStyle/>
          <a:p>
            <a:pPr eaLnBrk="0" hangingPunct="0"/>
            <a:r>
              <a:rPr lang="cs-CZ" altLang="en-US" sz="1200"/>
              <a:t>0..1</a:t>
            </a:r>
          </a:p>
        </p:txBody>
      </p:sp>
      <p:sp>
        <p:nvSpPr>
          <p:cNvPr id="95244" name="Rectangle 45"/>
          <p:cNvSpPr>
            <a:spLocks noChangeArrowheads="1"/>
          </p:cNvSpPr>
          <p:nvPr/>
        </p:nvSpPr>
        <p:spPr bwMode="auto">
          <a:xfrm>
            <a:off x="1676400" y="1730375"/>
            <a:ext cx="914400" cy="381000"/>
          </a:xfrm>
          <a:prstGeom prst="rect">
            <a:avLst/>
          </a:prstGeom>
          <a:solidFill>
            <a:srgbClr val="FFFFFF"/>
          </a:solidFill>
          <a:ln w="9525">
            <a:solidFill>
              <a:srgbClr val="000000"/>
            </a:solidFill>
            <a:miter lim="800000"/>
            <a:headEnd/>
            <a:tailEnd/>
          </a:ln>
        </p:spPr>
        <p:txBody>
          <a:bodyPr/>
          <a:lstStyle/>
          <a:p>
            <a:pPr algn="ctr" eaLnBrk="0" hangingPunct="0"/>
            <a:r>
              <a:rPr lang="cs-CZ" altLang="en-US" sz="1200"/>
              <a:t>Riziko</a:t>
            </a:r>
          </a:p>
        </p:txBody>
      </p:sp>
      <p:sp>
        <p:nvSpPr>
          <p:cNvPr id="95245" name="Rectangle 46"/>
          <p:cNvSpPr>
            <a:spLocks noChangeArrowheads="1"/>
          </p:cNvSpPr>
          <p:nvPr/>
        </p:nvSpPr>
        <p:spPr bwMode="auto">
          <a:xfrm>
            <a:off x="1668463" y="2119313"/>
            <a:ext cx="914400" cy="1165225"/>
          </a:xfrm>
          <a:prstGeom prst="rect">
            <a:avLst/>
          </a:prstGeom>
          <a:solidFill>
            <a:srgbClr val="FFFFFF"/>
          </a:solidFill>
          <a:ln w="9525">
            <a:solidFill>
              <a:srgbClr val="000000"/>
            </a:solidFill>
            <a:miter lim="800000"/>
            <a:headEnd/>
            <a:tailEnd/>
          </a:ln>
        </p:spPr>
        <p:txBody>
          <a:bodyPr/>
          <a:lstStyle/>
          <a:p>
            <a:pPr eaLnBrk="0" hangingPunct="0"/>
            <a:r>
              <a:rPr lang="cs-CZ" altLang="en-US" sz="1200"/>
              <a:t>Název</a:t>
            </a:r>
          </a:p>
          <a:p>
            <a:pPr eaLnBrk="0" hangingPunct="0"/>
            <a:r>
              <a:rPr lang="cs-CZ" altLang="en-US" sz="1200"/>
              <a:t>Popis</a:t>
            </a:r>
          </a:p>
          <a:p>
            <a:pPr eaLnBrk="0" hangingPunct="0"/>
            <a:r>
              <a:rPr lang="cs-CZ" altLang="en-US" sz="1200"/>
              <a:t>Hodnocení</a:t>
            </a:r>
          </a:p>
          <a:p>
            <a:pPr eaLnBrk="0" hangingPunct="0"/>
            <a:r>
              <a:rPr lang="cs-CZ" altLang="en-US" sz="1200"/>
              <a:t>Skut_škoda</a:t>
            </a:r>
          </a:p>
          <a:p>
            <a:pPr eaLnBrk="0" hangingPunct="0"/>
            <a:r>
              <a:rPr lang="cs-CZ" altLang="en-US" sz="1200"/>
              <a:t>Doba</a:t>
            </a:r>
          </a:p>
          <a:p>
            <a:pPr eaLnBrk="0" hangingPunct="0"/>
            <a:r>
              <a:rPr lang="cs-CZ" altLang="en-US" sz="1200"/>
              <a:t>Skut_doba</a:t>
            </a:r>
          </a:p>
        </p:txBody>
      </p:sp>
      <p:sp>
        <p:nvSpPr>
          <p:cNvPr id="95246" name="Rectangle 47"/>
          <p:cNvSpPr>
            <a:spLocks noChangeArrowheads="1"/>
          </p:cNvSpPr>
          <p:nvPr/>
        </p:nvSpPr>
        <p:spPr bwMode="auto">
          <a:xfrm>
            <a:off x="3733800" y="1866900"/>
            <a:ext cx="914400" cy="342900"/>
          </a:xfrm>
          <a:prstGeom prst="rect">
            <a:avLst/>
          </a:prstGeom>
          <a:solidFill>
            <a:srgbClr val="FFFFFF"/>
          </a:solidFill>
          <a:ln w="9525">
            <a:solidFill>
              <a:srgbClr val="000000"/>
            </a:solidFill>
            <a:miter lim="800000"/>
            <a:headEnd/>
            <a:tailEnd/>
          </a:ln>
        </p:spPr>
        <p:txBody>
          <a:bodyPr/>
          <a:lstStyle/>
          <a:p>
            <a:pPr algn="ctr" eaLnBrk="0" hangingPunct="0"/>
            <a:r>
              <a:rPr lang="cs-CZ" altLang="en-US" sz="1200"/>
              <a:t>Trigger</a:t>
            </a:r>
          </a:p>
        </p:txBody>
      </p:sp>
      <p:sp>
        <p:nvSpPr>
          <p:cNvPr id="95247" name="Rectangle 48"/>
          <p:cNvSpPr>
            <a:spLocks noChangeArrowheads="1"/>
          </p:cNvSpPr>
          <p:nvPr/>
        </p:nvSpPr>
        <p:spPr bwMode="auto">
          <a:xfrm>
            <a:off x="3733800" y="2209800"/>
            <a:ext cx="914400" cy="687388"/>
          </a:xfrm>
          <a:prstGeom prst="rect">
            <a:avLst/>
          </a:prstGeom>
          <a:solidFill>
            <a:srgbClr val="FFFFFF"/>
          </a:solidFill>
          <a:ln w="9525">
            <a:solidFill>
              <a:srgbClr val="000000"/>
            </a:solidFill>
            <a:miter lim="800000"/>
            <a:headEnd/>
            <a:tailEnd/>
          </a:ln>
        </p:spPr>
        <p:txBody>
          <a:bodyPr/>
          <a:lstStyle/>
          <a:p>
            <a:pPr eaLnBrk="0" hangingPunct="0"/>
            <a:r>
              <a:rPr lang="cs-CZ" altLang="en-US" sz="1200"/>
              <a:t>Popis</a:t>
            </a:r>
          </a:p>
          <a:p>
            <a:pPr eaLnBrk="0" hangingPunct="0"/>
            <a:r>
              <a:rPr lang="cs-CZ" altLang="en-US" sz="1200"/>
              <a:t>Pravdepod</a:t>
            </a:r>
          </a:p>
          <a:p>
            <a:pPr eaLnBrk="0" hangingPunct="0"/>
            <a:r>
              <a:rPr lang="cs-CZ" altLang="en-US" sz="1200"/>
              <a:t>Doba </a:t>
            </a:r>
          </a:p>
        </p:txBody>
      </p:sp>
      <p:sp>
        <p:nvSpPr>
          <p:cNvPr id="95248" name="Rectangle 49"/>
          <p:cNvSpPr>
            <a:spLocks noChangeArrowheads="1"/>
          </p:cNvSpPr>
          <p:nvPr/>
        </p:nvSpPr>
        <p:spPr bwMode="auto">
          <a:xfrm>
            <a:off x="1782763" y="3897313"/>
            <a:ext cx="914400" cy="342900"/>
          </a:xfrm>
          <a:prstGeom prst="rect">
            <a:avLst/>
          </a:prstGeom>
          <a:solidFill>
            <a:srgbClr val="FFFFFF"/>
          </a:solidFill>
          <a:ln w="9525">
            <a:solidFill>
              <a:srgbClr val="000000"/>
            </a:solidFill>
            <a:miter lim="800000"/>
            <a:headEnd/>
            <a:tailEnd/>
          </a:ln>
        </p:spPr>
        <p:txBody>
          <a:bodyPr/>
          <a:lstStyle/>
          <a:p>
            <a:pPr algn="ctr" eaLnBrk="0" hangingPunct="0"/>
            <a:r>
              <a:rPr lang="cs-CZ" altLang="en-US" sz="1200"/>
              <a:t>Analýza</a:t>
            </a:r>
          </a:p>
        </p:txBody>
      </p:sp>
      <p:sp>
        <p:nvSpPr>
          <p:cNvPr id="95249" name="Rectangle 50"/>
          <p:cNvSpPr>
            <a:spLocks noChangeArrowheads="1"/>
          </p:cNvSpPr>
          <p:nvPr/>
        </p:nvSpPr>
        <p:spPr bwMode="auto">
          <a:xfrm>
            <a:off x="1774825" y="4240213"/>
            <a:ext cx="914400" cy="800100"/>
          </a:xfrm>
          <a:prstGeom prst="rect">
            <a:avLst/>
          </a:prstGeom>
          <a:solidFill>
            <a:srgbClr val="FFFFFF"/>
          </a:solidFill>
          <a:ln w="9525">
            <a:solidFill>
              <a:srgbClr val="000000"/>
            </a:solidFill>
            <a:miter lim="800000"/>
            <a:headEnd/>
            <a:tailEnd/>
          </a:ln>
        </p:spPr>
        <p:txBody>
          <a:bodyPr/>
          <a:lstStyle/>
          <a:p>
            <a:pPr eaLnBrk="0" hangingPunct="0"/>
            <a:r>
              <a:rPr lang="cs-CZ" altLang="en-US" sz="1200" i="1"/>
              <a:t>P</a:t>
            </a:r>
          </a:p>
          <a:p>
            <a:pPr eaLnBrk="0" hangingPunct="0"/>
            <a:r>
              <a:rPr lang="cs-CZ" altLang="en-US" sz="1200" i="1"/>
              <a:t>Z</a:t>
            </a:r>
          </a:p>
          <a:p>
            <a:pPr eaLnBrk="0" hangingPunct="0"/>
            <a:r>
              <a:rPr lang="cs-CZ" altLang="en-US" sz="1200"/>
              <a:t>Doba</a:t>
            </a:r>
          </a:p>
          <a:p>
            <a:pPr eaLnBrk="0" hangingPunct="0"/>
            <a:r>
              <a:rPr lang="cs-CZ" altLang="en-US" sz="1200"/>
              <a:t>Razítko</a:t>
            </a:r>
          </a:p>
        </p:txBody>
      </p:sp>
      <p:sp>
        <p:nvSpPr>
          <p:cNvPr id="95250" name="Rectangle 51"/>
          <p:cNvSpPr>
            <a:spLocks noChangeArrowheads="1"/>
          </p:cNvSpPr>
          <p:nvPr/>
        </p:nvSpPr>
        <p:spPr bwMode="auto">
          <a:xfrm>
            <a:off x="3810000" y="3886200"/>
            <a:ext cx="1066800" cy="342900"/>
          </a:xfrm>
          <a:prstGeom prst="rect">
            <a:avLst/>
          </a:prstGeom>
          <a:solidFill>
            <a:srgbClr val="FFFFFF"/>
          </a:solidFill>
          <a:ln w="9525">
            <a:solidFill>
              <a:srgbClr val="000000"/>
            </a:solidFill>
            <a:miter lim="800000"/>
            <a:headEnd/>
            <a:tailEnd/>
          </a:ln>
        </p:spPr>
        <p:txBody>
          <a:bodyPr/>
          <a:lstStyle/>
          <a:p>
            <a:pPr eaLnBrk="0" hangingPunct="0"/>
            <a:r>
              <a:rPr lang="cs-CZ" altLang="en-US" sz="1200"/>
              <a:t>Návrh řešení</a:t>
            </a:r>
          </a:p>
        </p:txBody>
      </p:sp>
      <p:sp>
        <p:nvSpPr>
          <p:cNvPr id="95251" name="Rectangle 52"/>
          <p:cNvSpPr>
            <a:spLocks noChangeArrowheads="1"/>
          </p:cNvSpPr>
          <p:nvPr/>
        </p:nvSpPr>
        <p:spPr bwMode="auto">
          <a:xfrm>
            <a:off x="5448300" y="2905125"/>
            <a:ext cx="914400" cy="342900"/>
          </a:xfrm>
          <a:prstGeom prst="rect">
            <a:avLst/>
          </a:prstGeom>
          <a:solidFill>
            <a:srgbClr val="FFFFFF"/>
          </a:solidFill>
          <a:ln w="9525">
            <a:solidFill>
              <a:srgbClr val="000000"/>
            </a:solidFill>
            <a:miter lim="800000"/>
            <a:headEnd/>
            <a:tailEnd/>
          </a:ln>
        </p:spPr>
        <p:txBody>
          <a:bodyPr/>
          <a:lstStyle/>
          <a:p>
            <a:pPr algn="ctr" eaLnBrk="0" hangingPunct="0"/>
            <a:r>
              <a:rPr lang="cs-CZ" altLang="en-US" sz="1200"/>
              <a:t>Zápis</a:t>
            </a:r>
          </a:p>
        </p:txBody>
      </p:sp>
      <p:sp>
        <p:nvSpPr>
          <p:cNvPr id="95252" name="Rectangle 53"/>
          <p:cNvSpPr>
            <a:spLocks noChangeArrowheads="1"/>
          </p:cNvSpPr>
          <p:nvPr/>
        </p:nvSpPr>
        <p:spPr bwMode="auto">
          <a:xfrm>
            <a:off x="5448300" y="3254375"/>
            <a:ext cx="914400" cy="228600"/>
          </a:xfrm>
          <a:prstGeom prst="rect">
            <a:avLst/>
          </a:prstGeom>
          <a:solidFill>
            <a:srgbClr val="FFFFFF"/>
          </a:solidFill>
          <a:ln w="9525">
            <a:solidFill>
              <a:srgbClr val="000000"/>
            </a:solidFill>
            <a:miter lim="800000"/>
            <a:headEnd/>
            <a:tailEnd/>
          </a:ln>
        </p:spPr>
        <p:txBody>
          <a:bodyPr/>
          <a:lstStyle/>
          <a:p>
            <a:endParaRPr lang="en-US" altLang="en-US"/>
          </a:p>
        </p:txBody>
      </p:sp>
      <p:sp>
        <p:nvSpPr>
          <p:cNvPr id="95253" name="Rectangle 54"/>
          <p:cNvSpPr>
            <a:spLocks noChangeArrowheads="1"/>
          </p:cNvSpPr>
          <p:nvPr/>
        </p:nvSpPr>
        <p:spPr bwMode="auto">
          <a:xfrm>
            <a:off x="3786188" y="4176713"/>
            <a:ext cx="1066800" cy="449262"/>
          </a:xfrm>
          <a:prstGeom prst="rect">
            <a:avLst/>
          </a:prstGeom>
          <a:solidFill>
            <a:srgbClr val="FFFFFF"/>
          </a:solidFill>
          <a:ln w="9525">
            <a:solidFill>
              <a:srgbClr val="000000"/>
            </a:solidFill>
            <a:miter lim="800000"/>
            <a:headEnd/>
            <a:tailEnd/>
          </a:ln>
        </p:spPr>
        <p:txBody>
          <a:bodyPr/>
          <a:lstStyle/>
          <a:p>
            <a:pPr eaLnBrk="0" hangingPunct="0"/>
            <a:r>
              <a:rPr lang="cs-CZ" altLang="en-US" sz="1200"/>
              <a:t>Popis</a:t>
            </a:r>
          </a:p>
          <a:p>
            <a:pPr eaLnBrk="0" hangingPunct="0"/>
            <a:r>
              <a:rPr lang="cs-CZ" altLang="en-US" sz="1200"/>
              <a:t>Cena</a:t>
            </a:r>
          </a:p>
        </p:txBody>
      </p:sp>
      <p:sp>
        <p:nvSpPr>
          <p:cNvPr id="95254" name="Rectangle 55"/>
          <p:cNvSpPr>
            <a:spLocks noChangeArrowheads="1"/>
          </p:cNvSpPr>
          <p:nvPr/>
        </p:nvSpPr>
        <p:spPr bwMode="auto">
          <a:xfrm>
            <a:off x="5448300" y="4511675"/>
            <a:ext cx="1371600" cy="344488"/>
          </a:xfrm>
          <a:prstGeom prst="rect">
            <a:avLst/>
          </a:prstGeom>
          <a:solidFill>
            <a:srgbClr val="FFFFFF"/>
          </a:solidFill>
          <a:ln w="9525">
            <a:solidFill>
              <a:srgbClr val="000000"/>
            </a:solidFill>
            <a:miter lim="800000"/>
            <a:headEnd/>
            <a:tailEnd/>
          </a:ln>
        </p:spPr>
        <p:txBody>
          <a:bodyPr/>
          <a:lstStyle/>
          <a:p>
            <a:pPr eaLnBrk="0" hangingPunct="0"/>
            <a:r>
              <a:rPr lang="cs-CZ" altLang="en-US" sz="1200"/>
              <a:t>Provedené  řešení</a:t>
            </a:r>
          </a:p>
        </p:txBody>
      </p:sp>
      <p:sp>
        <p:nvSpPr>
          <p:cNvPr id="95255" name="Rectangle 56"/>
          <p:cNvSpPr>
            <a:spLocks noChangeArrowheads="1"/>
          </p:cNvSpPr>
          <p:nvPr/>
        </p:nvSpPr>
        <p:spPr bwMode="auto">
          <a:xfrm>
            <a:off x="5478463" y="4870450"/>
            <a:ext cx="1371600" cy="449263"/>
          </a:xfrm>
          <a:prstGeom prst="rect">
            <a:avLst/>
          </a:prstGeom>
          <a:solidFill>
            <a:srgbClr val="FFFFFF"/>
          </a:solidFill>
          <a:ln w="9525">
            <a:solidFill>
              <a:srgbClr val="000000"/>
            </a:solidFill>
            <a:miter lim="800000"/>
            <a:headEnd/>
            <a:tailEnd/>
          </a:ln>
        </p:spPr>
        <p:txBody>
          <a:bodyPr/>
          <a:lstStyle/>
          <a:p>
            <a:pPr eaLnBrk="0" hangingPunct="0"/>
            <a:r>
              <a:rPr lang="cs-CZ" altLang="en-US" sz="1200"/>
              <a:t>Popis</a:t>
            </a:r>
          </a:p>
          <a:p>
            <a:pPr eaLnBrk="0" hangingPunct="0"/>
            <a:r>
              <a:rPr lang="cs-CZ" altLang="en-US" sz="1200"/>
              <a:t>Cena</a:t>
            </a:r>
          </a:p>
        </p:txBody>
      </p:sp>
      <p:sp>
        <p:nvSpPr>
          <p:cNvPr id="95256" name="Line 57"/>
          <p:cNvSpPr>
            <a:spLocks noChangeShapeType="1"/>
          </p:cNvSpPr>
          <p:nvPr/>
        </p:nvSpPr>
        <p:spPr bwMode="auto">
          <a:xfrm>
            <a:off x="2697163" y="4370388"/>
            <a:ext cx="1112837" cy="0"/>
          </a:xfrm>
          <a:prstGeom prst="line">
            <a:avLst/>
          </a:prstGeom>
          <a:noFill/>
          <a:ln w="9525">
            <a:solidFill>
              <a:srgbClr val="000000"/>
            </a:solidFill>
            <a:round/>
            <a:headEnd/>
            <a:tailEnd/>
          </a:ln>
        </p:spPr>
        <p:txBody>
          <a:bodyPr/>
          <a:lstStyle/>
          <a:p>
            <a:endParaRPr lang="cs-CZ"/>
          </a:p>
        </p:txBody>
      </p:sp>
      <p:sp>
        <p:nvSpPr>
          <p:cNvPr id="95257" name="Line 58"/>
          <p:cNvSpPr>
            <a:spLocks noChangeShapeType="1"/>
          </p:cNvSpPr>
          <p:nvPr/>
        </p:nvSpPr>
        <p:spPr bwMode="auto">
          <a:xfrm>
            <a:off x="2705100" y="4748213"/>
            <a:ext cx="2743200" cy="0"/>
          </a:xfrm>
          <a:prstGeom prst="line">
            <a:avLst/>
          </a:prstGeom>
          <a:noFill/>
          <a:ln w="9525">
            <a:solidFill>
              <a:srgbClr val="000000"/>
            </a:solidFill>
            <a:round/>
            <a:headEnd/>
            <a:tailEnd/>
          </a:ln>
        </p:spPr>
        <p:txBody>
          <a:bodyPr/>
          <a:lstStyle/>
          <a:p>
            <a:endParaRPr lang="cs-CZ"/>
          </a:p>
        </p:txBody>
      </p:sp>
      <p:sp>
        <p:nvSpPr>
          <p:cNvPr id="95258" name="Line 59"/>
          <p:cNvSpPr>
            <a:spLocks noChangeShapeType="1"/>
          </p:cNvSpPr>
          <p:nvPr/>
        </p:nvSpPr>
        <p:spPr bwMode="auto">
          <a:xfrm>
            <a:off x="2613025" y="2927350"/>
            <a:ext cx="2857500" cy="227013"/>
          </a:xfrm>
          <a:prstGeom prst="line">
            <a:avLst/>
          </a:prstGeom>
          <a:noFill/>
          <a:ln w="9525">
            <a:solidFill>
              <a:srgbClr val="000000"/>
            </a:solidFill>
            <a:round/>
            <a:headEnd/>
            <a:tailEnd/>
          </a:ln>
        </p:spPr>
        <p:txBody>
          <a:bodyPr/>
          <a:lstStyle/>
          <a:p>
            <a:endParaRPr lang="cs-CZ"/>
          </a:p>
        </p:txBody>
      </p:sp>
      <p:sp>
        <p:nvSpPr>
          <p:cNvPr id="95259" name="Line 60"/>
          <p:cNvSpPr>
            <a:spLocks noChangeShapeType="1"/>
          </p:cNvSpPr>
          <p:nvPr/>
        </p:nvSpPr>
        <p:spPr bwMode="auto">
          <a:xfrm flipH="1">
            <a:off x="2697163" y="3154363"/>
            <a:ext cx="2743200" cy="801687"/>
          </a:xfrm>
          <a:prstGeom prst="line">
            <a:avLst/>
          </a:prstGeom>
          <a:noFill/>
          <a:ln w="9525">
            <a:solidFill>
              <a:srgbClr val="000000"/>
            </a:solidFill>
            <a:round/>
            <a:headEnd/>
            <a:tailEnd/>
          </a:ln>
        </p:spPr>
        <p:txBody>
          <a:bodyPr/>
          <a:lstStyle/>
          <a:p>
            <a:endParaRPr lang="cs-CZ"/>
          </a:p>
        </p:txBody>
      </p:sp>
      <p:sp>
        <p:nvSpPr>
          <p:cNvPr id="95260" name="Line 61"/>
          <p:cNvSpPr>
            <a:spLocks noChangeShapeType="1"/>
          </p:cNvSpPr>
          <p:nvPr/>
        </p:nvSpPr>
        <p:spPr bwMode="auto">
          <a:xfrm>
            <a:off x="5905500" y="3490913"/>
            <a:ext cx="114300" cy="1028700"/>
          </a:xfrm>
          <a:prstGeom prst="line">
            <a:avLst/>
          </a:prstGeom>
          <a:noFill/>
          <a:ln w="9525">
            <a:solidFill>
              <a:srgbClr val="000000"/>
            </a:solidFill>
            <a:round/>
            <a:headEnd/>
            <a:tailEnd/>
          </a:ln>
        </p:spPr>
        <p:txBody>
          <a:bodyPr/>
          <a:lstStyle/>
          <a:p>
            <a:endParaRPr lang="cs-CZ"/>
          </a:p>
        </p:txBody>
      </p:sp>
      <p:sp>
        <p:nvSpPr>
          <p:cNvPr id="95261" name="Line 62"/>
          <p:cNvSpPr>
            <a:spLocks noChangeShapeType="1"/>
          </p:cNvSpPr>
          <p:nvPr/>
        </p:nvSpPr>
        <p:spPr bwMode="auto">
          <a:xfrm flipH="1" flipV="1">
            <a:off x="4648200" y="2484438"/>
            <a:ext cx="800100" cy="617537"/>
          </a:xfrm>
          <a:prstGeom prst="line">
            <a:avLst/>
          </a:prstGeom>
          <a:noFill/>
          <a:ln w="9525">
            <a:solidFill>
              <a:srgbClr val="000000"/>
            </a:solidFill>
            <a:round/>
            <a:headEnd/>
            <a:tailEnd/>
          </a:ln>
        </p:spPr>
        <p:txBody>
          <a:bodyPr/>
          <a:lstStyle/>
          <a:p>
            <a:endParaRPr lang="cs-CZ"/>
          </a:p>
        </p:txBody>
      </p:sp>
      <p:sp>
        <p:nvSpPr>
          <p:cNvPr id="95262" name="Rectangle 63"/>
          <p:cNvSpPr>
            <a:spLocks noChangeArrowheads="1"/>
          </p:cNvSpPr>
          <p:nvPr/>
        </p:nvSpPr>
        <p:spPr bwMode="auto">
          <a:xfrm>
            <a:off x="3467100" y="2187575"/>
            <a:ext cx="296863" cy="236538"/>
          </a:xfrm>
          <a:prstGeom prst="rect">
            <a:avLst/>
          </a:prstGeom>
          <a:noFill/>
          <a:ln w="9525">
            <a:noFill/>
            <a:miter lim="800000"/>
            <a:headEnd/>
            <a:tailEnd/>
          </a:ln>
        </p:spPr>
        <p:txBody>
          <a:bodyPr/>
          <a:lstStyle/>
          <a:p>
            <a:pPr eaLnBrk="0" hangingPunct="0"/>
            <a:r>
              <a:rPr lang="cs-CZ" altLang="en-US" sz="1200"/>
              <a:t>*</a:t>
            </a:r>
          </a:p>
        </p:txBody>
      </p:sp>
      <p:sp>
        <p:nvSpPr>
          <p:cNvPr id="95263" name="Line 64"/>
          <p:cNvSpPr>
            <a:spLocks noChangeShapeType="1"/>
          </p:cNvSpPr>
          <p:nvPr/>
        </p:nvSpPr>
        <p:spPr bwMode="auto">
          <a:xfrm>
            <a:off x="1668463" y="4283075"/>
            <a:ext cx="0" cy="1028700"/>
          </a:xfrm>
          <a:prstGeom prst="line">
            <a:avLst/>
          </a:prstGeom>
          <a:noFill/>
          <a:ln w="9525">
            <a:solidFill>
              <a:srgbClr val="000000"/>
            </a:solidFill>
            <a:round/>
            <a:headEnd/>
            <a:tailEnd/>
          </a:ln>
        </p:spPr>
        <p:txBody>
          <a:bodyPr/>
          <a:lstStyle/>
          <a:p>
            <a:endParaRPr lang="cs-CZ"/>
          </a:p>
        </p:txBody>
      </p:sp>
      <p:sp>
        <p:nvSpPr>
          <p:cNvPr id="95264" name="Line 65"/>
          <p:cNvSpPr>
            <a:spLocks noChangeShapeType="1"/>
          </p:cNvSpPr>
          <p:nvPr/>
        </p:nvSpPr>
        <p:spPr bwMode="auto">
          <a:xfrm>
            <a:off x="1668463" y="5311775"/>
            <a:ext cx="571500" cy="0"/>
          </a:xfrm>
          <a:prstGeom prst="line">
            <a:avLst/>
          </a:prstGeom>
          <a:noFill/>
          <a:ln w="9525">
            <a:solidFill>
              <a:srgbClr val="000000"/>
            </a:solidFill>
            <a:round/>
            <a:headEnd/>
            <a:tailEnd/>
          </a:ln>
        </p:spPr>
        <p:txBody>
          <a:bodyPr/>
          <a:lstStyle/>
          <a:p>
            <a:endParaRPr lang="cs-CZ"/>
          </a:p>
        </p:txBody>
      </p:sp>
      <p:sp>
        <p:nvSpPr>
          <p:cNvPr id="95265" name="Line 66"/>
          <p:cNvSpPr>
            <a:spLocks noChangeShapeType="1"/>
          </p:cNvSpPr>
          <p:nvPr/>
        </p:nvSpPr>
        <p:spPr bwMode="auto">
          <a:xfrm flipV="1">
            <a:off x="2239963" y="5000625"/>
            <a:ext cx="0" cy="341313"/>
          </a:xfrm>
          <a:prstGeom prst="line">
            <a:avLst/>
          </a:prstGeom>
          <a:noFill/>
          <a:ln w="9525">
            <a:solidFill>
              <a:srgbClr val="000000"/>
            </a:solidFill>
            <a:round/>
            <a:headEnd/>
            <a:tailEnd/>
          </a:ln>
        </p:spPr>
        <p:txBody>
          <a:bodyPr/>
          <a:lstStyle/>
          <a:p>
            <a:endParaRPr lang="cs-CZ"/>
          </a:p>
        </p:txBody>
      </p:sp>
      <p:sp>
        <p:nvSpPr>
          <p:cNvPr id="95266" name="Line 67"/>
          <p:cNvSpPr>
            <a:spLocks noChangeShapeType="1"/>
          </p:cNvSpPr>
          <p:nvPr/>
        </p:nvSpPr>
        <p:spPr bwMode="auto">
          <a:xfrm>
            <a:off x="4876800" y="4443413"/>
            <a:ext cx="228600" cy="0"/>
          </a:xfrm>
          <a:prstGeom prst="line">
            <a:avLst/>
          </a:prstGeom>
          <a:noFill/>
          <a:ln w="9525">
            <a:solidFill>
              <a:srgbClr val="000000"/>
            </a:solidFill>
            <a:round/>
            <a:headEnd/>
            <a:tailEnd/>
          </a:ln>
        </p:spPr>
        <p:txBody>
          <a:bodyPr/>
          <a:lstStyle/>
          <a:p>
            <a:endParaRPr lang="cs-CZ"/>
          </a:p>
        </p:txBody>
      </p:sp>
      <p:sp>
        <p:nvSpPr>
          <p:cNvPr id="95267" name="Text Box 68"/>
          <p:cNvSpPr txBox="1">
            <a:spLocks noChangeArrowheads="1"/>
          </p:cNvSpPr>
          <p:nvPr/>
        </p:nvSpPr>
        <p:spPr bwMode="auto">
          <a:xfrm>
            <a:off x="2590800" y="1974850"/>
            <a:ext cx="944563" cy="457200"/>
          </a:xfrm>
          <a:prstGeom prst="rect">
            <a:avLst/>
          </a:prstGeom>
          <a:noFill/>
          <a:ln w="9525">
            <a:noFill/>
            <a:miter lim="800000"/>
            <a:headEnd/>
            <a:tailEnd/>
          </a:ln>
        </p:spPr>
        <p:txBody>
          <a:bodyPr/>
          <a:lstStyle/>
          <a:p>
            <a:pPr eaLnBrk="0" hangingPunct="0"/>
            <a:r>
              <a:rPr lang="cs-CZ" altLang="en-US" sz="1200"/>
              <a:t>                                                                                                      je vyvoláno</a:t>
            </a:r>
          </a:p>
        </p:txBody>
      </p:sp>
      <p:sp>
        <p:nvSpPr>
          <p:cNvPr id="95268" name="Text Box 69"/>
          <p:cNvSpPr txBox="1">
            <a:spLocks noChangeArrowheads="1"/>
          </p:cNvSpPr>
          <p:nvPr/>
        </p:nvSpPr>
        <p:spPr bwMode="auto">
          <a:xfrm>
            <a:off x="2224088" y="3308350"/>
            <a:ext cx="946150" cy="457200"/>
          </a:xfrm>
          <a:prstGeom prst="rect">
            <a:avLst/>
          </a:prstGeom>
          <a:noFill/>
          <a:ln w="9525">
            <a:noFill/>
            <a:miter lim="800000"/>
            <a:headEnd/>
            <a:tailEnd/>
          </a:ln>
        </p:spPr>
        <p:txBody>
          <a:bodyPr/>
          <a:lstStyle/>
          <a:p>
            <a:pPr eaLnBrk="0" hangingPunct="0"/>
            <a:r>
              <a:rPr lang="cs-CZ" altLang="en-US" sz="1200"/>
              <a:t>                                                                                                      hodnoceno</a:t>
            </a:r>
          </a:p>
        </p:txBody>
      </p:sp>
      <p:sp>
        <p:nvSpPr>
          <p:cNvPr id="95269" name="Line 70"/>
          <p:cNvSpPr>
            <a:spLocks noChangeShapeType="1"/>
          </p:cNvSpPr>
          <p:nvPr/>
        </p:nvSpPr>
        <p:spPr bwMode="auto">
          <a:xfrm flipH="1">
            <a:off x="4876800" y="3960813"/>
            <a:ext cx="228600" cy="0"/>
          </a:xfrm>
          <a:prstGeom prst="line">
            <a:avLst/>
          </a:prstGeom>
          <a:noFill/>
          <a:ln w="9525">
            <a:solidFill>
              <a:schemeClr val="tx1"/>
            </a:solidFill>
            <a:round/>
            <a:headEnd/>
            <a:tailEnd/>
          </a:ln>
        </p:spPr>
        <p:txBody>
          <a:bodyPr/>
          <a:lstStyle/>
          <a:p>
            <a:endParaRPr lang="cs-CZ"/>
          </a:p>
        </p:txBody>
      </p:sp>
      <p:sp>
        <p:nvSpPr>
          <p:cNvPr id="95270" name="Line 71"/>
          <p:cNvSpPr>
            <a:spLocks noChangeShapeType="1"/>
          </p:cNvSpPr>
          <p:nvPr/>
        </p:nvSpPr>
        <p:spPr bwMode="auto">
          <a:xfrm flipV="1">
            <a:off x="1676400" y="4267200"/>
            <a:ext cx="0" cy="0"/>
          </a:xfrm>
          <a:prstGeom prst="line">
            <a:avLst/>
          </a:prstGeom>
          <a:noFill/>
          <a:ln w="9525">
            <a:solidFill>
              <a:schemeClr val="tx1"/>
            </a:solidFill>
            <a:round/>
            <a:headEnd/>
            <a:tailEnd/>
          </a:ln>
        </p:spPr>
        <p:txBody>
          <a:bodyPr/>
          <a:lstStyle/>
          <a:p>
            <a:endParaRPr lang="cs-CZ"/>
          </a:p>
        </p:txBody>
      </p:sp>
      <p:sp>
        <p:nvSpPr>
          <p:cNvPr id="95271" name="Line 74"/>
          <p:cNvSpPr>
            <a:spLocks noChangeShapeType="1"/>
          </p:cNvSpPr>
          <p:nvPr/>
        </p:nvSpPr>
        <p:spPr bwMode="auto">
          <a:xfrm>
            <a:off x="1676400" y="4267200"/>
            <a:ext cx="76200" cy="0"/>
          </a:xfrm>
          <a:prstGeom prst="line">
            <a:avLst/>
          </a:prstGeom>
          <a:noFill/>
          <a:ln w="9525">
            <a:solidFill>
              <a:schemeClr val="tx1"/>
            </a:solidFill>
            <a:round/>
            <a:headEnd/>
            <a:tailEnd/>
          </a:ln>
        </p:spPr>
        <p:txBody>
          <a:bodyPr/>
          <a:lstStyle/>
          <a:p>
            <a:endParaRPr lang="cs-CZ"/>
          </a:p>
        </p:txBody>
      </p:sp>
      <p:sp>
        <p:nvSpPr>
          <p:cNvPr id="95272" name="Line 75"/>
          <p:cNvSpPr>
            <a:spLocks noChangeShapeType="1"/>
          </p:cNvSpPr>
          <p:nvPr/>
        </p:nvSpPr>
        <p:spPr bwMode="auto">
          <a:xfrm>
            <a:off x="2057400" y="3276600"/>
            <a:ext cx="0" cy="609600"/>
          </a:xfrm>
          <a:prstGeom prst="line">
            <a:avLst/>
          </a:prstGeom>
          <a:noFill/>
          <a:ln w="9525">
            <a:solidFill>
              <a:schemeClr val="tx1"/>
            </a:solidFill>
            <a:round/>
            <a:headEnd/>
            <a:tailEnd/>
          </a:ln>
        </p:spPr>
        <p:txBody>
          <a:bodyPr/>
          <a:lstStyle/>
          <a:p>
            <a:endParaRPr lang="cs-CZ"/>
          </a:p>
        </p:txBody>
      </p:sp>
      <p:sp>
        <p:nvSpPr>
          <p:cNvPr id="95273" name="Rectangle 76"/>
          <p:cNvSpPr>
            <a:spLocks noChangeArrowheads="1"/>
          </p:cNvSpPr>
          <p:nvPr/>
        </p:nvSpPr>
        <p:spPr bwMode="auto">
          <a:xfrm>
            <a:off x="3505200" y="4191000"/>
            <a:ext cx="296863" cy="236538"/>
          </a:xfrm>
          <a:prstGeom prst="rect">
            <a:avLst/>
          </a:prstGeom>
          <a:noFill/>
          <a:ln w="9525">
            <a:noFill/>
            <a:miter lim="800000"/>
            <a:headEnd/>
            <a:tailEnd/>
          </a:ln>
        </p:spPr>
        <p:txBody>
          <a:bodyPr/>
          <a:lstStyle/>
          <a:p>
            <a:pPr eaLnBrk="0" hangingPunct="0"/>
            <a:r>
              <a:rPr lang="cs-CZ" altLang="en-US" sz="1200"/>
              <a:t>*</a:t>
            </a:r>
          </a:p>
        </p:txBody>
      </p:sp>
      <p:sp>
        <p:nvSpPr>
          <p:cNvPr id="95274" name="Rectangle 77"/>
          <p:cNvSpPr>
            <a:spLocks noChangeArrowheads="1"/>
          </p:cNvSpPr>
          <p:nvPr/>
        </p:nvSpPr>
        <p:spPr bwMode="auto">
          <a:xfrm>
            <a:off x="5181600" y="4572000"/>
            <a:ext cx="296863" cy="236538"/>
          </a:xfrm>
          <a:prstGeom prst="rect">
            <a:avLst/>
          </a:prstGeom>
          <a:noFill/>
          <a:ln w="9525">
            <a:noFill/>
            <a:miter lim="800000"/>
            <a:headEnd/>
            <a:tailEnd/>
          </a:ln>
        </p:spPr>
        <p:txBody>
          <a:bodyPr/>
          <a:lstStyle/>
          <a:p>
            <a:pPr eaLnBrk="0" hangingPunct="0"/>
            <a:r>
              <a:rPr lang="cs-CZ" altLang="en-US" sz="120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číslo snímku 5"/>
          <p:cNvSpPr>
            <a:spLocks noGrp="1"/>
          </p:cNvSpPr>
          <p:nvPr>
            <p:ph type="sldNum" sz="quarter" idx="12"/>
          </p:nvPr>
        </p:nvSpPr>
        <p:spPr>
          <a:noFill/>
        </p:spPr>
        <p:txBody>
          <a:bodyPr/>
          <a:lstStyle/>
          <a:p>
            <a:fld id="{52623369-F082-479E-8C6E-7DD7EA6913BC}" type="slidenum">
              <a:rPr lang="cs-CZ" altLang="en-US" smtClean="0"/>
              <a:pPr/>
              <a:t>27</a:t>
            </a:fld>
            <a:endParaRPr lang="cs-CZ" altLang="en-US" smtClean="0"/>
          </a:p>
        </p:txBody>
      </p:sp>
      <p:sp>
        <p:nvSpPr>
          <p:cNvPr id="96259" name="Rectangle 2"/>
          <p:cNvSpPr>
            <a:spLocks noGrp="1" noChangeArrowheads="1"/>
          </p:cNvSpPr>
          <p:nvPr>
            <p:ph type="title"/>
          </p:nvPr>
        </p:nvSpPr>
        <p:spPr>
          <a:xfrm>
            <a:off x="684213" y="0"/>
            <a:ext cx="7772400" cy="1143000"/>
          </a:xfrm>
        </p:spPr>
        <p:txBody>
          <a:bodyPr/>
          <a:lstStyle/>
          <a:p>
            <a:pPr eaLnBrk="1" hangingPunct="1"/>
            <a:r>
              <a:rPr lang="cs-CZ" altLang="en-US" smtClean="0"/>
              <a:t>Kritické požadavky</a:t>
            </a:r>
          </a:p>
        </p:txBody>
      </p:sp>
      <p:sp>
        <p:nvSpPr>
          <p:cNvPr id="96260" name="Rectangle 3"/>
          <p:cNvSpPr>
            <a:spLocks noGrp="1" noChangeArrowheads="1"/>
          </p:cNvSpPr>
          <p:nvPr>
            <p:ph type="body" idx="1"/>
          </p:nvPr>
        </p:nvSpPr>
        <p:spPr>
          <a:xfrm>
            <a:off x="704850" y="1371600"/>
            <a:ext cx="7905750" cy="4724400"/>
          </a:xfrm>
        </p:spPr>
        <p:txBody>
          <a:bodyPr/>
          <a:lstStyle/>
          <a:p>
            <a:pPr eaLnBrk="1" hangingPunct="1">
              <a:lnSpc>
                <a:spcPct val="80000"/>
              </a:lnSpc>
            </a:pPr>
            <a:r>
              <a:rPr lang="cs-CZ" altLang="en-US" sz="2400" smtClean="0"/>
              <a:t>Součástí analýzy rizik je často analýza kritických (nepominutelných) požadavků. Nesplnění kritického požadavku se hodnotí jako výrazné riziko. Cílem analýzy kritických požadavků je nejen rozpoznat hlavní požadavky, ale také se souhlasem uživatele rozdělit požadavky na kritické, méně důležité a nepodstatné.</a:t>
            </a:r>
          </a:p>
          <a:p>
            <a:pPr eaLnBrk="1" hangingPunct="1">
              <a:lnSpc>
                <a:spcPct val="80000"/>
              </a:lnSpc>
            </a:pPr>
            <a:r>
              <a:rPr lang="cs-CZ" altLang="en-US" sz="2400" smtClean="0"/>
              <a:t>Analýzu kritických požadavků lze rovněž použít k rozboru alternativ řešení -- co realizovat  a v jakém pořadí a v jakých kombinacích.</a:t>
            </a:r>
          </a:p>
          <a:p>
            <a:pPr eaLnBrk="1" hangingPunct="1">
              <a:lnSpc>
                <a:spcPct val="80000"/>
              </a:lnSpc>
            </a:pPr>
            <a:r>
              <a:rPr lang="cs-CZ" altLang="en-US" sz="2400" smtClean="0"/>
              <a:t>U kritických požadavků se hodnotí rizika nevyhovění požadavku a také rizika a problémy spojené s implementací požadavku.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číslo snímku 4"/>
          <p:cNvSpPr>
            <a:spLocks noGrp="1"/>
          </p:cNvSpPr>
          <p:nvPr>
            <p:ph type="sldNum" sz="quarter" idx="12"/>
          </p:nvPr>
        </p:nvSpPr>
        <p:spPr>
          <a:noFill/>
        </p:spPr>
        <p:txBody>
          <a:bodyPr/>
          <a:lstStyle/>
          <a:p>
            <a:fld id="{A8674E77-A2A8-4B9B-AC02-B9F028BA1AD5}" type="slidenum">
              <a:rPr lang="cs-CZ" altLang="en-US" smtClean="0"/>
              <a:pPr/>
              <a:t>28</a:t>
            </a:fld>
            <a:endParaRPr lang="cs-CZ" altLang="en-US" smtClean="0"/>
          </a:p>
        </p:txBody>
      </p:sp>
      <p:sp>
        <p:nvSpPr>
          <p:cNvPr id="97283" name="Rectangle 2"/>
          <p:cNvSpPr>
            <a:spLocks noGrp="1" noChangeArrowheads="1"/>
          </p:cNvSpPr>
          <p:nvPr>
            <p:ph type="title"/>
          </p:nvPr>
        </p:nvSpPr>
        <p:spPr>
          <a:xfrm>
            <a:off x="323850" y="333375"/>
            <a:ext cx="8569325" cy="2232025"/>
          </a:xfrm>
        </p:spPr>
        <p:txBody>
          <a:bodyPr>
            <a:normAutofit fontScale="90000"/>
          </a:bodyPr>
          <a:lstStyle/>
          <a:p>
            <a:pPr eaLnBrk="1" hangingPunct="1"/>
            <a:r>
              <a:rPr lang="cs-CZ" altLang="en-US" sz="3600" smtClean="0"/>
              <a:t>Diagramy z IDEF0/IDEF97, </a:t>
            </a:r>
            <a:br>
              <a:rPr lang="cs-CZ" altLang="en-US" sz="3600" smtClean="0"/>
            </a:br>
            <a:r>
              <a:rPr lang="cs-CZ" altLang="en-US" sz="3600" smtClean="0"/>
              <a:t>průmyslový standard, jehož adaptace se používá v SADT pro strukturovaný</a:t>
            </a:r>
            <a:r>
              <a:rPr lang="cs-CZ" altLang="en-US" smtClean="0"/>
              <a:t> </a:t>
            </a:r>
            <a:r>
              <a:rPr lang="cs-CZ" altLang="en-US" sz="3600" smtClean="0"/>
              <a:t>vývoj a specifikaci požadavků</a:t>
            </a:r>
          </a:p>
        </p:txBody>
      </p:sp>
      <p:sp>
        <p:nvSpPr>
          <p:cNvPr id="97284" name="Text Box 3"/>
          <p:cNvSpPr txBox="1">
            <a:spLocks noChangeArrowheads="1"/>
          </p:cNvSpPr>
          <p:nvPr/>
        </p:nvSpPr>
        <p:spPr bwMode="auto">
          <a:xfrm>
            <a:off x="3200400" y="4079875"/>
            <a:ext cx="1905000" cy="495300"/>
          </a:xfrm>
          <a:prstGeom prst="rect">
            <a:avLst/>
          </a:prstGeom>
          <a:noFill/>
          <a:ln w="38100">
            <a:solidFill>
              <a:schemeClr val="tx1"/>
            </a:solidFill>
            <a:miter lim="800000"/>
            <a:headEnd/>
            <a:tailEnd/>
          </a:ln>
        </p:spPr>
        <p:txBody>
          <a:bodyPr>
            <a:spAutoFit/>
          </a:bodyPr>
          <a:lstStyle/>
          <a:p>
            <a:pPr>
              <a:spcBef>
                <a:spcPct val="50000"/>
              </a:spcBef>
            </a:pPr>
            <a:r>
              <a:rPr lang="cs-CZ" altLang="en-US"/>
              <a:t>Proces/akce</a:t>
            </a:r>
          </a:p>
        </p:txBody>
      </p:sp>
      <p:sp>
        <p:nvSpPr>
          <p:cNvPr id="97285" name="Line 4"/>
          <p:cNvSpPr>
            <a:spLocks noChangeShapeType="1"/>
          </p:cNvSpPr>
          <p:nvPr/>
        </p:nvSpPr>
        <p:spPr bwMode="auto">
          <a:xfrm>
            <a:off x="4114800" y="2936875"/>
            <a:ext cx="0" cy="1143000"/>
          </a:xfrm>
          <a:prstGeom prst="line">
            <a:avLst/>
          </a:prstGeom>
          <a:noFill/>
          <a:ln w="9525">
            <a:solidFill>
              <a:schemeClr val="tx1"/>
            </a:solidFill>
            <a:round/>
            <a:headEnd/>
            <a:tailEnd type="triangle" w="med" len="med"/>
          </a:ln>
        </p:spPr>
        <p:txBody>
          <a:bodyPr/>
          <a:lstStyle/>
          <a:p>
            <a:endParaRPr lang="cs-CZ"/>
          </a:p>
        </p:txBody>
      </p:sp>
      <p:sp>
        <p:nvSpPr>
          <p:cNvPr id="97286" name="Line 5"/>
          <p:cNvSpPr>
            <a:spLocks noChangeShapeType="1"/>
          </p:cNvSpPr>
          <p:nvPr/>
        </p:nvSpPr>
        <p:spPr bwMode="auto">
          <a:xfrm>
            <a:off x="1981200" y="4384675"/>
            <a:ext cx="1219200" cy="0"/>
          </a:xfrm>
          <a:prstGeom prst="line">
            <a:avLst/>
          </a:prstGeom>
          <a:noFill/>
          <a:ln w="9525">
            <a:solidFill>
              <a:schemeClr val="tx1"/>
            </a:solidFill>
            <a:round/>
            <a:headEnd/>
            <a:tailEnd type="triangle" w="med" len="med"/>
          </a:ln>
        </p:spPr>
        <p:txBody>
          <a:bodyPr/>
          <a:lstStyle/>
          <a:p>
            <a:endParaRPr lang="cs-CZ"/>
          </a:p>
        </p:txBody>
      </p:sp>
      <p:sp>
        <p:nvSpPr>
          <p:cNvPr id="97287" name="Line 6"/>
          <p:cNvSpPr>
            <a:spLocks noChangeShapeType="1"/>
          </p:cNvSpPr>
          <p:nvPr/>
        </p:nvSpPr>
        <p:spPr bwMode="auto">
          <a:xfrm>
            <a:off x="5105400" y="4308475"/>
            <a:ext cx="1066800" cy="0"/>
          </a:xfrm>
          <a:prstGeom prst="line">
            <a:avLst/>
          </a:prstGeom>
          <a:noFill/>
          <a:ln w="9525">
            <a:solidFill>
              <a:schemeClr val="tx1"/>
            </a:solidFill>
            <a:round/>
            <a:headEnd/>
            <a:tailEnd type="triangle" w="med" len="med"/>
          </a:ln>
        </p:spPr>
        <p:txBody>
          <a:bodyPr/>
          <a:lstStyle/>
          <a:p>
            <a:endParaRPr lang="cs-CZ"/>
          </a:p>
        </p:txBody>
      </p:sp>
      <p:sp>
        <p:nvSpPr>
          <p:cNvPr id="97288" name="Line 7"/>
          <p:cNvSpPr>
            <a:spLocks noChangeShapeType="1"/>
          </p:cNvSpPr>
          <p:nvPr/>
        </p:nvSpPr>
        <p:spPr bwMode="auto">
          <a:xfrm flipV="1">
            <a:off x="4038600" y="4535488"/>
            <a:ext cx="0" cy="1068387"/>
          </a:xfrm>
          <a:prstGeom prst="line">
            <a:avLst/>
          </a:prstGeom>
          <a:noFill/>
          <a:ln w="9525">
            <a:solidFill>
              <a:schemeClr val="tx1"/>
            </a:solidFill>
            <a:round/>
            <a:headEnd/>
            <a:tailEnd type="triangle" w="med" len="med"/>
          </a:ln>
        </p:spPr>
        <p:txBody>
          <a:bodyPr/>
          <a:lstStyle/>
          <a:p>
            <a:endParaRPr lang="cs-CZ"/>
          </a:p>
        </p:txBody>
      </p:sp>
      <p:sp>
        <p:nvSpPr>
          <p:cNvPr id="97289" name="Text Box 8"/>
          <p:cNvSpPr txBox="1">
            <a:spLocks noChangeArrowheads="1"/>
          </p:cNvSpPr>
          <p:nvPr/>
        </p:nvSpPr>
        <p:spPr bwMode="auto">
          <a:xfrm>
            <a:off x="4191000" y="3013075"/>
            <a:ext cx="1524000" cy="915988"/>
          </a:xfrm>
          <a:prstGeom prst="rect">
            <a:avLst/>
          </a:prstGeom>
          <a:noFill/>
          <a:ln w="9525">
            <a:noFill/>
            <a:miter lim="800000"/>
            <a:headEnd/>
            <a:tailEnd/>
          </a:ln>
        </p:spPr>
        <p:txBody>
          <a:bodyPr>
            <a:spAutoFit/>
          </a:bodyPr>
          <a:lstStyle/>
          <a:p>
            <a:pPr>
              <a:spcBef>
                <a:spcPct val="50000"/>
              </a:spcBef>
            </a:pPr>
            <a:r>
              <a:rPr lang="cs-CZ" altLang="en-US" sz="1800"/>
              <a:t>Podmínky a  řídící (stálá) data</a:t>
            </a:r>
          </a:p>
        </p:txBody>
      </p:sp>
      <p:sp>
        <p:nvSpPr>
          <p:cNvPr id="97290" name="Text Box 9"/>
          <p:cNvSpPr txBox="1">
            <a:spLocks noChangeArrowheads="1"/>
          </p:cNvSpPr>
          <p:nvPr/>
        </p:nvSpPr>
        <p:spPr bwMode="auto">
          <a:xfrm>
            <a:off x="4140200" y="4724400"/>
            <a:ext cx="1524000" cy="1465263"/>
          </a:xfrm>
          <a:prstGeom prst="rect">
            <a:avLst/>
          </a:prstGeom>
          <a:noFill/>
          <a:ln w="9525">
            <a:noFill/>
            <a:miter lim="800000"/>
            <a:headEnd/>
            <a:tailEnd/>
          </a:ln>
        </p:spPr>
        <p:txBody>
          <a:bodyPr>
            <a:spAutoFit/>
          </a:bodyPr>
          <a:lstStyle/>
          <a:p>
            <a:pPr>
              <a:spcBef>
                <a:spcPct val="50000"/>
              </a:spcBef>
            </a:pPr>
            <a:r>
              <a:rPr lang="cs-CZ" altLang="en-US" sz="1800"/>
              <a:t>Procesy, techniky, nástroje, způsoby řízení, management</a:t>
            </a:r>
          </a:p>
        </p:txBody>
      </p:sp>
      <p:sp>
        <p:nvSpPr>
          <p:cNvPr id="97291" name="Text Box 10"/>
          <p:cNvSpPr txBox="1">
            <a:spLocks noChangeArrowheads="1"/>
          </p:cNvSpPr>
          <p:nvPr/>
        </p:nvSpPr>
        <p:spPr bwMode="auto">
          <a:xfrm>
            <a:off x="1981200" y="4003675"/>
            <a:ext cx="1524000" cy="366713"/>
          </a:xfrm>
          <a:prstGeom prst="rect">
            <a:avLst/>
          </a:prstGeom>
          <a:noFill/>
          <a:ln w="9525">
            <a:noFill/>
            <a:miter lim="800000"/>
            <a:headEnd/>
            <a:tailEnd/>
          </a:ln>
        </p:spPr>
        <p:txBody>
          <a:bodyPr>
            <a:spAutoFit/>
          </a:bodyPr>
          <a:lstStyle/>
          <a:p>
            <a:pPr>
              <a:spcBef>
                <a:spcPct val="50000"/>
              </a:spcBef>
            </a:pPr>
            <a:r>
              <a:rPr lang="cs-CZ" altLang="en-US" sz="1800"/>
              <a:t>Vstupy</a:t>
            </a:r>
          </a:p>
        </p:txBody>
      </p:sp>
      <p:sp>
        <p:nvSpPr>
          <p:cNvPr id="97292" name="Text Box 12"/>
          <p:cNvSpPr txBox="1">
            <a:spLocks noChangeArrowheads="1"/>
          </p:cNvSpPr>
          <p:nvPr/>
        </p:nvSpPr>
        <p:spPr bwMode="auto">
          <a:xfrm>
            <a:off x="5181600" y="4003675"/>
            <a:ext cx="1524000" cy="366713"/>
          </a:xfrm>
          <a:prstGeom prst="rect">
            <a:avLst/>
          </a:prstGeom>
          <a:noFill/>
          <a:ln w="9525">
            <a:noFill/>
            <a:miter lim="800000"/>
            <a:headEnd/>
            <a:tailEnd/>
          </a:ln>
        </p:spPr>
        <p:txBody>
          <a:bodyPr>
            <a:spAutoFit/>
          </a:bodyPr>
          <a:lstStyle/>
          <a:p>
            <a:pPr>
              <a:spcBef>
                <a:spcPct val="50000"/>
              </a:spcBef>
            </a:pPr>
            <a:r>
              <a:rPr lang="cs-CZ" altLang="en-US" sz="1800"/>
              <a:t>Výstupy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číslo snímku 3"/>
          <p:cNvSpPr>
            <a:spLocks noGrp="1"/>
          </p:cNvSpPr>
          <p:nvPr>
            <p:ph type="sldNum" sz="quarter" idx="12"/>
          </p:nvPr>
        </p:nvSpPr>
        <p:spPr>
          <a:noFill/>
        </p:spPr>
        <p:txBody>
          <a:bodyPr/>
          <a:lstStyle/>
          <a:p>
            <a:fld id="{3EC91635-52C8-4F6F-9BFB-A9947543839A}" type="slidenum">
              <a:rPr lang="cs-CZ" altLang="en-US" smtClean="0"/>
              <a:pPr/>
              <a:t>29</a:t>
            </a:fld>
            <a:endParaRPr lang="cs-CZ" altLang="en-US" smtClean="0"/>
          </a:p>
        </p:txBody>
      </p:sp>
      <p:sp>
        <p:nvSpPr>
          <p:cNvPr id="98307" name="Text Box 3"/>
          <p:cNvSpPr txBox="1">
            <a:spLocks noChangeArrowheads="1"/>
          </p:cNvSpPr>
          <p:nvPr/>
        </p:nvSpPr>
        <p:spPr bwMode="auto">
          <a:xfrm>
            <a:off x="2667000" y="3200400"/>
            <a:ext cx="1066800" cy="603250"/>
          </a:xfrm>
          <a:prstGeom prst="rect">
            <a:avLst/>
          </a:prstGeom>
          <a:noFill/>
          <a:ln w="22225">
            <a:solidFill>
              <a:schemeClr val="tx1"/>
            </a:solidFill>
            <a:miter lim="800000"/>
            <a:headEnd/>
            <a:tailEnd/>
          </a:ln>
        </p:spPr>
        <p:txBody>
          <a:bodyPr>
            <a:spAutoFit/>
          </a:bodyPr>
          <a:lstStyle/>
          <a:p>
            <a:r>
              <a:rPr lang="cs-CZ" altLang="en-US" sz="1600"/>
              <a:t>Analyzuj rizika</a:t>
            </a:r>
          </a:p>
        </p:txBody>
      </p:sp>
      <p:sp>
        <p:nvSpPr>
          <p:cNvPr id="98308" name="Text Box 4"/>
          <p:cNvSpPr txBox="1">
            <a:spLocks noChangeArrowheads="1"/>
          </p:cNvSpPr>
          <p:nvPr/>
        </p:nvSpPr>
        <p:spPr bwMode="auto">
          <a:xfrm>
            <a:off x="7010400" y="2286000"/>
            <a:ext cx="838200" cy="603250"/>
          </a:xfrm>
          <a:prstGeom prst="rect">
            <a:avLst/>
          </a:prstGeom>
          <a:noFill/>
          <a:ln w="22225">
            <a:solidFill>
              <a:schemeClr val="tx1"/>
            </a:solidFill>
            <a:miter lim="800000"/>
            <a:headEnd/>
            <a:tailEnd/>
          </a:ln>
        </p:spPr>
        <p:txBody>
          <a:bodyPr>
            <a:spAutoFit/>
          </a:bodyPr>
          <a:lstStyle/>
          <a:p>
            <a:r>
              <a:rPr lang="cs-CZ" altLang="en-US" sz="1600"/>
              <a:t>Řeš rizika</a:t>
            </a:r>
          </a:p>
        </p:txBody>
      </p:sp>
      <p:sp>
        <p:nvSpPr>
          <p:cNvPr id="98309" name="Text Box 5"/>
          <p:cNvSpPr txBox="1">
            <a:spLocks noChangeArrowheads="1"/>
          </p:cNvSpPr>
          <p:nvPr/>
        </p:nvSpPr>
        <p:spPr bwMode="auto">
          <a:xfrm>
            <a:off x="4191000" y="2133600"/>
            <a:ext cx="990600" cy="603250"/>
          </a:xfrm>
          <a:prstGeom prst="rect">
            <a:avLst/>
          </a:prstGeom>
          <a:noFill/>
          <a:ln w="22225">
            <a:solidFill>
              <a:schemeClr val="tx1"/>
            </a:solidFill>
            <a:miter lim="800000"/>
            <a:headEnd/>
            <a:tailEnd/>
          </a:ln>
        </p:spPr>
        <p:txBody>
          <a:bodyPr>
            <a:spAutoFit/>
          </a:bodyPr>
          <a:lstStyle/>
          <a:p>
            <a:r>
              <a:rPr lang="cs-CZ" altLang="en-US" sz="1600"/>
              <a:t>Výběr  rizik</a:t>
            </a:r>
          </a:p>
        </p:txBody>
      </p:sp>
      <p:sp>
        <p:nvSpPr>
          <p:cNvPr id="98310" name="Text Box 6"/>
          <p:cNvSpPr txBox="1">
            <a:spLocks noChangeArrowheads="1"/>
          </p:cNvSpPr>
          <p:nvPr/>
        </p:nvSpPr>
        <p:spPr bwMode="auto">
          <a:xfrm>
            <a:off x="5638800" y="3810000"/>
            <a:ext cx="914400" cy="603250"/>
          </a:xfrm>
          <a:prstGeom prst="rect">
            <a:avLst/>
          </a:prstGeom>
          <a:noFill/>
          <a:ln w="22225">
            <a:solidFill>
              <a:schemeClr val="tx1"/>
            </a:solidFill>
            <a:miter lim="800000"/>
            <a:headEnd/>
            <a:tailEnd/>
          </a:ln>
        </p:spPr>
        <p:txBody>
          <a:bodyPr>
            <a:spAutoFit/>
          </a:bodyPr>
          <a:lstStyle/>
          <a:p>
            <a:r>
              <a:rPr lang="cs-CZ" altLang="en-US" sz="1600"/>
              <a:t>Sleduj rizika</a:t>
            </a:r>
          </a:p>
        </p:txBody>
      </p:sp>
      <p:sp>
        <p:nvSpPr>
          <p:cNvPr id="98311" name="Text Box 7"/>
          <p:cNvSpPr txBox="1">
            <a:spLocks noChangeArrowheads="1"/>
          </p:cNvSpPr>
          <p:nvPr/>
        </p:nvSpPr>
        <p:spPr bwMode="auto">
          <a:xfrm>
            <a:off x="1219200" y="1066800"/>
            <a:ext cx="1143000" cy="603250"/>
          </a:xfrm>
          <a:prstGeom prst="rect">
            <a:avLst/>
          </a:prstGeom>
          <a:noFill/>
          <a:ln w="22225">
            <a:solidFill>
              <a:schemeClr val="tx1"/>
            </a:solidFill>
            <a:miter lim="800000"/>
            <a:headEnd/>
            <a:tailEnd/>
          </a:ln>
        </p:spPr>
        <p:txBody>
          <a:bodyPr>
            <a:spAutoFit/>
          </a:bodyPr>
          <a:lstStyle/>
          <a:p>
            <a:r>
              <a:rPr lang="cs-CZ" altLang="en-US" sz="1600"/>
              <a:t>Identifikuj rizika</a:t>
            </a:r>
          </a:p>
        </p:txBody>
      </p:sp>
      <p:sp>
        <p:nvSpPr>
          <p:cNvPr id="98312" name="Line 8"/>
          <p:cNvSpPr>
            <a:spLocks noChangeShapeType="1"/>
          </p:cNvSpPr>
          <p:nvPr/>
        </p:nvSpPr>
        <p:spPr bwMode="auto">
          <a:xfrm>
            <a:off x="1752600" y="304800"/>
            <a:ext cx="0" cy="762000"/>
          </a:xfrm>
          <a:prstGeom prst="line">
            <a:avLst/>
          </a:prstGeom>
          <a:noFill/>
          <a:ln w="9525">
            <a:solidFill>
              <a:schemeClr val="tx1"/>
            </a:solidFill>
            <a:round/>
            <a:headEnd/>
            <a:tailEnd type="triangle" w="med" len="med"/>
          </a:ln>
        </p:spPr>
        <p:txBody>
          <a:bodyPr/>
          <a:lstStyle/>
          <a:p>
            <a:endParaRPr lang="cs-CZ"/>
          </a:p>
        </p:txBody>
      </p:sp>
      <p:sp>
        <p:nvSpPr>
          <p:cNvPr id="98313" name="Line 9"/>
          <p:cNvSpPr>
            <a:spLocks noChangeShapeType="1"/>
          </p:cNvSpPr>
          <p:nvPr/>
        </p:nvSpPr>
        <p:spPr bwMode="auto">
          <a:xfrm>
            <a:off x="1752600" y="838200"/>
            <a:ext cx="5638800" cy="0"/>
          </a:xfrm>
          <a:prstGeom prst="line">
            <a:avLst/>
          </a:prstGeom>
          <a:noFill/>
          <a:ln w="9525">
            <a:solidFill>
              <a:schemeClr val="tx1"/>
            </a:solidFill>
            <a:round/>
            <a:headEnd/>
            <a:tailEnd/>
          </a:ln>
        </p:spPr>
        <p:txBody>
          <a:bodyPr/>
          <a:lstStyle/>
          <a:p>
            <a:endParaRPr lang="cs-CZ"/>
          </a:p>
        </p:txBody>
      </p:sp>
      <p:sp>
        <p:nvSpPr>
          <p:cNvPr id="98314" name="Line 11"/>
          <p:cNvSpPr>
            <a:spLocks noChangeShapeType="1"/>
          </p:cNvSpPr>
          <p:nvPr/>
        </p:nvSpPr>
        <p:spPr bwMode="auto">
          <a:xfrm>
            <a:off x="7391400" y="838200"/>
            <a:ext cx="0" cy="1447800"/>
          </a:xfrm>
          <a:prstGeom prst="line">
            <a:avLst/>
          </a:prstGeom>
          <a:noFill/>
          <a:ln w="9525">
            <a:solidFill>
              <a:schemeClr val="tx1"/>
            </a:solidFill>
            <a:round/>
            <a:headEnd/>
            <a:tailEnd type="triangle" w="med" len="med"/>
          </a:ln>
        </p:spPr>
        <p:txBody>
          <a:bodyPr/>
          <a:lstStyle/>
          <a:p>
            <a:endParaRPr lang="cs-CZ"/>
          </a:p>
        </p:txBody>
      </p:sp>
      <p:sp>
        <p:nvSpPr>
          <p:cNvPr id="98315" name="Line 12"/>
          <p:cNvSpPr>
            <a:spLocks noChangeShapeType="1"/>
          </p:cNvSpPr>
          <p:nvPr/>
        </p:nvSpPr>
        <p:spPr bwMode="auto">
          <a:xfrm>
            <a:off x="6110288" y="836613"/>
            <a:ext cx="0" cy="2971800"/>
          </a:xfrm>
          <a:prstGeom prst="line">
            <a:avLst/>
          </a:prstGeom>
          <a:noFill/>
          <a:ln w="9525">
            <a:solidFill>
              <a:schemeClr val="tx1"/>
            </a:solidFill>
            <a:round/>
            <a:headEnd/>
            <a:tailEnd type="triangle" w="med" len="med"/>
          </a:ln>
        </p:spPr>
        <p:txBody>
          <a:bodyPr/>
          <a:lstStyle/>
          <a:p>
            <a:endParaRPr lang="cs-CZ"/>
          </a:p>
        </p:txBody>
      </p:sp>
      <p:sp>
        <p:nvSpPr>
          <p:cNvPr id="98316" name="Line 13"/>
          <p:cNvSpPr>
            <a:spLocks noChangeShapeType="1"/>
          </p:cNvSpPr>
          <p:nvPr/>
        </p:nvSpPr>
        <p:spPr bwMode="auto">
          <a:xfrm>
            <a:off x="4648200" y="838200"/>
            <a:ext cx="0" cy="1295400"/>
          </a:xfrm>
          <a:prstGeom prst="line">
            <a:avLst/>
          </a:prstGeom>
          <a:noFill/>
          <a:ln w="9525">
            <a:solidFill>
              <a:schemeClr val="tx1"/>
            </a:solidFill>
            <a:round/>
            <a:headEnd/>
            <a:tailEnd type="triangle" w="med" len="med"/>
          </a:ln>
        </p:spPr>
        <p:txBody>
          <a:bodyPr/>
          <a:lstStyle/>
          <a:p>
            <a:endParaRPr lang="cs-CZ"/>
          </a:p>
        </p:txBody>
      </p:sp>
      <p:sp>
        <p:nvSpPr>
          <p:cNvPr id="98317" name="Line 14"/>
          <p:cNvSpPr>
            <a:spLocks noChangeShapeType="1"/>
          </p:cNvSpPr>
          <p:nvPr/>
        </p:nvSpPr>
        <p:spPr bwMode="auto">
          <a:xfrm>
            <a:off x="3124200" y="838200"/>
            <a:ext cx="0" cy="2362200"/>
          </a:xfrm>
          <a:prstGeom prst="line">
            <a:avLst/>
          </a:prstGeom>
          <a:noFill/>
          <a:ln w="9525">
            <a:solidFill>
              <a:schemeClr val="tx1"/>
            </a:solidFill>
            <a:round/>
            <a:headEnd/>
            <a:tailEnd type="triangle" w="med" len="med"/>
          </a:ln>
        </p:spPr>
        <p:txBody>
          <a:bodyPr/>
          <a:lstStyle/>
          <a:p>
            <a:endParaRPr lang="cs-CZ"/>
          </a:p>
        </p:txBody>
      </p:sp>
      <p:sp>
        <p:nvSpPr>
          <p:cNvPr id="98318" name="Line 16"/>
          <p:cNvSpPr>
            <a:spLocks noChangeShapeType="1"/>
          </p:cNvSpPr>
          <p:nvPr/>
        </p:nvSpPr>
        <p:spPr bwMode="auto">
          <a:xfrm>
            <a:off x="152400" y="1371600"/>
            <a:ext cx="990600" cy="0"/>
          </a:xfrm>
          <a:prstGeom prst="line">
            <a:avLst/>
          </a:prstGeom>
          <a:noFill/>
          <a:ln w="9525">
            <a:solidFill>
              <a:schemeClr val="tx1"/>
            </a:solidFill>
            <a:round/>
            <a:headEnd/>
            <a:tailEnd type="triangle" w="med" len="med"/>
          </a:ln>
        </p:spPr>
        <p:txBody>
          <a:bodyPr/>
          <a:lstStyle/>
          <a:p>
            <a:endParaRPr lang="cs-CZ"/>
          </a:p>
        </p:txBody>
      </p:sp>
      <p:sp>
        <p:nvSpPr>
          <p:cNvPr id="98319" name="Text Box 17"/>
          <p:cNvSpPr txBox="1">
            <a:spLocks noChangeArrowheads="1"/>
          </p:cNvSpPr>
          <p:nvPr/>
        </p:nvSpPr>
        <p:spPr bwMode="auto">
          <a:xfrm>
            <a:off x="1905000" y="228600"/>
            <a:ext cx="1600200" cy="549275"/>
          </a:xfrm>
          <a:prstGeom prst="rect">
            <a:avLst/>
          </a:prstGeom>
          <a:noFill/>
          <a:ln w="9525">
            <a:noFill/>
            <a:miter lim="800000"/>
            <a:headEnd/>
            <a:tailEnd/>
          </a:ln>
        </p:spPr>
        <p:txBody>
          <a:bodyPr>
            <a:spAutoFit/>
          </a:bodyPr>
          <a:lstStyle/>
          <a:p>
            <a:pPr>
              <a:spcBef>
                <a:spcPct val="50000"/>
              </a:spcBef>
            </a:pPr>
            <a:r>
              <a:rPr lang="cs-CZ" altLang="en-US" sz="1200"/>
              <a:t>Zdroje, Požadavky </a:t>
            </a:r>
          </a:p>
          <a:p>
            <a:pPr>
              <a:spcBef>
                <a:spcPct val="50000"/>
              </a:spcBef>
            </a:pPr>
            <a:r>
              <a:rPr lang="cs-CZ" altLang="en-US" sz="1200"/>
              <a:t>Plán řízení rizik</a:t>
            </a:r>
          </a:p>
        </p:txBody>
      </p:sp>
      <p:sp>
        <p:nvSpPr>
          <p:cNvPr id="98320" name="Text Box 18"/>
          <p:cNvSpPr txBox="1">
            <a:spLocks noChangeArrowheads="1"/>
          </p:cNvSpPr>
          <p:nvPr/>
        </p:nvSpPr>
        <p:spPr bwMode="auto">
          <a:xfrm>
            <a:off x="381000" y="762000"/>
            <a:ext cx="838200" cy="639763"/>
          </a:xfrm>
          <a:prstGeom prst="rect">
            <a:avLst/>
          </a:prstGeom>
          <a:noFill/>
          <a:ln w="9525">
            <a:noFill/>
            <a:miter lim="800000"/>
            <a:headEnd/>
            <a:tailEnd/>
          </a:ln>
        </p:spPr>
        <p:txBody>
          <a:bodyPr>
            <a:spAutoFit/>
          </a:bodyPr>
          <a:lstStyle/>
          <a:p>
            <a:pPr>
              <a:spcBef>
                <a:spcPct val="50000"/>
              </a:spcBef>
            </a:pPr>
            <a:r>
              <a:rPr lang="cs-CZ" altLang="en-US" sz="1200"/>
              <a:t>Problémy,úvahy, nejistoty</a:t>
            </a:r>
          </a:p>
        </p:txBody>
      </p:sp>
      <p:sp>
        <p:nvSpPr>
          <p:cNvPr id="98321" name="Line 19"/>
          <p:cNvSpPr>
            <a:spLocks noChangeShapeType="1"/>
          </p:cNvSpPr>
          <p:nvPr/>
        </p:nvSpPr>
        <p:spPr bwMode="auto">
          <a:xfrm>
            <a:off x="2362200" y="1447800"/>
            <a:ext cx="76200" cy="0"/>
          </a:xfrm>
          <a:prstGeom prst="line">
            <a:avLst/>
          </a:prstGeom>
          <a:noFill/>
          <a:ln w="9525">
            <a:solidFill>
              <a:schemeClr val="tx1"/>
            </a:solidFill>
            <a:round/>
            <a:headEnd/>
            <a:tailEnd/>
          </a:ln>
        </p:spPr>
        <p:txBody>
          <a:bodyPr/>
          <a:lstStyle/>
          <a:p>
            <a:endParaRPr lang="cs-CZ"/>
          </a:p>
        </p:txBody>
      </p:sp>
      <p:sp>
        <p:nvSpPr>
          <p:cNvPr id="98322" name="Line 20"/>
          <p:cNvSpPr>
            <a:spLocks noChangeShapeType="1"/>
          </p:cNvSpPr>
          <p:nvPr/>
        </p:nvSpPr>
        <p:spPr bwMode="auto">
          <a:xfrm>
            <a:off x="2438400" y="1447800"/>
            <a:ext cx="0" cy="1981200"/>
          </a:xfrm>
          <a:prstGeom prst="line">
            <a:avLst/>
          </a:prstGeom>
          <a:noFill/>
          <a:ln w="9525">
            <a:solidFill>
              <a:schemeClr val="tx1"/>
            </a:solidFill>
            <a:round/>
            <a:headEnd/>
            <a:tailEnd/>
          </a:ln>
        </p:spPr>
        <p:txBody>
          <a:bodyPr/>
          <a:lstStyle/>
          <a:p>
            <a:endParaRPr lang="cs-CZ"/>
          </a:p>
        </p:txBody>
      </p:sp>
      <p:sp>
        <p:nvSpPr>
          <p:cNvPr id="98323" name="Line 21"/>
          <p:cNvSpPr>
            <a:spLocks noChangeShapeType="1"/>
          </p:cNvSpPr>
          <p:nvPr/>
        </p:nvSpPr>
        <p:spPr bwMode="auto">
          <a:xfrm>
            <a:off x="2438400" y="3429000"/>
            <a:ext cx="228600" cy="0"/>
          </a:xfrm>
          <a:prstGeom prst="line">
            <a:avLst/>
          </a:prstGeom>
          <a:noFill/>
          <a:ln w="9525">
            <a:solidFill>
              <a:schemeClr val="tx1"/>
            </a:solidFill>
            <a:round/>
            <a:headEnd/>
            <a:tailEnd type="triangle" w="med" len="med"/>
          </a:ln>
        </p:spPr>
        <p:txBody>
          <a:bodyPr/>
          <a:lstStyle/>
          <a:p>
            <a:endParaRPr lang="cs-CZ"/>
          </a:p>
        </p:txBody>
      </p:sp>
      <p:sp>
        <p:nvSpPr>
          <p:cNvPr id="98324" name="Line 26"/>
          <p:cNvSpPr>
            <a:spLocks noChangeShapeType="1"/>
          </p:cNvSpPr>
          <p:nvPr/>
        </p:nvSpPr>
        <p:spPr bwMode="auto">
          <a:xfrm>
            <a:off x="3733800" y="3505200"/>
            <a:ext cx="152400" cy="0"/>
          </a:xfrm>
          <a:prstGeom prst="line">
            <a:avLst/>
          </a:prstGeom>
          <a:noFill/>
          <a:ln w="9525">
            <a:solidFill>
              <a:schemeClr val="tx1"/>
            </a:solidFill>
            <a:round/>
            <a:headEnd/>
            <a:tailEnd/>
          </a:ln>
        </p:spPr>
        <p:txBody>
          <a:bodyPr/>
          <a:lstStyle/>
          <a:p>
            <a:endParaRPr lang="cs-CZ"/>
          </a:p>
        </p:txBody>
      </p:sp>
      <p:sp>
        <p:nvSpPr>
          <p:cNvPr id="98325" name="Line 27"/>
          <p:cNvSpPr>
            <a:spLocks noChangeShapeType="1"/>
          </p:cNvSpPr>
          <p:nvPr/>
        </p:nvSpPr>
        <p:spPr bwMode="auto">
          <a:xfrm flipV="1">
            <a:off x="3886200" y="2438400"/>
            <a:ext cx="0" cy="1066800"/>
          </a:xfrm>
          <a:prstGeom prst="line">
            <a:avLst/>
          </a:prstGeom>
          <a:noFill/>
          <a:ln w="9525">
            <a:solidFill>
              <a:schemeClr val="tx1"/>
            </a:solidFill>
            <a:round/>
            <a:headEnd/>
            <a:tailEnd/>
          </a:ln>
        </p:spPr>
        <p:txBody>
          <a:bodyPr/>
          <a:lstStyle/>
          <a:p>
            <a:endParaRPr lang="cs-CZ"/>
          </a:p>
        </p:txBody>
      </p:sp>
      <p:sp>
        <p:nvSpPr>
          <p:cNvPr id="98326" name="Line 28"/>
          <p:cNvSpPr>
            <a:spLocks noChangeShapeType="1"/>
          </p:cNvSpPr>
          <p:nvPr/>
        </p:nvSpPr>
        <p:spPr bwMode="auto">
          <a:xfrm>
            <a:off x="3886200" y="2438400"/>
            <a:ext cx="304800" cy="0"/>
          </a:xfrm>
          <a:prstGeom prst="line">
            <a:avLst/>
          </a:prstGeom>
          <a:noFill/>
          <a:ln w="9525">
            <a:solidFill>
              <a:schemeClr val="tx1"/>
            </a:solidFill>
            <a:round/>
            <a:headEnd/>
            <a:tailEnd type="triangle" w="med" len="med"/>
          </a:ln>
        </p:spPr>
        <p:txBody>
          <a:bodyPr/>
          <a:lstStyle/>
          <a:p>
            <a:endParaRPr lang="cs-CZ"/>
          </a:p>
        </p:txBody>
      </p:sp>
      <p:sp>
        <p:nvSpPr>
          <p:cNvPr id="98327" name="Line 29"/>
          <p:cNvSpPr>
            <a:spLocks noChangeShapeType="1"/>
          </p:cNvSpPr>
          <p:nvPr/>
        </p:nvSpPr>
        <p:spPr bwMode="auto">
          <a:xfrm>
            <a:off x="5181600" y="2438400"/>
            <a:ext cx="152400" cy="0"/>
          </a:xfrm>
          <a:prstGeom prst="line">
            <a:avLst/>
          </a:prstGeom>
          <a:noFill/>
          <a:ln w="9525">
            <a:solidFill>
              <a:schemeClr val="tx1"/>
            </a:solidFill>
            <a:round/>
            <a:headEnd/>
            <a:tailEnd/>
          </a:ln>
        </p:spPr>
        <p:txBody>
          <a:bodyPr/>
          <a:lstStyle/>
          <a:p>
            <a:endParaRPr lang="cs-CZ"/>
          </a:p>
        </p:txBody>
      </p:sp>
      <p:sp>
        <p:nvSpPr>
          <p:cNvPr id="98328" name="Line 30"/>
          <p:cNvSpPr>
            <a:spLocks noChangeShapeType="1"/>
          </p:cNvSpPr>
          <p:nvPr/>
        </p:nvSpPr>
        <p:spPr bwMode="auto">
          <a:xfrm>
            <a:off x="5334000" y="2438400"/>
            <a:ext cx="0" cy="1676400"/>
          </a:xfrm>
          <a:prstGeom prst="line">
            <a:avLst/>
          </a:prstGeom>
          <a:noFill/>
          <a:ln w="9525">
            <a:solidFill>
              <a:schemeClr val="tx1"/>
            </a:solidFill>
            <a:round/>
            <a:headEnd/>
            <a:tailEnd/>
          </a:ln>
        </p:spPr>
        <p:txBody>
          <a:bodyPr/>
          <a:lstStyle/>
          <a:p>
            <a:endParaRPr lang="cs-CZ"/>
          </a:p>
        </p:txBody>
      </p:sp>
      <p:sp>
        <p:nvSpPr>
          <p:cNvPr id="98329" name="Line 31"/>
          <p:cNvSpPr>
            <a:spLocks noChangeShapeType="1"/>
          </p:cNvSpPr>
          <p:nvPr/>
        </p:nvSpPr>
        <p:spPr bwMode="auto">
          <a:xfrm>
            <a:off x="5334000" y="4114800"/>
            <a:ext cx="304800" cy="0"/>
          </a:xfrm>
          <a:prstGeom prst="line">
            <a:avLst/>
          </a:prstGeom>
          <a:noFill/>
          <a:ln w="9525">
            <a:solidFill>
              <a:schemeClr val="tx1"/>
            </a:solidFill>
            <a:round/>
            <a:headEnd/>
            <a:tailEnd type="triangle" w="med" len="med"/>
          </a:ln>
        </p:spPr>
        <p:txBody>
          <a:bodyPr/>
          <a:lstStyle/>
          <a:p>
            <a:endParaRPr lang="cs-CZ"/>
          </a:p>
        </p:txBody>
      </p:sp>
      <p:sp>
        <p:nvSpPr>
          <p:cNvPr id="98330" name="Line 32"/>
          <p:cNvSpPr>
            <a:spLocks noChangeShapeType="1"/>
          </p:cNvSpPr>
          <p:nvPr/>
        </p:nvSpPr>
        <p:spPr bwMode="auto">
          <a:xfrm>
            <a:off x="6553200" y="4114800"/>
            <a:ext cx="228600" cy="0"/>
          </a:xfrm>
          <a:prstGeom prst="line">
            <a:avLst/>
          </a:prstGeom>
          <a:noFill/>
          <a:ln w="9525">
            <a:solidFill>
              <a:schemeClr val="tx1"/>
            </a:solidFill>
            <a:round/>
            <a:headEnd/>
            <a:tailEnd/>
          </a:ln>
        </p:spPr>
        <p:txBody>
          <a:bodyPr/>
          <a:lstStyle/>
          <a:p>
            <a:endParaRPr lang="cs-CZ"/>
          </a:p>
        </p:txBody>
      </p:sp>
      <p:sp>
        <p:nvSpPr>
          <p:cNvPr id="98331" name="Line 33"/>
          <p:cNvSpPr>
            <a:spLocks noChangeShapeType="1"/>
          </p:cNvSpPr>
          <p:nvPr/>
        </p:nvSpPr>
        <p:spPr bwMode="auto">
          <a:xfrm flipV="1">
            <a:off x="6781800" y="2590800"/>
            <a:ext cx="0" cy="1524000"/>
          </a:xfrm>
          <a:prstGeom prst="line">
            <a:avLst/>
          </a:prstGeom>
          <a:noFill/>
          <a:ln w="9525">
            <a:solidFill>
              <a:schemeClr val="tx1"/>
            </a:solidFill>
            <a:round/>
            <a:headEnd/>
            <a:tailEnd/>
          </a:ln>
        </p:spPr>
        <p:txBody>
          <a:bodyPr/>
          <a:lstStyle/>
          <a:p>
            <a:endParaRPr lang="cs-CZ"/>
          </a:p>
        </p:txBody>
      </p:sp>
      <p:sp>
        <p:nvSpPr>
          <p:cNvPr id="98332" name="Line 34"/>
          <p:cNvSpPr>
            <a:spLocks noChangeShapeType="1"/>
          </p:cNvSpPr>
          <p:nvPr/>
        </p:nvSpPr>
        <p:spPr bwMode="auto">
          <a:xfrm>
            <a:off x="6781800" y="2590800"/>
            <a:ext cx="228600" cy="0"/>
          </a:xfrm>
          <a:prstGeom prst="line">
            <a:avLst/>
          </a:prstGeom>
          <a:noFill/>
          <a:ln w="9525">
            <a:solidFill>
              <a:schemeClr val="tx1"/>
            </a:solidFill>
            <a:round/>
            <a:headEnd/>
            <a:tailEnd type="triangle" w="med" len="med"/>
          </a:ln>
        </p:spPr>
        <p:txBody>
          <a:bodyPr/>
          <a:lstStyle/>
          <a:p>
            <a:endParaRPr lang="cs-CZ"/>
          </a:p>
        </p:txBody>
      </p:sp>
      <p:sp>
        <p:nvSpPr>
          <p:cNvPr id="98333" name="Line 35"/>
          <p:cNvSpPr>
            <a:spLocks noChangeShapeType="1"/>
          </p:cNvSpPr>
          <p:nvPr/>
        </p:nvSpPr>
        <p:spPr bwMode="auto">
          <a:xfrm>
            <a:off x="7848600" y="2667000"/>
            <a:ext cx="304800" cy="0"/>
          </a:xfrm>
          <a:prstGeom prst="line">
            <a:avLst/>
          </a:prstGeom>
          <a:noFill/>
          <a:ln w="9525">
            <a:solidFill>
              <a:schemeClr val="tx1"/>
            </a:solidFill>
            <a:round/>
            <a:headEnd/>
            <a:tailEnd/>
          </a:ln>
        </p:spPr>
        <p:txBody>
          <a:bodyPr/>
          <a:lstStyle/>
          <a:p>
            <a:endParaRPr lang="cs-CZ"/>
          </a:p>
        </p:txBody>
      </p:sp>
      <p:sp>
        <p:nvSpPr>
          <p:cNvPr id="98334" name="Line 36"/>
          <p:cNvSpPr>
            <a:spLocks noChangeShapeType="1"/>
          </p:cNvSpPr>
          <p:nvPr/>
        </p:nvSpPr>
        <p:spPr bwMode="auto">
          <a:xfrm>
            <a:off x="8153400" y="2667000"/>
            <a:ext cx="0" cy="1905000"/>
          </a:xfrm>
          <a:prstGeom prst="line">
            <a:avLst/>
          </a:prstGeom>
          <a:noFill/>
          <a:ln w="9525">
            <a:solidFill>
              <a:schemeClr val="tx1"/>
            </a:solidFill>
            <a:round/>
            <a:headEnd/>
            <a:tailEnd/>
          </a:ln>
        </p:spPr>
        <p:txBody>
          <a:bodyPr/>
          <a:lstStyle/>
          <a:p>
            <a:endParaRPr lang="cs-CZ"/>
          </a:p>
        </p:txBody>
      </p:sp>
      <p:sp>
        <p:nvSpPr>
          <p:cNvPr id="98335" name="Line 37"/>
          <p:cNvSpPr>
            <a:spLocks noChangeShapeType="1"/>
          </p:cNvSpPr>
          <p:nvPr/>
        </p:nvSpPr>
        <p:spPr bwMode="auto">
          <a:xfrm flipH="1">
            <a:off x="5410200" y="4572000"/>
            <a:ext cx="2743200" cy="0"/>
          </a:xfrm>
          <a:prstGeom prst="line">
            <a:avLst/>
          </a:prstGeom>
          <a:noFill/>
          <a:ln w="9525">
            <a:solidFill>
              <a:schemeClr val="tx1"/>
            </a:solidFill>
            <a:round/>
            <a:headEnd/>
            <a:tailEnd/>
          </a:ln>
        </p:spPr>
        <p:txBody>
          <a:bodyPr/>
          <a:lstStyle/>
          <a:p>
            <a:endParaRPr lang="cs-CZ"/>
          </a:p>
        </p:txBody>
      </p:sp>
      <p:sp>
        <p:nvSpPr>
          <p:cNvPr id="98336" name="Line 38"/>
          <p:cNvSpPr>
            <a:spLocks noChangeShapeType="1"/>
          </p:cNvSpPr>
          <p:nvPr/>
        </p:nvSpPr>
        <p:spPr bwMode="auto">
          <a:xfrm flipV="1">
            <a:off x="5410200" y="4267200"/>
            <a:ext cx="0" cy="304800"/>
          </a:xfrm>
          <a:prstGeom prst="line">
            <a:avLst/>
          </a:prstGeom>
          <a:noFill/>
          <a:ln w="9525">
            <a:solidFill>
              <a:schemeClr val="tx1"/>
            </a:solidFill>
            <a:round/>
            <a:headEnd/>
            <a:tailEnd/>
          </a:ln>
        </p:spPr>
        <p:txBody>
          <a:bodyPr/>
          <a:lstStyle/>
          <a:p>
            <a:endParaRPr lang="cs-CZ"/>
          </a:p>
        </p:txBody>
      </p:sp>
      <p:sp>
        <p:nvSpPr>
          <p:cNvPr id="98337" name="Line 39"/>
          <p:cNvSpPr>
            <a:spLocks noChangeShapeType="1"/>
          </p:cNvSpPr>
          <p:nvPr/>
        </p:nvSpPr>
        <p:spPr bwMode="auto">
          <a:xfrm>
            <a:off x="5410200" y="4267200"/>
            <a:ext cx="228600" cy="0"/>
          </a:xfrm>
          <a:prstGeom prst="line">
            <a:avLst/>
          </a:prstGeom>
          <a:noFill/>
          <a:ln w="9525">
            <a:solidFill>
              <a:schemeClr val="tx1"/>
            </a:solidFill>
            <a:round/>
            <a:headEnd/>
            <a:tailEnd type="triangle" w="med" len="med"/>
          </a:ln>
        </p:spPr>
        <p:txBody>
          <a:bodyPr/>
          <a:lstStyle/>
          <a:p>
            <a:endParaRPr lang="cs-CZ"/>
          </a:p>
        </p:txBody>
      </p:sp>
      <p:sp>
        <p:nvSpPr>
          <p:cNvPr id="98338" name="Line 40"/>
          <p:cNvSpPr>
            <a:spLocks noChangeShapeType="1"/>
          </p:cNvSpPr>
          <p:nvPr/>
        </p:nvSpPr>
        <p:spPr bwMode="auto">
          <a:xfrm>
            <a:off x="6553200" y="4267200"/>
            <a:ext cx="228600" cy="0"/>
          </a:xfrm>
          <a:prstGeom prst="line">
            <a:avLst/>
          </a:prstGeom>
          <a:noFill/>
          <a:ln w="9525">
            <a:solidFill>
              <a:schemeClr val="tx1"/>
            </a:solidFill>
            <a:round/>
            <a:headEnd/>
            <a:tailEnd/>
          </a:ln>
        </p:spPr>
        <p:txBody>
          <a:bodyPr/>
          <a:lstStyle/>
          <a:p>
            <a:endParaRPr lang="cs-CZ"/>
          </a:p>
        </p:txBody>
      </p:sp>
      <p:sp>
        <p:nvSpPr>
          <p:cNvPr id="98339" name="Line 41"/>
          <p:cNvSpPr>
            <a:spLocks noChangeShapeType="1"/>
          </p:cNvSpPr>
          <p:nvPr/>
        </p:nvSpPr>
        <p:spPr bwMode="auto">
          <a:xfrm>
            <a:off x="6781800" y="4267200"/>
            <a:ext cx="0" cy="609600"/>
          </a:xfrm>
          <a:prstGeom prst="line">
            <a:avLst/>
          </a:prstGeom>
          <a:noFill/>
          <a:ln w="9525">
            <a:solidFill>
              <a:schemeClr val="tx1"/>
            </a:solidFill>
            <a:round/>
            <a:headEnd/>
            <a:tailEnd/>
          </a:ln>
        </p:spPr>
        <p:txBody>
          <a:bodyPr/>
          <a:lstStyle/>
          <a:p>
            <a:endParaRPr lang="cs-CZ"/>
          </a:p>
        </p:txBody>
      </p:sp>
      <p:sp>
        <p:nvSpPr>
          <p:cNvPr id="98340" name="Line 42"/>
          <p:cNvSpPr>
            <a:spLocks noChangeShapeType="1"/>
          </p:cNvSpPr>
          <p:nvPr/>
        </p:nvSpPr>
        <p:spPr bwMode="auto">
          <a:xfrm flipH="1">
            <a:off x="4038600" y="4876800"/>
            <a:ext cx="2743200" cy="0"/>
          </a:xfrm>
          <a:prstGeom prst="line">
            <a:avLst/>
          </a:prstGeom>
          <a:noFill/>
          <a:ln w="9525">
            <a:solidFill>
              <a:schemeClr val="tx1"/>
            </a:solidFill>
            <a:round/>
            <a:headEnd/>
            <a:tailEnd/>
          </a:ln>
        </p:spPr>
        <p:txBody>
          <a:bodyPr/>
          <a:lstStyle/>
          <a:p>
            <a:endParaRPr lang="cs-CZ"/>
          </a:p>
        </p:txBody>
      </p:sp>
      <p:sp>
        <p:nvSpPr>
          <p:cNvPr id="98341" name="Line 43"/>
          <p:cNvSpPr>
            <a:spLocks noChangeShapeType="1"/>
          </p:cNvSpPr>
          <p:nvPr/>
        </p:nvSpPr>
        <p:spPr bwMode="auto">
          <a:xfrm flipH="1" flipV="1">
            <a:off x="4038600" y="2590800"/>
            <a:ext cx="0" cy="2286000"/>
          </a:xfrm>
          <a:prstGeom prst="line">
            <a:avLst/>
          </a:prstGeom>
          <a:noFill/>
          <a:ln w="9525">
            <a:solidFill>
              <a:schemeClr val="tx1"/>
            </a:solidFill>
            <a:round/>
            <a:headEnd/>
            <a:tailEnd/>
          </a:ln>
        </p:spPr>
        <p:txBody>
          <a:bodyPr/>
          <a:lstStyle/>
          <a:p>
            <a:endParaRPr lang="cs-CZ"/>
          </a:p>
        </p:txBody>
      </p:sp>
      <p:sp>
        <p:nvSpPr>
          <p:cNvPr id="98342" name="Line 44"/>
          <p:cNvSpPr>
            <a:spLocks noChangeShapeType="1"/>
          </p:cNvSpPr>
          <p:nvPr/>
        </p:nvSpPr>
        <p:spPr bwMode="auto">
          <a:xfrm>
            <a:off x="4038600" y="2590800"/>
            <a:ext cx="152400" cy="0"/>
          </a:xfrm>
          <a:prstGeom prst="line">
            <a:avLst/>
          </a:prstGeom>
          <a:noFill/>
          <a:ln w="9525">
            <a:solidFill>
              <a:schemeClr val="tx1"/>
            </a:solidFill>
            <a:round/>
            <a:headEnd/>
            <a:tailEnd type="triangle" w="med" len="med"/>
          </a:ln>
        </p:spPr>
        <p:txBody>
          <a:bodyPr/>
          <a:lstStyle/>
          <a:p>
            <a:endParaRPr lang="cs-CZ"/>
          </a:p>
        </p:txBody>
      </p:sp>
      <p:sp>
        <p:nvSpPr>
          <p:cNvPr id="98343" name="Text Box 45"/>
          <p:cNvSpPr txBox="1">
            <a:spLocks noChangeArrowheads="1"/>
          </p:cNvSpPr>
          <p:nvPr/>
        </p:nvSpPr>
        <p:spPr bwMode="auto">
          <a:xfrm>
            <a:off x="1676400" y="1981200"/>
            <a:ext cx="838200" cy="822325"/>
          </a:xfrm>
          <a:prstGeom prst="rect">
            <a:avLst/>
          </a:prstGeom>
          <a:noFill/>
          <a:ln w="9525">
            <a:noFill/>
            <a:miter lim="800000"/>
            <a:headEnd/>
            <a:tailEnd/>
          </a:ln>
        </p:spPr>
        <p:txBody>
          <a:bodyPr>
            <a:spAutoFit/>
          </a:bodyPr>
          <a:lstStyle/>
          <a:p>
            <a:pPr>
              <a:spcBef>
                <a:spcPct val="50000"/>
              </a:spcBef>
            </a:pPr>
            <a:r>
              <a:rPr lang="cs-CZ" altLang="en-US" sz="1200"/>
              <a:t>Kontext  rizik, formulace rizik</a:t>
            </a:r>
          </a:p>
        </p:txBody>
      </p:sp>
      <p:sp>
        <p:nvSpPr>
          <p:cNvPr id="98344" name="Text Box 46"/>
          <p:cNvSpPr txBox="1">
            <a:spLocks noChangeArrowheads="1"/>
          </p:cNvSpPr>
          <p:nvPr/>
        </p:nvSpPr>
        <p:spPr bwMode="auto">
          <a:xfrm>
            <a:off x="3995738" y="4654550"/>
            <a:ext cx="2209800" cy="273050"/>
          </a:xfrm>
          <a:prstGeom prst="rect">
            <a:avLst/>
          </a:prstGeom>
          <a:noFill/>
          <a:ln w="9525">
            <a:noFill/>
            <a:miter lim="800000"/>
            <a:headEnd/>
            <a:tailEnd/>
          </a:ln>
        </p:spPr>
        <p:txBody>
          <a:bodyPr>
            <a:spAutoFit/>
          </a:bodyPr>
          <a:lstStyle/>
          <a:p>
            <a:pPr>
              <a:spcBef>
                <a:spcPct val="50000"/>
              </a:spcBef>
            </a:pPr>
            <a:r>
              <a:rPr lang="cs-CZ" altLang="en-US" sz="1200"/>
              <a:t>Opatření, Metriky, Triggery, </a:t>
            </a:r>
          </a:p>
        </p:txBody>
      </p:sp>
      <p:sp>
        <p:nvSpPr>
          <p:cNvPr id="98345" name="Text Box 47"/>
          <p:cNvSpPr txBox="1">
            <a:spLocks noChangeArrowheads="1"/>
          </p:cNvSpPr>
          <p:nvPr/>
        </p:nvSpPr>
        <p:spPr bwMode="auto">
          <a:xfrm>
            <a:off x="6804025" y="4364038"/>
            <a:ext cx="2209800" cy="276225"/>
          </a:xfrm>
          <a:prstGeom prst="rect">
            <a:avLst/>
          </a:prstGeom>
          <a:noFill/>
          <a:ln w="9525">
            <a:noFill/>
            <a:miter lim="800000"/>
            <a:headEnd/>
            <a:tailEnd/>
          </a:ln>
        </p:spPr>
        <p:txBody>
          <a:bodyPr>
            <a:spAutoFit/>
          </a:bodyPr>
          <a:lstStyle/>
          <a:p>
            <a:pPr>
              <a:spcBef>
                <a:spcPct val="50000"/>
              </a:spcBef>
            </a:pPr>
            <a:r>
              <a:rPr lang="cs-CZ" altLang="en-US" sz="1200"/>
              <a:t>Stav rizika</a:t>
            </a:r>
          </a:p>
        </p:txBody>
      </p:sp>
      <p:sp>
        <p:nvSpPr>
          <p:cNvPr id="98346" name="Text Box 48"/>
          <p:cNvSpPr txBox="1">
            <a:spLocks noChangeArrowheads="1"/>
          </p:cNvSpPr>
          <p:nvPr/>
        </p:nvSpPr>
        <p:spPr bwMode="auto">
          <a:xfrm>
            <a:off x="7835900" y="1552575"/>
            <a:ext cx="1447800" cy="1096963"/>
          </a:xfrm>
          <a:prstGeom prst="rect">
            <a:avLst/>
          </a:prstGeom>
          <a:noFill/>
          <a:ln w="9525">
            <a:noFill/>
            <a:miter lim="800000"/>
            <a:headEnd/>
            <a:tailEnd/>
          </a:ln>
        </p:spPr>
        <p:txBody>
          <a:bodyPr>
            <a:spAutoFit/>
          </a:bodyPr>
          <a:lstStyle/>
          <a:p>
            <a:pPr>
              <a:spcBef>
                <a:spcPct val="50000"/>
              </a:spcBef>
            </a:pPr>
            <a:r>
              <a:rPr lang="cs-CZ" altLang="en-US" sz="1200"/>
              <a:t>Přijímaná rizika Řešení rizik Prevence problémů menší úpravy</a:t>
            </a:r>
          </a:p>
          <a:p>
            <a:pPr>
              <a:spcBef>
                <a:spcPct val="50000"/>
              </a:spcBef>
            </a:pPr>
            <a:r>
              <a:rPr lang="cs-CZ" altLang="en-US" sz="1200"/>
              <a:t> </a:t>
            </a:r>
          </a:p>
        </p:txBody>
      </p:sp>
      <p:sp>
        <p:nvSpPr>
          <p:cNvPr id="98347" name="Line 49"/>
          <p:cNvSpPr>
            <a:spLocks noChangeShapeType="1"/>
          </p:cNvSpPr>
          <p:nvPr/>
        </p:nvSpPr>
        <p:spPr bwMode="auto">
          <a:xfrm>
            <a:off x="7848600" y="2362200"/>
            <a:ext cx="1143000" cy="0"/>
          </a:xfrm>
          <a:prstGeom prst="line">
            <a:avLst/>
          </a:prstGeom>
          <a:noFill/>
          <a:ln w="9525">
            <a:solidFill>
              <a:schemeClr val="tx1"/>
            </a:solidFill>
            <a:round/>
            <a:headEnd/>
            <a:tailEnd type="triangle" w="med" len="med"/>
          </a:ln>
        </p:spPr>
        <p:txBody>
          <a:bodyPr/>
          <a:lstStyle/>
          <a:p>
            <a:endParaRPr lang="cs-CZ"/>
          </a:p>
        </p:txBody>
      </p:sp>
      <p:sp>
        <p:nvSpPr>
          <p:cNvPr id="98348" name="Text Box 51"/>
          <p:cNvSpPr txBox="1">
            <a:spLocks noChangeArrowheads="1"/>
          </p:cNvSpPr>
          <p:nvPr/>
        </p:nvSpPr>
        <p:spPr bwMode="auto">
          <a:xfrm>
            <a:off x="838200" y="5257800"/>
            <a:ext cx="1524000" cy="730250"/>
          </a:xfrm>
          <a:prstGeom prst="rect">
            <a:avLst/>
          </a:prstGeom>
          <a:noFill/>
          <a:ln w="9525">
            <a:noFill/>
            <a:miter lim="800000"/>
            <a:headEnd/>
            <a:tailEnd/>
          </a:ln>
        </p:spPr>
        <p:txBody>
          <a:bodyPr>
            <a:spAutoFit/>
          </a:bodyPr>
          <a:lstStyle/>
          <a:p>
            <a:pPr>
              <a:spcBef>
                <a:spcPct val="50000"/>
              </a:spcBef>
            </a:pPr>
            <a:r>
              <a:rPr lang="cs-CZ" altLang="en-US" sz="1400"/>
              <a:t>Hodnocení rizik, Databáze rizik Prověření rizik</a:t>
            </a:r>
          </a:p>
        </p:txBody>
      </p:sp>
      <p:sp>
        <p:nvSpPr>
          <p:cNvPr id="98349" name="Text Box 52"/>
          <p:cNvSpPr txBox="1">
            <a:spLocks noChangeArrowheads="1"/>
          </p:cNvSpPr>
          <p:nvPr/>
        </p:nvSpPr>
        <p:spPr bwMode="auto">
          <a:xfrm>
            <a:off x="2514600" y="5257800"/>
            <a:ext cx="1524000" cy="730250"/>
          </a:xfrm>
          <a:prstGeom prst="rect">
            <a:avLst/>
          </a:prstGeom>
          <a:noFill/>
          <a:ln w="9525">
            <a:noFill/>
            <a:miter lim="800000"/>
            <a:headEnd/>
            <a:tailEnd/>
          </a:ln>
        </p:spPr>
        <p:txBody>
          <a:bodyPr>
            <a:spAutoFit/>
          </a:bodyPr>
          <a:lstStyle/>
          <a:p>
            <a:pPr>
              <a:spcBef>
                <a:spcPct val="50000"/>
              </a:spcBef>
            </a:pPr>
            <a:r>
              <a:rPr lang="cs-CZ" altLang="en-US" sz="1400"/>
              <a:t>Nástroje analýzy Kriteria hodnocení Databáze rizik</a:t>
            </a:r>
          </a:p>
        </p:txBody>
      </p:sp>
      <p:sp>
        <p:nvSpPr>
          <p:cNvPr id="98350" name="Text Box 53"/>
          <p:cNvSpPr txBox="1">
            <a:spLocks noChangeArrowheads="1"/>
          </p:cNvSpPr>
          <p:nvPr/>
        </p:nvSpPr>
        <p:spPr bwMode="auto">
          <a:xfrm>
            <a:off x="4140200" y="5157788"/>
            <a:ext cx="1524000" cy="942975"/>
          </a:xfrm>
          <a:prstGeom prst="rect">
            <a:avLst/>
          </a:prstGeom>
          <a:noFill/>
          <a:ln w="9525">
            <a:noFill/>
            <a:miter lim="800000"/>
            <a:headEnd/>
            <a:tailEnd/>
          </a:ln>
        </p:spPr>
        <p:txBody>
          <a:bodyPr>
            <a:spAutoFit/>
          </a:bodyPr>
          <a:lstStyle/>
          <a:p>
            <a:pPr>
              <a:spcBef>
                <a:spcPct val="50000"/>
              </a:spcBef>
            </a:pPr>
            <a:r>
              <a:rPr lang="cs-CZ" altLang="en-US" sz="1400"/>
              <a:t>Databáze rizik Kvantitativní cíle Pravidla výběru strategie řešení</a:t>
            </a:r>
          </a:p>
        </p:txBody>
      </p:sp>
      <p:sp>
        <p:nvSpPr>
          <p:cNvPr id="98351" name="Text Box 54"/>
          <p:cNvSpPr txBox="1">
            <a:spLocks noChangeArrowheads="1"/>
          </p:cNvSpPr>
          <p:nvPr/>
        </p:nvSpPr>
        <p:spPr bwMode="auto">
          <a:xfrm>
            <a:off x="5562600" y="5257800"/>
            <a:ext cx="1524000" cy="730250"/>
          </a:xfrm>
          <a:prstGeom prst="rect">
            <a:avLst/>
          </a:prstGeom>
          <a:noFill/>
          <a:ln w="9525">
            <a:noFill/>
            <a:miter lim="800000"/>
            <a:headEnd/>
            <a:tailEnd/>
          </a:ln>
        </p:spPr>
        <p:txBody>
          <a:bodyPr>
            <a:spAutoFit/>
          </a:bodyPr>
          <a:lstStyle/>
          <a:p>
            <a:pPr>
              <a:spcBef>
                <a:spcPct val="50000"/>
              </a:spcBef>
            </a:pPr>
            <a:r>
              <a:rPr lang="cs-CZ" altLang="en-US" sz="1400"/>
              <a:t>Databáze rizik Metody sledování Nástroje sledování</a:t>
            </a:r>
          </a:p>
        </p:txBody>
      </p:sp>
      <p:sp>
        <p:nvSpPr>
          <p:cNvPr id="98352" name="Text Box 55"/>
          <p:cNvSpPr txBox="1">
            <a:spLocks noChangeArrowheads="1"/>
          </p:cNvSpPr>
          <p:nvPr/>
        </p:nvSpPr>
        <p:spPr bwMode="auto">
          <a:xfrm>
            <a:off x="7010400" y="5181600"/>
            <a:ext cx="1524000" cy="730250"/>
          </a:xfrm>
          <a:prstGeom prst="rect">
            <a:avLst/>
          </a:prstGeom>
          <a:noFill/>
          <a:ln w="9525">
            <a:noFill/>
            <a:miter lim="800000"/>
            <a:headEnd/>
            <a:tailEnd/>
          </a:ln>
        </p:spPr>
        <p:txBody>
          <a:bodyPr>
            <a:spAutoFit/>
          </a:bodyPr>
          <a:lstStyle/>
          <a:p>
            <a:pPr>
              <a:spcBef>
                <a:spcPct val="50000"/>
              </a:spcBef>
            </a:pPr>
            <a:r>
              <a:rPr lang="cs-CZ" altLang="en-US" sz="1400"/>
              <a:t>Databáze rizik Nástroje řešení  Techniky řešení</a:t>
            </a:r>
          </a:p>
        </p:txBody>
      </p:sp>
      <p:sp>
        <p:nvSpPr>
          <p:cNvPr id="98353" name="Line 56"/>
          <p:cNvSpPr>
            <a:spLocks noChangeShapeType="1"/>
          </p:cNvSpPr>
          <p:nvPr/>
        </p:nvSpPr>
        <p:spPr bwMode="auto">
          <a:xfrm flipV="1">
            <a:off x="1371600" y="1676400"/>
            <a:ext cx="76200" cy="3581400"/>
          </a:xfrm>
          <a:prstGeom prst="line">
            <a:avLst/>
          </a:prstGeom>
          <a:noFill/>
          <a:ln w="9525">
            <a:solidFill>
              <a:schemeClr val="tx1"/>
            </a:solidFill>
            <a:round/>
            <a:headEnd/>
            <a:tailEnd type="triangle" w="med" len="med"/>
          </a:ln>
        </p:spPr>
        <p:txBody>
          <a:bodyPr/>
          <a:lstStyle/>
          <a:p>
            <a:endParaRPr lang="cs-CZ"/>
          </a:p>
        </p:txBody>
      </p:sp>
      <p:sp>
        <p:nvSpPr>
          <p:cNvPr id="98354" name="Line 57"/>
          <p:cNvSpPr>
            <a:spLocks noChangeShapeType="1"/>
          </p:cNvSpPr>
          <p:nvPr/>
        </p:nvSpPr>
        <p:spPr bwMode="auto">
          <a:xfrm flipV="1">
            <a:off x="3124200" y="3810000"/>
            <a:ext cx="0" cy="1447800"/>
          </a:xfrm>
          <a:prstGeom prst="line">
            <a:avLst/>
          </a:prstGeom>
          <a:noFill/>
          <a:ln w="9525">
            <a:solidFill>
              <a:schemeClr val="tx1"/>
            </a:solidFill>
            <a:round/>
            <a:headEnd/>
            <a:tailEnd type="triangle" w="med" len="med"/>
          </a:ln>
        </p:spPr>
        <p:txBody>
          <a:bodyPr/>
          <a:lstStyle/>
          <a:p>
            <a:endParaRPr lang="cs-CZ"/>
          </a:p>
        </p:txBody>
      </p:sp>
      <p:sp>
        <p:nvSpPr>
          <p:cNvPr id="98355" name="Line 58"/>
          <p:cNvSpPr>
            <a:spLocks noChangeShapeType="1"/>
          </p:cNvSpPr>
          <p:nvPr/>
        </p:nvSpPr>
        <p:spPr bwMode="auto">
          <a:xfrm flipV="1">
            <a:off x="4648200" y="2743200"/>
            <a:ext cx="0" cy="2514600"/>
          </a:xfrm>
          <a:prstGeom prst="line">
            <a:avLst/>
          </a:prstGeom>
          <a:noFill/>
          <a:ln w="9525">
            <a:solidFill>
              <a:schemeClr val="tx1"/>
            </a:solidFill>
            <a:round/>
            <a:headEnd/>
            <a:tailEnd type="triangle" w="med" len="med"/>
          </a:ln>
        </p:spPr>
        <p:txBody>
          <a:bodyPr/>
          <a:lstStyle/>
          <a:p>
            <a:endParaRPr lang="cs-CZ"/>
          </a:p>
        </p:txBody>
      </p:sp>
      <p:sp>
        <p:nvSpPr>
          <p:cNvPr id="98356" name="Line 59"/>
          <p:cNvSpPr>
            <a:spLocks noChangeShapeType="1"/>
          </p:cNvSpPr>
          <p:nvPr/>
        </p:nvSpPr>
        <p:spPr bwMode="auto">
          <a:xfrm flipV="1">
            <a:off x="6172200" y="4419600"/>
            <a:ext cx="0" cy="914400"/>
          </a:xfrm>
          <a:prstGeom prst="line">
            <a:avLst/>
          </a:prstGeom>
          <a:noFill/>
          <a:ln w="9525">
            <a:solidFill>
              <a:schemeClr val="tx1"/>
            </a:solidFill>
            <a:round/>
            <a:headEnd/>
            <a:tailEnd type="triangle" w="med" len="med"/>
          </a:ln>
        </p:spPr>
        <p:txBody>
          <a:bodyPr/>
          <a:lstStyle/>
          <a:p>
            <a:endParaRPr lang="cs-CZ"/>
          </a:p>
        </p:txBody>
      </p:sp>
      <p:sp>
        <p:nvSpPr>
          <p:cNvPr id="98357" name="Line 60"/>
          <p:cNvSpPr>
            <a:spLocks noChangeShapeType="1"/>
          </p:cNvSpPr>
          <p:nvPr/>
        </p:nvSpPr>
        <p:spPr bwMode="auto">
          <a:xfrm flipV="1">
            <a:off x="7620000" y="2819400"/>
            <a:ext cx="0" cy="2438400"/>
          </a:xfrm>
          <a:prstGeom prst="line">
            <a:avLst/>
          </a:prstGeom>
          <a:noFill/>
          <a:ln w="9525">
            <a:solidFill>
              <a:schemeClr val="tx1"/>
            </a:solidFill>
            <a:round/>
            <a:headEnd/>
            <a:tailEnd type="triangle" w="med" len="med"/>
          </a:ln>
        </p:spPr>
        <p:txBody>
          <a:bodyPr/>
          <a:lstStyle/>
          <a:p>
            <a:endParaRPr lang="cs-CZ"/>
          </a:p>
        </p:txBody>
      </p:sp>
      <p:sp>
        <p:nvSpPr>
          <p:cNvPr id="98358" name="Text Box 61"/>
          <p:cNvSpPr txBox="1">
            <a:spLocks noChangeArrowheads="1"/>
          </p:cNvSpPr>
          <p:nvPr/>
        </p:nvSpPr>
        <p:spPr bwMode="auto">
          <a:xfrm>
            <a:off x="3429000" y="2133600"/>
            <a:ext cx="838200" cy="457200"/>
          </a:xfrm>
          <a:prstGeom prst="rect">
            <a:avLst/>
          </a:prstGeom>
          <a:noFill/>
          <a:ln w="9525">
            <a:noFill/>
            <a:miter lim="800000"/>
            <a:headEnd/>
            <a:tailEnd/>
          </a:ln>
        </p:spPr>
        <p:txBody>
          <a:bodyPr>
            <a:spAutoFit/>
          </a:bodyPr>
          <a:lstStyle/>
          <a:p>
            <a:pPr>
              <a:spcBef>
                <a:spcPct val="50000"/>
              </a:spcBef>
            </a:pPr>
            <a:r>
              <a:rPr lang="cs-CZ" altLang="en-US" sz="1200"/>
              <a:t>Seznam rizik</a:t>
            </a:r>
          </a:p>
        </p:txBody>
      </p:sp>
      <p:sp>
        <p:nvSpPr>
          <p:cNvPr id="98359" name="Line 62"/>
          <p:cNvSpPr>
            <a:spLocks noChangeShapeType="1"/>
          </p:cNvSpPr>
          <p:nvPr/>
        </p:nvSpPr>
        <p:spPr bwMode="auto">
          <a:xfrm>
            <a:off x="5181600" y="2362200"/>
            <a:ext cx="1828800" cy="0"/>
          </a:xfrm>
          <a:prstGeom prst="line">
            <a:avLst/>
          </a:prstGeom>
          <a:noFill/>
          <a:ln w="9525">
            <a:solidFill>
              <a:schemeClr val="tx1"/>
            </a:solidFill>
            <a:round/>
            <a:headEnd/>
            <a:tailEnd type="triangle" w="med" len="med"/>
          </a:ln>
        </p:spPr>
        <p:txBody>
          <a:bodyPr/>
          <a:lstStyle/>
          <a:p>
            <a:endParaRPr lang="cs-CZ"/>
          </a:p>
        </p:txBody>
      </p:sp>
      <p:sp>
        <p:nvSpPr>
          <p:cNvPr id="98360" name="Text Box 63"/>
          <p:cNvSpPr txBox="1">
            <a:spLocks noChangeArrowheads="1"/>
          </p:cNvSpPr>
          <p:nvPr/>
        </p:nvSpPr>
        <p:spPr bwMode="auto">
          <a:xfrm>
            <a:off x="5105400" y="2133600"/>
            <a:ext cx="1600200" cy="274638"/>
          </a:xfrm>
          <a:prstGeom prst="rect">
            <a:avLst/>
          </a:prstGeom>
          <a:noFill/>
          <a:ln w="9525">
            <a:noFill/>
            <a:miter lim="800000"/>
            <a:headEnd/>
            <a:tailEnd/>
          </a:ln>
        </p:spPr>
        <p:txBody>
          <a:bodyPr>
            <a:spAutoFit/>
          </a:bodyPr>
          <a:lstStyle/>
          <a:p>
            <a:pPr>
              <a:spcBef>
                <a:spcPct val="50000"/>
              </a:spcBef>
            </a:pPr>
            <a:r>
              <a:rPr lang="cs-CZ" altLang="en-US" sz="1200"/>
              <a:t>Plán akcí proti rizikům</a:t>
            </a:r>
          </a:p>
        </p:txBody>
      </p:sp>
      <p:sp>
        <p:nvSpPr>
          <p:cNvPr id="98361" name="Text Box 64"/>
          <p:cNvSpPr txBox="1">
            <a:spLocks noChangeArrowheads="1"/>
          </p:cNvSpPr>
          <p:nvPr/>
        </p:nvSpPr>
        <p:spPr bwMode="auto">
          <a:xfrm>
            <a:off x="5257800" y="2897188"/>
            <a:ext cx="838200" cy="273050"/>
          </a:xfrm>
          <a:prstGeom prst="rect">
            <a:avLst/>
          </a:prstGeom>
          <a:noFill/>
          <a:ln w="9525">
            <a:noFill/>
            <a:miter lim="800000"/>
            <a:headEnd/>
            <a:tailEnd/>
          </a:ln>
        </p:spPr>
        <p:txBody>
          <a:bodyPr>
            <a:spAutoFit/>
          </a:bodyPr>
          <a:lstStyle/>
          <a:p>
            <a:pPr>
              <a:spcBef>
                <a:spcPct val="50000"/>
              </a:spcBef>
            </a:pPr>
            <a:r>
              <a:rPr lang="cs-CZ" altLang="en-US" sz="1200"/>
              <a:t>Scénáře</a:t>
            </a:r>
          </a:p>
        </p:txBody>
      </p:sp>
      <p:sp>
        <p:nvSpPr>
          <p:cNvPr id="98362" name="Text Box 65"/>
          <p:cNvSpPr txBox="1">
            <a:spLocks noChangeArrowheads="1"/>
          </p:cNvSpPr>
          <p:nvPr/>
        </p:nvSpPr>
        <p:spPr bwMode="auto">
          <a:xfrm>
            <a:off x="6705600" y="3276600"/>
            <a:ext cx="838200" cy="457200"/>
          </a:xfrm>
          <a:prstGeom prst="rect">
            <a:avLst/>
          </a:prstGeom>
          <a:noFill/>
          <a:ln w="9525">
            <a:noFill/>
            <a:miter lim="800000"/>
            <a:headEnd/>
            <a:tailEnd/>
          </a:ln>
        </p:spPr>
        <p:txBody>
          <a:bodyPr>
            <a:spAutoFit/>
          </a:bodyPr>
          <a:lstStyle/>
          <a:p>
            <a:pPr>
              <a:spcBef>
                <a:spcPct val="50000"/>
              </a:spcBef>
            </a:pPr>
            <a:r>
              <a:rPr lang="cs-CZ" altLang="en-US" sz="1200"/>
              <a:t>Rizika     k řešení</a:t>
            </a:r>
          </a:p>
        </p:txBody>
      </p:sp>
      <p:sp>
        <p:nvSpPr>
          <p:cNvPr id="98363" name="Text Box 66"/>
          <p:cNvSpPr txBox="1">
            <a:spLocks noChangeArrowheads="1"/>
          </p:cNvSpPr>
          <p:nvPr/>
        </p:nvSpPr>
        <p:spPr bwMode="auto">
          <a:xfrm>
            <a:off x="4419600" y="0"/>
            <a:ext cx="3810000" cy="579438"/>
          </a:xfrm>
          <a:prstGeom prst="rect">
            <a:avLst/>
          </a:prstGeom>
          <a:noFill/>
          <a:ln w="9525">
            <a:noFill/>
            <a:miter lim="800000"/>
            <a:headEnd/>
            <a:tailEnd/>
          </a:ln>
        </p:spPr>
        <p:txBody>
          <a:bodyPr>
            <a:spAutoFit/>
          </a:bodyPr>
          <a:lstStyle/>
          <a:p>
            <a:pPr>
              <a:spcBef>
                <a:spcPct val="50000"/>
              </a:spcBef>
            </a:pPr>
            <a:r>
              <a:rPr lang="cs-CZ" altLang="en-US" sz="3200"/>
              <a:t>Proces řízení  rizik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číslo snímku 5"/>
          <p:cNvSpPr>
            <a:spLocks noGrp="1"/>
          </p:cNvSpPr>
          <p:nvPr>
            <p:ph type="sldNum" sz="quarter" idx="12"/>
          </p:nvPr>
        </p:nvSpPr>
        <p:spPr>
          <a:noFill/>
        </p:spPr>
        <p:txBody>
          <a:bodyPr/>
          <a:lstStyle/>
          <a:p>
            <a:fld id="{20E92B5F-8723-4F48-B7BE-7743BEAB4C82}" type="slidenum">
              <a:rPr lang="cs-CZ" altLang="en-US" smtClean="0"/>
              <a:pPr/>
              <a:t>3</a:t>
            </a:fld>
            <a:endParaRPr lang="cs-CZ" altLang="en-US" smtClean="0"/>
          </a:p>
        </p:txBody>
      </p:sp>
      <p:sp>
        <p:nvSpPr>
          <p:cNvPr id="71683" name="Rectangle 2"/>
          <p:cNvSpPr>
            <a:spLocks noGrp="1" noChangeArrowheads="1"/>
          </p:cNvSpPr>
          <p:nvPr>
            <p:ph type="title"/>
          </p:nvPr>
        </p:nvSpPr>
        <p:spPr/>
        <p:txBody>
          <a:bodyPr>
            <a:normAutofit fontScale="90000"/>
          </a:bodyPr>
          <a:lstStyle/>
          <a:p>
            <a:pPr eaLnBrk="1" hangingPunct="1"/>
            <a:r>
              <a:rPr lang="cs-CZ" altLang="en-US" sz="4000" smtClean="0"/>
              <a:t>The leading antipatterns are difficult to avoid</a:t>
            </a:r>
          </a:p>
        </p:txBody>
      </p:sp>
      <p:sp>
        <p:nvSpPr>
          <p:cNvPr id="71684" name="Rectangle 3"/>
          <p:cNvSpPr>
            <a:spLocks noGrp="1" noChangeArrowheads="1"/>
          </p:cNvSpPr>
          <p:nvPr>
            <p:ph type="body" idx="1"/>
          </p:nvPr>
        </p:nvSpPr>
        <p:spPr/>
        <p:txBody>
          <a:bodyPr/>
          <a:lstStyle/>
          <a:p>
            <a:pPr eaLnBrk="1" hangingPunct="1"/>
            <a:r>
              <a:rPr lang="cs-CZ" altLang="en-US" sz="2800" smtClean="0"/>
              <a:t>It often requires an paradigm change</a:t>
            </a:r>
          </a:p>
          <a:p>
            <a:pPr eaLnBrk="1" hangingPunct="1"/>
            <a:r>
              <a:rPr lang="cs-CZ" altLang="en-US" sz="2800" smtClean="0"/>
              <a:t>Business attitudes </a:t>
            </a:r>
          </a:p>
          <a:p>
            <a:pPr eaLnBrk="1" hangingPunct="1"/>
            <a:r>
              <a:rPr lang="cs-CZ" altLang="en-US" sz="2800" smtClean="0"/>
              <a:t>New  ways of requirements specifications</a:t>
            </a:r>
          </a:p>
          <a:p>
            <a:pPr eaLnBrk="1" hangingPunct="1"/>
            <a:r>
              <a:rPr lang="cs-CZ" altLang="en-US" sz="2800" smtClean="0"/>
              <a:t>Marketing issues</a:t>
            </a:r>
          </a:p>
          <a:p>
            <a:pPr eaLnBrk="1" hangingPunct="1"/>
            <a:r>
              <a:rPr lang="cs-CZ" altLang="en-US" sz="2800" smtClean="0"/>
              <a:t>Etc.</a:t>
            </a:r>
          </a:p>
          <a:p>
            <a:pPr eaLnBrk="1" hangingPunct="1"/>
            <a:r>
              <a:rPr lang="cs-CZ" altLang="en-US" b="1" smtClean="0"/>
              <a:t>Is is practically impossible to avoid all antipatterns at once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číslo snímku 5"/>
          <p:cNvSpPr>
            <a:spLocks noGrp="1"/>
          </p:cNvSpPr>
          <p:nvPr>
            <p:ph type="sldNum" sz="quarter" idx="12"/>
          </p:nvPr>
        </p:nvSpPr>
        <p:spPr>
          <a:noFill/>
        </p:spPr>
        <p:txBody>
          <a:bodyPr/>
          <a:lstStyle/>
          <a:p>
            <a:fld id="{84172C54-0389-4EA4-8CBD-D75DE175B453}" type="slidenum">
              <a:rPr lang="cs-CZ" altLang="en-US" smtClean="0"/>
              <a:pPr/>
              <a:t>30</a:t>
            </a:fld>
            <a:endParaRPr lang="cs-CZ" altLang="en-US" smtClean="0"/>
          </a:p>
        </p:txBody>
      </p:sp>
      <p:sp>
        <p:nvSpPr>
          <p:cNvPr id="99331" name="Rectangle 2"/>
          <p:cNvSpPr>
            <a:spLocks noGrp="1" noChangeArrowheads="1"/>
          </p:cNvSpPr>
          <p:nvPr>
            <p:ph type="title"/>
          </p:nvPr>
        </p:nvSpPr>
        <p:spPr/>
        <p:txBody>
          <a:bodyPr/>
          <a:lstStyle/>
          <a:p>
            <a:pPr eaLnBrk="1" hangingPunct="1"/>
            <a:r>
              <a:rPr lang="cs-CZ" altLang="en-US" smtClean="0"/>
              <a:t>Rizika a agilní formy vývoje</a:t>
            </a:r>
          </a:p>
        </p:txBody>
      </p:sp>
      <p:sp>
        <p:nvSpPr>
          <p:cNvPr id="99332" name="Rectangle 3"/>
          <p:cNvSpPr>
            <a:spLocks noGrp="1" noChangeArrowheads="1"/>
          </p:cNvSpPr>
          <p:nvPr>
            <p:ph type="body" idx="1"/>
          </p:nvPr>
        </p:nvSpPr>
        <p:spPr/>
        <p:txBody>
          <a:bodyPr/>
          <a:lstStyle/>
          <a:p>
            <a:pPr eaLnBrk="1" hangingPunct="1"/>
            <a:r>
              <a:rPr lang="cs-CZ" altLang="en-US" smtClean="0"/>
              <a:t>V agilních formách vývoje není třeba budovat rozsáhlou podporu sledování rizik, protože se mnohé zjistí automaticky.</a:t>
            </a:r>
          </a:p>
          <a:p>
            <a:pPr eaLnBrk="1" hangingPunct="1"/>
            <a:r>
              <a:rPr lang="cs-CZ" altLang="en-US" smtClean="0"/>
              <a:t>To se ovšem netýká strategických rizik, jako je všeobecné směřování projektu, změny v postojích uživatelů a problémy v komunikaci s nimi a také detekce částí softwaru, které jsou problematické</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číslo snímku 5"/>
          <p:cNvSpPr>
            <a:spLocks noGrp="1"/>
          </p:cNvSpPr>
          <p:nvPr>
            <p:ph type="sldNum" sz="quarter" idx="12"/>
          </p:nvPr>
        </p:nvSpPr>
        <p:spPr>
          <a:noFill/>
        </p:spPr>
        <p:txBody>
          <a:bodyPr/>
          <a:lstStyle/>
          <a:p>
            <a:fld id="{F3799A64-9933-4172-8DEC-EE0CE55BFB2E}" type="slidenum">
              <a:rPr lang="cs-CZ" altLang="en-US" smtClean="0"/>
              <a:pPr/>
              <a:t>31</a:t>
            </a:fld>
            <a:endParaRPr lang="cs-CZ" altLang="en-US" smtClean="0"/>
          </a:p>
        </p:txBody>
      </p:sp>
      <p:sp>
        <p:nvSpPr>
          <p:cNvPr id="100355" name="Rectangle 2"/>
          <p:cNvSpPr>
            <a:spLocks noGrp="1" noChangeArrowheads="1"/>
          </p:cNvSpPr>
          <p:nvPr>
            <p:ph type="title"/>
          </p:nvPr>
        </p:nvSpPr>
        <p:spPr/>
        <p:txBody>
          <a:bodyPr/>
          <a:lstStyle/>
          <a:p>
            <a:pPr eaLnBrk="1" hangingPunct="1"/>
            <a:r>
              <a:rPr lang="cs-CZ" altLang="en-US" smtClean="0"/>
              <a:t>ISO/ČSN normy</a:t>
            </a:r>
          </a:p>
        </p:txBody>
      </p:sp>
      <p:sp>
        <p:nvSpPr>
          <p:cNvPr id="100356" name="Rectangle 3"/>
          <p:cNvSpPr>
            <a:spLocks noGrp="1" noChangeArrowheads="1"/>
          </p:cNvSpPr>
          <p:nvPr>
            <p:ph type="body" idx="1"/>
          </p:nvPr>
        </p:nvSpPr>
        <p:spPr/>
        <p:txBody>
          <a:bodyPr/>
          <a:lstStyle/>
          <a:p>
            <a:pPr eaLnBrk="1" hangingPunct="1"/>
            <a:r>
              <a:rPr lang="cs-CZ" altLang="en-US" sz="2400" smtClean="0">
                <a:hlinkClick r:id="rId2"/>
              </a:rPr>
              <a:t>ISO/IEC 16085:2004</a:t>
            </a:r>
            <a:r>
              <a:rPr lang="cs-CZ" altLang="en-US" sz="2400" smtClean="0"/>
              <a:t> Information technology -- Software life cycle processes -- Risk management</a:t>
            </a:r>
          </a:p>
          <a:p>
            <a:pPr eaLnBrk="1" hangingPunct="1"/>
            <a:r>
              <a:rPr lang="cs-CZ" altLang="en-US" sz="2400" smtClean="0"/>
              <a:t>ISO/IEC 13335 – 3, správa rizik</a:t>
            </a:r>
          </a:p>
          <a:p>
            <a:pPr eaLnBrk="1" hangingPunct="1"/>
            <a:r>
              <a:rPr lang="en-US" sz="2400" b="1" smtClean="0"/>
              <a:t>Úřad pro technickou normalizaci,</a:t>
            </a:r>
            <a:r>
              <a:rPr lang="en-US" sz="2400" smtClean="0"/>
              <a:t> metrologii a státní zkušebnictví</a:t>
            </a:r>
            <a:r>
              <a:rPr lang="cs-CZ" sz="2400" smtClean="0"/>
              <a:t>, </a:t>
            </a:r>
            <a:r>
              <a:rPr lang="en-US" sz="2400" smtClean="0"/>
              <a:t>Biskupský dvůr 1148/5, 110 00  Praha 1</a:t>
            </a:r>
          </a:p>
          <a:p>
            <a:pPr eaLnBrk="1" hangingPunct="1"/>
            <a:r>
              <a:rPr lang="en-US" sz="2400" smtClean="0"/>
              <a:t>http://www.unmz.cz/urad/csn-online.</a:t>
            </a:r>
            <a:endParaRPr lang="cs-CZ" altLang="en-US" sz="2400" smtClean="0"/>
          </a:p>
        </p:txBody>
      </p:sp>
      <p:sp>
        <p:nvSpPr>
          <p:cNvPr id="100357" name="Rectangle 4"/>
          <p:cNvSpPr>
            <a:spLocks noChangeArrowheads="1"/>
          </p:cNvSpPr>
          <p:nvPr/>
        </p:nvSpPr>
        <p:spPr bwMode="auto">
          <a:xfrm>
            <a:off x="1676400" y="5181600"/>
            <a:ext cx="838200" cy="6858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00358" name="Rectangle 5"/>
          <p:cNvSpPr>
            <a:spLocks noChangeArrowheads="1"/>
          </p:cNvSpPr>
          <p:nvPr/>
        </p:nvSpPr>
        <p:spPr bwMode="auto">
          <a:xfrm>
            <a:off x="2819400" y="5638800"/>
            <a:ext cx="1066800" cy="2286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00359" name="Rectangle 7"/>
          <p:cNvSpPr>
            <a:spLocks noChangeArrowheads="1"/>
          </p:cNvSpPr>
          <p:nvPr/>
        </p:nvSpPr>
        <p:spPr bwMode="auto">
          <a:xfrm>
            <a:off x="2819400" y="5181600"/>
            <a:ext cx="1066800" cy="2286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00360" name="Rectangle 8"/>
          <p:cNvSpPr>
            <a:spLocks noChangeArrowheads="1"/>
          </p:cNvSpPr>
          <p:nvPr/>
        </p:nvSpPr>
        <p:spPr bwMode="auto">
          <a:xfrm>
            <a:off x="3733800" y="5410200"/>
            <a:ext cx="152400" cy="2286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100361" name="Line 9"/>
          <p:cNvSpPr>
            <a:spLocks noChangeShapeType="1"/>
          </p:cNvSpPr>
          <p:nvPr/>
        </p:nvSpPr>
        <p:spPr bwMode="auto">
          <a:xfrm>
            <a:off x="3733800" y="5486400"/>
            <a:ext cx="152400" cy="0"/>
          </a:xfrm>
          <a:prstGeom prst="line">
            <a:avLst/>
          </a:prstGeom>
          <a:noFill/>
          <a:ln w="9525">
            <a:solidFill>
              <a:schemeClr val="tx1"/>
            </a:solidFill>
            <a:round/>
            <a:headEnd/>
            <a:tailEnd/>
          </a:ln>
        </p:spPr>
        <p:txBody>
          <a:bodyPr/>
          <a:lstStyle/>
          <a:p>
            <a:endParaRPr lang="cs-CZ"/>
          </a:p>
        </p:txBody>
      </p:sp>
      <p:sp>
        <p:nvSpPr>
          <p:cNvPr id="100362" name="Line 10"/>
          <p:cNvSpPr>
            <a:spLocks noChangeShapeType="1"/>
          </p:cNvSpPr>
          <p:nvPr/>
        </p:nvSpPr>
        <p:spPr bwMode="auto">
          <a:xfrm flipH="1">
            <a:off x="3810000" y="5334000"/>
            <a:ext cx="381000" cy="152400"/>
          </a:xfrm>
          <a:prstGeom prst="line">
            <a:avLst/>
          </a:prstGeom>
          <a:noFill/>
          <a:ln w="38100">
            <a:solidFill>
              <a:schemeClr val="tx1"/>
            </a:solidFill>
            <a:round/>
            <a:headEnd/>
            <a:tailEnd type="triangle" w="med" len="med"/>
          </a:ln>
        </p:spPr>
        <p:txBody>
          <a:bodyPr/>
          <a:lstStyle/>
          <a:p>
            <a:endParaRPr lang="cs-CZ"/>
          </a:p>
        </p:txBody>
      </p:sp>
      <p:sp>
        <p:nvSpPr>
          <p:cNvPr id="100363" name="Text Box 11"/>
          <p:cNvSpPr txBox="1">
            <a:spLocks noChangeArrowheads="1"/>
          </p:cNvSpPr>
          <p:nvPr/>
        </p:nvSpPr>
        <p:spPr bwMode="auto">
          <a:xfrm>
            <a:off x="1828800" y="5638800"/>
            <a:ext cx="609600" cy="304800"/>
          </a:xfrm>
          <a:prstGeom prst="rect">
            <a:avLst/>
          </a:prstGeom>
          <a:noFill/>
          <a:ln w="9525">
            <a:noFill/>
            <a:miter lim="800000"/>
            <a:headEnd/>
            <a:tailEnd/>
          </a:ln>
        </p:spPr>
        <p:txBody>
          <a:bodyPr>
            <a:spAutoFit/>
          </a:bodyPr>
          <a:lstStyle/>
          <a:p>
            <a:pPr>
              <a:spcBef>
                <a:spcPct val="50000"/>
              </a:spcBef>
            </a:pPr>
            <a:r>
              <a:rPr lang="cs-CZ" altLang="en-US" sz="1400"/>
              <a:t>BL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číslo snímku 5"/>
          <p:cNvSpPr>
            <a:spLocks noGrp="1"/>
          </p:cNvSpPr>
          <p:nvPr>
            <p:ph type="sldNum" sz="quarter" idx="12"/>
          </p:nvPr>
        </p:nvSpPr>
        <p:spPr>
          <a:noFill/>
        </p:spPr>
        <p:txBody>
          <a:bodyPr/>
          <a:lstStyle/>
          <a:p>
            <a:fld id="{014DB746-5476-4033-BD36-F9610FB2079F}" type="slidenum">
              <a:rPr lang="cs-CZ" altLang="en-US" smtClean="0"/>
              <a:pPr/>
              <a:t>32</a:t>
            </a:fld>
            <a:endParaRPr lang="cs-CZ" altLang="en-US" smtClean="0"/>
          </a:p>
        </p:txBody>
      </p:sp>
      <p:sp>
        <p:nvSpPr>
          <p:cNvPr id="101379" name="Rectangle 2"/>
          <p:cNvSpPr>
            <a:spLocks noGrp="1" noChangeArrowheads="1"/>
          </p:cNvSpPr>
          <p:nvPr>
            <p:ph type="title"/>
          </p:nvPr>
        </p:nvSpPr>
        <p:spPr/>
        <p:txBody>
          <a:bodyPr/>
          <a:lstStyle/>
          <a:p>
            <a:pPr eaLnBrk="1" hangingPunct="1"/>
            <a:r>
              <a:rPr lang="cs-CZ" altLang="en-US" smtClean="0"/>
              <a:t>ISO normy</a:t>
            </a:r>
          </a:p>
        </p:txBody>
      </p:sp>
      <p:sp>
        <p:nvSpPr>
          <p:cNvPr id="101380" name="Rectangle 3"/>
          <p:cNvSpPr>
            <a:spLocks noGrp="1" noChangeArrowheads="1"/>
          </p:cNvSpPr>
          <p:nvPr>
            <p:ph type="body" idx="1"/>
          </p:nvPr>
        </p:nvSpPr>
        <p:spPr>
          <a:xfrm>
            <a:off x="684213" y="1989138"/>
            <a:ext cx="7772400" cy="4114800"/>
          </a:xfrm>
        </p:spPr>
        <p:txBody>
          <a:bodyPr>
            <a:normAutofit lnSpcReduction="10000"/>
          </a:bodyPr>
          <a:lstStyle/>
          <a:p>
            <a:pPr eaLnBrk="1" hangingPunct="1">
              <a:spcBef>
                <a:spcPct val="0"/>
              </a:spcBef>
              <a:buFontTx/>
              <a:buNone/>
            </a:pPr>
            <a:r>
              <a:rPr lang="cs-CZ" altLang="en-US" smtClean="0"/>
              <a:t>Úřad pro technickou normalizaci, metrologii a státní zkušebnictví (ÚNMZ)  </a:t>
            </a:r>
          </a:p>
          <a:p>
            <a:pPr eaLnBrk="1" hangingPunct="1">
              <a:spcBef>
                <a:spcPct val="0"/>
              </a:spcBef>
              <a:buFontTx/>
              <a:buNone/>
            </a:pPr>
            <a:r>
              <a:rPr lang="cs-CZ" altLang="en-US" b="1" smtClean="0"/>
              <a:t>Gorazdova 24, 128 01 Praha 2</a:t>
            </a:r>
          </a:p>
          <a:p>
            <a:pPr eaLnBrk="1" hangingPunct="1">
              <a:spcBef>
                <a:spcPct val="0"/>
              </a:spcBef>
              <a:buFontTx/>
              <a:buNone/>
            </a:pPr>
            <a:r>
              <a:rPr lang="cs-CZ" altLang="en-US" b="1" smtClean="0"/>
              <a:t>Biskupský dvůr 5, Praha 1 </a:t>
            </a:r>
            <a:r>
              <a:rPr lang="cs-CZ" altLang="en-US" smtClean="0"/>
              <a:t> (knihovna norem,..)  </a:t>
            </a:r>
          </a:p>
          <a:p>
            <a:pPr eaLnBrk="1" hangingPunct="1">
              <a:spcBef>
                <a:spcPct val="0"/>
              </a:spcBef>
              <a:buFontTx/>
              <a:buNone/>
            </a:pPr>
            <a:r>
              <a:rPr lang="cs-CZ" altLang="en-US" b="1" smtClean="0">
                <a:hlinkClick r:id="rId2"/>
              </a:rPr>
              <a:t>http://www.unmz.cz</a:t>
            </a:r>
            <a:r>
              <a:rPr lang="cs-CZ" altLang="en-US" smtClean="0"/>
              <a:t> </a:t>
            </a:r>
          </a:p>
          <a:p>
            <a:pPr eaLnBrk="1" hangingPunct="1">
              <a:spcBef>
                <a:spcPct val="0"/>
              </a:spcBef>
              <a:buFontTx/>
              <a:buNone/>
            </a:pPr>
            <a:r>
              <a:rPr lang="cs-CZ" altLang="en-US" b="1" smtClean="0"/>
              <a:t>Český metrologický institut </a:t>
            </a:r>
          </a:p>
          <a:p>
            <a:pPr eaLnBrk="1" hangingPunct="1">
              <a:spcBef>
                <a:spcPct val="0"/>
              </a:spcBef>
              <a:buFontTx/>
              <a:buNone/>
            </a:pPr>
            <a:endParaRPr lang="cs-CZ" altLang="en-US" b="1" smtClean="0"/>
          </a:p>
          <a:p>
            <a:pPr eaLnBrk="1" hangingPunct="1">
              <a:spcBef>
                <a:spcPct val="0"/>
              </a:spcBef>
              <a:buFontTx/>
              <a:buNone/>
            </a:pPr>
            <a:r>
              <a:rPr lang="cs-CZ" altLang="en-US" smtClean="0"/>
              <a:t>Brno,  Okružní 31,  PSČ 638 00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txBox="1">
            <a:spLocks noGrp="1"/>
          </p:cNvSpPr>
          <p:nvPr/>
        </p:nvSpPr>
        <p:spPr bwMode="auto">
          <a:xfrm>
            <a:off x="685800" y="6248400"/>
            <a:ext cx="1905000" cy="457200"/>
          </a:xfrm>
          <a:prstGeom prst="rect">
            <a:avLst/>
          </a:prstGeom>
          <a:noFill/>
          <a:ln>
            <a:miter lim="800000"/>
            <a:headEnd/>
            <a:tailEnd/>
          </a:ln>
        </p:spPr>
        <p:txBody>
          <a:bodyPr/>
          <a:lstStyle/>
          <a:p>
            <a:pPr>
              <a:defRPr/>
            </a:pPr>
            <a:fld id="{04DAEB84-0DFC-41ED-8430-BE22BAEED3C0}" type="datetime1">
              <a:rPr lang="cs-CZ" sz="1400">
                <a:latin typeface="+mn-lt"/>
              </a:rPr>
              <a:pPr>
                <a:defRPr/>
              </a:pPr>
              <a:t>23.3.2017</a:t>
            </a:fld>
            <a:endParaRPr lang="cs-CZ" sz="1400">
              <a:latin typeface="+mn-lt"/>
            </a:endParaRPr>
          </a:p>
        </p:txBody>
      </p:sp>
      <p:sp>
        <p:nvSpPr>
          <p:cNvPr id="5" name="Slide Number Placeholder 5"/>
          <p:cNvSpPr txBox="1">
            <a:spLocks noGrp="1"/>
          </p:cNvSpPr>
          <p:nvPr/>
        </p:nvSpPr>
        <p:spPr bwMode="auto">
          <a:xfrm>
            <a:off x="6553200" y="6248400"/>
            <a:ext cx="1905000" cy="457200"/>
          </a:xfrm>
          <a:prstGeom prst="rect">
            <a:avLst/>
          </a:prstGeom>
          <a:noFill/>
          <a:ln>
            <a:miter lim="800000"/>
            <a:headEnd/>
            <a:tailEnd/>
          </a:ln>
        </p:spPr>
        <p:txBody>
          <a:bodyPr/>
          <a:lstStyle/>
          <a:p>
            <a:pPr algn="r">
              <a:defRPr/>
            </a:pPr>
            <a:fld id="{AE8D2771-B99B-4518-9F76-DEC58292071F}" type="slidenum">
              <a:rPr lang="cs-CZ" sz="1400">
                <a:latin typeface="+mn-lt"/>
              </a:rPr>
              <a:pPr algn="r">
                <a:defRPr/>
              </a:pPr>
              <a:t>33</a:t>
            </a:fld>
            <a:endParaRPr lang="cs-CZ" sz="1400">
              <a:latin typeface="+mn-lt"/>
            </a:endParaRPr>
          </a:p>
        </p:txBody>
      </p:sp>
      <p:sp>
        <p:nvSpPr>
          <p:cNvPr id="102404" name="Rectangle 2"/>
          <p:cNvSpPr>
            <a:spLocks noGrp="1" noChangeArrowheads="1"/>
          </p:cNvSpPr>
          <p:nvPr>
            <p:ph type="title" idx="4294967295"/>
          </p:nvPr>
        </p:nvSpPr>
        <p:spPr>
          <a:xfrm>
            <a:off x="684213" y="152400"/>
            <a:ext cx="7772400" cy="1066800"/>
          </a:xfrm>
        </p:spPr>
        <p:txBody>
          <a:bodyPr>
            <a:normAutofit fontScale="90000"/>
          </a:bodyPr>
          <a:lstStyle/>
          <a:p>
            <a:pPr eaLnBrk="1" hangingPunct="1"/>
            <a:r>
              <a:rPr lang="cs-CZ" altLang="en-US" sz="4000" smtClean="0"/>
              <a:t>Podceňování lidské dimenze</a:t>
            </a:r>
            <a:br>
              <a:rPr lang="cs-CZ" altLang="en-US" sz="4000" smtClean="0"/>
            </a:br>
            <a:r>
              <a:rPr lang="cs-CZ" altLang="en-US" sz="4000" smtClean="0"/>
              <a:t>Koalice zainteresovaných v podniku</a:t>
            </a:r>
          </a:p>
        </p:txBody>
      </p:sp>
      <p:sp>
        <p:nvSpPr>
          <p:cNvPr id="102405" name="Rectangle 3"/>
          <p:cNvSpPr>
            <a:spLocks noGrp="1" noChangeArrowheads="1"/>
          </p:cNvSpPr>
          <p:nvPr>
            <p:ph type="body" idx="4294967295"/>
          </p:nvPr>
        </p:nvSpPr>
        <p:spPr>
          <a:xfrm>
            <a:off x="685800" y="1371600"/>
            <a:ext cx="7772400" cy="4724400"/>
          </a:xfrm>
        </p:spPr>
        <p:txBody>
          <a:bodyPr/>
          <a:lstStyle/>
          <a:p>
            <a:pPr eaLnBrk="1" hangingPunct="1">
              <a:lnSpc>
                <a:spcPct val="80000"/>
              </a:lnSpc>
            </a:pPr>
            <a:r>
              <a:rPr lang="cs-CZ" altLang="en-US" sz="2800" b="1" smtClean="0"/>
              <a:t>Majitelé</a:t>
            </a:r>
          </a:p>
          <a:p>
            <a:pPr lvl="1" eaLnBrk="1" hangingPunct="1">
              <a:lnSpc>
                <a:spcPct val="80000"/>
              </a:lnSpc>
            </a:pPr>
            <a:r>
              <a:rPr lang="cs-CZ" altLang="en-US" sz="2400" smtClean="0"/>
              <a:t>Cíl: maximální zisk</a:t>
            </a:r>
          </a:p>
          <a:p>
            <a:pPr eaLnBrk="1" hangingPunct="1">
              <a:lnSpc>
                <a:spcPct val="80000"/>
              </a:lnSpc>
            </a:pPr>
            <a:r>
              <a:rPr lang="cs-CZ" altLang="en-US" sz="2800" b="1" smtClean="0"/>
              <a:t>Zaměstnanci (i management) </a:t>
            </a:r>
          </a:p>
          <a:p>
            <a:pPr lvl="1" eaLnBrk="1" hangingPunct="1">
              <a:lnSpc>
                <a:spcPct val="80000"/>
              </a:lnSpc>
            </a:pPr>
            <a:r>
              <a:rPr lang="cs-CZ" altLang="en-US" sz="2400" smtClean="0"/>
              <a:t>Co nejvíce peněz za co nejméně práce</a:t>
            </a:r>
          </a:p>
          <a:p>
            <a:pPr lvl="1" eaLnBrk="1" hangingPunct="1">
              <a:lnSpc>
                <a:spcPct val="80000"/>
              </a:lnSpc>
            </a:pPr>
            <a:r>
              <a:rPr lang="cs-CZ" altLang="en-US" sz="2400" smtClean="0"/>
              <a:t>Management bývá i majitelem (vlastní akcie) </a:t>
            </a:r>
          </a:p>
          <a:p>
            <a:pPr eaLnBrk="1" hangingPunct="1">
              <a:lnSpc>
                <a:spcPct val="80000"/>
              </a:lnSpc>
            </a:pPr>
            <a:r>
              <a:rPr lang="cs-CZ" altLang="en-US" sz="2800" b="1" smtClean="0"/>
              <a:t>Partneři v obchodě</a:t>
            </a:r>
          </a:p>
          <a:p>
            <a:pPr lvl="1" eaLnBrk="1" hangingPunct="1">
              <a:lnSpc>
                <a:spcPct val="80000"/>
              </a:lnSpc>
            </a:pPr>
            <a:r>
              <a:rPr lang="cs-CZ" altLang="en-US" sz="2400" smtClean="0"/>
              <a:t>Dodavatelé: měkké termíny, vysoká cena, nízká kvalita</a:t>
            </a:r>
          </a:p>
          <a:p>
            <a:pPr lvl="1" eaLnBrk="1" hangingPunct="1">
              <a:lnSpc>
                <a:spcPct val="80000"/>
              </a:lnSpc>
            </a:pPr>
            <a:r>
              <a:rPr lang="cs-CZ" altLang="en-US" sz="2400" smtClean="0"/>
              <a:t>Odběratelé:Tvrdé termíny, nízká cena, vysoká kvalita</a:t>
            </a:r>
          </a:p>
          <a:p>
            <a:pPr eaLnBrk="1" hangingPunct="1">
              <a:lnSpc>
                <a:spcPct val="80000"/>
              </a:lnSpc>
            </a:pPr>
            <a:r>
              <a:rPr lang="cs-CZ" altLang="en-US" sz="2800" b="1" smtClean="0"/>
              <a:t>Státní orgány</a:t>
            </a:r>
            <a:r>
              <a:rPr lang="cs-CZ" altLang="en-US" sz="2800" smtClean="0"/>
              <a:t> (jen částečně zainteresované a zapojené)</a:t>
            </a:r>
          </a:p>
          <a:p>
            <a:pPr lvl="1" eaLnBrk="1" hangingPunct="1">
              <a:lnSpc>
                <a:spcPct val="80000"/>
              </a:lnSpc>
            </a:pPr>
            <a:r>
              <a:rPr lang="cs-CZ" altLang="en-US" sz="2400" smtClean="0"/>
              <a:t>Udržet zaměstnanost</a:t>
            </a:r>
          </a:p>
          <a:p>
            <a:pPr lvl="1" eaLnBrk="1" hangingPunct="1">
              <a:lnSpc>
                <a:spcPct val="80000"/>
              </a:lnSpc>
            </a:pPr>
            <a:r>
              <a:rPr lang="cs-CZ" altLang="en-US" sz="2400" smtClean="0"/>
              <a:t>Mít od koho vybírat daně</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2"/>
          <p:cNvSpPr txBox="1">
            <a:spLocks noGrp="1"/>
          </p:cNvSpPr>
          <p:nvPr/>
        </p:nvSpPr>
        <p:spPr bwMode="auto">
          <a:xfrm>
            <a:off x="685800" y="6248400"/>
            <a:ext cx="1905000" cy="457200"/>
          </a:xfrm>
          <a:prstGeom prst="rect">
            <a:avLst/>
          </a:prstGeom>
          <a:noFill/>
          <a:ln>
            <a:miter lim="800000"/>
            <a:headEnd/>
            <a:tailEnd/>
          </a:ln>
        </p:spPr>
        <p:txBody>
          <a:bodyPr/>
          <a:lstStyle/>
          <a:p>
            <a:pPr>
              <a:defRPr/>
            </a:pPr>
            <a:fld id="{C08D048B-9AA9-428E-A25F-639DC1C44C1C}" type="datetime1">
              <a:rPr lang="cs-CZ" sz="1400">
                <a:latin typeface="+mn-lt"/>
              </a:rPr>
              <a:pPr>
                <a:defRPr/>
              </a:pPr>
              <a:t>23.3.2017</a:t>
            </a:fld>
            <a:endParaRPr lang="cs-CZ" sz="1400">
              <a:latin typeface="+mn-lt"/>
            </a:endParaRPr>
          </a:p>
        </p:txBody>
      </p:sp>
      <p:sp>
        <p:nvSpPr>
          <p:cNvPr id="15" name="Slide Number Placeholder 4"/>
          <p:cNvSpPr txBox="1">
            <a:spLocks noGrp="1"/>
          </p:cNvSpPr>
          <p:nvPr/>
        </p:nvSpPr>
        <p:spPr bwMode="auto">
          <a:xfrm>
            <a:off x="6553200" y="6248400"/>
            <a:ext cx="1905000" cy="457200"/>
          </a:xfrm>
          <a:prstGeom prst="rect">
            <a:avLst/>
          </a:prstGeom>
          <a:noFill/>
          <a:ln>
            <a:miter lim="800000"/>
            <a:headEnd/>
            <a:tailEnd/>
          </a:ln>
        </p:spPr>
        <p:txBody>
          <a:bodyPr/>
          <a:lstStyle/>
          <a:p>
            <a:pPr algn="r">
              <a:defRPr/>
            </a:pPr>
            <a:fld id="{72A0F2CE-80D3-4DEE-A013-E76BB0F0EC49}" type="slidenum">
              <a:rPr lang="cs-CZ" sz="1400">
                <a:latin typeface="+mn-lt"/>
              </a:rPr>
              <a:pPr algn="r">
                <a:defRPr/>
              </a:pPr>
              <a:t>34</a:t>
            </a:fld>
            <a:endParaRPr lang="cs-CZ" sz="1400">
              <a:latin typeface="+mn-lt"/>
            </a:endParaRPr>
          </a:p>
        </p:txBody>
      </p:sp>
      <p:sp>
        <p:nvSpPr>
          <p:cNvPr id="103428" name="Rectangle 2"/>
          <p:cNvSpPr>
            <a:spLocks noGrp="1" noChangeArrowheads="1"/>
          </p:cNvSpPr>
          <p:nvPr>
            <p:ph type="title" idx="4294967295"/>
          </p:nvPr>
        </p:nvSpPr>
        <p:spPr/>
        <p:txBody>
          <a:bodyPr/>
          <a:lstStyle/>
          <a:p>
            <a:pPr eaLnBrk="1" hangingPunct="1"/>
            <a:r>
              <a:rPr lang="cs-CZ" altLang="en-US" smtClean="0"/>
              <a:t>Koalice v podniku</a:t>
            </a:r>
          </a:p>
        </p:txBody>
      </p:sp>
      <p:sp>
        <p:nvSpPr>
          <p:cNvPr id="103429" name="Oval 3"/>
          <p:cNvSpPr>
            <a:spLocks noChangeArrowheads="1"/>
          </p:cNvSpPr>
          <p:nvPr/>
        </p:nvSpPr>
        <p:spPr bwMode="auto">
          <a:xfrm>
            <a:off x="2057400" y="2819400"/>
            <a:ext cx="1828800" cy="1828800"/>
          </a:xfrm>
          <a:prstGeom prst="ellipse">
            <a:avLst/>
          </a:prstGeom>
          <a:noFill/>
          <a:ln w="15875">
            <a:solidFill>
              <a:schemeClr val="tx1"/>
            </a:solidFill>
            <a:round/>
            <a:headEnd/>
            <a:tailEnd/>
          </a:ln>
        </p:spPr>
        <p:txBody>
          <a:bodyPr wrap="none" anchor="ctr"/>
          <a:lstStyle/>
          <a:p>
            <a:pPr algn="ctr"/>
            <a:endParaRPr lang="en-US" altLang="en-US" sz="1800"/>
          </a:p>
        </p:txBody>
      </p:sp>
      <p:sp>
        <p:nvSpPr>
          <p:cNvPr id="103430" name="Oval 4"/>
          <p:cNvSpPr>
            <a:spLocks noChangeArrowheads="1"/>
          </p:cNvSpPr>
          <p:nvPr/>
        </p:nvSpPr>
        <p:spPr bwMode="auto">
          <a:xfrm>
            <a:off x="3275013" y="2897188"/>
            <a:ext cx="1830387" cy="1827212"/>
          </a:xfrm>
          <a:prstGeom prst="ellipse">
            <a:avLst/>
          </a:prstGeom>
          <a:noFill/>
          <a:ln w="15875">
            <a:solidFill>
              <a:schemeClr val="tx1"/>
            </a:solidFill>
            <a:round/>
            <a:headEnd/>
            <a:tailEnd/>
          </a:ln>
        </p:spPr>
        <p:txBody>
          <a:bodyPr wrap="none" anchor="ctr"/>
          <a:lstStyle/>
          <a:p>
            <a:pPr algn="ctr"/>
            <a:endParaRPr lang="en-US" altLang="en-US" sz="1800"/>
          </a:p>
        </p:txBody>
      </p:sp>
      <p:sp>
        <p:nvSpPr>
          <p:cNvPr id="103431" name="Oval 5"/>
          <p:cNvSpPr>
            <a:spLocks noChangeArrowheads="1"/>
          </p:cNvSpPr>
          <p:nvPr/>
        </p:nvSpPr>
        <p:spPr bwMode="auto">
          <a:xfrm>
            <a:off x="2590800" y="3810000"/>
            <a:ext cx="1828800" cy="1828800"/>
          </a:xfrm>
          <a:prstGeom prst="ellipse">
            <a:avLst/>
          </a:prstGeom>
          <a:noFill/>
          <a:ln w="15875">
            <a:solidFill>
              <a:schemeClr val="tx1"/>
            </a:solidFill>
            <a:round/>
            <a:headEnd/>
            <a:tailEnd/>
          </a:ln>
        </p:spPr>
        <p:txBody>
          <a:bodyPr wrap="none" anchor="ctr"/>
          <a:lstStyle/>
          <a:p>
            <a:pPr algn="ctr"/>
            <a:endParaRPr lang="en-US" altLang="en-US" sz="1800"/>
          </a:p>
        </p:txBody>
      </p:sp>
      <p:sp>
        <p:nvSpPr>
          <p:cNvPr id="103432" name="Text Box 6"/>
          <p:cNvSpPr txBox="1">
            <a:spLocks noChangeArrowheads="1"/>
          </p:cNvSpPr>
          <p:nvPr/>
        </p:nvSpPr>
        <p:spPr bwMode="auto">
          <a:xfrm>
            <a:off x="1981200" y="3276600"/>
            <a:ext cx="1524000" cy="457200"/>
          </a:xfrm>
          <a:prstGeom prst="rect">
            <a:avLst/>
          </a:prstGeom>
          <a:noFill/>
          <a:ln w="9525">
            <a:noFill/>
            <a:miter lim="800000"/>
            <a:headEnd/>
            <a:tailEnd/>
          </a:ln>
        </p:spPr>
        <p:txBody>
          <a:bodyPr>
            <a:spAutoFit/>
          </a:bodyPr>
          <a:lstStyle/>
          <a:p>
            <a:pPr algn="ctr">
              <a:spcBef>
                <a:spcPct val="50000"/>
              </a:spcBef>
            </a:pPr>
            <a:r>
              <a:rPr lang="cs-CZ" altLang="en-US">
                <a:latin typeface="Arial" charset="0"/>
              </a:rPr>
              <a:t>Majitelé</a:t>
            </a:r>
          </a:p>
        </p:txBody>
      </p:sp>
      <p:sp>
        <p:nvSpPr>
          <p:cNvPr id="103433" name="Text Box 7"/>
          <p:cNvSpPr txBox="1">
            <a:spLocks noChangeArrowheads="1"/>
          </p:cNvSpPr>
          <p:nvPr/>
        </p:nvSpPr>
        <p:spPr bwMode="auto">
          <a:xfrm>
            <a:off x="3924300" y="3276600"/>
            <a:ext cx="1154113" cy="822325"/>
          </a:xfrm>
          <a:prstGeom prst="rect">
            <a:avLst/>
          </a:prstGeom>
          <a:noFill/>
          <a:ln w="9525">
            <a:noFill/>
            <a:miter lim="800000"/>
            <a:headEnd/>
            <a:tailEnd/>
          </a:ln>
        </p:spPr>
        <p:txBody>
          <a:bodyPr>
            <a:spAutoFit/>
          </a:bodyPr>
          <a:lstStyle/>
          <a:p>
            <a:pPr algn="ctr">
              <a:spcBef>
                <a:spcPct val="50000"/>
              </a:spcBef>
            </a:pPr>
            <a:r>
              <a:rPr lang="cs-CZ" altLang="en-US"/>
              <a:t>Zaměstnanci</a:t>
            </a:r>
          </a:p>
        </p:txBody>
      </p:sp>
      <p:sp>
        <p:nvSpPr>
          <p:cNvPr id="103434" name="Text Box 8"/>
          <p:cNvSpPr txBox="1">
            <a:spLocks noChangeArrowheads="1"/>
          </p:cNvSpPr>
          <p:nvPr/>
        </p:nvSpPr>
        <p:spPr bwMode="auto">
          <a:xfrm>
            <a:off x="2819400" y="4724400"/>
            <a:ext cx="1219200" cy="823913"/>
          </a:xfrm>
          <a:prstGeom prst="rect">
            <a:avLst/>
          </a:prstGeom>
          <a:noFill/>
          <a:ln w="9525">
            <a:noFill/>
            <a:miter lim="800000"/>
            <a:headEnd/>
            <a:tailEnd/>
          </a:ln>
        </p:spPr>
        <p:txBody>
          <a:bodyPr>
            <a:spAutoFit/>
          </a:bodyPr>
          <a:lstStyle/>
          <a:p>
            <a:pPr algn="ctr">
              <a:spcBef>
                <a:spcPct val="50000"/>
              </a:spcBef>
            </a:pPr>
            <a:r>
              <a:rPr lang="cs-CZ" altLang="en-US">
                <a:latin typeface="Arial" charset="0"/>
              </a:rPr>
              <a:t>Partneři</a:t>
            </a:r>
          </a:p>
        </p:txBody>
      </p:sp>
      <p:sp>
        <p:nvSpPr>
          <p:cNvPr id="103435" name="Text Box 9"/>
          <p:cNvSpPr txBox="1">
            <a:spLocks noChangeArrowheads="1"/>
          </p:cNvSpPr>
          <p:nvPr/>
        </p:nvSpPr>
        <p:spPr bwMode="auto">
          <a:xfrm>
            <a:off x="5108575" y="4114800"/>
            <a:ext cx="3505200" cy="1320800"/>
          </a:xfrm>
          <a:prstGeom prst="rect">
            <a:avLst/>
          </a:prstGeom>
          <a:noFill/>
          <a:ln w="9525">
            <a:solidFill>
              <a:schemeClr val="tx1"/>
            </a:solidFill>
            <a:miter lim="800000"/>
            <a:headEnd/>
            <a:tailEnd/>
          </a:ln>
        </p:spPr>
        <p:txBody>
          <a:bodyPr>
            <a:spAutoFit/>
          </a:bodyPr>
          <a:lstStyle/>
          <a:p>
            <a:pPr algn="ctr">
              <a:spcBef>
                <a:spcPct val="50000"/>
              </a:spcBef>
            </a:pPr>
            <a:r>
              <a:rPr lang="cs-CZ" altLang="en-US" sz="2000">
                <a:latin typeface="Arial" charset="0"/>
              </a:rPr>
              <a:t>Společný zájem, dlouhodobá prosperita     </a:t>
            </a:r>
            <a:r>
              <a:rPr lang="cs-CZ" altLang="en-US" sz="2000" i="1">
                <a:latin typeface="Arial" charset="0"/>
              </a:rPr>
              <a:t>IS musí proto být  prospěšný pro všechny členy koalice</a:t>
            </a:r>
          </a:p>
        </p:txBody>
      </p:sp>
      <p:sp>
        <p:nvSpPr>
          <p:cNvPr id="103436" name="Line 10"/>
          <p:cNvSpPr>
            <a:spLocks noChangeShapeType="1"/>
          </p:cNvSpPr>
          <p:nvPr/>
        </p:nvSpPr>
        <p:spPr bwMode="auto">
          <a:xfrm>
            <a:off x="3582988" y="4114800"/>
            <a:ext cx="1444625" cy="914400"/>
          </a:xfrm>
          <a:prstGeom prst="line">
            <a:avLst/>
          </a:prstGeom>
          <a:noFill/>
          <a:ln w="9525">
            <a:solidFill>
              <a:schemeClr val="tx1"/>
            </a:solidFill>
            <a:round/>
            <a:headEnd/>
            <a:tailEnd/>
          </a:ln>
        </p:spPr>
        <p:txBody>
          <a:bodyPr/>
          <a:lstStyle/>
          <a:p>
            <a:endParaRPr lang="cs-CZ"/>
          </a:p>
        </p:txBody>
      </p:sp>
      <p:sp>
        <p:nvSpPr>
          <p:cNvPr id="103437" name="Text Box 12"/>
          <p:cNvSpPr txBox="1">
            <a:spLocks noChangeArrowheads="1"/>
          </p:cNvSpPr>
          <p:nvPr/>
        </p:nvSpPr>
        <p:spPr bwMode="auto">
          <a:xfrm>
            <a:off x="5943600" y="1905000"/>
            <a:ext cx="184150" cy="519113"/>
          </a:xfrm>
          <a:prstGeom prst="rect">
            <a:avLst/>
          </a:prstGeom>
          <a:noFill/>
          <a:ln w="9525">
            <a:noFill/>
            <a:miter lim="800000"/>
            <a:headEnd/>
            <a:tailEnd/>
          </a:ln>
        </p:spPr>
        <p:txBody>
          <a:bodyPr wrap="none">
            <a:spAutoFit/>
          </a:bodyPr>
          <a:lstStyle/>
          <a:p>
            <a:pPr algn="ctr"/>
            <a:endParaRPr lang="en-US" altLang="en-US" sz="2800">
              <a:latin typeface="Arial" charset="0"/>
            </a:endParaRPr>
          </a:p>
        </p:txBody>
      </p:sp>
      <p:sp>
        <p:nvSpPr>
          <p:cNvPr id="103438" name="Text Box 13"/>
          <p:cNvSpPr txBox="1">
            <a:spLocks noChangeArrowheads="1"/>
          </p:cNvSpPr>
          <p:nvPr/>
        </p:nvSpPr>
        <p:spPr bwMode="auto">
          <a:xfrm>
            <a:off x="5334000" y="1676400"/>
            <a:ext cx="3200400" cy="2044700"/>
          </a:xfrm>
          <a:prstGeom prst="rect">
            <a:avLst/>
          </a:prstGeom>
          <a:noFill/>
          <a:ln w="9525">
            <a:noFill/>
            <a:miter lim="800000"/>
            <a:headEnd/>
            <a:tailEnd/>
          </a:ln>
        </p:spPr>
        <p:txBody>
          <a:bodyPr>
            <a:spAutoFit/>
          </a:bodyPr>
          <a:lstStyle/>
          <a:p>
            <a:pPr>
              <a:spcBef>
                <a:spcPct val="50000"/>
              </a:spcBef>
            </a:pPr>
            <a:r>
              <a:rPr lang="cs-CZ" altLang="en-US" sz="2800">
                <a:latin typeface="Arial" charset="0"/>
              </a:rPr>
              <a:t>Platí pro strojovou byrokracii                    </a:t>
            </a:r>
            <a:r>
              <a:rPr lang="cs-CZ" altLang="en-US" sz="1800">
                <a:latin typeface="Arial" charset="0"/>
              </a:rPr>
              <a:t>podřízeného jmenuje a odvolává nadřízený                                       komunikace přes společného nařízeného</a:t>
            </a:r>
          </a:p>
        </p:txBody>
      </p:sp>
      <p:sp>
        <p:nvSpPr>
          <p:cNvPr id="103439" name="Oval 14"/>
          <p:cNvSpPr>
            <a:spLocks noChangeArrowheads="1"/>
          </p:cNvSpPr>
          <p:nvPr/>
        </p:nvSpPr>
        <p:spPr bwMode="auto">
          <a:xfrm rot="2279615">
            <a:off x="3203575" y="4005263"/>
            <a:ext cx="1279525" cy="544512"/>
          </a:xfrm>
          <a:prstGeom prst="ellipse">
            <a:avLst/>
          </a:prstGeom>
          <a:solidFill>
            <a:schemeClr val="accent1">
              <a:alpha val="52156"/>
            </a:schemeClr>
          </a:solidFill>
          <a:ln w="9525">
            <a:noFill/>
            <a:round/>
            <a:headEnd/>
            <a:tailEnd/>
          </a:ln>
        </p:spPr>
        <p:txBody>
          <a:bodyPr wrap="none" anchor="ctr"/>
          <a:lstStyle/>
          <a:p>
            <a:pPr algn="ctr"/>
            <a:endParaRPr lang="en-US" altLang="en-US" sz="1800"/>
          </a:p>
        </p:txBody>
      </p:sp>
      <p:sp>
        <p:nvSpPr>
          <p:cNvPr id="103440" name="TextovéPole 15"/>
          <p:cNvSpPr txBox="1">
            <a:spLocks noChangeArrowheads="1"/>
          </p:cNvSpPr>
          <p:nvPr/>
        </p:nvSpPr>
        <p:spPr bwMode="auto">
          <a:xfrm>
            <a:off x="2295525" y="5715000"/>
            <a:ext cx="6161088" cy="641350"/>
          </a:xfrm>
          <a:prstGeom prst="rect">
            <a:avLst/>
          </a:prstGeom>
          <a:noFill/>
          <a:ln w="9525">
            <a:noFill/>
            <a:miter lim="800000"/>
            <a:headEnd/>
            <a:tailEnd/>
          </a:ln>
        </p:spPr>
        <p:txBody>
          <a:bodyPr>
            <a:spAutoFit/>
          </a:bodyPr>
          <a:lstStyle/>
          <a:p>
            <a:pPr algn="ctr"/>
            <a:r>
              <a:rPr lang="cs-CZ" altLang="en-US" sz="1800"/>
              <a:t>Manažeři akciovek jsou tlačeni ke krátkodobým výhledům preferencí okamžitých výplat dividend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idx="4294967295"/>
          </p:nvPr>
        </p:nvSpPr>
        <p:spPr>
          <a:xfrm>
            <a:off x="685800" y="2130425"/>
            <a:ext cx="7772400" cy="1470025"/>
          </a:xfrm>
        </p:spPr>
        <p:txBody>
          <a:bodyPr/>
          <a:lstStyle/>
          <a:p>
            <a:r>
              <a:rPr lang="cs-CZ" altLang="en-US" smtClean="0"/>
              <a:t>Kauzálni diagramy, </a:t>
            </a:r>
          </a:p>
        </p:txBody>
      </p:sp>
      <p:sp>
        <p:nvSpPr>
          <p:cNvPr id="104451" name="Rectangle 3"/>
          <p:cNvSpPr>
            <a:spLocks noGrp="1" noChangeArrowheads="1"/>
          </p:cNvSpPr>
          <p:nvPr>
            <p:ph type="subTitle" idx="4294967295"/>
          </p:nvPr>
        </p:nvSpPr>
        <p:spPr>
          <a:xfrm>
            <a:off x="1371600" y="3886200"/>
            <a:ext cx="6400800" cy="1752600"/>
          </a:xfrm>
        </p:spPr>
        <p:txBody>
          <a:bodyPr/>
          <a:lstStyle/>
          <a:p>
            <a:pPr marL="0" indent="0" algn="ctr">
              <a:buFontTx/>
              <a:buNone/>
            </a:pPr>
            <a:r>
              <a:rPr lang="cs-CZ" altLang="en-US" smtClean="0"/>
              <a:t>Stát, Podnik</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85800" y="609600"/>
            <a:ext cx="7772400" cy="922338"/>
          </a:xfrm>
        </p:spPr>
        <p:txBody>
          <a:bodyPr/>
          <a:lstStyle/>
          <a:p>
            <a:r>
              <a:rPr lang="cs-CZ" altLang="en-US" smtClean="0"/>
              <a:t>Notace kauzálních diagramů</a:t>
            </a:r>
          </a:p>
        </p:txBody>
      </p:sp>
      <p:sp>
        <p:nvSpPr>
          <p:cNvPr id="105475" name="Text Box 3"/>
          <p:cNvSpPr txBox="1">
            <a:spLocks noChangeArrowheads="1"/>
          </p:cNvSpPr>
          <p:nvPr/>
        </p:nvSpPr>
        <p:spPr bwMode="auto">
          <a:xfrm>
            <a:off x="395288" y="1917700"/>
            <a:ext cx="360362" cy="395288"/>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476" name="Text Box 4"/>
          <p:cNvSpPr txBox="1">
            <a:spLocks noChangeArrowheads="1"/>
          </p:cNvSpPr>
          <p:nvPr/>
        </p:nvSpPr>
        <p:spPr bwMode="auto">
          <a:xfrm>
            <a:off x="1258888" y="1917700"/>
            <a:ext cx="360362" cy="395288"/>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477" name="Line 5"/>
          <p:cNvSpPr>
            <a:spLocks noChangeShapeType="1"/>
          </p:cNvSpPr>
          <p:nvPr/>
        </p:nvSpPr>
        <p:spPr bwMode="auto">
          <a:xfrm>
            <a:off x="684213" y="2133600"/>
            <a:ext cx="574675" cy="0"/>
          </a:xfrm>
          <a:prstGeom prst="line">
            <a:avLst/>
          </a:prstGeom>
          <a:noFill/>
          <a:ln w="9525">
            <a:solidFill>
              <a:schemeClr val="tx1"/>
            </a:solidFill>
            <a:round/>
            <a:headEnd/>
            <a:tailEnd type="triangle" w="med" len="med"/>
          </a:ln>
        </p:spPr>
        <p:txBody>
          <a:bodyPr/>
          <a:lstStyle/>
          <a:p>
            <a:endParaRPr lang="cs-CZ"/>
          </a:p>
        </p:txBody>
      </p:sp>
      <p:sp>
        <p:nvSpPr>
          <p:cNvPr id="105478" name="Text Box 6"/>
          <p:cNvSpPr txBox="1">
            <a:spLocks noChangeArrowheads="1"/>
          </p:cNvSpPr>
          <p:nvPr/>
        </p:nvSpPr>
        <p:spPr bwMode="auto">
          <a:xfrm>
            <a:off x="1763713" y="1917700"/>
            <a:ext cx="5256212" cy="639763"/>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 a B se vyvíjejí synchronně. Roste-li A má B tendenci růst, klesá-li A má B tendenci růst</a:t>
            </a:r>
          </a:p>
        </p:txBody>
      </p:sp>
      <p:sp>
        <p:nvSpPr>
          <p:cNvPr id="105479" name="Rectangle 7"/>
          <p:cNvSpPr>
            <a:spLocks noChangeArrowheads="1"/>
          </p:cNvSpPr>
          <p:nvPr/>
        </p:nvSpPr>
        <p:spPr bwMode="auto">
          <a:xfrm>
            <a:off x="755650" y="1844675"/>
            <a:ext cx="298450" cy="366713"/>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480" name="Text Box 8"/>
          <p:cNvSpPr txBox="1">
            <a:spLocks noChangeArrowheads="1"/>
          </p:cNvSpPr>
          <p:nvPr/>
        </p:nvSpPr>
        <p:spPr bwMode="auto">
          <a:xfrm>
            <a:off x="466725" y="2565400"/>
            <a:ext cx="360363"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481" name="Text Box 9"/>
          <p:cNvSpPr txBox="1">
            <a:spLocks noChangeArrowheads="1"/>
          </p:cNvSpPr>
          <p:nvPr/>
        </p:nvSpPr>
        <p:spPr bwMode="auto">
          <a:xfrm>
            <a:off x="1330325" y="2565400"/>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482" name="Line 10"/>
          <p:cNvSpPr>
            <a:spLocks noChangeShapeType="1"/>
          </p:cNvSpPr>
          <p:nvPr/>
        </p:nvSpPr>
        <p:spPr bwMode="auto">
          <a:xfrm>
            <a:off x="755650" y="2782888"/>
            <a:ext cx="574675" cy="0"/>
          </a:xfrm>
          <a:prstGeom prst="line">
            <a:avLst/>
          </a:prstGeom>
          <a:noFill/>
          <a:ln w="9525">
            <a:solidFill>
              <a:schemeClr val="tx1"/>
            </a:solidFill>
            <a:round/>
            <a:headEnd/>
            <a:tailEnd type="triangle" w="med" len="med"/>
          </a:ln>
        </p:spPr>
        <p:txBody>
          <a:bodyPr/>
          <a:lstStyle/>
          <a:p>
            <a:endParaRPr lang="cs-CZ"/>
          </a:p>
        </p:txBody>
      </p:sp>
      <p:sp>
        <p:nvSpPr>
          <p:cNvPr id="105483" name="Text Box 11"/>
          <p:cNvSpPr txBox="1">
            <a:spLocks noChangeArrowheads="1"/>
          </p:cNvSpPr>
          <p:nvPr/>
        </p:nvSpPr>
        <p:spPr bwMode="auto">
          <a:xfrm>
            <a:off x="1835150" y="2565400"/>
            <a:ext cx="5832475" cy="641350"/>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 a B se vyvíjejí opačně, růst A stimuluje pokles B pokles A stimuluje růst B </a:t>
            </a:r>
          </a:p>
        </p:txBody>
      </p:sp>
      <p:sp>
        <p:nvSpPr>
          <p:cNvPr id="105484" name="Rectangle 12"/>
          <p:cNvSpPr>
            <a:spLocks noChangeArrowheads="1"/>
          </p:cNvSpPr>
          <p:nvPr/>
        </p:nvSpPr>
        <p:spPr bwMode="auto">
          <a:xfrm>
            <a:off x="827088" y="2493963"/>
            <a:ext cx="311150" cy="366712"/>
          </a:xfrm>
          <a:prstGeom prst="rect">
            <a:avLst/>
          </a:prstGeom>
          <a:noFill/>
          <a:ln w="9525">
            <a:noFill/>
            <a:miter lim="800000"/>
            <a:headEnd/>
            <a:tailEnd/>
          </a:ln>
        </p:spPr>
        <p:txBody>
          <a:bodyPr wrap="none">
            <a:spAutoFit/>
          </a:bodyPr>
          <a:lstStyle/>
          <a:p>
            <a:r>
              <a:rPr lang="cs-CZ" altLang="en-US" sz="1800">
                <a:latin typeface="Arial" charset="0"/>
                <a:cs typeface="Arial" charset="0"/>
              </a:rPr>
              <a:t>o</a:t>
            </a:r>
          </a:p>
        </p:txBody>
      </p:sp>
      <p:sp>
        <p:nvSpPr>
          <p:cNvPr id="105485" name="Text Box 13"/>
          <p:cNvSpPr txBox="1">
            <a:spLocks noChangeArrowheads="1"/>
          </p:cNvSpPr>
          <p:nvPr/>
        </p:nvSpPr>
        <p:spPr bwMode="auto">
          <a:xfrm>
            <a:off x="539750" y="3211513"/>
            <a:ext cx="360363" cy="398462"/>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486" name="Text Box 14"/>
          <p:cNvSpPr txBox="1">
            <a:spLocks noChangeArrowheads="1"/>
          </p:cNvSpPr>
          <p:nvPr/>
        </p:nvSpPr>
        <p:spPr bwMode="auto">
          <a:xfrm>
            <a:off x="1403350" y="3211513"/>
            <a:ext cx="360363" cy="398462"/>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487" name="Line 15"/>
          <p:cNvSpPr>
            <a:spLocks noChangeShapeType="1"/>
          </p:cNvSpPr>
          <p:nvPr/>
        </p:nvSpPr>
        <p:spPr bwMode="auto">
          <a:xfrm>
            <a:off x="827088" y="3429000"/>
            <a:ext cx="576262" cy="0"/>
          </a:xfrm>
          <a:prstGeom prst="line">
            <a:avLst/>
          </a:prstGeom>
          <a:noFill/>
          <a:ln w="9525">
            <a:solidFill>
              <a:schemeClr val="tx1"/>
            </a:solidFill>
            <a:round/>
            <a:headEnd type="triangle" w="med" len="med"/>
            <a:tailEnd type="triangle" w="med" len="med"/>
          </a:ln>
        </p:spPr>
        <p:txBody>
          <a:bodyPr/>
          <a:lstStyle/>
          <a:p>
            <a:endParaRPr lang="cs-CZ"/>
          </a:p>
        </p:txBody>
      </p:sp>
      <p:sp>
        <p:nvSpPr>
          <p:cNvPr id="105488" name="Text Box 16"/>
          <p:cNvSpPr txBox="1">
            <a:spLocks noChangeArrowheads="1"/>
          </p:cNvSpPr>
          <p:nvPr/>
        </p:nvSpPr>
        <p:spPr bwMode="auto">
          <a:xfrm>
            <a:off x="1763713" y="3284538"/>
            <a:ext cx="6119812"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Zkratka pro</a:t>
            </a:r>
          </a:p>
        </p:txBody>
      </p:sp>
      <p:sp>
        <p:nvSpPr>
          <p:cNvPr id="105489" name="Rectangle 17"/>
          <p:cNvSpPr>
            <a:spLocks noChangeArrowheads="1"/>
          </p:cNvSpPr>
          <p:nvPr/>
        </p:nvSpPr>
        <p:spPr bwMode="auto">
          <a:xfrm>
            <a:off x="900113" y="3141663"/>
            <a:ext cx="298450" cy="366712"/>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490" name="Text Box 18"/>
          <p:cNvSpPr txBox="1">
            <a:spLocks noChangeArrowheads="1"/>
          </p:cNvSpPr>
          <p:nvPr/>
        </p:nvSpPr>
        <p:spPr bwMode="auto">
          <a:xfrm>
            <a:off x="611188" y="4005263"/>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491" name="Text Box 19"/>
          <p:cNvSpPr txBox="1">
            <a:spLocks noChangeArrowheads="1"/>
          </p:cNvSpPr>
          <p:nvPr/>
        </p:nvSpPr>
        <p:spPr bwMode="auto">
          <a:xfrm>
            <a:off x="1474788" y="4005263"/>
            <a:ext cx="360362"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492" name="Line 20"/>
          <p:cNvSpPr>
            <a:spLocks noChangeShapeType="1"/>
          </p:cNvSpPr>
          <p:nvPr/>
        </p:nvSpPr>
        <p:spPr bwMode="auto">
          <a:xfrm>
            <a:off x="900113" y="4222750"/>
            <a:ext cx="576262" cy="0"/>
          </a:xfrm>
          <a:prstGeom prst="line">
            <a:avLst/>
          </a:prstGeom>
          <a:noFill/>
          <a:ln w="9525">
            <a:solidFill>
              <a:schemeClr val="tx1"/>
            </a:solidFill>
            <a:round/>
            <a:headEnd type="triangle" w="med" len="med"/>
            <a:tailEnd type="triangle" w="med" len="med"/>
          </a:ln>
        </p:spPr>
        <p:txBody>
          <a:bodyPr/>
          <a:lstStyle/>
          <a:p>
            <a:endParaRPr lang="cs-CZ"/>
          </a:p>
        </p:txBody>
      </p:sp>
      <p:sp>
        <p:nvSpPr>
          <p:cNvPr id="105493" name="Rectangle 21"/>
          <p:cNvSpPr>
            <a:spLocks noChangeArrowheads="1"/>
          </p:cNvSpPr>
          <p:nvPr/>
        </p:nvSpPr>
        <p:spPr bwMode="auto">
          <a:xfrm>
            <a:off x="971550" y="3932238"/>
            <a:ext cx="3111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o</a:t>
            </a:r>
          </a:p>
        </p:txBody>
      </p:sp>
      <p:sp>
        <p:nvSpPr>
          <p:cNvPr id="105494" name="Text Box 22"/>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495" name="Text Box 23"/>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496" name="Line 24"/>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497" name="Rectangle 25"/>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498" name="Text Box 26"/>
          <p:cNvSpPr txBox="1">
            <a:spLocks noChangeArrowheads="1"/>
          </p:cNvSpPr>
          <p:nvPr/>
        </p:nvSpPr>
        <p:spPr bwMode="auto">
          <a:xfrm>
            <a:off x="5364163"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499" name="Text Box 27"/>
          <p:cNvSpPr txBox="1">
            <a:spLocks noChangeArrowheads="1"/>
          </p:cNvSpPr>
          <p:nvPr/>
        </p:nvSpPr>
        <p:spPr bwMode="auto">
          <a:xfrm>
            <a:off x="6227763" y="3284538"/>
            <a:ext cx="360362"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00" name="Line 28"/>
          <p:cNvSpPr>
            <a:spLocks noChangeShapeType="1"/>
          </p:cNvSpPr>
          <p:nvPr/>
        </p:nvSpPr>
        <p:spPr bwMode="auto">
          <a:xfrm>
            <a:off x="5651500" y="3502025"/>
            <a:ext cx="576263" cy="0"/>
          </a:xfrm>
          <a:prstGeom prst="line">
            <a:avLst/>
          </a:prstGeom>
          <a:noFill/>
          <a:ln w="9525">
            <a:solidFill>
              <a:schemeClr val="tx1"/>
            </a:solidFill>
            <a:round/>
            <a:headEnd/>
            <a:tailEnd type="triangle" w="med" len="med"/>
          </a:ln>
        </p:spPr>
        <p:txBody>
          <a:bodyPr/>
          <a:lstStyle/>
          <a:p>
            <a:endParaRPr lang="cs-CZ"/>
          </a:p>
        </p:txBody>
      </p:sp>
      <p:sp>
        <p:nvSpPr>
          <p:cNvPr id="105501" name="Rectangle 29"/>
          <p:cNvSpPr>
            <a:spLocks noChangeArrowheads="1"/>
          </p:cNvSpPr>
          <p:nvPr/>
        </p:nvSpPr>
        <p:spPr bwMode="auto">
          <a:xfrm>
            <a:off x="572452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02" name="Text Box 30"/>
          <p:cNvSpPr txBox="1">
            <a:spLocks noChangeArrowheads="1"/>
          </p:cNvSpPr>
          <p:nvPr/>
        </p:nvSpPr>
        <p:spPr bwMode="auto">
          <a:xfrm>
            <a:off x="4787900" y="3284538"/>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03" name="Text Box 31"/>
          <p:cNvSpPr txBox="1">
            <a:spLocks noChangeArrowheads="1"/>
          </p:cNvSpPr>
          <p:nvPr/>
        </p:nvSpPr>
        <p:spPr bwMode="auto">
          <a:xfrm>
            <a:off x="1835150" y="3932238"/>
            <a:ext cx="6119813" cy="368300"/>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Zkratka pro</a:t>
            </a:r>
          </a:p>
        </p:txBody>
      </p:sp>
      <p:sp>
        <p:nvSpPr>
          <p:cNvPr id="105504" name="Text Box 32"/>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05" name="Rectangle 33"/>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06" name="Line 34"/>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07" name="Text Box 35"/>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08" name="Rectangle 36"/>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09" name="Text Box 37"/>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10" name="Line 38"/>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11" name="Text Box 39"/>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12" name="Rectangle 40"/>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13" name="Text Box 41"/>
          <p:cNvSpPr txBox="1">
            <a:spLocks noChangeArrowheads="1"/>
          </p:cNvSpPr>
          <p:nvPr/>
        </p:nvSpPr>
        <p:spPr bwMode="auto">
          <a:xfrm>
            <a:off x="4787900" y="3284538"/>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14" name="Text Box 42"/>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15" name="Line 43"/>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16" name="Text Box 44"/>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17" name="Rectangle 45"/>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18" name="Text Box 46"/>
          <p:cNvSpPr txBox="1">
            <a:spLocks noChangeArrowheads="1"/>
          </p:cNvSpPr>
          <p:nvPr/>
        </p:nvSpPr>
        <p:spPr bwMode="auto">
          <a:xfrm>
            <a:off x="5364163"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19" name="Text Box 47"/>
          <p:cNvSpPr txBox="1">
            <a:spLocks noChangeArrowheads="1"/>
          </p:cNvSpPr>
          <p:nvPr/>
        </p:nvSpPr>
        <p:spPr bwMode="auto">
          <a:xfrm>
            <a:off x="4787900" y="3284538"/>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20" name="Text Box 48"/>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21" name="Line 49"/>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22" name="Text Box 50"/>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23" name="Rectangle 51"/>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24" name="Rectangle 52"/>
          <p:cNvSpPr>
            <a:spLocks noChangeArrowheads="1"/>
          </p:cNvSpPr>
          <p:nvPr/>
        </p:nvSpPr>
        <p:spPr bwMode="auto">
          <a:xfrm>
            <a:off x="572452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25" name="Text Box 53"/>
          <p:cNvSpPr txBox="1">
            <a:spLocks noChangeArrowheads="1"/>
          </p:cNvSpPr>
          <p:nvPr/>
        </p:nvSpPr>
        <p:spPr bwMode="auto">
          <a:xfrm>
            <a:off x="5364163"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26" name="Text Box 54"/>
          <p:cNvSpPr txBox="1">
            <a:spLocks noChangeArrowheads="1"/>
          </p:cNvSpPr>
          <p:nvPr/>
        </p:nvSpPr>
        <p:spPr bwMode="auto">
          <a:xfrm>
            <a:off x="4787900" y="3284538"/>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27" name="Text Box 55"/>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28" name="Line 56"/>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29" name="Text Box 57"/>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30" name="Rectangle 58"/>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31" name="Line 59"/>
          <p:cNvSpPr>
            <a:spLocks noChangeShapeType="1"/>
          </p:cNvSpPr>
          <p:nvPr/>
        </p:nvSpPr>
        <p:spPr bwMode="auto">
          <a:xfrm>
            <a:off x="5651500" y="3502025"/>
            <a:ext cx="576263" cy="0"/>
          </a:xfrm>
          <a:prstGeom prst="line">
            <a:avLst/>
          </a:prstGeom>
          <a:noFill/>
          <a:ln w="9525">
            <a:solidFill>
              <a:schemeClr val="tx1"/>
            </a:solidFill>
            <a:round/>
            <a:headEnd/>
            <a:tailEnd type="triangle" w="med" len="med"/>
          </a:ln>
        </p:spPr>
        <p:txBody>
          <a:bodyPr/>
          <a:lstStyle/>
          <a:p>
            <a:endParaRPr lang="cs-CZ"/>
          </a:p>
        </p:txBody>
      </p:sp>
      <p:sp>
        <p:nvSpPr>
          <p:cNvPr id="105532" name="Rectangle 60"/>
          <p:cNvSpPr>
            <a:spLocks noChangeArrowheads="1"/>
          </p:cNvSpPr>
          <p:nvPr/>
        </p:nvSpPr>
        <p:spPr bwMode="auto">
          <a:xfrm>
            <a:off x="572452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33" name="Text Box 61"/>
          <p:cNvSpPr txBox="1">
            <a:spLocks noChangeArrowheads="1"/>
          </p:cNvSpPr>
          <p:nvPr/>
        </p:nvSpPr>
        <p:spPr bwMode="auto">
          <a:xfrm>
            <a:off x="5364163"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34" name="Text Box 62"/>
          <p:cNvSpPr txBox="1">
            <a:spLocks noChangeArrowheads="1"/>
          </p:cNvSpPr>
          <p:nvPr/>
        </p:nvSpPr>
        <p:spPr bwMode="auto">
          <a:xfrm>
            <a:off x="4787900" y="3284538"/>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35" name="Text Box 63"/>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36" name="Line 64"/>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37" name="Text Box 65"/>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38" name="Rectangle 66"/>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39" name="Text Box 67"/>
          <p:cNvSpPr txBox="1">
            <a:spLocks noChangeArrowheads="1"/>
          </p:cNvSpPr>
          <p:nvPr/>
        </p:nvSpPr>
        <p:spPr bwMode="auto">
          <a:xfrm>
            <a:off x="6227763" y="3284538"/>
            <a:ext cx="360362"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40" name="Line 68"/>
          <p:cNvSpPr>
            <a:spLocks noChangeShapeType="1"/>
          </p:cNvSpPr>
          <p:nvPr/>
        </p:nvSpPr>
        <p:spPr bwMode="auto">
          <a:xfrm>
            <a:off x="5651500" y="3502025"/>
            <a:ext cx="576263" cy="0"/>
          </a:xfrm>
          <a:prstGeom prst="line">
            <a:avLst/>
          </a:prstGeom>
          <a:noFill/>
          <a:ln w="9525">
            <a:solidFill>
              <a:schemeClr val="tx1"/>
            </a:solidFill>
            <a:round/>
            <a:headEnd/>
            <a:tailEnd type="triangle" w="med" len="med"/>
          </a:ln>
        </p:spPr>
        <p:txBody>
          <a:bodyPr/>
          <a:lstStyle/>
          <a:p>
            <a:endParaRPr lang="cs-CZ"/>
          </a:p>
        </p:txBody>
      </p:sp>
      <p:sp>
        <p:nvSpPr>
          <p:cNvPr id="105541" name="Rectangle 69"/>
          <p:cNvSpPr>
            <a:spLocks noChangeArrowheads="1"/>
          </p:cNvSpPr>
          <p:nvPr/>
        </p:nvSpPr>
        <p:spPr bwMode="auto">
          <a:xfrm>
            <a:off x="572452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42" name="Text Box 70"/>
          <p:cNvSpPr txBox="1">
            <a:spLocks noChangeArrowheads="1"/>
          </p:cNvSpPr>
          <p:nvPr/>
        </p:nvSpPr>
        <p:spPr bwMode="auto">
          <a:xfrm>
            <a:off x="5364163"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43" name="Text Box 71"/>
          <p:cNvSpPr txBox="1">
            <a:spLocks noChangeArrowheads="1"/>
          </p:cNvSpPr>
          <p:nvPr/>
        </p:nvSpPr>
        <p:spPr bwMode="auto">
          <a:xfrm>
            <a:off x="4787900" y="3284538"/>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44" name="Text Box 72"/>
          <p:cNvSpPr txBox="1">
            <a:spLocks noChangeArrowheads="1"/>
          </p:cNvSpPr>
          <p:nvPr/>
        </p:nvSpPr>
        <p:spPr bwMode="auto">
          <a:xfrm>
            <a:off x="4356100" y="3284538"/>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45" name="Line 73"/>
          <p:cNvSpPr>
            <a:spLocks noChangeShapeType="1"/>
          </p:cNvSpPr>
          <p:nvPr/>
        </p:nvSpPr>
        <p:spPr bwMode="auto">
          <a:xfrm>
            <a:off x="3779838" y="3502025"/>
            <a:ext cx="576262" cy="0"/>
          </a:xfrm>
          <a:prstGeom prst="line">
            <a:avLst/>
          </a:prstGeom>
          <a:noFill/>
          <a:ln w="9525">
            <a:solidFill>
              <a:schemeClr val="tx1"/>
            </a:solidFill>
            <a:round/>
            <a:headEnd type="triangle" w="med" len="med"/>
            <a:tailEnd/>
          </a:ln>
        </p:spPr>
        <p:txBody>
          <a:bodyPr/>
          <a:lstStyle/>
          <a:p>
            <a:endParaRPr lang="cs-CZ"/>
          </a:p>
        </p:txBody>
      </p:sp>
      <p:sp>
        <p:nvSpPr>
          <p:cNvPr id="105546" name="Text Box 74"/>
          <p:cNvSpPr txBox="1">
            <a:spLocks noChangeArrowheads="1"/>
          </p:cNvSpPr>
          <p:nvPr/>
        </p:nvSpPr>
        <p:spPr bwMode="auto">
          <a:xfrm>
            <a:off x="3348038" y="3284538"/>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47" name="Rectangle 75"/>
          <p:cNvSpPr>
            <a:spLocks noChangeArrowheads="1"/>
          </p:cNvSpPr>
          <p:nvPr/>
        </p:nvSpPr>
        <p:spPr bwMode="auto">
          <a:xfrm>
            <a:off x="3851275" y="3211513"/>
            <a:ext cx="2984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s</a:t>
            </a:r>
          </a:p>
        </p:txBody>
      </p:sp>
      <p:sp>
        <p:nvSpPr>
          <p:cNvPr id="105548" name="Text Box 76"/>
          <p:cNvSpPr txBox="1">
            <a:spLocks noChangeArrowheads="1"/>
          </p:cNvSpPr>
          <p:nvPr/>
        </p:nvSpPr>
        <p:spPr bwMode="auto">
          <a:xfrm>
            <a:off x="6227763" y="4005263"/>
            <a:ext cx="360362"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49" name="Line 77"/>
          <p:cNvSpPr>
            <a:spLocks noChangeShapeType="1"/>
          </p:cNvSpPr>
          <p:nvPr/>
        </p:nvSpPr>
        <p:spPr bwMode="auto">
          <a:xfrm>
            <a:off x="5651500" y="4222750"/>
            <a:ext cx="576263" cy="0"/>
          </a:xfrm>
          <a:prstGeom prst="line">
            <a:avLst/>
          </a:prstGeom>
          <a:noFill/>
          <a:ln w="9525">
            <a:solidFill>
              <a:schemeClr val="tx1"/>
            </a:solidFill>
            <a:round/>
            <a:headEnd/>
            <a:tailEnd type="triangle" w="med" len="med"/>
          </a:ln>
        </p:spPr>
        <p:txBody>
          <a:bodyPr/>
          <a:lstStyle/>
          <a:p>
            <a:endParaRPr lang="cs-CZ"/>
          </a:p>
        </p:txBody>
      </p:sp>
      <p:sp>
        <p:nvSpPr>
          <p:cNvPr id="105550" name="Rectangle 78"/>
          <p:cNvSpPr>
            <a:spLocks noChangeArrowheads="1"/>
          </p:cNvSpPr>
          <p:nvPr/>
        </p:nvSpPr>
        <p:spPr bwMode="auto">
          <a:xfrm>
            <a:off x="5724525" y="3932238"/>
            <a:ext cx="3111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o</a:t>
            </a:r>
          </a:p>
        </p:txBody>
      </p:sp>
      <p:sp>
        <p:nvSpPr>
          <p:cNvPr id="105551" name="Text Box 79"/>
          <p:cNvSpPr txBox="1">
            <a:spLocks noChangeArrowheads="1"/>
          </p:cNvSpPr>
          <p:nvPr/>
        </p:nvSpPr>
        <p:spPr bwMode="auto">
          <a:xfrm>
            <a:off x="5364163" y="4005263"/>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52" name="Text Box 80"/>
          <p:cNvSpPr txBox="1">
            <a:spLocks noChangeArrowheads="1"/>
          </p:cNvSpPr>
          <p:nvPr/>
        </p:nvSpPr>
        <p:spPr bwMode="auto">
          <a:xfrm>
            <a:off x="4787900" y="4005263"/>
            <a:ext cx="504825" cy="366712"/>
          </a:xfrm>
          <a:prstGeom prst="rect">
            <a:avLst/>
          </a:prstGeom>
          <a:noFill/>
          <a:ln w="9525">
            <a:noFill/>
            <a:miter lim="800000"/>
            <a:headEnd/>
            <a:tailEnd/>
          </a:ln>
        </p:spPr>
        <p:txBody>
          <a:bodyPr>
            <a:spAutoFit/>
          </a:bodyPr>
          <a:lstStyle/>
          <a:p>
            <a:pPr>
              <a:spcBef>
                <a:spcPct val="50000"/>
              </a:spcBef>
            </a:pPr>
            <a:r>
              <a:rPr lang="cs-CZ" altLang="en-US" sz="1800" b="1">
                <a:latin typeface="Arial" charset="0"/>
                <a:cs typeface="Arial" charset="0"/>
              </a:rPr>
              <a:t>a</a:t>
            </a:r>
          </a:p>
        </p:txBody>
      </p:sp>
      <p:sp>
        <p:nvSpPr>
          <p:cNvPr id="105553" name="Text Box 81"/>
          <p:cNvSpPr txBox="1">
            <a:spLocks noChangeArrowheads="1"/>
          </p:cNvSpPr>
          <p:nvPr/>
        </p:nvSpPr>
        <p:spPr bwMode="auto">
          <a:xfrm>
            <a:off x="4356100" y="4005263"/>
            <a:ext cx="360363" cy="396875"/>
          </a:xfrm>
          <a:prstGeom prst="rect">
            <a:avLst/>
          </a:prstGeom>
          <a:noFill/>
          <a:ln w="9525">
            <a:noFill/>
            <a:miter lim="800000"/>
            <a:headEnd/>
            <a:tailEnd/>
          </a:ln>
        </p:spPr>
        <p:txBody>
          <a:bodyPr>
            <a:spAutoFit/>
          </a:bodyPr>
          <a:lstStyle/>
          <a:p>
            <a:pPr>
              <a:spcBef>
                <a:spcPct val="50000"/>
              </a:spcBef>
            </a:pPr>
            <a:r>
              <a:rPr lang="cs-CZ" altLang="en-US" sz="2000">
                <a:latin typeface="Arial" charset="0"/>
                <a:cs typeface="Arial" charset="0"/>
              </a:rPr>
              <a:t>B</a:t>
            </a:r>
          </a:p>
        </p:txBody>
      </p:sp>
      <p:sp>
        <p:nvSpPr>
          <p:cNvPr id="105554" name="Line 82"/>
          <p:cNvSpPr>
            <a:spLocks noChangeShapeType="1"/>
          </p:cNvSpPr>
          <p:nvPr/>
        </p:nvSpPr>
        <p:spPr bwMode="auto">
          <a:xfrm>
            <a:off x="3779838" y="4222750"/>
            <a:ext cx="576262" cy="0"/>
          </a:xfrm>
          <a:prstGeom prst="line">
            <a:avLst/>
          </a:prstGeom>
          <a:noFill/>
          <a:ln w="9525">
            <a:solidFill>
              <a:schemeClr val="tx1"/>
            </a:solidFill>
            <a:round/>
            <a:headEnd type="triangle" w="med" len="med"/>
            <a:tailEnd/>
          </a:ln>
        </p:spPr>
        <p:txBody>
          <a:bodyPr/>
          <a:lstStyle/>
          <a:p>
            <a:endParaRPr lang="cs-CZ"/>
          </a:p>
        </p:txBody>
      </p:sp>
      <p:sp>
        <p:nvSpPr>
          <p:cNvPr id="105555" name="Text Box 83"/>
          <p:cNvSpPr txBox="1">
            <a:spLocks noChangeArrowheads="1"/>
          </p:cNvSpPr>
          <p:nvPr/>
        </p:nvSpPr>
        <p:spPr bwMode="auto">
          <a:xfrm>
            <a:off x="3348038" y="4005263"/>
            <a:ext cx="360362" cy="396875"/>
          </a:xfrm>
          <a:prstGeom prst="rect">
            <a:avLst/>
          </a:prstGeom>
          <a:noFill/>
          <a:ln w="9525">
            <a:noFill/>
            <a:miter lim="800000"/>
            <a:headEnd/>
            <a:tailEnd/>
          </a:ln>
        </p:spPr>
        <p:txBody>
          <a:bodyPr>
            <a:spAutoFit/>
          </a:bodyPr>
          <a:lstStyle/>
          <a:p>
            <a:pPr>
              <a:spcBef>
                <a:spcPct val="50000"/>
              </a:spcBef>
            </a:pPr>
            <a:r>
              <a:rPr lang="cs-CZ" altLang="en-US" sz="2000" b="1">
                <a:latin typeface="Arial" charset="0"/>
                <a:cs typeface="Arial" charset="0"/>
              </a:rPr>
              <a:t>A</a:t>
            </a:r>
          </a:p>
        </p:txBody>
      </p:sp>
      <p:sp>
        <p:nvSpPr>
          <p:cNvPr id="105556" name="Rectangle 84"/>
          <p:cNvSpPr>
            <a:spLocks noChangeArrowheads="1"/>
          </p:cNvSpPr>
          <p:nvPr/>
        </p:nvSpPr>
        <p:spPr bwMode="auto">
          <a:xfrm>
            <a:off x="3851275" y="3932238"/>
            <a:ext cx="311150" cy="368300"/>
          </a:xfrm>
          <a:prstGeom prst="rect">
            <a:avLst/>
          </a:prstGeom>
          <a:noFill/>
          <a:ln w="9525">
            <a:noFill/>
            <a:miter lim="800000"/>
            <a:headEnd/>
            <a:tailEnd/>
          </a:ln>
        </p:spPr>
        <p:txBody>
          <a:bodyPr wrap="none">
            <a:spAutoFit/>
          </a:bodyPr>
          <a:lstStyle/>
          <a:p>
            <a:r>
              <a:rPr lang="cs-CZ" altLang="en-US" sz="1800">
                <a:latin typeface="Arial" charset="0"/>
                <a:cs typeface="Arial" charset="0"/>
              </a:rPr>
              <a:t>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idx="4294967295"/>
          </p:nvPr>
        </p:nvSpPr>
        <p:spPr>
          <a:xfrm>
            <a:off x="685800" y="609600"/>
            <a:ext cx="7772400" cy="533400"/>
          </a:xfrm>
        </p:spPr>
        <p:txBody>
          <a:bodyPr>
            <a:normAutofit fontScale="90000"/>
          </a:bodyPr>
          <a:lstStyle/>
          <a:p>
            <a:r>
              <a:rPr lang="cs-CZ" altLang="en-US" sz="4000" smtClean="0"/>
              <a:t>Kauzální závislosti pro podniky</a:t>
            </a:r>
          </a:p>
        </p:txBody>
      </p:sp>
      <p:sp>
        <p:nvSpPr>
          <p:cNvPr id="106499" name="Oval 3"/>
          <p:cNvSpPr>
            <a:spLocks noChangeArrowheads="1"/>
          </p:cNvSpPr>
          <p:nvPr/>
        </p:nvSpPr>
        <p:spPr bwMode="auto">
          <a:xfrm>
            <a:off x="2916238" y="3787775"/>
            <a:ext cx="1368425" cy="793750"/>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00" name="Text Box 4"/>
          <p:cNvSpPr txBox="1">
            <a:spLocks noChangeArrowheads="1"/>
          </p:cNvSpPr>
          <p:nvPr/>
        </p:nvSpPr>
        <p:spPr bwMode="auto">
          <a:xfrm>
            <a:off x="2987675" y="3932238"/>
            <a:ext cx="1368425" cy="582612"/>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Prosperita podniku</a:t>
            </a:r>
          </a:p>
        </p:txBody>
      </p:sp>
      <p:sp>
        <p:nvSpPr>
          <p:cNvPr id="106501" name="Oval 5"/>
          <p:cNvSpPr>
            <a:spLocks noChangeArrowheads="1"/>
          </p:cNvSpPr>
          <p:nvPr/>
        </p:nvSpPr>
        <p:spPr bwMode="auto">
          <a:xfrm>
            <a:off x="2916238" y="4940300"/>
            <a:ext cx="1368425" cy="793750"/>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02" name="Text Box 6"/>
          <p:cNvSpPr txBox="1">
            <a:spLocks noChangeArrowheads="1"/>
          </p:cNvSpPr>
          <p:nvPr/>
        </p:nvSpPr>
        <p:spPr bwMode="auto">
          <a:xfrm>
            <a:off x="2843213" y="5084763"/>
            <a:ext cx="1512887"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Spokojenost partnerů</a:t>
            </a:r>
          </a:p>
        </p:txBody>
      </p:sp>
      <p:sp>
        <p:nvSpPr>
          <p:cNvPr id="106503" name="Oval 7"/>
          <p:cNvSpPr>
            <a:spLocks noChangeArrowheads="1"/>
          </p:cNvSpPr>
          <p:nvPr/>
        </p:nvSpPr>
        <p:spPr bwMode="auto">
          <a:xfrm>
            <a:off x="5003800" y="4724400"/>
            <a:ext cx="1655763" cy="792163"/>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04" name="Text Box 8"/>
          <p:cNvSpPr txBox="1">
            <a:spLocks noChangeArrowheads="1"/>
          </p:cNvSpPr>
          <p:nvPr/>
        </p:nvSpPr>
        <p:spPr bwMode="auto">
          <a:xfrm>
            <a:off x="4932363" y="4868863"/>
            <a:ext cx="1871662"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Věrnost kvalita partnerů</a:t>
            </a:r>
          </a:p>
        </p:txBody>
      </p:sp>
      <p:sp>
        <p:nvSpPr>
          <p:cNvPr id="106505" name="Oval 9"/>
          <p:cNvSpPr>
            <a:spLocks noChangeArrowheads="1"/>
          </p:cNvSpPr>
          <p:nvPr/>
        </p:nvSpPr>
        <p:spPr bwMode="auto">
          <a:xfrm>
            <a:off x="5148263" y="3502025"/>
            <a:ext cx="1439862" cy="790575"/>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06" name="Text Box 10"/>
          <p:cNvSpPr txBox="1">
            <a:spLocks noChangeArrowheads="1"/>
          </p:cNvSpPr>
          <p:nvPr/>
        </p:nvSpPr>
        <p:spPr bwMode="auto">
          <a:xfrm>
            <a:off x="5076825" y="3573463"/>
            <a:ext cx="1511300"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Pravděp. krachu </a:t>
            </a:r>
          </a:p>
        </p:txBody>
      </p:sp>
      <p:sp>
        <p:nvSpPr>
          <p:cNvPr id="106507" name="Oval 11"/>
          <p:cNvSpPr>
            <a:spLocks noChangeArrowheads="1"/>
          </p:cNvSpPr>
          <p:nvPr/>
        </p:nvSpPr>
        <p:spPr bwMode="auto">
          <a:xfrm>
            <a:off x="4787900" y="2276475"/>
            <a:ext cx="1368425" cy="793750"/>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08" name="Text Box 12"/>
          <p:cNvSpPr txBox="1">
            <a:spLocks noChangeArrowheads="1"/>
          </p:cNvSpPr>
          <p:nvPr/>
        </p:nvSpPr>
        <p:spPr bwMode="auto">
          <a:xfrm>
            <a:off x="4787900" y="2349500"/>
            <a:ext cx="1368425"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Benefity majitelů</a:t>
            </a:r>
          </a:p>
        </p:txBody>
      </p:sp>
      <p:sp>
        <p:nvSpPr>
          <p:cNvPr id="106509" name="Oval 13"/>
          <p:cNvSpPr>
            <a:spLocks noChangeArrowheads="1"/>
          </p:cNvSpPr>
          <p:nvPr/>
        </p:nvSpPr>
        <p:spPr bwMode="auto">
          <a:xfrm>
            <a:off x="2627313" y="1268413"/>
            <a:ext cx="1512887" cy="790575"/>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10" name="Text Box 14"/>
          <p:cNvSpPr txBox="1">
            <a:spLocks noChangeArrowheads="1"/>
          </p:cNvSpPr>
          <p:nvPr/>
        </p:nvSpPr>
        <p:spPr bwMode="auto">
          <a:xfrm>
            <a:off x="2700338" y="1341438"/>
            <a:ext cx="1439862"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Kvalita a věrnost zam.</a:t>
            </a:r>
          </a:p>
        </p:txBody>
      </p:sp>
      <p:sp>
        <p:nvSpPr>
          <p:cNvPr id="106511" name="Oval 15"/>
          <p:cNvSpPr>
            <a:spLocks noChangeArrowheads="1"/>
          </p:cNvSpPr>
          <p:nvPr/>
        </p:nvSpPr>
        <p:spPr bwMode="auto">
          <a:xfrm>
            <a:off x="2627313" y="2420938"/>
            <a:ext cx="1584325" cy="790575"/>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12" name="Text Box 16"/>
          <p:cNvSpPr txBox="1">
            <a:spLocks noChangeArrowheads="1"/>
          </p:cNvSpPr>
          <p:nvPr/>
        </p:nvSpPr>
        <p:spPr bwMode="auto">
          <a:xfrm>
            <a:off x="2697163" y="2590800"/>
            <a:ext cx="1509712"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Benefity zaměstnanců</a:t>
            </a:r>
          </a:p>
        </p:txBody>
      </p:sp>
      <p:cxnSp>
        <p:nvCxnSpPr>
          <p:cNvPr id="106513" name="AutoShape 17"/>
          <p:cNvCxnSpPr>
            <a:cxnSpLocks noChangeShapeType="1"/>
          </p:cNvCxnSpPr>
          <p:nvPr/>
        </p:nvCxnSpPr>
        <p:spPr bwMode="auto">
          <a:xfrm rot="10800000">
            <a:off x="2827338" y="1511300"/>
            <a:ext cx="360362" cy="2559050"/>
          </a:xfrm>
          <a:prstGeom prst="curvedConnector3">
            <a:avLst>
              <a:gd name="adj1" fmla="val 219819"/>
            </a:avLst>
          </a:prstGeom>
          <a:noFill/>
          <a:ln w="9525">
            <a:solidFill>
              <a:schemeClr val="tx1"/>
            </a:solidFill>
            <a:round/>
            <a:headEnd type="triangle" w="med" len="med"/>
            <a:tailEnd type="triangle" w="med" len="med"/>
          </a:ln>
        </p:spPr>
      </p:cxnSp>
      <p:cxnSp>
        <p:nvCxnSpPr>
          <p:cNvPr id="106514" name="AutoShape 18"/>
          <p:cNvCxnSpPr>
            <a:cxnSpLocks noChangeShapeType="1"/>
          </p:cNvCxnSpPr>
          <p:nvPr/>
        </p:nvCxnSpPr>
        <p:spPr bwMode="auto">
          <a:xfrm flipH="1" flipV="1">
            <a:off x="3475038" y="3024188"/>
            <a:ext cx="144462" cy="576262"/>
          </a:xfrm>
          <a:prstGeom prst="straightConnector1">
            <a:avLst/>
          </a:prstGeom>
          <a:noFill/>
          <a:ln w="9525">
            <a:solidFill>
              <a:schemeClr val="tx1"/>
            </a:solidFill>
            <a:round/>
            <a:headEnd/>
            <a:tailEnd type="triangle" w="med" len="med"/>
          </a:ln>
        </p:spPr>
      </p:cxnSp>
      <p:cxnSp>
        <p:nvCxnSpPr>
          <p:cNvPr id="106515" name="AutoShape 19"/>
          <p:cNvCxnSpPr>
            <a:cxnSpLocks noChangeShapeType="1"/>
          </p:cNvCxnSpPr>
          <p:nvPr/>
        </p:nvCxnSpPr>
        <p:spPr bwMode="auto">
          <a:xfrm>
            <a:off x="4410075" y="1584325"/>
            <a:ext cx="2447925" cy="2163763"/>
          </a:xfrm>
          <a:prstGeom prst="curvedConnector3">
            <a:avLst>
              <a:gd name="adj1" fmla="val 109338"/>
            </a:avLst>
          </a:prstGeom>
          <a:noFill/>
          <a:ln w="9525">
            <a:solidFill>
              <a:schemeClr val="tx1"/>
            </a:solidFill>
            <a:round/>
            <a:headEnd type="triangle" w="med" len="med"/>
            <a:tailEnd type="triangle" w="med" len="med"/>
          </a:ln>
        </p:spPr>
      </p:cxnSp>
      <p:sp>
        <p:nvSpPr>
          <p:cNvPr id="106516" name="Line 20"/>
          <p:cNvSpPr>
            <a:spLocks noChangeShapeType="1"/>
          </p:cNvSpPr>
          <p:nvPr/>
        </p:nvSpPr>
        <p:spPr bwMode="auto">
          <a:xfrm flipH="1" flipV="1">
            <a:off x="3348038" y="2058988"/>
            <a:ext cx="71437" cy="361950"/>
          </a:xfrm>
          <a:prstGeom prst="line">
            <a:avLst/>
          </a:prstGeom>
          <a:noFill/>
          <a:ln w="9525">
            <a:solidFill>
              <a:schemeClr val="tx1"/>
            </a:solidFill>
            <a:round/>
            <a:headEnd type="triangle" w="med" len="med"/>
            <a:tailEnd type="triangle" w="med" len="med"/>
          </a:ln>
        </p:spPr>
        <p:txBody>
          <a:bodyPr/>
          <a:lstStyle/>
          <a:p>
            <a:endParaRPr lang="cs-CZ"/>
          </a:p>
        </p:txBody>
      </p:sp>
      <p:sp>
        <p:nvSpPr>
          <p:cNvPr id="106517" name="Line 21"/>
          <p:cNvSpPr>
            <a:spLocks noChangeShapeType="1"/>
          </p:cNvSpPr>
          <p:nvPr/>
        </p:nvSpPr>
        <p:spPr bwMode="auto">
          <a:xfrm flipH="1">
            <a:off x="4211638" y="2635250"/>
            <a:ext cx="576262" cy="144463"/>
          </a:xfrm>
          <a:prstGeom prst="line">
            <a:avLst/>
          </a:prstGeom>
          <a:noFill/>
          <a:ln w="9525">
            <a:solidFill>
              <a:schemeClr val="tx1"/>
            </a:solidFill>
            <a:round/>
            <a:headEnd type="triangle" w="med" len="med"/>
            <a:tailEnd type="triangle" w="med" len="med"/>
          </a:ln>
        </p:spPr>
        <p:txBody>
          <a:bodyPr/>
          <a:lstStyle/>
          <a:p>
            <a:endParaRPr lang="cs-CZ"/>
          </a:p>
        </p:txBody>
      </p:sp>
      <p:sp>
        <p:nvSpPr>
          <p:cNvPr id="106518" name="Line 22"/>
          <p:cNvSpPr>
            <a:spLocks noChangeShapeType="1"/>
          </p:cNvSpPr>
          <p:nvPr/>
        </p:nvSpPr>
        <p:spPr bwMode="auto">
          <a:xfrm flipH="1">
            <a:off x="3995738" y="2925763"/>
            <a:ext cx="1008062" cy="935037"/>
          </a:xfrm>
          <a:prstGeom prst="line">
            <a:avLst/>
          </a:prstGeom>
          <a:noFill/>
          <a:ln w="9525">
            <a:solidFill>
              <a:schemeClr val="tx1"/>
            </a:solidFill>
            <a:round/>
            <a:headEnd type="triangle" w="med" len="med"/>
            <a:tailEnd/>
          </a:ln>
        </p:spPr>
        <p:txBody>
          <a:bodyPr/>
          <a:lstStyle/>
          <a:p>
            <a:endParaRPr lang="cs-CZ"/>
          </a:p>
        </p:txBody>
      </p:sp>
      <p:sp>
        <p:nvSpPr>
          <p:cNvPr id="106519" name="Line 23"/>
          <p:cNvSpPr>
            <a:spLocks noChangeShapeType="1"/>
          </p:cNvSpPr>
          <p:nvPr/>
        </p:nvSpPr>
        <p:spPr bwMode="auto">
          <a:xfrm flipV="1">
            <a:off x="4284663" y="3932238"/>
            <a:ext cx="863600" cy="217487"/>
          </a:xfrm>
          <a:prstGeom prst="line">
            <a:avLst/>
          </a:prstGeom>
          <a:noFill/>
          <a:ln w="9525">
            <a:solidFill>
              <a:schemeClr val="tx1"/>
            </a:solidFill>
            <a:round/>
            <a:headEnd type="triangle" w="med" len="med"/>
            <a:tailEnd type="triangle" w="med" len="med"/>
          </a:ln>
        </p:spPr>
        <p:txBody>
          <a:bodyPr/>
          <a:lstStyle/>
          <a:p>
            <a:endParaRPr lang="cs-CZ"/>
          </a:p>
        </p:txBody>
      </p:sp>
      <p:sp>
        <p:nvSpPr>
          <p:cNvPr id="106520" name="Line 24"/>
          <p:cNvSpPr>
            <a:spLocks noChangeShapeType="1"/>
          </p:cNvSpPr>
          <p:nvPr/>
        </p:nvSpPr>
        <p:spPr bwMode="auto">
          <a:xfrm>
            <a:off x="3563938" y="4581525"/>
            <a:ext cx="0" cy="358775"/>
          </a:xfrm>
          <a:prstGeom prst="line">
            <a:avLst/>
          </a:prstGeom>
          <a:noFill/>
          <a:ln w="9525">
            <a:solidFill>
              <a:schemeClr val="tx1"/>
            </a:solidFill>
            <a:round/>
            <a:headEnd/>
            <a:tailEnd type="triangle" w="med" len="med"/>
          </a:ln>
        </p:spPr>
        <p:txBody>
          <a:bodyPr/>
          <a:lstStyle/>
          <a:p>
            <a:endParaRPr lang="cs-CZ"/>
          </a:p>
        </p:txBody>
      </p:sp>
      <p:sp>
        <p:nvSpPr>
          <p:cNvPr id="106521" name="Line 25"/>
          <p:cNvSpPr>
            <a:spLocks noChangeShapeType="1"/>
          </p:cNvSpPr>
          <p:nvPr/>
        </p:nvSpPr>
        <p:spPr bwMode="auto">
          <a:xfrm flipV="1">
            <a:off x="4284663" y="5157788"/>
            <a:ext cx="719137" cy="142875"/>
          </a:xfrm>
          <a:prstGeom prst="line">
            <a:avLst/>
          </a:prstGeom>
          <a:noFill/>
          <a:ln w="9525">
            <a:solidFill>
              <a:schemeClr val="tx1"/>
            </a:solidFill>
            <a:round/>
            <a:headEnd/>
            <a:tailEnd type="triangle" w="med" len="med"/>
          </a:ln>
        </p:spPr>
        <p:txBody>
          <a:bodyPr/>
          <a:lstStyle/>
          <a:p>
            <a:endParaRPr lang="cs-CZ"/>
          </a:p>
        </p:txBody>
      </p:sp>
      <p:sp>
        <p:nvSpPr>
          <p:cNvPr id="106522" name="Line 26"/>
          <p:cNvSpPr>
            <a:spLocks noChangeShapeType="1"/>
          </p:cNvSpPr>
          <p:nvPr/>
        </p:nvSpPr>
        <p:spPr bwMode="auto">
          <a:xfrm flipV="1">
            <a:off x="5795963" y="4292600"/>
            <a:ext cx="0" cy="431800"/>
          </a:xfrm>
          <a:prstGeom prst="line">
            <a:avLst/>
          </a:prstGeom>
          <a:noFill/>
          <a:ln w="9525">
            <a:solidFill>
              <a:schemeClr val="tx1"/>
            </a:solidFill>
            <a:round/>
            <a:headEnd/>
            <a:tailEnd type="triangle" w="med" len="med"/>
          </a:ln>
        </p:spPr>
        <p:txBody>
          <a:bodyPr/>
          <a:lstStyle/>
          <a:p>
            <a:endParaRPr lang="cs-CZ"/>
          </a:p>
        </p:txBody>
      </p:sp>
      <p:sp>
        <p:nvSpPr>
          <p:cNvPr id="106523" name="Line 27"/>
          <p:cNvSpPr>
            <a:spLocks noChangeShapeType="1"/>
          </p:cNvSpPr>
          <p:nvPr/>
        </p:nvSpPr>
        <p:spPr bwMode="auto">
          <a:xfrm>
            <a:off x="5580063" y="3070225"/>
            <a:ext cx="144462" cy="431800"/>
          </a:xfrm>
          <a:prstGeom prst="line">
            <a:avLst/>
          </a:prstGeom>
          <a:noFill/>
          <a:ln w="9525">
            <a:solidFill>
              <a:schemeClr val="tx1"/>
            </a:solidFill>
            <a:round/>
            <a:headEnd/>
            <a:tailEnd type="triangle" w="med" len="med"/>
          </a:ln>
        </p:spPr>
        <p:txBody>
          <a:bodyPr/>
          <a:lstStyle/>
          <a:p>
            <a:endParaRPr lang="cs-CZ"/>
          </a:p>
        </p:txBody>
      </p:sp>
      <p:sp>
        <p:nvSpPr>
          <p:cNvPr id="106524" name="Line 28"/>
          <p:cNvSpPr>
            <a:spLocks noChangeShapeType="1"/>
          </p:cNvSpPr>
          <p:nvPr/>
        </p:nvSpPr>
        <p:spPr bwMode="auto">
          <a:xfrm flipH="1" flipV="1">
            <a:off x="4211638" y="4364038"/>
            <a:ext cx="936625" cy="504825"/>
          </a:xfrm>
          <a:prstGeom prst="line">
            <a:avLst/>
          </a:prstGeom>
          <a:noFill/>
          <a:ln w="9525">
            <a:solidFill>
              <a:schemeClr val="tx1"/>
            </a:solidFill>
            <a:round/>
            <a:headEnd type="triangle" w="med" len="med"/>
            <a:tailEnd type="triangle" w="med" len="med"/>
          </a:ln>
        </p:spPr>
        <p:txBody>
          <a:bodyPr/>
          <a:lstStyle/>
          <a:p>
            <a:endParaRPr lang="cs-CZ"/>
          </a:p>
        </p:txBody>
      </p:sp>
      <p:sp>
        <p:nvSpPr>
          <p:cNvPr id="106525" name="Text Box 29"/>
          <p:cNvSpPr txBox="1">
            <a:spLocks noChangeArrowheads="1"/>
          </p:cNvSpPr>
          <p:nvPr/>
        </p:nvSpPr>
        <p:spPr bwMode="auto">
          <a:xfrm>
            <a:off x="4500563" y="4940300"/>
            <a:ext cx="150812" cy="287338"/>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s</a:t>
            </a:r>
          </a:p>
        </p:txBody>
      </p:sp>
      <p:sp>
        <p:nvSpPr>
          <p:cNvPr id="106526" name="Text Box 30"/>
          <p:cNvSpPr txBox="1">
            <a:spLocks noChangeArrowheads="1"/>
          </p:cNvSpPr>
          <p:nvPr/>
        </p:nvSpPr>
        <p:spPr bwMode="auto">
          <a:xfrm>
            <a:off x="2051050" y="2852738"/>
            <a:ext cx="150813"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s</a:t>
            </a:r>
          </a:p>
        </p:txBody>
      </p:sp>
      <p:sp>
        <p:nvSpPr>
          <p:cNvPr id="106527" name="Text Box 31"/>
          <p:cNvSpPr txBox="1">
            <a:spLocks noChangeArrowheads="1"/>
          </p:cNvSpPr>
          <p:nvPr/>
        </p:nvSpPr>
        <p:spPr bwMode="auto">
          <a:xfrm>
            <a:off x="5364163" y="1557338"/>
            <a:ext cx="163512"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28" name="Text Box 32"/>
          <p:cNvSpPr txBox="1">
            <a:spLocks noChangeArrowheads="1"/>
          </p:cNvSpPr>
          <p:nvPr/>
        </p:nvSpPr>
        <p:spPr bwMode="auto">
          <a:xfrm flipH="1">
            <a:off x="3419475" y="2058988"/>
            <a:ext cx="144463" cy="287337"/>
          </a:xfrm>
          <a:prstGeom prst="rect">
            <a:avLst/>
          </a:prstGeom>
          <a:noFill/>
          <a:ln w="9525">
            <a:noFill/>
            <a:miter lim="800000"/>
            <a:headEnd/>
            <a:tailEnd/>
          </a:ln>
        </p:spPr>
        <p:txBody>
          <a:bodyPr lIns="36000" tIns="10800" rIns="0" bIns="0">
            <a:spAutoFit/>
          </a:bodyPr>
          <a:lstStyle/>
          <a:p>
            <a:r>
              <a:rPr lang="cs-CZ" altLang="en-US" sz="1800">
                <a:latin typeface="Arial" charset="0"/>
                <a:cs typeface="Arial" charset="0"/>
              </a:rPr>
              <a:t>s</a:t>
            </a:r>
          </a:p>
        </p:txBody>
      </p:sp>
      <p:sp>
        <p:nvSpPr>
          <p:cNvPr id="106529" name="Text Box 36"/>
          <p:cNvSpPr txBox="1">
            <a:spLocks noChangeArrowheads="1"/>
          </p:cNvSpPr>
          <p:nvPr/>
        </p:nvSpPr>
        <p:spPr bwMode="auto">
          <a:xfrm>
            <a:off x="4356100" y="2420938"/>
            <a:ext cx="163513"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30" name="Text Box 37"/>
          <p:cNvSpPr txBox="1">
            <a:spLocks noChangeArrowheads="1"/>
          </p:cNvSpPr>
          <p:nvPr/>
        </p:nvSpPr>
        <p:spPr bwMode="auto">
          <a:xfrm>
            <a:off x="4427538" y="3070225"/>
            <a:ext cx="150812" cy="284163"/>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s</a:t>
            </a:r>
          </a:p>
        </p:txBody>
      </p:sp>
      <p:sp>
        <p:nvSpPr>
          <p:cNvPr id="106531" name="Text Box 38"/>
          <p:cNvSpPr txBox="1">
            <a:spLocks noChangeArrowheads="1"/>
          </p:cNvSpPr>
          <p:nvPr/>
        </p:nvSpPr>
        <p:spPr bwMode="auto">
          <a:xfrm>
            <a:off x="5651500" y="3070225"/>
            <a:ext cx="150813" cy="284163"/>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s</a:t>
            </a:r>
          </a:p>
        </p:txBody>
      </p:sp>
      <p:sp>
        <p:nvSpPr>
          <p:cNvPr id="106532" name="Text Box 39"/>
          <p:cNvSpPr txBox="1">
            <a:spLocks noChangeArrowheads="1"/>
          </p:cNvSpPr>
          <p:nvPr/>
        </p:nvSpPr>
        <p:spPr bwMode="auto">
          <a:xfrm>
            <a:off x="3563938" y="4654550"/>
            <a:ext cx="150812" cy="284163"/>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s</a:t>
            </a:r>
          </a:p>
        </p:txBody>
      </p:sp>
      <p:sp>
        <p:nvSpPr>
          <p:cNvPr id="106533" name="Rectangle 40"/>
          <p:cNvSpPr>
            <a:spLocks noChangeArrowheads="1"/>
          </p:cNvSpPr>
          <p:nvPr/>
        </p:nvSpPr>
        <p:spPr bwMode="auto">
          <a:xfrm>
            <a:off x="4725988" y="4397375"/>
            <a:ext cx="114300" cy="274638"/>
          </a:xfrm>
          <a:prstGeom prst="rect">
            <a:avLst/>
          </a:prstGeom>
          <a:noFill/>
          <a:ln w="9525">
            <a:noFill/>
            <a:miter lim="800000"/>
            <a:headEnd/>
            <a:tailEnd/>
          </a:ln>
        </p:spPr>
        <p:txBody>
          <a:bodyPr wrap="none" lIns="0" tIns="0" rIns="0" bIns="0">
            <a:spAutoFit/>
          </a:bodyPr>
          <a:lstStyle/>
          <a:p>
            <a:r>
              <a:rPr lang="cs-CZ" altLang="en-US" sz="1800">
                <a:latin typeface="Arial" charset="0"/>
                <a:cs typeface="Arial" charset="0"/>
              </a:rPr>
              <a:t>s</a:t>
            </a:r>
          </a:p>
        </p:txBody>
      </p:sp>
      <p:sp>
        <p:nvSpPr>
          <p:cNvPr id="106534" name="Text Box 41"/>
          <p:cNvSpPr txBox="1">
            <a:spLocks noChangeArrowheads="1"/>
          </p:cNvSpPr>
          <p:nvPr/>
        </p:nvSpPr>
        <p:spPr bwMode="auto">
          <a:xfrm>
            <a:off x="5795963" y="4364038"/>
            <a:ext cx="163512" cy="287337"/>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35" name="Text Box 42"/>
          <p:cNvSpPr txBox="1">
            <a:spLocks noChangeArrowheads="1"/>
          </p:cNvSpPr>
          <p:nvPr/>
        </p:nvSpPr>
        <p:spPr bwMode="auto">
          <a:xfrm>
            <a:off x="4643438" y="3716338"/>
            <a:ext cx="163512"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36" name="Line 43"/>
          <p:cNvSpPr>
            <a:spLocks noChangeShapeType="1"/>
          </p:cNvSpPr>
          <p:nvPr/>
        </p:nvSpPr>
        <p:spPr bwMode="auto">
          <a:xfrm flipH="1">
            <a:off x="4067175" y="2997200"/>
            <a:ext cx="1009650" cy="935038"/>
          </a:xfrm>
          <a:prstGeom prst="line">
            <a:avLst/>
          </a:prstGeom>
          <a:noFill/>
          <a:ln w="9525">
            <a:solidFill>
              <a:schemeClr val="tx1"/>
            </a:solidFill>
            <a:round/>
            <a:headEnd/>
            <a:tailEnd type="triangle" w="med" len="med"/>
          </a:ln>
        </p:spPr>
        <p:txBody>
          <a:bodyPr/>
          <a:lstStyle/>
          <a:p>
            <a:endParaRPr lang="cs-CZ"/>
          </a:p>
        </p:txBody>
      </p:sp>
      <p:sp>
        <p:nvSpPr>
          <p:cNvPr id="106537" name="Text Box 44"/>
          <p:cNvSpPr txBox="1">
            <a:spLocks noChangeArrowheads="1"/>
          </p:cNvSpPr>
          <p:nvPr/>
        </p:nvSpPr>
        <p:spPr bwMode="auto">
          <a:xfrm>
            <a:off x="4643438" y="3284538"/>
            <a:ext cx="163512"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38" name="Line 45"/>
          <p:cNvSpPr>
            <a:spLocks noChangeShapeType="1"/>
          </p:cNvSpPr>
          <p:nvPr/>
        </p:nvSpPr>
        <p:spPr bwMode="auto">
          <a:xfrm>
            <a:off x="3419475" y="3211513"/>
            <a:ext cx="144463" cy="576262"/>
          </a:xfrm>
          <a:prstGeom prst="line">
            <a:avLst/>
          </a:prstGeom>
          <a:noFill/>
          <a:ln w="9525">
            <a:solidFill>
              <a:schemeClr val="tx1"/>
            </a:solidFill>
            <a:round/>
            <a:headEnd/>
            <a:tailEnd type="triangle" w="med" len="med"/>
          </a:ln>
        </p:spPr>
        <p:txBody>
          <a:bodyPr/>
          <a:lstStyle/>
          <a:p>
            <a:endParaRPr lang="cs-CZ"/>
          </a:p>
        </p:txBody>
      </p:sp>
      <p:sp>
        <p:nvSpPr>
          <p:cNvPr id="106539" name="Text Box 46"/>
          <p:cNvSpPr txBox="1">
            <a:spLocks noChangeArrowheads="1"/>
          </p:cNvSpPr>
          <p:nvPr/>
        </p:nvSpPr>
        <p:spPr bwMode="auto">
          <a:xfrm>
            <a:off x="3500438" y="3352800"/>
            <a:ext cx="163512"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40" name="Oval 47"/>
          <p:cNvSpPr>
            <a:spLocks noChangeArrowheads="1"/>
          </p:cNvSpPr>
          <p:nvPr/>
        </p:nvSpPr>
        <p:spPr bwMode="auto">
          <a:xfrm>
            <a:off x="1189038" y="4364038"/>
            <a:ext cx="1368425" cy="793750"/>
          </a:xfrm>
          <a:prstGeom prst="ellipse">
            <a:avLst/>
          </a:prstGeom>
          <a:noFill/>
          <a:ln w="9525">
            <a:solidFill>
              <a:schemeClr val="tx1"/>
            </a:solidFill>
            <a:round/>
            <a:headEnd/>
            <a:tailEnd/>
          </a:ln>
        </p:spPr>
        <p:txBody>
          <a:bodyPr wrap="none" anchor="ctr"/>
          <a:lstStyle/>
          <a:p>
            <a:pPr algn="ctr"/>
            <a:endParaRPr lang="en-US" altLang="en-US" sz="1800"/>
          </a:p>
        </p:txBody>
      </p:sp>
      <p:sp>
        <p:nvSpPr>
          <p:cNvPr id="106541" name="Text Box 48"/>
          <p:cNvSpPr txBox="1">
            <a:spLocks noChangeArrowheads="1"/>
          </p:cNvSpPr>
          <p:nvPr/>
        </p:nvSpPr>
        <p:spPr bwMode="auto">
          <a:xfrm>
            <a:off x="1116013" y="4437063"/>
            <a:ext cx="1439862" cy="581025"/>
          </a:xfrm>
          <a:prstGeom prst="rect">
            <a:avLst/>
          </a:prstGeom>
          <a:noFill/>
          <a:ln w="9525">
            <a:noFill/>
            <a:miter lim="800000"/>
            <a:headEnd/>
            <a:tailEnd/>
          </a:ln>
        </p:spPr>
        <p:txBody>
          <a:bodyPr>
            <a:spAutoFit/>
          </a:bodyPr>
          <a:lstStyle/>
          <a:p>
            <a:pPr algn="ctr">
              <a:spcBef>
                <a:spcPct val="50000"/>
              </a:spcBef>
            </a:pPr>
            <a:r>
              <a:rPr lang="cs-CZ" altLang="en-US" sz="1600">
                <a:latin typeface="Arial" charset="0"/>
                <a:cs typeface="Arial" charset="0"/>
              </a:rPr>
              <a:t>Vzestup konkurence</a:t>
            </a:r>
          </a:p>
        </p:txBody>
      </p:sp>
      <p:sp>
        <p:nvSpPr>
          <p:cNvPr id="106542" name="Line 49"/>
          <p:cNvSpPr>
            <a:spLocks noChangeShapeType="1"/>
          </p:cNvSpPr>
          <p:nvPr/>
        </p:nvSpPr>
        <p:spPr bwMode="auto">
          <a:xfrm flipV="1">
            <a:off x="2484438" y="4437063"/>
            <a:ext cx="574675" cy="217487"/>
          </a:xfrm>
          <a:prstGeom prst="line">
            <a:avLst/>
          </a:prstGeom>
          <a:noFill/>
          <a:ln w="9525">
            <a:solidFill>
              <a:schemeClr val="tx1"/>
            </a:solidFill>
            <a:round/>
            <a:headEnd type="triangle" w="med" len="med"/>
            <a:tailEnd type="triangle" w="med" len="med"/>
          </a:ln>
        </p:spPr>
        <p:txBody>
          <a:bodyPr/>
          <a:lstStyle/>
          <a:p>
            <a:endParaRPr lang="cs-CZ"/>
          </a:p>
        </p:txBody>
      </p:sp>
      <p:sp>
        <p:nvSpPr>
          <p:cNvPr id="106543" name="Text Box 50"/>
          <p:cNvSpPr txBox="1">
            <a:spLocks noChangeArrowheads="1"/>
          </p:cNvSpPr>
          <p:nvPr/>
        </p:nvSpPr>
        <p:spPr bwMode="auto">
          <a:xfrm>
            <a:off x="2771775" y="4437063"/>
            <a:ext cx="163513" cy="285750"/>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44" name="Line 51"/>
          <p:cNvSpPr>
            <a:spLocks noChangeShapeType="1"/>
          </p:cNvSpPr>
          <p:nvPr/>
        </p:nvSpPr>
        <p:spPr bwMode="auto">
          <a:xfrm>
            <a:off x="2484438" y="4868863"/>
            <a:ext cx="431800" cy="361950"/>
          </a:xfrm>
          <a:prstGeom prst="line">
            <a:avLst/>
          </a:prstGeom>
          <a:noFill/>
          <a:ln w="9525">
            <a:solidFill>
              <a:schemeClr val="tx1"/>
            </a:solidFill>
            <a:round/>
            <a:headEnd/>
            <a:tailEnd type="triangle" w="med" len="med"/>
          </a:ln>
        </p:spPr>
        <p:txBody>
          <a:bodyPr/>
          <a:lstStyle/>
          <a:p>
            <a:endParaRPr lang="cs-CZ"/>
          </a:p>
        </p:txBody>
      </p:sp>
      <p:sp>
        <p:nvSpPr>
          <p:cNvPr id="106545" name="Text Box 52"/>
          <p:cNvSpPr txBox="1">
            <a:spLocks noChangeArrowheads="1"/>
          </p:cNvSpPr>
          <p:nvPr/>
        </p:nvSpPr>
        <p:spPr bwMode="auto">
          <a:xfrm>
            <a:off x="2700338" y="4799013"/>
            <a:ext cx="163512" cy="284162"/>
          </a:xfrm>
          <a:prstGeom prst="rect">
            <a:avLst/>
          </a:prstGeom>
          <a:noFill/>
          <a:ln w="9525">
            <a:noFill/>
            <a:miter lim="800000"/>
            <a:headEnd/>
            <a:tailEnd/>
          </a:ln>
        </p:spPr>
        <p:txBody>
          <a:bodyPr wrap="none" lIns="36000" tIns="10800" rIns="0" bIns="0">
            <a:spAutoFit/>
          </a:bodyPr>
          <a:lstStyle/>
          <a:p>
            <a:r>
              <a:rPr lang="cs-CZ" altLang="en-US" sz="1800">
                <a:latin typeface="Arial" charset="0"/>
                <a:cs typeface="Arial" charset="0"/>
              </a:rPr>
              <a:t>o</a:t>
            </a:r>
          </a:p>
        </p:txBody>
      </p:sp>
      <p:sp>
        <p:nvSpPr>
          <p:cNvPr id="106546" name="TextovéPole 52"/>
          <p:cNvSpPr txBox="1">
            <a:spLocks noChangeArrowheads="1"/>
          </p:cNvSpPr>
          <p:nvPr/>
        </p:nvSpPr>
        <p:spPr bwMode="auto">
          <a:xfrm>
            <a:off x="6475413" y="4267200"/>
            <a:ext cx="2668587" cy="641350"/>
          </a:xfrm>
          <a:prstGeom prst="rect">
            <a:avLst/>
          </a:prstGeom>
          <a:noFill/>
          <a:ln w="9525">
            <a:noFill/>
            <a:miter lim="800000"/>
            <a:headEnd/>
            <a:tailEnd/>
          </a:ln>
        </p:spPr>
        <p:txBody>
          <a:bodyPr>
            <a:spAutoFit/>
          </a:bodyPr>
          <a:lstStyle/>
          <a:p>
            <a:pPr algn="ctr"/>
            <a:r>
              <a:rPr lang="cs-CZ" altLang="en-US" sz="1800"/>
              <a:t>Vývoj</a:t>
            </a:r>
            <a:r>
              <a:rPr lang="cs-CZ" altLang="en-US" sz="1800">
                <a:latin typeface="Arial" charset="0"/>
              </a:rPr>
              <a:t> a dlouhodobé efekty</a:t>
            </a:r>
            <a:r>
              <a:rPr lang="cs-CZ" altLang="en-US" sz="1800"/>
              <a:t>?</a:t>
            </a:r>
          </a:p>
        </p:txBody>
      </p:sp>
      <p:sp>
        <p:nvSpPr>
          <p:cNvPr id="106547" name="Rectangle 53"/>
          <p:cNvSpPr>
            <a:spLocks noChangeArrowheads="1"/>
          </p:cNvSpPr>
          <p:nvPr/>
        </p:nvSpPr>
        <p:spPr bwMode="auto">
          <a:xfrm>
            <a:off x="3089275" y="3352800"/>
            <a:ext cx="298450" cy="366713"/>
          </a:xfrm>
          <a:prstGeom prst="rect">
            <a:avLst/>
          </a:prstGeom>
          <a:noFill/>
          <a:ln w="9525">
            <a:noFill/>
            <a:miter lim="800000"/>
            <a:headEnd/>
            <a:tailEnd/>
          </a:ln>
        </p:spPr>
        <p:txBody>
          <a:bodyPr wrap="none">
            <a:spAutoFit/>
          </a:bodyPr>
          <a:lstStyle/>
          <a:p>
            <a:pPr algn="ctr"/>
            <a:r>
              <a:rPr lang="cs-CZ" altLang="en-US" sz="1800">
                <a:latin typeface="Arial" charset="0"/>
              </a:rPr>
              <a:t>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14C45D3-9A84-4F29-A04A-1CFEA3295DC3}" type="slidenum">
              <a:rPr lang="cs-CZ" altLang="en-US" sz="1400">
                <a:latin typeface="Arial" charset="0"/>
              </a:rPr>
              <a:pPr algn="r"/>
              <a:t>38</a:t>
            </a:fld>
            <a:endParaRPr lang="cs-CZ" altLang="en-US" sz="1400">
              <a:latin typeface="Arial" charset="0"/>
            </a:endParaRPr>
          </a:p>
        </p:txBody>
      </p:sp>
      <p:sp>
        <p:nvSpPr>
          <p:cNvPr id="107523" name="Rectangle 3074"/>
          <p:cNvSpPr>
            <a:spLocks noGrp="1" noChangeArrowheads="1"/>
          </p:cNvSpPr>
          <p:nvPr>
            <p:ph type="title" idx="4294967295"/>
          </p:nvPr>
        </p:nvSpPr>
        <p:spPr/>
        <p:txBody>
          <a:bodyPr/>
          <a:lstStyle/>
          <a:p>
            <a:pPr eaLnBrk="1" hangingPunct="1"/>
            <a:r>
              <a:rPr lang="cs-CZ" altLang="en-US" smtClean="0"/>
              <a:t>Shrnutí hlavních požadavků</a:t>
            </a:r>
          </a:p>
        </p:txBody>
      </p:sp>
      <p:sp>
        <p:nvSpPr>
          <p:cNvPr id="107524" name="Rectangle 3075"/>
          <p:cNvSpPr>
            <a:spLocks noGrp="1" noChangeArrowheads="1"/>
          </p:cNvSpPr>
          <p:nvPr>
            <p:ph type="body" idx="4294967295"/>
          </p:nvPr>
        </p:nvSpPr>
        <p:spPr/>
        <p:txBody>
          <a:bodyPr>
            <a:normAutofit lnSpcReduction="10000"/>
          </a:bodyPr>
          <a:lstStyle/>
          <a:p>
            <a:pPr eaLnBrk="1" hangingPunct="1">
              <a:lnSpc>
                <a:spcPct val="80000"/>
              </a:lnSpc>
            </a:pPr>
            <a:r>
              <a:rPr lang="cs-CZ" altLang="en-US" sz="2800" smtClean="0"/>
              <a:t>Hlavní strategické přínosy</a:t>
            </a:r>
          </a:p>
          <a:p>
            <a:pPr lvl="1" eaLnBrk="1" hangingPunct="1">
              <a:lnSpc>
                <a:spcPct val="80000"/>
              </a:lnSpc>
            </a:pPr>
            <a:r>
              <a:rPr lang="cs-CZ" altLang="en-US" smtClean="0"/>
              <a:t>Pozice na trhu</a:t>
            </a:r>
          </a:p>
          <a:p>
            <a:pPr lvl="2" eaLnBrk="1" hangingPunct="1">
              <a:lnSpc>
                <a:spcPct val="80000"/>
              </a:lnSpc>
            </a:pPr>
            <a:r>
              <a:rPr lang="cs-CZ" altLang="en-US" smtClean="0"/>
              <a:t>Kvalitní služby a výrobky (montáž aut pro jednotlivé zákazníky na míru)</a:t>
            </a:r>
          </a:p>
          <a:p>
            <a:pPr lvl="2" eaLnBrk="1" hangingPunct="1">
              <a:lnSpc>
                <a:spcPct val="80000"/>
              </a:lnSpc>
            </a:pPr>
            <a:r>
              <a:rPr lang="cs-CZ" altLang="en-US" smtClean="0"/>
              <a:t>Inovace – tempo, vhodnost</a:t>
            </a:r>
          </a:p>
          <a:p>
            <a:pPr lvl="2" eaLnBrk="1" hangingPunct="1">
              <a:lnSpc>
                <a:spcPct val="80000"/>
              </a:lnSpc>
            </a:pPr>
            <a:r>
              <a:rPr lang="cs-CZ" altLang="en-US" smtClean="0"/>
              <a:t>Vyhledávání a spolupráce se zákazníky. Znalost jejich požadavků a potřeb</a:t>
            </a:r>
          </a:p>
          <a:p>
            <a:pPr lvl="2" eaLnBrk="1" hangingPunct="1">
              <a:lnSpc>
                <a:spcPct val="80000"/>
              </a:lnSpc>
            </a:pPr>
            <a:r>
              <a:rPr lang="cs-CZ" altLang="en-US" smtClean="0"/>
              <a:t>Spolupráce a kontrola dodavatelů</a:t>
            </a:r>
          </a:p>
          <a:p>
            <a:pPr lvl="1" eaLnBrk="1" hangingPunct="1">
              <a:lnSpc>
                <a:spcPct val="80000"/>
              </a:lnSpc>
            </a:pPr>
            <a:r>
              <a:rPr lang="cs-CZ" altLang="en-US" sz="2400" smtClean="0"/>
              <a:t>Podklady pro management, podpora rozhodování</a:t>
            </a:r>
          </a:p>
          <a:p>
            <a:pPr lvl="1" eaLnBrk="1" hangingPunct="1">
              <a:lnSpc>
                <a:spcPct val="80000"/>
              </a:lnSpc>
            </a:pPr>
            <a:r>
              <a:rPr lang="cs-CZ" altLang="en-US" sz="2400" smtClean="0"/>
              <a:t>Zlepšování kvality zaměstnanců (školení, zajímavá a perspektivní práce), lepší využívání jejich znalostí  a schopností</a:t>
            </a:r>
          </a:p>
          <a:p>
            <a:pPr lvl="1" eaLnBrk="1" hangingPunct="1">
              <a:lnSpc>
                <a:spcPct val="80000"/>
              </a:lnSpc>
            </a:pPr>
            <a:r>
              <a:rPr lang="cs-CZ" altLang="en-US" sz="2400" smtClean="0"/>
              <a:t>Zkvalitňování byznys procesů a byznys inteligence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4C8C9B4D-FBAE-42DB-97D1-734686F8DC90}" type="slidenum">
              <a:rPr lang="cs-CZ" altLang="en-US" sz="1400">
                <a:latin typeface="Arial" charset="0"/>
              </a:rPr>
              <a:pPr algn="r"/>
              <a:t>39</a:t>
            </a:fld>
            <a:endParaRPr lang="cs-CZ" altLang="en-US" sz="1400">
              <a:latin typeface="Arial" charset="0"/>
            </a:endParaRPr>
          </a:p>
        </p:txBody>
      </p:sp>
      <p:sp>
        <p:nvSpPr>
          <p:cNvPr id="108547" name="Rectangle 2050"/>
          <p:cNvSpPr>
            <a:spLocks noGrp="1" noChangeArrowheads="1"/>
          </p:cNvSpPr>
          <p:nvPr>
            <p:ph type="title" idx="4294967295"/>
          </p:nvPr>
        </p:nvSpPr>
        <p:spPr/>
        <p:txBody>
          <a:bodyPr/>
          <a:lstStyle/>
          <a:p>
            <a:pPr eaLnBrk="1" hangingPunct="1"/>
            <a:r>
              <a:rPr lang="cs-CZ" altLang="en-US" smtClean="0"/>
              <a:t>Shrnutí hlavních požadavků</a:t>
            </a:r>
          </a:p>
        </p:txBody>
      </p:sp>
      <p:sp>
        <p:nvSpPr>
          <p:cNvPr id="108548" name="Rectangle 2051"/>
          <p:cNvSpPr>
            <a:spLocks noGrp="1" noChangeArrowheads="1"/>
          </p:cNvSpPr>
          <p:nvPr>
            <p:ph type="body" idx="4294967295"/>
          </p:nvPr>
        </p:nvSpPr>
        <p:spPr>
          <a:xfrm>
            <a:off x="539750" y="2276475"/>
            <a:ext cx="8229600" cy="3916363"/>
          </a:xfrm>
        </p:spPr>
        <p:txBody>
          <a:bodyPr/>
          <a:lstStyle/>
          <a:p>
            <a:pPr eaLnBrk="1" hangingPunct="1">
              <a:lnSpc>
                <a:spcPct val="80000"/>
              </a:lnSpc>
            </a:pPr>
            <a:r>
              <a:rPr lang="cs-CZ" altLang="en-US" smtClean="0"/>
              <a:t>Taktické přínosy, </a:t>
            </a:r>
          </a:p>
          <a:p>
            <a:pPr lvl="1" eaLnBrk="1" hangingPunct="1">
              <a:lnSpc>
                <a:spcPct val="80000"/>
              </a:lnSpc>
            </a:pPr>
            <a:r>
              <a:rPr lang="cs-CZ" altLang="en-US" smtClean="0"/>
              <a:t>důležité, dlouhodobě nestačí</a:t>
            </a:r>
          </a:p>
          <a:p>
            <a:pPr lvl="2" eaLnBrk="1" hangingPunct="1">
              <a:lnSpc>
                <a:spcPct val="80000"/>
              </a:lnSpc>
            </a:pPr>
            <a:r>
              <a:rPr lang="cs-CZ" altLang="en-US" smtClean="0"/>
              <a:t>Plynulost a včasnost a efektivnost procesů</a:t>
            </a:r>
          </a:p>
          <a:p>
            <a:pPr lvl="2" eaLnBrk="1" hangingPunct="1">
              <a:lnSpc>
                <a:spcPct val="80000"/>
              </a:lnSpc>
            </a:pPr>
            <a:r>
              <a:rPr lang="cs-CZ" altLang="en-US" smtClean="0"/>
              <a:t>Zlepšování kvality</a:t>
            </a:r>
          </a:p>
          <a:p>
            <a:pPr lvl="2" eaLnBrk="1" hangingPunct="1">
              <a:lnSpc>
                <a:spcPct val="80000"/>
              </a:lnSpc>
            </a:pPr>
            <a:r>
              <a:rPr lang="cs-CZ" altLang="en-US" smtClean="0"/>
              <a:t>Úspory lidí ??? Ztráta znalostí, stres ve firmě????</a:t>
            </a:r>
          </a:p>
          <a:p>
            <a:pPr lvl="2" eaLnBrk="1" hangingPunct="1">
              <a:lnSpc>
                <a:spcPct val="80000"/>
              </a:lnSpc>
            </a:pPr>
            <a:r>
              <a:rPr lang="cs-CZ" altLang="en-US" smtClean="0"/>
              <a:t>Efektivnější vnitropodnikové procesy, lepší využití prostředků</a:t>
            </a:r>
          </a:p>
          <a:p>
            <a:pPr lvl="2" eaLnBrk="1" hangingPunct="1">
              <a:lnSpc>
                <a:spcPct val="80000"/>
              </a:lnSpc>
            </a:pPr>
            <a:r>
              <a:rPr lang="cs-CZ" altLang="en-US" smtClean="0"/>
              <a:t>Úspory zdrojů (zásoby, energie) </a:t>
            </a:r>
          </a:p>
          <a:p>
            <a:pPr lvl="1" eaLnBrk="1" hangingPunct="1">
              <a:lnSpc>
                <a:spcPct val="80000"/>
              </a:lnSpc>
            </a:pPr>
            <a:endParaRPr lang="cs-CZ"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číslo snímku 5"/>
          <p:cNvSpPr>
            <a:spLocks noGrp="1"/>
          </p:cNvSpPr>
          <p:nvPr>
            <p:ph type="sldNum" sz="quarter" idx="12"/>
          </p:nvPr>
        </p:nvSpPr>
        <p:spPr>
          <a:noFill/>
        </p:spPr>
        <p:txBody>
          <a:bodyPr/>
          <a:lstStyle/>
          <a:p>
            <a:fld id="{79F46A3F-08B4-4D20-9EF0-AFF683939624}" type="slidenum">
              <a:rPr lang="cs-CZ" altLang="en-US" smtClean="0"/>
              <a:pPr/>
              <a:t>4</a:t>
            </a:fld>
            <a:endParaRPr lang="cs-CZ" altLang="en-US" smtClean="0"/>
          </a:p>
        </p:txBody>
      </p:sp>
      <p:sp>
        <p:nvSpPr>
          <p:cNvPr id="72707" name="Rectangle 2"/>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Leading antipattern </a:t>
            </a:r>
            <a:br>
              <a:rPr lang="en-US" altLang="en-US" sz="4000" smtClean="0"/>
            </a:br>
            <a:r>
              <a:rPr lang="en-US" altLang="en-US" sz="4000" smtClean="0"/>
              <a:t>No legacies, no 3rd party products</a:t>
            </a:r>
          </a:p>
        </p:txBody>
      </p:sp>
      <p:sp>
        <p:nvSpPr>
          <p:cNvPr id="72708" name="Rectangle 3"/>
          <p:cNvSpPr>
            <a:spLocks noGrp="1" noChangeArrowheads="1"/>
          </p:cNvSpPr>
          <p:nvPr>
            <p:ph type="body" idx="1"/>
          </p:nvPr>
        </p:nvSpPr>
        <p:spPr>
          <a:xfrm>
            <a:off x="762000" y="2017713"/>
            <a:ext cx="8193088" cy="4114800"/>
          </a:xfrm>
        </p:spPr>
        <p:txBody>
          <a:bodyPr/>
          <a:lstStyle/>
          <a:p>
            <a:pPr eaLnBrk="1" hangingPunct="1">
              <a:lnSpc>
                <a:spcPct val="90000"/>
              </a:lnSpc>
            </a:pPr>
            <a:r>
              <a:rPr lang="en-US" altLang="en-US" smtClean="0"/>
              <a:t>Known also as </a:t>
            </a:r>
            <a:r>
              <a:rPr lang="en-US" altLang="en-US" i="1" smtClean="0"/>
              <a:t>All From Scratch</a:t>
            </a:r>
            <a:r>
              <a:rPr lang="en-US" altLang="en-US" smtClean="0"/>
              <a:t>. Implies often the antipattern </a:t>
            </a:r>
            <a:r>
              <a:rPr lang="en-US" altLang="en-US" i="1" smtClean="0"/>
              <a:t>Reinvent the wheel</a:t>
            </a:r>
            <a:r>
              <a:rPr lang="en-US" altLang="en-US" smtClean="0"/>
              <a:t> . Can be partly a consequence of  the antipattern </a:t>
            </a:r>
            <a:r>
              <a:rPr lang="en-US" altLang="en-US" i="1" smtClean="0"/>
              <a:t>Standardization Paralysis</a:t>
            </a:r>
          </a:p>
          <a:p>
            <a:pPr eaLnBrk="1" hangingPunct="1">
              <a:lnSpc>
                <a:spcPct val="90000"/>
              </a:lnSpc>
            </a:pPr>
            <a:r>
              <a:rPr lang="en-US" altLang="en-US" smtClean="0"/>
              <a:t>A hot candidate on the leading position in the list of antipatterns in many areas</a:t>
            </a:r>
          </a:p>
          <a:p>
            <a:pPr lvl="1" eaLnBrk="1" hangingPunct="1">
              <a:lnSpc>
                <a:spcPct val="90000"/>
              </a:lnSpc>
            </a:pPr>
            <a:r>
              <a:rPr lang="en-US" altLang="en-US" i="1" smtClean="0"/>
              <a:t>Z </a:t>
            </a:r>
            <a:r>
              <a:rPr lang="en-US" altLang="en-US" smtClean="0"/>
              <a:t>and </a:t>
            </a:r>
            <a:r>
              <a:rPr lang="en-US" altLang="en-US" i="1" smtClean="0"/>
              <a:t> p </a:t>
            </a:r>
            <a:r>
              <a:rPr lang="en-US" altLang="en-US" smtClean="0"/>
              <a:t>are especially high in global enterprises, e-government, global information (for example health care) systems</a:t>
            </a:r>
            <a:endParaRPr lang="en-US" altLang="en-US" i="1"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E0255D93-8B49-49F3-BF79-5702F79B738F}" type="slidenum">
              <a:rPr lang="cs-CZ" altLang="en-US" sz="1400">
                <a:latin typeface="Arial" charset="0"/>
              </a:rPr>
              <a:pPr algn="r"/>
              <a:t>40</a:t>
            </a:fld>
            <a:endParaRPr lang="cs-CZ" altLang="en-US" sz="1400">
              <a:latin typeface="Arial" charset="0"/>
            </a:endParaRPr>
          </a:p>
        </p:txBody>
      </p:sp>
      <p:sp>
        <p:nvSpPr>
          <p:cNvPr id="109571" name="Rectangle 1026"/>
          <p:cNvSpPr>
            <a:spLocks noGrp="1" noChangeArrowheads="1"/>
          </p:cNvSpPr>
          <p:nvPr>
            <p:ph type="title" idx="4294967295"/>
          </p:nvPr>
        </p:nvSpPr>
        <p:spPr>
          <a:xfrm>
            <a:off x="685800" y="404813"/>
            <a:ext cx="7772400" cy="1347787"/>
          </a:xfrm>
        </p:spPr>
        <p:txBody>
          <a:bodyPr/>
          <a:lstStyle/>
          <a:p>
            <a:pPr eaLnBrk="1" hangingPunct="1"/>
            <a:r>
              <a:rPr lang="cs-CZ" altLang="en-US" smtClean="0"/>
              <a:t>Překážky přínosů IS 1</a:t>
            </a:r>
          </a:p>
        </p:txBody>
      </p:sp>
      <p:sp>
        <p:nvSpPr>
          <p:cNvPr id="109572" name="Rectangle 1027"/>
          <p:cNvSpPr>
            <a:spLocks noGrp="1" noChangeArrowheads="1"/>
          </p:cNvSpPr>
          <p:nvPr>
            <p:ph type="body" idx="4294967295"/>
          </p:nvPr>
        </p:nvSpPr>
        <p:spPr>
          <a:xfrm>
            <a:off x="179388" y="1628775"/>
            <a:ext cx="8496300" cy="4497388"/>
          </a:xfrm>
        </p:spPr>
        <p:txBody>
          <a:bodyPr>
            <a:normAutofit lnSpcReduction="10000"/>
          </a:bodyPr>
          <a:lstStyle/>
          <a:p>
            <a:pPr eaLnBrk="1" hangingPunct="1">
              <a:buFontTx/>
              <a:buNone/>
            </a:pPr>
            <a:r>
              <a:rPr lang="cs-CZ" altLang="en-US" sz="2800" smtClean="0">
                <a:cs typeface="Arial" charset="0"/>
              </a:rPr>
              <a:t>Skrytým zdrojem růstu nákladů na IS bývá</a:t>
            </a:r>
            <a:endParaRPr lang="cs-CZ" altLang="en-US" sz="2800" smtClean="0"/>
          </a:p>
          <a:p>
            <a:pPr eaLnBrk="1" hangingPunct="1"/>
            <a:r>
              <a:rPr lang="cs-CZ" altLang="en-US" sz="2800" b="1" smtClean="0">
                <a:cs typeface="Arial" charset="0"/>
              </a:rPr>
              <a:t>nutnost příliš velkých organizačních změn</a:t>
            </a:r>
            <a:r>
              <a:rPr lang="cs-CZ" altLang="en-US" sz="2800" smtClean="0">
                <a:cs typeface="Arial" charset="0"/>
              </a:rPr>
              <a:t> </a:t>
            </a:r>
            <a:r>
              <a:rPr lang="cs-CZ" altLang="en-US" sz="2400" smtClean="0">
                <a:cs typeface="Arial" charset="0"/>
              </a:rPr>
              <a:t>(prodlužuje to dobu zavádění IS a snižuje </a:t>
            </a:r>
            <a:r>
              <a:rPr lang="cs-CZ" altLang="en-US" sz="2400" smtClean="0"/>
              <a:t>po jistou  dobu </a:t>
            </a:r>
            <a:r>
              <a:rPr lang="cs-CZ" altLang="en-US" sz="2400" smtClean="0">
                <a:cs typeface="Arial" charset="0"/>
              </a:rPr>
              <a:t>výkon, zvyšuje rizika</a:t>
            </a:r>
            <a:r>
              <a:rPr lang="cs-CZ" altLang="en-US" sz="2400" smtClean="0">
                <a:latin typeface="Times New Roman" pitchFamily="18" charset="0"/>
              </a:rPr>
              <a:t>, </a:t>
            </a:r>
            <a:r>
              <a:rPr lang="cs-CZ" altLang="en-US" sz="2400" smtClean="0"/>
              <a:t>zvyšuje náklady</a:t>
            </a:r>
            <a:r>
              <a:rPr lang="cs-CZ" altLang="en-US" sz="2400" smtClean="0">
                <a:cs typeface="Arial" charset="0"/>
              </a:rPr>
              <a:t>), </a:t>
            </a:r>
            <a:endParaRPr lang="cs-CZ" altLang="en-US" sz="2400" smtClean="0"/>
          </a:p>
          <a:p>
            <a:pPr eaLnBrk="1" hangingPunct="1"/>
            <a:r>
              <a:rPr lang="cs-CZ" altLang="en-US" sz="2800" smtClean="0">
                <a:cs typeface="Arial" charset="0"/>
              </a:rPr>
              <a:t>snaha o </a:t>
            </a:r>
            <a:r>
              <a:rPr lang="cs-CZ" altLang="en-US" sz="2800" b="1" smtClean="0">
                <a:cs typeface="Arial" charset="0"/>
              </a:rPr>
              <a:t>naprostou úplnost a dokonalost  </a:t>
            </a:r>
            <a:r>
              <a:rPr lang="cs-CZ" altLang="en-US" sz="2800" smtClean="0">
                <a:cs typeface="Arial" charset="0"/>
              </a:rPr>
              <a:t>oproti </a:t>
            </a:r>
            <a:r>
              <a:rPr lang="cs-CZ" altLang="en-US" sz="2800" b="1" i="1" smtClean="0">
                <a:cs typeface="Arial" charset="0"/>
              </a:rPr>
              <a:t>včasnosti</a:t>
            </a:r>
            <a:r>
              <a:rPr lang="cs-CZ" altLang="en-US" sz="2800" smtClean="0">
                <a:cs typeface="Arial" charset="0"/>
              </a:rPr>
              <a:t>. </a:t>
            </a:r>
            <a:r>
              <a:rPr lang="cs-CZ" altLang="en-US" sz="2400" smtClean="0">
                <a:cs typeface="Arial" charset="0"/>
              </a:rPr>
              <a:t>Specifikace mohou být</a:t>
            </a:r>
            <a:r>
              <a:rPr lang="cs-CZ" altLang="en-US" sz="2400" smtClean="0"/>
              <a:t>, jak víme, </a:t>
            </a:r>
            <a:r>
              <a:rPr lang="cs-CZ" altLang="en-US" sz="2400" smtClean="0">
                <a:cs typeface="Arial" charset="0"/>
              </a:rPr>
              <a:t>dokonal</a:t>
            </a:r>
            <a:r>
              <a:rPr lang="cs-CZ" altLang="en-US" sz="2400" smtClean="0">
                <a:latin typeface="Times New Roman" pitchFamily="18" charset="0"/>
              </a:rPr>
              <a:t>é</a:t>
            </a:r>
            <a:r>
              <a:rPr lang="cs-CZ" altLang="en-US" sz="2400" smtClean="0">
                <a:cs typeface="Arial" charset="0"/>
              </a:rPr>
              <a:t>  jen postupně</a:t>
            </a:r>
            <a:r>
              <a:rPr lang="cs-CZ" altLang="en-US" sz="2400" smtClean="0"/>
              <a:t> při postupném budování systému využíváním zkušeností s dosavadním provozem</a:t>
            </a:r>
            <a:r>
              <a:rPr lang="cs-CZ" altLang="en-US" sz="2400" smtClean="0">
                <a:cs typeface="Arial" charset="0"/>
              </a:rPr>
              <a:t>.</a:t>
            </a:r>
            <a:r>
              <a:rPr lang="cs-CZ" altLang="en-US" sz="2400" smtClean="0">
                <a:latin typeface="Times New Roman" pitchFamily="18" charset="0"/>
              </a:rPr>
              <a:t> </a:t>
            </a:r>
          </a:p>
          <a:p>
            <a:pPr lvl="1" eaLnBrk="1" hangingPunct="1"/>
            <a:r>
              <a:rPr lang="cs-CZ" altLang="en-US" sz="2000" smtClean="0"/>
              <a:t>Přesné postupy mají smysl jen pro kvalitní data, jinak jsou kontraproduktivní</a:t>
            </a:r>
          </a:p>
          <a:p>
            <a:pPr lvl="1" eaLnBrk="1" hangingPunct="1"/>
            <a:r>
              <a:rPr lang="cs-CZ" altLang="en-US" sz="2000" smtClean="0"/>
              <a:t>Podnik není počítač, vždy existuje náhodnost a vždy je nutné využívat znalostí a dovedností lidí</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EBE2BCEA-DF67-4D55-8899-202E50CC92D9}" type="slidenum">
              <a:rPr lang="cs-CZ" altLang="en-US" sz="1400">
                <a:latin typeface="Arial" charset="0"/>
              </a:rPr>
              <a:pPr algn="r"/>
              <a:t>41</a:t>
            </a:fld>
            <a:endParaRPr lang="cs-CZ" altLang="en-US" sz="1400">
              <a:latin typeface="Arial" charset="0"/>
            </a:endParaRPr>
          </a:p>
        </p:txBody>
      </p:sp>
      <p:sp>
        <p:nvSpPr>
          <p:cNvPr id="110595" name="Rectangle 2050"/>
          <p:cNvSpPr>
            <a:spLocks noGrp="1" noChangeArrowheads="1"/>
          </p:cNvSpPr>
          <p:nvPr>
            <p:ph type="title" idx="4294967295"/>
          </p:nvPr>
        </p:nvSpPr>
        <p:spPr/>
        <p:txBody>
          <a:bodyPr/>
          <a:lstStyle/>
          <a:p>
            <a:pPr eaLnBrk="1" hangingPunct="1"/>
            <a:r>
              <a:rPr lang="cs-CZ" altLang="en-US" smtClean="0"/>
              <a:t>Překážky 2</a:t>
            </a:r>
          </a:p>
        </p:txBody>
      </p:sp>
      <p:sp>
        <p:nvSpPr>
          <p:cNvPr id="110596" name="Rectangle 2051"/>
          <p:cNvSpPr>
            <a:spLocks noGrp="1" noChangeArrowheads="1"/>
          </p:cNvSpPr>
          <p:nvPr>
            <p:ph type="body" idx="4294967295"/>
          </p:nvPr>
        </p:nvSpPr>
        <p:spPr>
          <a:xfrm>
            <a:off x="381000" y="1752600"/>
            <a:ext cx="7620000" cy="4373563"/>
          </a:xfrm>
        </p:spPr>
        <p:txBody>
          <a:bodyPr/>
          <a:lstStyle/>
          <a:p>
            <a:pPr eaLnBrk="1" hangingPunct="1">
              <a:lnSpc>
                <a:spcPct val="80000"/>
              </a:lnSpc>
            </a:pPr>
            <a:r>
              <a:rPr lang="cs-CZ" altLang="en-US" sz="2800" smtClean="0">
                <a:cs typeface="Arial" charset="0"/>
              </a:rPr>
              <a:t>IS je drahé zboží, které poměrně rychle zastarává. </a:t>
            </a:r>
            <a:endParaRPr lang="cs-CZ" altLang="en-US" sz="2800" smtClean="0"/>
          </a:p>
          <a:p>
            <a:pPr eaLnBrk="1" hangingPunct="1">
              <a:lnSpc>
                <a:spcPct val="80000"/>
              </a:lnSpc>
            </a:pPr>
            <a:r>
              <a:rPr lang="cs-CZ" altLang="en-US" sz="2800" smtClean="0">
                <a:cs typeface="Arial" charset="0"/>
              </a:rPr>
              <a:t>Je tedy důležité, aby IS byl uvedeno do provozu včas i za </a:t>
            </a:r>
            <a:r>
              <a:rPr lang="cs-CZ" altLang="en-US" sz="2800" smtClean="0"/>
              <a:t>tu </a:t>
            </a:r>
            <a:r>
              <a:rPr lang="cs-CZ" altLang="en-US" sz="2800" smtClean="0">
                <a:cs typeface="Arial" charset="0"/>
              </a:rPr>
              <a:t>cenu, že budou zprvu zprovozněny jen hlavní funkce. </a:t>
            </a:r>
            <a:endParaRPr lang="cs-CZ" altLang="en-US" sz="2800" smtClean="0"/>
          </a:p>
          <a:p>
            <a:pPr eaLnBrk="1" hangingPunct="1">
              <a:lnSpc>
                <a:spcPct val="80000"/>
              </a:lnSpc>
            </a:pPr>
            <a:r>
              <a:rPr lang="cs-CZ" altLang="en-US" sz="2800" smtClean="0">
                <a:cs typeface="Arial" charset="0"/>
              </a:rPr>
              <a:t>Cenu IS při metodě velkého třesku </a:t>
            </a:r>
            <a:r>
              <a:rPr lang="cs-CZ" altLang="en-US" sz="2800" smtClean="0"/>
              <a:t>(všechno naráz) </a:t>
            </a:r>
            <a:r>
              <a:rPr lang="cs-CZ" altLang="en-US" sz="2800" smtClean="0">
                <a:cs typeface="Arial" charset="0"/>
              </a:rPr>
              <a:t>zvyšují ztráty vzniklé tím, že IS nepracuje během </a:t>
            </a:r>
            <a:r>
              <a:rPr lang="cs-CZ" altLang="en-US" sz="2800" smtClean="0"/>
              <a:t>vývoje a uvádění</a:t>
            </a:r>
            <a:r>
              <a:rPr lang="cs-CZ" altLang="en-US" sz="2800" smtClean="0">
                <a:cs typeface="Arial" charset="0"/>
              </a:rPr>
              <a:t> do provozu</a:t>
            </a:r>
            <a:r>
              <a:rPr lang="cs-CZ" altLang="en-US" sz="2800" smtClean="0"/>
              <a:t> a že vývoj nelze příliš zkracovat a že se mohu při formulaci požadavků zmýlit</a:t>
            </a:r>
            <a:r>
              <a:rPr lang="cs-CZ" altLang="en-US" sz="2400" smtClean="0">
                <a:cs typeface="Arial" charset="0"/>
              </a:rPr>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A1C22B0-B781-4583-BF02-351B23C2CCBB}" type="slidenum">
              <a:rPr lang="cs-CZ" altLang="en-US" sz="1400">
                <a:latin typeface="Arial" charset="0"/>
              </a:rPr>
              <a:pPr algn="r"/>
              <a:t>42</a:t>
            </a:fld>
            <a:endParaRPr lang="cs-CZ" altLang="en-US" sz="1400">
              <a:latin typeface="Arial" charset="0"/>
            </a:endParaRPr>
          </a:p>
        </p:txBody>
      </p:sp>
      <p:sp>
        <p:nvSpPr>
          <p:cNvPr id="111619" name="Rectangle 1026"/>
          <p:cNvSpPr>
            <a:spLocks noGrp="1" noChangeArrowheads="1"/>
          </p:cNvSpPr>
          <p:nvPr>
            <p:ph type="title" idx="4294967295"/>
          </p:nvPr>
        </p:nvSpPr>
        <p:spPr/>
        <p:txBody>
          <a:bodyPr/>
          <a:lstStyle/>
          <a:p>
            <a:pPr eaLnBrk="1" hangingPunct="1"/>
            <a:r>
              <a:rPr lang="cs-CZ" altLang="en-US" smtClean="0"/>
              <a:t>Překážky 3</a:t>
            </a:r>
          </a:p>
        </p:txBody>
      </p:sp>
      <p:sp>
        <p:nvSpPr>
          <p:cNvPr id="111620" name="Rectangle 1027"/>
          <p:cNvSpPr>
            <a:spLocks noGrp="1" noChangeArrowheads="1"/>
          </p:cNvSpPr>
          <p:nvPr>
            <p:ph type="body" idx="4294967295"/>
          </p:nvPr>
        </p:nvSpPr>
        <p:spPr>
          <a:xfrm>
            <a:off x="381000" y="1905000"/>
            <a:ext cx="7620000" cy="4221163"/>
          </a:xfrm>
        </p:spPr>
        <p:txBody>
          <a:bodyPr/>
          <a:lstStyle/>
          <a:p>
            <a:pPr eaLnBrk="1" hangingPunct="1">
              <a:lnSpc>
                <a:spcPct val="80000"/>
              </a:lnSpc>
            </a:pPr>
            <a:r>
              <a:rPr lang="cs-CZ" altLang="en-US" sz="2800" smtClean="0">
                <a:cs typeface="Arial" charset="0"/>
              </a:rPr>
              <a:t>Dlouhá doba zavádění IS do provozu zkracuje vlastně i dobu, kdy  bude IS v provozu (od optimální doby provozu je nutné odečíst dobu zavádění). Je tedy důležité IS oživit co nejrychleji. </a:t>
            </a:r>
          </a:p>
          <a:p>
            <a:pPr eaLnBrk="1" hangingPunct="1">
              <a:lnSpc>
                <a:spcPct val="80000"/>
              </a:lnSpc>
            </a:pPr>
            <a:r>
              <a:rPr lang="cs-CZ" altLang="en-US" sz="2800" smtClean="0">
                <a:cs typeface="Arial" charset="0"/>
              </a:rPr>
              <a:t>Jsou známy případy, kdy odkládání uvedení IS do provozu pro nepodstatné maličkosti způsobilo ztráty z přínosů ve výši několikanásobně převyšující cenu IS. Stalo se dokonce, že kvůli odkladům nebyl vcelku vyhovující IS vůbec uveden do provozu</a:t>
            </a:r>
            <a:r>
              <a:rPr lang="cs-CZ" altLang="en-US" sz="2400" smtClean="0">
                <a:cs typeface="Arial" charset="0"/>
              </a:rPr>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Nadpis 1"/>
          <p:cNvSpPr>
            <a:spLocks noGrp="1"/>
          </p:cNvSpPr>
          <p:nvPr>
            <p:ph type="title" idx="4294967295"/>
          </p:nvPr>
        </p:nvSpPr>
        <p:spPr>
          <a:xfrm>
            <a:off x="455613" y="274638"/>
            <a:ext cx="8232775" cy="2867025"/>
          </a:xfrm>
        </p:spPr>
        <p:txBody>
          <a:bodyPr/>
          <a:lstStyle/>
          <a:p>
            <a:pPr eaLnBrk="1" hangingPunct="1"/>
            <a:r>
              <a:rPr lang="cs-CZ" altLang="en-US" sz="3600" smtClean="0"/>
              <a:t>Ničení dat jako ochrana před Velkým bratrem </a:t>
            </a:r>
            <a:br>
              <a:rPr lang="cs-CZ" altLang="en-US" sz="3600" smtClean="0"/>
            </a:br>
            <a:r>
              <a:rPr lang="cs-CZ" altLang="en-US" sz="2900" smtClean="0"/>
              <a:t>Prý nutné pro splnění zásad Deklarace základních lidských práv a svobod, především práva na soukromí</a:t>
            </a:r>
          </a:p>
        </p:txBody>
      </p:sp>
      <p:sp>
        <p:nvSpPr>
          <p:cNvPr id="112643" name="Zástupný symbol pro obsah 2"/>
          <p:cNvSpPr>
            <a:spLocks noGrp="1"/>
          </p:cNvSpPr>
          <p:nvPr>
            <p:ph idx="4294967295"/>
          </p:nvPr>
        </p:nvSpPr>
        <p:spPr>
          <a:xfrm>
            <a:off x="685800" y="2708275"/>
            <a:ext cx="7772400" cy="3387725"/>
          </a:xfrm>
        </p:spPr>
        <p:txBody>
          <a:bodyPr/>
          <a:lstStyle/>
          <a:p>
            <a:pPr eaLnBrk="1" hangingPunct="1">
              <a:lnSpc>
                <a:spcPct val="80000"/>
              </a:lnSpc>
            </a:pPr>
            <a:r>
              <a:rPr lang="cs-CZ" altLang="en-US" sz="2500" smtClean="0"/>
              <a:t>Data se de facto smí bez explicitního souhlasu dotčených osob používat a shromažďovat pouze k účelům, pro které byla legálně pořízena a to jen pověřenými institucemi</a:t>
            </a:r>
          </a:p>
          <a:p>
            <a:pPr eaLnBrk="1" hangingPunct="1">
              <a:lnSpc>
                <a:spcPct val="80000"/>
              </a:lnSpc>
            </a:pPr>
            <a:r>
              <a:rPr lang="cs-CZ" altLang="en-US" sz="2500" smtClean="0"/>
              <a:t>Každá data nevyhovující této podmínce musí být zničena</a:t>
            </a:r>
          </a:p>
          <a:p>
            <a:pPr eaLnBrk="1" hangingPunct="1">
              <a:lnSpc>
                <a:spcPct val="80000"/>
              </a:lnSpc>
            </a:pPr>
            <a:r>
              <a:rPr lang="cs-CZ" altLang="en-US" sz="2500" smtClean="0"/>
              <a:t>To nazveme </a:t>
            </a:r>
            <a:r>
              <a:rPr lang="cs-CZ" altLang="en-US" sz="2500" b="1" smtClean="0"/>
              <a:t>brutální proces ochrany dat (BPOD)</a:t>
            </a:r>
          </a:p>
          <a:p>
            <a:pPr eaLnBrk="1" hangingPunct="1">
              <a:lnSpc>
                <a:spcPct val="80000"/>
              </a:lnSpc>
            </a:pPr>
            <a:endParaRPr lang="cs-CZ" altLang="en-US" sz="2500" b="1"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adpis 1"/>
          <p:cNvSpPr>
            <a:spLocks noGrp="1"/>
          </p:cNvSpPr>
          <p:nvPr>
            <p:ph type="ctrTitle" idx="4294967295"/>
          </p:nvPr>
        </p:nvSpPr>
        <p:spPr>
          <a:xfrm>
            <a:off x="395288" y="908050"/>
            <a:ext cx="8307387" cy="1828800"/>
          </a:xfrm>
        </p:spPr>
        <p:txBody>
          <a:bodyPr/>
          <a:lstStyle/>
          <a:p>
            <a:pPr eaLnBrk="1" hangingPunct="1"/>
            <a:r>
              <a:rPr lang="cs-CZ" altLang="en-US" sz="3600" smtClean="0"/>
              <a:t>Špatně nastavená pravidla  ochrany osobních dat - úzké místo IS,     především veřejných informačních systémů</a:t>
            </a:r>
          </a:p>
        </p:txBody>
      </p:sp>
      <p:sp>
        <p:nvSpPr>
          <p:cNvPr id="113667" name="Podnadpis 2"/>
          <p:cNvSpPr>
            <a:spLocks noGrp="1"/>
          </p:cNvSpPr>
          <p:nvPr>
            <p:ph type="subTitle" idx="4294967295"/>
          </p:nvPr>
        </p:nvSpPr>
        <p:spPr>
          <a:xfrm>
            <a:off x="611188" y="2924175"/>
            <a:ext cx="7921625" cy="3384550"/>
          </a:xfrm>
        </p:spPr>
        <p:txBody>
          <a:bodyPr/>
          <a:lstStyle/>
          <a:p>
            <a:pPr marL="0" indent="0" algn="ctr" eaLnBrk="1" hangingPunct="1">
              <a:buFontTx/>
              <a:buNone/>
            </a:pPr>
            <a:r>
              <a:rPr lang="cs-CZ" altLang="en-US" smtClean="0">
                <a:solidFill>
                  <a:srgbClr val="254061"/>
                </a:solidFill>
              </a:rPr>
              <a:t>Brutální metody ochrany (osobních) dat: nemilosrdně mazat                                                         mají chránit základní lidská práva</a:t>
            </a:r>
            <a:endParaRPr lang="cs-CZ" altLang="en-US" smtClean="0">
              <a:solidFill>
                <a:srgbClr val="898989"/>
              </a:solidFill>
            </a:endParaRPr>
          </a:p>
        </p:txBody>
      </p:sp>
      <p:sp>
        <p:nvSpPr>
          <p:cNvPr id="4" name="TextovéPole 3"/>
          <p:cNvSpPr txBox="1">
            <a:spLocks noChangeArrowheads="1"/>
          </p:cNvSpPr>
          <p:nvPr/>
        </p:nvSpPr>
        <p:spPr bwMode="auto">
          <a:xfrm>
            <a:off x="971550" y="4724400"/>
            <a:ext cx="7343775" cy="1878013"/>
          </a:xfrm>
          <a:prstGeom prst="rect">
            <a:avLst/>
          </a:prstGeom>
          <a:noFill/>
          <a:ln w="9525">
            <a:noFill/>
            <a:miter lim="800000"/>
            <a:headEnd/>
            <a:tailEnd/>
          </a:ln>
        </p:spPr>
        <p:txBody>
          <a:bodyPr>
            <a:spAutoFit/>
          </a:bodyPr>
          <a:lstStyle/>
          <a:p>
            <a:pPr algn="ctr"/>
            <a:r>
              <a:rPr lang="cs-CZ" altLang="en-US" sz="3200">
                <a:latin typeface="Arial" charset="0"/>
                <a:cs typeface="Arial" charset="0"/>
              </a:rPr>
              <a:t>Dosahují ale opaku.</a:t>
            </a:r>
          </a:p>
          <a:p>
            <a:pPr algn="ctr"/>
            <a:r>
              <a:rPr lang="cs-CZ" altLang="en-US" sz="3200">
                <a:latin typeface="Arial" charset="0"/>
                <a:cs typeface="Arial" charset="0"/>
              </a:rPr>
              <a:t>Ohrožují budoucnost IT, především  ohrožují lidská práva</a:t>
            </a:r>
          </a:p>
          <a:p>
            <a:endParaRPr lang="cs-CZ" altLang="en-US" sz="200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Nadpis 1"/>
          <p:cNvSpPr>
            <a:spLocks noGrp="1"/>
          </p:cNvSpPr>
          <p:nvPr>
            <p:ph type="title" idx="4294967295"/>
          </p:nvPr>
        </p:nvSpPr>
        <p:spPr>
          <a:xfrm>
            <a:off x="179388" y="609600"/>
            <a:ext cx="8785225" cy="1143000"/>
          </a:xfrm>
        </p:spPr>
        <p:txBody>
          <a:bodyPr>
            <a:normAutofit fontScale="90000"/>
          </a:bodyPr>
          <a:lstStyle/>
          <a:p>
            <a:pPr eaLnBrk="1" hangingPunct="1"/>
            <a:r>
              <a:rPr lang="cs-CZ" altLang="en-US" sz="4000" smtClean="0"/>
              <a:t>Riziko chybných mlčky činěných předpokladů, vlastně uplatnění předsudků</a:t>
            </a:r>
          </a:p>
        </p:txBody>
      </p:sp>
      <p:sp>
        <p:nvSpPr>
          <p:cNvPr id="114691" name="Zástupný symbol pro obsah 2"/>
          <p:cNvSpPr>
            <a:spLocks noGrp="1"/>
          </p:cNvSpPr>
          <p:nvPr>
            <p:ph idx="4294967295"/>
          </p:nvPr>
        </p:nvSpPr>
        <p:spPr>
          <a:xfrm>
            <a:off x="485775" y="1981200"/>
            <a:ext cx="8307388" cy="4114800"/>
          </a:xfrm>
        </p:spPr>
        <p:txBody>
          <a:bodyPr/>
          <a:lstStyle/>
          <a:p>
            <a:pPr marL="514350" indent="-514350" eaLnBrk="1" hangingPunct="1">
              <a:lnSpc>
                <a:spcPct val="90000"/>
              </a:lnSpc>
              <a:buFont typeface="Calibri" pitchFamily="34" charset="0"/>
              <a:buAutoNum type="arabicPeriod"/>
            </a:pPr>
            <a:r>
              <a:rPr lang="cs-CZ" altLang="en-US" sz="2400" smtClean="0"/>
              <a:t>BPOD jsou v plném souhlasu s Deklarací základních lidských práv a jsou jejím důsledkem</a:t>
            </a:r>
          </a:p>
          <a:p>
            <a:pPr marL="514350" indent="-514350" eaLnBrk="1" hangingPunct="1">
              <a:lnSpc>
                <a:spcPct val="90000"/>
              </a:lnSpc>
              <a:buFont typeface="Calibri" pitchFamily="34" charset="0"/>
              <a:buAutoNum type="arabicPeriod"/>
            </a:pPr>
            <a:r>
              <a:rPr lang="cs-CZ" altLang="en-US" sz="2400" smtClean="0"/>
              <a:t>BPOD umožňují efektivně chránit osobní data, </a:t>
            </a:r>
          </a:p>
          <a:p>
            <a:pPr lvl="1" eaLnBrk="1" hangingPunct="1">
              <a:lnSpc>
                <a:spcPct val="90000"/>
              </a:lnSpc>
              <a:buFont typeface="Calibri" pitchFamily="34" charset="0"/>
              <a:buChar char="•"/>
            </a:pPr>
            <a:r>
              <a:rPr lang="cs-CZ" altLang="en-US" sz="1800" smtClean="0"/>
              <a:t>podstatně omezí počet případů, kdy mohou moje osobní data uniknout</a:t>
            </a:r>
          </a:p>
          <a:p>
            <a:pPr marL="514350" indent="-514350" eaLnBrk="1" hangingPunct="1">
              <a:lnSpc>
                <a:spcPct val="90000"/>
              </a:lnSpc>
              <a:buFont typeface="Calibri" pitchFamily="34" charset="0"/>
              <a:buAutoNum type="arabicPeriod"/>
            </a:pPr>
            <a:r>
              <a:rPr lang="cs-CZ" altLang="en-US" sz="2400" smtClean="0"/>
              <a:t>BPOD nemají zásadní negativní sociální, celospolečenské a ekonomické efekty a nemají ani podstané negativní dopady na informatiku </a:t>
            </a:r>
          </a:p>
          <a:p>
            <a:pPr lvl="1" eaLnBrk="1" hangingPunct="1">
              <a:lnSpc>
                <a:spcPct val="90000"/>
              </a:lnSpc>
            </a:pPr>
            <a:r>
              <a:rPr lang="cs-CZ" altLang="en-US" sz="2000" smtClean="0"/>
              <a:t>Předpokládá se tedy, že škody, ke kterým by došlo kompromitováním osobních dat pokud by se BPOD nepoužívala, jsou podstatně závažnější než důsledky nedostupnosti </a:t>
            </a:r>
            <a:r>
              <a:rPr lang="cs-CZ" altLang="en-US" sz="2000" i="1" smtClean="0"/>
              <a:t>zveřejnitelných</a:t>
            </a:r>
            <a:r>
              <a:rPr lang="cs-CZ" altLang="en-US" sz="2000" smtClean="0"/>
              <a:t> informací vypočitatelných z osobních dat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Nadpis 1"/>
          <p:cNvSpPr>
            <a:spLocks noGrp="1"/>
          </p:cNvSpPr>
          <p:nvPr>
            <p:ph type="title" idx="4294967295"/>
          </p:nvPr>
        </p:nvSpPr>
        <p:spPr>
          <a:xfrm>
            <a:off x="455613" y="274638"/>
            <a:ext cx="8232775" cy="1858962"/>
          </a:xfrm>
        </p:spPr>
        <p:txBody>
          <a:bodyPr/>
          <a:lstStyle/>
          <a:p>
            <a:pPr eaLnBrk="1" hangingPunct="1"/>
            <a:r>
              <a:rPr lang="cs-CZ" altLang="en-US" smtClean="0"/>
              <a:t>Brutální procesy ochrany dat nezlepšují podstatně ochranu dat </a:t>
            </a:r>
          </a:p>
        </p:txBody>
      </p:sp>
      <p:sp>
        <p:nvSpPr>
          <p:cNvPr id="115715" name="Zástupný symbol pro obsah 2"/>
          <p:cNvSpPr>
            <a:spLocks noGrp="1"/>
          </p:cNvSpPr>
          <p:nvPr>
            <p:ph idx="4294967295"/>
          </p:nvPr>
        </p:nvSpPr>
        <p:spPr>
          <a:xfrm>
            <a:off x="384175" y="2286000"/>
            <a:ext cx="8375650" cy="3810000"/>
          </a:xfrm>
        </p:spPr>
        <p:txBody>
          <a:bodyPr/>
          <a:lstStyle/>
          <a:p>
            <a:pPr eaLnBrk="1" hangingPunct="1"/>
            <a:r>
              <a:rPr lang="cs-CZ" altLang="en-US" smtClean="0"/>
              <a:t>Pro každého je důležité, aby jeho osobní data nepřišla (neunikala) do nežádoucích rukou </a:t>
            </a:r>
          </a:p>
          <a:p>
            <a:pPr lvl="1" eaLnBrk="1" hangingPunct="1"/>
            <a:r>
              <a:rPr lang="cs-CZ" altLang="en-US" smtClean="0"/>
              <a:t> jako osobě je mi jedno jakým způsobem a za jakým účelem. </a:t>
            </a:r>
          </a:p>
          <a:p>
            <a:pPr eaLnBrk="1" hangingPunct="1"/>
            <a:r>
              <a:rPr lang="cs-CZ" altLang="en-US" i="1" smtClean="0"/>
              <a:t>Existuje ale mnoho kanálů úniku osobních dat a to BPOD nezmění!!</a:t>
            </a:r>
            <a:r>
              <a:rPr lang="cs-CZ" altLang="en-US" smtClean="0"/>
              <a:t> </a:t>
            </a:r>
          </a:p>
          <a:p>
            <a:pPr eaLnBrk="1" hangingPunct="1"/>
            <a:r>
              <a:rPr lang="cs-CZ" altLang="en-US" smtClean="0"/>
              <a:t>Některé existují ze zákona!!!!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fontScale="90000"/>
          </a:bodyPr>
          <a:lstStyle/>
          <a:p>
            <a:pPr eaLnBrk="1" hangingPunct="1">
              <a:defRPr/>
            </a:pPr>
            <a:r>
              <a:rPr lang="cs-CZ" sz="3600" smtClean="0"/>
              <a:t>Kanály úniků dat, některé je obtížné jiné nemožné uzavřít</a:t>
            </a:r>
          </a:p>
        </p:txBody>
      </p:sp>
      <p:sp>
        <p:nvSpPr>
          <p:cNvPr id="116739" name="Zástupný symbol pro obsah 2"/>
          <p:cNvSpPr>
            <a:spLocks noGrp="1"/>
          </p:cNvSpPr>
          <p:nvPr>
            <p:ph idx="4294967295"/>
          </p:nvPr>
        </p:nvSpPr>
        <p:spPr>
          <a:xfrm>
            <a:off x="384175" y="1981200"/>
            <a:ext cx="8375650" cy="4114800"/>
          </a:xfrm>
        </p:spPr>
        <p:txBody>
          <a:bodyPr/>
          <a:lstStyle/>
          <a:p>
            <a:pPr eaLnBrk="1" hangingPunct="1">
              <a:lnSpc>
                <a:spcPct val="80000"/>
              </a:lnSpc>
            </a:pPr>
            <a:r>
              <a:rPr lang="cs-CZ" altLang="en-US" sz="2800" smtClean="0"/>
              <a:t>Mnohé údaje jsou veřejné ze zákona (obchodní rejstříky, registry nemovitostí, ..) a mnohé se z nich dá zjistit, jiné nejsou dostatečně zabezpečeny</a:t>
            </a:r>
          </a:p>
          <a:p>
            <a:pPr eaLnBrk="1" hangingPunct="1">
              <a:lnSpc>
                <a:spcPct val="80000"/>
              </a:lnSpc>
            </a:pPr>
            <a:r>
              <a:rPr lang="cs-CZ" altLang="en-US" sz="2800" smtClean="0"/>
              <a:t>Některá data pacienta jsou např. pro léčbu natolik potřebná, že lékař považuje za správné je i přes zákazy využívat (jinak poruší Hippokratovu přísahu, de facto i zákon)</a:t>
            </a:r>
          </a:p>
          <a:p>
            <a:pPr lvl="1" eaLnBrk="1" hangingPunct="1">
              <a:lnSpc>
                <a:spcPct val="80000"/>
              </a:lnSpc>
            </a:pPr>
            <a:r>
              <a:rPr lang="cs-CZ" altLang="en-US" sz="2400" smtClean="0"/>
              <a:t>To oslabuje celý systém ochrany dat (legislativní disciplinu)</a:t>
            </a:r>
          </a:p>
          <a:p>
            <a:pPr lvl="1" eaLnBrk="1" hangingPunct="1">
              <a:lnSpc>
                <a:spcPct val="80000"/>
              </a:lnSpc>
            </a:pPr>
            <a:r>
              <a:rPr lang="cs-CZ" altLang="en-US" sz="2400" smtClean="0"/>
              <a:t>Ukazuje to, že není vše v pořádku</a:t>
            </a:r>
          </a:p>
          <a:p>
            <a:pPr eaLnBrk="1" hangingPunct="1">
              <a:lnSpc>
                <a:spcPct val="80000"/>
              </a:lnSpc>
              <a:buFontTx/>
              <a:buNone/>
            </a:pPr>
            <a:endParaRPr lang="cs-CZ" altLang="en-US" sz="24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fontScale="90000"/>
          </a:bodyPr>
          <a:lstStyle/>
          <a:p>
            <a:pPr eaLnBrk="1" hangingPunct="1">
              <a:defRPr/>
            </a:pPr>
            <a:r>
              <a:rPr lang="cs-CZ" sz="3600" smtClean="0"/>
              <a:t>Kanály úniků dat, některé je obtížné jiné nemožné uzavřít</a:t>
            </a:r>
          </a:p>
        </p:txBody>
      </p:sp>
      <p:sp>
        <p:nvSpPr>
          <p:cNvPr id="117763" name="Zástupný symbol pro obsah 2"/>
          <p:cNvSpPr>
            <a:spLocks noGrp="1"/>
          </p:cNvSpPr>
          <p:nvPr>
            <p:ph idx="4294967295"/>
          </p:nvPr>
        </p:nvSpPr>
        <p:spPr/>
        <p:txBody>
          <a:bodyPr/>
          <a:lstStyle/>
          <a:p>
            <a:pPr eaLnBrk="1" hangingPunct="1">
              <a:lnSpc>
                <a:spcPct val="60000"/>
              </a:lnSpc>
            </a:pPr>
            <a:r>
              <a:rPr lang="cs-CZ" altLang="en-US" sz="2600" smtClean="0"/>
              <a:t> Registry  a rejstříky </a:t>
            </a:r>
          </a:p>
          <a:p>
            <a:pPr lvl="1" eaLnBrk="1" hangingPunct="1">
              <a:lnSpc>
                <a:spcPct val="60000"/>
              </a:lnSpc>
            </a:pPr>
            <a:r>
              <a:rPr lang="cs-CZ" altLang="en-US" sz="2200" smtClean="0"/>
              <a:t>(katastrální, obchodní, občanů,spolků, …)</a:t>
            </a:r>
          </a:p>
          <a:p>
            <a:pPr eaLnBrk="1" hangingPunct="1">
              <a:lnSpc>
                <a:spcPct val="60000"/>
              </a:lnSpc>
            </a:pPr>
            <a:r>
              <a:rPr lang="cs-CZ" altLang="en-US" sz="2600" smtClean="0"/>
              <a:t>Mobilní telefony</a:t>
            </a:r>
          </a:p>
          <a:p>
            <a:pPr eaLnBrk="1" hangingPunct="1">
              <a:lnSpc>
                <a:spcPct val="60000"/>
              </a:lnSpc>
            </a:pPr>
            <a:r>
              <a:rPr lang="cs-CZ" altLang="en-US" sz="2600" smtClean="0"/>
              <a:t>Webové služby</a:t>
            </a:r>
          </a:p>
          <a:p>
            <a:pPr eaLnBrk="1" hangingPunct="1">
              <a:lnSpc>
                <a:spcPct val="60000"/>
              </a:lnSpc>
            </a:pPr>
            <a:r>
              <a:rPr lang="cs-CZ" altLang="en-US" sz="2600" smtClean="0"/>
              <a:t>Sociální software a sítě</a:t>
            </a:r>
          </a:p>
          <a:p>
            <a:pPr eaLnBrk="1" hangingPunct="1">
              <a:lnSpc>
                <a:spcPct val="60000"/>
              </a:lnSpc>
            </a:pPr>
            <a:r>
              <a:rPr lang="cs-CZ" altLang="en-US" sz="2600" smtClean="0"/>
              <a:t>Serverové stanice, cloudy (DATA JSOU LECKDE)</a:t>
            </a:r>
          </a:p>
          <a:p>
            <a:pPr eaLnBrk="1" hangingPunct="1">
              <a:lnSpc>
                <a:spcPct val="60000"/>
              </a:lnSpc>
            </a:pPr>
            <a:r>
              <a:rPr lang="cs-CZ" altLang="en-US" sz="2600" smtClean="0"/>
              <a:t>Finanční instituce</a:t>
            </a:r>
          </a:p>
          <a:p>
            <a:pPr eaLnBrk="1" hangingPunct="1">
              <a:lnSpc>
                <a:spcPct val="60000"/>
              </a:lnSpc>
            </a:pPr>
            <a:r>
              <a:rPr lang="cs-CZ" altLang="en-US" sz="2600" smtClean="0"/>
              <a:t>Zdravotní instituce </a:t>
            </a:r>
          </a:p>
          <a:p>
            <a:pPr lvl="1" eaLnBrk="1" hangingPunct="1">
              <a:lnSpc>
                <a:spcPct val="60000"/>
              </a:lnSpc>
            </a:pPr>
            <a:r>
              <a:rPr lang="cs-CZ" altLang="en-US" sz="2200" smtClean="0"/>
              <a:t>(nesmí porušit Hippokratovu přísahu)</a:t>
            </a:r>
          </a:p>
          <a:p>
            <a:pPr eaLnBrk="1" hangingPunct="1">
              <a:lnSpc>
                <a:spcPct val="60000"/>
              </a:lnSpc>
            </a:pPr>
            <a:r>
              <a:rPr lang="cs-CZ" altLang="en-US" sz="2600" smtClean="0"/>
              <a:t>Obchodování na webu </a:t>
            </a:r>
          </a:p>
          <a:p>
            <a:pPr lvl="1" eaLnBrk="1" hangingPunct="1">
              <a:lnSpc>
                <a:spcPct val="60000"/>
              </a:lnSpc>
            </a:pPr>
            <a:r>
              <a:rPr lang="cs-CZ" altLang="en-US" sz="2200" smtClean="0"/>
              <a:t>(často partneři nejsou dostatečně profesionální a opatrní, někdy ani nemohou být)</a:t>
            </a:r>
          </a:p>
          <a:p>
            <a:pPr eaLnBrk="1" hangingPunct="1">
              <a:lnSpc>
                <a:spcPct val="60000"/>
              </a:lnSpc>
            </a:pPr>
            <a:r>
              <a:rPr lang="cs-CZ" altLang="en-US" sz="2600" smtClean="0"/>
              <a:t>Sledování z družic</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Nadpis 1"/>
          <p:cNvSpPr>
            <a:spLocks noGrp="1"/>
          </p:cNvSpPr>
          <p:nvPr>
            <p:ph type="title" idx="4294967295"/>
          </p:nvPr>
        </p:nvSpPr>
        <p:spPr>
          <a:xfrm>
            <a:off x="0" y="609600"/>
            <a:ext cx="9144000" cy="1143000"/>
          </a:xfrm>
        </p:spPr>
        <p:txBody>
          <a:bodyPr/>
          <a:lstStyle/>
          <a:p>
            <a:pPr eaLnBrk="1" hangingPunct="1"/>
            <a:r>
              <a:rPr lang="cs-CZ" altLang="en-US" sz="3200" b="1" smtClean="0"/>
              <a:t>BPOD ohrožuje základní lidská práva, např. právo na informace, život a dobrou zdravotní péči</a:t>
            </a:r>
          </a:p>
        </p:txBody>
      </p:sp>
      <p:sp>
        <p:nvSpPr>
          <p:cNvPr id="118787" name="Zástupný symbol pro obsah 2"/>
          <p:cNvSpPr>
            <a:spLocks noGrp="1"/>
          </p:cNvSpPr>
          <p:nvPr>
            <p:ph idx="4294967295"/>
          </p:nvPr>
        </p:nvSpPr>
        <p:spPr>
          <a:xfrm>
            <a:off x="384175" y="1981200"/>
            <a:ext cx="8375650" cy="4114800"/>
          </a:xfrm>
        </p:spPr>
        <p:txBody>
          <a:bodyPr>
            <a:normAutofit lnSpcReduction="10000"/>
          </a:bodyPr>
          <a:lstStyle/>
          <a:p>
            <a:pPr eaLnBrk="1" hangingPunct="1">
              <a:lnSpc>
                <a:spcPct val="80000"/>
              </a:lnSpc>
            </a:pPr>
            <a:r>
              <a:rPr lang="cs-CZ" altLang="en-US" sz="3000" smtClean="0"/>
              <a:t>Příklad zákazu SOA systému  na  online monitorování výdeje léků jako prevence výroby pervitinu</a:t>
            </a:r>
          </a:p>
          <a:p>
            <a:pPr lvl="1" eaLnBrk="1" hangingPunct="1">
              <a:lnSpc>
                <a:spcPct val="80000"/>
              </a:lnSpc>
            </a:pPr>
            <a:r>
              <a:rPr lang="cs-CZ" altLang="en-US" sz="2600" smtClean="0"/>
              <a:t>Blokoval se nadměrný výdej léků s pseudoefedrinem  jedné osobě za krátkou dobu jako prevence výroby Pervitinu</a:t>
            </a:r>
          </a:p>
          <a:p>
            <a:pPr lvl="1" eaLnBrk="1" hangingPunct="1">
              <a:lnSpc>
                <a:spcPct val="80000"/>
              </a:lnSpc>
            </a:pPr>
            <a:r>
              <a:rPr lang="cs-CZ" altLang="en-US" sz="2600" smtClean="0"/>
              <a:t>Výroba Pervitinu skutečně významně klesla</a:t>
            </a:r>
          </a:p>
          <a:p>
            <a:pPr lvl="1" eaLnBrk="1" hangingPunct="1">
              <a:lnSpc>
                <a:spcPct val="80000"/>
              </a:lnSpc>
            </a:pPr>
            <a:r>
              <a:rPr lang="cs-CZ" altLang="en-US" sz="2600" smtClean="0"/>
              <a:t>Systém byl zakázán ÚOOÚ, neboť  používal zdravotní data jednotlivých osob (léky, které používají)</a:t>
            </a:r>
          </a:p>
          <a:p>
            <a:pPr eaLnBrk="1" hangingPunct="1">
              <a:lnSpc>
                <a:spcPct val="80000"/>
              </a:lnSpc>
            </a:pPr>
            <a:r>
              <a:rPr lang="cs-CZ" altLang="en-US" sz="3000" smtClean="0"/>
              <a:t>Ponecháváme stranou podezření, že někteří zúčastnění s takovým výsledkem předem počítali</a:t>
            </a:r>
          </a:p>
          <a:p>
            <a:pPr lvl="1" eaLnBrk="1" hangingPunct="1">
              <a:lnSpc>
                <a:spcPct val="80000"/>
              </a:lnSpc>
            </a:pPr>
            <a:endParaRPr lang="cs-CZ" altLang="en-US" sz="26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číslo snímku 5"/>
          <p:cNvSpPr>
            <a:spLocks noGrp="1"/>
          </p:cNvSpPr>
          <p:nvPr>
            <p:ph type="sldNum" sz="quarter" idx="12"/>
          </p:nvPr>
        </p:nvSpPr>
        <p:spPr>
          <a:noFill/>
        </p:spPr>
        <p:txBody>
          <a:bodyPr/>
          <a:lstStyle/>
          <a:p>
            <a:fld id="{4038E2BA-C93A-4F7B-BECA-27AD620DB923}" type="slidenum">
              <a:rPr lang="cs-CZ" altLang="en-US" smtClean="0"/>
              <a:pPr/>
              <a:t>5</a:t>
            </a:fld>
            <a:endParaRPr lang="cs-CZ" altLang="en-US" smtClean="0"/>
          </a:p>
        </p:txBody>
      </p:sp>
      <p:sp>
        <p:nvSpPr>
          <p:cNvPr id="73731" name="Rectangle 1026"/>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3732" name="Rectangle 1027"/>
          <p:cNvSpPr>
            <a:spLocks noGrp="1" noChangeArrowheads="1"/>
          </p:cNvSpPr>
          <p:nvPr>
            <p:ph type="body" idx="1"/>
          </p:nvPr>
        </p:nvSpPr>
        <p:spPr>
          <a:xfrm>
            <a:off x="533400" y="2017713"/>
            <a:ext cx="8421688" cy="4114800"/>
          </a:xfrm>
        </p:spPr>
        <p:txBody>
          <a:bodyPr/>
          <a:lstStyle/>
          <a:p>
            <a:pPr eaLnBrk="1" hangingPunct="1">
              <a:lnSpc>
                <a:spcPct val="80000"/>
              </a:lnSpc>
            </a:pPr>
            <a:r>
              <a:rPr lang="cs-CZ" altLang="en-US" sz="2800" i="1" smtClean="0"/>
              <a:t>Z</a:t>
            </a:r>
            <a:r>
              <a:rPr lang="en-US" altLang="en-US" sz="2800" i="1" smtClean="0"/>
              <a:t> </a:t>
            </a:r>
            <a:r>
              <a:rPr lang="en-US" altLang="en-US" sz="2800" smtClean="0"/>
              <a:t> is for great systems usually </a:t>
            </a:r>
            <a:r>
              <a:rPr lang="en-US" altLang="en-US" sz="2800" i="1" smtClean="0"/>
              <a:t>very large</a:t>
            </a:r>
            <a:endParaRPr lang="en-US" altLang="en-US" sz="2800" smtClean="0"/>
          </a:p>
          <a:p>
            <a:pPr lvl="1" eaLnBrk="1" hangingPunct="1">
              <a:lnSpc>
                <a:spcPct val="80000"/>
              </a:lnSpc>
            </a:pPr>
            <a:r>
              <a:rPr lang="en-US" altLang="en-US" sz="2000" smtClean="0"/>
              <a:t>Unnecessary redevelopment costs, transfer costs and errors</a:t>
            </a:r>
          </a:p>
          <a:p>
            <a:pPr lvl="1" eaLnBrk="1" hangingPunct="1">
              <a:lnSpc>
                <a:spcPct val="80000"/>
              </a:lnSpc>
            </a:pPr>
            <a:r>
              <a:rPr lang="en-US" altLang="en-US" sz="2000" smtClean="0"/>
              <a:t>Losses due staff errors, lost staff knowledge </a:t>
            </a:r>
          </a:p>
          <a:p>
            <a:pPr lvl="1" eaLnBrk="1" hangingPunct="1">
              <a:lnSpc>
                <a:spcPct val="80000"/>
              </a:lnSpc>
            </a:pPr>
            <a:r>
              <a:rPr lang="en-US" altLang="en-US" sz="2000" smtClean="0"/>
              <a:t>Obstacle for a wider use of techniques like Mashup Programming</a:t>
            </a:r>
          </a:p>
          <a:p>
            <a:pPr eaLnBrk="1" hangingPunct="1">
              <a:lnSpc>
                <a:spcPct val="80000"/>
              </a:lnSpc>
            </a:pPr>
            <a:r>
              <a:rPr lang="en-US" altLang="en-US" sz="2800" i="1" smtClean="0"/>
              <a:t>p </a:t>
            </a:r>
            <a:r>
              <a:rPr lang="en-US" altLang="en-US" sz="2800" smtClean="0"/>
              <a:t>is high </a:t>
            </a:r>
          </a:p>
          <a:p>
            <a:pPr lvl="1" eaLnBrk="1" hangingPunct="1">
              <a:lnSpc>
                <a:spcPct val="80000"/>
              </a:lnSpc>
            </a:pPr>
            <a:r>
              <a:rPr lang="en-US" altLang="en-US" sz="2000" smtClean="0"/>
              <a:t>The use of legacies is in OO world an important antipattern (see e.g. </a:t>
            </a:r>
            <a:r>
              <a:rPr lang="cs-CZ" altLang="en-US" sz="2000" smtClean="0"/>
              <a:t>The OO antipatterns </a:t>
            </a:r>
            <a:r>
              <a:rPr lang="en-US" altLang="en-US" sz="2000" smtClean="0"/>
              <a:t>Stovepipe Systems, of Islands of Automation) </a:t>
            </a:r>
          </a:p>
          <a:p>
            <a:pPr lvl="1" eaLnBrk="1" hangingPunct="1">
              <a:lnSpc>
                <a:spcPct val="80000"/>
              </a:lnSpc>
            </a:pPr>
            <a:r>
              <a:rPr lang="en-US" altLang="en-US" sz="2000" smtClean="0"/>
              <a:t>Interests of software vendors are against reuse</a:t>
            </a:r>
          </a:p>
          <a:p>
            <a:pPr lvl="1" eaLnBrk="1" hangingPunct="1">
              <a:lnSpc>
                <a:spcPct val="80000"/>
              </a:lnSpc>
            </a:pPr>
            <a:r>
              <a:rPr lang="en-US" altLang="en-US" sz="2000" smtClean="0"/>
              <a:t>Bad habits or missing skills of developers</a:t>
            </a:r>
          </a:p>
          <a:p>
            <a:pPr lvl="1" eaLnBrk="1" hangingPunct="1">
              <a:lnSpc>
                <a:spcPct val="80000"/>
              </a:lnSpc>
            </a:pPr>
            <a:r>
              <a:rPr lang="en-US" altLang="en-US" sz="2000" smtClean="0"/>
              <a:t>Existing software development tools</a:t>
            </a:r>
          </a:p>
          <a:p>
            <a:pPr lvl="1" eaLnBrk="1" hangingPunct="1">
              <a:lnSpc>
                <a:spcPct val="80000"/>
              </a:lnSpc>
            </a:pPr>
            <a:r>
              <a:rPr lang="en-US" altLang="en-US" sz="2000" smtClean="0"/>
              <a:t>Necessity to change paradigm</a:t>
            </a:r>
          </a:p>
          <a:p>
            <a:pPr lvl="1" eaLnBrk="1" hangingPunct="1">
              <a:lnSpc>
                <a:spcPct val="80000"/>
              </a:lnSpc>
            </a:pPr>
            <a:endParaRPr lang="en-US" altLang="en-US" sz="2000" smtClean="0"/>
          </a:p>
          <a:p>
            <a:pPr lvl="1" eaLnBrk="1" hangingPunct="1">
              <a:lnSpc>
                <a:spcPct val="80000"/>
              </a:lnSpc>
            </a:pPr>
            <a:endParaRPr lang="en-US" altLang="en-US" sz="24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Nadpis 1"/>
          <p:cNvSpPr>
            <a:spLocks noGrp="1"/>
          </p:cNvSpPr>
          <p:nvPr>
            <p:ph type="title" idx="4294967295"/>
          </p:nvPr>
        </p:nvSpPr>
        <p:spPr/>
        <p:txBody>
          <a:bodyPr/>
          <a:lstStyle/>
          <a:p>
            <a:pPr eaLnBrk="1" hangingPunct="1"/>
            <a:r>
              <a:rPr lang="cs-CZ" altLang="en-US" sz="3200" b="1" smtClean="0"/>
              <a:t>BPOD ohrožuje základní lidská práva, např. právo na život a na dobrou zdravotní péči</a:t>
            </a:r>
          </a:p>
        </p:txBody>
      </p:sp>
      <p:sp>
        <p:nvSpPr>
          <p:cNvPr id="119811" name="Zástupný symbol pro obsah 2"/>
          <p:cNvSpPr>
            <a:spLocks noGrp="1"/>
          </p:cNvSpPr>
          <p:nvPr>
            <p:ph idx="4294967295"/>
          </p:nvPr>
        </p:nvSpPr>
        <p:spPr/>
        <p:txBody>
          <a:bodyPr/>
          <a:lstStyle/>
          <a:p>
            <a:pPr eaLnBrk="1" hangingPunct="1">
              <a:lnSpc>
                <a:spcPct val="70000"/>
              </a:lnSpc>
              <a:buFontTx/>
              <a:buNone/>
            </a:pPr>
            <a:r>
              <a:rPr lang="cs-CZ" altLang="en-US" sz="3600" smtClean="0"/>
              <a:t>Důsledky:</a:t>
            </a:r>
          </a:p>
          <a:p>
            <a:pPr lvl="1" eaLnBrk="1" hangingPunct="1">
              <a:lnSpc>
                <a:spcPct val="70000"/>
              </a:lnSpc>
            </a:pPr>
            <a:r>
              <a:rPr lang="cs-CZ" altLang="en-US" sz="3600" smtClean="0"/>
              <a:t>Výroba Pervitinu se po uplatnění BPOD (skartace a zákaz sběru dat o výdejích léků) zase rozjela</a:t>
            </a:r>
          </a:p>
          <a:p>
            <a:pPr lvl="2" eaLnBrk="1" hangingPunct="1">
              <a:lnSpc>
                <a:spcPct val="70000"/>
              </a:lnSpc>
            </a:pPr>
            <a:r>
              <a:rPr lang="cs-CZ" altLang="en-US" smtClean="0"/>
              <a:t>Tragédie narkomanů a jejich rodin</a:t>
            </a:r>
          </a:p>
          <a:p>
            <a:pPr lvl="2" eaLnBrk="1" hangingPunct="1">
              <a:lnSpc>
                <a:spcPct val="70000"/>
              </a:lnSpc>
            </a:pPr>
            <a:r>
              <a:rPr lang="cs-CZ" altLang="en-US" smtClean="0"/>
              <a:t>Posílení podsvětí</a:t>
            </a:r>
          </a:p>
          <a:p>
            <a:pPr lvl="2" eaLnBrk="1" hangingPunct="1">
              <a:lnSpc>
                <a:spcPct val="70000"/>
              </a:lnSpc>
            </a:pPr>
            <a:r>
              <a:rPr lang="cs-CZ" altLang="en-US" smtClean="0"/>
              <a:t>Znemožnění optimalizace spotřeby léků, kontroly kvality zdravotní péče a podpory zdravotního výzkumu</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idx="4294967295"/>
          </p:nvPr>
        </p:nvSpPr>
        <p:spPr/>
        <p:txBody>
          <a:bodyPr/>
          <a:lstStyle/>
          <a:p>
            <a:pPr eaLnBrk="1" hangingPunct="1"/>
            <a:r>
              <a:rPr lang="cs-CZ" altLang="en-US" sz="3200" b="1" smtClean="0"/>
              <a:t>BPOD ohrožuje základní lidská práva, např. právo na život a na dobrou zdravotní péči</a:t>
            </a:r>
          </a:p>
        </p:txBody>
      </p:sp>
      <p:sp>
        <p:nvSpPr>
          <p:cNvPr id="120835" name="Zástupný symbol pro obsah 2"/>
          <p:cNvSpPr>
            <a:spLocks noGrp="1"/>
          </p:cNvSpPr>
          <p:nvPr>
            <p:ph idx="4294967295"/>
          </p:nvPr>
        </p:nvSpPr>
        <p:spPr/>
        <p:txBody>
          <a:bodyPr/>
          <a:lstStyle/>
          <a:p>
            <a:pPr eaLnBrk="1" hangingPunct="1">
              <a:lnSpc>
                <a:spcPct val="60000"/>
              </a:lnSpc>
              <a:buFontTx/>
              <a:buNone/>
            </a:pPr>
            <a:r>
              <a:rPr lang="cs-CZ" altLang="en-US" sz="2800" smtClean="0"/>
              <a:t>Důsledky 2:</a:t>
            </a:r>
          </a:p>
          <a:p>
            <a:pPr eaLnBrk="1" hangingPunct="1">
              <a:lnSpc>
                <a:spcPct val="60000"/>
              </a:lnSpc>
              <a:buFontTx/>
              <a:buNone/>
            </a:pPr>
            <a:r>
              <a:rPr lang="cs-CZ" altLang="en-US" sz="3600" smtClean="0"/>
              <a:t>Ztráta budoucích příležitostí</a:t>
            </a:r>
            <a:r>
              <a:rPr lang="cs-CZ" altLang="en-US" sz="2800" smtClean="0"/>
              <a:t>:</a:t>
            </a:r>
          </a:p>
          <a:p>
            <a:pPr eaLnBrk="1" hangingPunct="1">
              <a:lnSpc>
                <a:spcPct val="60000"/>
              </a:lnSpc>
            </a:pPr>
            <a:r>
              <a:rPr lang="cs-CZ" altLang="en-US" sz="2800" smtClean="0"/>
              <a:t>Nelze pomýšlet na on-line prevenci chybných medikací (ohrožení životů a zdraví), </a:t>
            </a:r>
          </a:p>
          <a:p>
            <a:pPr lvl="1" eaLnBrk="1" hangingPunct="1">
              <a:lnSpc>
                <a:spcPct val="60000"/>
              </a:lnSpc>
            </a:pPr>
            <a:r>
              <a:rPr lang="cs-CZ" altLang="en-US" sz="2500" smtClean="0"/>
              <a:t>To způsobuje ztráty životů na úrovni ztrát životů v dopravě (více než tisíc ročně), </a:t>
            </a:r>
          </a:p>
          <a:p>
            <a:pPr lvl="2" eaLnBrk="1" hangingPunct="1">
              <a:lnSpc>
                <a:spcPct val="60000"/>
              </a:lnSpc>
            </a:pPr>
            <a:r>
              <a:rPr lang="cs-CZ" altLang="en-US" sz="2100" smtClean="0"/>
              <a:t>v USA jsou kvalifikované odhady na úrovní cca 50000 ročně, takže u nás nějaký ten tisíc ročně, jistě existují kvalitnější odhady, základní zjištění platí a dá se použít i ve veřejných debatách.</a:t>
            </a:r>
          </a:p>
          <a:p>
            <a:pPr lvl="1" eaLnBrk="1" hangingPunct="1">
              <a:lnSpc>
                <a:spcPct val="60000"/>
              </a:lnSpc>
            </a:pPr>
            <a:r>
              <a:rPr lang="cs-CZ" altLang="en-US" sz="2500" smtClean="0"/>
              <a:t> Prevence chybných medikací by to mohla podstatně  omezit počet vážných poškození zdraví.  </a:t>
            </a:r>
          </a:p>
          <a:p>
            <a:pPr lvl="2" eaLnBrk="1" hangingPunct="1">
              <a:lnSpc>
                <a:spcPct val="60000"/>
              </a:lnSpc>
            </a:pPr>
            <a:r>
              <a:rPr lang="cs-CZ" altLang="en-US" sz="2100" smtClean="0"/>
              <a:t>V USA se odhaduje na cca 1,2 mil. ročně, takže u nás tak asi 50000 ročně. Počet postižených jde do statisíců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idx="4294967295"/>
          </p:nvPr>
        </p:nvSpPr>
        <p:spPr/>
        <p:txBody>
          <a:bodyPr/>
          <a:lstStyle/>
          <a:p>
            <a:pPr eaLnBrk="1" hangingPunct="1"/>
            <a:r>
              <a:rPr lang="cs-CZ" altLang="en-US" sz="3200" b="1" smtClean="0"/>
              <a:t>BPOD ohrožuje základní lidská práva, např. právo na život a na dobrou zdravotní péči</a:t>
            </a:r>
          </a:p>
        </p:txBody>
      </p:sp>
      <p:sp>
        <p:nvSpPr>
          <p:cNvPr id="121859" name="Zástupný symbol pro obsah 2"/>
          <p:cNvSpPr>
            <a:spLocks noGrp="1"/>
          </p:cNvSpPr>
          <p:nvPr>
            <p:ph idx="4294967295"/>
          </p:nvPr>
        </p:nvSpPr>
        <p:spPr/>
        <p:txBody>
          <a:bodyPr/>
          <a:lstStyle/>
          <a:p>
            <a:pPr eaLnBrk="1" hangingPunct="1">
              <a:lnSpc>
                <a:spcPct val="60000"/>
              </a:lnSpc>
              <a:buFontTx/>
              <a:buNone/>
            </a:pPr>
            <a:r>
              <a:rPr lang="cs-CZ" altLang="en-US" sz="3000" smtClean="0"/>
              <a:t>Důsledky </a:t>
            </a:r>
            <a:r>
              <a:rPr lang="cs-CZ" altLang="en-US" sz="2600" smtClean="0"/>
              <a:t>3:</a:t>
            </a:r>
          </a:p>
          <a:p>
            <a:pPr eaLnBrk="1" hangingPunct="1">
              <a:lnSpc>
                <a:spcPct val="60000"/>
              </a:lnSpc>
              <a:buFontTx/>
              <a:buNone/>
            </a:pPr>
            <a:r>
              <a:rPr lang="cs-CZ" altLang="en-US" sz="3000" smtClean="0"/>
              <a:t>Ztráta budoucích příležitostí</a:t>
            </a:r>
          </a:p>
          <a:p>
            <a:pPr lvl="1" eaLnBrk="1" hangingPunct="1">
              <a:lnSpc>
                <a:spcPct val="60000"/>
              </a:lnSpc>
            </a:pPr>
            <a:r>
              <a:rPr lang="cs-CZ" altLang="en-US" sz="3000" smtClean="0"/>
              <a:t>Zhoršení podmínek zdravotnického výzkumu a kvality reakce na epidemie, </a:t>
            </a:r>
          </a:p>
          <a:p>
            <a:pPr lvl="1" eaLnBrk="1" hangingPunct="1">
              <a:lnSpc>
                <a:spcPct val="60000"/>
              </a:lnSpc>
            </a:pPr>
            <a:r>
              <a:rPr lang="cs-CZ" altLang="en-US" sz="3000" smtClean="0"/>
              <a:t> Blokování optimalizace systému zdravotních pojišťoven, </a:t>
            </a:r>
          </a:p>
          <a:p>
            <a:pPr lvl="1" eaLnBrk="1" hangingPunct="1">
              <a:lnSpc>
                <a:spcPct val="60000"/>
              </a:lnSpc>
            </a:pPr>
            <a:r>
              <a:rPr lang="cs-CZ" altLang="en-US" sz="3000" smtClean="0"/>
              <a:t> Kontrola účinků léků, optimalizace léčby. </a:t>
            </a:r>
          </a:p>
          <a:p>
            <a:pPr lvl="2" eaLnBrk="1" hangingPunct="1">
              <a:lnSpc>
                <a:spcPct val="60000"/>
              </a:lnSpc>
            </a:pPr>
            <a:r>
              <a:rPr lang="cs-CZ" altLang="en-US" sz="2600" smtClean="0"/>
              <a:t>Pár miliard by to hodilo.</a:t>
            </a:r>
          </a:p>
          <a:p>
            <a:pPr lvl="1" eaLnBrk="1" hangingPunct="1">
              <a:lnSpc>
                <a:spcPct val="60000"/>
              </a:lnSpc>
            </a:pPr>
            <a:r>
              <a:rPr lang="cs-CZ" altLang="en-US" sz="3000" smtClean="0"/>
              <a:t>Objev cest šíření cholery analýzou osobních dat provedený londýnským lékařem kolem r. 1850 by dnes byl nezákonný</a:t>
            </a:r>
          </a:p>
          <a:p>
            <a:pPr lvl="1" eaLnBrk="1" hangingPunct="1">
              <a:lnSpc>
                <a:spcPct val="60000"/>
              </a:lnSpc>
            </a:pPr>
            <a:endParaRPr lang="cs-CZ" altLang="en-US" sz="30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Nadpis 1"/>
          <p:cNvSpPr>
            <a:spLocks noGrp="1"/>
          </p:cNvSpPr>
          <p:nvPr>
            <p:ph type="title" idx="4294967295"/>
          </p:nvPr>
        </p:nvSpPr>
        <p:spPr>
          <a:xfrm>
            <a:off x="552450" y="609600"/>
            <a:ext cx="8591550" cy="1143000"/>
          </a:xfrm>
        </p:spPr>
        <p:txBody>
          <a:bodyPr/>
          <a:lstStyle/>
          <a:p>
            <a:pPr eaLnBrk="1" hangingPunct="1"/>
            <a:r>
              <a:rPr lang="cs-CZ" altLang="en-US" sz="3200" b="1" smtClean="0"/>
              <a:t>BPOD ohrožuje základní lidská práva, např. právo na život a na dobrou zdravotní péči</a:t>
            </a:r>
          </a:p>
        </p:txBody>
      </p:sp>
      <p:sp>
        <p:nvSpPr>
          <p:cNvPr id="122883" name="Zástupný symbol pro obsah 2"/>
          <p:cNvSpPr>
            <a:spLocks noGrp="1"/>
          </p:cNvSpPr>
          <p:nvPr>
            <p:ph idx="4294967295"/>
          </p:nvPr>
        </p:nvSpPr>
        <p:spPr>
          <a:xfrm>
            <a:off x="317500" y="2286000"/>
            <a:ext cx="8574088" cy="3810000"/>
          </a:xfrm>
        </p:spPr>
        <p:txBody>
          <a:bodyPr/>
          <a:lstStyle/>
          <a:p>
            <a:pPr eaLnBrk="1" hangingPunct="1">
              <a:lnSpc>
                <a:spcPct val="80000"/>
              </a:lnSpc>
            </a:pPr>
            <a:r>
              <a:rPr lang="cs-CZ" altLang="en-US" sz="3600" smtClean="0"/>
              <a:t>Zákaz platí i pro využívání  dat zdravotních pojišťoven akreditovanými pracovišti</a:t>
            </a:r>
          </a:p>
          <a:p>
            <a:pPr lvl="1" eaLnBrk="1" hangingPunct="1">
              <a:lnSpc>
                <a:spcPct val="80000"/>
              </a:lnSpc>
            </a:pPr>
            <a:r>
              <a:rPr lang="cs-CZ" altLang="en-US" sz="2000" smtClean="0"/>
              <a:t>To už je naprostá zhovadilost</a:t>
            </a:r>
          </a:p>
          <a:p>
            <a:pPr eaLnBrk="1" hangingPunct="1">
              <a:lnSpc>
                <a:spcPct val="80000"/>
              </a:lnSpc>
            </a:pPr>
            <a:r>
              <a:rPr lang="cs-CZ" altLang="en-US" sz="3600" smtClean="0"/>
              <a:t>Pro státní správu má tedy de facto přednost ochrana dat  před ochranou životů a zdraví</a:t>
            </a:r>
          </a:p>
          <a:p>
            <a:pPr lvl="1" eaLnBrk="1" hangingPunct="1">
              <a:lnSpc>
                <a:spcPct val="80000"/>
              </a:lnSpc>
            </a:pPr>
            <a:r>
              <a:rPr lang="cs-CZ" altLang="en-US" sz="2000" smtClean="0"/>
              <a:t>Pověsti,že některé instituce se k tomu oficiálně hlásí</a:t>
            </a:r>
          </a:p>
          <a:p>
            <a:pPr lvl="1" eaLnBrk="1" hangingPunct="1">
              <a:lnSpc>
                <a:spcPct val="80000"/>
              </a:lnSpc>
            </a:pPr>
            <a:r>
              <a:rPr lang="cs-CZ" altLang="en-US" sz="2000" smtClean="0"/>
              <a:t>Mělo by být veřejnosti známo, že hlavní efekt často je nemožnost veřejné kontroly!!!</a:t>
            </a:r>
          </a:p>
          <a:p>
            <a:pPr eaLnBrk="1" hangingPunct="1">
              <a:lnSpc>
                <a:spcPct val="80000"/>
              </a:lnSpc>
            </a:pPr>
            <a:endParaRPr lang="cs-CZ" altLang="en-US" sz="30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cs-CZ" altLang="en-US" sz="4000" smtClean="0">
                <a:latin typeface="Arial" charset="0"/>
              </a:rPr>
              <a:t>Kde se ÚOOÚ chová nepatřičně</a:t>
            </a:r>
          </a:p>
        </p:txBody>
      </p:sp>
      <p:sp>
        <p:nvSpPr>
          <p:cNvPr id="123907" name="Rectangle 3"/>
          <p:cNvSpPr>
            <a:spLocks noGrp="1" noChangeArrowheads="1"/>
          </p:cNvSpPr>
          <p:nvPr>
            <p:ph type="body" idx="1"/>
          </p:nvPr>
        </p:nvSpPr>
        <p:spPr/>
        <p:txBody>
          <a:bodyPr/>
          <a:lstStyle/>
          <a:p>
            <a:r>
              <a:rPr lang="cs-CZ" altLang="en-US" smtClean="0">
                <a:latin typeface="Arial" charset="0"/>
              </a:rPr>
              <a:t>Většina postupů hodnocení a správy rizik vychází z hodnocení přímých ztrát, nebere dostatečný ohled na skryté ztráty</a:t>
            </a:r>
          </a:p>
          <a:p>
            <a:pPr lvl="1"/>
            <a:r>
              <a:rPr lang="cs-CZ" altLang="en-US" smtClean="0">
                <a:latin typeface="Arial" charset="0"/>
              </a:rPr>
              <a:t>Škody z výroby pervitinu</a:t>
            </a:r>
          </a:p>
          <a:p>
            <a:pPr lvl="1"/>
            <a:r>
              <a:rPr lang="cs-CZ" altLang="en-US" smtClean="0">
                <a:latin typeface="Arial" charset="0"/>
              </a:rPr>
              <a:t>Důsledky ztrát znalostí </a:t>
            </a:r>
          </a:p>
          <a:p>
            <a:pPr lvl="1"/>
            <a:r>
              <a:rPr lang="cs-CZ" altLang="en-US" smtClean="0">
                <a:latin typeface="Arial" charset="0"/>
              </a:rPr>
              <a:t>Sociální nestability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Nadpis 1"/>
          <p:cNvSpPr>
            <a:spLocks noGrp="1"/>
          </p:cNvSpPr>
          <p:nvPr>
            <p:ph type="title" idx="4294967295"/>
          </p:nvPr>
        </p:nvSpPr>
        <p:spPr/>
        <p:txBody>
          <a:bodyPr/>
          <a:lstStyle/>
          <a:p>
            <a:pPr eaLnBrk="1" hangingPunct="1"/>
            <a:r>
              <a:rPr lang="cs-CZ" altLang="en-US" smtClean="0"/>
              <a:t>Omezování práva na vzdělání</a:t>
            </a:r>
          </a:p>
        </p:txBody>
      </p:sp>
      <p:sp>
        <p:nvSpPr>
          <p:cNvPr id="124931" name="Zástupný symbol pro obsah 2"/>
          <p:cNvSpPr>
            <a:spLocks noGrp="1"/>
          </p:cNvSpPr>
          <p:nvPr>
            <p:ph idx="4294967295"/>
          </p:nvPr>
        </p:nvSpPr>
        <p:spPr>
          <a:xfrm>
            <a:off x="455613" y="1617663"/>
            <a:ext cx="8232775" cy="4525962"/>
          </a:xfrm>
        </p:spPr>
        <p:txBody>
          <a:bodyPr>
            <a:normAutofit lnSpcReduction="10000"/>
          </a:bodyPr>
          <a:lstStyle/>
          <a:p>
            <a:pPr eaLnBrk="1" hangingPunct="1">
              <a:lnSpc>
                <a:spcPct val="80000"/>
              </a:lnSpc>
            </a:pPr>
            <a:r>
              <a:rPr lang="cs-CZ" altLang="en-US" smtClean="0"/>
              <a:t>Chybí nezávislý systém evaluace kvality škol a vzdělávání podle kriterií hodnotitele, např. rodiče</a:t>
            </a:r>
          </a:p>
          <a:p>
            <a:pPr eaLnBrk="1" hangingPunct="1">
              <a:lnSpc>
                <a:spcPct val="80000"/>
              </a:lnSpc>
            </a:pPr>
            <a:r>
              <a:rPr lang="cs-CZ" altLang="en-US" smtClean="0"/>
              <a:t>Proto je obtížné  vynucovat kvalitu výuky a správně volit směr studia a školu, není dohled nad efekty didaktických modernizací, </a:t>
            </a:r>
          </a:p>
          <a:p>
            <a:pPr lvl="1" eaLnBrk="1" hangingPunct="1">
              <a:lnSpc>
                <a:spcPct val="80000"/>
              </a:lnSpc>
            </a:pPr>
            <a:r>
              <a:rPr lang="cs-CZ" altLang="en-US" smtClean="0"/>
              <a:t>Stížnosti u nás i v USA (nedávno Obama)</a:t>
            </a:r>
          </a:p>
          <a:p>
            <a:pPr lvl="1" eaLnBrk="1" hangingPunct="1">
              <a:lnSpc>
                <a:spcPct val="80000"/>
              </a:lnSpc>
            </a:pPr>
            <a:r>
              <a:rPr lang="cs-CZ" altLang="en-US" smtClean="0"/>
              <a:t>Je dost indikací, že se kvalita vzdělání snižuje (především STEM, nic moc pro soft obory), ale je obtížné vyvolat změnu</a:t>
            </a:r>
          </a:p>
          <a:p>
            <a:pPr lvl="1" eaLnBrk="1" hangingPunct="1">
              <a:lnSpc>
                <a:spcPct val="80000"/>
              </a:lnSpc>
            </a:pPr>
            <a:r>
              <a:rPr lang="cs-CZ" altLang="en-US" smtClean="0"/>
              <a:t>STEM cvičí i obecně potřebné pracovní dovednosti (přesné provedení, píle…)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3137BE62-060D-46E3-B3B3-994ED8594530}" type="slidenum">
              <a:rPr lang="cs-CZ" altLang="en-US" sz="1400">
                <a:latin typeface="Arial" charset="0"/>
              </a:rPr>
              <a:pPr algn="r"/>
              <a:t>56</a:t>
            </a:fld>
            <a:endParaRPr lang="cs-CZ" altLang="en-US" sz="1400">
              <a:latin typeface="Arial" charset="0"/>
            </a:endParaRPr>
          </a:p>
        </p:txBody>
      </p:sp>
      <p:sp>
        <p:nvSpPr>
          <p:cNvPr id="125955" name="Rectangle 2"/>
          <p:cNvSpPr>
            <a:spLocks noGrp="1" noChangeArrowheads="1"/>
          </p:cNvSpPr>
          <p:nvPr>
            <p:ph type="title" idx="4294967295"/>
          </p:nvPr>
        </p:nvSpPr>
        <p:spPr>
          <a:xfrm>
            <a:off x="304800" y="381000"/>
            <a:ext cx="7848600" cy="1371600"/>
          </a:xfrm>
        </p:spPr>
        <p:txBody>
          <a:bodyPr/>
          <a:lstStyle/>
          <a:p>
            <a:pPr eaLnBrk="1" hangingPunct="1"/>
            <a:r>
              <a:rPr lang="cs-CZ" altLang="en-US" sz="3600" smtClean="0"/>
              <a:t>Rizika restrukturalizace podnikových procesů</a:t>
            </a:r>
          </a:p>
        </p:txBody>
      </p:sp>
      <p:sp>
        <p:nvSpPr>
          <p:cNvPr id="125956" name="Rectangle 3"/>
          <p:cNvSpPr>
            <a:spLocks noGrp="1" noChangeArrowheads="1"/>
          </p:cNvSpPr>
          <p:nvPr>
            <p:ph type="body" idx="4294967295"/>
          </p:nvPr>
        </p:nvSpPr>
        <p:spPr>
          <a:xfrm>
            <a:off x="230188" y="1981200"/>
            <a:ext cx="8302625" cy="4114800"/>
          </a:xfrm>
        </p:spPr>
        <p:txBody>
          <a:bodyPr/>
          <a:lstStyle/>
          <a:p>
            <a:pPr eaLnBrk="1" hangingPunct="1">
              <a:lnSpc>
                <a:spcPct val="80000"/>
              </a:lnSpc>
            </a:pPr>
            <a:r>
              <a:rPr lang="cs-CZ" altLang="en-US" sz="2800" smtClean="0"/>
              <a:t>Je velmi žádoucí nemodifikovat radikálně podnikové procesy (business process reingeneering, BPR), pokud to není absolutně nutné. </a:t>
            </a:r>
            <a:r>
              <a:rPr lang="cs-CZ" altLang="en-US" sz="2400" smtClean="0"/>
              <a:t>Zanedbání tohoto faktu</a:t>
            </a:r>
            <a:r>
              <a:rPr lang="cs-CZ" altLang="en-US" sz="2800" smtClean="0"/>
              <a:t> </a:t>
            </a:r>
            <a:r>
              <a:rPr lang="cs-CZ" altLang="en-US" sz="2400" smtClean="0"/>
              <a:t> k průšvihům</a:t>
            </a:r>
          </a:p>
          <a:p>
            <a:pPr eaLnBrk="1" hangingPunct="1">
              <a:lnSpc>
                <a:spcPct val="80000"/>
              </a:lnSpc>
            </a:pPr>
            <a:r>
              <a:rPr lang="cs-CZ" altLang="en-US" sz="2800" smtClean="0"/>
              <a:t>V reálných situacích jsou v zemích, jako je ČR, BP skryty v myslích lidí a založeny na zvládnutých dovednostech a mnohé není vůbec explicitně zaznamenáno, vybaví se až při vzniku určité situace</a:t>
            </a:r>
          </a:p>
          <a:p>
            <a:pPr lvl="1" eaLnBrk="1" hangingPunct="1">
              <a:lnSpc>
                <a:spcPct val="80000"/>
              </a:lnSpc>
            </a:pPr>
            <a:r>
              <a:rPr lang="cs-CZ" altLang="en-US" sz="2400" smtClean="0"/>
              <a:t>Tak zvaná taktilní znalost, tu BBR obvykle zničí</a:t>
            </a:r>
          </a:p>
          <a:p>
            <a:pPr eaLnBrk="1" hangingPunct="1">
              <a:lnSpc>
                <a:spcPct val="80000"/>
              </a:lnSpc>
            </a:pPr>
            <a:r>
              <a:rPr lang="cs-CZ" altLang="en-US" smtClean="0"/>
              <a:t>BPR likviduje znalostní náskok „starých“</a:t>
            </a:r>
          </a:p>
        </p:txBody>
      </p:sp>
      <p:sp>
        <p:nvSpPr>
          <p:cNvPr id="125957"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p>
            <a:endParaRPr lang="en-US" altLang="en-US" sz="1800">
              <a:latin typeface="Arial"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C44DB6B5-69EB-4961-8F0C-38C3E42529B8}" type="slidenum">
              <a:rPr lang="cs-CZ" altLang="en-US" sz="1400">
                <a:latin typeface="Arial" charset="0"/>
              </a:rPr>
              <a:pPr algn="r"/>
              <a:t>57</a:t>
            </a:fld>
            <a:endParaRPr lang="cs-CZ" altLang="en-US" sz="1400">
              <a:latin typeface="Arial" charset="0"/>
            </a:endParaRPr>
          </a:p>
        </p:txBody>
      </p:sp>
      <p:sp>
        <p:nvSpPr>
          <p:cNvPr id="126979" name="Rectangle 2"/>
          <p:cNvSpPr>
            <a:spLocks noGrp="1" noChangeArrowheads="1"/>
          </p:cNvSpPr>
          <p:nvPr>
            <p:ph type="title" idx="4294967295"/>
          </p:nvPr>
        </p:nvSpPr>
        <p:spPr>
          <a:xfrm>
            <a:off x="304800" y="609600"/>
            <a:ext cx="7924800" cy="1143000"/>
          </a:xfrm>
        </p:spPr>
        <p:txBody>
          <a:bodyPr/>
          <a:lstStyle/>
          <a:p>
            <a:pPr eaLnBrk="1" hangingPunct="1"/>
            <a:r>
              <a:rPr lang="cs-CZ" altLang="en-US" sz="3600" smtClean="0"/>
              <a:t>Restrukturalizace podnikových procesů</a:t>
            </a:r>
          </a:p>
        </p:txBody>
      </p:sp>
      <p:sp>
        <p:nvSpPr>
          <p:cNvPr id="126980" name="Rectangle 3"/>
          <p:cNvSpPr>
            <a:spLocks noGrp="1" noChangeArrowheads="1"/>
          </p:cNvSpPr>
          <p:nvPr>
            <p:ph type="body" idx="4294967295"/>
          </p:nvPr>
        </p:nvSpPr>
        <p:spPr>
          <a:xfrm>
            <a:off x="395288" y="1989138"/>
            <a:ext cx="8280400" cy="4106862"/>
          </a:xfrm>
        </p:spPr>
        <p:txBody>
          <a:bodyPr/>
          <a:lstStyle/>
          <a:p>
            <a:pPr eaLnBrk="1" hangingPunct="1">
              <a:lnSpc>
                <a:spcPct val="80000"/>
              </a:lnSpc>
            </a:pPr>
            <a:r>
              <a:rPr lang="cs-CZ" altLang="en-US" sz="2800" smtClean="0"/>
              <a:t>Obtížnost BPR – případ NDR. Úplná restrukturalizace průmyslu NDR se ukázala jako neobyčejně drahá a velice dlouhodobá záležitost. </a:t>
            </a:r>
          </a:p>
          <a:p>
            <a:pPr lvl="1" eaLnBrk="1" hangingPunct="1">
              <a:lnSpc>
                <a:spcPct val="80000"/>
              </a:lnSpc>
            </a:pPr>
            <a:r>
              <a:rPr lang="cs-CZ" altLang="en-US" sz="2400" smtClean="0"/>
              <a:t>Ani dnes po více než dvaceti létech není jasné, zda a kdy úspěšně skončí. Jisté náznaky zlepšení existují. </a:t>
            </a:r>
          </a:p>
          <a:p>
            <a:pPr lvl="1" eaLnBrk="1" hangingPunct="1">
              <a:lnSpc>
                <a:spcPct val="80000"/>
              </a:lnSpc>
            </a:pPr>
            <a:r>
              <a:rPr lang="cs-CZ" altLang="en-US" sz="2400" smtClean="0"/>
              <a:t>Domněka: Struktura průmyslu se zcela rozbila a jeho znovuvybudování je úkol pro více než jednu generaci. Dodnes jsou problémy </a:t>
            </a:r>
          </a:p>
          <a:p>
            <a:pPr lvl="2" eaLnBrk="1" hangingPunct="1">
              <a:lnSpc>
                <a:spcPct val="80000"/>
              </a:lnSpc>
            </a:pPr>
            <a:r>
              <a:rPr lang="cs-CZ" altLang="en-US" sz="2000" smtClean="0"/>
              <a:t> Cena změny: několik bilionů marek/euro (oficiálně 200 miliard marek (v dnešních cenách cca 300 miliard  Euro ročně po mnoho let), fakticky třikrát tolik</a:t>
            </a:r>
          </a:p>
        </p:txBody>
      </p:sp>
      <p:sp>
        <p:nvSpPr>
          <p:cNvPr id="126981"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p>
            <a:endParaRPr lang="en-US" altLang="en-US" sz="1800">
              <a:latin typeface="Arial"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74AB92E-26AE-4095-8359-B867D9F68879}" type="slidenum">
              <a:rPr lang="cs-CZ" altLang="en-US" sz="1400">
                <a:latin typeface="Arial" charset="0"/>
              </a:rPr>
              <a:pPr algn="r"/>
              <a:t>58</a:t>
            </a:fld>
            <a:endParaRPr lang="cs-CZ" altLang="en-US" sz="1400">
              <a:latin typeface="Arial" charset="0"/>
            </a:endParaRPr>
          </a:p>
        </p:txBody>
      </p:sp>
      <p:sp>
        <p:nvSpPr>
          <p:cNvPr id="128003" name="Rectangle 2"/>
          <p:cNvSpPr>
            <a:spLocks noGrp="1" noChangeArrowheads="1"/>
          </p:cNvSpPr>
          <p:nvPr>
            <p:ph type="title" idx="4294967295"/>
          </p:nvPr>
        </p:nvSpPr>
        <p:spPr>
          <a:xfrm>
            <a:off x="304800" y="609600"/>
            <a:ext cx="7924800" cy="1143000"/>
          </a:xfrm>
        </p:spPr>
        <p:txBody>
          <a:bodyPr/>
          <a:lstStyle/>
          <a:p>
            <a:pPr eaLnBrk="1" hangingPunct="1"/>
            <a:r>
              <a:rPr lang="cs-CZ" altLang="en-US" sz="3600" smtClean="0"/>
              <a:t>Restrukturalizace podnikových procesů</a:t>
            </a:r>
          </a:p>
        </p:txBody>
      </p:sp>
      <p:sp>
        <p:nvSpPr>
          <p:cNvPr id="128004" name="Rectangle 3"/>
          <p:cNvSpPr>
            <a:spLocks noGrp="1" noChangeArrowheads="1"/>
          </p:cNvSpPr>
          <p:nvPr>
            <p:ph type="body" idx="4294967295"/>
          </p:nvPr>
        </p:nvSpPr>
        <p:spPr>
          <a:xfrm>
            <a:off x="395288" y="1989138"/>
            <a:ext cx="8280400" cy="4106862"/>
          </a:xfrm>
        </p:spPr>
        <p:txBody>
          <a:bodyPr/>
          <a:lstStyle/>
          <a:p>
            <a:pPr eaLnBrk="1" hangingPunct="1">
              <a:lnSpc>
                <a:spcPct val="80000"/>
              </a:lnSpc>
            </a:pPr>
            <a:endParaRPr lang="cs-CZ" altLang="en-US" sz="2800" smtClean="0"/>
          </a:p>
          <a:p>
            <a:pPr eaLnBrk="1" hangingPunct="1">
              <a:lnSpc>
                <a:spcPct val="80000"/>
              </a:lnSpc>
            </a:pPr>
            <a:endParaRPr lang="cs-CZ" altLang="en-US" sz="2800" smtClean="0"/>
          </a:p>
          <a:p>
            <a:pPr eaLnBrk="1" hangingPunct="1">
              <a:lnSpc>
                <a:spcPct val="80000"/>
              </a:lnSpc>
            </a:pPr>
            <a:r>
              <a:rPr lang="cs-CZ" altLang="en-US" sz="2800" smtClean="0"/>
              <a:t>Ani v USA nejsou s radikální BPR nejlepší zkušenosti i když tam obvykle nepředpokládají iniciativu při jejich provádění, takže se nové procesy snáze naučí a používají.</a:t>
            </a:r>
            <a:endParaRPr lang="cs-CZ" altLang="en-US" sz="2400" smtClean="0"/>
          </a:p>
          <a:p>
            <a:pPr eaLnBrk="1" hangingPunct="1">
              <a:lnSpc>
                <a:spcPct val="80000"/>
              </a:lnSpc>
            </a:pPr>
            <a:r>
              <a:rPr lang="cs-CZ" altLang="en-US" sz="2800" smtClean="0"/>
              <a:t>Dosti velká kritika výsledků BPR</a:t>
            </a:r>
          </a:p>
          <a:p>
            <a:pPr lvl="1" eaLnBrk="1" hangingPunct="1">
              <a:lnSpc>
                <a:spcPct val="80000"/>
              </a:lnSpc>
            </a:pPr>
            <a:r>
              <a:rPr lang="cs-CZ" altLang="en-US" sz="2400" smtClean="0"/>
              <a:t>V podstatě se BPR v původním rozsahu neprovádí</a:t>
            </a:r>
          </a:p>
          <a:p>
            <a:pPr lvl="1" eaLnBrk="1" hangingPunct="1">
              <a:lnSpc>
                <a:spcPct val="80000"/>
              </a:lnSpc>
            </a:pPr>
            <a:r>
              <a:rPr lang="cs-CZ" altLang="en-US" sz="2400" smtClean="0"/>
              <a:t>BPR se zneužívalo pro omezení vlivu starých praktiků</a:t>
            </a:r>
          </a:p>
        </p:txBody>
      </p:sp>
      <p:sp>
        <p:nvSpPr>
          <p:cNvPr id="128005"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p>
            <a:endParaRPr lang="en-US" altLang="en-US" sz="1800">
              <a:latin typeface="Arial"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8EA55A8-4F7A-4ED9-AE3E-CCECE5E071F4}" type="slidenum">
              <a:rPr lang="cs-CZ" altLang="en-US" sz="1400">
                <a:latin typeface="Arial" charset="0"/>
              </a:rPr>
              <a:pPr algn="r"/>
              <a:t>59</a:t>
            </a:fld>
            <a:endParaRPr lang="cs-CZ" altLang="en-US" sz="1400">
              <a:latin typeface="Arial" charset="0"/>
            </a:endParaRPr>
          </a:p>
        </p:txBody>
      </p:sp>
      <p:sp>
        <p:nvSpPr>
          <p:cNvPr id="129027" name="Rectangle 2"/>
          <p:cNvSpPr>
            <a:spLocks noGrp="1" noChangeArrowheads="1"/>
          </p:cNvSpPr>
          <p:nvPr>
            <p:ph type="title" idx="4294967295"/>
          </p:nvPr>
        </p:nvSpPr>
        <p:spPr>
          <a:xfrm>
            <a:off x="304800" y="609600"/>
            <a:ext cx="8534400" cy="1143000"/>
          </a:xfrm>
        </p:spPr>
        <p:txBody>
          <a:bodyPr/>
          <a:lstStyle/>
          <a:p>
            <a:pPr eaLnBrk="1" hangingPunct="1"/>
            <a:r>
              <a:rPr lang="cs-CZ" altLang="en-US" sz="4000" smtClean="0"/>
              <a:t>Restrukturalizace podnikových procesů</a:t>
            </a:r>
          </a:p>
        </p:txBody>
      </p:sp>
      <p:sp>
        <p:nvSpPr>
          <p:cNvPr id="129028" name="Rectangle 3"/>
          <p:cNvSpPr>
            <a:spLocks noGrp="1" noChangeArrowheads="1"/>
          </p:cNvSpPr>
          <p:nvPr>
            <p:ph type="body" idx="4294967295"/>
          </p:nvPr>
        </p:nvSpPr>
        <p:spPr>
          <a:xfrm>
            <a:off x="685800" y="2276475"/>
            <a:ext cx="7761288" cy="3819525"/>
          </a:xfrm>
        </p:spPr>
        <p:txBody>
          <a:bodyPr>
            <a:normAutofit lnSpcReduction="10000"/>
          </a:bodyPr>
          <a:lstStyle/>
          <a:p>
            <a:pPr eaLnBrk="1" hangingPunct="1">
              <a:lnSpc>
                <a:spcPct val="80000"/>
              </a:lnSpc>
              <a:buFontTx/>
              <a:buNone/>
            </a:pPr>
            <a:r>
              <a:rPr lang="cs-CZ" altLang="en-US" sz="2800" smtClean="0"/>
              <a:t>Studium známých případů BPR naznačuje, že jistější  a často i efektivnější cesta  než radikální (tvrdé) BPR je angažování kvalitního manažera.</a:t>
            </a:r>
          </a:p>
          <a:p>
            <a:pPr lvl="1" eaLnBrk="1" hangingPunct="1">
              <a:lnSpc>
                <a:spcPct val="80000"/>
              </a:lnSpc>
            </a:pPr>
            <a:r>
              <a:rPr lang="cs-CZ" altLang="en-US" sz="2400" smtClean="0"/>
              <a:t>Příklad IBM v sedmdesátých létech, manažer ji zachránil od krachu, BPR nikoliv </a:t>
            </a:r>
          </a:p>
          <a:p>
            <a:pPr lvl="1" eaLnBrk="1" hangingPunct="1">
              <a:lnSpc>
                <a:spcPct val="80000"/>
              </a:lnSpc>
            </a:pPr>
            <a:r>
              <a:rPr lang="cs-CZ" altLang="en-US" sz="2000" smtClean="0"/>
              <a:t>Revoluční změny podnikových procesů, jako TQM (total quality management),  často vedou ke zhoršení výsledků (výsledky průzkumu Gartner Group).</a:t>
            </a:r>
          </a:p>
          <a:p>
            <a:pPr lvl="1" eaLnBrk="1" hangingPunct="1">
              <a:lnSpc>
                <a:spcPct val="80000"/>
              </a:lnSpc>
            </a:pPr>
            <a:r>
              <a:rPr lang="cs-CZ" altLang="en-US" sz="2000" smtClean="0"/>
              <a:t>Nové metody se často přeceňují, neboť je zavádějí nadprůměrní pracovníci a mnoho dobrých výsledků se dosahuje proto, že jsou nadprůměrní,měli by dobré výsledky i při používání jiných metod (viz školské reformy u nás), navíc se používají na to, nač se hodí (srv. hype křivku před líbánky)</a:t>
            </a:r>
          </a:p>
        </p:txBody>
      </p:sp>
      <p:sp>
        <p:nvSpPr>
          <p:cNvPr id="129029" name="Rectangle 4"/>
          <p:cNvSpPr>
            <a:spLocks noChangeArrowheads="1"/>
          </p:cNvSpPr>
          <p:nvPr/>
        </p:nvSpPr>
        <p:spPr bwMode="auto">
          <a:xfrm>
            <a:off x="8243888" y="188913"/>
            <a:ext cx="215900" cy="215900"/>
          </a:xfrm>
          <a:prstGeom prst="rect">
            <a:avLst/>
          </a:prstGeom>
          <a:solidFill>
            <a:schemeClr val="accent1"/>
          </a:solidFill>
          <a:ln w="9525">
            <a:solidFill>
              <a:schemeClr val="tx1"/>
            </a:solidFill>
            <a:miter lim="800000"/>
            <a:headEnd/>
            <a:tailEnd/>
          </a:ln>
        </p:spPr>
        <p:txBody>
          <a:bodyPr wrap="none" anchor="ctr"/>
          <a:lstStyle/>
          <a:p>
            <a:endParaRPr lang="en-US" altLang="en-US" sz="180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číslo snímku 5"/>
          <p:cNvSpPr>
            <a:spLocks noGrp="1"/>
          </p:cNvSpPr>
          <p:nvPr>
            <p:ph type="sldNum" sz="quarter" idx="12"/>
          </p:nvPr>
        </p:nvSpPr>
        <p:spPr>
          <a:noFill/>
        </p:spPr>
        <p:txBody>
          <a:bodyPr/>
          <a:lstStyle/>
          <a:p>
            <a:fld id="{7A3E28CC-453E-4FA8-8D7D-CA1A6526385E}" type="slidenum">
              <a:rPr lang="cs-CZ" altLang="en-US" smtClean="0"/>
              <a:pPr/>
              <a:t>6</a:t>
            </a:fld>
            <a:endParaRPr lang="cs-CZ" altLang="en-US" smtClean="0"/>
          </a:p>
        </p:txBody>
      </p:sp>
      <p:sp>
        <p:nvSpPr>
          <p:cNvPr id="74755" name="Rectangle 1026"/>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4756" name="Rectangle 1027"/>
          <p:cNvSpPr>
            <a:spLocks noGrp="1" noChangeArrowheads="1"/>
          </p:cNvSpPr>
          <p:nvPr>
            <p:ph type="body" idx="1"/>
          </p:nvPr>
        </p:nvSpPr>
        <p:spPr>
          <a:xfrm>
            <a:off x="533400" y="2017713"/>
            <a:ext cx="8421688" cy="4114800"/>
          </a:xfrm>
        </p:spPr>
        <p:txBody>
          <a:bodyPr/>
          <a:lstStyle/>
          <a:p>
            <a:pPr eaLnBrk="1" hangingPunct="1"/>
            <a:r>
              <a:rPr lang="en-US" altLang="en-US" sz="3600" i="1" smtClean="0"/>
              <a:t>In the case of e-government it is always very costly to rewrite existing applications, so we reduce p</a:t>
            </a:r>
            <a:r>
              <a:rPr lang="cs-CZ" altLang="en-US" sz="3600" i="1" smtClean="0"/>
              <a:t> (prevent the use of the antipattern)</a:t>
            </a:r>
            <a:r>
              <a:rPr lang="en-US" altLang="en-US" sz="3600" i="1" smtClean="0"/>
              <a:t>, it is we should try to use existing applications.</a:t>
            </a:r>
            <a:endParaRPr lang="en-US" altLang="en-US" sz="360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3091C6D7-B57C-4A97-9114-4ED6945F7DE8}" type="slidenum">
              <a:rPr lang="cs-CZ" altLang="en-US" sz="1400">
                <a:latin typeface="Arial" charset="0"/>
              </a:rPr>
              <a:pPr algn="r"/>
              <a:t>60</a:t>
            </a:fld>
            <a:endParaRPr lang="cs-CZ" altLang="en-US" sz="1400">
              <a:latin typeface="Arial" charset="0"/>
            </a:endParaRPr>
          </a:p>
        </p:txBody>
      </p:sp>
      <p:sp>
        <p:nvSpPr>
          <p:cNvPr id="130051" name="Rectangle 2"/>
          <p:cNvSpPr>
            <a:spLocks noGrp="1" noChangeArrowheads="1"/>
          </p:cNvSpPr>
          <p:nvPr>
            <p:ph type="title" idx="4294967295"/>
          </p:nvPr>
        </p:nvSpPr>
        <p:spPr>
          <a:xfrm>
            <a:off x="304800" y="609600"/>
            <a:ext cx="8534400" cy="1143000"/>
          </a:xfrm>
        </p:spPr>
        <p:txBody>
          <a:bodyPr>
            <a:normAutofit fontScale="90000"/>
          </a:bodyPr>
          <a:lstStyle/>
          <a:p>
            <a:pPr eaLnBrk="1" hangingPunct="1"/>
            <a:r>
              <a:rPr lang="cs-CZ" altLang="en-US" sz="4000" smtClean="0"/>
              <a:t>Důvody selhání restrukturalizace podnikových procesů</a:t>
            </a:r>
          </a:p>
        </p:txBody>
      </p:sp>
      <p:sp>
        <p:nvSpPr>
          <p:cNvPr id="130052" name="Rectangle 3"/>
          <p:cNvSpPr>
            <a:spLocks noGrp="1" noChangeArrowheads="1"/>
          </p:cNvSpPr>
          <p:nvPr>
            <p:ph type="body" idx="4294967295"/>
          </p:nvPr>
        </p:nvSpPr>
        <p:spPr>
          <a:xfrm>
            <a:off x="395288" y="2276475"/>
            <a:ext cx="8062912" cy="3819525"/>
          </a:xfrm>
        </p:spPr>
        <p:txBody>
          <a:bodyPr>
            <a:normAutofit lnSpcReduction="10000"/>
          </a:bodyPr>
          <a:lstStyle/>
          <a:p>
            <a:pPr eaLnBrk="1" hangingPunct="1">
              <a:lnSpc>
                <a:spcPct val="90000"/>
              </a:lnSpc>
            </a:pPr>
            <a:r>
              <a:rPr lang="cs-CZ" altLang="en-US" sz="2400" smtClean="0"/>
              <a:t>V déle existujících organizacích v Evropě je mnohé založeno na zkušenostech (vzpomenu si, co mám dělat až když nastane příslušná situace, to je tzv. taktilní dovednost a znalost). V restrukturalizovaných procesech se tato znalost ztratí.</a:t>
            </a:r>
          </a:p>
          <a:p>
            <a:pPr eaLnBrk="1" hangingPunct="1">
              <a:lnSpc>
                <a:spcPct val="90000"/>
              </a:lnSpc>
            </a:pPr>
            <a:r>
              <a:rPr lang="cs-CZ" altLang="en-US" sz="2400" smtClean="0"/>
              <a:t>Změna typu procesů vyžadující změnu kultury (s iniciativou/přesný)</a:t>
            </a:r>
          </a:p>
          <a:p>
            <a:pPr eaLnBrk="1" hangingPunct="1">
              <a:lnSpc>
                <a:spcPct val="90000"/>
              </a:lnSpc>
            </a:pPr>
            <a:r>
              <a:rPr lang="cs-CZ" altLang="en-US" sz="2400" smtClean="0"/>
              <a:t>Nové principy a zásady nemusí být pro danou situaci vhodné. Nové principy mohou být příliš jednostranné a poplatné módám a případně vhodné jen pro některé typy podniků, obvykle velké  </a:t>
            </a:r>
          </a:p>
        </p:txBody>
      </p:sp>
      <p:sp>
        <p:nvSpPr>
          <p:cNvPr id="130053" name="Rectangle 4"/>
          <p:cNvSpPr>
            <a:spLocks noChangeArrowheads="1"/>
          </p:cNvSpPr>
          <p:nvPr/>
        </p:nvSpPr>
        <p:spPr bwMode="auto">
          <a:xfrm>
            <a:off x="8316913" y="188913"/>
            <a:ext cx="215900" cy="144462"/>
          </a:xfrm>
          <a:prstGeom prst="rect">
            <a:avLst/>
          </a:prstGeom>
          <a:solidFill>
            <a:schemeClr val="accent1"/>
          </a:solidFill>
          <a:ln w="9525">
            <a:solidFill>
              <a:schemeClr val="tx1"/>
            </a:solidFill>
            <a:miter lim="800000"/>
            <a:headEnd/>
            <a:tailEnd/>
          </a:ln>
        </p:spPr>
        <p:txBody>
          <a:bodyPr wrap="none" anchor="ctr"/>
          <a:lstStyle/>
          <a:p>
            <a:endParaRPr lang="en-US" altLang="en-US" sz="1800">
              <a:latin typeface="Arial"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Zástupný symbol pro číslo snímku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AE4DFB37-2440-42ED-B25D-83ED6F540126}" type="slidenum">
              <a:rPr lang="cs-CZ" altLang="en-US" sz="1400">
                <a:latin typeface="Arial" charset="0"/>
              </a:rPr>
              <a:pPr algn="r"/>
              <a:t>61</a:t>
            </a:fld>
            <a:endParaRPr lang="cs-CZ" altLang="en-US" sz="1400">
              <a:latin typeface="Arial" charset="0"/>
            </a:endParaRPr>
          </a:p>
        </p:txBody>
      </p:sp>
      <p:sp>
        <p:nvSpPr>
          <p:cNvPr id="131075" name="Rectangle 1026"/>
          <p:cNvSpPr>
            <a:spLocks noGrp="1" noChangeArrowheads="1"/>
          </p:cNvSpPr>
          <p:nvPr>
            <p:ph type="title" idx="4294967295"/>
          </p:nvPr>
        </p:nvSpPr>
        <p:spPr/>
        <p:txBody>
          <a:bodyPr/>
          <a:lstStyle/>
          <a:p>
            <a:pPr eaLnBrk="1" hangingPunct="1"/>
            <a:r>
              <a:rPr lang="cs-CZ" altLang="en-US" smtClean="0"/>
              <a:t>Tři aspekty činnosti týmu</a:t>
            </a:r>
          </a:p>
        </p:txBody>
      </p:sp>
      <p:sp>
        <p:nvSpPr>
          <p:cNvPr id="131076" name="Oval 1027"/>
          <p:cNvSpPr>
            <a:spLocks noChangeArrowheads="1"/>
          </p:cNvSpPr>
          <p:nvPr/>
        </p:nvSpPr>
        <p:spPr bwMode="auto">
          <a:xfrm>
            <a:off x="1763713"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1077" name="Text Box 1028"/>
          <p:cNvSpPr txBox="1">
            <a:spLocks noChangeArrowheads="1"/>
          </p:cNvSpPr>
          <p:nvPr/>
        </p:nvSpPr>
        <p:spPr bwMode="auto">
          <a:xfrm>
            <a:off x="1828800" y="2819400"/>
            <a:ext cx="1584325" cy="822325"/>
          </a:xfrm>
          <a:prstGeom prst="rect">
            <a:avLst/>
          </a:prstGeom>
          <a:noFill/>
          <a:ln w="9525">
            <a:noFill/>
            <a:miter lim="800000"/>
            <a:headEnd/>
            <a:tailEnd/>
          </a:ln>
        </p:spPr>
        <p:txBody>
          <a:bodyPr>
            <a:spAutoFit/>
          </a:bodyPr>
          <a:lstStyle/>
          <a:p>
            <a:pPr algn="ctr">
              <a:spcBef>
                <a:spcPct val="50000"/>
              </a:spcBef>
            </a:pPr>
            <a:r>
              <a:rPr lang="cs-CZ" altLang="en-US">
                <a:latin typeface="Arial" charset="0"/>
              </a:rPr>
              <a:t>Dosažení cílů týmu</a:t>
            </a:r>
          </a:p>
        </p:txBody>
      </p:sp>
      <p:sp>
        <p:nvSpPr>
          <p:cNvPr id="131078" name="Oval 1029"/>
          <p:cNvSpPr>
            <a:spLocks noChangeArrowheads="1"/>
          </p:cNvSpPr>
          <p:nvPr/>
        </p:nvSpPr>
        <p:spPr bwMode="auto">
          <a:xfrm>
            <a:off x="3348038"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1079" name="Text Box 1030"/>
          <p:cNvSpPr txBox="1">
            <a:spLocks noChangeArrowheads="1"/>
          </p:cNvSpPr>
          <p:nvPr/>
        </p:nvSpPr>
        <p:spPr bwMode="auto">
          <a:xfrm>
            <a:off x="3492500" y="2635250"/>
            <a:ext cx="1584325" cy="1189038"/>
          </a:xfrm>
          <a:prstGeom prst="rect">
            <a:avLst/>
          </a:prstGeom>
          <a:noFill/>
          <a:ln w="9525">
            <a:noFill/>
            <a:miter lim="800000"/>
            <a:headEnd/>
            <a:tailEnd/>
          </a:ln>
        </p:spPr>
        <p:txBody>
          <a:bodyPr>
            <a:spAutoFit/>
          </a:bodyPr>
          <a:lstStyle/>
          <a:p>
            <a:pPr algn="ctr">
              <a:spcBef>
                <a:spcPct val="50000"/>
              </a:spcBef>
            </a:pPr>
            <a:r>
              <a:rPr lang="cs-CZ" altLang="en-US">
                <a:latin typeface="Arial" charset="0"/>
              </a:rPr>
              <a:t>Budování a údržba týmu</a:t>
            </a:r>
          </a:p>
        </p:txBody>
      </p:sp>
      <p:sp>
        <p:nvSpPr>
          <p:cNvPr id="131080" name="Oval 1031"/>
          <p:cNvSpPr>
            <a:spLocks noChangeArrowheads="1"/>
          </p:cNvSpPr>
          <p:nvPr/>
        </p:nvSpPr>
        <p:spPr bwMode="auto">
          <a:xfrm>
            <a:off x="3348038"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1081" name="Text Box 1032"/>
          <p:cNvSpPr txBox="1">
            <a:spLocks noChangeArrowheads="1"/>
          </p:cNvSpPr>
          <p:nvPr/>
        </p:nvSpPr>
        <p:spPr bwMode="auto">
          <a:xfrm>
            <a:off x="3492500" y="2565400"/>
            <a:ext cx="1584325" cy="457200"/>
          </a:xfrm>
          <a:prstGeom prst="rect">
            <a:avLst/>
          </a:prstGeom>
          <a:noFill/>
          <a:ln w="9525">
            <a:noFill/>
            <a:miter lim="800000"/>
            <a:headEnd/>
            <a:tailEnd/>
          </a:ln>
        </p:spPr>
        <p:txBody>
          <a:bodyPr>
            <a:spAutoFit/>
          </a:bodyPr>
          <a:lstStyle/>
          <a:p>
            <a:pPr algn="ctr">
              <a:spcBef>
                <a:spcPct val="50000"/>
              </a:spcBef>
            </a:pPr>
            <a:endParaRPr lang="en-US" altLang="en-US">
              <a:latin typeface="Arial" charset="0"/>
            </a:endParaRPr>
          </a:p>
        </p:txBody>
      </p:sp>
      <p:sp>
        <p:nvSpPr>
          <p:cNvPr id="131082" name="Oval 1033"/>
          <p:cNvSpPr>
            <a:spLocks noChangeArrowheads="1"/>
          </p:cNvSpPr>
          <p:nvPr/>
        </p:nvSpPr>
        <p:spPr bwMode="auto">
          <a:xfrm>
            <a:off x="2627313" y="3716338"/>
            <a:ext cx="1871662" cy="1727200"/>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1083" name="Text Box 1034"/>
          <p:cNvSpPr txBox="1">
            <a:spLocks noChangeArrowheads="1"/>
          </p:cNvSpPr>
          <p:nvPr/>
        </p:nvSpPr>
        <p:spPr bwMode="auto">
          <a:xfrm>
            <a:off x="2700338" y="4078288"/>
            <a:ext cx="1584325" cy="1185862"/>
          </a:xfrm>
          <a:prstGeom prst="rect">
            <a:avLst/>
          </a:prstGeom>
          <a:noFill/>
          <a:ln w="9525">
            <a:noFill/>
            <a:miter lim="800000"/>
            <a:headEnd/>
            <a:tailEnd/>
          </a:ln>
        </p:spPr>
        <p:txBody>
          <a:bodyPr>
            <a:spAutoFit/>
          </a:bodyPr>
          <a:lstStyle/>
          <a:p>
            <a:pPr algn="ctr">
              <a:spcBef>
                <a:spcPct val="50000"/>
              </a:spcBef>
            </a:pPr>
            <a:r>
              <a:rPr lang="cs-CZ" altLang="en-US">
                <a:latin typeface="Arial" charset="0"/>
              </a:rPr>
              <a:t>Profesní růst členů týmu</a:t>
            </a:r>
          </a:p>
        </p:txBody>
      </p:sp>
      <p:sp>
        <p:nvSpPr>
          <p:cNvPr id="131084" name="AutoShape 1035"/>
          <p:cNvSpPr>
            <a:spLocks noChangeArrowheads="1"/>
          </p:cNvSpPr>
          <p:nvPr/>
        </p:nvSpPr>
        <p:spPr bwMode="auto">
          <a:xfrm rot="-3076949">
            <a:off x="3572669" y="3839369"/>
            <a:ext cx="503237" cy="142875"/>
          </a:xfrm>
          <a:prstGeom prst="rightArrow">
            <a:avLst>
              <a:gd name="adj1" fmla="val 50000"/>
              <a:gd name="adj2" fmla="val 88055"/>
            </a:avLst>
          </a:prstGeom>
          <a:solidFill>
            <a:schemeClr val="accent1"/>
          </a:solidFill>
          <a:ln w="9525">
            <a:solidFill>
              <a:schemeClr val="tx1"/>
            </a:solidFill>
            <a:miter lim="800000"/>
            <a:headEnd/>
            <a:tailEnd/>
          </a:ln>
        </p:spPr>
        <p:txBody>
          <a:bodyPr vert="eaVert" wrap="none" anchor="ctr"/>
          <a:lstStyle/>
          <a:p>
            <a:endParaRPr lang="en-US" altLang="en-US" sz="1600">
              <a:latin typeface="Arial" charset="0"/>
            </a:endParaRPr>
          </a:p>
        </p:txBody>
      </p:sp>
      <p:sp>
        <p:nvSpPr>
          <p:cNvPr id="131085" name="AutoShape 1036"/>
          <p:cNvSpPr>
            <a:spLocks noChangeArrowheads="1"/>
          </p:cNvSpPr>
          <p:nvPr/>
        </p:nvSpPr>
        <p:spPr bwMode="auto">
          <a:xfrm rot="10800000">
            <a:off x="3203575" y="3355975"/>
            <a:ext cx="647700" cy="146050"/>
          </a:xfrm>
          <a:prstGeom prst="rightArrow">
            <a:avLst>
              <a:gd name="adj1" fmla="val 50000"/>
              <a:gd name="adj2" fmla="val 110870"/>
            </a:avLst>
          </a:prstGeom>
          <a:solidFill>
            <a:schemeClr val="accent1"/>
          </a:solidFill>
          <a:ln w="9525">
            <a:solidFill>
              <a:schemeClr val="tx1"/>
            </a:solidFill>
            <a:miter lim="800000"/>
            <a:headEnd/>
            <a:tailEnd/>
          </a:ln>
        </p:spPr>
        <p:txBody>
          <a:bodyPr rot="10800000" wrap="none" anchor="ctr"/>
          <a:lstStyle/>
          <a:p>
            <a:endParaRPr lang="en-US" altLang="en-US" sz="1600">
              <a:latin typeface="Arial" charset="0"/>
            </a:endParaRPr>
          </a:p>
        </p:txBody>
      </p:sp>
      <p:sp>
        <p:nvSpPr>
          <p:cNvPr id="131086" name="AutoShape 1037"/>
          <p:cNvSpPr>
            <a:spLocks noChangeArrowheads="1"/>
          </p:cNvSpPr>
          <p:nvPr/>
        </p:nvSpPr>
        <p:spPr bwMode="auto">
          <a:xfrm rot="-7972394">
            <a:off x="2997994" y="3828256"/>
            <a:ext cx="577850" cy="141288"/>
          </a:xfrm>
          <a:prstGeom prst="rightArrow">
            <a:avLst>
              <a:gd name="adj1" fmla="val 50000"/>
              <a:gd name="adj2" fmla="val 102247"/>
            </a:avLst>
          </a:prstGeom>
          <a:solidFill>
            <a:schemeClr val="accent1"/>
          </a:solidFill>
          <a:ln w="9525">
            <a:solidFill>
              <a:schemeClr val="tx1"/>
            </a:solidFill>
            <a:miter lim="800000"/>
            <a:headEnd/>
            <a:tailEnd/>
          </a:ln>
        </p:spPr>
        <p:txBody>
          <a:bodyPr vert="eaVert" wrap="none" anchor="ctr"/>
          <a:lstStyle/>
          <a:p>
            <a:endParaRPr lang="en-US" altLang="en-US" sz="1600">
              <a:latin typeface="Arial" charset="0"/>
            </a:endParaRPr>
          </a:p>
        </p:txBody>
      </p:sp>
      <p:sp>
        <p:nvSpPr>
          <p:cNvPr id="131087" name="Text Box 1030"/>
          <p:cNvSpPr txBox="1">
            <a:spLocks noChangeArrowheads="1"/>
          </p:cNvSpPr>
          <p:nvPr/>
        </p:nvSpPr>
        <p:spPr bwMode="auto">
          <a:xfrm>
            <a:off x="5929313" y="1857375"/>
            <a:ext cx="1584325" cy="1187450"/>
          </a:xfrm>
          <a:prstGeom prst="rect">
            <a:avLst/>
          </a:prstGeom>
          <a:noFill/>
          <a:ln w="9525">
            <a:noFill/>
            <a:miter lim="800000"/>
            <a:headEnd/>
            <a:tailEnd/>
          </a:ln>
        </p:spPr>
        <p:txBody>
          <a:bodyPr>
            <a:spAutoFit/>
          </a:bodyPr>
          <a:lstStyle/>
          <a:p>
            <a:pPr algn="ctr">
              <a:spcBef>
                <a:spcPct val="50000"/>
              </a:spcBef>
            </a:pPr>
            <a:r>
              <a:rPr lang="cs-CZ" altLang="en-US">
                <a:latin typeface="Arial" charset="0"/>
              </a:rPr>
              <a:t>Včasný dobrý odpočinek</a:t>
            </a:r>
          </a:p>
        </p:txBody>
      </p:sp>
      <p:sp>
        <p:nvSpPr>
          <p:cNvPr id="131088" name="Oval 1031"/>
          <p:cNvSpPr>
            <a:spLocks noChangeArrowheads="1"/>
          </p:cNvSpPr>
          <p:nvPr/>
        </p:nvSpPr>
        <p:spPr bwMode="auto">
          <a:xfrm>
            <a:off x="5784850" y="1571625"/>
            <a:ext cx="1871663" cy="1725613"/>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30" name="Freeform 29"/>
          <p:cNvSpPr/>
          <p:nvPr/>
        </p:nvSpPr>
        <p:spPr>
          <a:xfrm>
            <a:off x="2925763" y="1558925"/>
            <a:ext cx="2941637" cy="803275"/>
          </a:xfrm>
          <a:custGeom>
            <a:avLst/>
            <a:gdLst>
              <a:gd name="connsiteX0" fmla="*/ 2941320 w 2941320"/>
              <a:gd name="connsiteY0" fmla="*/ 467360 h 802640"/>
              <a:gd name="connsiteX1" fmla="*/ 975360 w 2941320"/>
              <a:gd name="connsiteY1" fmla="*/ 55880 h 802640"/>
              <a:gd name="connsiteX2" fmla="*/ 0 w 2941320"/>
              <a:gd name="connsiteY2" fmla="*/ 802640 h 802640"/>
              <a:gd name="connsiteX3" fmla="*/ 0 w 2941320"/>
              <a:gd name="connsiteY3" fmla="*/ 802640 h 802640"/>
            </a:gdLst>
            <a:ahLst/>
            <a:cxnLst>
              <a:cxn ang="0">
                <a:pos x="connsiteX0" y="connsiteY0"/>
              </a:cxn>
              <a:cxn ang="0">
                <a:pos x="connsiteX1" y="connsiteY1"/>
              </a:cxn>
              <a:cxn ang="0">
                <a:pos x="connsiteX2" y="connsiteY2"/>
              </a:cxn>
              <a:cxn ang="0">
                <a:pos x="connsiteX3" y="connsiteY3"/>
              </a:cxn>
            </a:cxnLst>
            <a:rect l="l" t="t" r="r" b="b"/>
            <a:pathLst>
              <a:path w="2941320" h="802640">
                <a:moveTo>
                  <a:pt x="2941320" y="467360"/>
                </a:moveTo>
                <a:cubicBezTo>
                  <a:pt x="2203450" y="233680"/>
                  <a:pt x="1465580" y="0"/>
                  <a:pt x="975360" y="55880"/>
                </a:cubicBezTo>
                <a:cubicBezTo>
                  <a:pt x="485140" y="111760"/>
                  <a:pt x="0" y="802640"/>
                  <a:pt x="0" y="802640"/>
                </a:cubicBezTo>
                <a:lnTo>
                  <a:pt x="0" y="802640"/>
                </a:lnTo>
              </a:path>
            </a:pathLst>
          </a:custGeom>
          <a:ln w="12700">
            <a:tailEnd type="triangle"/>
          </a:ln>
        </p:spPr>
        <p:style>
          <a:lnRef idx="1">
            <a:schemeClr val="dk1"/>
          </a:lnRef>
          <a:fillRef idx="0">
            <a:schemeClr val="dk1"/>
          </a:fillRef>
          <a:effectRef idx="0">
            <a:schemeClr val="dk1"/>
          </a:effectRef>
          <a:fontRef idx="minor">
            <a:schemeClr val="tx1"/>
          </a:fontRef>
        </p:style>
        <p:txBody>
          <a:bodyPr anchor="ctr"/>
          <a:lstStyle/>
          <a:p>
            <a:pPr algn="ctr">
              <a:defRPr/>
            </a:pPr>
            <a:endParaRPr lang="cs-CZ" sz="1600"/>
          </a:p>
        </p:txBody>
      </p:sp>
      <p:cxnSp>
        <p:nvCxnSpPr>
          <p:cNvPr id="32" name="Straight Arrow Connector 31"/>
          <p:cNvCxnSpPr/>
          <p:nvPr/>
        </p:nvCxnSpPr>
        <p:spPr>
          <a:xfrm rot="10800000" flipV="1">
            <a:off x="5214938" y="2786063"/>
            <a:ext cx="642937" cy="285750"/>
          </a:xfrm>
          <a:prstGeom prst="straightConnector1">
            <a:avLst/>
          </a:prstGeom>
          <a:ln w="12700">
            <a:tailEnd type="arrow"/>
          </a:ln>
        </p:spPr>
        <p:style>
          <a:lnRef idx="2">
            <a:schemeClr val="dk1"/>
          </a:lnRef>
          <a:fillRef idx="0">
            <a:schemeClr val="dk1"/>
          </a:fillRef>
          <a:effectRef idx="1">
            <a:schemeClr val="dk1"/>
          </a:effectRef>
          <a:fontRef idx="minor">
            <a:schemeClr val="tx1"/>
          </a:fontRef>
        </p:style>
      </p:cxnSp>
      <p:sp>
        <p:nvSpPr>
          <p:cNvPr id="33" name="Freeform 32"/>
          <p:cNvSpPr/>
          <p:nvPr/>
        </p:nvSpPr>
        <p:spPr>
          <a:xfrm>
            <a:off x="4359275" y="3182938"/>
            <a:ext cx="1919288" cy="1471612"/>
          </a:xfrm>
          <a:custGeom>
            <a:avLst/>
            <a:gdLst>
              <a:gd name="connsiteX0" fmla="*/ 1920240 w 1920240"/>
              <a:gd name="connsiteY0" fmla="*/ 0 h 1468120"/>
              <a:gd name="connsiteX1" fmla="*/ 1554480 w 1920240"/>
              <a:gd name="connsiteY1" fmla="*/ 1097280 h 1468120"/>
              <a:gd name="connsiteX2" fmla="*/ 228600 w 1920240"/>
              <a:gd name="connsiteY2" fmla="*/ 1417320 h 1468120"/>
              <a:gd name="connsiteX3" fmla="*/ 182880 w 1920240"/>
              <a:gd name="connsiteY3" fmla="*/ 1402080 h 1468120"/>
              <a:gd name="connsiteX4" fmla="*/ 182880 w 1920240"/>
              <a:gd name="connsiteY4" fmla="*/ 1417320 h 1468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0" h="1468120">
                <a:moveTo>
                  <a:pt x="1920240" y="0"/>
                </a:moveTo>
                <a:cubicBezTo>
                  <a:pt x="1878330" y="430530"/>
                  <a:pt x="1836420" y="861060"/>
                  <a:pt x="1554480" y="1097280"/>
                </a:cubicBezTo>
                <a:cubicBezTo>
                  <a:pt x="1272540" y="1333500"/>
                  <a:pt x="457200" y="1366520"/>
                  <a:pt x="228600" y="1417320"/>
                </a:cubicBezTo>
                <a:cubicBezTo>
                  <a:pt x="0" y="1468120"/>
                  <a:pt x="190500" y="1402080"/>
                  <a:pt x="182880" y="1402080"/>
                </a:cubicBezTo>
                <a:cubicBezTo>
                  <a:pt x="175260" y="1402080"/>
                  <a:pt x="179070" y="1409700"/>
                  <a:pt x="182880" y="1417320"/>
                </a:cubicBezTo>
              </a:path>
            </a:pathLst>
          </a:custGeom>
          <a:ln w="12700">
            <a:solidFill>
              <a:schemeClr val="tx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sz="160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Zástupný symbol pro číslo snímku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867CEC1-8E5A-4376-B698-C2E7B836DE0A}" type="slidenum">
              <a:rPr lang="cs-CZ" altLang="en-US" sz="1400">
                <a:latin typeface="Arial" charset="0"/>
              </a:rPr>
              <a:pPr algn="r"/>
              <a:t>62</a:t>
            </a:fld>
            <a:endParaRPr lang="cs-CZ" altLang="en-US" sz="1400">
              <a:latin typeface="Arial" charset="0"/>
            </a:endParaRPr>
          </a:p>
        </p:txBody>
      </p:sp>
      <p:sp>
        <p:nvSpPr>
          <p:cNvPr id="132099" name="Rectangle 1026"/>
          <p:cNvSpPr>
            <a:spLocks noGrp="1" noChangeArrowheads="1"/>
          </p:cNvSpPr>
          <p:nvPr>
            <p:ph type="title" idx="4294967295"/>
          </p:nvPr>
        </p:nvSpPr>
        <p:spPr/>
        <p:txBody>
          <a:bodyPr/>
          <a:lstStyle/>
          <a:p>
            <a:pPr eaLnBrk="1" hangingPunct="1"/>
            <a:r>
              <a:rPr lang="cs-CZ" altLang="en-US" smtClean="0"/>
              <a:t>Tři aspekty </a:t>
            </a:r>
            <a:r>
              <a:rPr lang="cs-CZ" altLang="en-US" smtClean="0">
                <a:latin typeface="Arial" charset="0"/>
              </a:rPr>
              <a:t>spolupráce</a:t>
            </a:r>
          </a:p>
        </p:txBody>
      </p:sp>
      <p:sp>
        <p:nvSpPr>
          <p:cNvPr id="132100" name="Oval 1027"/>
          <p:cNvSpPr>
            <a:spLocks noChangeArrowheads="1"/>
          </p:cNvSpPr>
          <p:nvPr/>
        </p:nvSpPr>
        <p:spPr bwMode="auto">
          <a:xfrm>
            <a:off x="1763713"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2101" name="Text Box 1028"/>
          <p:cNvSpPr txBox="1">
            <a:spLocks noChangeArrowheads="1"/>
          </p:cNvSpPr>
          <p:nvPr/>
        </p:nvSpPr>
        <p:spPr bwMode="auto">
          <a:xfrm>
            <a:off x="1692275" y="2635250"/>
            <a:ext cx="1584325" cy="1189038"/>
          </a:xfrm>
          <a:prstGeom prst="rect">
            <a:avLst/>
          </a:prstGeom>
          <a:noFill/>
          <a:ln w="9525">
            <a:noFill/>
            <a:miter lim="800000"/>
            <a:headEnd/>
            <a:tailEnd/>
          </a:ln>
        </p:spPr>
        <p:txBody>
          <a:bodyPr>
            <a:spAutoFit/>
          </a:bodyPr>
          <a:lstStyle/>
          <a:p>
            <a:pPr algn="ctr">
              <a:spcBef>
                <a:spcPct val="50000"/>
              </a:spcBef>
            </a:pPr>
            <a:r>
              <a:rPr lang="cs-CZ" altLang="en-US">
                <a:latin typeface="Arial" charset="0"/>
              </a:rPr>
              <a:t>Dosažení cílů podniku</a:t>
            </a:r>
          </a:p>
        </p:txBody>
      </p:sp>
      <p:sp>
        <p:nvSpPr>
          <p:cNvPr id="132102" name="Oval 1029"/>
          <p:cNvSpPr>
            <a:spLocks noChangeArrowheads="1"/>
          </p:cNvSpPr>
          <p:nvPr/>
        </p:nvSpPr>
        <p:spPr bwMode="auto">
          <a:xfrm>
            <a:off x="3348038"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2103" name="Text Box 1030"/>
          <p:cNvSpPr txBox="1">
            <a:spLocks noChangeArrowheads="1"/>
          </p:cNvSpPr>
          <p:nvPr/>
        </p:nvSpPr>
        <p:spPr bwMode="auto">
          <a:xfrm>
            <a:off x="3492500" y="2635250"/>
            <a:ext cx="1584325" cy="1189038"/>
          </a:xfrm>
          <a:prstGeom prst="rect">
            <a:avLst/>
          </a:prstGeom>
          <a:noFill/>
          <a:ln w="9525">
            <a:noFill/>
            <a:miter lim="800000"/>
            <a:headEnd/>
            <a:tailEnd/>
          </a:ln>
        </p:spPr>
        <p:txBody>
          <a:bodyPr>
            <a:spAutoFit/>
          </a:bodyPr>
          <a:lstStyle/>
          <a:p>
            <a:pPr algn="ctr">
              <a:spcBef>
                <a:spcPct val="50000"/>
              </a:spcBef>
            </a:pPr>
            <a:r>
              <a:rPr lang="cs-CZ" altLang="en-US">
                <a:latin typeface="Arial" charset="0"/>
              </a:rPr>
              <a:t>Ochota se bít za firmu</a:t>
            </a:r>
          </a:p>
        </p:txBody>
      </p:sp>
      <p:sp>
        <p:nvSpPr>
          <p:cNvPr id="132104" name="Oval 1031"/>
          <p:cNvSpPr>
            <a:spLocks noChangeArrowheads="1"/>
          </p:cNvSpPr>
          <p:nvPr/>
        </p:nvSpPr>
        <p:spPr bwMode="auto">
          <a:xfrm>
            <a:off x="3348038"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2105" name="Text Box 1032"/>
          <p:cNvSpPr txBox="1">
            <a:spLocks noChangeArrowheads="1"/>
          </p:cNvSpPr>
          <p:nvPr/>
        </p:nvSpPr>
        <p:spPr bwMode="auto">
          <a:xfrm>
            <a:off x="3492500" y="2565400"/>
            <a:ext cx="1584325" cy="457200"/>
          </a:xfrm>
          <a:prstGeom prst="rect">
            <a:avLst/>
          </a:prstGeom>
          <a:noFill/>
          <a:ln w="9525">
            <a:noFill/>
            <a:miter lim="800000"/>
            <a:headEnd/>
            <a:tailEnd/>
          </a:ln>
        </p:spPr>
        <p:txBody>
          <a:bodyPr>
            <a:spAutoFit/>
          </a:bodyPr>
          <a:lstStyle/>
          <a:p>
            <a:pPr algn="ctr">
              <a:spcBef>
                <a:spcPct val="50000"/>
              </a:spcBef>
            </a:pPr>
            <a:endParaRPr lang="en-US" altLang="en-US">
              <a:latin typeface="Arial" charset="0"/>
            </a:endParaRPr>
          </a:p>
        </p:txBody>
      </p:sp>
      <p:sp>
        <p:nvSpPr>
          <p:cNvPr id="132106" name="Oval 1033"/>
          <p:cNvSpPr>
            <a:spLocks noChangeArrowheads="1"/>
          </p:cNvSpPr>
          <p:nvPr/>
        </p:nvSpPr>
        <p:spPr bwMode="auto">
          <a:xfrm>
            <a:off x="2627313" y="3716338"/>
            <a:ext cx="1871662" cy="1727200"/>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2107" name="Text Box 1034"/>
          <p:cNvSpPr txBox="1">
            <a:spLocks noChangeArrowheads="1"/>
          </p:cNvSpPr>
          <p:nvPr/>
        </p:nvSpPr>
        <p:spPr bwMode="auto">
          <a:xfrm>
            <a:off x="2484438" y="4078288"/>
            <a:ext cx="2016125" cy="1185862"/>
          </a:xfrm>
          <a:prstGeom prst="rect">
            <a:avLst/>
          </a:prstGeom>
          <a:noFill/>
          <a:ln w="9525">
            <a:noFill/>
            <a:miter lim="800000"/>
            <a:headEnd/>
            <a:tailEnd/>
          </a:ln>
        </p:spPr>
        <p:txBody>
          <a:bodyPr>
            <a:spAutoFit/>
          </a:bodyPr>
          <a:lstStyle/>
          <a:p>
            <a:pPr algn="ctr">
              <a:spcBef>
                <a:spcPct val="50000"/>
              </a:spcBef>
            </a:pPr>
            <a:r>
              <a:rPr lang="cs-CZ" altLang="en-US">
                <a:latin typeface="Arial" charset="0"/>
              </a:rPr>
              <a:t>Profesní znalosti a dovednosti</a:t>
            </a:r>
          </a:p>
        </p:txBody>
      </p:sp>
      <p:sp>
        <p:nvSpPr>
          <p:cNvPr id="132108" name="AutoShape 1035"/>
          <p:cNvSpPr>
            <a:spLocks noChangeArrowheads="1"/>
          </p:cNvSpPr>
          <p:nvPr/>
        </p:nvSpPr>
        <p:spPr bwMode="auto">
          <a:xfrm rot="-3076949">
            <a:off x="3572669" y="3839369"/>
            <a:ext cx="503237" cy="142875"/>
          </a:xfrm>
          <a:prstGeom prst="rightArrow">
            <a:avLst>
              <a:gd name="adj1" fmla="val 50000"/>
              <a:gd name="adj2" fmla="val 88055"/>
            </a:avLst>
          </a:prstGeom>
          <a:solidFill>
            <a:schemeClr val="accent1"/>
          </a:solidFill>
          <a:ln w="9525">
            <a:solidFill>
              <a:schemeClr val="tx1"/>
            </a:solidFill>
            <a:miter lim="800000"/>
            <a:headEnd/>
            <a:tailEnd/>
          </a:ln>
        </p:spPr>
        <p:txBody>
          <a:bodyPr vert="eaVert" wrap="none" anchor="ctr"/>
          <a:lstStyle/>
          <a:p>
            <a:endParaRPr lang="en-US" altLang="en-US" sz="1600">
              <a:latin typeface="Arial" charset="0"/>
            </a:endParaRPr>
          </a:p>
        </p:txBody>
      </p:sp>
      <p:sp>
        <p:nvSpPr>
          <p:cNvPr id="132109" name="AutoShape 1036"/>
          <p:cNvSpPr>
            <a:spLocks noChangeArrowheads="1"/>
          </p:cNvSpPr>
          <p:nvPr/>
        </p:nvSpPr>
        <p:spPr bwMode="auto">
          <a:xfrm rot="10800000">
            <a:off x="3203575" y="3355975"/>
            <a:ext cx="647700" cy="146050"/>
          </a:xfrm>
          <a:prstGeom prst="rightArrow">
            <a:avLst>
              <a:gd name="adj1" fmla="val 50000"/>
              <a:gd name="adj2" fmla="val 110870"/>
            </a:avLst>
          </a:prstGeom>
          <a:solidFill>
            <a:schemeClr val="accent1"/>
          </a:solidFill>
          <a:ln w="9525">
            <a:solidFill>
              <a:schemeClr val="tx1"/>
            </a:solidFill>
            <a:miter lim="800000"/>
            <a:headEnd/>
            <a:tailEnd/>
          </a:ln>
        </p:spPr>
        <p:txBody>
          <a:bodyPr rot="10800000" wrap="none" anchor="ctr"/>
          <a:lstStyle/>
          <a:p>
            <a:endParaRPr lang="en-US" altLang="en-US" sz="1600">
              <a:latin typeface="Arial" charset="0"/>
            </a:endParaRPr>
          </a:p>
        </p:txBody>
      </p:sp>
      <p:sp>
        <p:nvSpPr>
          <p:cNvPr id="132110" name="AutoShape 1037"/>
          <p:cNvSpPr>
            <a:spLocks noChangeArrowheads="1"/>
          </p:cNvSpPr>
          <p:nvPr/>
        </p:nvSpPr>
        <p:spPr bwMode="auto">
          <a:xfrm rot="-7972394">
            <a:off x="2997994" y="3828256"/>
            <a:ext cx="577850" cy="141288"/>
          </a:xfrm>
          <a:prstGeom prst="rightArrow">
            <a:avLst>
              <a:gd name="adj1" fmla="val 50000"/>
              <a:gd name="adj2" fmla="val 102247"/>
            </a:avLst>
          </a:prstGeom>
          <a:solidFill>
            <a:schemeClr val="accent1"/>
          </a:solidFill>
          <a:ln w="9525">
            <a:solidFill>
              <a:schemeClr val="tx1"/>
            </a:solidFill>
            <a:miter lim="800000"/>
            <a:headEnd/>
            <a:tailEnd/>
          </a:ln>
        </p:spPr>
        <p:txBody>
          <a:bodyPr vert="eaVert" wrap="none" anchor="ctr"/>
          <a:lstStyle/>
          <a:p>
            <a:endParaRPr lang="en-US" altLang="en-US" sz="1600">
              <a:latin typeface="Arial" charset="0"/>
            </a:endParaRPr>
          </a:p>
        </p:txBody>
      </p:sp>
      <p:sp>
        <p:nvSpPr>
          <p:cNvPr id="132111" name="Text Box 1030"/>
          <p:cNvSpPr txBox="1">
            <a:spLocks noChangeArrowheads="1"/>
          </p:cNvSpPr>
          <p:nvPr/>
        </p:nvSpPr>
        <p:spPr bwMode="auto">
          <a:xfrm>
            <a:off x="5929313" y="1857375"/>
            <a:ext cx="1584325" cy="1187450"/>
          </a:xfrm>
          <a:prstGeom prst="rect">
            <a:avLst/>
          </a:prstGeom>
          <a:noFill/>
          <a:ln w="9525">
            <a:noFill/>
            <a:miter lim="800000"/>
            <a:headEnd/>
            <a:tailEnd/>
          </a:ln>
        </p:spPr>
        <p:txBody>
          <a:bodyPr>
            <a:spAutoFit/>
          </a:bodyPr>
          <a:lstStyle/>
          <a:p>
            <a:pPr algn="ctr">
              <a:spcBef>
                <a:spcPct val="50000"/>
              </a:spcBef>
            </a:pPr>
            <a:r>
              <a:rPr lang="cs-CZ" altLang="en-US">
                <a:latin typeface="Arial" charset="0"/>
              </a:rPr>
              <a:t>Včasný dobrý odpočinek</a:t>
            </a:r>
          </a:p>
        </p:txBody>
      </p:sp>
      <p:sp>
        <p:nvSpPr>
          <p:cNvPr id="132112" name="Oval 1031"/>
          <p:cNvSpPr>
            <a:spLocks noChangeArrowheads="1"/>
          </p:cNvSpPr>
          <p:nvPr/>
        </p:nvSpPr>
        <p:spPr bwMode="auto">
          <a:xfrm>
            <a:off x="5784850" y="1571625"/>
            <a:ext cx="1871663" cy="1725613"/>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30" name="Freeform 29"/>
          <p:cNvSpPr/>
          <p:nvPr/>
        </p:nvSpPr>
        <p:spPr>
          <a:xfrm>
            <a:off x="2925763" y="1558925"/>
            <a:ext cx="2941637" cy="803275"/>
          </a:xfrm>
          <a:custGeom>
            <a:avLst/>
            <a:gdLst>
              <a:gd name="connsiteX0" fmla="*/ 2941320 w 2941320"/>
              <a:gd name="connsiteY0" fmla="*/ 467360 h 802640"/>
              <a:gd name="connsiteX1" fmla="*/ 975360 w 2941320"/>
              <a:gd name="connsiteY1" fmla="*/ 55880 h 802640"/>
              <a:gd name="connsiteX2" fmla="*/ 0 w 2941320"/>
              <a:gd name="connsiteY2" fmla="*/ 802640 h 802640"/>
              <a:gd name="connsiteX3" fmla="*/ 0 w 2941320"/>
              <a:gd name="connsiteY3" fmla="*/ 802640 h 802640"/>
            </a:gdLst>
            <a:ahLst/>
            <a:cxnLst>
              <a:cxn ang="0">
                <a:pos x="connsiteX0" y="connsiteY0"/>
              </a:cxn>
              <a:cxn ang="0">
                <a:pos x="connsiteX1" y="connsiteY1"/>
              </a:cxn>
              <a:cxn ang="0">
                <a:pos x="connsiteX2" y="connsiteY2"/>
              </a:cxn>
              <a:cxn ang="0">
                <a:pos x="connsiteX3" y="connsiteY3"/>
              </a:cxn>
            </a:cxnLst>
            <a:rect l="l" t="t" r="r" b="b"/>
            <a:pathLst>
              <a:path w="2941320" h="802640">
                <a:moveTo>
                  <a:pt x="2941320" y="467360"/>
                </a:moveTo>
                <a:cubicBezTo>
                  <a:pt x="2203450" y="233680"/>
                  <a:pt x="1465580" y="0"/>
                  <a:pt x="975360" y="55880"/>
                </a:cubicBezTo>
                <a:cubicBezTo>
                  <a:pt x="485140" y="111760"/>
                  <a:pt x="0" y="802640"/>
                  <a:pt x="0" y="802640"/>
                </a:cubicBezTo>
                <a:lnTo>
                  <a:pt x="0" y="802640"/>
                </a:lnTo>
              </a:path>
            </a:pathLst>
          </a:custGeom>
          <a:ln w="12700">
            <a:tailEnd type="triangle"/>
          </a:ln>
        </p:spPr>
        <p:style>
          <a:lnRef idx="1">
            <a:schemeClr val="dk1"/>
          </a:lnRef>
          <a:fillRef idx="0">
            <a:schemeClr val="dk1"/>
          </a:fillRef>
          <a:effectRef idx="0">
            <a:schemeClr val="dk1"/>
          </a:effectRef>
          <a:fontRef idx="minor">
            <a:schemeClr val="tx1"/>
          </a:fontRef>
        </p:style>
        <p:txBody>
          <a:bodyPr anchor="ctr"/>
          <a:lstStyle/>
          <a:p>
            <a:pPr algn="ctr">
              <a:defRPr/>
            </a:pPr>
            <a:endParaRPr lang="cs-CZ" sz="1600"/>
          </a:p>
        </p:txBody>
      </p:sp>
      <p:cxnSp>
        <p:nvCxnSpPr>
          <p:cNvPr id="32" name="Straight Arrow Connector 31"/>
          <p:cNvCxnSpPr/>
          <p:nvPr/>
        </p:nvCxnSpPr>
        <p:spPr>
          <a:xfrm rot="10800000" flipV="1">
            <a:off x="5214938" y="2786063"/>
            <a:ext cx="642937" cy="285750"/>
          </a:xfrm>
          <a:prstGeom prst="straightConnector1">
            <a:avLst/>
          </a:prstGeom>
          <a:ln w="12700">
            <a:tailEnd type="arrow"/>
          </a:ln>
        </p:spPr>
        <p:style>
          <a:lnRef idx="2">
            <a:schemeClr val="dk1"/>
          </a:lnRef>
          <a:fillRef idx="0">
            <a:schemeClr val="dk1"/>
          </a:fillRef>
          <a:effectRef idx="1">
            <a:schemeClr val="dk1"/>
          </a:effectRef>
          <a:fontRef idx="minor">
            <a:schemeClr val="tx1"/>
          </a:fontRef>
        </p:style>
      </p:cxnSp>
      <p:sp>
        <p:nvSpPr>
          <p:cNvPr id="33" name="Freeform 32"/>
          <p:cNvSpPr/>
          <p:nvPr/>
        </p:nvSpPr>
        <p:spPr>
          <a:xfrm>
            <a:off x="4359275" y="3182938"/>
            <a:ext cx="1919288" cy="1471612"/>
          </a:xfrm>
          <a:custGeom>
            <a:avLst/>
            <a:gdLst>
              <a:gd name="connsiteX0" fmla="*/ 1920240 w 1920240"/>
              <a:gd name="connsiteY0" fmla="*/ 0 h 1468120"/>
              <a:gd name="connsiteX1" fmla="*/ 1554480 w 1920240"/>
              <a:gd name="connsiteY1" fmla="*/ 1097280 h 1468120"/>
              <a:gd name="connsiteX2" fmla="*/ 228600 w 1920240"/>
              <a:gd name="connsiteY2" fmla="*/ 1417320 h 1468120"/>
              <a:gd name="connsiteX3" fmla="*/ 182880 w 1920240"/>
              <a:gd name="connsiteY3" fmla="*/ 1402080 h 1468120"/>
              <a:gd name="connsiteX4" fmla="*/ 182880 w 1920240"/>
              <a:gd name="connsiteY4" fmla="*/ 1417320 h 1468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0240" h="1468120">
                <a:moveTo>
                  <a:pt x="1920240" y="0"/>
                </a:moveTo>
                <a:cubicBezTo>
                  <a:pt x="1878330" y="430530"/>
                  <a:pt x="1836420" y="861060"/>
                  <a:pt x="1554480" y="1097280"/>
                </a:cubicBezTo>
                <a:cubicBezTo>
                  <a:pt x="1272540" y="1333500"/>
                  <a:pt x="457200" y="1366520"/>
                  <a:pt x="228600" y="1417320"/>
                </a:cubicBezTo>
                <a:cubicBezTo>
                  <a:pt x="0" y="1468120"/>
                  <a:pt x="190500" y="1402080"/>
                  <a:pt x="182880" y="1402080"/>
                </a:cubicBezTo>
                <a:cubicBezTo>
                  <a:pt x="175260" y="1402080"/>
                  <a:pt x="179070" y="1409700"/>
                  <a:pt x="182880" y="1417320"/>
                </a:cubicBezTo>
              </a:path>
            </a:pathLst>
          </a:custGeom>
          <a:ln w="12700">
            <a:solidFill>
              <a:schemeClr val="tx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cs-CZ" sz="160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Zástupný symbol pro číslo snímku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AEE62BE7-A80B-4EA5-B9EC-06491EA49473}" type="slidenum">
              <a:rPr lang="cs-CZ" altLang="en-US" sz="1400">
                <a:latin typeface="Arial" charset="0"/>
              </a:rPr>
              <a:pPr algn="r"/>
              <a:t>63</a:t>
            </a:fld>
            <a:endParaRPr lang="cs-CZ" altLang="en-US" sz="1400">
              <a:latin typeface="Arial" charset="0"/>
            </a:endParaRPr>
          </a:p>
        </p:txBody>
      </p:sp>
      <p:sp>
        <p:nvSpPr>
          <p:cNvPr id="133123" name="Rectangle 1026"/>
          <p:cNvSpPr>
            <a:spLocks noGrp="1" noChangeArrowheads="1"/>
          </p:cNvSpPr>
          <p:nvPr>
            <p:ph type="title" idx="4294967295"/>
          </p:nvPr>
        </p:nvSpPr>
        <p:spPr/>
        <p:txBody>
          <a:bodyPr/>
          <a:lstStyle/>
          <a:p>
            <a:pPr eaLnBrk="1" hangingPunct="1"/>
            <a:r>
              <a:rPr lang="cs-CZ" altLang="en-US" smtClean="0"/>
              <a:t>Tři aspekty činnosti týmu</a:t>
            </a:r>
          </a:p>
        </p:txBody>
      </p:sp>
      <p:sp>
        <p:nvSpPr>
          <p:cNvPr id="133124" name="Oval 1027"/>
          <p:cNvSpPr>
            <a:spLocks noChangeArrowheads="1"/>
          </p:cNvSpPr>
          <p:nvPr/>
        </p:nvSpPr>
        <p:spPr bwMode="auto">
          <a:xfrm>
            <a:off x="1763713" y="2349500"/>
            <a:ext cx="1871662" cy="1728788"/>
          </a:xfrm>
          <a:prstGeom prst="ellipse">
            <a:avLst/>
          </a:prstGeom>
          <a:solidFill>
            <a:srgbClr val="FF6600">
              <a:alpha val="25098"/>
            </a:srgbClr>
          </a:solidFill>
          <a:ln w="9525">
            <a:solidFill>
              <a:schemeClr val="tx1"/>
            </a:solidFill>
            <a:round/>
            <a:headEnd/>
            <a:tailEnd/>
          </a:ln>
        </p:spPr>
        <p:txBody>
          <a:bodyPr wrap="none" anchor="ctr"/>
          <a:lstStyle/>
          <a:p>
            <a:endParaRPr lang="en-US" altLang="en-US" sz="1600">
              <a:latin typeface="Arial" charset="0"/>
            </a:endParaRPr>
          </a:p>
        </p:txBody>
      </p:sp>
      <p:sp>
        <p:nvSpPr>
          <p:cNvPr id="133125" name="Text Box 1028"/>
          <p:cNvSpPr txBox="1">
            <a:spLocks noChangeArrowheads="1"/>
          </p:cNvSpPr>
          <p:nvPr/>
        </p:nvSpPr>
        <p:spPr bwMode="auto">
          <a:xfrm>
            <a:off x="1835150" y="2565400"/>
            <a:ext cx="1865313" cy="1187450"/>
          </a:xfrm>
          <a:prstGeom prst="rect">
            <a:avLst/>
          </a:prstGeom>
          <a:noFill/>
          <a:ln w="9525">
            <a:noFill/>
            <a:miter lim="800000"/>
            <a:headEnd/>
            <a:tailEnd/>
          </a:ln>
        </p:spPr>
        <p:txBody>
          <a:bodyPr>
            <a:spAutoFit/>
          </a:bodyPr>
          <a:lstStyle/>
          <a:p>
            <a:pPr algn="ctr">
              <a:spcBef>
                <a:spcPct val="50000"/>
              </a:spcBef>
            </a:pPr>
            <a:r>
              <a:rPr lang="cs-CZ" altLang="en-US">
                <a:latin typeface="Arial" charset="0"/>
              </a:rPr>
              <a:t>Dosažení obchodních cílů</a:t>
            </a:r>
          </a:p>
        </p:txBody>
      </p:sp>
      <p:sp>
        <p:nvSpPr>
          <p:cNvPr id="133126" name="Oval 1029"/>
          <p:cNvSpPr>
            <a:spLocks noChangeArrowheads="1"/>
          </p:cNvSpPr>
          <p:nvPr/>
        </p:nvSpPr>
        <p:spPr bwMode="auto">
          <a:xfrm>
            <a:off x="3348038"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3127" name="Text Box 1030"/>
          <p:cNvSpPr txBox="1">
            <a:spLocks noChangeArrowheads="1"/>
          </p:cNvSpPr>
          <p:nvPr/>
        </p:nvSpPr>
        <p:spPr bwMode="auto">
          <a:xfrm>
            <a:off x="3492500" y="2635250"/>
            <a:ext cx="1584325" cy="1312863"/>
          </a:xfrm>
          <a:prstGeom prst="rect">
            <a:avLst/>
          </a:prstGeom>
          <a:noFill/>
          <a:ln w="9525">
            <a:noFill/>
            <a:miter lim="800000"/>
            <a:headEnd/>
            <a:tailEnd/>
          </a:ln>
        </p:spPr>
        <p:txBody>
          <a:bodyPr>
            <a:spAutoFit/>
          </a:bodyPr>
          <a:lstStyle/>
          <a:p>
            <a:pPr algn="ctr">
              <a:spcBef>
                <a:spcPct val="50000"/>
              </a:spcBef>
            </a:pPr>
            <a:r>
              <a:rPr lang="cs-CZ" altLang="en-US" sz="2000">
                <a:latin typeface="Arial" charset="0"/>
              </a:rPr>
              <a:t>Budování technologií a organizace</a:t>
            </a:r>
          </a:p>
        </p:txBody>
      </p:sp>
      <p:sp>
        <p:nvSpPr>
          <p:cNvPr id="133128" name="Oval 1031"/>
          <p:cNvSpPr>
            <a:spLocks noChangeArrowheads="1"/>
          </p:cNvSpPr>
          <p:nvPr/>
        </p:nvSpPr>
        <p:spPr bwMode="auto">
          <a:xfrm>
            <a:off x="3348038" y="2349500"/>
            <a:ext cx="1871662" cy="1728788"/>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3129" name="Text Box 1032"/>
          <p:cNvSpPr txBox="1">
            <a:spLocks noChangeArrowheads="1"/>
          </p:cNvSpPr>
          <p:nvPr/>
        </p:nvSpPr>
        <p:spPr bwMode="auto">
          <a:xfrm>
            <a:off x="3492500" y="2565400"/>
            <a:ext cx="1584325" cy="457200"/>
          </a:xfrm>
          <a:prstGeom prst="rect">
            <a:avLst/>
          </a:prstGeom>
          <a:noFill/>
          <a:ln w="9525">
            <a:noFill/>
            <a:miter lim="800000"/>
            <a:headEnd/>
            <a:tailEnd/>
          </a:ln>
        </p:spPr>
        <p:txBody>
          <a:bodyPr>
            <a:spAutoFit/>
          </a:bodyPr>
          <a:lstStyle/>
          <a:p>
            <a:pPr algn="ctr">
              <a:spcBef>
                <a:spcPct val="50000"/>
              </a:spcBef>
            </a:pPr>
            <a:endParaRPr lang="en-US" altLang="en-US">
              <a:latin typeface="Arial" charset="0"/>
            </a:endParaRPr>
          </a:p>
        </p:txBody>
      </p:sp>
      <p:sp>
        <p:nvSpPr>
          <p:cNvPr id="133130" name="Oval 1033"/>
          <p:cNvSpPr>
            <a:spLocks noChangeArrowheads="1"/>
          </p:cNvSpPr>
          <p:nvPr/>
        </p:nvSpPr>
        <p:spPr bwMode="auto">
          <a:xfrm>
            <a:off x="2627313" y="3716338"/>
            <a:ext cx="1871662" cy="1727200"/>
          </a:xfrm>
          <a:prstGeom prst="ellipse">
            <a:avLst/>
          </a:prstGeom>
          <a:noFill/>
          <a:ln w="9525">
            <a:solidFill>
              <a:schemeClr val="tx1"/>
            </a:solidFill>
            <a:round/>
            <a:headEnd/>
            <a:tailEnd/>
          </a:ln>
        </p:spPr>
        <p:txBody>
          <a:bodyPr wrap="none" anchor="ctr"/>
          <a:lstStyle/>
          <a:p>
            <a:endParaRPr lang="en-US" altLang="en-US" sz="1600">
              <a:latin typeface="Arial" charset="0"/>
            </a:endParaRPr>
          </a:p>
        </p:txBody>
      </p:sp>
      <p:sp>
        <p:nvSpPr>
          <p:cNvPr id="133131" name="Text Box 1034"/>
          <p:cNvSpPr txBox="1">
            <a:spLocks noChangeArrowheads="1"/>
          </p:cNvSpPr>
          <p:nvPr/>
        </p:nvSpPr>
        <p:spPr bwMode="auto">
          <a:xfrm>
            <a:off x="2700338" y="4078288"/>
            <a:ext cx="1584325" cy="1185862"/>
          </a:xfrm>
          <a:prstGeom prst="rect">
            <a:avLst/>
          </a:prstGeom>
          <a:noFill/>
          <a:ln w="9525">
            <a:noFill/>
            <a:miter lim="800000"/>
            <a:headEnd/>
            <a:tailEnd/>
          </a:ln>
        </p:spPr>
        <p:txBody>
          <a:bodyPr>
            <a:spAutoFit/>
          </a:bodyPr>
          <a:lstStyle/>
          <a:p>
            <a:pPr algn="ctr">
              <a:spcBef>
                <a:spcPct val="50000"/>
              </a:spcBef>
            </a:pPr>
            <a:r>
              <a:rPr lang="cs-CZ" altLang="en-US">
                <a:latin typeface="Arial" charset="0"/>
              </a:rPr>
              <a:t>Profesní růst členů týmu</a:t>
            </a:r>
          </a:p>
        </p:txBody>
      </p:sp>
      <p:sp>
        <p:nvSpPr>
          <p:cNvPr id="133132" name="AutoShape 1035"/>
          <p:cNvSpPr>
            <a:spLocks noChangeArrowheads="1"/>
          </p:cNvSpPr>
          <p:nvPr/>
        </p:nvSpPr>
        <p:spPr bwMode="auto">
          <a:xfrm rot="-3076949">
            <a:off x="3572669" y="3839369"/>
            <a:ext cx="503237" cy="142875"/>
          </a:xfrm>
          <a:prstGeom prst="rightArrow">
            <a:avLst>
              <a:gd name="adj1" fmla="val 50000"/>
              <a:gd name="adj2" fmla="val 88055"/>
            </a:avLst>
          </a:prstGeom>
          <a:solidFill>
            <a:schemeClr val="accent1"/>
          </a:solidFill>
          <a:ln w="9525">
            <a:solidFill>
              <a:schemeClr val="tx1"/>
            </a:solidFill>
            <a:miter lim="800000"/>
            <a:headEnd/>
            <a:tailEnd/>
          </a:ln>
        </p:spPr>
        <p:txBody>
          <a:bodyPr vert="eaVert" wrap="none" anchor="ctr"/>
          <a:lstStyle/>
          <a:p>
            <a:endParaRPr lang="en-US" altLang="en-US" sz="1600">
              <a:latin typeface="Arial" charset="0"/>
            </a:endParaRPr>
          </a:p>
        </p:txBody>
      </p:sp>
      <p:sp>
        <p:nvSpPr>
          <p:cNvPr id="133133" name="AutoShape 1036"/>
          <p:cNvSpPr>
            <a:spLocks noChangeArrowheads="1"/>
          </p:cNvSpPr>
          <p:nvPr/>
        </p:nvSpPr>
        <p:spPr bwMode="auto">
          <a:xfrm rot="10800000">
            <a:off x="3203575" y="3355975"/>
            <a:ext cx="647700" cy="146050"/>
          </a:xfrm>
          <a:prstGeom prst="rightArrow">
            <a:avLst>
              <a:gd name="adj1" fmla="val 50000"/>
              <a:gd name="adj2" fmla="val 110870"/>
            </a:avLst>
          </a:prstGeom>
          <a:solidFill>
            <a:schemeClr val="accent1"/>
          </a:solidFill>
          <a:ln w="9525">
            <a:solidFill>
              <a:schemeClr val="tx1"/>
            </a:solidFill>
            <a:miter lim="800000"/>
            <a:headEnd/>
            <a:tailEnd/>
          </a:ln>
        </p:spPr>
        <p:txBody>
          <a:bodyPr rot="10800000" wrap="none" anchor="ctr"/>
          <a:lstStyle/>
          <a:p>
            <a:endParaRPr lang="en-US" altLang="en-US" sz="1600">
              <a:latin typeface="Arial" charset="0"/>
            </a:endParaRPr>
          </a:p>
        </p:txBody>
      </p:sp>
      <p:sp>
        <p:nvSpPr>
          <p:cNvPr id="133134" name="AutoShape 1037"/>
          <p:cNvSpPr>
            <a:spLocks noChangeArrowheads="1"/>
          </p:cNvSpPr>
          <p:nvPr/>
        </p:nvSpPr>
        <p:spPr bwMode="auto">
          <a:xfrm rot="-7972394">
            <a:off x="2997994" y="3828256"/>
            <a:ext cx="577850" cy="141288"/>
          </a:xfrm>
          <a:prstGeom prst="rightArrow">
            <a:avLst>
              <a:gd name="adj1" fmla="val 50000"/>
              <a:gd name="adj2" fmla="val 102247"/>
            </a:avLst>
          </a:prstGeom>
          <a:solidFill>
            <a:schemeClr val="accent1"/>
          </a:solidFill>
          <a:ln w="9525">
            <a:solidFill>
              <a:schemeClr val="tx1"/>
            </a:solidFill>
            <a:miter lim="800000"/>
            <a:headEnd/>
            <a:tailEnd/>
          </a:ln>
        </p:spPr>
        <p:txBody>
          <a:bodyPr vert="eaVert" wrap="none" anchor="ctr"/>
          <a:lstStyle/>
          <a:p>
            <a:endParaRPr lang="en-US" altLang="en-US" sz="1600">
              <a:latin typeface="Arial"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F711FDD9-88E7-47E7-9362-908389FD6123}" type="slidenum">
              <a:rPr lang="cs-CZ" altLang="en-US" sz="1400">
                <a:latin typeface="Arial" charset="0"/>
              </a:rPr>
              <a:pPr algn="r"/>
              <a:t>64</a:t>
            </a:fld>
            <a:endParaRPr lang="cs-CZ" altLang="en-US" sz="1400">
              <a:latin typeface="Arial" charset="0"/>
            </a:endParaRPr>
          </a:p>
        </p:txBody>
      </p:sp>
      <p:sp>
        <p:nvSpPr>
          <p:cNvPr id="134147" name="Rectangle 2"/>
          <p:cNvSpPr>
            <a:spLocks noGrp="1" noChangeArrowheads="1"/>
          </p:cNvSpPr>
          <p:nvPr>
            <p:ph type="title" idx="4294967295"/>
          </p:nvPr>
        </p:nvSpPr>
        <p:spPr>
          <a:xfrm>
            <a:off x="304800" y="609600"/>
            <a:ext cx="8534400" cy="1143000"/>
          </a:xfrm>
        </p:spPr>
        <p:txBody>
          <a:bodyPr>
            <a:normAutofit fontScale="90000"/>
          </a:bodyPr>
          <a:lstStyle/>
          <a:p>
            <a:pPr eaLnBrk="1" hangingPunct="1"/>
            <a:r>
              <a:rPr lang="cs-CZ" altLang="en-US" sz="4000" smtClean="0"/>
              <a:t>Důvody selhání restrukturalizace podnikových procesů </a:t>
            </a:r>
          </a:p>
        </p:txBody>
      </p:sp>
      <p:sp>
        <p:nvSpPr>
          <p:cNvPr id="134148" name="Rectangle 3"/>
          <p:cNvSpPr>
            <a:spLocks noGrp="1" noChangeArrowheads="1"/>
          </p:cNvSpPr>
          <p:nvPr>
            <p:ph type="body" idx="4294967295"/>
          </p:nvPr>
        </p:nvSpPr>
        <p:spPr>
          <a:xfrm>
            <a:off x="395288" y="2133600"/>
            <a:ext cx="8497887" cy="3962400"/>
          </a:xfrm>
        </p:spPr>
        <p:txBody>
          <a:bodyPr/>
          <a:lstStyle/>
          <a:p>
            <a:pPr eaLnBrk="1" hangingPunct="1">
              <a:lnSpc>
                <a:spcPct val="80000"/>
              </a:lnSpc>
            </a:pPr>
            <a:r>
              <a:rPr lang="cs-CZ" altLang="en-US" sz="2400" smtClean="0"/>
              <a:t>Kulturní bariéry, rozdíly mezi zeměmi a mezi podniky</a:t>
            </a:r>
          </a:p>
          <a:p>
            <a:pPr eaLnBrk="1" hangingPunct="1">
              <a:lnSpc>
                <a:spcPct val="80000"/>
              </a:lnSpc>
            </a:pPr>
            <a:r>
              <a:rPr lang="cs-CZ" altLang="en-US" sz="2400" smtClean="0"/>
              <a:t>Nové nemusí být správně zvládnutelné s danými zaměstnanci (kvalifikace, znalosti, školení, zvyky)</a:t>
            </a:r>
          </a:p>
          <a:p>
            <a:pPr eaLnBrk="1" hangingPunct="1">
              <a:lnSpc>
                <a:spcPct val="80000"/>
              </a:lnSpc>
            </a:pPr>
            <a:r>
              <a:rPr lang="cs-CZ" altLang="en-US" sz="2400" smtClean="0"/>
              <a:t>Odpor zaměstnanců proti změnám při ohrožení jejích postů může být velmi účinný. Nové nelze bez účinné pomoci klíčových zaměstnanců vůbec implementovat.</a:t>
            </a:r>
          </a:p>
          <a:p>
            <a:pPr eaLnBrk="1" hangingPunct="1">
              <a:lnSpc>
                <a:spcPct val="80000"/>
              </a:lnSpc>
            </a:pPr>
            <a:r>
              <a:rPr lang="cs-CZ" altLang="en-US" sz="2400" smtClean="0"/>
              <a:t>Podnik není počítač, iniciativa a účast lidí je nutná</a:t>
            </a:r>
          </a:p>
          <a:p>
            <a:pPr eaLnBrk="1" hangingPunct="1">
              <a:lnSpc>
                <a:spcPct val="80000"/>
              </a:lnSpc>
            </a:pPr>
            <a:r>
              <a:rPr lang="cs-CZ" altLang="en-US" sz="2400" smtClean="0"/>
              <a:t>Snaha nového managementu zrušit informační náskok a výhodu zkušeností starých zaměstnanců za každou cenu</a:t>
            </a:r>
          </a:p>
          <a:p>
            <a:pPr eaLnBrk="1" hangingPunct="1">
              <a:lnSpc>
                <a:spcPct val="80000"/>
              </a:lnSpc>
            </a:pPr>
            <a:r>
              <a:rPr lang="cs-CZ" altLang="en-US" sz="2400" smtClean="0"/>
              <a:t>Porušení zásady „co dobře funguje to raději neměním“</a:t>
            </a:r>
          </a:p>
        </p:txBody>
      </p:sp>
      <p:sp>
        <p:nvSpPr>
          <p:cNvPr id="134149" name="Rectangle 4"/>
          <p:cNvSpPr>
            <a:spLocks noChangeArrowheads="1"/>
          </p:cNvSpPr>
          <p:nvPr/>
        </p:nvSpPr>
        <p:spPr bwMode="auto">
          <a:xfrm>
            <a:off x="8316913" y="188913"/>
            <a:ext cx="215900" cy="144462"/>
          </a:xfrm>
          <a:prstGeom prst="rect">
            <a:avLst/>
          </a:prstGeom>
          <a:solidFill>
            <a:schemeClr val="accent1"/>
          </a:solidFill>
          <a:ln w="9525">
            <a:solidFill>
              <a:schemeClr val="tx1"/>
            </a:solidFill>
            <a:miter lim="800000"/>
            <a:headEnd/>
            <a:tailEnd/>
          </a:ln>
        </p:spPr>
        <p:txBody>
          <a:bodyPr wrap="none" anchor="ctr"/>
          <a:lstStyle/>
          <a:p>
            <a:endParaRPr lang="en-US" altLang="en-US" sz="1800">
              <a:latin typeface="Arial"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7B8D6036-97B2-4191-8252-93F197D046FA}" type="slidenum">
              <a:rPr lang="cs-CZ" altLang="en-US" sz="1400">
                <a:latin typeface="Arial" charset="0"/>
              </a:rPr>
              <a:pPr algn="r"/>
              <a:t>65</a:t>
            </a:fld>
            <a:endParaRPr lang="cs-CZ" altLang="en-US" sz="1400">
              <a:latin typeface="Arial" charset="0"/>
            </a:endParaRPr>
          </a:p>
        </p:txBody>
      </p:sp>
      <p:sp>
        <p:nvSpPr>
          <p:cNvPr id="135171" name="Rectangle 2"/>
          <p:cNvSpPr>
            <a:spLocks noGrp="1" noChangeArrowheads="1"/>
          </p:cNvSpPr>
          <p:nvPr>
            <p:ph type="title" idx="4294967295"/>
          </p:nvPr>
        </p:nvSpPr>
        <p:spPr/>
        <p:txBody>
          <a:bodyPr/>
          <a:lstStyle/>
          <a:p>
            <a:pPr eaLnBrk="1" hangingPunct="1"/>
            <a:r>
              <a:rPr lang="cs-CZ" altLang="en-US" smtClean="0"/>
              <a:t>Měnit jen to, co je nezbytné</a:t>
            </a:r>
          </a:p>
        </p:txBody>
      </p:sp>
      <p:sp>
        <p:nvSpPr>
          <p:cNvPr id="135172" name="Rectangle 3"/>
          <p:cNvSpPr>
            <a:spLocks noGrp="1" noChangeArrowheads="1"/>
          </p:cNvSpPr>
          <p:nvPr>
            <p:ph type="body" idx="4294967295"/>
          </p:nvPr>
        </p:nvSpPr>
        <p:spPr/>
        <p:txBody>
          <a:bodyPr/>
          <a:lstStyle/>
          <a:p>
            <a:pPr eaLnBrk="1" hangingPunct="1">
              <a:lnSpc>
                <a:spcPct val="90000"/>
              </a:lnSpc>
            </a:pPr>
            <a:r>
              <a:rPr lang="cs-CZ" altLang="en-US" sz="2800" smtClean="0"/>
              <a:t>U BPR je možná buď úplná změna, ta je ale velmi riskantní (tvrdá varianta BPR)</a:t>
            </a:r>
          </a:p>
          <a:p>
            <a:pPr eaLnBrk="1" hangingPunct="1">
              <a:lnSpc>
                <a:spcPct val="90000"/>
              </a:lnSpc>
            </a:pPr>
            <a:r>
              <a:rPr lang="cs-CZ" altLang="en-US" sz="2800" smtClean="0"/>
              <a:t>Nebo uplatnit měkkou variantu BPR, což je vhodné v případě, kdy jde o celkem dobře fungující organizaci. Tehdy lze často postupovat tak, že se postupné nasazování IS jeví jako postupná informační podpora a jednoduchá  modifikace dosavadních procesů, byť fakticky za změnou stojí výkonná optimalizace. Takové BPR je levné a málo riskantní, nejde ale uplatnit vždy</a:t>
            </a:r>
          </a:p>
          <a:p>
            <a:pPr lvl="1" eaLnBrk="1" hangingPunct="1">
              <a:lnSpc>
                <a:spcPct val="90000"/>
              </a:lnSpc>
            </a:pPr>
            <a:r>
              <a:rPr lang="cs-CZ" altLang="en-US" sz="2400" smtClean="0"/>
              <a:t>Mohou následovat postupné modifikace  za provozu   </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625D4392-F56F-442C-AA5A-B9F55108A68C}" type="slidenum">
              <a:rPr lang="cs-CZ" altLang="en-US" sz="1400">
                <a:latin typeface="Arial" charset="0"/>
              </a:rPr>
              <a:pPr algn="r"/>
              <a:t>66</a:t>
            </a:fld>
            <a:endParaRPr lang="cs-CZ" altLang="en-US" sz="1400">
              <a:latin typeface="Arial" charset="0"/>
            </a:endParaRPr>
          </a:p>
        </p:txBody>
      </p:sp>
      <p:sp>
        <p:nvSpPr>
          <p:cNvPr id="136195" name="Rectangle 2"/>
          <p:cNvSpPr>
            <a:spLocks noGrp="1" noChangeArrowheads="1"/>
          </p:cNvSpPr>
          <p:nvPr>
            <p:ph type="title" idx="4294967295"/>
          </p:nvPr>
        </p:nvSpPr>
        <p:spPr/>
        <p:txBody>
          <a:bodyPr/>
          <a:lstStyle/>
          <a:p>
            <a:pPr eaLnBrk="1" hangingPunct="1"/>
            <a:r>
              <a:rPr lang="cs-CZ" altLang="en-US" smtClean="0"/>
              <a:t>Měnit jen to, co je nezbytné</a:t>
            </a:r>
          </a:p>
        </p:txBody>
      </p:sp>
      <p:sp>
        <p:nvSpPr>
          <p:cNvPr id="136196" name="Rectangle 3"/>
          <p:cNvSpPr>
            <a:spLocks noGrp="1" noChangeArrowheads="1"/>
          </p:cNvSpPr>
          <p:nvPr>
            <p:ph type="body" idx="4294967295"/>
          </p:nvPr>
        </p:nvSpPr>
        <p:spPr/>
        <p:txBody>
          <a:bodyPr/>
          <a:lstStyle/>
          <a:p>
            <a:pPr eaLnBrk="1" hangingPunct="1"/>
            <a:r>
              <a:rPr lang="cs-CZ" altLang="en-US" smtClean="0"/>
              <a:t>Naše stanovisko je založeno na staré zkušenosti dobrých řemeslníků vyznávané i v USA</a:t>
            </a:r>
          </a:p>
          <a:p>
            <a:pPr eaLnBrk="1" hangingPunct="1"/>
            <a:r>
              <a:rPr lang="cs-CZ" altLang="en-US" b="1" smtClean="0"/>
              <a:t>Do toho, co dobře funguje, nesahám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číslo snímku 5"/>
          <p:cNvSpPr>
            <a:spLocks noGrp="1"/>
          </p:cNvSpPr>
          <p:nvPr>
            <p:ph type="sldNum" sz="quarter" idx="12"/>
          </p:nvPr>
        </p:nvSpPr>
        <p:spPr>
          <a:noFill/>
        </p:spPr>
        <p:txBody>
          <a:bodyPr/>
          <a:lstStyle/>
          <a:p>
            <a:fld id="{CA0680D9-0DE5-44B8-8FB3-F353E27EC6DC}" type="slidenum">
              <a:rPr lang="cs-CZ" altLang="en-US" smtClean="0"/>
              <a:pPr/>
              <a:t>7</a:t>
            </a:fld>
            <a:endParaRPr lang="cs-CZ" altLang="en-US" smtClean="0"/>
          </a:p>
        </p:txBody>
      </p:sp>
      <p:sp>
        <p:nvSpPr>
          <p:cNvPr id="75779" name="Rectangle 1026"/>
          <p:cNvSpPr>
            <a:spLocks noGrp="1" noChangeArrowheads="1"/>
          </p:cNvSpPr>
          <p:nvPr>
            <p:ph type="title"/>
          </p:nvPr>
        </p:nvSpPr>
        <p:spPr>
          <a:xfrm>
            <a:off x="1219200" y="685800"/>
            <a:ext cx="7793038" cy="1143000"/>
          </a:xfrm>
        </p:spPr>
        <p:txBody>
          <a:bodyPr/>
          <a:lstStyle/>
          <a:p>
            <a:pPr eaLnBrk="1" hangingPunct="1"/>
            <a:r>
              <a:rPr lang="cs-CZ" altLang="en-US" smtClean="0"/>
              <a:t>Scales of </a:t>
            </a:r>
            <a:r>
              <a:rPr lang="cs-CZ" altLang="en-US" i="1" smtClean="0"/>
              <a:t>p </a:t>
            </a:r>
            <a:r>
              <a:rPr lang="cs-CZ" altLang="en-US" smtClean="0"/>
              <a:t>and </a:t>
            </a:r>
            <a:r>
              <a:rPr lang="cs-CZ" altLang="en-US" i="1" smtClean="0"/>
              <a:t>O</a:t>
            </a:r>
            <a:r>
              <a:rPr lang="cs-CZ" altLang="en-US" smtClean="0"/>
              <a:t> and </a:t>
            </a:r>
            <a:r>
              <a:rPr lang="cs-CZ" altLang="en-US" i="1" smtClean="0"/>
              <a:t>p</a:t>
            </a:r>
            <a:r>
              <a:rPr lang="en-US" altLang="en-US" i="1" smtClean="0"/>
              <a:t>*</a:t>
            </a:r>
            <a:r>
              <a:rPr lang="cs-CZ" altLang="en-US" i="1" smtClean="0"/>
              <a:t>Z</a:t>
            </a:r>
            <a:r>
              <a:rPr lang="cs-CZ" altLang="en-US" smtClean="0"/>
              <a:t> </a:t>
            </a:r>
          </a:p>
        </p:txBody>
      </p:sp>
      <p:graphicFrame>
        <p:nvGraphicFramePr>
          <p:cNvPr id="88101" name="Group 37"/>
          <p:cNvGraphicFramePr>
            <a:graphicFrameLocks noGrp="1"/>
          </p:cNvGraphicFramePr>
          <p:nvPr>
            <p:ph type="tbl" idx="1"/>
          </p:nvPr>
        </p:nvGraphicFramePr>
        <p:xfrm>
          <a:off x="906463" y="2816225"/>
          <a:ext cx="6545262" cy="2305390"/>
        </p:xfrm>
        <a:graphic>
          <a:graphicData uri="http://schemas.openxmlformats.org/drawingml/2006/table">
            <a:tbl>
              <a:tblPr/>
              <a:tblGrid>
                <a:gridCol w="1936750"/>
                <a:gridCol w="1223962"/>
                <a:gridCol w="1009650"/>
                <a:gridCol w="2374900"/>
              </a:tblGrid>
              <a:tr h="757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    </a:t>
                      </a:r>
                    </a:p>
                  </a:txBody>
                  <a:tcPr marT="45709" marB="4570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large</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ver</a:t>
                      </a:r>
                      <a:r>
                        <a:rPr kumimoji="0" lang="cs-CZ" sz="2800" b="0" i="0" u="none" strike="noStrike" cap="none" normalizeH="0" baseline="0" smtClean="0">
                          <a:ln>
                            <a:noFill/>
                          </a:ln>
                          <a:solidFill>
                            <a:schemeClr val="tx1"/>
                          </a:solidFill>
                          <a:effectLst/>
                          <a:latin typeface="Arial Narrow" pitchFamily="34" charset="0"/>
                        </a:rPr>
                        <a:t>y</a:t>
                      </a:r>
                      <a:r>
                        <a:rPr kumimoji="0" lang="en-US" sz="2800" b="0" i="0" u="none" strike="noStrike" cap="none" normalizeH="0" baseline="0" smtClean="0">
                          <a:ln>
                            <a:noFill/>
                          </a:ln>
                          <a:solidFill>
                            <a:schemeClr val="tx1"/>
                          </a:solidFill>
                          <a:effectLst/>
                          <a:latin typeface="Arial Narrow" pitchFamily="34" charset="0"/>
                        </a:rPr>
                        <a:t> large</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80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low</a:t>
                      </a:r>
                    </a:p>
                  </a:txBody>
                  <a:tcPr marT="45709" marB="4570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l</a:t>
                      </a:r>
                      <a:r>
                        <a:rPr kumimoji="0" lang="en-US" sz="2800" b="0" i="0" u="none" strike="noStrike" cap="none" normalizeH="0" baseline="0" smtClean="0">
                          <a:ln>
                            <a:noFill/>
                          </a:ln>
                          <a:solidFill>
                            <a:schemeClr val="tx1"/>
                          </a:solidFill>
                          <a:effectLst/>
                          <a:latin typeface="Arial Narrow" pitchFamily="34" charset="0"/>
                        </a:rPr>
                        <a:t>arge</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299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high</a:t>
                      </a:r>
                    </a:p>
                  </a:txBody>
                  <a:tcPr marT="45709" marB="45709"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l</a:t>
                      </a:r>
                      <a:r>
                        <a:rPr kumimoji="0" lang="en-US" sz="2800" b="0" i="0" u="none" strike="noStrike" cap="none" normalizeH="0" baseline="0" smtClean="0">
                          <a:ln>
                            <a:noFill/>
                          </a:ln>
                          <a:solidFill>
                            <a:schemeClr val="tx1"/>
                          </a:solidFill>
                          <a:effectLst/>
                          <a:latin typeface="Arial Narrow" pitchFamily="34" charset="0"/>
                        </a:rPr>
                        <a:t>arge</a:t>
                      </a:r>
                      <a:endParaRPr kumimoji="0" lang="cs-CZ" sz="2800" b="0" i="0" u="none" strike="noStrike" cap="none" normalizeH="0" baseline="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ver</a:t>
                      </a:r>
                      <a:r>
                        <a:rPr kumimoji="0" lang="cs-CZ" sz="2800" b="0" i="0" u="none" strike="noStrike" cap="none" normalizeH="0" baseline="0" smtClean="0">
                          <a:ln>
                            <a:noFill/>
                          </a:ln>
                          <a:solidFill>
                            <a:schemeClr val="tx1"/>
                          </a:solidFill>
                          <a:effectLst/>
                          <a:latin typeface="Arial Narrow" pitchFamily="34" charset="0"/>
                        </a:rPr>
                        <a:t>y</a:t>
                      </a:r>
                      <a:r>
                        <a:rPr kumimoji="0" lang="en-US" sz="2800" b="0" i="0" u="none" strike="noStrike" cap="none" normalizeH="0" baseline="0" smtClean="0">
                          <a:ln>
                            <a:noFill/>
                          </a:ln>
                          <a:solidFill>
                            <a:schemeClr val="tx1"/>
                          </a:solidFill>
                          <a:effectLst/>
                          <a:latin typeface="Arial Narrow" pitchFamily="34" charset="0"/>
                        </a:rPr>
                        <a:t> large</a:t>
                      </a:r>
                      <a:endParaRPr kumimoji="0" lang="cs-CZ" sz="2800" b="0" i="0" u="none" strike="noStrike" cap="none" normalizeH="0" baseline="0" smtClean="0">
                        <a:ln>
                          <a:noFill/>
                        </a:ln>
                        <a:solidFill>
                          <a:schemeClr val="tx1"/>
                        </a:solidFill>
                        <a:effectLst/>
                        <a:latin typeface="Arial Narrow" pitchFamily="34" charset="0"/>
                      </a:endParaRPr>
                    </a:p>
                  </a:txBody>
                  <a:tcPr marT="45709" marB="45709"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75804" name="Text Box 1051"/>
          <p:cNvSpPr txBox="1">
            <a:spLocks noChangeArrowheads="1"/>
          </p:cNvSpPr>
          <p:nvPr/>
        </p:nvSpPr>
        <p:spPr bwMode="auto">
          <a:xfrm>
            <a:off x="900113" y="2925763"/>
            <a:ext cx="609600" cy="519112"/>
          </a:xfrm>
          <a:prstGeom prst="rect">
            <a:avLst/>
          </a:prstGeom>
          <a:noFill/>
          <a:ln w="9525">
            <a:noFill/>
            <a:miter lim="800000"/>
            <a:headEnd/>
            <a:tailEnd/>
          </a:ln>
        </p:spPr>
        <p:txBody>
          <a:bodyPr>
            <a:spAutoFit/>
          </a:bodyPr>
          <a:lstStyle/>
          <a:p>
            <a:pPr>
              <a:spcBef>
                <a:spcPct val="50000"/>
              </a:spcBef>
            </a:pPr>
            <a:r>
              <a:rPr lang="cs-CZ" altLang="en-US" sz="2800" i="1">
                <a:solidFill>
                  <a:schemeClr val="tx2"/>
                </a:solidFill>
                <a:latin typeface="Tahoma" pitchFamily="34" charset="0"/>
              </a:rPr>
              <a:t>p</a:t>
            </a:r>
          </a:p>
        </p:txBody>
      </p:sp>
      <p:sp>
        <p:nvSpPr>
          <p:cNvPr id="75805" name="Text Box 1052"/>
          <p:cNvSpPr txBox="1">
            <a:spLocks noChangeArrowheads="1"/>
          </p:cNvSpPr>
          <p:nvPr/>
        </p:nvSpPr>
        <p:spPr bwMode="auto">
          <a:xfrm>
            <a:off x="2430463" y="2887663"/>
            <a:ext cx="609600" cy="519112"/>
          </a:xfrm>
          <a:prstGeom prst="rect">
            <a:avLst/>
          </a:prstGeom>
          <a:noFill/>
          <a:ln w="9525">
            <a:noFill/>
            <a:miter lim="800000"/>
            <a:headEnd/>
            <a:tailEnd/>
          </a:ln>
        </p:spPr>
        <p:txBody>
          <a:bodyPr>
            <a:spAutoFit/>
          </a:bodyPr>
          <a:lstStyle/>
          <a:p>
            <a:pPr>
              <a:spcBef>
                <a:spcPct val="50000"/>
              </a:spcBef>
            </a:pPr>
            <a:r>
              <a:rPr lang="cs-CZ" altLang="en-US" sz="2800" i="1">
                <a:solidFill>
                  <a:schemeClr val="tx2"/>
                </a:solidFill>
                <a:latin typeface="Tahoma" pitchFamily="34" charset="0"/>
              </a:rPr>
              <a:t>Z</a:t>
            </a:r>
          </a:p>
        </p:txBody>
      </p:sp>
      <p:sp>
        <p:nvSpPr>
          <p:cNvPr id="75806" name="Line 1053"/>
          <p:cNvSpPr>
            <a:spLocks noChangeShapeType="1"/>
          </p:cNvSpPr>
          <p:nvPr/>
        </p:nvSpPr>
        <p:spPr bwMode="auto">
          <a:xfrm>
            <a:off x="900113" y="2852738"/>
            <a:ext cx="1944687" cy="711200"/>
          </a:xfrm>
          <a:prstGeom prst="line">
            <a:avLst/>
          </a:prstGeom>
          <a:noFill/>
          <a:ln w="9525">
            <a:solidFill>
              <a:schemeClr val="tx1"/>
            </a:solidFill>
            <a:miter lim="800000"/>
            <a:headEnd/>
            <a:tailEnd/>
          </a:ln>
        </p:spPr>
        <p:txBody>
          <a:bodyPr wrap="none"/>
          <a:lstStyle/>
          <a:p>
            <a:endParaRPr lang="cs-CZ"/>
          </a:p>
        </p:txBody>
      </p:sp>
      <p:sp>
        <p:nvSpPr>
          <p:cNvPr id="75807" name="Line 1054"/>
          <p:cNvSpPr>
            <a:spLocks noChangeShapeType="1"/>
          </p:cNvSpPr>
          <p:nvPr/>
        </p:nvSpPr>
        <p:spPr bwMode="auto">
          <a:xfrm>
            <a:off x="2811463" y="3573463"/>
            <a:ext cx="4648200" cy="0"/>
          </a:xfrm>
          <a:prstGeom prst="line">
            <a:avLst/>
          </a:prstGeom>
          <a:noFill/>
          <a:ln w="28575">
            <a:solidFill>
              <a:schemeClr val="tx1"/>
            </a:solidFill>
            <a:miter lim="800000"/>
            <a:headEnd/>
            <a:tailEnd/>
          </a:ln>
        </p:spPr>
        <p:txBody>
          <a:bodyPr wrap="none"/>
          <a:lstStyle/>
          <a:p>
            <a:endParaRPr lang="cs-CZ"/>
          </a:p>
        </p:txBody>
      </p:sp>
      <p:sp>
        <p:nvSpPr>
          <p:cNvPr id="75808" name="Line 1055"/>
          <p:cNvSpPr>
            <a:spLocks noChangeShapeType="1"/>
          </p:cNvSpPr>
          <p:nvPr/>
        </p:nvSpPr>
        <p:spPr bwMode="auto">
          <a:xfrm>
            <a:off x="2844800" y="3517900"/>
            <a:ext cx="0" cy="1530350"/>
          </a:xfrm>
          <a:prstGeom prst="line">
            <a:avLst/>
          </a:prstGeom>
          <a:noFill/>
          <a:ln w="28575">
            <a:solidFill>
              <a:schemeClr val="tx1"/>
            </a:solidFill>
            <a:miter lim="800000"/>
            <a:headEnd/>
            <a:tailEnd/>
          </a:ln>
        </p:spPr>
        <p:txBody>
          <a:bodyPr wrap="none"/>
          <a:lstStyle/>
          <a:p>
            <a:endParaRPr lang="cs-CZ"/>
          </a:p>
        </p:txBody>
      </p:sp>
      <p:sp>
        <p:nvSpPr>
          <p:cNvPr id="75809" name="Line 1056"/>
          <p:cNvSpPr>
            <a:spLocks noChangeShapeType="1"/>
          </p:cNvSpPr>
          <p:nvPr/>
        </p:nvSpPr>
        <p:spPr bwMode="auto">
          <a:xfrm>
            <a:off x="900113" y="2852738"/>
            <a:ext cx="6608762" cy="7937"/>
          </a:xfrm>
          <a:prstGeom prst="line">
            <a:avLst/>
          </a:prstGeom>
          <a:noFill/>
          <a:ln w="28575">
            <a:solidFill>
              <a:schemeClr val="tx1"/>
            </a:solidFill>
            <a:miter lim="800000"/>
            <a:headEnd/>
            <a:tailEnd/>
          </a:ln>
        </p:spPr>
        <p:txBody>
          <a:bodyPr wrap="none"/>
          <a:lstStyle/>
          <a:p>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číslo snímku 5"/>
          <p:cNvSpPr>
            <a:spLocks noGrp="1"/>
          </p:cNvSpPr>
          <p:nvPr>
            <p:ph type="sldNum" sz="quarter" idx="12"/>
          </p:nvPr>
        </p:nvSpPr>
        <p:spPr>
          <a:noFill/>
        </p:spPr>
        <p:txBody>
          <a:bodyPr/>
          <a:lstStyle/>
          <a:p>
            <a:fld id="{EB34CB22-29A0-40AF-A443-8566BD735334}" type="slidenum">
              <a:rPr lang="cs-CZ" altLang="en-US" smtClean="0"/>
              <a:pPr/>
              <a:t>8</a:t>
            </a:fld>
            <a:endParaRPr lang="cs-CZ" altLang="en-US" smtClean="0"/>
          </a:p>
        </p:txBody>
      </p:sp>
      <p:sp>
        <p:nvSpPr>
          <p:cNvPr id="76803" name="Rectangle 2"/>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6804" name="Rectangle 3"/>
          <p:cNvSpPr>
            <a:spLocks noGrp="1" noChangeArrowheads="1"/>
          </p:cNvSpPr>
          <p:nvPr>
            <p:ph type="body" idx="1"/>
          </p:nvPr>
        </p:nvSpPr>
        <p:spPr>
          <a:xfrm>
            <a:off x="533400" y="2017713"/>
            <a:ext cx="8421688" cy="4114800"/>
          </a:xfrm>
        </p:spPr>
        <p:txBody>
          <a:bodyPr/>
          <a:lstStyle/>
          <a:p>
            <a:pPr eaLnBrk="1" hangingPunct="1"/>
            <a:r>
              <a:rPr lang="en-US" altLang="en-US" smtClean="0"/>
              <a:t>The assessment of the antipattern is the highest possible:</a:t>
            </a:r>
          </a:p>
          <a:p>
            <a:pPr lvl="1" algn="ctr" eaLnBrk="1" hangingPunct="1">
              <a:buFontTx/>
              <a:buNone/>
            </a:pPr>
            <a:r>
              <a:rPr lang="en-US" altLang="en-US" sz="4400" i="1" smtClean="0"/>
              <a:t>very large</a:t>
            </a:r>
          </a:p>
          <a:p>
            <a:pPr lvl="1" eaLnBrk="1" hangingPunct="1">
              <a:buFontTx/>
              <a:buNone/>
            </a:pPr>
            <a:r>
              <a:rPr lang="en-US" altLang="en-US" sz="3200" i="1" smtClean="0"/>
              <a:t>It is the use of existing systems is crucial. We add that it surprisingly requires a specific way of thinking, it is a specific paradigm</a:t>
            </a:r>
          </a:p>
          <a:p>
            <a:pPr lvl="1" algn="ctr" eaLnBrk="1" hangingPunct="1">
              <a:buFontTx/>
              <a:buNone/>
            </a:pPr>
            <a:endParaRPr lang="en-US" altLang="en-US" sz="4400" i="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číslo snímku 5"/>
          <p:cNvSpPr>
            <a:spLocks noGrp="1"/>
          </p:cNvSpPr>
          <p:nvPr>
            <p:ph type="sldNum" sz="quarter" idx="12"/>
          </p:nvPr>
        </p:nvSpPr>
        <p:spPr>
          <a:noFill/>
        </p:spPr>
        <p:txBody>
          <a:bodyPr/>
          <a:lstStyle/>
          <a:p>
            <a:fld id="{F83B62E1-2B91-4744-A90D-C467D56BD1CE}" type="slidenum">
              <a:rPr lang="cs-CZ" altLang="en-US" smtClean="0"/>
              <a:pPr/>
              <a:t>9</a:t>
            </a:fld>
            <a:endParaRPr lang="cs-CZ" altLang="en-US" smtClean="0"/>
          </a:p>
        </p:txBody>
      </p:sp>
      <p:sp>
        <p:nvSpPr>
          <p:cNvPr id="77827" name="Rectangle 2"/>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7828" name="Rectangle 3"/>
          <p:cNvSpPr>
            <a:spLocks noGrp="1" noChangeArrowheads="1"/>
          </p:cNvSpPr>
          <p:nvPr>
            <p:ph type="body" idx="1"/>
          </p:nvPr>
        </p:nvSpPr>
        <p:spPr>
          <a:xfrm>
            <a:off x="533400" y="2017713"/>
            <a:ext cx="8421688" cy="4114800"/>
          </a:xfrm>
        </p:spPr>
        <p:txBody>
          <a:bodyPr/>
          <a:lstStyle/>
          <a:p>
            <a:pPr lvl="1" algn="ctr" eaLnBrk="1" hangingPunct="1">
              <a:buFontTx/>
              <a:buNone/>
            </a:pPr>
            <a:r>
              <a:rPr lang="en-US" altLang="en-US" sz="3200" smtClean="0"/>
              <a:t>The refactorization of this  antipattern can be based on the use of specific </a:t>
            </a:r>
            <a:r>
              <a:rPr lang="en-US" altLang="en-US" sz="3200" i="1" smtClean="0"/>
              <a:t>architecture services</a:t>
            </a:r>
            <a:r>
              <a:rPr lang="en-US" altLang="en-US" sz="3200" smtClean="0"/>
              <a:t> serving as front-end gates (or generalized adapters) of legacies as well as third party products or flexible portals of the whole system or a specific services. They the can be used as heads of composite services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3613</Words>
  <Application>Microsoft Office PowerPoint</Application>
  <PresentationFormat>Předvádění na obrazovce (4:3)</PresentationFormat>
  <Paragraphs>551</Paragraphs>
  <Slides>66</Slides>
  <Notes>7</Notes>
  <HiddenSlides>0</HiddenSlides>
  <MMClips>0</MMClips>
  <ScaleCrop>false</ScaleCrop>
  <HeadingPairs>
    <vt:vector size="4" baseType="variant">
      <vt:variant>
        <vt:lpstr>Motiv</vt:lpstr>
      </vt:variant>
      <vt:variant>
        <vt:i4>1</vt:i4>
      </vt:variant>
      <vt:variant>
        <vt:lpstr>Nadpisy snímků</vt:lpstr>
      </vt:variant>
      <vt:variant>
        <vt:i4>66</vt:i4>
      </vt:variant>
    </vt:vector>
  </HeadingPairs>
  <TitlesOfParts>
    <vt:vector size="67" baseType="lpstr">
      <vt:lpstr>Motiv sady Office</vt:lpstr>
      <vt:lpstr>Antivzory</vt:lpstr>
      <vt:lpstr>Antipattern</vt:lpstr>
      <vt:lpstr>The leading antipatterns are difficult to avoid</vt:lpstr>
      <vt:lpstr>Leading antipattern  No legacies, no 3rd party products</vt:lpstr>
      <vt:lpstr> No legacies, no 3rd party products</vt:lpstr>
      <vt:lpstr> No legacies, no 3rd party products</vt:lpstr>
      <vt:lpstr>Scales of p and O and p*Z </vt:lpstr>
      <vt:lpstr> No legacies, no 3rd party products</vt:lpstr>
      <vt:lpstr> No legacies, no 3rd party products</vt:lpstr>
      <vt:lpstr>SOA with legacies, simplified</vt:lpstr>
      <vt:lpstr>Antipattern  No Businessmen Involvement</vt:lpstr>
      <vt:lpstr>Business antipattern                       No Businessmen Involvement</vt:lpstr>
      <vt:lpstr>Business antipattern                       No Businessmen Involvement</vt:lpstr>
      <vt:lpstr>Implemetation of business processes enabling user involvement</vt:lpstr>
      <vt:lpstr>No Batch Services</vt:lpstr>
      <vt:lpstr>Antipattern  Standardization paralysis</vt:lpstr>
      <vt:lpstr>Antipattern  Standardization paralysis</vt:lpstr>
      <vt:lpstr>Snímek 18</vt:lpstr>
      <vt:lpstr>SW metriky pro texty zákonů</vt:lpstr>
      <vt:lpstr>Možný průšvih,viz SSHD projekt</vt:lpstr>
      <vt:lpstr>Normy musí být zaplevelené</vt:lpstr>
      <vt:lpstr>Metrika McCabe pro legislatuivu USA</vt:lpstr>
      <vt:lpstr>Závěr</vt:lpstr>
      <vt:lpstr>Antipattern ochrana osobních dat </vt:lpstr>
      <vt:lpstr>Conclusions</vt:lpstr>
      <vt:lpstr>Jádro ER diagramu pro IS řízení rizik</vt:lpstr>
      <vt:lpstr>Kritické požadavky</vt:lpstr>
      <vt:lpstr>Diagramy z IDEF0/IDEF97,  průmyslový standard, jehož adaptace se používá v SADT pro strukturovaný vývoj a specifikaci požadavků</vt:lpstr>
      <vt:lpstr>Snímek 29</vt:lpstr>
      <vt:lpstr>Rizika a agilní formy vývoje</vt:lpstr>
      <vt:lpstr>ISO/ČSN normy</vt:lpstr>
      <vt:lpstr>ISO normy</vt:lpstr>
      <vt:lpstr>Podceňování lidské dimenze Koalice zainteresovaných v podniku</vt:lpstr>
      <vt:lpstr>Koalice v podniku</vt:lpstr>
      <vt:lpstr>Kauzálni diagramy, </vt:lpstr>
      <vt:lpstr>Notace kauzálních diagramů</vt:lpstr>
      <vt:lpstr>Kauzální závislosti pro podniky</vt:lpstr>
      <vt:lpstr>Shrnutí hlavních požadavků</vt:lpstr>
      <vt:lpstr>Shrnutí hlavních požadavků</vt:lpstr>
      <vt:lpstr>Překážky přínosů IS 1</vt:lpstr>
      <vt:lpstr>Překážky 2</vt:lpstr>
      <vt:lpstr>Překážky 3</vt:lpstr>
      <vt:lpstr>Ničení dat jako ochrana před Velkým bratrem  Prý nutné pro splnění zásad Deklarace základních lidských práv a svobod, především práva na soukromí</vt:lpstr>
      <vt:lpstr>Špatně nastavená pravidla  ochrany osobních dat - úzké místo IS,     především veřejných informačních systémů</vt:lpstr>
      <vt:lpstr>Riziko chybných mlčky činěných předpokladů, vlastně uplatnění předsudků</vt:lpstr>
      <vt:lpstr>Brutální procesy ochrany dat nezlepšují podstatně ochranu dat </vt:lpstr>
      <vt:lpstr>Kanály úniků dat, některé je obtížné jiné nemožné uzavřít</vt:lpstr>
      <vt:lpstr>Kanály úniků dat, některé je obtížné jiné nemožné uzavřít</vt:lpstr>
      <vt:lpstr>BPOD ohrožuje základní lidská práva, např. právo na informace, život a dobrou zdravotní péči</vt:lpstr>
      <vt:lpstr>BPOD ohrožuje základní lidská práva, např. právo na život a na dobrou zdravotní péči</vt:lpstr>
      <vt:lpstr>BPOD ohrožuje základní lidská práva, např. právo na život a na dobrou zdravotní péči</vt:lpstr>
      <vt:lpstr>BPOD ohrožuje základní lidská práva, např. právo na život a na dobrou zdravotní péči</vt:lpstr>
      <vt:lpstr>BPOD ohrožuje základní lidská práva, např. právo na život a na dobrou zdravotní péči</vt:lpstr>
      <vt:lpstr>Kde se ÚOOÚ chová nepatřičně</vt:lpstr>
      <vt:lpstr>Omezování práva na vzdělání</vt:lpstr>
      <vt:lpstr>Rizika restrukturalizace podnikových procesů</vt:lpstr>
      <vt:lpstr>Restrukturalizace podnikových procesů</vt:lpstr>
      <vt:lpstr>Restrukturalizace podnikových procesů</vt:lpstr>
      <vt:lpstr>Restrukturalizace podnikových procesů</vt:lpstr>
      <vt:lpstr>Důvody selhání restrukturalizace podnikových procesů</vt:lpstr>
      <vt:lpstr>Tři aspekty činnosti týmu</vt:lpstr>
      <vt:lpstr>Tři aspekty spolupráce</vt:lpstr>
      <vt:lpstr>Tři aspekty činnosti týmu</vt:lpstr>
      <vt:lpstr>Důvody selhání restrukturalizace podnikových procesů </vt:lpstr>
      <vt:lpstr>Měnit jen to, co je nezbytné</vt:lpstr>
      <vt:lpstr>Měnit jen to, co je nezbytné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Antivzory</dc:title>
  <dc:creator>kral</dc:creator>
  <cp:lastModifiedBy>kral</cp:lastModifiedBy>
  <cp:revision>3</cp:revision>
  <dcterms:created xsi:type="dcterms:W3CDTF">2017-03-22T20:38:16Z</dcterms:created>
  <dcterms:modified xsi:type="dcterms:W3CDTF">2017-03-23T12:33:28Z</dcterms:modified>
</cp:coreProperties>
</file>