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82" r:id="rId20"/>
    <p:sldId id="288" r:id="rId21"/>
    <p:sldId id="289" r:id="rId22"/>
    <p:sldId id="290" r:id="rId23"/>
    <p:sldId id="291" r:id="rId24"/>
    <p:sldId id="287" r:id="rId25"/>
    <p:sldId id="277" r:id="rId26"/>
    <p:sldId id="278" r:id="rId27"/>
    <p:sldId id="280" r:id="rId28"/>
    <p:sldId id="283" r:id="rId29"/>
    <p:sldId id="284" r:id="rId30"/>
    <p:sldId id="285" r:id="rId31"/>
    <p:sldId id="286" r:id="rId32"/>
    <p:sldId id="279" r:id="rId33"/>
    <p:sldId id="281" r:id="rId34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649" autoAdjust="0"/>
  </p:normalViewPr>
  <p:slideViewPr>
    <p:cSldViewPr>
      <p:cViewPr varScale="1">
        <p:scale>
          <a:sx n="59" d="100"/>
          <a:sy n="59" d="100"/>
        </p:scale>
        <p:origin x="-110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9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7.3. uvod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19A6A-8122-47D7-904F-368978D44624}" type="datetimeFigureOut">
              <a:rPr lang="cs-CZ" smtClean="0"/>
              <a:pPr/>
              <a:t>9.3.2017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EBDB0-A950-4935-8BFF-5945495FD7F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8196081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7.3. uvod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17E1E-C85C-4865-89EE-AFCEEED39E51}" type="datetimeFigureOut">
              <a:rPr lang="cs-CZ" smtClean="0"/>
              <a:pPr/>
              <a:t>9.3.2017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E2360-A05B-4072-AED3-C670E1E1595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0140159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E2360-A05B-4072-AED3-C670E1E1595C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7.3. uvod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46441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6DBB-1B24-4F60-B9EA-74280620915E}" type="datetimeFigureOut">
              <a:rPr lang="cs-CZ" smtClean="0"/>
              <a:pPr/>
              <a:t>9.3.2017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32B2-B9BD-4A5F-9C94-4AD1F91EF7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6DBB-1B24-4F60-B9EA-74280620915E}" type="datetimeFigureOut">
              <a:rPr lang="cs-CZ" smtClean="0"/>
              <a:pPr/>
              <a:t>9.3.2017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32B2-B9BD-4A5F-9C94-4AD1F91EF7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6DBB-1B24-4F60-B9EA-74280620915E}" type="datetimeFigureOut">
              <a:rPr lang="cs-CZ" smtClean="0"/>
              <a:pPr/>
              <a:t>9.3.2017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32B2-B9BD-4A5F-9C94-4AD1F91EF7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6DBB-1B24-4F60-B9EA-74280620915E}" type="datetimeFigureOut">
              <a:rPr lang="cs-CZ" smtClean="0"/>
              <a:pPr/>
              <a:t>9.3.2017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32B2-B9BD-4A5F-9C94-4AD1F91EF7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6DBB-1B24-4F60-B9EA-74280620915E}" type="datetimeFigureOut">
              <a:rPr lang="cs-CZ" smtClean="0"/>
              <a:pPr/>
              <a:t>9.3.2017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32B2-B9BD-4A5F-9C94-4AD1F91EF7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6DBB-1B24-4F60-B9EA-74280620915E}" type="datetimeFigureOut">
              <a:rPr lang="cs-CZ" smtClean="0"/>
              <a:pPr/>
              <a:t>9.3.2017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32B2-B9BD-4A5F-9C94-4AD1F91EF7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6DBB-1B24-4F60-B9EA-74280620915E}" type="datetimeFigureOut">
              <a:rPr lang="cs-CZ" smtClean="0"/>
              <a:pPr/>
              <a:t>9.3.2017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32B2-B9BD-4A5F-9C94-4AD1F91EF7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6DBB-1B24-4F60-B9EA-74280620915E}" type="datetimeFigureOut">
              <a:rPr lang="cs-CZ" smtClean="0"/>
              <a:pPr/>
              <a:t>9.3.2017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32B2-B9BD-4A5F-9C94-4AD1F91EF7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6DBB-1B24-4F60-B9EA-74280620915E}" type="datetimeFigureOut">
              <a:rPr lang="cs-CZ" smtClean="0"/>
              <a:pPr/>
              <a:t>9.3.2017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32B2-B9BD-4A5F-9C94-4AD1F91EF7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6DBB-1B24-4F60-B9EA-74280620915E}" type="datetimeFigureOut">
              <a:rPr lang="cs-CZ" smtClean="0"/>
              <a:pPr/>
              <a:t>9.3.2017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32B2-B9BD-4A5F-9C94-4AD1F91EF7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6DBB-1B24-4F60-B9EA-74280620915E}" type="datetimeFigureOut">
              <a:rPr lang="cs-CZ" smtClean="0"/>
              <a:pPr/>
              <a:t>9.3.2017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32B2-B9BD-4A5F-9C94-4AD1F91EF7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36DBB-1B24-4F60-B9EA-74280620915E}" type="datetimeFigureOut">
              <a:rPr lang="cs-CZ" smtClean="0"/>
              <a:pPr/>
              <a:t>9.3.2017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D32B2-B9BD-4A5F-9C94-4AD1F91EF7B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PA105 </a:t>
            </a:r>
            <a:r>
              <a:rPr lang="cs-CZ" dirty="0" smtClean="0"/>
              <a:t>7.3/</a:t>
            </a:r>
            <a:r>
              <a:rPr lang="cs-CZ" dirty="0" err="1" smtClean="0"/>
              <a:t>zk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D31D07-7F13-4503-90BA-92932A2611C7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1741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typické pro malé SW firmy</a:t>
            </a:r>
          </a:p>
        </p:txBody>
      </p:sp>
      <p:sp>
        <p:nvSpPr>
          <p:cNvPr id="17412" name="Zástupný symbol pro obsah 2"/>
          <p:cNvSpPr>
            <a:spLocks noGrp="1"/>
          </p:cNvSpPr>
          <p:nvPr>
            <p:ph idx="1"/>
          </p:nvPr>
        </p:nvSpPr>
        <p:spPr>
          <a:xfrm>
            <a:off x="250825" y="1412776"/>
            <a:ext cx="8848725" cy="4680520"/>
          </a:xfrm>
        </p:spPr>
        <p:txBody>
          <a:bodyPr/>
          <a:lstStyle/>
          <a:p>
            <a:r>
              <a:rPr lang="cs-CZ" dirty="0" smtClean="0"/>
              <a:t>Často nelze použít hotová komplexní řešení</a:t>
            </a:r>
          </a:p>
          <a:p>
            <a:pPr lvl="1"/>
            <a:r>
              <a:rPr lang="cs-CZ" dirty="0" smtClean="0"/>
              <a:t>Hotová řešení často dělají velcí pro velké, to není nic pro svět malých firem, mnohdy platí i pro normy</a:t>
            </a:r>
            <a:r>
              <a:rPr lang="cs-CZ" dirty="0"/>
              <a:t>, </a:t>
            </a:r>
            <a:r>
              <a:rPr lang="cs-CZ" dirty="0" smtClean="0"/>
              <a:t>mnohé se </a:t>
            </a:r>
            <a:r>
              <a:rPr lang="cs-CZ" dirty="0"/>
              <a:t>musí použít znovu</a:t>
            </a:r>
            <a:endParaRPr lang="cs-CZ" dirty="0" smtClean="0"/>
          </a:p>
          <a:p>
            <a:pPr lvl="1"/>
            <a:r>
              <a:rPr lang="cs-CZ" dirty="0" smtClean="0"/>
              <a:t>Speciální požadavky: ne velké náklady ani  dlouhá doba řešení </a:t>
            </a:r>
          </a:p>
          <a:p>
            <a:pPr lvl="1"/>
            <a:r>
              <a:rPr lang="cs-CZ" dirty="0" smtClean="0"/>
              <a:t>Kupodivu leccos vhodné pro malé firmy se uplatní i v  e-</a:t>
            </a:r>
            <a:r>
              <a:rPr lang="cs-CZ" dirty="0" err="1" smtClean="0"/>
              <a:t>governmentu</a:t>
            </a:r>
            <a:r>
              <a:rPr lang="cs-CZ" dirty="0" smtClean="0"/>
              <a:t> a tam, kde IS silně ovlivňují přímo uživatelé (dokumentově orientovaná rozhraní), Viz používání  digitalizovaných papírových dokumentů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B22FCE-BB0C-4B71-82BC-F232B12A18E5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1843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pro </a:t>
            </a:r>
            <a:r>
              <a:rPr lang="cs-CZ" dirty="0"/>
              <a:t>malé </a:t>
            </a:r>
            <a:r>
              <a:rPr lang="cs-CZ" dirty="0" smtClean="0"/>
              <a:t>výrobce SW</a:t>
            </a:r>
          </a:p>
        </p:txBody>
      </p:sp>
      <p:sp>
        <p:nvSpPr>
          <p:cNvPr id="18436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cs-CZ" sz="2400" dirty="0" smtClean="0"/>
              <a:t>SME mají omezené zdroje (investice, čas, zkušenosti, …) a tedy nemohou zpravidla vyvíjet či modernizovat velké a dokonce ani středně velké systémy metodou velkého třesku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(uvidíme, že to pro velmi velké systémy platí i pro firmy s prakticky neomezenými zdroji)</a:t>
            </a:r>
          </a:p>
          <a:p>
            <a:r>
              <a:rPr lang="cs-CZ" sz="2400" dirty="0" smtClean="0"/>
              <a:t>Musí se vyrovnat s tím, že jejich zákazníci potřebují ne zcela malé systémy a vyžadují, aby bylo možné některé části svého a systému </a:t>
            </a:r>
            <a:r>
              <a:rPr lang="cs-CZ" sz="2400" dirty="0" err="1" smtClean="0"/>
              <a:t>outsourcovat</a:t>
            </a:r>
            <a:endParaRPr lang="cs-CZ" sz="2400" dirty="0" smtClean="0"/>
          </a:p>
          <a:p>
            <a:r>
              <a:rPr lang="cs-CZ" sz="2400" dirty="0" smtClean="0"/>
              <a:t>Nové systémy musí být </a:t>
            </a:r>
            <a:r>
              <a:rPr lang="cs-CZ" sz="2400" dirty="0" err="1" smtClean="0"/>
              <a:t>integrovatelné</a:t>
            </a:r>
            <a:r>
              <a:rPr lang="cs-CZ" sz="2400" dirty="0" smtClean="0"/>
              <a:t> s existujícími systémy</a:t>
            </a:r>
          </a:p>
          <a:p>
            <a:r>
              <a:rPr lang="cs-CZ" sz="2400" dirty="0" smtClean="0"/>
              <a:t>Musí být snadné je udržovat a při instalaci přizpůsobovat specifickým podmínkám svého zákazníka </a:t>
            </a:r>
          </a:p>
          <a:p>
            <a:r>
              <a:rPr lang="cs-CZ" sz="2400" dirty="0" smtClean="0"/>
              <a:t>Reagovat na globalizaci, dnes </a:t>
            </a:r>
            <a:r>
              <a:rPr lang="cs-CZ" sz="2400" dirty="0" err="1" smtClean="0"/>
              <a:t>Industry</a:t>
            </a:r>
            <a:r>
              <a:rPr lang="cs-CZ" sz="2400" dirty="0" smtClean="0"/>
              <a:t> 4.0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642B37-1A44-4E96-BB49-8407F0D8E484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19459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Důsledky omezených zdrojů v malých organizacích obecně</a:t>
            </a:r>
          </a:p>
        </p:txBody>
      </p:sp>
      <p:sp>
        <p:nvSpPr>
          <p:cNvPr id="19460" name="Zástupný symbol pro obsah 2"/>
          <p:cNvSpPr>
            <a:spLocks noGrp="1"/>
          </p:cNvSpPr>
          <p:nvPr>
            <p:ph idx="1"/>
          </p:nvPr>
        </p:nvSpPr>
        <p:spPr>
          <a:xfrm>
            <a:off x="0" y="2132856"/>
            <a:ext cx="8820150" cy="3993307"/>
          </a:xfrm>
        </p:spPr>
        <p:txBody>
          <a:bodyPr/>
          <a:lstStyle/>
          <a:p>
            <a:r>
              <a:rPr lang="cs-CZ" sz="2400" dirty="0" smtClean="0"/>
              <a:t>Méně lidí: role musí mít širší škálu úkolů, člověk ale zvládne jen omezený počet pravidel </a:t>
            </a:r>
            <a:r>
              <a:rPr lang="cs-CZ" sz="2400" dirty="0" smtClean="0">
                <a:sym typeface="Symbol" pitchFamily="18" charset="2"/>
              </a:rPr>
              <a:t></a:t>
            </a:r>
            <a:r>
              <a:rPr lang="cs-CZ" sz="2400" dirty="0" smtClean="0"/>
              <a:t> podnikové procesy nemohou být detailně specifikovány</a:t>
            </a:r>
          </a:p>
          <a:p>
            <a:r>
              <a:rPr lang="cs-CZ" sz="2400" dirty="0" smtClean="0"/>
              <a:t>Malá uživatelská  firma nemá prostředky na nákup  komplikovaného systému, a ani nevytvoří podmínky pro jeho používání (zaučení, změny podnikové kultury), totéž platí pro vývojová prostředí SW firem</a:t>
            </a:r>
          </a:p>
          <a:p>
            <a:r>
              <a:rPr lang="cs-CZ" sz="2400" dirty="0" smtClean="0"/>
              <a:t>Velké IS vytváří velcí pro velké, nejsou tedy vhodné  pro malé uživatele,  malí  výrobci SW je nejsou schopni vzhledem k výše uvedeným omezením vyvinout systém </a:t>
            </a:r>
            <a:r>
              <a:rPr lang="cs-CZ" sz="2400" dirty="0" err="1" smtClean="0"/>
              <a:t>naráznaráz</a:t>
            </a:r>
            <a:endParaRPr lang="cs-CZ" sz="2400" dirty="0" smtClean="0"/>
          </a:p>
          <a:p>
            <a:endParaRPr lang="cs-CZ" sz="2800" dirty="0" smtClean="0"/>
          </a:p>
          <a:p>
            <a:endParaRPr lang="cs-CZ" sz="28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B7F134-FAE8-47AB-868F-B04B245F75E8}" type="slidenum">
              <a:rPr lang="cs-CZ" smtClean="0"/>
              <a:pPr/>
              <a:t>13</a:t>
            </a:fld>
            <a:endParaRPr lang="cs-CZ" smtClean="0"/>
          </a:p>
        </p:txBody>
      </p:sp>
      <p:sp>
        <p:nvSpPr>
          <p:cNvPr id="2048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/>
              <a:t>Řešení omezených zdrojů v SME </a:t>
            </a:r>
          </a:p>
        </p:txBody>
      </p:sp>
      <p:sp>
        <p:nvSpPr>
          <p:cNvPr id="20484" name="Zástupný symbol pro obsah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4824413"/>
          </a:xfrm>
        </p:spPr>
        <p:txBody>
          <a:bodyPr/>
          <a:lstStyle/>
          <a:p>
            <a:r>
              <a:rPr lang="cs-CZ" sz="2800" smtClean="0"/>
              <a:t>Vyrábět co nejjednodušší systémy, </a:t>
            </a:r>
          </a:p>
          <a:p>
            <a:pPr lvl="1"/>
            <a:r>
              <a:rPr lang="cs-CZ" sz="2400" smtClean="0"/>
              <a:t>princip maximální možné lenosti</a:t>
            </a:r>
          </a:p>
          <a:p>
            <a:pPr lvl="1"/>
            <a:r>
              <a:rPr lang="cs-CZ" sz="2400" smtClean="0"/>
              <a:t>K čemu a proč je to třeba</a:t>
            </a:r>
          </a:p>
          <a:p>
            <a:pPr lvl="1"/>
            <a:r>
              <a:rPr lang="cs-CZ" sz="2400" smtClean="0"/>
              <a:t>Stálé podceňování pracnosti úprav</a:t>
            </a:r>
          </a:p>
          <a:p>
            <a:pPr lvl="1">
              <a:buFontTx/>
              <a:buChar char="•"/>
            </a:pPr>
            <a:r>
              <a:rPr lang="cs-CZ" smtClean="0"/>
              <a:t>Přebírat </a:t>
            </a:r>
          </a:p>
          <a:p>
            <a:pPr marL="742950" lvl="2" indent="-342900"/>
            <a:r>
              <a:rPr lang="cs-CZ" smtClean="0"/>
              <a:t>Používat otevřený SW a adaptovat ho (ERP5,AGdampiere,..) nebo  používat hotová řešení (systémy třetích stran nebo legacy)</a:t>
            </a:r>
          </a:p>
          <a:p>
            <a:endParaRPr lang="cs-CZ" sz="2800" smtClean="0"/>
          </a:p>
          <a:p>
            <a:pPr lvl="1"/>
            <a:endParaRPr lang="cs-CZ" smtClean="0"/>
          </a:p>
          <a:p>
            <a:pPr lvl="1"/>
            <a:endParaRPr lang="cs-CZ" smtClean="0"/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C2D345-9FF6-4464-ACF2-43D81549A21B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2150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/>
              <a:t>Řešení omezených zdrojů v SME </a:t>
            </a:r>
          </a:p>
        </p:txBody>
      </p:sp>
      <p:sp>
        <p:nvSpPr>
          <p:cNvPr id="21508" name="Zástupný symbol pro obsah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4824413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Nepoužívat </a:t>
            </a:r>
            <a:r>
              <a:rPr lang="cs-CZ" sz="2800" dirty="0" err="1" smtClean="0"/>
              <a:t>Big</a:t>
            </a:r>
            <a:r>
              <a:rPr lang="cs-CZ" sz="2800" dirty="0" smtClean="0"/>
              <a:t> </a:t>
            </a:r>
            <a:r>
              <a:rPr lang="cs-CZ" sz="2800" dirty="0" err="1" smtClean="0"/>
              <a:t>Bang</a:t>
            </a:r>
            <a:r>
              <a:rPr lang="cs-CZ" sz="2800" dirty="0" smtClean="0"/>
              <a:t>, nedělat monolitická řešení, používat architektury s autonomními komponentami</a:t>
            </a:r>
          </a:p>
          <a:p>
            <a:pPr lvl="1"/>
            <a:r>
              <a:rPr lang="cs-CZ" sz="2400" dirty="0" smtClean="0"/>
              <a:t>Moderní servisně  a orientované architektury dokumentová orientace spolupráce komponent</a:t>
            </a:r>
          </a:p>
          <a:p>
            <a:pPr lvl="2"/>
            <a:r>
              <a:rPr lang="cs-CZ" dirty="0" smtClean="0"/>
              <a:t>Integrace systémů,  </a:t>
            </a:r>
            <a:r>
              <a:rPr lang="cs-CZ" dirty="0" err="1" smtClean="0"/>
              <a:t>cloud</a:t>
            </a:r>
            <a:r>
              <a:rPr lang="cs-CZ" dirty="0" smtClean="0"/>
              <a:t>…</a:t>
            </a:r>
          </a:p>
          <a:p>
            <a:pPr lvl="2"/>
            <a:r>
              <a:rPr lang="cs-CZ" dirty="0" smtClean="0"/>
              <a:t>Inkrementální vývoj a údržba</a:t>
            </a:r>
          </a:p>
          <a:p>
            <a:pPr lvl="2"/>
            <a:r>
              <a:rPr lang="cs-CZ" dirty="0" smtClean="0"/>
              <a:t>Integrace komponenty s existujícími systémy (doplňky),</a:t>
            </a:r>
          </a:p>
          <a:p>
            <a:pPr lvl="2"/>
            <a:r>
              <a:rPr lang="cs-CZ" dirty="0" smtClean="0"/>
              <a:t>Změny skryté v komponentách, mnohé lze dosáhnout analýzou komunikace</a:t>
            </a:r>
          </a:p>
          <a:p>
            <a:pPr lvl="2"/>
            <a:r>
              <a:rPr lang="cs-CZ" dirty="0" smtClean="0"/>
              <a:t>Údržba splývá s vývojem</a:t>
            </a:r>
          </a:p>
          <a:p>
            <a:pPr lvl="2"/>
            <a:r>
              <a:rPr lang="cs-CZ" dirty="0" smtClean="0"/>
              <a:t>Uživatelé úzce spolupracují s </a:t>
            </a:r>
            <a:r>
              <a:rPr lang="cs-CZ" dirty="0" err="1" smtClean="0"/>
              <a:t>ajťáky</a:t>
            </a:r>
            <a:r>
              <a:rPr lang="cs-CZ" dirty="0" smtClean="0"/>
              <a:t> ve všech etapách životního cyklu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Volba moderní SW architektury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Sítě autonomních entit komunikujících prostřednictvím strukturovaných textů (typicky digitalizovaných a zapouzdřených byznys dokumentů)</a:t>
            </a:r>
          </a:p>
          <a:p>
            <a:r>
              <a:rPr lang="cs-CZ" dirty="0" smtClean="0"/>
              <a:t>Entita může být i informační systém (ERP)</a:t>
            </a:r>
            <a:endParaRPr lang="cs-CZ" dirty="0"/>
          </a:p>
          <a:p>
            <a:r>
              <a:rPr lang="cs-CZ" dirty="0" smtClean="0"/>
              <a:t>Entita může být uživatelské rozhraní jako služba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086635" cy="6477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Klíčové paradigma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932821" cy="4680520"/>
          </a:xfrm>
        </p:spPr>
        <p:txBody>
          <a:bodyPr>
            <a:normAutofit lnSpcReduction="10000"/>
          </a:bodyPr>
          <a:lstStyle/>
          <a:p>
            <a:r>
              <a:rPr lang="cs-CZ" sz="2600" dirty="0" smtClean="0"/>
              <a:t>Sítě autonomních entit (modulů) s  rozhraními  používajícími digitalizované byznys </a:t>
            </a:r>
            <a:r>
              <a:rPr lang="cs-CZ" sz="2600" dirty="0"/>
              <a:t>dokumenty, systémy správy dokumentů a </a:t>
            </a:r>
            <a:r>
              <a:rPr lang="cs-CZ" sz="2600" dirty="0" smtClean="0"/>
              <a:t>případně s využíváním </a:t>
            </a:r>
            <a:r>
              <a:rPr lang="cs-CZ" sz="2600" dirty="0" err="1" smtClean="0"/>
              <a:t>cloudů</a:t>
            </a:r>
            <a:r>
              <a:rPr lang="cs-CZ" sz="2600" dirty="0" smtClean="0"/>
              <a:t> a inteligentní dokumentové rozhraní. </a:t>
            </a:r>
          </a:p>
          <a:p>
            <a:r>
              <a:rPr lang="cs-CZ" sz="2600" dirty="0" smtClean="0"/>
              <a:t>Dokument je strukturovaný text typicky v XML</a:t>
            </a:r>
          </a:p>
          <a:p>
            <a:r>
              <a:rPr lang="cs-CZ" sz="2600" dirty="0" smtClean="0"/>
              <a:t>Široce používaný konektor jako služba</a:t>
            </a:r>
          </a:p>
          <a:p>
            <a:r>
              <a:rPr lang="cs-CZ" sz="2600" dirty="0" smtClean="0"/>
              <a:t>Komunikace přes inteligentní síť používající transformace zpráv, jejich směrován, atd.</a:t>
            </a:r>
          </a:p>
          <a:p>
            <a:r>
              <a:rPr lang="cs-CZ" sz="2600" dirty="0" smtClean="0"/>
              <a:t>Modul může být uživatelské rozhraní</a:t>
            </a:r>
          </a:p>
          <a:p>
            <a:r>
              <a:rPr lang="cs-CZ" sz="2600" dirty="0" smtClean="0"/>
              <a:t>Komponenta může  být i zapouzdřená sítě modulů</a:t>
            </a:r>
          </a:p>
          <a:p>
            <a:r>
              <a:rPr lang="cs-CZ" sz="2600" dirty="0" smtClean="0"/>
              <a:t>Postupně se stále více používá</a:t>
            </a:r>
          </a:p>
        </p:txBody>
      </p:sp>
    </p:spTree>
    <p:extLst>
      <p:ext uri="{BB962C8B-B14F-4D97-AF65-F5344CB8AC3E}">
        <p14:creationId xmlns:p14="http://schemas.microsoft.com/office/powerpoint/2010/main" xmlns="" val="278311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 smtClean="0"/>
              <a:t>Je obtížné přejít na nové paradigma. Např. vzory řešení  pro objektový přístup mohou být špatná řešení pro SOA a naopak.</a:t>
            </a:r>
            <a:endParaRPr lang="en-US" sz="2600" dirty="0" smtClean="0"/>
          </a:p>
          <a:p>
            <a:r>
              <a:rPr lang="cs-CZ" sz="2600" dirty="0" smtClean="0"/>
              <a:t>V praxi SW firem je pocit, že sítě autonomních komponent je  prázdné heslo  (viz. </a:t>
            </a:r>
            <a:r>
              <a:rPr lang="cs-CZ" sz="2600" dirty="0" err="1" smtClean="0"/>
              <a:t>antipattern</a:t>
            </a:r>
            <a:r>
              <a:rPr lang="cs-CZ" sz="2600" dirty="0" smtClean="0"/>
              <a:t> </a:t>
            </a:r>
            <a:r>
              <a:rPr lang="cs-CZ" sz="2600" dirty="0" err="1" smtClean="0"/>
              <a:t>whats</a:t>
            </a:r>
            <a:r>
              <a:rPr lang="cs-CZ" sz="2600" dirty="0" smtClean="0"/>
              <a:t> </a:t>
            </a:r>
            <a:r>
              <a:rPr lang="cs-CZ" sz="2600" dirty="0" err="1" smtClean="0"/>
              <a:t>new</a:t>
            </a:r>
            <a:r>
              <a:rPr lang="cs-CZ" sz="2600" dirty="0" smtClean="0"/>
              <a:t>) a  že se bezdůvodně vzdáváme toho, co dobře umíme, zvláště když máme </a:t>
            </a:r>
            <a:r>
              <a:rPr lang="cs-CZ" sz="2600" dirty="0" err="1" smtClean="0"/>
              <a:t>cloudy</a:t>
            </a:r>
            <a:r>
              <a:rPr lang="cs-CZ" sz="2600" dirty="0" smtClean="0"/>
              <a:t>). </a:t>
            </a:r>
          </a:p>
          <a:p>
            <a:r>
              <a:rPr lang="cs-CZ" sz="2100" dirty="0" smtClean="0"/>
              <a:t>Je nutné stále více spolupracovat s uživateli. </a:t>
            </a:r>
          </a:p>
          <a:p>
            <a:pPr lvl="1"/>
            <a:r>
              <a:rPr lang="cs-CZ" sz="2100" dirty="0" smtClean="0"/>
              <a:t>Klesá význam/rozsah kódování, samotné kódování se mění.</a:t>
            </a:r>
          </a:p>
          <a:p>
            <a:pPr lvl="1"/>
            <a:r>
              <a:rPr lang="cs-CZ" sz="2100" dirty="0" smtClean="0"/>
              <a:t>Do vývoje i do běhu systému agilně vstupují uživatelé</a:t>
            </a:r>
            <a:r>
              <a:rPr lang="cs-CZ" sz="2000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Lze zjednodušit vývoj (agilní vývoj ve velkém, </a:t>
            </a:r>
            <a:r>
              <a:rPr lang="cs-CZ" sz="2800" dirty="0" err="1" smtClean="0"/>
              <a:t>inkremetálnost</a:t>
            </a:r>
            <a:r>
              <a:rPr lang="cs-CZ" sz="2800" dirty="0" smtClean="0"/>
              <a:t>, efektivní </a:t>
            </a:r>
            <a:r>
              <a:rPr lang="cs-CZ" sz="2800" dirty="0" err="1" smtClean="0"/>
              <a:t>prototypování</a:t>
            </a:r>
            <a:r>
              <a:rPr lang="cs-CZ" sz="2800" dirty="0" smtClean="0"/>
              <a:t>, adaptibilita ) a údržbu, lze se vyhnout velkému třesku</a:t>
            </a:r>
          </a:p>
          <a:p>
            <a:r>
              <a:rPr lang="cs-CZ" sz="2800" dirty="0" smtClean="0"/>
              <a:t>Snadné zaučování a využití byznys dovedností uživatelů</a:t>
            </a:r>
          </a:p>
          <a:p>
            <a:r>
              <a:rPr lang="cs-CZ" sz="2800" dirty="0" smtClean="0"/>
              <a:t>Nové nástroje pro management (analýza efektivnosti, snazší vyhledání příčin problémů,optimalizace, </a:t>
            </a:r>
          </a:p>
          <a:p>
            <a:r>
              <a:rPr lang="cs-CZ" sz="2800" dirty="0" smtClean="0"/>
              <a:t>Příklad z praxe </a:t>
            </a:r>
          </a:p>
          <a:p>
            <a:pPr lvl="1"/>
            <a:r>
              <a:rPr lang="cs-CZ" sz="2400" dirty="0" smtClean="0"/>
              <a:t>CRAB centrální registr administrativních budov, </a:t>
            </a:r>
          </a:p>
          <a:p>
            <a:pPr lvl="1"/>
            <a:r>
              <a:rPr lang="cs-CZ" sz="2400" dirty="0" smtClean="0"/>
              <a:t>Automatizovaná dílna jako síť autonomních komponent</a:t>
            </a:r>
            <a:endParaRPr 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cestě k dokumentové orientaci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zapouzdřovat, předřazená brána skupiny entit</a:t>
            </a:r>
          </a:p>
          <a:p>
            <a:r>
              <a:rPr lang="cs-CZ" dirty="0" smtClean="0"/>
              <a:t>Automatické převody formátů</a:t>
            </a:r>
          </a:p>
          <a:p>
            <a:r>
              <a:rPr lang="cs-CZ" dirty="0" err="1" smtClean="0"/>
              <a:t>IoT</a:t>
            </a:r>
            <a:r>
              <a:rPr lang="cs-CZ" dirty="0" smtClean="0"/>
              <a:t> </a:t>
            </a:r>
          </a:p>
          <a:p>
            <a:r>
              <a:rPr lang="cs-CZ" dirty="0" smtClean="0"/>
              <a:t>UI jako prototyp</a:t>
            </a:r>
          </a:p>
          <a:p>
            <a:r>
              <a:rPr lang="cs-CZ" dirty="0" smtClean="0"/>
              <a:t>Přesměrování, transformace, </a:t>
            </a:r>
          </a:p>
          <a:p>
            <a:r>
              <a:rPr lang="cs-CZ" dirty="0" err="1" smtClean="0"/>
              <a:t>Gateway</a:t>
            </a:r>
            <a:r>
              <a:rPr lang="cs-CZ" dirty="0" smtClean="0"/>
              <a:t> v síti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Malé a střední podniky </a:t>
            </a:r>
            <a:br>
              <a:rPr lang="cs-CZ" dirty="0" smtClean="0"/>
            </a:br>
            <a:r>
              <a:rPr lang="cs-CZ" dirty="0" err="1" smtClean="0"/>
              <a:t>Small</a:t>
            </a:r>
            <a:r>
              <a:rPr lang="cs-CZ" dirty="0" smtClean="0"/>
              <a:t> to medium </a:t>
            </a:r>
            <a:r>
              <a:rPr lang="cs-CZ" dirty="0" err="1" smtClean="0"/>
              <a:t>enterprises</a:t>
            </a:r>
            <a:r>
              <a:rPr lang="cs-CZ" dirty="0" smtClean="0"/>
              <a:t> (SME)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hlediska podnikové kultury jsou malí asi do dvaceti </a:t>
            </a:r>
            <a:r>
              <a:rPr lang="cs-CZ" dirty="0" err="1" smtClean="0"/>
              <a:t>ajťáků</a:t>
            </a:r>
            <a:r>
              <a:rPr lang="cs-CZ" dirty="0" smtClean="0"/>
              <a:t>. </a:t>
            </a:r>
          </a:p>
          <a:p>
            <a:r>
              <a:rPr lang="cs-CZ" dirty="0" smtClean="0"/>
              <a:t>Střední do dvou set </a:t>
            </a:r>
            <a:r>
              <a:rPr lang="cs-CZ" dirty="0" err="1" smtClean="0"/>
              <a:t>ajťáků</a:t>
            </a:r>
            <a:endParaRPr lang="cs-CZ" dirty="0" smtClean="0"/>
          </a:p>
          <a:p>
            <a:r>
              <a:rPr lang="cs-CZ" dirty="0" smtClean="0"/>
              <a:t>Hranice závisí na tom, co podnik dělá a na kvalitě jeho zaměstnanců.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055795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Dokumentová orientace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Komunikace  autonomních entit prostřednictvím strukturovaných zpráv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Vrstva zobecněných komponent komunikujících pomocí komplexních strukturovaných zpráv</a:t>
            </a:r>
          </a:p>
          <a:p>
            <a:pPr lvl="1"/>
            <a:r>
              <a:rPr lang="cs-CZ" dirty="0" smtClean="0"/>
              <a:t>Typicky komunikující IS, resp. IS a UI (dynamická síť</a:t>
            </a:r>
          </a:p>
          <a:p>
            <a:pPr lvl="1"/>
            <a:r>
              <a:rPr lang="cs-CZ" dirty="0" smtClean="0"/>
              <a:t>Zprávy v XML </a:t>
            </a:r>
          </a:p>
          <a:p>
            <a:pPr lvl="1"/>
            <a:r>
              <a:rPr lang="cs-CZ" dirty="0" smtClean="0"/>
              <a:t>I data i příkazy –</a:t>
            </a:r>
            <a:r>
              <a:rPr lang="cs-CZ" dirty="0" err="1" smtClean="0"/>
              <a:t>ditalizované</a:t>
            </a:r>
            <a:r>
              <a:rPr lang="cs-CZ" dirty="0" smtClean="0"/>
              <a:t> (zapouzdřené ) byznys dokumenty</a:t>
            </a:r>
          </a:p>
          <a:p>
            <a:r>
              <a:rPr lang="cs-CZ" dirty="0" smtClean="0"/>
              <a:t>Obvykle navíc </a:t>
            </a:r>
            <a:r>
              <a:rPr lang="cs-CZ" dirty="0" err="1" smtClean="0"/>
              <a:t>middleware</a:t>
            </a:r>
            <a:r>
              <a:rPr lang="cs-CZ" dirty="0" smtClean="0"/>
              <a:t> s branami (</a:t>
            </a:r>
            <a:r>
              <a:rPr lang="cs-CZ" dirty="0" err="1" smtClean="0"/>
              <a:t>gateway</a:t>
            </a:r>
            <a:r>
              <a:rPr lang="cs-CZ" dirty="0" smtClean="0"/>
              <a:t>)</a:t>
            </a:r>
          </a:p>
          <a:p>
            <a:r>
              <a:rPr lang="cs-CZ" dirty="0" smtClean="0"/>
              <a:t>Existující komponenty lze zapouzdřit aby pracovaly s dokumenty</a:t>
            </a:r>
          </a:p>
          <a:p>
            <a:pPr lvl="1"/>
            <a:r>
              <a:rPr lang="cs-CZ" dirty="0" smtClean="0"/>
              <a:t>Lze hierarchicky skládat 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prvém přiblížení SOA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Ale s dokumentově  orientovanou spoluprací</a:t>
            </a:r>
          </a:p>
          <a:p>
            <a:r>
              <a:rPr lang="cs-CZ" dirty="0" smtClean="0"/>
              <a:t>To  poskytuje mnoho možností, např. přílepky </a:t>
            </a:r>
          </a:p>
          <a:p>
            <a:pPr>
              <a:buNone/>
            </a:pPr>
            <a:r>
              <a:rPr lang="cs-CZ" dirty="0" smtClean="0"/>
              <a:t>a umožňuje  hladký přechod od papírových dokumentů k digitalizovaným, snadné zapojení uživatelů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Existují metody jak zapouzdřit a snadno modifikovat to, co už je napsáno</a:t>
            </a:r>
          </a:p>
          <a:p>
            <a:pPr>
              <a:buNone/>
            </a:pPr>
            <a:r>
              <a:rPr lang="cs-CZ" dirty="0" smtClean="0"/>
              <a:t>Příklad žádanek     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Inkrementální vývoj</a:t>
            </a:r>
          </a:p>
          <a:p>
            <a:r>
              <a:rPr lang="cs-CZ" sz="2800" dirty="0" smtClean="0"/>
              <a:t>Dekompozice na autonomní (často velké)části, ty lze převzít </a:t>
            </a:r>
          </a:p>
          <a:p>
            <a:r>
              <a:rPr lang="cs-CZ" sz="2800" dirty="0" smtClean="0"/>
              <a:t>Snadné transformace formátů a skládání zpráv</a:t>
            </a:r>
          </a:p>
          <a:p>
            <a:r>
              <a:rPr lang="cs-CZ" sz="2800" dirty="0" smtClean="0"/>
              <a:t>S průvodkami lze sledovat průběh vývoje i problémy za provozu.</a:t>
            </a:r>
          </a:p>
          <a:p>
            <a:r>
              <a:rPr lang="cs-CZ" sz="2800" dirty="0" smtClean="0"/>
              <a:t>Entity mohou  být dynamicky zaměňovány, vytvářeny kopie, nahrazovány ručními zásahy…</a:t>
            </a:r>
          </a:p>
          <a:p>
            <a:r>
              <a:rPr lang="cs-CZ" sz="2800" dirty="0" err="1" smtClean="0"/>
              <a:t>Sourcing</a:t>
            </a:r>
            <a:r>
              <a:rPr lang="cs-CZ" sz="2800" dirty="0" smtClean="0"/>
              <a:t> je jednoduchý</a:t>
            </a:r>
          </a:p>
          <a:p>
            <a:r>
              <a:rPr lang="cs-CZ" sz="2800" dirty="0" smtClean="0"/>
              <a:t>?? Zatuhnutí principů</a:t>
            </a:r>
            <a:endParaRPr lang="cs-CZ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Automatická doplnění zpráv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Ke zprávě lze přiložit </a:t>
            </a:r>
            <a:r>
              <a:rPr lang="cs-CZ" dirty="0" err="1" smtClean="0"/>
              <a:t>subdokument</a:t>
            </a:r>
            <a:r>
              <a:rPr lang="cs-CZ" dirty="0" smtClean="0"/>
              <a:t>  s údaji o tom, co se kdy s dokumentem dělo, </a:t>
            </a:r>
            <a:r>
              <a:rPr lang="cs-CZ" dirty="0" err="1" smtClean="0"/>
              <a:t>resp</a:t>
            </a:r>
            <a:r>
              <a:rPr lang="cs-CZ" dirty="0" smtClean="0"/>
              <a:t> s jinými organizačními údaji </a:t>
            </a:r>
          </a:p>
          <a:p>
            <a:r>
              <a:rPr lang="cs-CZ" dirty="0" smtClean="0"/>
              <a:t>To lze využívat různými způsoby při řízení prací resp. při různých analýzách a optimalizacích 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467565-B6C8-441C-A819-89B45EB5919A}" type="slidenum">
              <a:rPr lang="cs-CZ" smtClean="0"/>
              <a:pPr/>
              <a:t>25</a:t>
            </a:fld>
            <a:endParaRPr lang="cs-CZ" smtClean="0"/>
          </a:p>
        </p:txBody>
      </p:sp>
      <p:sp>
        <p:nvSpPr>
          <p:cNvPr id="1331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Problém manažerů ve větších firmách</a:t>
            </a:r>
          </a:p>
        </p:txBody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Jsou potřeba, manažer musí mít  specifické dovednosti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Domnívají se často, že zvládnou řízení čehokoliv a nemusí při tom brát ohled na odbornost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Podceňují experty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Často dělají jaksi bokem odborná rozhodnutí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Omezíme se na C# a na produkty Microsoftu</a:t>
            </a:r>
          </a:p>
          <a:p>
            <a:pPr lvl="2" eaLnBrk="1" hangingPunct="1">
              <a:lnSpc>
                <a:spcPct val="90000"/>
              </a:lnSpc>
            </a:pPr>
            <a:r>
              <a:rPr lang="cs-CZ" dirty="0" smtClean="0"/>
              <a:t>A co nedostatky těchto produktů,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Často prosazují </a:t>
            </a:r>
            <a:r>
              <a:rPr lang="cs-CZ" sz="2400" dirty="0" err="1" smtClean="0"/>
              <a:t>antipattern</a:t>
            </a:r>
            <a:r>
              <a:rPr lang="cs-CZ" sz="2400" dirty="0" smtClean="0"/>
              <a:t> </a:t>
            </a:r>
            <a:r>
              <a:rPr lang="cs-CZ" sz="2400" dirty="0" err="1" smtClean="0"/>
              <a:t>vendor</a:t>
            </a:r>
            <a:r>
              <a:rPr lang="cs-CZ" sz="2400" dirty="0" smtClean="0"/>
              <a:t> </a:t>
            </a:r>
            <a:r>
              <a:rPr lang="cs-CZ" sz="2400" dirty="0" err="1" smtClean="0"/>
              <a:t>lock</a:t>
            </a:r>
            <a:r>
              <a:rPr lang="cs-CZ" sz="2400" dirty="0" smtClean="0"/>
              <a:t> in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Zavrhují open source (to se mění)</a:t>
            </a:r>
          </a:p>
        </p:txBody>
      </p:sp>
    </p:spTree>
    <p:extLst>
      <p:ext uri="{BB962C8B-B14F-4D97-AF65-F5344CB8AC3E}">
        <p14:creationId xmlns:p14="http://schemas.microsoft.com/office/powerpoint/2010/main" xmlns="" val="123254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V menších SW firmách se management  často podceňuje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Manažerské činnosti dělají mnohdy zprvu vedoucí týmů</a:t>
            </a:r>
          </a:p>
          <a:p>
            <a:r>
              <a:rPr lang="cs-CZ" sz="2800" dirty="0" smtClean="0"/>
              <a:t>Ale časem při růstu firmy to nelze</a:t>
            </a:r>
          </a:p>
          <a:p>
            <a:pPr lvl="1"/>
            <a:r>
              <a:rPr lang="cs-CZ" sz="2400" dirty="0" smtClean="0"/>
              <a:t>Žere to čas klíčových lidí</a:t>
            </a:r>
          </a:p>
          <a:p>
            <a:pPr lvl="1"/>
            <a:r>
              <a:rPr lang="cs-CZ" sz="2400" dirty="0" smtClean="0"/>
              <a:t>Ti na to nemusí mít buňky</a:t>
            </a:r>
          </a:p>
          <a:p>
            <a:pPr lvl="1"/>
            <a:r>
              <a:rPr lang="cs-CZ" sz="2400" dirty="0" smtClean="0"/>
              <a:t>Je to stále složitější</a:t>
            </a:r>
          </a:p>
          <a:p>
            <a:pPr lvl="1"/>
            <a:r>
              <a:rPr lang="cs-CZ" sz="2400" dirty="0" smtClean="0"/>
              <a:t>Je třeba odlišovat manažerská a odborná rozhodnutí</a:t>
            </a:r>
          </a:p>
          <a:p>
            <a:r>
              <a:rPr lang="cs-CZ" sz="2800" dirty="0" err="1" smtClean="0"/>
              <a:t>Outsourcovat</a:t>
            </a:r>
            <a:r>
              <a:rPr lang="cs-CZ" sz="2800" dirty="0" smtClean="0"/>
              <a:t> provozní řízení</a:t>
            </a:r>
          </a:p>
          <a:p>
            <a:r>
              <a:rPr lang="cs-CZ" sz="2800" dirty="0" smtClean="0"/>
              <a:t>Použít moderní SW architekturu, to mnohé usnadní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D2169-384E-4D44-A72A-A2C45F1A34EB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707951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Vedoucí</a:t>
            </a:r>
            <a:r>
              <a:rPr lang="cs-CZ" dirty="0" smtClean="0"/>
              <a:t> týmů a manažer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malých firmách často jeden člověk  vede lidi odborně a dělá i manažerské činnosti a zabezpečuje provoz a byznys …</a:t>
            </a:r>
          </a:p>
          <a:p>
            <a:r>
              <a:rPr lang="cs-CZ" dirty="0" smtClean="0"/>
              <a:t>I ve velkých firmách je nutná vzájemná spolupráce vedoucích týmů a manažerů</a:t>
            </a:r>
          </a:p>
          <a:p>
            <a:r>
              <a:rPr lang="cs-CZ" dirty="0" smtClean="0"/>
              <a:t>Úkoly manažera a vedoucích týmů se částečně překrývají  mnohdy doplňují, mohou být i v rozporu (příkladem je detailní sledování každé maličkosti)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D2169-384E-4D44-A72A-A2C45F1A34EB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618865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9AEB586-61F8-449D-A62E-375A1A172B37}" type="slidenum">
              <a:rPr lang="cs-CZ" sz="1400"/>
              <a:pPr algn="r"/>
              <a:t>28</a:t>
            </a:fld>
            <a:endParaRPr lang="cs-CZ" sz="1400"/>
          </a:p>
        </p:txBody>
      </p:sp>
      <p:sp>
        <p:nvSpPr>
          <p:cNvPr id="44035" name="Rectangle 102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Postup výběru členů týmu</a:t>
            </a:r>
          </a:p>
        </p:txBody>
      </p:sp>
      <p:sp>
        <p:nvSpPr>
          <p:cNvPr id="44036" name="Rectangle 1027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sz="2800" smtClean="0"/>
              <a:t>Pomocí dotazníků se vyhodnotí úroveň požadavků na jednotlivých atributů projektu</a:t>
            </a:r>
          </a:p>
          <a:p>
            <a:pPr eaLnBrk="1" hangingPunct="1"/>
            <a:r>
              <a:rPr lang="cs-CZ" sz="2800" smtClean="0"/>
              <a:t>Zjistí se úroveň atributů jednotlivých (vedoucích) členů týmů a zjistí se maximum hodnocení jednotlivých atributů přes hodnocené členy týmu</a:t>
            </a:r>
          </a:p>
          <a:p>
            <a:pPr eaLnBrk="1" hangingPunct="1"/>
            <a:r>
              <a:rPr lang="cs-CZ" sz="2800" smtClean="0"/>
              <a:t>Maxima hodnocení členů mají být větší, než hodnocení atributů úkolu, je výhodné, aby se příliš nelišily</a:t>
            </a:r>
          </a:p>
          <a:p>
            <a:pPr eaLnBrk="1" hangingPunct="1"/>
            <a:r>
              <a:rPr lang="cs-CZ" sz="2800" smtClean="0"/>
              <a:t>Lze pro to používat paprskové grafy  </a:t>
            </a:r>
          </a:p>
          <a:p>
            <a:pPr eaLnBrk="1" hangingPunct="1"/>
            <a:r>
              <a:rPr lang="cs-CZ" sz="2800" smtClean="0"/>
              <a:t>Důležitý je sociální talent vedoucího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číslo snímku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A573758-09BF-49DB-9475-7B1BF5236BAE}" type="slidenum">
              <a:rPr lang="cs-CZ" sz="1400"/>
              <a:pPr algn="r"/>
              <a:t>29</a:t>
            </a:fld>
            <a:endParaRPr lang="cs-CZ" sz="1400"/>
          </a:p>
        </p:txBody>
      </p:sp>
      <p:sp>
        <p:nvSpPr>
          <p:cNvPr id="45059" name="Rectangle 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Tři aspekty činnosti týmu</a:t>
            </a:r>
          </a:p>
        </p:txBody>
      </p:sp>
      <p:sp>
        <p:nvSpPr>
          <p:cNvPr id="45060" name="Oval 10"/>
          <p:cNvSpPr>
            <a:spLocks noChangeArrowheads="1"/>
          </p:cNvSpPr>
          <p:nvPr/>
        </p:nvSpPr>
        <p:spPr bwMode="auto">
          <a:xfrm>
            <a:off x="1763713" y="2349500"/>
            <a:ext cx="1871662" cy="172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5061" name="Text Box 11"/>
          <p:cNvSpPr txBox="1">
            <a:spLocks noChangeArrowheads="1"/>
          </p:cNvSpPr>
          <p:nvPr/>
        </p:nvSpPr>
        <p:spPr bwMode="auto">
          <a:xfrm>
            <a:off x="1828800" y="2819400"/>
            <a:ext cx="1584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/>
              <a:t>Dosažení cílů týmu</a:t>
            </a:r>
          </a:p>
        </p:txBody>
      </p:sp>
      <p:sp>
        <p:nvSpPr>
          <p:cNvPr id="45062" name="Oval 12"/>
          <p:cNvSpPr>
            <a:spLocks noChangeArrowheads="1"/>
          </p:cNvSpPr>
          <p:nvPr/>
        </p:nvSpPr>
        <p:spPr bwMode="auto">
          <a:xfrm>
            <a:off x="3348038" y="2349500"/>
            <a:ext cx="1871662" cy="172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5063" name="Text Box 13"/>
          <p:cNvSpPr txBox="1">
            <a:spLocks noChangeArrowheads="1"/>
          </p:cNvSpPr>
          <p:nvPr/>
        </p:nvSpPr>
        <p:spPr bwMode="auto">
          <a:xfrm>
            <a:off x="3492500" y="2636838"/>
            <a:ext cx="15843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/>
              <a:t>Budování a údržba týmu</a:t>
            </a:r>
          </a:p>
        </p:txBody>
      </p:sp>
      <p:sp>
        <p:nvSpPr>
          <p:cNvPr id="45064" name="Oval 14"/>
          <p:cNvSpPr>
            <a:spLocks noChangeArrowheads="1"/>
          </p:cNvSpPr>
          <p:nvPr/>
        </p:nvSpPr>
        <p:spPr bwMode="auto">
          <a:xfrm>
            <a:off x="3348038" y="2349500"/>
            <a:ext cx="1871662" cy="172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5065" name="Text Box 15"/>
          <p:cNvSpPr txBox="1">
            <a:spLocks noChangeArrowheads="1"/>
          </p:cNvSpPr>
          <p:nvPr/>
        </p:nvSpPr>
        <p:spPr bwMode="auto">
          <a:xfrm>
            <a:off x="3492500" y="2565400"/>
            <a:ext cx="158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cs-CZ" sz="2400"/>
          </a:p>
        </p:txBody>
      </p:sp>
      <p:sp>
        <p:nvSpPr>
          <p:cNvPr id="45066" name="Oval 16"/>
          <p:cNvSpPr>
            <a:spLocks noChangeArrowheads="1"/>
          </p:cNvSpPr>
          <p:nvPr/>
        </p:nvSpPr>
        <p:spPr bwMode="auto">
          <a:xfrm>
            <a:off x="2627313" y="3716338"/>
            <a:ext cx="1871662" cy="172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5067" name="Text Box 17"/>
          <p:cNvSpPr txBox="1">
            <a:spLocks noChangeArrowheads="1"/>
          </p:cNvSpPr>
          <p:nvPr/>
        </p:nvSpPr>
        <p:spPr bwMode="auto">
          <a:xfrm>
            <a:off x="2700338" y="4076700"/>
            <a:ext cx="15843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/>
              <a:t>Profesní růst členů týmu</a:t>
            </a:r>
          </a:p>
        </p:txBody>
      </p:sp>
      <p:sp>
        <p:nvSpPr>
          <p:cNvPr id="45071" name="TextovéPole 14"/>
          <p:cNvSpPr txBox="1">
            <a:spLocks noChangeArrowheads="1"/>
          </p:cNvSpPr>
          <p:nvPr/>
        </p:nvSpPr>
        <p:spPr bwMode="auto">
          <a:xfrm>
            <a:off x="1403350" y="1484313"/>
            <a:ext cx="19288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/>
              <a:t>Nadání k abstrakci a vedení lidí</a:t>
            </a:r>
          </a:p>
        </p:txBody>
      </p:sp>
      <p:sp>
        <p:nvSpPr>
          <p:cNvPr id="45072" name="TextovéPole 15"/>
          <p:cNvSpPr txBox="1">
            <a:spLocks noChangeArrowheads="1"/>
          </p:cNvSpPr>
          <p:nvPr/>
        </p:nvSpPr>
        <p:spPr bwMode="auto">
          <a:xfrm>
            <a:off x="5219700" y="2349500"/>
            <a:ext cx="2073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/>
              <a:t>Nadání sociální</a:t>
            </a:r>
          </a:p>
        </p:txBody>
      </p:sp>
      <p:sp>
        <p:nvSpPr>
          <p:cNvPr id="45073" name="TextovéPole 16"/>
          <p:cNvSpPr txBox="1">
            <a:spLocks noChangeArrowheads="1"/>
          </p:cNvSpPr>
          <p:nvPr/>
        </p:nvSpPr>
        <p:spPr bwMode="auto">
          <a:xfrm>
            <a:off x="323850" y="4005263"/>
            <a:ext cx="1871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/>
              <a:t>Workoholici ?</a:t>
            </a:r>
          </a:p>
        </p:txBody>
      </p:sp>
      <p:sp>
        <p:nvSpPr>
          <p:cNvPr id="45074" name="TextovéPole 17"/>
          <p:cNvSpPr txBox="1">
            <a:spLocks noChangeArrowheads="1"/>
          </p:cNvSpPr>
          <p:nvPr/>
        </p:nvSpPr>
        <p:spPr bwMode="auto">
          <a:xfrm>
            <a:off x="4429125" y="4572000"/>
            <a:ext cx="1714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/>
              <a:t>Učitelské nadání</a:t>
            </a:r>
          </a:p>
        </p:txBody>
      </p:sp>
      <p:sp>
        <p:nvSpPr>
          <p:cNvPr id="45075" name="TextovéPole 18"/>
          <p:cNvSpPr txBox="1">
            <a:spLocks noChangeArrowheads="1"/>
          </p:cNvSpPr>
          <p:nvPr/>
        </p:nvSpPr>
        <p:spPr bwMode="auto">
          <a:xfrm>
            <a:off x="5143500" y="3429000"/>
            <a:ext cx="1714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/>
              <a:t>Kamarádi</a:t>
            </a:r>
          </a:p>
        </p:txBody>
      </p:sp>
      <p:cxnSp>
        <p:nvCxnSpPr>
          <p:cNvPr id="20" name="Přímá spojovací šipka 19"/>
          <p:cNvCxnSpPr/>
          <p:nvPr/>
        </p:nvCxnSpPr>
        <p:spPr>
          <a:xfrm>
            <a:off x="3203848" y="3212976"/>
            <a:ext cx="576064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 flipV="1">
            <a:off x="3635896" y="3717032"/>
            <a:ext cx="504056" cy="288032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 flipH="1" flipV="1">
            <a:off x="2915816" y="3573016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SME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Mnoho  </a:t>
            </a:r>
            <a:r>
              <a:rPr lang="cs-CZ" dirty="0" err="1" smtClean="0"/>
              <a:t>ajťáků</a:t>
            </a:r>
            <a:r>
              <a:rPr lang="cs-CZ" dirty="0" smtClean="0"/>
              <a:t> pracuje v nějakém menším podniku</a:t>
            </a:r>
          </a:p>
          <a:p>
            <a:r>
              <a:rPr lang="cs-CZ" dirty="0" smtClean="0"/>
              <a:t>SME – podniková kultura, klíčové inovace  a omezení  pro podrobné rozpracování procesů a velikost monolitických systémů</a:t>
            </a:r>
          </a:p>
          <a:p>
            <a:r>
              <a:rPr lang="cs-CZ" dirty="0" smtClean="0"/>
              <a:t>Mnohé technologie vyvinuté v SME jsou postupně používány mimo SME a jsou předobrazem budoucnosti ITC</a:t>
            </a:r>
          </a:p>
          <a:p>
            <a:r>
              <a:rPr lang="cs-CZ" dirty="0" smtClean="0"/>
              <a:t>Z malých občas vyrostou velmi velcí </a:t>
            </a:r>
          </a:p>
          <a:p>
            <a:pPr lvl="1"/>
            <a:r>
              <a:rPr lang="cs-CZ" dirty="0" err="1" smtClean="0"/>
              <a:t>Facebook</a:t>
            </a:r>
            <a:r>
              <a:rPr lang="cs-CZ" dirty="0" smtClean="0"/>
              <a:t>, Google, HP</a:t>
            </a:r>
          </a:p>
          <a:p>
            <a:r>
              <a:rPr lang="cs-CZ" dirty="0" smtClean="0"/>
              <a:t>SME a moderní </a:t>
            </a:r>
            <a:r>
              <a:rPr lang="cs-CZ" dirty="0" err="1" smtClean="0"/>
              <a:t>moderní</a:t>
            </a:r>
            <a:r>
              <a:rPr lang="cs-CZ" dirty="0" smtClean="0"/>
              <a:t> architektury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4D1E26-AFED-4CE5-908A-0F60AACF443A}" type="slidenum">
              <a:rPr lang="cs-CZ" smtClean="0"/>
              <a:pPr/>
              <a:t>30</a:t>
            </a:fld>
            <a:endParaRPr lang="cs-CZ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Činnosti v týmu, především úkol vedoucího a manažera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b="1" smtClean="0"/>
              <a:t>Plánování</a:t>
            </a:r>
            <a:r>
              <a:rPr lang="cs-CZ" sz="2800" smtClean="0"/>
              <a:t> </a:t>
            </a:r>
            <a:r>
              <a:rPr lang="cs-CZ" sz="2400" smtClean="0"/>
              <a:t>je nutná spoluúčast členů a konsensus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smtClean="0"/>
              <a:t>Vysvětlování</a:t>
            </a:r>
            <a:r>
              <a:rPr lang="cs-CZ" sz="2800" smtClean="0"/>
              <a:t>, </a:t>
            </a:r>
            <a:r>
              <a:rPr lang="cs-CZ" sz="2400" smtClean="0"/>
              <a:t>rozbor úkolů, varianty, připomínky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smtClean="0"/>
              <a:t>Kontrola a Regulace</a:t>
            </a:r>
            <a:r>
              <a:rPr lang="cs-CZ" sz="2800" smtClean="0"/>
              <a:t>, </a:t>
            </a:r>
            <a:r>
              <a:rPr lang="cs-CZ" sz="2000" smtClean="0"/>
              <a:t> </a:t>
            </a:r>
            <a:r>
              <a:rPr lang="cs-CZ" sz="2400" smtClean="0"/>
              <a:t>reakce na výsledky kontroly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smtClean="0"/>
              <a:t>Podpora</a:t>
            </a:r>
            <a:r>
              <a:rPr lang="cs-CZ" sz="2800" smtClean="0"/>
              <a:t> </a:t>
            </a:r>
            <a:r>
              <a:rPr lang="cs-CZ" sz="2400" smtClean="0"/>
              <a:t>včasné řešení problémů a sporů, cukr a bič, diskuse variant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smtClean="0"/>
              <a:t>Informování</a:t>
            </a:r>
            <a:r>
              <a:rPr lang="cs-CZ" sz="2800" smtClean="0"/>
              <a:t>, </a:t>
            </a:r>
            <a:r>
              <a:rPr lang="cs-CZ" sz="2400" smtClean="0"/>
              <a:t>nedopustit náhradu informací drby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smtClean="0"/>
              <a:t>Hodnocení</a:t>
            </a:r>
            <a:r>
              <a:rPr lang="cs-CZ" sz="2800" smtClean="0"/>
              <a:t>, </a:t>
            </a:r>
            <a:r>
              <a:rPr lang="cs-CZ" sz="2400" smtClean="0"/>
              <a:t>pokud možno veřejné, na základě i schůzek a brainstormingů, zaznamenávat 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smtClean="0"/>
              <a:t>Vůdčí schopnosti</a:t>
            </a:r>
            <a:r>
              <a:rPr lang="cs-CZ" sz="2800" smtClean="0"/>
              <a:t>, </a:t>
            </a:r>
            <a:r>
              <a:rPr lang="cs-CZ" sz="2400" smtClean="0"/>
              <a:t>dovést seřvat, dovést přesvědčit a motivovat, ustát krizi, podpořit v krizi, obhájit navenek, držet slovo, charisma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smtClean="0"/>
              <a:t>Společenské aktivity</a:t>
            </a:r>
            <a:r>
              <a:rPr lang="cs-CZ" sz="2800" smtClean="0"/>
              <a:t>. </a:t>
            </a:r>
            <a:r>
              <a:rPr lang="cs-CZ" sz="2400" smtClean="0"/>
              <a:t>Není jednotný názor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Přesun úkolů na podnik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Obecné podmínky pro vzdělávání a pracovní podmínky </a:t>
            </a:r>
          </a:p>
          <a:p>
            <a:r>
              <a:rPr lang="cs-CZ" dirty="0" smtClean="0"/>
              <a:t>Podniková podpora podmínek práce</a:t>
            </a:r>
          </a:p>
          <a:p>
            <a:r>
              <a:rPr lang="cs-CZ" dirty="0" smtClean="0"/>
              <a:t>Sociální vztahy</a:t>
            </a:r>
          </a:p>
          <a:p>
            <a:r>
              <a:rPr lang="cs-CZ" dirty="0" smtClean="0"/>
              <a:t>Personalistika všeobecně</a:t>
            </a:r>
          </a:p>
          <a:p>
            <a:r>
              <a:rPr lang="cs-CZ" dirty="0" smtClean="0"/>
              <a:t>Kontrola financí</a:t>
            </a:r>
          </a:p>
          <a:p>
            <a:r>
              <a:rPr lang="cs-CZ" dirty="0" smtClean="0"/>
              <a:t>ATD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FDBDC5-E9C7-44E5-A02C-511AD72B9CD4}" type="slidenum">
              <a:rPr lang="cs-CZ" smtClean="0"/>
              <a:pPr/>
              <a:t>32</a:t>
            </a:fld>
            <a:endParaRPr lang="cs-CZ" smtClean="0"/>
          </a:p>
        </p:txBody>
      </p:sp>
      <p:sp>
        <p:nvSpPr>
          <p:cNvPr id="6349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Manažerské typy</a:t>
            </a:r>
          </a:p>
        </p:txBody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b="1" smtClean="0"/>
              <a:t>Charismatický </a:t>
            </a:r>
            <a:r>
              <a:rPr lang="cs-CZ" sz="2400" smtClean="0"/>
              <a:t>Rychle se nadchne, ale nevydrží. 25% případů, 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Char char="•"/>
            </a:pPr>
            <a:r>
              <a:rPr lang="cs-CZ" sz="2000" smtClean="0"/>
              <a:t>při spolupráci dbát o to, aby neztratil zájem (tlačit)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b="1" smtClean="0"/>
              <a:t>Hloubavý</a:t>
            </a:r>
            <a:r>
              <a:rPr lang="cs-CZ" sz="2400" smtClean="0"/>
              <a:t>. Je nutné mít připraveny eventuality, varianty  a data. 11%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Char char="•"/>
            </a:pPr>
            <a:r>
              <a:rPr lang="cs-CZ" sz="2000" smtClean="0"/>
              <a:t>Pokud ho ukecáme bude držet slovo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b="1" smtClean="0"/>
              <a:t>Skeptik</a:t>
            </a:r>
            <a:r>
              <a:rPr lang="cs-CZ" sz="2400" smtClean="0"/>
              <a:t>, Nutno vše doložit a vyčíslit. Dá na rady lidí z blízkého okolí. 19%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Char char="•"/>
            </a:pPr>
            <a:r>
              <a:rPr lang="cs-CZ" sz="2000" smtClean="0"/>
              <a:t>Často se bez nich nerozhodne, tendence přeceňovat deaily.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b="1" smtClean="0"/>
              <a:t>Následovník</a:t>
            </a:r>
            <a:r>
              <a:rPr lang="cs-CZ" sz="2400" smtClean="0"/>
              <a:t>. Bere jen to, co se někde někomu už osvědčilo.  36%, </a:t>
            </a:r>
            <a:r>
              <a:rPr lang="cs-CZ" sz="2000" smtClean="0"/>
              <a:t>snaží se mít alibi</a:t>
            </a:r>
            <a:endParaRPr lang="cs-CZ" sz="2400" smtClean="0"/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b="1" smtClean="0"/>
              <a:t>Kontrolující</a:t>
            </a:r>
            <a:r>
              <a:rPr lang="cs-CZ" sz="2400" smtClean="0"/>
              <a:t>.  Má tendenci opakovaně silně prověřovat detaily. 5%</a:t>
            </a:r>
          </a:p>
        </p:txBody>
      </p:sp>
    </p:spTree>
    <p:extLst>
      <p:ext uri="{BB962C8B-B14F-4D97-AF65-F5344CB8AC3E}">
        <p14:creationId xmlns:p14="http://schemas.microsoft.com/office/powerpoint/2010/main" xmlns="" val="247144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Způsob řešení podle manažerských typů se uplatní i v SME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Lidé s tendencemi Následovníka se více uplatní u běžných provozních záležitostí</a:t>
            </a:r>
          </a:p>
          <a:p>
            <a:r>
              <a:rPr lang="cs-CZ" dirty="0" smtClean="0"/>
              <a:t> Hloubavý a </a:t>
            </a:r>
            <a:r>
              <a:rPr lang="cs-CZ" dirty="0" err="1" smtClean="0"/>
              <a:t>charismatik</a:t>
            </a:r>
            <a:r>
              <a:rPr lang="cs-CZ" dirty="0" smtClean="0"/>
              <a:t> při řešení nerutinních úkolů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Malí a velcí a IS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Malý dodavatel SW a malý odběratel 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Typická oblast uplatnění malých SW firem</a:t>
            </a:r>
          </a:p>
          <a:p>
            <a:pPr lvl="2"/>
            <a:r>
              <a:rPr lang="cs-CZ" dirty="0" err="1" smtClean="0"/>
              <a:t>Comodity</a:t>
            </a:r>
            <a:r>
              <a:rPr lang="cs-CZ" dirty="0" smtClean="0"/>
              <a:t>, open source, vlastní vývoj, dobré nápady  i při rizicích</a:t>
            </a:r>
            <a:endParaRPr lang="cs-CZ" dirty="0"/>
          </a:p>
          <a:p>
            <a:r>
              <a:rPr lang="cs-CZ" dirty="0" smtClean="0"/>
              <a:t>Malý dodavatel – velký odběratel, vlastní vývoj </a:t>
            </a:r>
          </a:p>
          <a:p>
            <a:pPr lvl="1"/>
            <a:r>
              <a:rPr lang="cs-CZ" dirty="0" smtClean="0"/>
              <a:t>Subdodávky pomocí „přílepků“ resp. přepsání</a:t>
            </a:r>
          </a:p>
          <a:p>
            <a:pPr lvl="2"/>
            <a:r>
              <a:rPr lang="cs-CZ" dirty="0" smtClean="0"/>
              <a:t>Binární SOA, </a:t>
            </a:r>
          </a:p>
          <a:p>
            <a:pPr lvl="2"/>
            <a:r>
              <a:rPr lang="cs-CZ" dirty="0" err="1" smtClean="0"/>
              <a:t>Opencard</a:t>
            </a:r>
            <a:r>
              <a:rPr lang="cs-CZ" dirty="0"/>
              <a:t> </a:t>
            </a:r>
            <a:r>
              <a:rPr lang="cs-CZ" dirty="0" smtClean="0"/>
              <a:t>transformace na Lítačky v Praze </a:t>
            </a:r>
          </a:p>
          <a:p>
            <a:pPr lvl="2"/>
            <a:r>
              <a:rPr lang="cs-CZ" dirty="0" smtClean="0"/>
              <a:t>Žádanky,  </a:t>
            </a:r>
          </a:p>
          <a:p>
            <a:pPr lvl="2"/>
            <a:r>
              <a:rPr lang="cs-CZ" dirty="0" smtClean="0"/>
              <a:t>Z velkého systému se pomocí změny architektury stane malý</a:t>
            </a:r>
          </a:p>
          <a:p>
            <a:pPr lvl="2"/>
            <a:r>
              <a:rPr lang="cs-CZ" dirty="0" smtClean="0"/>
              <a:t>účast  malých podniků na inkrementálním vývoji řešení velkých systémů, agilní vývoj ve velkém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8687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Velcí dodavatelé SW  a malí uživatelé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Nejčastěji poskytovatelé  SW komodit</a:t>
            </a:r>
          </a:p>
          <a:p>
            <a:pPr lvl="1"/>
            <a:r>
              <a:rPr lang="cs-CZ" dirty="0" smtClean="0"/>
              <a:t> datové báze, řízení, standardní operační systémy a normy </a:t>
            </a:r>
          </a:p>
          <a:p>
            <a:r>
              <a:rPr lang="cs-CZ" dirty="0" smtClean="0"/>
              <a:t>Problém s rozdílností podnikových kultur</a:t>
            </a:r>
          </a:p>
          <a:p>
            <a:pPr lvl="1"/>
            <a:r>
              <a:rPr lang="cs-CZ" dirty="0" smtClean="0"/>
              <a:t>SAP, </a:t>
            </a:r>
            <a:r>
              <a:rPr lang="cs-CZ" dirty="0" err="1" smtClean="0"/>
              <a:t>Oracle</a:t>
            </a:r>
            <a:endParaRPr lang="cs-CZ" dirty="0" smtClean="0"/>
          </a:p>
          <a:p>
            <a:r>
              <a:rPr lang="cs-CZ" dirty="0" smtClean="0"/>
              <a:t>Problém s nákladností řešení, konfekce za vysokou cenu </a:t>
            </a:r>
          </a:p>
          <a:p>
            <a:pPr lvl="1"/>
            <a:r>
              <a:rPr lang="cs-CZ" dirty="0" smtClean="0"/>
              <a:t>SAP </a:t>
            </a:r>
          </a:p>
        </p:txBody>
      </p:sp>
    </p:spTree>
    <p:extLst>
      <p:ext uri="{BB962C8B-B14F-4D97-AF65-F5344CB8AC3E}">
        <p14:creationId xmlns:p14="http://schemas.microsoft.com/office/powerpoint/2010/main" xmlns="" val="1252405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CFA0D8-85E8-451B-A14C-74F8ABB2BB02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184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Podceňované vlastnosti IT</a:t>
            </a:r>
          </a:p>
        </p:txBody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/>
              <a:t>Efekty IT, především IS se obtížně měří, často jsou jinde než se čekalo (uvedeme příklady)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/>
              <a:t>Jsou často dlouhodobé a ty jsou jiné než krátkodobé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/>
              <a:t>Někdy není ochota je uplatnit (př. školství)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/>
              <a:t>Praxe ochrany dat neumožňuje data správně využívat aniž zajišťuje dostatečnou  ochranu dat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dirty="0" smtClean="0"/>
              <a:t>Kvalita IT je tedy věcí kvalifikovaného používání, znalostí, zkušeností a někdy i (politické) vůle a boje s předsudky</a:t>
            </a:r>
          </a:p>
        </p:txBody>
      </p:sp>
    </p:spTree>
    <p:extLst>
      <p:ext uri="{BB962C8B-B14F-4D97-AF65-F5344CB8AC3E}">
        <p14:creationId xmlns:p14="http://schemas.microsoft.com/office/powerpoint/2010/main" xmlns="" val="251458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DF2DBE-E426-477F-82F4-B71671B13DE2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6147" name="Nadpis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Malé a střední podniky </a:t>
            </a:r>
            <a:br>
              <a:rPr lang="cs-CZ" sz="4000" dirty="0" smtClean="0"/>
            </a:br>
            <a:r>
              <a:rPr lang="cs-CZ" sz="4000" dirty="0" smtClean="0"/>
              <a:t>       </a:t>
            </a:r>
            <a:r>
              <a:rPr lang="cs-CZ" sz="4000" dirty="0" err="1" smtClean="0"/>
              <a:t>small</a:t>
            </a:r>
            <a:r>
              <a:rPr lang="cs-CZ" sz="4000" dirty="0" smtClean="0"/>
              <a:t> to medium </a:t>
            </a:r>
            <a:r>
              <a:rPr lang="cs-CZ" sz="4000" dirty="0" err="1" smtClean="0"/>
              <a:t>enterprises</a:t>
            </a:r>
            <a:r>
              <a:rPr lang="cs-CZ" sz="4000" dirty="0" smtClean="0"/>
              <a:t>, SME</a:t>
            </a:r>
          </a:p>
        </p:txBody>
      </p:sp>
      <p:sp>
        <p:nvSpPr>
          <p:cNvPr id="6148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464050"/>
          </a:xfrm>
        </p:spPr>
        <p:txBody>
          <a:bodyPr/>
          <a:lstStyle/>
          <a:p>
            <a:r>
              <a:rPr lang="cs-CZ" dirty="0" smtClean="0"/>
              <a:t>Malé podniky do 20 zaměstnanců</a:t>
            </a:r>
          </a:p>
          <a:p>
            <a:r>
              <a:rPr lang="cs-CZ" dirty="0" smtClean="0"/>
              <a:t>Střední podniky do cca 200 zaměstnanců</a:t>
            </a:r>
          </a:p>
          <a:p>
            <a:r>
              <a:rPr lang="cs-CZ" dirty="0" smtClean="0"/>
              <a:t>SW firmy považované za SME mají tendenci být menší než v jiných oborech</a:t>
            </a:r>
          </a:p>
          <a:p>
            <a:r>
              <a:rPr lang="cs-CZ" dirty="0" smtClean="0"/>
              <a:t>V ČR pracuje v malých a středních firmách 80% </a:t>
            </a:r>
            <a:r>
              <a:rPr lang="cs-CZ" dirty="0" err="1" smtClean="0"/>
              <a:t>ajťáků</a:t>
            </a:r>
            <a:r>
              <a:rPr lang="cs-CZ" dirty="0" smtClean="0"/>
              <a:t> (průzkum ČSÚ prosinec 2013)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BBF4F2-2F6C-4E60-A71E-3A7C19D00909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908720"/>
            <a:ext cx="7772400" cy="791989"/>
          </a:xfrm>
        </p:spPr>
        <p:txBody>
          <a:bodyPr/>
          <a:lstStyle/>
          <a:p>
            <a:pPr algn="ctr">
              <a:defRPr/>
            </a:pPr>
            <a:r>
              <a:rPr lang="cs-CZ" dirty="0" smtClean="0"/>
              <a:t>Základní pozorování</a:t>
            </a:r>
            <a:endParaRPr lang="cs-CZ" dirty="0"/>
          </a:p>
        </p:txBody>
      </p:sp>
      <p:sp>
        <p:nvSpPr>
          <p:cNvPr id="15364" name="Zástupný symbol pro text 2"/>
          <p:cNvSpPr>
            <a:spLocks noGrp="1"/>
          </p:cNvSpPr>
          <p:nvPr>
            <p:ph type="body" idx="1"/>
          </p:nvPr>
        </p:nvSpPr>
        <p:spPr>
          <a:xfrm>
            <a:off x="900112" y="1700808"/>
            <a:ext cx="8243888" cy="3024336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sz="2800" dirty="0" smtClean="0"/>
              <a:t>Podniková kultura menší SW firmy se méně liší od podnikové kultury podobně velkých organizací pracujících v jiných oborech (tedy i obvyklých zákazníků) než od podnikové kultury opravdu velkých organizací.</a:t>
            </a:r>
            <a:r>
              <a:rPr lang="en-US" sz="2800" dirty="0" smtClean="0"/>
              <a:t> </a:t>
            </a:r>
          </a:p>
          <a:p>
            <a:pPr algn="ctr"/>
            <a:r>
              <a:rPr lang="en-US" sz="2800" dirty="0" smtClean="0"/>
              <a:t>SME </a:t>
            </a:r>
            <a:r>
              <a:rPr lang="cs-CZ" sz="2800" dirty="0" smtClean="0"/>
              <a:t>vývojář má větší šanci rozumět zákazníkovi, </a:t>
            </a:r>
            <a:r>
              <a:rPr lang="en-US" sz="2800" dirty="0" err="1" smtClean="0"/>
              <a:t>kter</a:t>
            </a:r>
            <a:r>
              <a:rPr lang="cs-CZ" sz="2800" dirty="0" smtClean="0"/>
              <a:t>ý</a:t>
            </a:r>
            <a:r>
              <a:rPr lang="en-US" sz="2800" dirty="0" smtClean="0"/>
              <a:t> je SME</a:t>
            </a:r>
            <a:endParaRPr lang="cs-CZ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C8ACA4-F0E5-4512-8BDD-B6F712464846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1638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/>
              <a:t>Co je typické pro malé (SW) firmy</a:t>
            </a:r>
          </a:p>
        </p:txBody>
      </p:sp>
      <p:sp>
        <p:nvSpPr>
          <p:cNvPr id="16388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435975" cy="5256212"/>
          </a:xfrm>
        </p:spPr>
        <p:txBody>
          <a:bodyPr/>
          <a:lstStyle/>
          <a:p>
            <a:r>
              <a:rPr lang="cs-CZ" dirty="0" smtClean="0"/>
              <a:t>Rychlé změny</a:t>
            </a:r>
          </a:p>
          <a:p>
            <a:pPr lvl="1"/>
            <a:r>
              <a:rPr lang="cs-CZ" sz="2400" dirty="0" smtClean="0"/>
              <a:t>Diktuje je trh, malá tržní síla firmy – nemůže si dupnout</a:t>
            </a:r>
          </a:p>
          <a:p>
            <a:pPr lvl="1"/>
            <a:r>
              <a:rPr lang="cs-CZ" sz="2400" dirty="0" smtClean="0"/>
              <a:t>Úkoly i metodiky se rychle mění v důsledku požadavků uživatelů a změn vývojových ekosystémů</a:t>
            </a:r>
          </a:p>
          <a:p>
            <a:pPr lvl="1"/>
            <a:r>
              <a:rPr lang="cs-CZ" sz="2400" dirty="0" smtClean="0"/>
              <a:t>Menší firmy jsou pružnější obecně </a:t>
            </a:r>
          </a:p>
          <a:p>
            <a:r>
              <a:rPr lang="cs-CZ" dirty="0" smtClean="0"/>
              <a:t>Nejsou zdroje:</a:t>
            </a:r>
          </a:p>
          <a:p>
            <a:pPr lvl="1"/>
            <a:r>
              <a:rPr lang="cs-CZ" dirty="0" smtClean="0"/>
              <a:t>Nelze nasadit mnoho specialistů, nejsou k dispozici</a:t>
            </a:r>
          </a:p>
          <a:p>
            <a:r>
              <a:rPr lang="cs-CZ" dirty="0" smtClean="0"/>
              <a:t>V malých a středních SW firmách se snáze uplatní </a:t>
            </a:r>
            <a:r>
              <a:rPr lang="cs-CZ" dirty="0" err="1" smtClean="0"/>
              <a:t>superprogramátoři</a:t>
            </a:r>
            <a:r>
              <a:rPr lang="cs-CZ" dirty="0" smtClean="0"/>
              <a:t> a nové nápady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1795</Words>
  <Application>Microsoft Office PowerPoint</Application>
  <PresentationFormat>Předvádění na obrazovce (4:3)</PresentationFormat>
  <Paragraphs>228</Paragraphs>
  <Slides>33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Motiv sady Office</vt:lpstr>
      <vt:lpstr>PA105 7.3/zk</vt:lpstr>
      <vt:lpstr>Malé a střední podniky  Small to medium enterprises (SME)</vt:lpstr>
      <vt:lpstr> SME</vt:lpstr>
      <vt:lpstr>Malí a velcí a IS</vt:lpstr>
      <vt:lpstr>Velcí dodavatelé SW  a malí uživatelé </vt:lpstr>
      <vt:lpstr>Podceňované vlastnosti IT</vt:lpstr>
      <vt:lpstr>Malé a střední podniky         small to medium enterprises, SME</vt:lpstr>
      <vt:lpstr>Základní pozorování</vt:lpstr>
      <vt:lpstr>Co je typické pro malé (SW) firmy</vt:lpstr>
      <vt:lpstr>Co je typické pro malé SW firmy</vt:lpstr>
      <vt:lpstr>Omezení pro malé výrobce SW</vt:lpstr>
      <vt:lpstr>Důsledky omezených zdrojů v malých organizacích obecně</vt:lpstr>
      <vt:lpstr>Řešení omezených zdrojů v SME </vt:lpstr>
      <vt:lpstr>Řešení omezených zdrojů v SME </vt:lpstr>
      <vt:lpstr>Volba moderní SW architektury</vt:lpstr>
      <vt:lpstr> Klíčové paradigma</vt:lpstr>
      <vt:lpstr>Překážky</vt:lpstr>
      <vt:lpstr>Výhody</vt:lpstr>
      <vt:lpstr>Na cestě k dokumentové orientaci</vt:lpstr>
      <vt:lpstr>Dokumentová orientace</vt:lpstr>
      <vt:lpstr>Princip</vt:lpstr>
      <vt:lpstr>V prvém přiblížení SOA</vt:lpstr>
      <vt:lpstr>Efekty</vt:lpstr>
      <vt:lpstr>Automatická doplnění zpráv</vt:lpstr>
      <vt:lpstr>Problém manažerů ve větších firmách</vt:lpstr>
      <vt:lpstr>V menších SW firmách se management  často podceňuje</vt:lpstr>
      <vt:lpstr>Vedoucí týmů a manažer</vt:lpstr>
      <vt:lpstr>Postup výběru členů týmu</vt:lpstr>
      <vt:lpstr>Tři aspekty činnosti týmu</vt:lpstr>
      <vt:lpstr>Činnosti v týmu, především úkol vedoucího a manažera</vt:lpstr>
      <vt:lpstr>Přesun úkolů na podnik</vt:lpstr>
      <vt:lpstr>Manažerské typy</vt:lpstr>
      <vt:lpstr>Způsob řešení podle manažerských typů se uplatní i v SME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PA105 – 28.02.17</dc:title>
  <dc:creator>kral</dc:creator>
  <cp:lastModifiedBy>kral</cp:lastModifiedBy>
  <cp:revision>43</cp:revision>
  <cp:lastPrinted>2017-03-07T10:23:31Z</cp:lastPrinted>
  <dcterms:created xsi:type="dcterms:W3CDTF">2017-02-26T09:13:16Z</dcterms:created>
  <dcterms:modified xsi:type="dcterms:W3CDTF">2017-03-09T07:11:11Z</dcterms:modified>
</cp:coreProperties>
</file>