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8" r:id="rId2"/>
    <p:sldId id="327" r:id="rId3"/>
    <p:sldId id="325" r:id="rId4"/>
    <p:sldId id="321" r:id="rId5"/>
    <p:sldId id="310" r:id="rId6"/>
    <p:sldId id="322" r:id="rId7"/>
    <p:sldId id="311" r:id="rId8"/>
    <p:sldId id="323" r:id="rId9"/>
    <p:sldId id="281" r:id="rId10"/>
    <p:sldId id="329" r:id="rId11"/>
    <p:sldId id="330" r:id="rId12"/>
    <p:sldId id="331" r:id="rId13"/>
    <p:sldId id="33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6624B67-F5DE-4045-81F7-F75A0752AE0C}">
          <p14:sldIdLst>
            <p14:sldId id="328"/>
            <p14:sldId id="327"/>
            <p14:sldId id="325"/>
            <p14:sldId id="321"/>
            <p14:sldId id="310"/>
            <p14:sldId id="322"/>
            <p14:sldId id="311"/>
            <p14:sldId id="323"/>
            <p14:sldId id="281"/>
            <p14:sldId id="329"/>
            <p14:sldId id="330"/>
            <p14:sldId id="331"/>
            <p14:sldId id="33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" initials="M" lastIdx="1" clrIdx="0">
    <p:extLst>
      <p:ext uri="{19B8F6BF-5375-455C-9EA6-DF929625EA0E}">
        <p15:presenceInfo xmlns:p15="http://schemas.microsoft.com/office/powerpoint/2012/main" userId="Mart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5D76A8"/>
    <a:srgbClr val="41719C"/>
    <a:srgbClr val="5B9BD5"/>
    <a:srgbClr val="3232FF"/>
    <a:srgbClr val="FF808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778" autoAdjust="0"/>
  </p:normalViewPr>
  <p:slideViewPr>
    <p:cSldViewPr snapToGrid="0">
      <p:cViewPr varScale="1">
        <p:scale>
          <a:sx n="120" d="100"/>
          <a:sy n="120" d="100"/>
        </p:scale>
        <p:origin x="120" y="210"/>
      </p:cViewPr>
      <p:guideLst/>
    </p:cSldViewPr>
  </p:slideViewPr>
  <p:outlineViewPr>
    <p:cViewPr>
      <p:scale>
        <a:sx n="33" d="100"/>
        <a:sy n="33" d="100"/>
      </p:scale>
      <p:origin x="0" y="-2429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2976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47C2E-B93E-4F7A-ADEE-879A42C47910}" type="datetimeFigureOut">
              <a:rPr lang="cs-CZ" smtClean="0"/>
              <a:t>26. 4. 2017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05B9D-BD69-4B5B-9198-C66D51F612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326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BC641-D67A-497E-A33E-EC102AF1F337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A7CE6-4D61-4A31-BF9B-435FABB98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71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A7CE6-4D61-4A31-BF9B-435FABB989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09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A7CE6-4D61-4A31-BF9B-435FABB989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11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A7CE6-4D61-4A31-BF9B-435FABB989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95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A7CE6-4D61-4A31-BF9B-435FABB989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82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a photo of your final score and compare it with your friends.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A7CE6-4D61-4A31-BF9B-435FABB989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9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2016" y="1141171"/>
            <a:ext cx="10738713" cy="19286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63499"/>
            <a:ext cx="9144000" cy="522676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3800479"/>
            <a:ext cx="2743200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Martin Laštovička, Jan Vykopal, CSIRT-MU, Masaryk University, Brno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77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Martin Laštovička, Jan Vykopal, CSIRT-MU, Masaryk University, Brno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KYPO game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379B-926D-42F7-A6CB-F5B40EF4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5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Martin Laštovička, Jan Vykopal, CSIRT-MU, Masaryk University, Brno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KYPO game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379B-926D-42F7-A6CB-F5B40EF4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04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Martin Laštovička, Jan Vykopal, CSIRT-MU, Masaryk University, Brno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KYPO game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379B-926D-42F7-A6CB-F5B40EF4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50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46" indent="-171446">
              <a:buClr>
                <a:srgbClr val="5D76A8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514338" indent="-171446">
              <a:buClr>
                <a:srgbClr val="5D76A8"/>
              </a:buClr>
              <a:buFont typeface="Wingdings" panose="05000000000000000000" pitchFamily="2" charset="2"/>
              <a:buChar char="§"/>
              <a:defRPr/>
            </a:lvl2pPr>
            <a:lvl3pPr marL="857229" indent="-171446">
              <a:buClr>
                <a:srgbClr val="5D76A8"/>
              </a:buClr>
              <a:buFont typeface="Wingdings" panose="05000000000000000000" pitchFamily="2" charset="2"/>
              <a:buChar char="§"/>
              <a:defRPr/>
            </a:lvl3pPr>
            <a:lvl4pPr marL="1200121" indent="-171446">
              <a:buClr>
                <a:srgbClr val="5D76A8"/>
              </a:buClr>
              <a:buFont typeface="Wingdings" panose="05000000000000000000" pitchFamily="2" charset="2"/>
              <a:buChar char="§"/>
              <a:defRPr/>
            </a:lvl4pPr>
            <a:lvl5pPr marL="1543012" indent="-171446">
              <a:buClr>
                <a:srgbClr val="5D76A8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838200" y="6593081"/>
            <a:ext cx="4721352" cy="166307"/>
          </a:xfrm>
        </p:spPr>
        <p:txBody>
          <a:bodyPr/>
          <a:lstStyle/>
          <a:p>
            <a:r>
              <a:rPr lang="cs-CZ"/>
              <a:t>Martin Laštovička, Jan Vykopal, CSIRT-MU, Masaryk University, Brno</a:t>
            </a:r>
            <a:endParaRPr lang="en-US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 dirty="0"/>
              <a:t>KYPO game</a:t>
            </a:r>
          </a:p>
        </p:txBody>
      </p:sp>
      <p:sp>
        <p:nvSpPr>
          <p:cNvPr id="2" name="TextovéPole 1"/>
          <p:cNvSpPr txBox="1"/>
          <p:nvPr userDrawn="1"/>
        </p:nvSpPr>
        <p:spPr>
          <a:xfrm>
            <a:off x="11591925" y="6416577"/>
            <a:ext cx="3786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25853B39-B2D3-45AF-9E1E-1B8FE3A15D6E}" type="slidenum">
              <a:rPr lang="cs-CZ" sz="1100" b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‹#›</a:t>
            </a:fld>
            <a:endParaRPr lang="cs-CZ" sz="11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1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Martin Laštovička, Jan Vykopal, CSIRT-MU, Masaryk University, Brno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KYPO game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379B-926D-42F7-A6CB-F5B40EF4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1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Martin Laštovička, Jan Vykopal, CSIRT-MU, Masaryk University, Brno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KYPO game</a:t>
            </a: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379B-926D-42F7-A6CB-F5B40EF4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3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Martin Laštovička, Jan Vykopal, CSIRT-MU, Masaryk University, Brno</a:t>
            </a:r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KYPO game</a:t>
            </a:r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379B-926D-42F7-A6CB-F5B40EF4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8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24151" y="2114683"/>
            <a:ext cx="7647432" cy="130517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1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593081"/>
            <a:ext cx="2743200" cy="191047"/>
          </a:xfrm>
        </p:spPr>
        <p:txBody>
          <a:bodyPr/>
          <a:lstStyle>
            <a:lvl1pPr>
              <a:defRPr sz="1000"/>
            </a:lvl1pPr>
          </a:lstStyle>
          <a:p>
            <a:r>
              <a:rPr lang="cs-CZ"/>
              <a:t>Martin Laštovička, Jan Vykopal, CSIRT-MU, Masaryk University, Brno</a:t>
            </a:r>
            <a:endParaRPr lang="en-US" dirty="0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204" y="6382154"/>
            <a:ext cx="8601889" cy="208211"/>
          </a:xfrm>
        </p:spPr>
        <p:txBody>
          <a:bodyPr/>
          <a:lstStyle>
            <a:lvl1pPr algn="l">
              <a:defRPr sz="1000"/>
            </a:lvl1pPr>
          </a:lstStyle>
          <a:p>
            <a:r>
              <a:rPr lang="en-US"/>
              <a:t>KYPO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90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Martin Laštovička, Jan Vykopal, CSIRT-MU, Masaryk University, Brno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KYPO game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379B-926D-42F7-A6CB-F5B40EF4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2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 title="Děkuji za pozornost"/>
          <p:cNvSpPr txBox="1"/>
          <p:nvPr userDrawn="1"/>
        </p:nvSpPr>
        <p:spPr>
          <a:xfrm>
            <a:off x="1198059" y="1333731"/>
            <a:ext cx="10094976" cy="1504062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en-US" sz="4500" b="1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QUESTIONS?</a:t>
            </a:r>
          </a:p>
          <a:p>
            <a:pPr algn="ctr"/>
            <a:endParaRPr lang="en-US" sz="4500" b="1" noProof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4500" b="1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GOOD LUCK</a:t>
            </a:r>
            <a:r>
              <a:rPr lang="en-US" sz="4500" b="1" baseline="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  <a:endParaRPr lang="en-US" sz="4500" b="1" noProof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ovéPole 5"/>
          <p:cNvSpPr txBox="1"/>
          <p:nvPr userDrawn="1"/>
        </p:nvSpPr>
        <p:spPr>
          <a:xfrm>
            <a:off x="4724493" y="3775555"/>
            <a:ext cx="6663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i="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Martin Laštovička, Jan Vykopal</a:t>
            </a:r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7891849" y="4327486"/>
            <a:ext cx="349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i="1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&lt;surname&gt;@ics.muni.cz</a:t>
            </a:r>
          </a:p>
        </p:txBody>
      </p:sp>
      <p:sp>
        <p:nvSpPr>
          <p:cNvPr id="8" name="TextovéPole 7"/>
          <p:cNvSpPr txBox="1"/>
          <p:nvPr userDrawn="1"/>
        </p:nvSpPr>
        <p:spPr>
          <a:xfrm>
            <a:off x="729673" y="3757429"/>
            <a:ext cx="4059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www.kypo.cz</a:t>
            </a: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1198059" y="4327486"/>
            <a:ext cx="4059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noProof="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@csirtmu</a:t>
            </a:r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39" y="4403759"/>
            <a:ext cx="380220" cy="309117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8796" y="5204876"/>
            <a:ext cx="2461933" cy="89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0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1" indent="0">
              <a:buNone/>
              <a:defRPr sz="1051"/>
            </a:lvl2pPr>
            <a:lvl3pPr marL="685783" indent="0">
              <a:buNone/>
              <a:defRPr sz="900"/>
            </a:lvl3pPr>
            <a:lvl4pPr marL="1028674" indent="0">
              <a:buNone/>
              <a:defRPr sz="751"/>
            </a:lvl4pPr>
            <a:lvl5pPr marL="1371566" indent="0">
              <a:buNone/>
              <a:defRPr sz="751"/>
            </a:lvl5pPr>
            <a:lvl6pPr marL="1714457" indent="0">
              <a:buNone/>
              <a:defRPr sz="751"/>
            </a:lvl6pPr>
            <a:lvl7pPr marL="2057349" indent="0">
              <a:buNone/>
              <a:defRPr sz="751"/>
            </a:lvl7pPr>
            <a:lvl8pPr marL="2400240" indent="0">
              <a:buNone/>
              <a:defRPr sz="751"/>
            </a:lvl8pPr>
            <a:lvl9pPr marL="2743131" indent="0">
              <a:buNone/>
              <a:defRPr sz="75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Martin Laštovička, Jan Vykopal, CSIRT-MU, Masaryk University, Brno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KYPO game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3379B-926D-42F7-A6CB-F5B40EF4C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9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626398"/>
            <a:ext cx="10515600" cy="4635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Kliknutím</a:t>
            </a:r>
            <a:r>
              <a:rPr lang="en-US" noProof="0" dirty="0"/>
              <a:t> </a:t>
            </a:r>
            <a:r>
              <a:rPr lang="en-US" noProof="0" dirty="0" err="1"/>
              <a:t>lze</a:t>
            </a:r>
            <a:r>
              <a:rPr lang="en-US" noProof="0" dirty="0"/>
              <a:t> </a:t>
            </a:r>
            <a:r>
              <a:rPr lang="en-US" noProof="0" dirty="0" err="1"/>
              <a:t>upravit</a:t>
            </a:r>
            <a:r>
              <a:rPr lang="en-US" noProof="0" dirty="0"/>
              <a:t> </a:t>
            </a:r>
            <a:r>
              <a:rPr lang="en-US" noProof="0" dirty="0" err="1"/>
              <a:t>styly</a:t>
            </a:r>
            <a:r>
              <a:rPr lang="en-US" noProof="0" dirty="0"/>
              <a:t> </a:t>
            </a:r>
            <a:r>
              <a:rPr lang="en-US" noProof="0" dirty="0" err="1"/>
              <a:t>předlohy</a:t>
            </a:r>
            <a:r>
              <a:rPr lang="en-US" noProof="0" dirty="0"/>
              <a:t> </a:t>
            </a:r>
            <a:r>
              <a:rPr lang="en-US" noProof="0" dirty="0" err="1"/>
              <a:t>textu</a:t>
            </a:r>
            <a:r>
              <a:rPr lang="en-US" noProof="0" dirty="0"/>
              <a:t>.</a:t>
            </a:r>
          </a:p>
          <a:p>
            <a:pPr lvl="1"/>
            <a:r>
              <a:rPr lang="en-US" noProof="0" dirty="0" err="1"/>
              <a:t>Druhá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2"/>
            <a:r>
              <a:rPr lang="en-US" noProof="0" dirty="0" err="1"/>
              <a:t>Třetí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3"/>
            <a:r>
              <a:rPr lang="en-US" noProof="0" dirty="0" err="1"/>
              <a:t>Čtvrtá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  <a:p>
            <a:pPr lvl="4"/>
            <a:r>
              <a:rPr lang="en-US" noProof="0" dirty="0" err="1"/>
              <a:t>Pátá</a:t>
            </a:r>
            <a:r>
              <a:rPr lang="en-US" noProof="0" dirty="0"/>
              <a:t> </a:t>
            </a:r>
            <a:r>
              <a:rPr lang="en-US" noProof="0" dirty="0" err="1"/>
              <a:t>úroveň</a:t>
            </a:r>
            <a:endParaRPr lang="en-US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593081"/>
            <a:ext cx="2743200" cy="1910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96969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cs-CZ"/>
              <a:t>Martin Laštovička, Jan Vykopal, CSIRT-MU, Masaryk University, Brno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38200" y="6371221"/>
            <a:ext cx="4721352" cy="1934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96969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sz="1000"/>
              <a:t>KYPO game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859865" y="6382154"/>
            <a:ext cx="9878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 dirty="0"/>
              <a:t> </a:t>
            </a:r>
            <a:r>
              <a:rPr lang="sk-SK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(#)</a:t>
            </a:r>
            <a:endParaRPr lang="en-US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30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sldNum="0"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5A5A5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2100" kern="1200">
          <a:solidFill>
            <a:srgbClr val="5A5A5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800" kern="1200">
          <a:solidFill>
            <a:srgbClr val="5A5A5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500" kern="1200">
          <a:solidFill>
            <a:srgbClr val="5A5A5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351" kern="1200">
          <a:solidFill>
            <a:srgbClr val="5A5A5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351" kern="1200">
          <a:solidFill>
            <a:srgbClr val="5A5A5A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2016" y="771518"/>
            <a:ext cx="10738713" cy="1928600"/>
          </a:xfrm>
        </p:spPr>
        <p:txBody>
          <a:bodyPr>
            <a:normAutofit/>
          </a:bodyPr>
          <a:lstStyle/>
          <a:p>
            <a:r>
              <a:rPr lang="cs-CZ" dirty="0" err="1"/>
              <a:t>Capture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Flag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/>
              <a:t>WWE Bank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2016" y="5458543"/>
            <a:ext cx="7257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CSIRT-MU, Masaryk University, Brno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524000" y="3163498"/>
            <a:ext cx="9144000" cy="8637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dirty="0"/>
              <a:t>KYPO game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practising</a:t>
            </a:r>
            <a:r>
              <a:rPr lang="cs-CZ" sz="2400" dirty="0"/>
              <a:t> </a:t>
            </a:r>
            <a:r>
              <a:rPr lang="cs-CZ" sz="2400" dirty="0" err="1"/>
              <a:t>penetration</a:t>
            </a:r>
            <a:r>
              <a:rPr lang="cs-CZ" sz="2400" dirty="0"/>
              <a:t> </a:t>
            </a:r>
            <a:r>
              <a:rPr lang="cs-CZ" sz="2400" dirty="0" err="1"/>
              <a:t>testing</a:t>
            </a:r>
            <a:endParaRPr lang="en-US" sz="2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8796" y="5204876"/>
            <a:ext cx="2461933" cy="89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95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199" y="6593081"/>
            <a:ext cx="4565651" cy="191047"/>
          </a:xfrm>
        </p:spPr>
        <p:txBody>
          <a:bodyPr/>
          <a:lstStyle/>
          <a:p>
            <a:r>
              <a:rPr lang="cs-CZ" i="1"/>
              <a:t>Martin Laštovička, Jan Vykopal, CSIRT-MU, Masaryk University, Brno</a:t>
            </a:r>
            <a:endParaRPr lang="en-US" i="1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200" y="6371221"/>
            <a:ext cx="4721352" cy="193490"/>
          </a:xfrm>
        </p:spPr>
        <p:txBody>
          <a:bodyPr/>
          <a:lstStyle/>
          <a:p>
            <a:r>
              <a:rPr lang="en-US" b="1"/>
              <a:t>KYPO game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access to a sandbox IP 147.251.255.133 with two networks</a:t>
            </a:r>
          </a:p>
          <a:p>
            <a:r>
              <a:rPr lang="en-US" dirty="0"/>
              <a:t>The attacker is in the network 10.10.20.0/24</a:t>
            </a:r>
          </a:p>
          <a:p>
            <a:r>
              <a:rPr lang="en-US" dirty="0"/>
              <a:t>Victims are in the network 10.10.10.0/24</a:t>
            </a:r>
          </a:p>
          <a:p>
            <a:r>
              <a:rPr lang="en-US" dirty="0"/>
              <a:t>Use </a:t>
            </a:r>
            <a:r>
              <a:rPr lang="en-US" i="1" dirty="0" err="1"/>
              <a:t>nmap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err="1"/>
              <a:t>Metasploit</a:t>
            </a:r>
            <a:endParaRPr lang="en-US" dirty="0"/>
          </a:p>
          <a:p>
            <a:r>
              <a:rPr lang="en-US" dirty="0"/>
              <a:t>Credentials for your machine </a:t>
            </a:r>
            <a:r>
              <a:rPr lang="en-US" dirty="0" err="1"/>
              <a:t>login:root</a:t>
            </a:r>
            <a:r>
              <a:rPr lang="en-US" dirty="0"/>
              <a:t> </a:t>
            </a:r>
            <a:r>
              <a:rPr lang="en-US" dirty="0" err="1"/>
              <a:t>pass:toor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588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– </a:t>
            </a:r>
            <a:r>
              <a:rPr lang="cs-CZ" dirty="0"/>
              <a:t>H</a:t>
            </a:r>
            <a:r>
              <a:rPr lang="en-US" dirty="0"/>
              <a:t>ow to </a:t>
            </a:r>
            <a:r>
              <a:rPr lang="cs-CZ" dirty="0"/>
              <a:t>C</a:t>
            </a:r>
            <a:r>
              <a:rPr lang="en-US" dirty="0" err="1"/>
              <a:t>onnect</a:t>
            </a:r>
            <a:r>
              <a:rPr lang="en-US" dirty="0"/>
              <a:t> on Windows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199" y="6593081"/>
            <a:ext cx="4565651" cy="191047"/>
          </a:xfrm>
        </p:spPr>
        <p:txBody>
          <a:bodyPr/>
          <a:lstStyle/>
          <a:p>
            <a:r>
              <a:rPr lang="cs-CZ" i="1"/>
              <a:t>Martin Laštovička, Jan Vykopal, CSIRT-MU, Masaryk University, Brno</a:t>
            </a:r>
            <a:endParaRPr lang="en-US" i="1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200" y="6371221"/>
            <a:ext cx="4721352" cy="193490"/>
          </a:xfrm>
        </p:spPr>
        <p:txBody>
          <a:bodyPr/>
          <a:lstStyle/>
          <a:p>
            <a:r>
              <a:rPr lang="en-US" b="1"/>
              <a:t>KYPO game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Windows Putty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576" y="2079756"/>
            <a:ext cx="4286848" cy="41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666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– </a:t>
            </a:r>
            <a:r>
              <a:rPr lang="cs-CZ" dirty="0"/>
              <a:t>H</a:t>
            </a:r>
            <a:r>
              <a:rPr lang="en-US" dirty="0"/>
              <a:t>ow to </a:t>
            </a:r>
            <a:r>
              <a:rPr lang="cs-CZ" dirty="0"/>
              <a:t>C</a:t>
            </a:r>
            <a:r>
              <a:rPr lang="en-US" dirty="0" err="1"/>
              <a:t>onnect</a:t>
            </a:r>
            <a:r>
              <a:rPr lang="en-US" dirty="0"/>
              <a:t> on Linux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199" y="6593081"/>
            <a:ext cx="4565651" cy="191047"/>
          </a:xfrm>
        </p:spPr>
        <p:txBody>
          <a:bodyPr/>
          <a:lstStyle/>
          <a:p>
            <a:r>
              <a:rPr lang="cs-CZ" i="1"/>
              <a:t>Martin Laštovička, Jan Vykopal, CSIRT-MU, Masaryk University, Brno</a:t>
            </a:r>
            <a:endParaRPr lang="en-US" i="1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200" y="6371221"/>
            <a:ext cx="4721352" cy="193490"/>
          </a:xfrm>
        </p:spPr>
        <p:txBody>
          <a:bodyPr/>
          <a:lstStyle/>
          <a:p>
            <a:r>
              <a:rPr lang="en-US" b="1"/>
              <a:t>KYPO game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Linux </a:t>
            </a:r>
            <a:r>
              <a:rPr lang="en-US" dirty="0" err="1"/>
              <a:t>ssh</a:t>
            </a:r>
            <a:r>
              <a:rPr lang="en-US" dirty="0"/>
              <a:t>:</a:t>
            </a:r>
          </a:p>
          <a:p>
            <a:endParaRPr lang="en-US" dirty="0"/>
          </a:p>
          <a:p>
            <a:pPr lvl="1"/>
            <a:r>
              <a:rPr lang="en-US" dirty="0" err="1"/>
              <a:t>ssh</a:t>
            </a:r>
            <a:r>
              <a:rPr lang="en-US" dirty="0"/>
              <a:t> –p 50022 root@147.251.255.133</a:t>
            </a:r>
          </a:p>
        </p:txBody>
      </p:sp>
    </p:spTree>
    <p:extLst>
      <p:ext uri="{BB962C8B-B14F-4D97-AF65-F5344CB8AC3E}">
        <p14:creationId xmlns:p14="http://schemas.microsoft.com/office/powerpoint/2010/main" val="220100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– </a:t>
            </a:r>
            <a:r>
              <a:rPr lang="cs-CZ" dirty="0"/>
              <a:t>H</a:t>
            </a:r>
            <a:r>
              <a:rPr lang="en-US" dirty="0"/>
              <a:t>ow to </a:t>
            </a:r>
            <a:r>
              <a:rPr lang="cs-CZ" dirty="0"/>
              <a:t>S</a:t>
            </a:r>
            <a:r>
              <a:rPr lang="en-US" dirty="0" err="1"/>
              <a:t>ubmit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199" y="6593081"/>
            <a:ext cx="4565651" cy="191047"/>
          </a:xfrm>
        </p:spPr>
        <p:txBody>
          <a:bodyPr/>
          <a:lstStyle/>
          <a:p>
            <a:r>
              <a:rPr lang="cs-CZ" i="1"/>
              <a:t>Martin Laštovička, Jan Vykopal, CSIRT-MU, Masaryk University, Brno</a:t>
            </a:r>
            <a:endParaRPr lang="en-US" i="1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200" y="6371221"/>
            <a:ext cx="4721352" cy="193490"/>
          </a:xfrm>
        </p:spPr>
        <p:txBody>
          <a:bodyPr/>
          <a:lstStyle/>
          <a:p>
            <a:r>
              <a:rPr lang="en-US" b="1"/>
              <a:t>KYPO game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Submit the homework in a format:</a:t>
            </a:r>
          </a:p>
          <a:p>
            <a:r>
              <a:rPr lang="en-US" dirty="0"/>
              <a:t>Number of active </a:t>
            </a:r>
            <a:r>
              <a:rPr lang="en-US" dirty="0" err="1"/>
              <a:t>Ips</a:t>
            </a:r>
            <a:r>
              <a:rPr lang="en-US" dirty="0"/>
              <a:t> in the 10.10.10.0/24 subnet</a:t>
            </a:r>
          </a:p>
          <a:p>
            <a:r>
              <a:rPr lang="en-US" dirty="0"/>
              <a:t>Version of Samba servers from 10.10.10.0/24 subnet</a:t>
            </a:r>
          </a:p>
          <a:p>
            <a:r>
              <a:rPr lang="en-US" dirty="0"/>
              <a:t>Ordered list of existing vulnerabilities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Samba </a:t>
            </a:r>
            <a:r>
              <a:rPr lang="cs-CZ" dirty="0" err="1"/>
              <a:t>servers</a:t>
            </a:r>
            <a:r>
              <a:rPr lang="cs-CZ"/>
              <a:t> </a:t>
            </a:r>
            <a:r>
              <a:rPr lang="en-US"/>
              <a:t>according </a:t>
            </a:r>
            <a:r>
              <a:rPr lang="en-US" dirty="0"/>
              <a:t>to the CVE database (use cvedetails.com) having score &gt;= 9.0</a:t>
            </a:r>
          </a:p>
          <a:p>
            <a:r>
              <a:rPr lang="en-US" dirty="0"/>
              <a:t>Describe briefly used commands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0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412" y="3681042"/>
            <a:ext cx="9401175" cy="2009775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5D76A8"/>
                </a:solidFill>
              </a:rPr>
              <a:t>Objective:  </a:t>
            </a:r>
            <a:r>
              <a:rPr lang="cs-CZ" b="1" dirty="0"/>
              <a:t>S</a:t>
            </a:r>
            <a:r>
              <a:rPr lang="en-US" b="1" dirty="0"/>
              <a:t>teal confidential information from an internal database</a:t>
            </a:r>
            <a:r>
              <a:rPr lang="cs-CZ" b="1" dirty="0"/>
              <a:t>.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i="1" dirty="0"/>
              <a:t>Background: </a:t>
            </a:r>
            <a:r>
              <a:rPr lang="en-US" dirty="0"/>
              <a:t>fictitious WWE Bank organizes a hacking challenge</a:t>
            </a:r>
            <a:r>
              <a:rPr lang="cs-CZ" dirty="0"/>
              <a:t>.</a:t>
            </a:r>
            <a:endParaRPr lang="en-US" dirty="0"/>
          </a:p>
          <a:p>
            <a:r>
              <a:rPr lang="en-US" i="1" dirty="0"/>
              <a:t>Structure: </a:t>
            </a:r>
            <a:r>
              <a:rPr lang="en-US" dirty="0"/>
              <a:t>several levels (more than 4 and less than 8) with particular tasks</a:t>
            </a:r>
            <a:r>
              <a:rPr lang="cs-CZ" dirty="0"/>
              <a:t>.</a:t>
            </a:r>
            <a:endParaRPr lang="en-US" dirty="0"/>
          </a:p>
          <a:p>
            <a:r>
              <a:rPr lang="en-US" i="1" dirty="0"/>
              <a:t>Game characteristics: </a:t>
            </a:r>
            <a:r>
              <a:rPr lang="en-US" dirty="0"/>
              <a:t>learning by doing, fun, stress, frustration, uncertainty, time pressure, eureka, satisfaction</a:t>
            </a:r>
            <a:r>
              <a:rPr lang="cs-CZ" dirty="0"/>
              <a:t>.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</a:t>
            </a:r>
            <a:r>
              <a:rPr lang="cs-CZ" dirty="0"/>
              <a:t>E</a:t>
            </a:r>
            <a:r>
              <a:rPr lang="en-US" dirty="0" err="1"/>
              <a:t>ssentials</a:t>
            </a:r>
            <a:endParaRPr lang="en-US" dirty="0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199" y="6593081"/>
            <a:ext cx="4565651" cy="191047"/>
          </a:xfrm>
        </p:spPr>
        <p:txBody>
          <a:bodyPr/>
          <a:lstStyle/>
          <a:p>
            <a:r>
              <a:rPr lang="cs-CZ" i="1"/>
              <a:t>Martin Laštovička, Jan Vykopal, CSIRT-MU, Masaryk University, Brno</a:t>
            </a:r>
            <a:endParaRPr lang="en-US" i="1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200" y="6371221"/>
            <a:ext cx="4721352" cy="193490"/>
          </a:xfrm>
        </p:spPr>
        <p:txBody>
          <a:bodyPr/>
          <a:lstStyle/>
          <a:p>
            <a:r>
              <a:rPr lang="en-US" b="1"/>
              <a:t>KYPO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7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Getting familiar with the environment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target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</a:t>
            </a:r>
            <a:r>
              <a:rPr lang="en-US" i="1" dirty="0"/>
              <a:t>vulnerability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a way to </a:t>
            </a:r>
            <a:r>
              <a:rPr lang="en-US" i="1" dirty="0"/>
              <a:t>exploit</a:t>
            </a:r>
            <a:r>
              <a:rPr lang="en-US" dirty="0"/>
              <a:t> </a:t>
            </a:r>
            <a:r>
              <a:rPr lang="cs-CZ" dirty="0"/>
              <a:t> </a:t>
            </a:r>
            <a:r>
              <a:rPr lang="en-US" dirty="0"/>
              <a:t>vulnerability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the target useful for attacker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</a:t>
            </a:r>
            <a:r>
              <a:rPr lang="cs-CZ" dirty="0"/>
              <a:t>P</a:t>
            </a:r>
            <a:r>
              <a:rPr lang="en-US" dirty="0" err="1"/>
              <a:t>hases</a:t>
            </a:r>
            <a:endParaRPr lang="en-US" dirty="0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199" y="6593081"/>
            <a:ext cx="4565651" cy="191047"/>
          </a:xfrm>
        </p:spPr>
        <p:txBody>
          <a:bodyPr/>
          <a:lstStyle/>
          <a:p>
            <a:r>
              <a:rPr lang="cs-CZ" i="1"/>
              <a:t>Martin Laštovička, Jan Vykopal, CSIRT-MU, Masaryk University, Brno</a:t>
            </a:r>
            <a:endParaRPr lang="en-US" i="1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200" y="6371221"/>
            <a:ext cx="4721352" cy="193490"/>
          </a:xfrm>
        </p:spPr>
        <p:txBody>
          <a:bodyPr/>
          <a:lstStyle/>
          <a:p>
            <a:r>
              <a:rPr lang="en-US" b="1"/>
              <a:t>KYPO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46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Hints: </a:t>
            </a:r>
            <a:r>
              <a:rPr lang="en-US" dirty="0"/>
              <a:t>each level offer several hints for penalty points, hints can be taken in arbitrary order</a:t>
            </a:r>
          </a:p>
          <a:p>
            <a:r>
              <a:rPr lang="en-US" i="1" dirty="0"/>
              <a:t>Recommended solution: </a:t>
            </a:r>
            <a:r>
              <a:rPr lang="en-US" dirty="0"/>
              <a:t>if you are struggling, you can access step-by-step solution of the level</a:t>
            </a:r>
          </a:p>
          <a:p>
            <a:r>
              <a:rPr lang="en-US" i="1" dirty="0"/>
              <a:t>Game characteristics: </a:t>
            </a:r>
            <a:r>
              <a:rPr lang="en-US" dirty="0"/>
              <a:t>learning by doing, fun, stress, frustration, uncertainty, time pressure, eureka, satisfaction</a:t>
            </a:r>
            <a:r>
              <a:rPr lang="cs-CZ" dirty="0"/>
              <a:t>.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</a:t>
            </a:r>
            <a:r>
              <a:rPr lang="cs-CZ" dirty="0"/>
              <a:t>H</a:t>
            </a:r>
            <a:r>
              <a:rPr lang="en-US" dirty="0" err="1"/>
              <a:t>ints</a:t>
            </a:r>
            <a:r>
              <a:rPr lang="en-US" dirty="0"/>
              <a:t> and </a:t>
            </a:r>
            <a:r>
              <a:rPr lang="cs-CZ" dirty="0"/>
              <a:t>S</a:t>
            </a:r>
            <a:r>
              <a:rPr lang="en-US" dirty="0" err="1"/>
              <a:t>olutions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832" y="4579168"/>
            <a:ext cx="4894385" cy="93764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 rot="20027171">
            <a:off x="7763606" y="4721778"/>
            <a:ext cx="2013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urier New" panose="02070309020205020404" pitchFamily="49" charset="0"/>
                <a:ea typeface="Open Sans" panose="020B0606030504020204" pitchFamily="34" charset="0"/>
                <a:cs typeface="Courier New" panose="02070309020205020404" pitchFamily="49" charset="0"/>
              </a:rPr>
              <a:t>Invalid flag!</a:t>
            </a:r>
            <a:endParaRPr lang="cs-CZ" dirty="0">
              <a:solidFill>
                <a:schemeClr val="bg2">
                  <a:lumMod val="50000"/>
                </a:schemeClr>
              </a:solidFill>
              <a:latin typeface="Courier New" panose="02070309020205020404" pitchFamily="49" charset="0"/>
              <a:ea typeface="Open Sans" panose="020B0606030504020204" pitchFamily="34" charset="0"/>
              <a:cs typeface="Courier New" panose="02070309020205020404" pitchFamily="49" charset="0"/>
            </a:endParaRP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199" y="6593081"/>
            <a:ext cx="4565651" cy="191047"/>
          </a:xfrm>
        </p:spPr>
        <p:txBody>
          <a:bodyPr/>
          <a:lstStyle/>
          <a:p>
            <a:r>
              <a:rPr lang="cs-CZ" i="1"/>
              <a:t>Martin Laštovička, Jan Vykopal, CSIRT-MU, Masaryk University, Brno</a:t>
            </a:r>
            <a:endParaRPr lang="en-US" i="1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200" y="6371221"/>
            <a:ext cx="4721352" cy="193490"/>
          </a:xfrm>
        </p:spPr>
        <p:txBody>
          <a:bodyPr/>
          <a:lstStyle/>
          <a:p>
            <a:r>
              <a:rPr lang="en-US" b="1"/>
              <a:t>KYPO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62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7210" y="1627188"/>
            <a:ext cx="7277579" cy="4633912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Topology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1572598" y="2215662"/>
            <a:ext cx="994756" cy="52998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757246" y="2774014"/>
            <a:ext cx="1630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are here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199" y="6593081"/>
            <a:ext cx="4565651" cy="191047"/>
          </a:xfrm>
        </p:spPr>
        <p:txBody>
          <a:bodyPr/>
          <a:lstStyle/>
          <a:p>
            <a:r>
              <a:rPr lang="cs-CZ" i="1"/>
              <a:t>Martin Laštovička, Jan Vykopal, CSIRT-MU, Masaryk University, Brno</a:t>
            </a:r>
            <a:endParaRPr lang="en-US" i="1" dirty="0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200" y="6371221"/>
            <a:ext cx="4721352" cy="193490"/>
          </a:xfrm>
        </p:spPr>
        <p:txBody>
          <a:bodyPr/>
          <a:lstStyle/>
          <a:p>
            <a:r>
              <a:rPr lang="en-US" b="1"/>
              <a:t>KYPO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77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en-US" dirty="0"/>
              <a:t>-hour session allows your own pace.</a:t>
            </a:r>
          </a:p>
          <a:p>
            <a:r>
              <a:rPr lang="en-US" dirty="0"/>
              <a:t>Ask us for help, we may tell you something useful.</a:t>
            </a:r>
          </a:p>
          <a:p>
            <a:r>
              <a:rPr lang="en-US" dirty="0"/>
              <a:t>Each team/player has own sandbox, do not hesitate to try everything.</a:t>
            </a:r>
          </a:p>
          <a:p>
            <a:r>
              <a:rPr lang="en-US" dirty="0"/>
              <a:t>Take hints and be prepared to spend some points for that.</a:t>
            </a:r>
          </a:p>
          <a:p>
            <a:r>
              <a:rPr lang="en-US" dirty="0"/>
              <a:t>Use Google, use Google, use Google!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Martin Laštovička, Jan Vykopal, CSIRT-MU, Masaryk University, Brno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KYPO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01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</a:t>
            </a:r>
            <a:r>
              <a:rPr lang="cs-CZ" dirty="0"/>
              <a:t>G</a:t>
            </a:r>
            <a:r>
              <a:rPr lang="en-US" dirty="0"/>
              <a:t>o!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199" y="6593081"/>
            <a:ext cx="4565651" cy="191047"/>
          </a:xfrm>
        </p:spPr>
        <p:txBody>
          <a:bodyPr/>
          <a:lstStyle/>
          <a:p>
            <a:r>
              <a:rPr lang="cs-CZ" i="1"/>
              <a:t>Martin Laštovička, Jan Vykopal, CSIRT-MU, Masaryk University, Brno</a:t>
            </a:r>
            <a:endParaRPr lang="en-US" i="1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200" y="6371221"/>
            <a:ext cx="4721352" cy="193490"/>
          </a:xfrm>
        </p:spPr>
        <p:txBody>
          <a:bodyPr/>
          <a:lstStyle/>
          <a:p>
            <a:r>
              <a:rPr lang="en-US" b="1"/>
              <a:t>KYPO game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Chrome browser and go to </a:t>
            </a:r>
            <a:r>
              <a:rPr lang="en-US" b="1" dirty="0" err="1"/>
              <a:t>kypo</a:t>
            </a:r>
            <a:r>
              <a:rPr lang="cs-CZ" b="1" dirty="0"/>
              <a:t>2</a:t>
            </a:r>
            <a:r>
              <a:rPr lang="en-US" b="1" dirty="0"/>
              <a:t>.ics.muni.cz</a:t>
            </a:r>
            <a:r>
              <a:rPr lang="en-US" dirty="0"/>
              <a:t>.</a:t>
            </a:r>
          </a:p>
          <a:p>
            <a:r>
              <a:rPr lang="en-US" dirty="0"/>
              <a:t>Log in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university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Shibboleth</a:t>
            </a:r>
            <a:r>
              <a:rPr lang="en-US" dirty="0"/>
              <a:t>.</a:t>
            </a:r>
          </a:p>
          <a:p>
            <a:r>
              <a:rPr lang="en-US" dirty="0"/>
              <a:t>Choose </a:t>
            </a:r>
            <a:r>
              <a:rPr lang="cs-CZ" b="1" dirty="0" err="1"/>
              <a:t>your</a:t>
            </a:r>
            <a:r>
              <a:rPr lang="en-US" b="1" dirty="0"/>
              <a:t> </a:t>
            </a:r>
            <a:r>
              <a:rPr lang="en-US" dirty="0"/>
              <a:t>sandbox in a table.</a:t>
            </a:r>
          </a:p>
          <a:p>
            <a:r>
              <a:rPr lang="en-US" dirty="0"/>
              <a:t>Now you can see network topology.</a:t>
            </a:r>
          </a:p>
          <a:p>
            <a:r>
              <a:rPr lang="en-US" dirty="0"/>
              <a:t>Open </a:t>
            </a:r>
            <a:r>
              <a:rPr lang="en-US" b="1" dirty="0"/>
              <a:t>CTF game</a:t>
            </a:r>
            <a:r>
              <a:rPr lang="en-US" dirty="0"/>
              <a:t> in a new tab.</a:t>
            </a:r>
          </a:p>
          <a:p>
            <a:r>
              <a:rPr lang="en-US" dirty="0"/>
              <a:t>Read introduction.</a:t>
            </a:r>
          </a:p>
          <a:p>
            <a:r>
              <a:rPr lang="en-US" dirty="0"/>
              <a:t>Fill questionnaire.</a:t>
            </a:r>
          </a:p>
          <a:p>
            <a:r>
              <a:rPr lang="en-US" dirty="0"/>
              <a:t>Start the game!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02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4561" y="1371235"/>
            <a:ext cx="6922877" cy="4633912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</a:t>
            </a:r>
            <a:r>
              <a:rPr lang="cs-CZ" dirty="0"/>
              <a:t>G</a:t>
            </a:r>
            <a:r>
              <a:rPr lang="en-US" dirty="0"/>
              <a:t>o!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199" y="6593081"/>
            <a:ext cx="4565651" cy="191047"/>
          </a:xfrm>
        </p:spPr>
        <p:txBody>
          <a:bodyPr/>
          <a:lstStyle/>
          <a:p>
            <a:r>
              <a:rPr lang="cs-CZ" i="1"/>
              <a:t>Martin Laštovička, Jan Vykopal, CSIRT-MU, Masaryk University, Brno</a:t>
            </a:r>
            <a:endParaRPr lang="en-US" i="1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8200" y="6371221"/>
            <a:ext cx="4721352" cy="193490"/>
          </a:xfrm>
        </p:spPr>
        <p:txBody>
          <a:bodyPr/>
          <a:lstStyle/>
          <a:p>
            <a:r>
              <a:rPr lang="en-US" b="1"/>
              <a:t>KYPO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17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90102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0-test.potx" id="{6A5E55CF-D29A-423F-B371-4248A30CEC8D}" vid="{18CFD151-AE63-4D01-8065-E64E2E49E33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38859</TotalTime>
  <Words>582</Words>
  <Application>Microsoft Office PowerPoint</Application>
  <PresentationFormat>Širokoúhlá obrazovka</PresentationFormat>
  <Paragraphs>84</Paragraphs>
  <Slides>13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Open Sans</vt:lpstr>
      <vt:lpstr>Wingdings</vt:lpstr>
      <vt:lpstr>Motiv Office</vt:lpstr>
      <vt:lpstr>Capture the Flag from WWE Bank</vt:lpstr>
      <vt:lpstr>Game Essentials</vt:lpstr>
      <vt:lpstr>Attack Phases</vt:lpstr>
      <vt:lpstr>Game Hints and Solutions</vt:lpstr>
      <vt:lpstr>Network Topology</vt:lpstr>
      <vt:lpstr>Recommendations</vt:lpstr>
      <vt:lpstr>Let’s Go!</vt:lpstr>
      <vt:lpstr>Let’s Go!</vt:lpstr>
      <vt:lpstr>Prezentace aplikace PowerPoint</vt:lpstr>
      <vt:lpstr>Homework</vt:lpstr>
      <vt:lpstr>Homework – How to Connect on Windows</vt:lpstr>
      <vt:lpstr>Homework – How to Connect on Linux</vt:lpstr>
      <vt:lpstr>Homework – How to Submit</vt:lpstr>
    </vt:vector>
  </TitlesOfParts>
  <Company>Institute of Computer Science, 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Vykopal</dc:creator>
  <cp:lastModifiedBy>Admin</cp:lastModifiedBy>
  <cp:revision>291</cp:revision>
  <dcterms:created xsi:type="dcterms:W3CDTF">2015-05-25T08:42:10Z</dcterms:created>
  <dcterms:modified xsi:type="dcterms:W3CDTF">2017-04-26T08:53:57Z</dcterms:modified>
</cp:coreProperties>
</file>