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799" r:id="rId3"/>
    <p:sldId id="786" r:id="rId4"/>
    <p:sldId id="791" r:id="rId5"/>
    <p:sldId id="801" r:id="rId6"/>
    <p:sldId id="794" r:id="rId7"/>
    <p:sldId id="792" r:id="rId8"/>
    <p:sldId id="810" r:id="rId9"/>
    <p:sldId id="793" r:id="rId10"/>
    <p:sldId id="808" r:id="rId11"/>
    <p:sldId id="804" r:id="rId12"/>
    <p:sldId id="803" r:id="rId13"/>
    <p:sldId id="805" r:id="rId14"/>
    <p:sldId id="806" r:id="rId15"/>
    <p:sldId id="796" r:id="rId16"/>
    <p:sldId id="795" r:id="rId17"/>
    <p:sldId id="797" r:id="rId18"/>
    <p:sldId id="814" r:id="rId19"/>
    <p:sldId id="811" r:id="rId20"/>
    <p:sldId id="812" r:id="rId21"/>
    <p:sldId id="813" r:id="rId22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39" autoAdjust="0"/>
    <p:restoredTop sz="91367" autoAdjust="0"/>
  </p:normalViewPr>
  <p:slideViewPr>
    <p:cSldViewPr>
      <p:cViewPr varScale="1">
        <p:scale>
          <a:sx n="104" d="100"/>
          <a:sy n="104" d="100"/>
        </p:scale>
        <p:origin x="14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03.05.2017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03.05.2017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C4D24BDE-91F4-4AF6-A954-320AF3ADA8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>
          <a:xfrm>
            <a:off x="179388" y="6497638"/>
            <a:ext cx="712787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| PV204: Hardware Security Modules </a:t>
            </a:r>
          </a:p>
        </p:txBody>
      </p:sp>
    </p:spTree>
    <p:extLst>
      <p:ext uri="{BB962C8B-B14F-4D97-AF65-F5344CB8AC3E}">
        <p14:creationId xmlns:p14="http://schemas.microsoft.com/office/powerpoint/2010/main" val="28754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mailto:Lukas.nemec@mail.muni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jeelabs.org/2011/06/10/rf12-broadcasts-and-ack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duino.cc/en/Main/Softwa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skielian/Arduino-DataLogging/tree/master/PySeria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eelabs.org/pub/docs/jeelib/index.html" TargetMode="External"/><Relationship Id="rId2" Type="http://schemas.openxmlformats.org/officeDocument/2006/relationships/hyperlink" Target="https://github.com/jcw/jeelib/archive/master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6445026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/>
              <a:t>PA197 Secure network design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US" dirty="0"/>
              <a:t>Basic wireless networking</a:t>
            </a:r>
            <a:endParaRPr lang="en-GB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en-US" dirty="0"/>
              <a:t> </a:t>
            </a:r>
            <a:r>
              <a:rPr lang="cs-CZ" dirty="0" err="1">
                <a:hlinkClick r:id="rId3"/>
              </a:rPr>
              <a:t>svenda</a:t>
            </a:r>
            <a:r>
              <a:rPr lang="en-US" dirty="0">
                <a:hlinkClick r:id="rId3"/>
              </a:rPr>
              <a:t>@fi.muni.cz</a:t>
            </a:r>
            <a:endParaRPr lang="en-US" dirty="0"/>
          </a:p>
          <a:p>
            <a:r>
              <a:rPr lang="cs-CZ" dirty="0"/>
              <a:t>Lukáš Němec </a:t>
            </a:r>
            <a:r>
              <a:rPr lang="en-GB">
                <a:hlinkClick r:id="rId4"/>
              </a:rPr>
              <a:t>Lukas.nemec@mail.muni.cz</a:t>
            </a:r>
            <a:endParaRPr lang="en-US" dirty="0"/>
          </a:p>
          <a:p>
            <a:r>
              <a:rPr lang="en-US" dirty="0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9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RF12 packet structure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C = CTL, D = DST, A = ACK, 5-bit node ID</a:t>
            </a:r>
          </a:p>
          <a:p>
            <a:pPr lvl="1"/>
            <a:r>
              <a:rPr lang="en-GB" sz="1600" dirty="0"/>
              <a:t>A bit (ACK) – indicates if sender wants to get ACK back</a:t>
            </a:r>
          </a:p>
          <a:p>
            <a:pPr lvl="1"/>
            <a:r>
              <a:rPr lang="en-GB" sz="1600" dirty="0"/>
              <a:t>D bit (DST) – indicates if node ID bits specify destination or source node</a:t>
            </a:r>
          </a:p>
          <a:p>
            <a:pPr lvl="1"/>
            <a:r>
              <a:rPr lang="en-GB" sz="1600" dirty="0"/>
              <a:t>C bit (CTL) – 1 if packet is ACK (and A must be 0)</a:t>
            </a:r>
            <a:endParaRPr lang="en-GB" sz="1600" dirty="0">
              <a:hlinkClick r:id=""/>
            </a:endParaRPr>
          </a:p>
          <a:p>
            <a:r>
              <a:rPr lang="en-GB" sz="2000" dirty="0"/>
              <a:t>To send packet only to node with </a:t>
            </a:r>
            <a:r>
              <a:rPr lang="en-GB" sz="2000" dirty="0" err="1"/>
              <a:t>nodeID</a:t>
            </a:r>
            <a:r>
              <a:rPr lang="en-GB" sz="2000" dirty="0"/>
              <a:t> 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rf12_sendNow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RF12_HDR_DST | </a:t>
            </a:r>
            <a:r>
              <a:rPr lang="en-GB" sz="1600" b="1" dirty="0" err="1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nodeID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data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dataLen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2000" dirty="0"/>
              <a:t>Warning: radio is always broadcast in nature, filtering only in driver!</a:t>
            </a:r>
          </a:p>
          <a:p>
            <a:r>
              <a:rPr lang="en-GB" sz="2000" dirty="0">
                <a:hlinkClick r:id="rId2"/>
              </a:rPr>
              <a:t>http://jeelabs.org/2011/06/09/rf12-packet-format-and-design/index.html</a:t>
            </a:r>
          </a:p>
          <a:p>
            <a:r>
              <a:rPr lang="en-GB" sz="2000" dirty="0">
                <a:hlinkClick r:id="rId2"/>
              </a:rPr>
              <a:t>http://jeelabs.org/2011/06/10/rf12-broadcasts-and-acks/index.html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5582364" cy="17639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126" y="620688"/>
            <a:ext cx="5220072" cy="155002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868144" y="558954"/>
            <a:ext cx="2520280" cy="457250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6085602" y="2458742"/>
            <a:ext cx="2950894" cy="670520"/>
          </a:xfrm>
          <a:prstGeom prst="borderCallout2">
            <a:avLst>
              <a:gd name="adj1" fmla="val -10242"/>
              <a:gd name="adj2" fmla="val 35847"/>
              <a:gd name="adj3" fmla="val -66936"/>
              <a:gd name="adj4" fmla="val 35531"/>
              <a:gd name="adj5" fmla="val -204880"/>
              <a:gd name="adj6" fmla="val 35087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Values set/visible via (rf12_send, rf12_recv)</a:t>
            </a:r>
            <a:endParaRPr lang="en-US" altLang="en-US" sz="1800" dirty="0"/>
          </a:p>
        </p:txBody>
      </p:sp>
      <p:sp>
        <p:nvSpPr>
          <p:cNvPr id="10" name="Obdélník 9"/>
          <p:cNvSpPr/>
          <p:nvPr/>
        </p:nvSpPr>
        <p:spPr>
          <a:xfrm>
            <a:off x="5873524" y="558954"/>
            <a:ext cx="3270476" cy="457250"/>
          </a:xfrm>
          <a:prstGeom prst="rect">
            <a:avLst/>
          </a:prstGeom>
          <a:noFill/>
          <a:ln w="50800">
            <a:solidFill>
              <a:srgbClr val="00B050">
                <a:alpha val="2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01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691" y="58560"/>
            <a:ext cx="5157181" cy="65248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#include &lt;</a:t>
            </a:r>
            <a:r>
              <a:rPr lang="en-GB" sz="1400" dirty="0" err="1">
                <a:solidFill>
                  <a:srgbClr val="7F7F00"/>
                </a:solidFill>
                <a:latin typeface="Verdana" panose="020B0604030504040204" pitchFamily="34" charset="0"/>
              </a:rPr>
              <a:t>JeeLib.h</a:t>
            </a:r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&gt;</a:t>
            </a: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byte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LED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9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byte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counter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turn the on-board LED on or off</a:t>
            </a: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static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led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bool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on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pinMode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LED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OUTPUT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digitalWrite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LED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on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?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inverted logic</a:t>
            </a: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setup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this is node 1 in net group 100 on the 868 MHz band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rf12_initialize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RF12_868MHZ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100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loop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led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true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actual packet send: broadcast to all, current counter, 1 byte long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rf12_sendNow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counter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rf12_sendWait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led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false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increment the counter (it'll wrap from 255 to 0)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++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counter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let one second pass before sending out another packet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delay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1000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48634" y="85075"/>
            <a:ext cx="166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test1.ino</a:t>
            </a:r>
          </a:p>
        </p:txBody>
      </p:sp>
      <p:sp>
        <p:nvSpPr>
          <p:cNvPr id="7" name="AutoShape 6"/>
          <p:cNvSpPr>
            <a:spLocks/>
          </p:cNvSpPr>
          <p:nvPr/>
        </p:nvSpPr>
        <p:spPr bwMode="auto">
          <a:xfrm>
            <a:off x="3347864" y="3068960"/>
            <a:ext cx="5688632" cy="576064"/>
          </a:xfrm>
          <a:prstGeom prst="borderCallout2">
            <a:avLst>
              <a:gd name="adj1" fmla="val 91024"/>
              <a:gd name="adj2" fmla="val -2407"/>
              <a:gd name="adj3" fmla="val 127495"/>
              <a:gd name="adj4" fmla="val -11000"/>
              <a:gd name="adj5" fmla="val 228230"/>
              <a:gd name="adj6" fmla="val -16004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 dirty="0"/>
              <a:t>rf12_sendNow(RF12_HDR_DST | </a:t>
            </a:r>
            <a:r>
              <a:rPr lang="en-GB" altLang="en-US" sz="1400" dirty="0" err="1"/>
              <a:t>nodeID</a:t>
            </a:r>
            <a:r>
              <a:rPr lang="en-GB" altLang="en-US" sz="1400" dirty="0"/>
              <a:t>, …);</a:t>
            </a:r>
          </a:p>
          <a:p>
            <a:pPr algn="ctr" eaLnBrk="1" hangingPunct="1">
              <a:spcBef>
                <a:spcPct val="0"/>
              </a:spcBef>
              <a:buClrTx/>
              <a:buNone/>
            </a:pPr>
            <a:r>
              <a:rPr lang="en-GB" altLang="en-US" sz="1400" dirty="0"/>
              <a:t>rf12_sendNow(RF12_HDR_DST | </a:t>
            </a:r>
            <a:r>
              <a:rPr lang="en-GB" altLang="en-US" sz="1400" dirty="0" err="1"/>
              <a:t>nodeID</a:t>
            </a:r>
            <a:r>
              <a:rPr lang="en-GB" altLang="en-US" sz="1400" dirty="0"/>
              <a:t> |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RF12_HDR_ACK|</a:t>
            </a:r>
            <a:r>
              <a:rPr lang="en-GB" altLang="en-US" sz="1400" dirty="0"/>
              <a:t>, …);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4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400" dirty="0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1441306" y="5941548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E448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E4485"/>
                </a:solidFill>
                <a:latin typeface="Arial" charset="0"/>
              </a:defRPr>
            </a:lvl9pPr>
          </a:lstStyle>
          <a:p>
            <a:r>
              <a:rPr lang="en-GB" sz="2800" dirty="0" err="1"/>
              <a:t>File</a:t>
            </a:r>
            <a:r>
              <a:rPr lang="en-GB" sz="2800" dirty="0" err="1">
                <a:sym typeface="Symbol" panose="05050102010706020507" pitchFamily="18" charset="2"/>
              </a:rPr>
              <a:t>Examplesjeelib-masterDINJ</a:t>
            </a:r>
            <a:r>
              <a:rPr lang="en-GB" sz="2800" dirty="0">
                <a:sym typeface="Symbol" panose="05050102010706020507" pitchFamily="18" charset="2"/>
              </a:rPr>
              <a:t>  test1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527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beacon application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GB" dirty="0"/>
              <a:t>Select </a:t>
            </a:r>
            <a:r>
              <a:rPr lang="en-GB" dirty="0" err="1"/>
              <a:t>File</a:t>
            </a:r>
            <a:r>
              <a:rPr lang="en-GB" dirty="0" err="1">
                <a:sym typeface="Symbol" panose="05050102010706020507" pitchFamily="18" charset="2"/>
              </a:rPr>
              <a:t></a:t>
            </a:r>
            <a:r>
              <a:rPr lang="en-GB" dirty="0" err="1"/>
              <a:t>Examples</a:t>
            </a:r>
            <a:r>
              <a:rPr lang="en-GB" dirty="0" err="1">
                <a:sym typeface="Symbol" panose="05050102010706020507" pitchFamily="18" charset="2"/>
              </a:rPr>
              <a:t></a:t>
            </a:r>
            <a:r>
              <a:rPr lang="en-GB" sz="2400" dirty="0" err="1">
                <a:sym typeface="Symbol" panose="05050102010706020507" pitchFamily="18" charset="2"/>
              </a:rPr>
              <a:t>jeelib-masterDINJ</a:t>
            </a:r>
            <a:r>
              <a:rPr lang="en-GB" dirty="0">
                <a:sym typeface="Symbol" panose="05050102010706020507" pitchFamily="18" charset="2"/>
              </a:rPr>
              <a:t> </a:t>
            </a:r>
            <a:r>
              <a:rPr lang="en-GB" dirty="0"/>
              <a:t>test1</a:t>
            </a:r>
          </a:p>
          <a:p>
            <a:pPr lvl="1"/>
            <a:r>
              <a:rPr lang="en-GB" dirty="0"/>
              <a:t>Compile, upload </a:t>
            </a:r>
          </a:p>
          <a:p>
            <a:pPr lvl="1"/>
            <a:r>
              <a:rPr lang="en-GB" dirty="0"/>
              <a:t>Application sends packet with counter every second</a:t>
            </a:r>
          </a:p>
          <a:p>
            <a:r>
              <a:rPr lang="en-GB" dirty="0"/>
              <a:t>Try to change your node ID (1..31 possible)</a:t>
            </a:r>
          </a:p>
          <a:p>
            <a:pPr lvl="1"/>
            <a:r>
              <a:rPr lang="en-GB" dirty="0"/>
              <a:t>rf12_initialize(</a:t>
            </a:r>
            <a:r>
              <a:rPr lang="en-GB" dirty="0">
                <a:solidFill>
                  <a:srgbClr val="FF0000"/>
                </a:solidFill>
              </a:rPr>
              <a:t>1</a:t>
            </a:r>
            <a:r>
              <a:rPr lang="en-GB" dirty="0"/>
              <a:t>, RF12_868MHZ, 100);</a:t>
            </a:r>
          </a:p>
          <a:p>
            <a:pPr lvl="1"/>
            <a:r>
              <a:rPr lang="en-GB" dirty="0"/>
              <a:t>31 is special ID for promiscuous mode (receives everything)</a:t>
            </a:r>
          </a:p>
          <a:p>
            <a:r>
              <a:rPr lang="en-GB" dirty="0"/>
              <a:t>Try to change your group</a:t>
            </a:r>
          </a:p>
          <a:p>
            <a:pPr lvl="1"/>
            <a:r>
              <a:rPr lang="en-GB" dirty="0"/>
              <a:t>rf12_initialize(1, RF12_868MHZ, </a:t>
            </a:r>
            <a:r>
              <a:rPr lang="en-GB" dirty="0">
                <a:solidFill>
                  <a:srgbClr val="FF0000"/>
                </a:solidFill>
              </a:rPr>
              <a:t>100</a:t>
            </a:r>
            <a:r>
              <a:rPr lang="en-GB" dirty="0"/>
              <a:t>);</a:t>
            </a:r>
          </a:p>
          <a:p>
            <a:pPr lvl="1"/>
            <a:r>
              <a:rPr lang="en-GB" dirty="0"/>
              <a:t>You will hear only messages within your group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348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beacon application – send packet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89242" cy="4149725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rf12_sendNow(T, &amp;counter, 1);</a:t>
            </a:r>
          </a:p>
          <a:p>
            <a:pPr lvl="1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T = 0 is broadcast</a:t>
            </a:r>
          </a:p>
          <a:p>
            <a:pPr lvl="1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T = 1..31 concrete target node ID</a:t>
            </a:r>
          </a:p>
          <a:p>
            <a:pPr lvl="1"/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sendNow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takes pointer to data and its length (&amp;counter, 1B)</a:t>
            </a:r>
          </a:p>
          <a:p>
            <a:pPr lvl="2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Busy waiting until send can be done (free channel check)</a:t>
            </a:r>
          </a:p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rf12_sendWait(1);</a:t>
            </a:r>
          </a:p>
          <a:p>
            <a:pPr lvl="1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Waits until a packet send is done </a:t>
            </a:r>
          </a:p>
          <a:p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Maximum length of payload data 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RF12_MAXDATA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66 bytes, but don’t push it too close (unreliable)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Stay below 60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037" y="1700808"/>
            <a:ext cx="4365075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51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091" y="47387"/>
            <a:ext cx="9209894" cy="65248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#include &lt;</a:t>
            </a:r>
            <a:r>
              <a:rPr lang="en-GB" sz="1400" dirty="0" err="1">
                <a:solidFill>
                  <a:srgbClr val="7F7F00"/>
                </a:solidFill>
                <a:latin typeface="Verdana" panose="020B0604030504040204" pitchFamily="34" charset="0"/>
              </a:rPr>
              <a:t>Ports.h</a:t>
            </a:r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&gt;</a:t>
            </a:r>
          </a:p>
          <a:p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#include &lt;RF12.h&gt;</a:t>
            </a: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byte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saveHdr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[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RF12_MAXDATA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];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word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saveCrc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setup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Serial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begin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57600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Serial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println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"\n[sniffer] 868 MHz group 100"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rf12_initialize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RF12_868MHZ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100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printPacket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byte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saveHdr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byte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byte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[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RF12_MAXDATA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]){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… nice print of packet via Serial port, see full code at IS</a:t>
            </a: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loop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rf12_recvDone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())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quickly save a copy of all volatile data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rf12_len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saveCrc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rf12_crc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saveHdr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rf12_hdr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sizeof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memcpy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 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else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memset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0xff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sizeof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));}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rf12_recvDone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release lock on info for next reception</a:t>
            </a: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saveCrc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Serial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"CRC error #"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Serial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println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DEC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else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printPacket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saveHdr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saveLen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saveData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660232" y="214645"/>
            <a:ext cx="1940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chemeClr val="accent1">
                    <a:lumMod val="50000"/>
                  </a:schemeClr>
                </a:solidFill>
              </a:rPr>
              <a:t>Sniffer.ino</a:t>
            </a:r>
            <a:endParaRPr lang="en-GB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67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Sniffer application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Download sniffer code from IS (</a:t>
            </a:r>
            <a:r>
              <a:rPr lang="en-GB" sz="2400" dirty="0" err="1"/>
              <a:t>sniffer.ino</a:t>
            </a:r>
            <a:r>
              <a:rPr lang="en-GB" sz="2400" dirty="0"/>
              <a:t>)</a:t>
            </a:r>
          </a:p>
          <a:p>
            <a:pPr lvl="1"/>
            <a:r>
              <a:rPr lang="en-GB" sz="2000" dirty="0" err="1"/>
              <a:t>File</a:t>
            </a:r>
            <a:r>
              <a:rPr lang="en-GB" sz="2000" dirty="0" err="1">
                <a:sym typeface="Symbol" panose="05050102010706020507" pitchFamily="18" charset="2"/>
              </a:rPr>
              <a:t></a:t>
            </a:r>
            <a:r>
              <a:rPr lang="en-GB" sz="2000" dirty="0" err="1"/>
              <a:t>New</a:t>
            </a:r>
            <a:r>
              <a:rPr lang="en-GB" sz="2000" dirty="0"/>
              <a:t>, Paste sniffer code</a:t>
            </a:r>
          </a:p>
          <a:p>
            <a:pPr lvl="1"/>
            <a:r>
              <a:rPr lang="en-GB" sz="2000" dirty="0"/>
              <a:t>Compile and upload</a:t>
            </a:r>
          </a:p>
          <a:p>
            <a:r>
              <a:rPr lang="en-GB" sz="2400" dirty="0"/>
              <a:t>App listens for RF12 packets and prints it via Serial port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rf12_initialize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2000" dirty="0">
                <a:solidFill>
                  <a:srgbClr val="007F7F"/>
                </a:solidFill>
                <a:latin typeface="Verdana" panose="020B0604030504040204" pitchFamily="34" charset="0"/>
              </a:rPr>
              <a:t>31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RF12_868MHZ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7F7F"/>
                </a:solidFill>
                <a:latin typeface="Verdana" panose="020B0604030504040204" pitchFamily="34" charset="0"/>
              </a:rPr>
              <a:t>100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rf12_recvDone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() – </a:t>
            </a:r>
            <a:r>
              <a:rPr lang="en-GB" sz="2000" dirty="0">
                <a:solidFill>
                  <a:srgbClr val="000000"/>
                </a:solidFill>
              </a:rPr>
              <a:t>true if packet received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rf12_recvDone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endParaRPr lang="en-GB" sz="2000" dirty="0">
              <a:solidFill>
                <a:srgbClr val="000000"/>
              </a:solidFill>
            </a:endParaRPr>
          </a:p>
          <a:p>
            <a:pPr lvl="1"/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rf12_len, rf12_crc, rf12_hdr, rf12_data</a:t>
            </a:r>
          </a:p>
          <a:p>
            <a:pPr lvl="2"/>
            <a:r>
              <a:rPr lang="en-GB" sz="2000" dirty="0">
                <a:solidFill>
                  <a:srgbClr val="000000"/>
                </a:solidFill>
              </a:rPr>
              <a:t>Global variables set by radio module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</a:rPr>
              <a:t>Local copy of global variables (</a:t>
            </a:r>
            <a:r>
              <a:rPr lang="en-GB" sz="2000" dirty="0">
                <a:solidFill>
                  <a:srgbClr val="000000"/>
                </a:solidFill>
              </a:rPr>
              <a:t>rf12_len </a:t>
            </a:r>
            <a:r>
              <a:rPr lang="en-GB" sz="2000" dirty="0">
                <a:sym typeface="Symbol" panose="05050102010706020507" pitchFamily="18" charset="2"/>
              </a:rPr>
              <a:t>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saveLen</a:t>
            </a:r>
            <a:r>
              <a:rPr lang="en-GB" sz="2000" dirty="0">
                <a:solidFill>
                  <a:srgbClr val="000000"/>
                </a:solidFill>
              </a:rPr>
              <a:t>) made to:</a:t>
            </a:r>
          </a:p>
          <a:p>
            <a:pPr lvl="2"/>
            <a:r>
              <a:rPr lang="en-GB" sz="2000" dirty="0">
                <a:solidFill>
                  <a:srgbClr val="000000"/>
                </a:solidFill>
              </a:rPr>
              <a:t>Prevent overwrite by another packet</a:t>
            </a:r>
          </a:p>
          <a:p>
            <a:pPr lvl="2"/>
            <a:r>
              <a:rPr lang="en-GB" sz="2000" dirty="0">
                <a:solidFill>
                  <a:srgbClr val="000000"/>
                </a:solidFill>
              </a:rPr>
              <a:t>Enable radio module to start receiving next packet</a:t>
            </a:r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93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Test1 + sniffer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Collaborate two together</a:t>
            </a:r>
          </a:p>
          <a:p>
            <a:pPr lvl="1"/>
            <a:r>
              <a:rPr lang="en-GB" dirty="0"/>
              <a:t>First node runs test1</a:t>
            </a:r>
          </a:p>
          <a:p>
            <a:pPr lvl="1"/>
            <a:r>
              <a:rPr lang="en-GB" dirty="0"/>
              <a:t>Second node runs sniffer</a:t>
            </a:r>
          </a:p>
          <a:p>
            <a:r>
              <a:rPr lang="en-GB" dirty="0"/>
              <a:t>Make sure that same group is used</a:t>
            </a:r>
          </a:p>
          <a:p>
            <a:r>
              <a:rPr lang="en-GB" dirty="0"/>
              <a:t>Data transferred by first node should be captured sniffer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351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transmission: one hop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72816"/>
            <a:ext cx="8229600" cy="4149725"/>
          </a:xfrm>
        </p:spPr>
        <p:txBody>
          <a:bodyPr/>
          <a:lstStyle/>
          <a:p>
            <a:r>
              <a:rPr lang="en-GB" dirty="0"/>
              <a:t>Pair together with one other colleague</a:t>
            </a:r>
          </a:p>
          <a:p>
            <a:pPr lvl="1"/>
            <a:r>
              <a:rPr lang="en-GB" dirty="0"/>
              <a:t>Write app that will blink LED X-times based on value inside received packet</a:t>
            </a:r>
          </a:p>
          <a:p>
            <a:r>
              <a:rPr lang="en-GB" dirty="0"/>
              <a:t>First node is beacon sending counter</a:t>
            </a:r>
          </a:p>
          <a:p>
            <a:pPr lvl="1"/>
            <a:r>
              <a:rPr lang="en-GB" dirty="0"/>
              <a:t>Send is unicast to particular second node (not broadcast)</a:t>
            </a:r>
          </a:p>
          <a:p>
            <a:pPr lvl="1"/>
            <a:r>
              <a:rPr lang="en-GB" dirty="0"/>
              <a:t>Use also different group</a:t>
            </a:r>
          </a:p>
          <a:p>
            <a:r>
              <a:rPr lang="en-GB" dirty="0"/>
              <a:t>Second node – receiver blinking counter % 5</a:t>
            </a:r>
          </a:p>
          <a:p>
            <a:pPr lvl="1"/>
            <a:r>
              <a:rPr lang="en-GB" sz="2400" dirty="0"/>
              <a:t>Use sniffer application</a:t>
            </a:r>
          </a:p>
          <a:p>
            <a:pPr lvl="1"/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rf12_initialize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2400" dirty="0">
                <a:solidFill>
                  <a:srgbClr val="007F7F"/>
                </a:solidFill>
                <a:latin typeface="Verdana" panose="020B0604030504040204" pitchFamily="34" charset="0"/>
              </a:rPr>
              <a:t>17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</a:rPr>
              <a:t>RF12_868MHZ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400" dirty="0" err="1">
                <a:solidFill>
                  <a:srgbClr val="007F7F"/>
                </a:solidFill>
                <a:latin typeface="Verdana" panose="020B0604030504040204" pitchFamily="34" charset="0"/>
              </a:rPr>
              <a:t>groupID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/>
          </a:p>
          <a:p>
            <a:pPr lvl="1"/>
            <a:r>
              <a:rPr lang="en-GB" dirty="0"/>
              <a:t>Don’t forget to set LED output pin</a:t>
            </a:r>
          </a:p>
          <a:p>
            <a:r>
              <a:rPr lang="en-GB" dirty="0"/>
              <a:t>How far you can transmit? (try </a:t>
            </a:r>
            <a:r>
              <a:rPr lang="en-GB" sz="2800" dirty="0">
                <a:sym typeface="Symbol" panose="05050102010706020507" pitchFamily="18" charset="2"/>
              </a:rPr>
              <a:t>hall space</a:t>
            </a:r>
            <a:r>
              <a:rPr lang="en-GB" dirty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525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Packet acknowledgements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sz="2000" dirty="0"/>
              <a:t>Send packets can </a:t>
            </a:r>
            <a:r>
              <a:rPr lang="en-GB" sz="2000" dirty="0" err="1"/>
              <a:t>frequrntly</a:t>
            </a:r>
            <a:r>
              <a:rPr lang="en-GB" sz="2000" dirty="0"/>
              <a:t> get lost (noise, collision) or missed by sender (performing other task)</a:t>
            </a:r>
          </a:p>
          <a:p>
            <a:pPr lvl="1"/>
            <a:r>
              <a:rPr lang="en-GB" sz="1800" dirty="0"/>
              <a:t>How can be sender sure that the packet was delivered?</a:t>
            </a:r>
          </a:p>
          <a:p>
            <a:pPr lvl="1"/>
            <a:r>
              <a:rPr lang="en-GB" sz="1800" dirty="0"/>
              <a:t>Sometimes does not care (broadcast or “UDP”-like transmission)</a:t>
            </a:r>
          </a:p>
          <a:p>
            <a:r>
              <a:rPr lang="en-GB" sz="2000" dirty="0"/>
              <a:t>If care, thank special message back from receiver can be expected/required (ACK)</a:t>
            </a:r>
          </a:p>
          <a:p>
            <a:pPr lvl="1"/>
            <a:r>
              <a:rPr lang="en-GB" sz="1800" dirty="0"/>
              <a:t>Create packet for target node with bit flag that (A)CK = 1</a:t>
            </a:r>
          </a:p>
          <a:p>
            <a:pPr lvl="1"/>
            <a:r>
              <a:rPr lang="en-GB" sz="1800" dirty="0"/>
              <a:t>Receiver reply with special ACK packet upon successful reception</a:t>
            </a:r>
          </a:p>
          <a:p>
            <a:pPr lvl="2"/>
            <a:r>
              <a:rPr lang="en-GB" sz="1800" dirty="0"/>
              <a:t>Same header as received packet, but with (A)CK bit = 0 and (C)TL=1</a:t>
            </a:r>
          </a:p>
          <a:p>
            <a:pPr lvl="1"/>
            <a:r>
              <a:rPr lang="en-GB" sz="1800" dirty="0"/>
              <a:t> </a:t>
            </a:r>
          </a:p>
          <a:p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4962366"/>
            <a:ext cx="6809878" cy="147732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byte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createHeader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b="1" dirty="0" err="1">
                <a:solidFill>
                  <a:srgbClr val="00007F"/>
                </a:solidFill>
                <a:latin typeface="Verdana" panose="020B0604030504040204" pitchFamily="34" charset="0"/>
              </a:rPr>
              <a:t>boolean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requireACK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byte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destID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byte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header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requireACK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?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RF12_HDR_ACK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header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|=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RF12_HDR_DST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|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destID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return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header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76869" y="5934670"/>
            <a:ext cx="4959627" cy="92333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RF12_WANTS_ACK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rf12_sendStart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RF12_ACK_REPLY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74948" y="95980"/>
            <a:ext cx="5669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http://jeelabs.org/2010/12/11/rf12-acknowledgements/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54433"/>
            <a:ext cx="5220072" cy="155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0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11 – Network sniffing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Identify radio group which is being used</a:t>
            </a:r>
          </a:p>
          <a:p>
            <a:pPr lvl="1"/>
            <a:r>
              <a:rPr lang="en-US" sz="2000" dirty="0"/>
              <a:t>Automatic or manual trials</a:t>
            </a:r>
          </a:p>
          <a:p>
            <a:pPr lvl="1"/>
            <a:r>
              <a:rPr lang="en-US" sz="2000" dirty="0"/>
              <a:t>Possible range 1 – 200</a:t>
            </a:r>
          </a:p>
          <a:p>
            <a:r>
              <a:rPr lang="en-US" sz="2400" dirty="0"/>
              <a:t>Create sniffer node that will capture as many packets as possible from single network run</a:t>
            </a:r>
          </a:p>
          <a:p>
            <a:pPr lvl="1"/>
            <a:r>
              <a:rPr lang="en-US" sz="2000" dirty="0"/>
              <a:t>Modify sniffer code from study materials</a:t>
            </a:r>
          </a:p>
          <a:p>
            <a:pPr lvl="1"/>
            <a:r>
              <a:rPr lang="en-US" sz="2000" dirty="0"/>
              <a:t>10 minutes transmission, 5 minutes silence (then repeat)</a:t>
            </a:r>
          </a:p>
          <a:p>
            <a:pPr lvl="1"/>
            <a:r>
              <a:rPr lang="en-US" sz="2000" dirty="0"/>
              <a:t>Try to capture packets from multiple runs and compare</a:t>
            </a:r>
          </a:p>
          <a:p>
            <a:r>
              <a:rPr lang="en-US" sz="2400" dirty="0"/>
              <a:t>Submit before: 10.5. 23:59 (full number of points)</a:t>
            </a:r>
          </a:p>
          <a:p>
            <a:pPr lvl="1"/>
            <a:r>
              <a:rPr lang="en-US" sz="2000" dirty="0"/>
              <a:t>Every additional started day (24h) means 1.5 points penalization</a:t>
            </a:r>
            <a:endParaRPr lang="en-US" sz="2400" dirty="0"/>
          </a:p>
          <a:p>
            <a:pPr lvl="1"/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11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!!karty\jeelink-top_lar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1" t="24047" r="6309" b="17376"/>
          <a:stretch/>
        </p:blipFill>
        <p:spPr bwMode="auto">
          <a:xfrm>
            <a:off x="1259632" y="4667225"/>
            <a:ext cx="64579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Start of implementing ad-hoc networks based on Arduino with RF module </a:t>
            </a:r>
          </a:p>
          <a:p>
            <a:pPr lvl="1"/>
            <a:r>
              <a:rPr lang="en-US" sz="2400" dirty="0"/>
              <a:t>Basic Arduino programming model</a:t>
            </a:r>
          </a:p>
          <a:p>
            <a:pPr lvl="1"/>
            <a:r>
              <a:rPr lang="en-US" sz="2400" dirty="0"/>
              <a:t>RF library – send packet between two nodes</a:t>
            </a:r>
          </a:p>
          <a:p>
            <a:pPr lvl="1"/>
            <a:r>
              <a:rPr lang="en-US" sz="2400" dirty="0" err="1"/>
              <a:t>Neighbours</a:t>
            </a:r>
            <a:r>
              <a:rPr lang="en-US" sz="2400" dirty="0"/>
              <a:t> discovery (logical communication group)</a:t>
            </a:r>
          </a:p>
          <a:p>
            <a:pPr lvl="1"/>
            <a:endParaRPr lang="cs-CZ" sz="2400" dirty="0"/>
          </a:p>
          <a:p>
            <a:pPr lvl="2"/>
            <a:endParaRPr lang="en-GB" dirty="0"/>
          </a:p>
          <a:p>
            <a:pPr lvl="3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11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11 – Network sniffing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Submit 3 files:</a:t>
            </a:r>
          </a:p>
          <a:p>
            <a:r>
              <a:rPr lang="en-US" sz="2400" dirty="0"/>
              <a:t>Modified sniffer application</a:t>
            </a:r>
          </a:p>
          <a:p>
            <a:r>
              <a:rPr lang="en-US" sz="2400" dirty="0"/>
              <a:t>Description of solution (1xA4) </a:t>
            </a:r>
          </a:p>
          <a:p>
            <a:pPr lvl="1"/>
            <a:r>
              <a:rPr lang="en-US" sz="2000" dirty="0"/>
              <a:t>How network properties were found</a:t>
            </a:r>
          </a:p>
          <a:p>
            <a:pPr lvl="1"/>
            <a:r>
              <a:rPr lang="en-US" sz="2000" dirty="0"/>
              <a:t>How was traffic logged</a:t>
            </a:r>
          </a:p>
          <a:p>
            <a:pPr lvl="1"/>
            <a:r>
              <a:rPr lang="en-US" sz="2000" dirty="0"/>
              <a:t>How were packets analyzed</a:t>
            </a:r>
          </a:p>
          <a:p>
            <a:r>
              <a:rPr lang="en-US" sz="2400" dirty="0"/>
              <a:t>Plain .txt file with captured traffic (example next slide)</a:t>
            </a:r>
          </a:p>
          <a:p>
            <a:pPr lvl="1"/>
            <a:r>
              <a:rPr lang="en-US" sz="2000" dirty="0"/>
              <a:t>Will be evaluated automatically, the structure </a:t>
            </a:r>
            <a:r>
              <a:rPr lang="en-US" sz="2000" dirty="0">
                <a:solidFill>
                  <a:srgbClr val="FF0000"/>
                </a:solidFill>
              </a:rPr>
              <a:t>MUST</a:t>
            </a:r>
            <a:r>
              <a:rPr lang="en-US" sz="2000" dirty="0"/>
              <a:t> match exactly</a:t>
            </a:r>
          </a:p>
          <a:p>
            <a:pPr lvl="1"/>
            <a:r>
              <a:rPr lang="en-US" sz="2000" dirty="0"/>
              <a:t>Capture as many unique messages as possible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469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.txt file you should submit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#440#time year</a:t>
            </a:r>
          </a:p>
          <a:p>
            <a:pPr marL="0" indent="0">
              <a:buNone/>
            </a:pPr>
            <a:r>
              <a:rPr lang="en-GB" dirty="0"/>
              <a:t>#458#random person</a:t>
            </a:r>
          </a:p>
          <a:p>
            <a:pPr marL="0" indent="0">
              <a:buNone/>
            </a:pPr>
            <a:r>
              <a:rPr lang="en-GB" dirty="0"/>
              <a:t>#464#secret break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15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Download and run Arduino IDE</a:t>
            </a:r>
          </a:p>
          <a:p>
            <a:pPr lvl="1"/>
            <a:r>
              <a:rPr lang="en-GB" dirty="0">
                <a:hlinkClick r:id="rId2"/>
              </a:rPr>
              <a:t>https://www.arduino.cc/en/Main/Software</a:t>
            </a:r>
            <a:endParaRPr lang="en-GB" dirty="0"/>
          </a:p>
          <a:p>
            <a:r>
              <a:rPr lang="en-GB" dirty="0"/>
              <a:t>Plug in </a:t>
            </a:r>
            <a:r>
              <a:rPr lang="en-GB" dirty="0" err="1"/>
              <a:t>JeeNode</a:t>
            </a:r>
            <a:endParaRPr lang="en-GB" dirty="0"/>
          </a:p>
          <a:p>
            <a:r>
              <a:rPr lang="en-GB" dirty="0"/>
              <a:t>Select COM port</a:t>
            </a:r>
          </a:p>
          <a:p>
            <a:pPr lvl="1"/>
            <a:r>
              <a:rPr lang="en-GB" dirty="0"/>
              <a:t>Can be assigned to different values</a:t>
            </a:r>
          </a:p>
          <a:p>
            <a:pPr lvl="1"/>
            <a:r>
              <a:rPr lang="en-GB" dirty="0"/>
              <a:t>Try other ports if selected does not work</a:t>
            </a:r>
          </a:p>
          <a:p>
            <a:r>
              <a:rPr lang="en-GB" dirty="0"/>
              <a:t>Board: Arduino Mini</a:t>
            </a:r>
          </a:p>
          <a:p>
            <a:r>
              <a:rPr lang="en-GB" dirty="0"/>
              <a:t>Processor: ATMega328 </a:t>
            </a:r>
          </a:p>
          <a:p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Rootkits, 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10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</a:t>
            </a:r>
            <a:r>
              <a:rPr lang="en-GB" dirty="0">
                <a:sym typeface="Symbol" panose="05050102010706020507" pitchFamily="18" charset="2"/>
              </a:rPr>
              <a:t>Examples01.Basics</a:t>
            </a:r>
            <a:r>
              <a:rPr lang="en-GB" dirty="0"/>
              <a:t>Blink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Basic application, should blink the LED</a:t>
            </a:r>
          </a:p>
          <a:p>
            <a:r>
              <a:rPr lang="en-GB" dirty="0"/>
              <a:t>During upload, Rx and </a:t>
            </a:r>
            <a:r>
              <a:rPr lang="en-GB" dirty="0" err="1"/>
              <a:t>Tx</a:t>
            </a:r>
            <a:r>
              <a:rPr lang="en-GB" dirty="0"/>
              <a:t> small </a:t>
            </a:r>
            <a:r>
              <a:rPr lang="en-GB" dirty="0" err="1"/>
              <a:t>leds</a:t>
            </a:r>
            <a:r>
              <a:rPr lang="en-GB" dirty="0"/>
              <a:t> are blinking</a:t>
            </a:r>
          </a:p>
          <a:p>
            <a:r>
              <a:rPr lang="en-GB" dirty="0"/>
              <a:t>After upload, blue LED should blink (1 second)</a:t>
            </a:r>
          </a:p>
          <a:p>
            <a:endParaRPr lang="en-GB" dirty="0"/>
          </a:p>
          <a:p>
            <a:r>
              <a:rPr lang="en-GB" dirty="0"/>
              <a:t>You should now be able to compile and upload app</a:t>
            </a:r>
          </a:p>
          <a:p>
            <a:pPr lvl="1"/>
            <a:r>
              <a:rPr lang="en-GB" dirty="0"/>
              <a:t>If LED is not blinking, check PIN value </a:t>
            </a:r>
          </a:p>
          <a:p>
            <a:pPr lvl="1"/>
            <a:r>
              <a:rPr lang="en-GB" dirty="0"/>
              <a:t>Should be 9 for </a:t>
            </a:r>
            <a:r>
              <a:rPr lang="en-GB" dirty="0" err="1"/>
              <a:t>JeeNode</a:t>
            </a:r>
            <a:r>
              <a:rPr lang="en-GB" dirty="0"/>
              <a:t> =&gt; 13-&gt;9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35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Blink.ino</a:t>
            </a: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9915" y="1628800"/>
            <a:ext cx="8057014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F00"/>
                </a:solidFill>
                <a:latin typeface="Comic Sans MS" panose="030F0702030302020204" pitchFamily="66" charset="0"/>
              </a:rPr>
              <a:t>// the setup function runs once when you press reset or power the board</a:t>
            </a: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setup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initialize digital pin as an output.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pinMode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13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OUTPUT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the loop function runs over and over again forever</a:t>
            </a: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loop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digitalWrite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13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HIGH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turn the LED on (HIGH is the voltage level)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delay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1000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 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wait for a second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digitalWrite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13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LOW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turn the LED off by making the voltage LOW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delay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1000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 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wait for a second</a:t>
            </a: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916832"/>
            <a:ext cx="8229600" cy="414972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(Note that PIN used for LED can be different on different boards, 9 on </a:t>
            </a:r>
            <a:r>
              <a:rPr lang="en-GB" dirty="0" err="1"/>
              <a:t>JeeNode</a:t>
            </a:r>
            <a:r>
              <a:rPr lang="en-GB" dirty="0"/>
              <a:t>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00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Troubleshooting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/>
              <a:t>Check if you have proper board and processor</a:t>
            </a:r>
          </a:p>
          <a:p>
            <a:pPr lvl="1"/>
            <a:r>
              <a:rPr lang="en-GB" sz="1800" dirty="0"/>
              <a:t>Arduino Mini, ATMega328</a:t>
            </a:r>
          </a:p>
          <a:p>
            <a:r>
              <a:rPr lang="en-GB" sz="2200" dirty="0"/>
              <a:t>Don’t have serial monitor running if going to upload new app</a:t>
            </a:r>
          </a:p>
          <a:p>
            <a:r>
              <a:rPr lang="en-GB" sz="2200" dirty="0"/>
              <a:t>Try to re-plug </a:t>
            </a:r>
            <a:r>
              <a:rPr lang="en-GB" sz="2200" dirty="0" err="1"/>
              <a:t>jeenode</a:t>
            </a:r>
            <a:endParaRPr lang="en-GB" sz="2200" dirty="0"/>
          </a:p>
          <a:p>
            <a:r>
              <a:rPr lang="en-GB" sz="2200" dirty="0"/>
              <a:t>Try to plug into different USB port</a:t>
            </a:r>
          </a:p>
          <a:p>
            <a:r>
              <a:rPr lang="en-GB" sz="2200" dirty="0"/>
              <a:t>Try to restart Arduino IDE</a:t>
            </a:r>
          </a:p>
          <a:p>
            <a:r>
              <a:rPr lang="en-GB" sz="2200" dirty="0"/>
              <a:t>Check if you have same serial port speed on </a:t>
            </a:r>
            <a:r>
              <a:rPr lang="en-GB" sz="2200" dirty="0" err="1"/>
              <a:t>arduino</a:t>
            </a:r>
            <a:r>
              <a:rPr lang="en-GB" sz="2200" dirty="0"/>
              <a:t> and port monitor</a:t>
            </a:r>
          </a:p>
          <a:p>
            <a:pPr lvl="1"/>
            <a:r>
              <a:rPr lang="en-GB" sz="1800" dirty="0"/>
              <a:t>Try different speeds, otherwise you will see garbled data</a:t>
            </a:r>
          </a:p>
          <a:p>
            <a:r>
              <a:rPr lang="en-GB" sz="2600" dirty="0"/>
              <a:t>Try again (anything </a:t>
            </a:r>
            <a:r>
              <a:rPr lang="en-GB" sz="2600" dirty="0">
                <a:sym typeface="Wingdings" panose="05000000000000000000" pitchFamily="2" charset="2"/>
              </a:rPr>
              <a:t></a:t>
            </a:r>
            <a:r>
              <a:rPr lang="en-GB" sz="2600" dirty="0"/>
              <a:t>)</a:t>
            </a:r>
          </a:p>
          <a:p>
            <a:endParaRPr lang="en-GB" sz="2200" dirty="0"/>
          </a:p>
          <a:p>
            <a:endParaRPr lang="en-GB" sz="2200" dirty="0"/>
          </a:p>
          <a:p>
            <a:pPr lvl="1"/>
            <a:endParaRPr lang="en-GB" sz="1800" dirty="0"/>
          </a:p>
          <a:p>
            <a:endParaRPr lang="cs-CZ" sz="2000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90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File</a:t>
            </a:r>
            <a:r>
              <a:rPr lang="en-GB" dirty="0" err="1">
                <a:sym typeface="Symbol" panose="05050102010706020507" pitchFamily="18" charset="2"/>
              </a:rPr>
              <a:t>Examples</a:t>
            </a:r>
            <a:r>
              <a:rPr lang="en-GB" dirty="0">
                <a:sym typeface="Symbol" panose="05050102010706020507" pitchFamily="18" charset="2"/>
              </a:rPr>
              <a:t> … </a:t>
            </a:r>
            <a:r>
              <a:rPr lang="en-GB" dirty="0" err="1"/>
              <a:t>DigitalReadSerial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GB" sz="2800" dirty="0"/>
              <a:t>Original code prints state of button to serial port</a:t>
            </a:r>
          </a:p>
          <a:p>
            <a:r>
              <a:rPr lang="en-GB" sz="2800" dirty="0"/>
              <a:t>Run Serial monitor </a:t>
            </a:r>
          </a:p>
          <a:p>
            <a:pPr lvl="1"/>
            <a:r>
              <a:rPr lang="en-GB" sz="2400" dirty="0"/>
              <a:t>Will automatically restart Arduino board</a:t>
            </a:r>
          </a:p>
          <a:p>
            <a:pPr lvl="1"/>
            <a:r>
              <a:rPr lang="en-GB" sz="2400" dirty="0"/>
              <a:t>Observe data as print out</a:t>
            </a:r>
          </a:p>
          <a:p>
            <a:r>
              <a:rPr lang="en-GB" sz="2800" dirty="0"/>
              <a:t>Modify to print out loop counter (instead of button)</a:t>
            </a:r>
          </a:p>
          <a:p>
            <a:pPr lvl="1"/>
            <a:r>
              <a:rPr lang="en-GB" sz="2400" dirty="0"/>
              <a:t>Small red LED should blink during data transfer </a:t>
            </a:r>
          </a:p>
          <a:p>
            <a:r>
              <a:rPr lang="en-GB" sz="2800" dirty="0"/>
              <a:t>You should now be able to upload application and see data via serial port </a:t>
            </a:r>
          </a:p>
          <a:p>
            <a:r>
              <a:rPr lang="en-GB" sz="2800" dirty="0"/>
              <a:t>You may use any other application to capture data</a:t>
            </a:r>
          </a:p>
          <a:p>
            <a:pPr lvl="1"/>
            <a:r>
              <a:rPr lang="en-GB" sz="1800" dirty="0">
                <a:hlinkClick r:id="rId2"/>
              </a:rPr>
              <a:t>https://github.com/gskielian/Arduino-DataLogging/tree/master/PySerial</a:t>
            </a:r>
            <a:endParaRPr lang="en-GB" sz="1800" dirty="0"/>
          </a:p>
          <a:p>
            <a:pPr lvl="1"/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47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RF networking with </a:t>
            </a:r>
            <a:r>
              <a:rPr lang="en-GB" dirty="0" err="1"/>
              <a:t>Jeelib</a:t>
            </a:r>
            <a:endParaRPr lang="en-GB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94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JeeLib</a:t>
            </a:r>
            <a:r>
              <a:rPr lang="en-GB" dirty="0"/>
              <a:t> library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/>
              <a:t>Provides support for </a:t>
            </a:r>
            <a:r>
              <a:rPr lang="en-GB" dirty="0" err="1"/>
              <a:t>JeeNode</a:t>
            </a:r>
            <a:r>
              <a:rPr lang="en-GB" dirty="0"/>
              <a:t> radio module</a:t>
            </a:r>
          </a:p>
          <a:p>
            <a:r>
              <a:rPr lang="en-GB" dirty="0"/>
              <a:t>Download Jeelib-master.lib</a:t>
            </a:r>
          </a:p>
          <a:p>
            <a:pPr lvl="1"/>
            <a:r>
              <a:rPr lang="en-GB" dirty="0">
                <a:hlinkClick r:id="rId2"/>
              </a:rPr>
              <a:t>https://github.com/jcw/jeelib/archive/master.zip</a:t>
            </a:r>
            <a:endParaRPr lang="en-GB" dirty="0"/>
          </a:p>
          <a:p>
            <a:r>
              <a:rPr lang="en-GB" sz="2400" dirty="0"/>
              <a:t>Documentation: </a:t>
            </a:r>
            <a:r>
              <a:rPr lang="en-GB" sz="2400" dirty="0">
                <a:hlinkClick r:id="rId3"/>
              </a:rPr>
              <a:t>http://jeelabs.org/pub/docs/jeelib/index.html</a:t>
            </a:r>
            <a:endParaRPr lang="en-GB" sz="2400" dirty="0"/>
          </a:p>
          <a:p>
            <a:r>
              <a:rPr lang="en-GB" dirty="0"/>
              <a:t>Add library into Arduino IDE</a:t>
            </a:r>
          </a:p>
          <a:p>
            <a:pPr lvl="1"/>
            <a:r>
              <a:rPr lang="en-GB" dirty="0"/>
              <a:t>Sketch</a:t>
            </a:r>
            <a:r>
              <a:rPr lang="en-GB" dirty="0">
                <a:sym typeface="Symbol" panose="05050102010706020507" pitchFamily="18" charset="2"/>
              </a:rPr>
              <a:t>  </a:t>
            </a:r>
            <a:r>
              <a:rPr lang="en-GB" dirty="0"/>
              <a:t>Include library</a:t>
            </a:r>
            <a:r>
              <a:rPr lang="en-GB" dirty="0">
                <a:sym typeface="Symbol" panose="05050102010706020507" pitchFamily="18" charset="2"/>
              </a:rPr>
              <a:t>  </a:t>
            </a:r>
            <a:r>
              <a:rPr lang="en-GB" dirty="0"/>
              <a:t>Add .ZIP library</a:t>
            </a:r>
          </a:p>
          <a:p>
            <a:pPr lvl="1"/>
            <a:r>
              <a:rPr lang="en-GB" dirty="0"/>
              <a:t>Examples are now available: Examples</a:t>
            </a:r>
            <a:r>
              <a:rPr lang="en-GB" dirty="0">
                <a:sym typeface="Symbol" panose="05050102010706020507" pitchFamily="18" charset="2"/>
              </a:rPr>
              <a:t>  </a:t>
            </a:r>
            <a:r>
              <a:rPr lang="en-GB" dirty="0" err="1"/>
              <a:t>jeelib</a:t>
            </a:r>
            <a:r>
              <a:rPr lang="en-GB" dirty="0"/>
              <a:t>-master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6781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12974</TotalTime>
  <Words>1679</Words>
  <Application>Microsoft Office PowerPoint</Application>
  <PresentationFormat>Předvádění na obrazovce (4:3)</PresentationFormat>
  <Paragraphs>281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Symbol</vt:lpstr>
      <vt:lpstr>Verdana</vt:lpstr>
      <vt:lpstr>Wingdings</vt:lpstr>
      <vt:lpstr>Motiv systému Office</vt:lpstr>
      <vt:lpstr>PA197 Secure network design</vt:lpstr>
      <vt:lpstr>Laboratory</vt:lpstr>
      <vt:lpstr>Laboratory</vt:lpstr>
      <vt:lpstr>FileExamples01.BasicsBlink</vt:lpstr>
      <vt:lpstr>Blink.ino</vt:lpstr>
      <vt:lpstr>Troubleshooting</vt:lpstr>
      <vt:lpstr>FileExamples … DigitalReadSerial</vt:lpstr>
      <vt:lpstr>RF networking with Jeelib</vt:lpstr>
      <vt:lpstr>JeeLib library</vt:lpstr>
      <vt:lpstr>RF12 packet structure</vt:lpstr>
      <vt:lpstr>Prezentace aplikace PowerPoint</vt:lpstr>
      <vt:lpstr>Basic beacon application</vt:lpstr>
      <vt:lpstr>Basic beacon application – send packet</vt:lpstr>
      <vt:lpstr>Prezentace aplikace PowerPoint</vt:lpstr>
      <vt:lpstr>Sniffer application</vt:lpstr>
      <vt:lpstr>Test1 + sniffer</vt:lpstr>
      <vt:lpstr>Basic transmission: one hop</vt:lpstr>
      <vt:lpstr>Packet acknowledgements</vt:lpstr>
      <vt:lpstr>Homework 11 – Network sniffing</vt:lpstr>
      <vt:lpstr>Homework 11 – Network sniffing</vt:lpstr>
      <vt:lpstr>Example .txt file you should submit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3031</cp:revision>
  <cp:lastPrinted>2013-10-10T13:54:53Z</cp:lastPrinted>
  <dcterms:created xsi:type="dcterms:W3CDTF">2012-06-27T07:21:19Z</dcterms:created>
  <dcterms:modified xsi:type="dcterms:W3CDTF">2017-05-03T13:34:17Z</dcterms:modified>
</cp:coreProperties>
</file>