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799" r:id="rId3"/>
    <p:sldId id="807" r:id="rId4"/>
    <p:sldId id="805" r:id="rId5"/>
    <p:sldId id="808" r:id="rId6"/>
    <p:sldId id="806" r:id="rId7"/>
    <p:sldId id="797" r:id="rId8"/>
    <p:sldId id="800" r:id="rId9"/>
    <p:sldId id="779" r:id="rId10"/>
    <p:sldId id="803" r:id="rId11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839" autoAdjust="0"/>
    <p:restoredTop sz="91367" autoAdjust="0"/>
  </p:normalViewPr>
  <p:slideViewPr>
    <p:cSldViewPr>
      <p:cViewPr varScale="1">
        <p:scale>
          <a:sx n="104" d="100"/>
          <a:sy n="104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10.05.2017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10.05.2017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2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C4D24BDE-91F4-4AF6-A954-320AF3ADA8B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2"/>
          </p:nvPr>
        </p:nvSpPr>
        <p:spPr>
          <a:xfrm>
            <a:off x="179388" y="6497638"/>
            <a:ext cx="7127875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cs-CZ"/>
              <a:t>| PV204: Hardware Security Modules </a:t>
            </a:r>
          </a:p>
        </p:txBody>
      </p:sp>
    </p:spTree>
    <p:extLst>
      <p:ext uri="{BB962C8B-B14F-4D97-AF65-F5344CB8AC3E}">
        <p14:creationId xmlns:p14="http://schemas.microsoft.com/office/powerpoint/2010/main" val="28754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| PV204: Hardware Security Modules 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jeelabs.org/2011/06/10/rf12-broadcasts-and-acks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6445026" cy="1873250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/>
              <a:t>PA197 Secure network design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8173218" cy="1081087"/>
          </a:xfrm>
        </p:spPr>
        <p:txBody>
          <a:bodyPr>
            <a:normAutofit/>
          </a:bodyPr>
          <a:lstStyle/>
          <a:p>
            <a:r>
              <a:rPr lang="en-US" dirty="0"/>
              <a:t>Basic wireless networking</a:t>
            </a:r>
            <a:endParaRPr lang="en-GB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92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 – Attack against routing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Produce short (1xA4) text description of solution</a:t>
            </a:r>
          </a:p>
          <a:p>
            <a:pPr lvl="1"/>
            <a:r>
              <a:rPr lang="en-US" sz="2000" dirty="0"/>
              <a:t>How routing discovery phase is done</a:t>
            </a:r>
          </a:p>
          <a:p>
            <a:pPr lvl="1"/>
            <a:r>
              <a:rPr lang="en-US" sz="2000" dirty="0"/>
              <a:t>How were packets analyzed</a:t>
            </a:r>
          </a:p>
          <a:p>
            <a:pPr lvl="1"/>
            <a:r>
              <a:rPr lang="en-US" sz="2000" dirty="0"/>
              <a:t>How resend was done to maximize number of captured packets</a:t>
            </a:r>
          </a:p>
          <a:p>
            <a:r>
              <a:rPr lang="en-US" sz="2400" dirty="0"/>
              <a:t>Try to maximize number of captured/resend packets</a:t>
            </a:r>
          </a:p>
          <a:p>
            <a:pPr lvl="1"/>
            <a:r>
              <a:rPr lang="en-US" sz="2000" dirty="0"/>
              <a:t>Part of the points will be assigned based on the amount of packets</a:t>
            </a:r>
          </a:p>
          <a:p>
            <a:r>
              <a:rPr lang="en-US" sz="2400" dirty="0"/>
              <a:t>Submit before: 29.5. </a:t>
            </a:r>
            <a:r>
              <a:rPr lang="en-US" sz="2400"/>
              <a:t>23:59am </a:t>
            </a:r>
            <a:r>
              <a:rPr lang="en-US" sz="2400" dirty="0"/>
              <a:t>(full number of points)</a:t>
            </a:r>
          </a:p>
          <a:p>
            <a:pPr lvl="1"/>
            <a:r>
              <a:rPr lang="en-US" sz="2000" dirty="0"/>
              <a:t>Every additional started day (24h) means 1.5 points penalization</a:t>
            </a:r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PA197 Wireless sensor networks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3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Jammer attack</a:t>
            </a:r>
          </a:p>
          <a:p>
            <a:r>
              <a:rPr lang="en-US" dirty="0"/>
              <a:t>Simple static routing via one intermediate node</a:t>
            </a:r>
          </a:p>
          <a:p>
            <a:pPr lvl="1"/>
            <a:r>
              <a:rPr lang="en-GB" dirty="0" err="1"/>
              <a:t>Sender</a:t>
            </a:r>
            <a:r>
              <a:rPr lang="en-GB" dirty="0" err="1">
                <a:sym typeface="Symbol" panose="05050102010706020507" pitchFamily="18" charset="2"/>
              </a:rPr>
              <a:t>Transmitter</a:t>
            </a:r>
            <a:r>
              <a:rPr lang="en-GB" dirty="0">
                <a:sym typeface="Symbol" panose="05050102010706020507" pitchFamily="18" charset="2"/>
              </a:rPr>
              <a:t> (receive, send)Receiver (blink)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Single parent for routing towards “BS” (e.g., CTP)</a:t>
            </a:r>
          </a:p>
          <a:p>
            <a:r>
              <a:rPr lang="en-GB" dirty="0">
                <a:sym typeface="Symbol" panose="05050102010706020507" pitchFamily="18" charset="2"/>
              </a:rPr>
              <a:t>Node-to-node routing 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Simple flooding routing with multiple neighbours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Packet with target ID, retransmitted to all neighbours</a:t>
            </a:r>
          </a:p>
          <a:p>
            <a:pPr lvl="1"/>
            <a:endParaRPr lang="en-GB" dirty="0"/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2"/>
            <a:endParaRPr lang="en-GB" dirty="0"/>
          </a:p>
          <a:p>
            <a:pPr lvl="3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PA197 Security of wireless networks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1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RF12 packet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C = CTL, D = DST, A = ACK, 5-bit node ID</a:t>
            </a:r>
          </a:p>
          <a:p>
            <a:pPr lvl="1"/>
            <a:r>
              <a:rPr lang="en-GB" sz="1600" dirty="0"/>
              <a:t>A bit (ACK) – indicates if sender wants to get ACK back</a:t>
            </a:r>
          </a:p>
          <a:p>
            <a:pPr lvl="1"/>
            <a:r>
              <a:rPr lang="en-GB" sz="1600" dirty="0"/>
              <a:t>D bit (DST) – indicates if node ID bits specify destination or source node</a:t>
            </a:r>
          </a:p>
          <a:p>
            <a:pPr lvl="1"/>
            <a:r>
              <a:rPr lang="en-GB" sz="1600" dirty="0"/>
              <a:t>C bit (CTL) – 1 if packet is ACK (and A must be 0)</a:t>
            </a:r>
            <a:endParaRPr lang="en-GB" sz="1600" dirty="0">
              <a:hlinkClick r:id=""/>
            </a:endParaRPr>
          </a:p>
          <a:p>
            <a:r>
              <a:rPr lang="en-GB" sz="2000" dirty="0">
                <a:hlinkClick r:id="rId2"/>
              </a:rPr>
              <a:t>http://jeelabs.org/2011/06/09/rf12-packet-format-and-design/index.html</a:t>
            </a:r>
          </a:p>
          <a:p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5582364" cy="176398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126" y="620688"/>
            <a:ext cx="5220072" cy="155002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868144" y="558954"/>
            <a:ext cx="2520280" cy="457250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utoShape 6"/>
          <p:cNvSpPr>
            <a:spLocks/>
          </p:cNvSpPr>
          <p:nvPr/>
        </p:nvSpPr>
        <p:spPr bwMode="auto">
          <a:xfrm>
            <a:off x="6085602" y="2458742"/>
            <a:ext cx="2950894" cy="670520"/>
          </a:xfrm>
          <a:prstGeom prst="borderCallout2">
            <a:avLst>
              <a:gd name="adj1" fmla="val -10242"/>
              <a:gd name="adj2" fmla="val 35847"/>
              <a:gd name="adj3" fmla="val -66936"/>
              <a:gd name="adj4" fmla="val 35531"/>
              <a:gd name="adj5" fmla="val -204880"/>
              <a:gd name="adj6" fmla="val 35087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Values set/visible via (rf12_send, rf12_recv)</a:t>
            </a:r>
            <a:endParaRPr lang="en-US" altLang="en-US" sz="1800" dirty="0"/>
          </a:p>
        </p:txBody>
      </p:sp>
      <p:sp>
        <p:nvSpPr>
          <p:cNvPr id="10" name="Obdélník 9"/>
          <p:cNvSpPr/>
          <p:nvPr/>
        </p:nvSpPr>
        <p:spPr>
          <a:xfrm>
            <a:off x="5873524" y="558954"/>
            <a:ext cx="3270476" cy="457250"/>
          </a:xfrm>
          <a:prstGeom prst="rect">
            <a:avLst/>
          </a:prstGeom>
          <a:noFill/>
          <a:ln w="50800">
            <a:solidFill>
              <a:srgbClr val="00B050">
                <a:alpha val="2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Non-discriminative jammer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Occupies/distorts whole channel</a:t>
            </a:r>
          </a:p>
          <a:p>
            <a:pPr lvl="1"/>
            <a:r>
              <a:rPr lang="en-GB" dirty="0"/>
              <a:t>Sending packets all the time without waiting for clear channel</a:t>
            </a:r>
          </a:p>
          <a:p>
            <a:pPr lvl="1"/>
            <a:r>
              <a:rPr lang="en-GB" dirty="0"/>
              <a:t>No need to send correctly formatted packets or use same type of radio</a:t>
            </a:r>
          </a:p>
          <a:p>
            <a:r>
              <a:rPr lang="en-GB" dirty="0"/>
              <a:t>How to detect non-discriminative jammer?</a:t>
            </a:r>
          </a:p>
          <a:p>
            <a:pPr lvl="1"/>
            <a:r>
              <a:rPr lang="en-GB" dirty="0"/>
              <a:t>Abnormally high number of lost packets</a:t>
            </a:r>
          </a:p>
          <a:p>
            <a:pPr lvl="1"/>
            <a:r>
              <a:rPr lang="en-GB" dirty="0"/>
              <a:t>Abnormally high send waiting time (clear channel)</a:t>
            </a:r>
          </a:p>
          <a:p>
            <a:pPr lvl="1"/>
            <a:r>
              <a:rPr lang="en-GB" dirty="0"/>
              <a:t>Abnormally low RSSI</a:t>
            </a:r>
          </a:p>
          <a:p>
            <a:pPr lvl="1"/>
            <a:r>
              <a:rPr lang="en-GB" dirty="0"/>
              <a:t>Detection by whole channel monitoring (e.g., SDR)</a:t>
            </a:r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29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Non-discriminative jammer : SDR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7" t="7780"/>
          <a:stretch/>
        </p:blipFill>
        <p:spPr>
          <a:xfrm>
            <a:off x="395536" y="1700808"/>
            <a:ext cx="8161127" cy="4694634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11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Selective jammer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Not jamming continuously, bursts to corrupt particular message  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Disturb next message that is expected to be send</a:t>
            </a:r>
          </a:p>
          <a:p>
            <a:pPr lvl="1"/>
            <a:r>
              <a:rPr lang="en-GB" sz="1800" dirty="0"/>
              <a:t>Attacker in promiscuous mode, receives </a:t>
            </a:r>
            <a:r>
              <a:rPr lang="en-GB" sz="1800" dirty="0" err="1"/>
              <a:t>message</a:t>
            </a:r>
            <a:r>
              <a:rPr lang="en-GB" sz="1800" baseline="-25000" dirty="0" err="1"/>
              <a:t>i</a:t>
            </a:r>
            <a:r>
              <a:rPr lang="en-GB" sz="1800" dirty="0"/>
              <a:t> </a:t>
            </a:r>
          </a:p>
          <a:p>
            <a:pPr lvl="1"/>
            <a:r>
              <a:rPr lang="en-GB" sz="1800" dirty="0"/>
              <a:t>Prevents transmission of message</a:t>
            </a:r>
            <a:r>
              <a:rPr lang="en-GB" sz="1800" baseline="-25000" dirty="0"/>
              <a:t>i+1 </a:t>
            </a:r>
            <a:r>
              <a:rPr lang="en-GB" sz="1800" dirty="0"/>
              <a:t>(occupies channel…)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Disturb rest of a currently transmitted message based on initial part </a:t>
            </a:r>
          </a:p>
          <a:p>
            <a:pPr lvl="1"/>
            <a:r>
              <a:rPr lang="en-GB" sz="1800" dirty="0"/>
              <a:t>Requires high speed processing of radio channel and low latency decision</a:t>
            </a:r>
          </a:p>
          <a:p>
            <a:pPr lvl="2"/>
            <a:r>
              <a:rPr lang="en-GB" sz="1800" dirty="0"/>
              <a:t>Not possible with our RF12 module (whole packet only)</a:t>
            </a:r>
          </a:p>
          <a:p>
            <a:pPr lvl="1"/>
            <a:r>
              <a:rPr lang="en-GB" sz="1800" dirty="0"/>
              <a:t>Disturb only part of a message (e.g., CRC checksum)</a:t>
            </a:r>
          </a:p>
          <a:p>
            <a:pPr lvl="2"/>
            <a:r>
              <a:rPr lang="en-GB" sz="1800" dirty="0"/>
              <a:t>Message is dropped upon reception</a:t>
            </a:r>
          </a:p>
          <a:p>
            <a:r>
              <a:rPr lang="en-GB" sz="2000" dirty="0"/>
              <a:t>How to detect selective jammer?</a:t>
            </a:r>
          </a:p>
          <a:p>
            <a:pPr lvl="1"/>
            <a:r>
              <a:rPr lang="en-GB" sz="1800" dirty="0"/>
              <a:t>Detection of abnormally high number of corrupted or lost packets</a:t>
            </a:r>
          </a:p>
          <a:p>
            <a:pPr lvl="1"/>
            <a:r>
              <a:rPr lang="en-GB" sz="1800" dirty="0"/>
              <a:t>Sensing of channel with different radio and detection of burst transmissions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81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static routing via one intermediate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Pair together with two other colleagues</a:t>
            </a:r>
          </a:p>
          <a:p>
            <a:pPr lvl="1"/>
            <a:r>
              <a:rPr lang="en-GB" sz="2000" dirty="0"/>
              <a:t>Same as previous one-hop exercise</a:t>
            </a:r>
          </a:p>
          <a:p>
            <a:pPr lvl="1"/>
            <a:r>
              <a:rPr lang="en-GB" sz="2000" dirty="0"/>
              <a:t>Output message with counter to serial port (monitor packet loss) </a:t>
            </a:r>
          </a:p>
          <a:p>
            <a:r>
              <a:rPr lang="en-GB" sz="2400" dirty="0"/>
              <a:t>Use one intermediate node (fixed routing topology)</a:t>
            </a:r>
          </a:p>
          <a:p>
            <a:pPr lvl="1"/>
            <a:r>
              <a:rPr lang="en-GB" sz="2000" dirty="0" err="1"/>
              <a:t>Sender</a:t>
            </a:r>
            <a:r>
              <a:rPr lang="en-GB" sz="2000" dirty="0" err="1">
                <a:sym typeface="Symbol" panose="05050102010706020507" pitchFamily="18" charset="2"/>
              </a:rPr>
              <a:t>Transmitter</a:t>
            </a:r>
            <a:r>
              <a:rPr lang="en-GB" sz="2000" dirty="0">
                <a:sym typeface="Symbol" panose="05050102010706020507" pitchFamily="18" charset="2"/>
              </a:rPr>
              <a:t> (receive, send)Receiver (blink)</a:t>
            </a:r>
          </a:p>
          <a:p>
            <a:r>
              <a:rPr lang="en-GB" sz="2400" dirty="0">
                <a:sym typeface="Symbol" panose="05050102010706020507" pitchFamily="18" charset="2"/>
              </a:rPr>
              <a:t>Test on distance (hall space, other floors…)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How far you can extend coverage? Multiple transmitters? </a:t>
            </a:r>
          </a:p>
          <a:p>
            <a:r>
              <a:rPr lang="en-GB" sz="2400" dirty="0">
                <a:sym typeface="Symbol" panose="05050102010706020507" pitchFamily="18" charset="2"/>
              </a:rPr>
              <a:t>Straightforward extension to fixed routing to BS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Every one has single parent for routing towards BS 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e.g., </a:t>
            </a:r>
            <a:r>
              <a:rPr lang="en-GB" sz="2000" dirty="0"/>
              <a:t>The Collection Tree Protocol (CTP)</a:t>
            </a:r>
          </a:p>
          <a:p>
            <a:r>
              <a:rPr lang="en-GB" sz="2400" dirty="0"/>
              <a:t>Think about advantages and disadvantages</a:t>
            </a:r>
          </a:p>
          <a:p>
            <a:pPr lvl="1"/>
            <a:r>
              <a:rPr lang="en-GB" sz="2000" dirty="0"/>
              <a:t>Flexibility, robustness, malicious passive/active attacker</a:t>
            </a:r>
          </a:p>
          <a:p>
            <a:pPr lvl="1"/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525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node to any node routing - flooding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ym typeface="Symbol" panose="05050102010706020507" pitchFamily="18" charset="2"/>
              </a:rPr>
              <a:t>What are options for any-to-any routing?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Think about limitations in context of ad-hoc/WSNs</a:t>
            </a:r>
          </a:p>
          <a:p>
            <a:r>
              <a:rPr lang="en-GB" dirty="0">
                <a:sym typeface="Symbol" panose="05050102010706020507" pitchFamily="18" charset="2"/>
              </a:rPr>
              <a:t>Implement node-to-node routing 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Simple flooding routing with multiple neighbours</a:t>
            </a:r>
          </a:p>
          <a:p>
            <a:pPr lvl="2"/>
            <a:r>
              <a:rPr lang="en-GB" dirty="0">
                <a:sym typeface="Symbol" panose="05050102010706020507" pitchFamily="18" charset="2"/>
              </a:rPr>
              <a:t>Establish list of neighbouring nodes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Packet contains target node ID (data section)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Locally retransmitted to all neighbours</a:t>
            </a:r>
          </a:p>
          <a:p>
            <a:r>
              <a:rPr lang="en-GB" dirty="0">
                <a:sym typeface="Symbol" panose="05050102010706020507" pitchFamily="18" charset="2"/>
              </a:rPr>
              <a:t>How to eventually stop flooding?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Time To Live? (TTL decrement after every hop, 0 =&gt; drop)</a:t>
            </a:r>
          </a:p>
          <a:p>
            <a:pPr lvl="1"/>
            <a:r>
              <a:rPr lang="en-GB" dirty="0">
                <a:sym typeface="Symbol" panose="05050102010706020507" pitchFamily="18" charset="2"/>
              </a:rPr>
              <a:t>Packet Unique ID (seen twice =&gt; do not resend, state)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| PV204: Hardware Security Modules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41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12 – Attack against routing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Influence routing discovery phase of laboratory testbed to create sink-hole attack</a:t>
            </a:r>
          </a:p>
          <a:p>
            <a:pPr lvl="1"/>
            <a:r>
              <a:rPr lang="en-US" sz="2000" dirty="0"/>
              <a:t>messages routed towards your malicious node</a:t>
            </a:r>
          </a:p>
          <a:p>
            <a:pPr lvl="1"/>
            <a:r>
              <a:rPr lang="en-US" sz="2000" dirty="0"/>
              <a:t>Route discovery phase runs for 5 minutes (LEDs are </a:t>
            </a:r>
            <a:r>
              <a:rPr lang="en-US" sz="2000"/>
              <a:t>blinking fast)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Capture packets during message exchange phase</a:t>
            </a:r>
          </a:p>
          <a:p>
            <a:pPr lvl="1"/>
            <a:r>
              <a:rPr lang="en-US" sz="2000" dirty="0"/>
              <a:t>5 minutes, no blinking</a:t>
            </a:r>
          </a:p>
          <a:p>
            <a:pPr lvl="1"/>
            <a:r>
              <a:rPr lang="en-US" sz="2000" dirty="0"/>
              <a:t>Capture all packets routed to you, format: #num1#num2 </a:t>
            </a:r>
          </a:p>
          <a:p>
            <a:pPr lvl="2"/>
            <a:r>
              <a:rPr lang="en-US" sz="2000" dirty="0"/>
              <a:t>E.g., #3289#893756 </a:t>
            </a:r>
          </a:p>
          <a:p>
            <a:pPr lvl="1"/>
            <a:r>
              <a:rPr lang="en-GB" sz="2000" dirty="0"/>
              <a:t>Replace second number after # with your UCO </a:t>
            </a:r>
          </a:p>
          <a:p>
            <a:pPr lvl="2"/>
            <a:r>
              <a:rPr lang="en-GB" sz="2000" dirty="0"/>
              <a:t>E.g., </a:t>
            </a:r>
            <a:r>
              <a:rPr lang="en-US" sz="2000" dirty="0"/>
              <a:t>#3289#4085 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Send modified captured packet to BS</a:t>
            </a:r>
          </a:p>
          <a:p>
            <a:pPr lvl="1"/>
            <a:r>
              <a:rPr lang="en-US" sz="2000" dirty="0"/>
              <a:t>BS will reply, store all responses into file to be submitted as solution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19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13233</TotalTime>
  <Words>746</Words>
  <Application>Microsoft Office PowerPoint</Application>
  <PresentationFormat>Předvádění na obrazovce (4:3)</PresentationFormat>
  <Paragraphs>110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Motiv systému Office</vt:lpstr>
      <vt:lpstr>PA197 Secure network design</vt:lpstr>
      <vt:lpstr>Laboratory</vt:lpstr>
      <vt:lpstr>RF12 packet structure</vt:lpstr>
      <vt:lpstr>Non-discriminative jammer</vt:lpstr>
      <vt:lpstr>Non-discriminative jammer : SDR</vt:lpstr>
      <vt:lpstr>Selective jammer</vt:lpstr>
      <vt:lpstr>Simple static routing via one intermediate</vt:lpstr>
      <vt:lpstr>Any node to any node routing - flooding</vt:lpstr>
      <vt:lpstr>Homework 12 – Attack against routing</vt:lpstr>
      <vt:lpstr>Homework 12 – Attack against routing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3275</cp:revision>
  <cp:lastPrinted>2013-10-10T13:54:53Z</cp:lastPrinted>
  <dcterms:created xsi:type="dcterms:W3CDTF">2012-06-27T07:21:19Z</dcterms:created>
  <dcterms:modified xsi:type="dcterms:W3CDTF">2017-05-10T14:42:23Z</dcterms:modified>
</cp:coreProperties>
</file>