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1" r:id="rId2"/>
    <p:sldId id="799" r:id="rId3"/>
    <p:sldId id="798" r:id="rId4"/>
    <p:sldId id="805" r:id="rId5"/>
    <p:sldId id="807" r:id="rId6"/>
    <p:sldId id="817" r:id="rId7"/>
    <p:sldId id="812" r:id="rId8"/>
    <p:sldId id="816" r:id="rId9"/>
    <p:sldId id="818" r:id="rId10"/>
    <p:sldId id="820" r:id="rId11"/>
    <p:sldId id="821" r:id="rId12"/>
    <p:sldId id="813" r:id="rId13"/>
    <p:sldId id="819" r:id="rId14"/>
    <p:sldId id="779" r:id="rId15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839" autoAdjust="0"/>
    <p:restoredTop sz="91367" autoAdjust="0"/>
  </p:normalViewPr>
  <p:slideViewPr>
    <p:cSldViewPr>
      <p:cViewPr varScale="1">
        <p:scale>
          <a:sx n="101" d="100"/>
          <a:sy n="101" d="100"/>
        </p:scale>
        <p:origin x="8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17.05.2017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17.05.2017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42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713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328592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PA197 Security of wireless networks  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5825" cy="99218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fld id="{C4D24BDE-91F4-4AF6-A954-320AF3ADA8B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2"/>
          </p:nvPr>
        </p:nvSpPr>
        <p:spPr>
          <a:xfrm>
            <a:off x="179388" y="6497638"/>
            <a:ext cx="7127875" cy="474662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cs-CZ"/>
              <a:t>| PA197 Security of wireless networks  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7545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PA197 Security of wireless networks  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PA197 Security of wireless networks  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PA197 Security of wireless networks  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PA197 Security of wireless networks  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PA197 Security of wireless networks  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PA197 Security of wireless networks  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PA197 Security of wireless networks  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PA197 Security of wireless networks  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PA197 Security of wireless networks  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venda@fi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duino.cc/en/Reference/EEPRO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jeelabs.org/2010/02/23/secure-transmission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cryptographyengineering.com/2013/02/why-i-hate-cbc-mac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3238" y="476250"/>
            <a:ext cx="6445026" cy="1873250"/>
          </a:xfrm>
        </p:spPr>
        <p:txBody>
          <a:bodyPr>
            <a:normAutofit/>
          </a:bodyPr>
          <a:lstStyle/>
          <a:p>
            <a:pPr algn="ctr"/>
            <a:r>
              <a:rPr lang="en-US" altLang="en-US" dirty="0"/>
              <a:t>PA197 Secure network design</a:t>
            </a:r>
            <a:endParaRPr lang="cs-CZ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3238" y="3284538"/>
            <a:ext cx="8173218" cy="1081087"/>
          </a:xfrm>
        </p:spPr>
        <p:txBody>
          <a:bodyPr>
            <a:normAutofit/>
          </a:bodyPr>
          <a:lstStyle/>
          <a:p>
            <a:r>
              <a:rPr lang="en-US" dirty="0"/>
              <a:t>Message security and key management</a:t>
            </a:r>
            <a:endParaRPr lang="en-GB" dirty="0"/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>
          <a:xfrm>
            <a:off x="503238" y="5254625"/>
            <a:ext cx="6229002" cy="863600"/>
          </a:xfrm>
        </p:spPr>
        <p:txBody>
          <a:bodyPr/>
          <a:lstStyle/>
          <a:p>
            <a:r>
              <a:rPr lang="en-US"/>
              <a:t>Petr </a:t>
            </a:r>
            <a:r>
              <a:rPr lang="cs-CZ"/>
              <a:t>Švenda</a:t>
            </a:r>
            <a:r>
              <a:rPr lang="en-US"/>
              <a:t> </a:t>
            </a:r>
            <a:r>
              <a:rPr lang="cs-CZ">
                <a:hlinkClick r:id="rId3"/>
              </a:rPr>
              <a:t>svenda</a:t>
            </a:r>
            <a:r>
              <a:rPr lang="en-US">
                <a:hlinkClick r:id="rId3"/>
              </a:rPr>
              <a:t>@fi.muni.cz</a:t>
            </a:r>
            <a:endParaRPr lang="en-US"/>
          </a:p>
          <a:p>
            <a:r>
              <a:rPr lang="en-US"/>
              <a:t>Faculty of Informatics, Masaryk University</a:t>
            </a:r>
            <a:endParaRPr lang="cs-CZ" dirty="0"/>
          </a:p>
        </p:txBody>
      </p:sp>
      <p:pic>
        <p:nvPicPr>
          <p:cNvPr id="5" name="Picture 2" descr="D:\Documents\Obrázky\services_icon_full_bw5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828925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</a:t>
            </a:r>
            <a:r>
              <a:rPr lang="en-US" dirty="0"/>
              <a:t>Tesla client – how to start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640762" cy="4149725"/>
          </a:xfrm>
        </p:spPr>
        <p:txBody>
          <a:bodyPr/>
          <a:lstStyle/>
          <a:p>
            <a:r>
              <a:rPr lang="en-GB" dirty="0"/>
              <a:t>Capture message emitted by base station</a:t>
            </a:r>
          </a:p>
          <a:p>
            <a:r>
              <a:rPr lang="en-GB" dirty="0"/>
              <a:t>Parse content</a:t>
            </a:r>
          </a:p>
          <a:p>
            <a:pPr lvl="1"/>
            <a:r>
              <a:rPr lang="en-GB" dirty="0"/>
              <a:t>Current (claimed) epoch (use </a:t>
            </a:r>
            <a:r>
              <a:rPr lang="en-GB" dirty="0" err="1"/>
              <a:t>memcpy</a:t>
            </a:r>
            <a:r>
              <a:rPr lang="en-GB" dirty="0"/>
              <a:t>(&amp;epoch, packet+3, 2))</a:t>
            </a:r>
          </a:p>
          <a:p>
            <a:pPr lvl="1"/>
            <a:r>
              <a:rPr lang="en-GB" dirty="0"/>
              <a:t>Data message</a:t>
            </a:r>
          </a:p>
          <a:p>
            <a:pPr lvl="1"/>
            <a:r>
              <a:rPr lang="en-GB" dirty="0"/>
              <a:t>MAC value</a:t>
            </a:r>
          </a:p>
          <a:p>
            <a:pPr lvl="1"/>
            <a:r>
              <a:rPr lang="en-GB" dirty="0"/>
              <a:t>MAC key (coming later)</a:t>
            </a:r>
          </a:p>
          <a:p>
            <a:r>
              <a:rPr lang="en-GB" dirty="0"/>
              <a:t>Verify MAC key against root</a:t>
            </a:r>
          </a:p>
          <a:p>
            <a:r>
              <a:rPr lang="en-GB" dirty="0"/>
              <a:t>Verify MAC (AES-ECB)</a:t>
            </a:r>
          </a:p>
          <a:p>
            <a:r>
              <a:rPr lang="en-GB" dirty="0"/>
              <a:t>Try to verify proper epochs </a:t>
            </a:r>
            <a:r>
              <a:rPr lang="en-GB" dirty="0" err="1"/>
              <a:t>etc</a:t>
            </a:r>
            <a:r>
              <a:rPr lang="en-GB" dirty="0"/>
              <a:t>… (considerations)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PA197 Security of wireless networks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3237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</a:t>
            </a:r>
            <a:r>
              <a:rPr lang="en-US" dirty="0"/>
              <a:t>Tesla client – what to output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Print on serial port received data message</a:t>
            </a:r>
          </a:p>
          <a:p>
            <a:pPr lvl="1"/>
            <a:r>
              <a:rPr lang="en-GB" dirty="0"/>
              <a:t>Print parsed values (epoch, data, MAC)</a:t>
            </a:r>
          </a:p>
          <a:p>
            <a:r>
              <a:rPr lang="en-GB" dirty="0"/>
              <a:t>Print received key message</a:t>
            </a:r>
          </a:p>
          <a:p>
            <a:pPr lvl="1"/>
            <a:r>
              <a:rPr lang="en-GB" dirty="0"/>
              <a:t>Print parsed values (epoch, MAC key)</a:t>
            </a:r>
          </a:p>
          <a:p>
            <a:r>
              <a:rPr lang="en-GB" dirty="0"/>
              <a:t>Print result of verification of MAC key against root</a:t>
            </a:r>
          </a:p>
          <a:p>
            <a:pPr lvl="1"/>
            <a:r>
              <a:rPr lang="en-GB" dirty="0"/>
              <a:t>MAC key is genuine</a:t>
            </a:r>
          </a:p>
          <a:p>
            <a:r>
              <a:rPr lang="en-GB" dirty="0"/>
              <a:t>Print result of verification of MAC on data message</a:t>
            </a:r>
          </a:p>
          <a:p>
            <a:pPr lvl="1"/>
            <a:r>
              <a:rPr lang="en-GB" dirty="0"/>
              <a:t>MAC is valid</a:t>
            </a:r>
          </a:p>
          <a:p>
            <a:r>
              <a:rPr lang="en-GB" dirty="0"/>
              <a:t>Print warning if older than expected epoch is received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PA197 Security of wireless networks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267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Attacks against </a:t>
            </a:r>
            <a:r>
              <a:rPr lang="el-GR" dirty="0"/>
              <a:t>μ</a:t>
            </a:r>
            <a:r>
              <a:rPr lang="en-US" dirty="0"/>
              <a:t>Tesla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Try to attack </a:t>
            </a:r>
            <a:r>
              <a:rPr lang="el-GR" sz="2400" dirty="0"/>
              <a:t>μ</a:t>
            </a:r>
            <a:r>
              <a:rPr lang="en-US" sz="2400" dirty="0"/>
              <a:t>Tesla protocol for others </a:t>
            </a:r>
          </a:p>
          <a:p>
            <a:pPr lvl="1"/>
            <a:r>
              <a:rPr lang="en-US" sz="2000" dirty="0"/>
              <a:t>Be BS, other students may have incomplete implementation</a:t>
            </a:r>
          </a:p>
          <a:p>
            <a:pPr lvl="1"/>
            <a:r>
              <a:rPr lang="en-US" sz="2000" dirty="0"/>
              <a:t>Change data message to ‘</a:t>
            </a:r>
            <a:r>
              <a:rPr lang="en-US" sz="2000" dirty="0" err="1"/>
              <a:t>evilYourName</a:t>
            </a:r>
            <a:r>
              <a:rPr lang="en-US" sz="2000" dirty="0"/>
              <a:t>’ [11B] when trying</a:t>
            </a:r>
          </a:p>
          <a:p>
            <a:pPr lvl="1"/>
            <a:r>
              <a:rPr lang="en-US" sz="2000" dirty="0"/>
              <a:t>You win if others will accept your messages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Replay older intercepted messages</a:t>
            </a:r>
          </a:p>
          <a:p>
            <a:pPr lvl="1"/>
            <a:r>
              <a:rPr lang="en-US" sz="2000" dirty="0"/>
              <a:t>When will nodes accept it? What is successful attack?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Wait for </a:t>
            </a:r>
            <a:r>
              <a:rPr lang="en-US" sz="2400" dirty="0" err="1"/>
              <a:t>MACKey</a:t>
            </a:r>
            <a:r>
              <a:rPr lang="en-US" sz="2400" baseline="-25000" dirty="0" err="1"/>
              <a:t>i</a:t>
            </a:r>
            <a:r>
              <a:rPr lang="en-US" sz="2400" dirty="0"/>
              <a:t> and create/flood forged message</a:t>
            </a:r>
          </a:p>
          <a:p>
            <a:pPr lvl="1"/>
            <a:r>
              <a:rPr lang="en-US" sz="2000" dirty="0"/>
              <a:t>When will nodes accept it? How to prevent timing issues?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Impersonate BS and broadcast own messages including </a:t>
            </a:r>
            <a:r>
              <a:rPr lang="en-US" sz="2400" dirty="0" err="1"/>
              <a:t>MACKey</a:t>
            </a:r>
            <a:r>
              <a:rPr lang="en-US" sz="2400" dirty="0"/>
              <a:t> broadcast</a:t>
            </a:r>
          </a:p>
          <a:p>
            <a:pPr lvl="1"/>
            <a:r>
              <a:rPr lang="en-US" sz="2000" dirty="0"/>
              <a:t>How to prevent?</a:t>
            </a:r>
            <a:r>
              <a:rPr lang="en-GB" sz="2000" dirty="0"/>
              <a:t> </a:t>
            </a:r>
          </a:p>
          <a:p>
            <a:pPr lvl="1"/>
            <a:r>
              <a:rPr lang="en-GB" sz="2000" dirty="0"/>
              <a:t>Pre-distributed root of hash chain inside every node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PA197 Security of wireless networks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22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Considerations of </a:t>
            </a:r>
            <a:r>
              <a:rPr lang="el-GR" dirty="0"/>
              <a:t>μ</a:t>
            </a:r>
            <a:r>
              <a:rPr lang="en-US" dirty="0"/>
              <a:t>Tesla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389242" cy="4149725"/>
          </a:xfrm>
        </p:spPr>
        <p:txBody>
          <a:bodyPr/>
          <a:lstStyle/>
          <a:p>
            <a:r>
              <a:rPr lang="en-GB" sz="2400" dirty="0"/>
              <a:t>How should base station keep stable epoch size? </a:t>
            </a:r>
          </a:p>
          <a:p>
            <a:pPr lvl="1"/>
            <a:r>
              <a:rPr lang="en-GB" sz="2000" dirty="0"/>
              <a:t>Timers need to be used (otherwise epochs will drift)</a:t>
            </a:r>
          </a:p>
          <a:p>
            <a:pPr lvl="1"/>
            <a:r>
              <a:rPr lang="en-GB" sz="2000" dirty="0"/>
              <a:t>(not covered in this labs)</a:t>
            </a:r>
          </a:p>
          <a:p>
            <a:r>
              <a:rPr lang="en-GB" sz="2400" dirty="0"/>
              <a:t>How should node behave after reboot?</a:t>
            </a:r>
          </a:p>
          <a:p>
            <a:pPr lvl="1"/>
            <a:r>
              <a:rPr lang="en-GB" sz="2000" dirty="0"/>
              <a:t>How to know current time (=&gt; period)?</a:t>
            </a:r>
          </a:p>
          <a:p>
            <a:pPr lvl="2"/>
            <a:r>
              <a:rPr lang="en-GB" sz="2000" dirty="0"/>
              <a:t>Real clocks necessary (</a:t>
            </a:r>
            <a:r>
              <a:rPr lang="en-GB" sz="2000" dirty="0" err="1"/>
              <a:t>millis</a:t>
            </a:r>
            <a:r>
              <a:rPr lang="en-GB" sz="2000" dirty="0"/>
              <a:t>() just return time from start)</a:t>
            </a:r>
          </a:p>
          <a:p>
            <a:pPr lvl="1"/>
            <a:r>
              <a:rPr lang="en-GB" sz="2000" dirty="0"/>
              <a:t>How to permanently store last epoch seen?</a:t>
            </a:r>
          </a:p>
          <a:p>
            <a:pPr lvl="2"/>
            <a:r>
              <a:rPr lang="en-GB" sz="2000" dirty="0">
                <a:hlinkClick r:id="rId2"/>
              </a:rPr>
              <a:t>https://www.arduino.cc/en/Reference/EEPROM</a:t>
            </a:r>
            <a:endParaRPr lang="en-GB" sz="2000" dirty="0"/>
          </a:p>
          <a:p>
            <a:r>
              <a:rPr lang="en-GB" sz="2400" dirty="0"/>
              <a:t>Alternative: broadcast warning on incorrect detected epoch </a:t>
            </a:r>
          </a:p>
          <a:p>
            <a:pPr lvl="1"/>
            <a:r>
              <a:rPr lang="en-GB" sz="2000" dirty="0"/>
              <a:t>Rebooted node will just listen for several epochs</a:t>
            </a:r>
          </a:p>
          <a:p>
            <a:pPr lvl="1"/>
            <a:r>
              <a:rPr lang="en-GB" sz="2000" dirty="0"/>
              <a:t>If no warning from other (still running) nodes received, then current epoch is synchronized</a:t>
            </a:r>
          </a:p>
          <a:p>
            <a:pPr lvl="1"/>
            <a:endParaRPr lang="en-GB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PA197 Security of wireless networks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4069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 homework </a:t>
            </a:r>
            <a:r>
              <a:rPr lang="en-US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Homework 12 – Attack against routing still running</a:t>
            </a:r>
          </a:p>
          <a:p>
            <a:r>
              <a:rPr lang="en-US" sz="2400" dirty="0"/>
              <a:t>Submit before: 29.5. 23:59am (full number of points)</a:t>
            </a:r>
          </a:p>
          <a:p>
            <a:pPr lvl="1"/>
            <a:r>
              <a:rPr lang="en-US" sz="2000" dirty="0"/>
              <a:t>Every additional started day (24h) means 1.5 points penalization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A545-624B-40D2-AFF6-9618F12C24F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PA197 Security of wireless networks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19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Laboratory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317234" cy="4149725"/>
          </a:xfrm>
        </p:spPr>
        <p:txBody>
          <a:bodyPr/>
          <a:lstStyle/>
          <a:p>
            <a:r>
              <a:rPr lang="en-US" dirty="0"/>
              <a:t>Protection of packets</a:t>
            </a:r>
          </a:p>
          <a:p>
            <a:pPr lvl="1"/>
            <a:r>
              <a:rPr lang="en-US" dirty="0"/>
              <a:t>Encrypt and MAC (AES), Speed? Latency? Replay?</a:t>
            </a:r>
          </a:p>
          <a:p>
            <a:r>
              <a:rPr lang="el-GR" dirty="0"/>
              <a:t>μ</a:t>
            </a:r>
            <a:r>
              <a:rPr lang="en-US" dirty="0"/>
              <a:t>Tesla: </a:t>
            </a:r>
            <a:r>
              <a:rPr lang="cs-CZ" dirty="0" err="1"/>
              <a:t>Authenticated</a:t>
            </a:r>
            <a:r>
              <a:rPr lang="cs-CZ" dirty="0"/>
              <a:t> </a:t>
            </a:r>
            <a:r>
              <a:rPr lang="cs-CZ" dirty="0" err="1"/>
              <a:t>Broadcast</a:t>
            </a:r>
            <a:endParaRPr lang="en-GB" dirty="0"/>
          </a:p>
          <a:p>
            <a:pPr lvl="1"/>
            <a:r>
              <a:rPr lang="en-GB" dirty="0">
                <a:sym typeface="Symbol" panose="05050102010706020507" pitchFamily="18" charset="2"/>
              </a:rPr>
              <a:t>How it works</a:t>
            </a:r>
          </a:p>
          <a:p>
            <a:pPr lvl="1"/>
            <a:r>
              <a:rPr lang="en-GB" dirty="0">
                <a:sym typeface="Symbol" panose="05050102010706020507" pitchFamily="18" charset="2"/>
              </a:rPr>
              <a:t>Implement verification on nodes</a:t>
            </a:r>
          </a:p>
          <a:p>
            <a:pPr lvl="1"/>
            <a:r>
              <a:rPr lang="en-GB" dirty="0">
                <a:sym typeface="Symbol" panose="05050102010706020507" pitchFamily="18" charset="2"/>
              </a:rPr>
              <a:t>Try to attack protocol</a:t>
            </a:r>
          </a:p>
          <a:p>
            <a:pPr lvl="1"/>
            <a:r>
              <a:rPr lang="en-GB" dirty="0">
                <a:sym typeface="Symbol" panose="05050102010706020507" pitchFamily="18" charset="2"/>
              </a:rPr>
              <a:t>Considerations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pPr lvl="1"/>
            <a:endParaRPr lang="en-GB" dirty="0"/>
          </a:p>
          <a:p>
            <a:pPr lvl="1"/>
            <a:endParaRPr lang="en-US" dirty="0"/>
          </a:p>
          <a:p>
            <a:pPr lvl="1"/>
            <a:endParaRPr lang="cs-CZ" dirty="0"/>
          </a:p>
          <a:p>
            <a:pPr lvl="2"/>
            <a:endParaRPr lang="en-GB" dirty="0"/>
          </a:p>
          <a:p>
            <a:pPr lvl="3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A545-624B-40D2-AFF6-9618F12C24F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| PA197 Security of wireless networks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111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Message confidentiality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Encryption/MAC available in radio module vs. software</a:t>
            </a:r>
          </a:p>
          <a:p>
            <a:pPr lvl="1"/>
            <a:r>
              <a:rPr lang="en-GB" sz="1800" dirty="0"/>
              <a:t>E.g., </a:t>
            </a:r>
            <a:r>
              <a:rPr lang="en-GB" sz="1800" dirty="0" err="1"/>
              <a:t>TelosB</a:t>
            </a:r>
            <a:r>
              <a:rPr lang="en-GB" sz="1800" dirty="0"/>
              <a:t>’ CC2420 radio module has native AES support </a:t>
            </a:r>
          </a:p>
          <a:p>
            <a:pPr lvl="1"/>
            <a:r>
              <a:rPr lang="en-GB" sz="1800" dirty="0" err="1"/>
              <a:t>JeeNode’s</a:t>
            </a:r>
            <a:r>
              <a:rPr lang="en-GB" sz="1800" dirty="0"/>
              <a:t> RF12 radio module has no native encryption support </a:t>
            </a:r>
          </a:p>
          <a:p>
            <a:pPr lvl="2"/>
            <a:r>
              <a:rPr lang="en-GB" sz="1800" dirty="0"/>
              <a:t>packet needs to be encrypted before passed to rf12_sendNow</a:t>
            </a:r>
          </a:p>
          <a:p>
            <a:pPr lvl="2"/>
            <a:r>
              <a:rPr lang="en-GB" sz="1800" dirty="0"/>
              <a:t>rf12_encrypt(key): XXTEA, 128bits code, sequence num. up to 30 bits</a:t>
            </a:r>
          </a:p>
          <a:p>
            <a:pPr lvl="3"/>
            <a:r>
              <a:rPr lang="en-GB" sz="1800" dirty="0">
                <a:hlinkClick r:id="rId2"/>
              </a:rPr>
              <a:t>http://jeelabs.org/2010/02/23/secure-transmissions/</a:t>
            </a:r>
            <a:endParaRPr lang="en-GB" sz="1800" dirty="0"/>
          </a:p>
          <a:p>
            <a:r>
              <a:rPr lang="en-GB" sz="2000" dirty="0"/>
              <a:t>Software encryption with </a:t>
            </a:r>
            <a:r>
              <a:rPr lang="en-GB" sz="1800" dirty="0"/>
              <a:t>AES algorithm (IS </a:t>
            </a:r>
            <a:r>
              <a:rPr lang="en-GB" sz="1800" dirty="0">
                <a:sym typeface="Symbol" panose="05050102010706020507" pitchFamily="18" charset="2"/>
              </a:rPr>
              <a:t> </a:t>
            </a:r>
            <a:r>
              <a:rPr lang="en-GB" sz="1800" dirty="0"/>
              <a:t>encryptAES.zip)</a:t>
            </a:r>
          </a:p>
          <a:p>
            <a:pPr lvl="1"/>
            <a:r>
              <a:rPr lang="en-GB" sz="1800" dirty="0"/>
              <a:t>Task: Measure approximate speed of encryption (</a:t>
            </a:r>
            <a:r>
              <a:rPr lang="en-GB" sz="1800" dirty="0" err="1"/>
              <a:t>ms</a:t>
            </a:r>
            <a:r>
              <a:rPr lang="en-GB" sz="1800" dirty="0"/>
              <a:t>/block)</a:t>
            </a:r>
          </a:p>
          <a:p>
            <a:pPr lvl="1"/>
            <a:r>
              <a:rPr lang="en-GB" sz="1800" dirty="0"/>
              <a:t>Note: Implementation optimized for memory, not for speed</a:t>
            </a:r>
          </a:p>
          <a:p>
            <a:r>
              <a:rPr lang="en-GB" sz="2000" dirty="0"/>
              <a:t>Which mode to use?</a:t>
            </a:r>
          </a:p>
          <a:p>
            <a:pPr lvl="1"/>
            <a:r>
              <a:rPr lang="en-GB" sz="1800" dirty="0"/>
              <a:t>CBC used often (be aware of trim attack)</a:t>
            </a:r>
          </a:p>
          <a:p>
            <a:pPr lvl="1"/>
            <a:r>
              <a:rPr lang="en-GB" sz="1800" dirty="0"/>
              <a:t>CTR mode (possibility for precomputation =&gt; lower latency)</a:t>
            </a:r>
          </a:p>
          <a:p>
            <a:r>
              <a:rPr lang="en-GB" sz="2000" dirty="0"/>
              <a:t>Conclusion: even on simple nodes, encryption is possible</a:t>
            </a:r>
          </a:p>
          <a:p>
            <a:pPr lvl="1"/>
            <a:r>
              <a:rPr lang="en-GB" sz="1800" dirty="0"/>
              <a:t>&lt; 1ms / block</a:t>
            </a:r>
          </a:p>
          <a:p>
            <a:endParaRPr lang="en-GB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PA197 Security of wireless networks 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15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Integrity protection (MAC)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What algorithm to use for integrity checksum?</a:t>
            </a:r>
          </a:p>
          <a:p>
            <a:pPr lvl="1"/>
            <a:r>
              <a:rPr lang="en-GB" sz="1800" dirty="0"/>
              <a:t>HMAC-SHA3 is great (use it in ordinary programs), but:</a:t>
            </a:r>
          </a:p>
          <a:p>
            <a:pPr lvl="2"/>
            <a:r>
              <a:rPr lang="en-GB" sz="1800" dirty="0"/>
              <a:t>Requires additional code (for SHA-3)</a:t>
            </a:r>
          </a:p>
          <a:p>
            <a:pPr lvl="2"/>
            <a:r>
              <a:rPr lang="en-GB" sz="1800" dirty="0"/>
              <a:t>Requires relatively large internal state (RAM, 64B)</a:t>
            </a:r>
          </a:p>
          <a:p>
            <a:pPr lvl="1"/>
            <a:r>
              <a:rPr lang="en-GB" sz="1800" dirty="0"/>
              <a:t>If AES is already used (encryption), CBC-MAC can be utilized</a:t>
            </a:r>
          </a:p>
          <a:p>
            <a:pPr lvl="2"/>
            <a:r>
              <a:rPr lang="en-GB" sz="1800" dirty="0"/>
              <a:t>Use it properly! </a:t>
            </a:r>
            <a:r>
              <a:rPr lang="en-GB" sz="1800" dirty="0">
                <a:hlinkClick r:id="rId2"/>
              </a:rPr>
              <a:t>http://blog.cryptographyengineering.com/2013/02/why-i-hate-cbc-mac.html</a:t>
            </a:r>
            <a:endParaRPr lang="en-GB" sz="1800" dirty="0"/>
          </a:p>
          <a:p>
            <a:r>
              <a:rPr lang="en-GB" sz="2000" dirty="0"/>
              <a:t>What is proper length of MAC tag?</a:t>
            </a:r>
          </a:p>
          <a:p>
            <a:pPr lvl="1"/>
            <a:r>
              <a:rPr lang="en-GB" sz="1800" dirty="0"/>
              <a:t>Longer packets =&gt; more energy consumed &amp; higher chance of collision</a:t>
            </a:r>
          </a:p>
          <a:p>
            <a:pPr lvl="1"/>
            <a:r>
              <a:rPr lang="en-GB" sz="1800" dirty="0"/>
              <a:t>16B? 4B? Birthday paradox? Number of messages? </a:t>
            </a:r>
          </a:p>
          <a:p>
            <a:pPr lvl="1"/>
            <a:r>
              <a:rPr lang="en-GB" sz="1800" dirty="0"/>
              <a:t>How can attacker misuse two messages with same MAC?</a:t>
            </a:r>
          </a:p>
          <a:p>
            <a:r>
              <a:rPr lang="en-GB" sz="2000" dirty="0"/>
              <a:t>Task: Estimate latency introduced by encryption and MAC</a:t>
            </a:r>
          </a:p>
          <a:p>
            <a:pPr lvl="1"/>
            <a:r>
              <a:rPr lang="en-GB" sz="1800" dirty="0"/>
              <a:t>Scenarios: node-to-node </a:t>
            </a:r>
            <a:r>
              <a:rPr lang="en-GB" sz="1800" dirty="0" err="1"/>
              <a:t>enc</a:t>
            </a:r>
            <a:r>
              <a:rPr lang="en-GB" sz="1800" dirty="0"/>
              <a:t>, end-to-end </a:t>
            </a:r>
            <a:r>
              <a:rPr lang="en-GB" sz="1800" dirty="0" err="1"/>
              <a:t>enc</a:t>
            </a:r>
            <a:endParaRPr lang="en-GB" sz="1800" dirty="0"/>
          </a:p>
          <a:p>
            <a:pPr lvl="1"/>
            <a:r>
              <a:rPr lang="en-GB" sz="1800" dirty="0"/>
              <a:t>MAC verification: every hop, end node only</a:t>
            </a:r>
          </a:p>
          <a:p>
            <a:pPr lvl="1"/>
            <a:endParaRPr lang="en-GB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PA197 Security of wireless networks  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512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 of packet replay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317234" cy="4149725"/>
          </a:xfrm>
        </p:spPr>
        <p:txBody>
          <a:bodyPr/>
          <a:lstStyle/>
          <a:p>
            <a:r>
              <a:rPr lang="en-GB" dirty="0"/>
              <a:t>How to deal with packet replay?</a:t>
            </a:r>
          </a:p>
          <a:p>
            <a:pPr lvl="1"/>
            <a:r>
              <a:rPr lang="en-GB" dirty="0"/>
              <a:t>… in noisy environment with natural packet loss</a:t>
            </a:r>
          </a:p>
          <a:p>
            <a:r>
              <a:rPr lang="en-GB" dirty="0"/>
              <a:t>MAC-chaining </a:t>
            </a:r>
          </a:p>
          <a:p>
            <a:pPr lvl="1"/>
            <a:r>
              <a:rPr lang="en-GB" dirty="0"/>
              <a:t>MAC value from previous packet used as IV for next one</a:t>
            </a:r>
          </a:p>
          <a:p>
            <a:pPr lvl="1"/>
            <a:r>
              <a:rPr lang="en-GB" dirty="0"/>
              <a:t>lost packet =&gt; impossible verification of next one</a:t>
            </a:r>
          </a:p>
          <a:p>
            <a:r>
              <a:rPr lang="en-GB" dirty="0"/>
              <a:t>Incremental counter</a:t>
            </a:r>
          </a:p>
          <a:p>
            <a:pPr lvl="1"/>
            <a:r>
              <a:rPr lang="en-GB" dirty="0"/>
              <a:t>Possibility to detect and recover even when packet lost</a:t>
            </a:r>
          </a:p>
          <a:p>
            <a:r>
              <a:rPr lang="en-GB" dirty="0"/>
              <a:t>Think about advantages and disadvantages</a:t>
            </a:r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PA197 Security of wireless networks  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51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673436" y="4005064"/>
            <a:ext cx="7772400" cy="1500187"/>
          </a:xfrm>
        </p:spPr>
        <p:txBody>
          <a:bodyPr/>
          <a:lstStyle/>
          <a:p>
            <a:r>
              <a:rPr lang="el-GR" sz="4000" dirty="0">
                <a:solidFill>
                  <a:srgbClr val="002060"/>
                </a:solidFill>
              </a:rPr>
              <a:t>μ</a:t>
            </a:r>
            <a:r>
              <a:rPr lang="en-US" sz="4000" dirty="0">
                <a:solidFill>
                  <a:srgbClr val="002060"/>
                </a:solidFill>
              </a:rPr>
              <a:t>Tesla: </a:t>
            </a:r>
            <a:r>
              <a:rPr lang="cs-CZ" sz="4000" dirty="0" err="1">
                <a:solidFill>
                  <a:srgbClr val="002060"/>
                </a:solidFill>
              </a:rPr>
              <a:t>Authenticated</a:t>
            </a:r>
            <a:r>
              <a:rPr lang="cs-CZ" sz="4000" dirty="0">
                <a:solidFill>
                  <a:srgbClr val="002060"/>
                </a:solidFill>
              </a:rPr>
              <a:t> </a:t>
            </a:r>
            <a:r>
              <a:rPr lang="cs-CZ" sz="4000" dirty="0" err="1">
                <a:solidFill>
                  <a:srgbClr val="002060"/>
                </a:solidFill>
              </a:rPr>
              <a:t>Broadcast</a:t>
            </a:r>
            <a:endParaRPr lang="en-GB" sz="4000" dirty="0">
              <a:solidFill>
                <a:srgbClr val="00206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PA197 Security of wireless networks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168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</a:t>
            </a:r>
            <a:r>
              <a:rPr lang="en-US" dirty="0"/>
              <a:t>Tesla: </a:t>
            </a:r>
            <a:r>
              <a:rPr lang="cs-CZ" dirty="0" err="1"/>
              <a:t>Authenticated</a:t>
            </a:r>
            <a:r>
              <a:rPr lang="cs-CZ" dirty="0"/>
              <a:t> </a:t>
            </a:r>
            <a:r>
              <a:rPr lang="cs-CZ" dirty="0" err="1"/>
              <a:t>Broadcast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461250" cy="41497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BS: generate new </a:t>
            </a:r>
            <a:r>
              <a:rPr lang="en-US" dirty="0" err="1"/>
              <a:t>MACKey</a:t>
            </a:r>
            <a:r>
              <a:rPr lang="en-US" baseline="-25000" dirty="0" err="1"/>
              <a:t>i</a:t>
            </a:r>
            <a:r>
              <a:rPr lang="en-US" dirty="0"/>
              <a:t> for next </a:t>
            </a:r>
            <a:r>
              <a:rPr lang="en-US" dirty="0" err="1"/>
              <a:t>period</a:t>
            </a:r>
            <a:r>
              <a:rPr lang="en-US" baseline="-25000" dirty="0" err="1"/>
              <a:t>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BS: compute MAC on message </a:t>
            </a:r>
            <a:r>
              <a:rPr lang="en-US" dirty="0" err="1"/>
              <a:t>M</a:t>
            </a:r>
            <a:r>
              <a:rPr lang="en-US" baseline="-25000" dirty="0" err="1"/>
              <a:t>i</a:t>
            </a:r>
            <a:r>
              <a:rPr lang="en-US" dirty="0"/>
              <a:t> to be send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Send message </a:t>
            </a:r>
            <a:r>
              <a:rPr lang="en-US" dirty="0" err="1"/>
              <a:t>M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via flood (code from last week)</a:t>
            </a:r>
          </a:p>
          <a:p>
            <a:pPr marL="800100" lvl="1" indent="-514350"/>
            <a:r>
              <a:rPr lang="en-US" dirty="0"/>
              <a:t>Or directly by single hop (strong transmission)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Node: receive and store message </a:t>
            </a:r>
            <a:r>
              <a:rPr lang="en-US" dirty="0" err="1"/>
              <a:t>M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on nodes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BS: After end of </a:t>
            </a:r>
            <a:r>
              <a:rPr lang="en-US" dirty="0" err="1"/>
              <a:t>period</a:t>
            </a:r>
            <a:r>
              <a:rPr lang="en-US" baseline="-25000" dirty="0" err="1"/>
              <a:t>i</a:t>
            </a:r>
            <a:r>
              <a:rPr lang="en-US" dirty="0"/>
              <a:t>, flood </a:t>
            </a:r>
            <a:r>
              <a:rPr lang="en-US" dirty="0" err="1"/>
              <a:t>MACKey</a:t>
            </a:r>
            <a:r>
              <a:rPr lang="en-US" baseline="-25000" dirty="0" err="1"/>
              <a:t>i</a:t>
            </a:r>
            <a:r>
              <a:rPr lang="en-US" baseline="-25000" dirty="0"/>
              <a:t>  </a:t>
            </a:r>
            <a:r>
              <a:rPr lang="en-US" dirty="0"/>
              <a:t>to nodes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Node: Verify validity of </a:t>
            </a:r>
            <a:r>
              <a:rPr lang="en-US" dirty="0" err="1"/>
              <a:t>MACKey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against stored </a:t>
            </a:r>
            <a:r>
              <a:rPr lang="en-US" i="1" dirty="0"/>
              <a:t>root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Node: Verify MAC on message </a:t>
            </a:r>
            <a:r>
              <a:rPr lang="en-US" dirty="0" err="1"/>
              <a:t>M</a:t>
            </a:r>
            <a:r>
              <a:rPr lang="en-US" baseline="-25000" dirty="0" err="1"/>
              <a:t>i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A545-624B-40D2-AFF6-9618F12C24F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PA197 Crypto apects in WSN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263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Lab work: </a:t>
            </a:r>
            <a:r>
              <a:rPr lang="el-GR" dirty="0"/>
              <a:t>μ</a:t>
            </a:r>
            <a:r>
              <a:rPr lang="en-US" dirty="0"/>
              <a:t>Tesla (client-only)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461250" cy="41497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BS: generate new </a:t>
            </a:r>
            <a:r>
              <a:rPr lang="en-US" sz="2000" dirty="0" err="1">
                <a:solidFill>
                  <a:schemeClr val="bg1">
                    <a:lumMod val="75000"/>
                  </a:schemeClr>
                </a:solidFill>
              </a:rPr>
              <a:t>MACKey</a:t>
            </a:r>
            <a:r>
              <a:rPr lang="en-US" sz="2000" baseline="-25000" dirty="0" err="1">
                <a:solidFill>
                  <a:schemeClr val="bg1">
                    <a:lumMod val="75000"/>
                  </a:schemeClr>
                </a:solidFill>
              </a:rPr>
              <a:t>i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 for next </a:t>
            </a:r>
            <a:r>
              <a:rPr lang="en-US" sz="2000" dirty="0" err="1">
                <a:solidFill>
                  <a:schemeClr val="bg1">
                    <a:lumMod val="75000"/>
                  </a:schemeClr>
                </a:solidFill>
              </a:rPr>
              <a:t>period</a:t>
            </a:r>
            <a:r>
              <a:rPr lang="en-US" sz="2000" baseline="-25000" dirty="0" err="1">
                <a:solidFill>
                  <a:schemeClr val="bg1">
                    <a:lumMod val="75000"/>
                  </a:schemeClr>
                </a:solidFill>
              </a:rPr>
              <a:t>i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BS: compute MAC on message </a:t>
            </a:r>
            <a:r>
              <a:rPr lang="en-US" sz="2000" dirty="0" err="1">
                <a:solidFill>
                  <a:schemeClr val="bg1">
                    <a:lumMod val="75000"/>
                  </a:schemeClr>
                </a:solidFill>
              </a:rPr>
              <a:t>M</a:t>
            </a:r>
            <a:r>
              <a:rPr lang="en-US" sz="2000" baseline="-25000" dirty="0" err="1">
                <a:solidFill>
                  <a:schemeClr val="bg1">
                    <a:lumMod val="75000"/>
                  </a:schemeClr>
                </a:solidFill>
              </a:rPr>
              <a:t>i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 to be send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Send message </a:t>
            </a:r>
            <a:r>
              <a:rPr lang="en-US" sz="2000" dirty="0" err="1">
                <a:solidFill>
                  <a:schemeClr val="bg1">
                    <a:lumMod val="75000"/>
                  </a:schemeClr>
                </a:solidFill>
              </a:rPr>
              <a:t>M</a:t>
            </a:r>
            <a:r>
              <a:rPr lang="en-US" sz="2000" baseline="-25000" dirty="0" err="1">
                <a:solidFill>
                  <a:schemeClr val="bg1">
                    <a:lumMod val="75000"/>
                  </a:schemeClr>
                </a:solidFill>
              </a:rPr>
              <a:t>i</a:t>
            </a:r>
            <a:r>
              <a:rPr lang="en-US" sz="2000" baseline="-250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via flood (code from last week)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Node: receive and store message </a:t>
            </a:r>
            <a:r>
              <a:rPr lang="en-US" sz="2000" dirty="0" err="1"/>
              <a:t>M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on nodes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BS: After end of </a:t>
            </a:r>
            <a:r>
              <a:rPr lang="en-US" sz="2000" dirty="0" err="1">
                <a:solidFill>
                  <a:schemeClr val="bg1">
                    <a:lumMod val="75000"/>
                  </a:schemeClr>
                </a:solidFill>
              </a:rPr>
              <a:t>period</a:t>
            </a:r>
            <a:r>
              <a:rPr lang="en-US" sz="2000" baseline="-25000" dirty="0" err="1">
                <a:solidFill>
                  <a:schemeClr val="bg1">
                    <a:lumMod val="75000"/>
                  </a:schemeClr>
                </a:solidFill>
              </a:rPr>
              <a:t>i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, flood </a:t>
            </a:r>
            <a:r>
              <a:rPr lang="en-US" sz="2000" dirty="0" err="1">
                <a:solidFill>
                  <a:schemeClr val="bg1">
                    <a:lumMod val="75000"/>
                  </a:schemeClr>
                </a:solidFill>
              </a:rPr>
              <a:t>MACKey</a:t>
            </a:r>
            <a:r>
              <a:rPr lang="en-US" sz="2000" baseline="-25000" dirty="0" err="1">
                <a:solidFill>
                  <a:schemeClr val="bg1">
                    <a:lumMod val="75000"/>
                  </a:schemeClr>
                </a:solidFill>
              </a:rPr>
              <a:t>i</a:t>
            </a:r>
            <a:r>
              <a:rPr lang="en-US" sz="2000" baseline="-25000" dirty="0">
                <a:solidFill>
                  <a:schemeClr val="bg1">
                    <a:lumMod val="75000"/>
                  </a:schemeClr>
                </a:solidFill>
              </a:rPr>
              <a:t>  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to nodes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Node: Verify validity of </a:t>
            </a:r>
            <a:r>
              <a:rPr lang="en-US" sz="2000" dirty="0" err="1"/>
              <a:t>MACKey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against root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Node: Verify MAC on message </a:t>
            </a:r>
            <a:r>
              <a:rPr lang="en-US" sz="2000" dirty="0" err="1"/>
              <a:t>M</a:t>
            </a:r>
            <a:r>
              <a:rPr lang="en-US" sz="2000" baseline="-25000" dirty="0" err="1"/>
              <a:t>i</a:t>
            </a:r>
            <a:endParaRPr lang="en-US" sz="2000" baseline="-25000" dirty="0"/>
          </a:p>
          <a:p>
            <a:r>
              <a:rPr lang="en-GB" sz="2800" dirty="0"/>
              <a:t>Implement node’s reception and verification</a:t>
            </a:r>
          </a:p>
          <a:p>
            <a:pPr lvl="1"/>
            <a:r>
              <a:rPr lang="en-GB" sz="2400" dirty="0"/>
              <a:t>Display received message and result of verification</a:t>
            </a:r>
          </a:p>
          <a:p>
            <a:pPr lvl="1"/>
            <a:r>
              <a:rPr lang="en-GB" sz="2400" dirty="0"/>
              <a:t>Notify if something is wrong with MAC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A545-624B-40D2-AFF6-9618F12C24F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PA197 Crypto apects in WSN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09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</a:t>
            </a:r>
            <a:r>
              <a:rPr lang="en-US" dirty="0"/>
              <a:t>Tesla details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772816"/>
            <a:ext cx="8229600" cy="4149725"/>
          </a:xfrm>
        </p:spPr>
        <p:txBody>
          <a:bodyPr/>
          <a:lstStyle/>
          <a:p>
            <a:r>
              <a:rPr lang="en-GB" sz="2400" dirty="0"/>
              <a:t>BS uses: rf12_initialize(1, RF12_868MHZ, 123); </a:t>
            </a:r>
          </a:p>
          <a:p>
            <a:r>
              <a:rPr lang="en-GB" sz="2400" dirty="0"/>
              <a:t>Format of authenticated broadcast message</a:t>
            </a:r>
          </a:p>
          <a:p>
            <a:pPr lvl="1"/>
            <a:r>
              <a:rPr lang="en-GB" sz="2000" dirty="0"/>
              <a:t>“</a:t>
            </a:r>
            <a:r>
              <a:rPr lang="en-GB" sz="2000" dirty="0" err="1"/>
              <a:t>msg</a:t>
            </a:r>
            <a:r>
              <a:rPr lang="en-GB" sz="2000" dirty="0"/>
              <a:t>”[3B]epoch[2B]message[11B]MAC[4B]</a:t>
            </a:r>
          </a:p>
          <a:p>
            <a:r>
              <a:rPr lang="en-GB" sz="2400" dirty="0"/>
              <a:t>Root for hash chain is:</a:t>
            </a:r>
          </a:p>
          <a:p>
            <a:pPr lvl="1"/>
            <a:r>
              <a:rPr lang="en-GB" sz="2000" dirty="0"/>
              <a:t>‘99534f2ec8332239741261aaa803a2f73a018e76’</a:t>
            </a:r>
          </a:p>
          <a:p>
            <a:pPr lvl="1"/>
            <a:r>
              <a:rPr lang="en-GB" sz="2000" dirty="0"/>
              <a:t>seed </a:t>
            </a:r>
            <a:r>
              <a:rPr lang="en-GB" sz="2000" dirty="0">
                <a:sym typeface="Symbol" panose="05050102010706020507" pitchFamily="18" charset="2"/>
              </a:rPr>
              <a:t> root</a:t>
            </a:r>
            <a:r>
              <a:rPr lang="en-GB" sz="2000" dirty="0"/>
              <a:t> is 1001xSHA-1 =&gt; 1000 epochs possible</a:t>
            </a:r>
          </a:p>
          <a:p>
            <a:r>
              <a:rPr lang="en-GB" sz="2400" dirty="0"/>
              <a:t>MAC key is broadcasted after 15 seconds</a:t>
            </a:r>
          </a:p>
          <a:p>
            <a:pPr lvl="1"/>
            <a:r>
              <a:rPr lang="en-GB" sz="2000" dirty="0"/>
              <a:t>Format: “key”[3B]epoch[2B]key[20B]</a:t>
            </a:r>
          </a:p>
          <a:p>
            <a:r>
              <a:rPr lang="en-GB" sz="2400" dirty="0"/>
              <a:t>MAC computed simply as AES-ECB(</a:t>
            </a:r>
            <a:r>
              <a:rPr lang="en-GB" sz="2400" dirty="0" err="1"/>
              <a:t>msg</a:t>
            </a:r>
            <a:r>
              <a:rPr lang="en-GB" sz="2400" dirty="0"/>
              <a:t>[16B])</a:t>
            </a:r>
          </a:p>
          <a:p>
            <a:pPr lvl="1"/>
            <a:r>
              <a:rPr lang="en-GB" sz="2000" dirty="0"/>
              <a:t>First 4 bytes used as MAC value</a:t>
            </a:r>
          </a:p>
          <a:p>
            <a:r>
              <a:rPr lang="en-GB" sz="2400" dirty="0"/>
              <a:t>Hash chain computation function is pre-prepared</a:t>
            </a:r>
          </a:p>
          <a:p>
            <a:pPr lvl="1"/>
            <a:r>
              <a:rPr lang="en-GB" sz="2000" dirty="0" err="1"/>
              <a:t>computeHashes</a:t>
            </a:r>
            <a:r>
              <a:rPr lang="en-GB" sz="2000" dirty="0"/>
              <a:t>()</a:t>
            </a:r>
          </a:p>
          <a:p>
            <a:pPr lvl="1"/>
            <a:endParaRPr lang="en-GB" sz="2000" dirty="0"/>
          </a:p>
          <a:p>
            <a:endParaRPr lang="en-US" sz="2400" dirty="0"/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A545-624B-40D2-AFF6-9618F12C24F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PA197 Security of wireless networks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5609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14733</TotalTime>
  <Words>1065</Words>
  <Application>Microsoft Office PowerPoint</Application>
  <PresentationFormat>Předvádění na obrazovce (4:3)</PresentationFormat>
  <Paragraphs>167</Paragraphs>
  <Slides>14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Symbol</vt:lpstr>
      <vt:lpstr>Wingdings</vt:lpstr>
      <vt:lpstr>Motiv systému Office</vt:lpstr>
      <vt:lpstr>PA197 Secure network design</vt:lpstr>
      <vt:lpstr>Laboratory</vt:lpstr>
      <vt:lpstr>Message confidentiality</vt:lpstr>
      <vt:lpstr>Integrity protection (MAC)</vt:lpstr>
      <vt:lpstr>Problem of packet replay</vt:lpstr>
      <vt:lpstr>Prezentace aplikace PowerPoint</vt:lpstr>
      <vt:lpstr>μTesla: Authenticated Broadcast</vt:lpstr>
      <vt:lpstr>Lab work: μTesla (client-only)</vt:lpstr>
      <vt:lpstr>μTesla details</vt:lpstr>
      <vt:lpstr>μTesla client – how to start</vt:lpstr>
      <vt:lpstr>μTesla client – what to output</vt:lpstr>
      <vt:lpstr>Attacks against μTesla</vt:lpstr>
      <vt:lpstr>Considerations of μTesla</vt:lpstr>
      <vt:lpstr>No homework </vt:lpstr>
    </vt:vector>
  </TitlesOfParts>
  <Company>Omega Design,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3702</cp:revision>
  <cp:lastPrinted>2013-10-10T13:54:53Z</cp:lastPrinted>
  <dcterms:created xsi:type="dcterms:W3CDTF">2012-06-27T07:21:19Z</dcterms:created>
  <dcterms:modified xsi:type="dcterms:W3CDTF">2017-05-17T11:32:37Z</dcterms:modified>
</cp:coreProperties>
</file>