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5"/>
  </p:notesMasterIdLst>
  <p:handoutMasterIdLst>
    <p:handoutMasterId r:id="rId56"/>
  </p:handoutMasterIdLst>
  <p:sldIdLst>
    <p:sldId id="371" r:id="rId2"/>
    <p:sldId id="302" r:id="rId3"/>
    <p:sldId id="303" r:id="rId4"/>
    <p:sldId id="304" r:id="rId5"/>
    <p:sldId id="305" r:id="rId6"/>
    <p:sldId id="306" r:id="rId7"/>
    <p:sldId id="307" r:id="rId8"/>
    <p:sldId id="341" r:id="rId9"/>
    <p:sldId id="308" r:id="rId10"/>
    <p:sldId id="309" r:id="rId11"/>
    <p:sldId id="310" r:id="rId12"/>
    <p:sldId id="311" r:id="rId13"/>
    <p:sldId id="312" r:id="rId14"/>
    <p:sldId id="347" r:id="rId15"/>
    <p:sldId id="313" r:id="rId16"/>
    <p:sldId id="314" r:id="rId17"/>
    <p:sldId id="315" r:id="rId18"/>
    <p:sldId id="339" r:id="rId19"/>
    <p:sldId id="340" r:id="rId20"/>
    <p:sldId id="316" r:id="rId21"/>
    <p:sldId id="317" r:id="rId22"/>
    <p:sldId id="318" r:id="rId23"/>
    <p:sldId id="319" r:id="rId24"/>
    <p:sldId id="320" r:id="rId25"/>
    <p:sldId id="321" r:id="rId26"/>
    <p:sldId id="322" r:id="rId27"/>
    <p:sldId id="323" r:id="rId28"/>
    <p:sldId id="324" r:id="rId29"/>
    <p:sldId id="325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33" r:id="rId38"/>
    <p:sldId id="342" r:id="rId39"/>
    <p:sldId id="352" r:id="rId40"/>
    <p:sldId id="353" r:id="rId41"/>
    <p:sldId id="354" r:id="rId42"/>
    <p:sldId id="355" r:id="rId43"/>
    <p:sldId id="356" r:id="rId44"/>
    <p:sldId id="357" r:id="rId45"/>
    <p:sldId id="361" r:id="rId46"/>
    <p:sldId id="363" r:id="rId47"/>
    <p:sldId id="364" r:id="rId48"/>
    <p:sldId id="365" r:id="rId49"/>
    <p:sldId id="366" r:id="rId50"/>
    <p:sldId id="367" r:id="rId51"/>
    <p:sldId id="368" r:id="rId52"/>
    <p:sldId id="369" r:id="rId53"/>
    <p:sldId id="370" r:id="rId5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0066"/>
    <a:srgbClr val="0000FF"/>
    <a:srgbClr val="008000"/>
    <a:srgbClr val="FF0000"/>
    <a:srgbClr val="CC00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9" autoAdjust="0"/>
    <p:restoredTop sz="91111" autoAdjust="0"/>
  </p:normalViewPr>
  <p:slideViewPr>
    <p:cSldViewPr>
      <p:cViewPr varScale="1">
        <p:scale>
          <a:sx n="104" d="100"/>
          <a:sy n="104" d="100"/>
        </p:scale>
        <p:origin x="17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3768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027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a typeface="ＭＳ Ｐゴシック" pitchFamily="34" charset="-128"/>
              </a:rPr>
              <a:t>d/100</a:t>
            </a:r>
            <a:r>
              <a:rPr lang="en-US" baseline="0" dirty="0">
                <a:ea typeface="ＭＳ Ｐゴシック" pitchFamily="34" charset="-128"/>
              </a:rPr>
              <a:t> appear </a:t>
            </a:r>
            <a:r>
              <a:rPr lang="en-US" baseline="0" dirty="0" err="1">
                <a:ea typeface="ＭＳ Ｐゴシック" pitchFamily="34" charset="-128"/>
              </a:rPr>
              <a:t>twitece</a:t>
            </a:r>
            <a:r>
              <a:rPr lang="en-US" dirty="0">
                <a:ea typeface="ＭＳ Ｐゴシック" pitchFamily="34" charset="-128"/>
              </a:rPr>
              <a:t>: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1</a:t>
            </a:r>
            <a:r>
              <a:rPr lang="en-US" baseline="30000" dirty="0">
                <a:ea typeface="ＭＳ Ｐゴシック" pitchFamily="34" charset="-128"/>
              </a:rPr>
              <a:t>st</a:t>
            </a:r>
            <a:r>
              <a:rPr lang="en-US" dirty="0">
                <a:ea typeface="ＭＳ Ｐゴシック" pitchFamily="34" charset="-128"/>
              </a:rPr>
              <a:t> query gets sampled with prob. </a:t>
            </a:r>
            <a:r>
              <a:rPr lang="en-US" i="1" dirty="0">
                <a:ea typeface="ＭＳ Ｐゴシック" pitchFamily="34" charset="-128"/>
              </a:rPr>
              <a:t>1/10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2</a:t>
            </a:r>
            <a:r>
              <a:rPr lang="en-US" baseline="30000" dirty="0">
                <a:ea typeface="ＭＳ Ｐゴシック" pitchFamily="34" charset="-128"/>
              </a:rPr>
              <a:t>nd</a:t>
            </a:r>
            <a:r>
              <a:rPr lang="en-US" dirty="0">
                <a:ea typeface="ＭＳ Ｐゴシック" pitchFamily="34" charset="-128"/>
              </a:rPr>
              <a:t> also with </a:t>
            </a:r>
            <a:r>
              <a:rPr lang="en-US" i="1" dirty="0">
                <a:ea typeface="ＭＳ Ｐゴシック" pitchFamily="34" charset="-128"/>
              </a:rPr>
              <a:t>1/10</a:t>
            </a:r>
            <a:r>
              <a:rPr lang="en-US" dirty="0">
                <a:ea typeface="ＭＳ Ｐゴシック" pitchFamily="34" charset="-128"/>
              </a:rPr>
              <a:t>, there are d such queries:  </a:t>
            </a:r>
            <a:r>
              <a:rPr lang="en-US" i="1" dirty="0">
                <a:ea typeface="ＭＳ Ｐゴシック" pitchFamily="34" charset="-128"/>
              </a:rPr>
              <a:t>d/100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dirty="0">
                <a:ea typeface="ＭＳ Ｐゴシック" pitchFamily="34" charset="-128"/>
              </a:rPr>
              <a:t>18d/100</a:t>
            </a:r>
            <a:r>
              <a:rPr lang="en-US" i="0" baseline="0" dirty="0">
                <a:ea typeface="ＭＳ Ｐゴシック" pitchFamily="34" charset="-128"/>
              </a:rPr>
              <a:t> appear once. 1/10 for first to get selection and 9/10 for the second to not get selected. And the other way around so 18d/100</a:t>
            </a:r>
            <a:endParaRPr lang="en-US" i="0" dirty="0">
              <a:ea typeface="ＭＳ Ｐゴシック" pitchFamily="34" charset="-12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90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300" dirty="0"/>
              <a:t>remember -- this is a </a:t>
            </a:r>
            <a:r>
              <a:rPr lang="en-US" sz="1300" dirty="0" err="1"/>
              <a:t>strawman</a:t>
            </a:r>
            <a:r>
              <a:rPr lang="en-US" sz="1300" dirty="0"/>
              <a:t> algorithm that doesn't really work, so</a:t>
            </a:r>
            <a:r>
              <a:rPr lang="en-US" sz="1300" baseline="0" dirty="0"/>
              <a:t> </a:t>
            </a:r>
            <a:r>
              <a:rPr lang="en-US" sz="1300" dirty="0"/>
              <a:t>I never spent much time worrying about it, and you shouldn't either.</a:t>
            </a:r>
            <a:br>
              <a:rPr lang="en-US" sz="1300" dirty="0"/>
            </a:br>
            <a:r>
              <a:rPr lang="en-US" sz="1300" dirty="0"/>
              <a:t>However, you don't have to worry about where the buckets begin or end</a:t>
            </a:r>
            <a:r>
              <a:rPr lang="en-US" sz="1300" baseline="0" dirty="0"/>
              <a:t> </a:t>
            </a:r>
            <a:r>
              <a:rPr lang="en-US" sz="1300" dirty="0"/>
              <a:t>in this algorithm, since that is determined completely from the count</a:t>
            </a:r>
            <a:br>
              <a:rPr lang="en-US" sz="1300" dirty="0"/>
            </a:br>
            <a:r>
              <a:rPr lang="en-US" sz="1300" dirty="0"/>
              <a:t>of bits received so far.  The rule for updating is as follows.</a:t>
            </a:r>
            <a:br>
              <a:rPr lang="en-US" sz="1300" dirty="0"/>
            </a:br>
            <a:br>
              <a:rPr lang="en-US" sz="1300" dirty="0"/>
            </a:br>
            <a:r>
              <a:rPr lang="en-US" sz="1300" dirty="0"/>
              <a:t>1. when a bit comes in, create a bucket of length 1 with the proper</a:t>
            </a:r>
            <a:r>
              <a:rPr lang="en-US" sz="1300" baseline="0" dirty="0"/>
              <a:t> </a:t>
            </a:r>
            <a:r>
              <a:rPr lang="en-US" sz="1300" dirty="0"/>
              <a:t>count (0 or 1).</a:t>
            </a:r>
            <a:br>
              <a:rPr lang="en-US" sz="1300" dirty="0"/>
            </a:br>
            <a:r>
              <a:rPr lang="en-US" sz="1300" dirty="0"/>
              <a:t>2. If any level has 3 buckets:</a:t>
            </a:r>
            <a:br>
              <a:rPr lang="en-US" sz="1300" dirty="0"/>
            </a:br>
            <a:r>
              <a:rPr lang="en-US" sz="1300" dirty="0"/>
              <a:t>  a) add the rightmost two and create a bucket at the next higher</a:t>
            </a:r>
            <a:br>
              <a:rPr lang="en-US" sz="1300" dirty="0"/>
            </a:br>
            <a:r>
              <a:rPr lang="en-US" sz="1300" dirty="0"/>
              <a:t>level (twice the length) with that sum.</a:t>
            </a:r>
            <a:br>
              <a:rPr lang="en-US" sz="1300" dirty="0"/>
            </a:br>
            <a:r>
              <a:rPr lang="en-US" sz="1300" dirty="0"/>
              <a:t>  b) delete the leftmost two buckets, keeping only the rightmost of the three..</a:t>
            </a:r>
            <a:br>
              <a:rPr lang="en-US" sz="1300" dirty="0"/>
            </a:br>
            <a:r>
              <a:rPr lang="en-US" sz="1300" dirty="0"/>
              <a:t>3. Repeat (2) recursively for progressively higher levels.</a:t>
            </a:r>
            <a:br>
              <a:rPr lang="en-US" sz="1300" dirty="0"/>
            </a:br>
            <a:br>
              <a:rPr lang="en-US" sz="1300" dirty="0"/>
            </a:br>
            <a:r>
              <a:rPr lang="en-US" sz="1300" dirty="0"/>
              <a:t>I hope this helps.  I would really invite students to figure it out if</a:t>
            </a:r>
            <a:r>
              <a:rPr lang="en-US" sz="1300" baseline="0" dirty="0"/>
              <a:t> </a:t>
            </a:r>
            <a:r>
              <a:rPr lang="en-US" sz="1300" dirty="0"/>
              <a:t>they care (they won't).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1F57D-0EF3-4713-8906-EEC17DB47EC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poznámky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𝑶</m:t>
                    </m:r>
                    <m:r>
                      <a:rPr lang="en-US" b="1" i="1" dirty="0" smtClean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b="1" i="1" dirty="0" smtClean="0">
                        <a:latin typeface="Cambria Math"/>
                      </a:rPr>
                      <m:t>log</m:t>
                    </m:r>
                    <m:r>
                      <a:rPr lang="en-US" b="1" i="1" dirty="0" smtClean="0"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counts – the number of intervals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/>
                          </a:rPr>
                          <m:t>log</m:t>
                        </m:r>
                      </m:e>
                      <m:sub>
                        <m:r>
                          <a:rPr lang="en-US" b="1" i="1" dirty="0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b="1" i="1" dirty="0">
                        <a:latin typeface="Cambria Math"/>
                      </a:rPr>
                      <m:t>𝑵</m:t>
                    </m:r>
                  </m:oMath>
                </a14:m>
                <a:r>
                  <a:rPr lang="en-US" dirty="0"/>
                  <a:t> – number of bits needed</a:t>
                </a:r>
                <a:r>
                  <a:rPr lang="en-US" baseline="0" dirty="0"/>
                  <a:t> to represent a single number (count) for each interval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poznámky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1" i="0" dirty="0">
                    <a:latin typeface="Cambria Math"/>
                  </a:rPr>
                  <a:t>𝑶(log𝑵)</a:t>
                </a:r>
                <a:r>
                  <a:rPr lang="en-US" dirty="0"/>
                  <a:t> counts – the number of intervals</a:t>
                </a:r>
              </a:p>
              <a:p>
                <a:r>
                  <a:rPr lang="en-US" b="0" i="0" dirty="0">
                    <a:latin typeface="Cambria Math"/>
                  </a:rPr>
                  <a:t>log</a:t>
                </a:r>
                <a:r>
                  <a:rPr lang="en-US" b="1" i="0" dirty="0">
                    <a:latin typeface="Cambria Math" panose="02040503050406030204" pitchFamily="18" charset="0"/>
                  </a:rPr>
                  <a:t>_</a:t>
                </a:r>
                <a:r>
                  <a:rPr lang="en-US" b="1" i="0" dirty="0">
                    <a:latin typeface="Cambria Math"/>
                  </a:rPr>
                  <a:t>𝟐 𝑵</a:t>
                </a:r>
                <a:r>
                  <a:rPr lang="en-US" dirty="0"/>
                  <a:t> – number of bits needed</a:t>
                </a:r>
                <a:r>
                  <a:rPr lang="en-US" baseline="0" dirty="0"/>
                  <a:t> to represent a single number (count) for each interval</a:t>
                </a:r>
                <a:endParaRPr lang="cs-CZ" dirty="0"/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38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True positive = correctly identified</a:t>
            </a:r>
            <a:br>
              <a:rPr lang="en-US" dirty="0"/>
            </a:b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False positive = incorrectly identified</a:t>
            </a:r>
            <a:br>
              <a:rPr lang="en-US" dirty="0"/>
            </a:b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True negative = correctly rejected</a:t>
            </a:r>
            <a:br>
              <a:rPr lang="en-US" dirty="0"/>
            </a:b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False negative = incorrectly rejected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89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Fraction of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1s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in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B = 1 – e</a:t>
            </a:r>
            <a:r>
              <a:rPr lang="en-US" b="1" baseline="30000" dirty="0">
                <a:ea typeface="ＭＳ Ｐゴシック" pitchFamily="34" charset="-128"/>
                <a:cs typeface="ＭＳ Ｐゴシック" pitchFamily="34" charset="-128"/>
              </a:rPr>
              <a:t>-1/8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 = 0.1175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Compare with our earlier estimate: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1/8 = 0.125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83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6A1A-7528-47A7-9701-A2DD07BDE62B}" type="datetime1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6E05-B00C-4C7A-B538-432DE88B31B0}" type="datetime1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BDC36-BC5E-42AE-ACEB-1FF23F2EB60A}" type="datetime1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fld id="{B30586BE-F245-49E8-A1C8-85267F691013}" type="datetime1">
              <a:rPr lang="en-US" smtClean="0"/>
              <a:t>4/13/2017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C6ABADC-3948-4C98-A994-183A7060DB56}" type="datetime1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D196-03D1-42CF-9C0F-E51E61F43D15}" type="datetime1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B54E-2364-4EC7-BA45-EDF6BD8EEBCC}" type="datetime1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807E-5357-4C62-A383-462281E06AE0}" type="datetime1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32FE-B329-40C5-A9ED-8957E6297D14}" type="datetime1">
              <a:rPr lang="en-US" smtClean="0"/>
              <a:t>4/13/2017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B256-B006-4966-873B-A340AD0F71A4}" type="datetime1">
              <a:rPr lang="en-US" smtClean="0"/>
              <a:t>4/13/2017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B7EE-328F-4C84-87F5-0D45F8E9DB4C}" type="datetime1">
              <a:rPr lang="en-US" smtClean="0"/>
              <a:t>4/13/2017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D3F84-826A-44FC-9447-73264C918E6F}" type="datetime1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0D5FCFE-2DD4-4E7D-AC2A-A1AD8F2EBEAB}" type="datetime1">
              <a:rPr lang="en-US" smtClean="0"/>
              <a:t>4/13/2017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7AF9EC68-D4DC-4AD3-BBCD-70CA71E35E4C}" type="datetime1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/>
          </a:bodyPr>
          <a:lstStyle/>
          <a:p>
            <a:r>
              <a:rPr lang="en-US" sz="5400" dirty="0"/>
              <a:t>Mining Data Streams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Advanced Search Techniques for Large Scale Data Analytics</a:t>
            </a:r>
          </a:p>
          <a:p>
            <a:r>
              <a:rPr lang="en-US" sz="2400" dirty="0"/>
              <a:t>Pavel </a:t>
            </a:r>
            <a:r>
              <a:rPr lang="en-US" sz="2400" dirty="0" err="1"/>
              <a:t>Zezula</a:t>
            </a:r>
            <a:r>
              <a:rPr lang="en-US" sz="2400" dirty="0"/>
              <a:t> and Jan </a:t>
            </a:r>
            <a:r>
              <a:rPr lang="en-US" sz="2400" dirty="0" err="1"/>
              <a:t>Sedmidubsky</a:t>
            </a:r>
            <a:endParaRPr lang="en-US" sz="2400" dirty="0"/>
          </a:p>
          <a:p>
            <a:r>
              <a:rPr lang="en-US" sz="2000" dirty="0"/>
              <a:t>Masaryk University</a:t>
            </a:r>
          </a:p>
          <a:p>
            <a:r>
              <a:rPr lang="en-US" sz="2000" dirty="0"/>
              <a:t>http://disa.fi.muni.cz</a:t>
            </a:r>
          </a:p>
        </p:txBody>
      </p:sp>
    </p:spTree>
    <p:extLst>
      <p:ext uri="{BB962C8B-B14F-4D97-AF65-F5344CB8AC3E}">
        <p14:creationId xmlns:p14="http://schemas.microsoft.com/office/powerpoint/2010/main" val="310658280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Sampling a Fixed Proportion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Problem 1: Sampling fixed proportion</a:t>
            </a:r>
          </a:p>
          <a:p>
            <a:r>
              <a:rPr lang="en-US" b="1" dirty="0">
                <a:solidFill>
                  <a:srgbClr val="0000FF"/>
                </a:solidFill>
              </a:rPr>
              <a:t>Scenario:</a:t>
            </a:r>
            <a:r>
              <a:rPr lang="en-US" dirty="0"/>
              <a:t> Search engine query stream</a:t>
            </a:r>
          </a:p>
          <a:p>
            <a:pPr lvl="1"/>
            <a:r>
              <a:rPr lang="en-US" b="1" dirty="0">
                <a:solidFill>
                  <a:srgbClr val="008000"/>
                </a:solidFill>
                <a:ea typeface="ＭＳ Ｐゴシック" pitchFamily="34" charset="-128"/>
              </a:rPr>
              <a:t>Stream of </a:t>
            </a:r>
            <a:r>
              <a:rPr lang="en-US" b="1" dirty="0" err="1">
                <a:solidFill>
                  <a:srgbClr val="008000"/>
                </a:solidFill>
                <a:ea typeface="ＭＳ Ｐゴシック" pitchFamily="34" charset="-128"/>
              </a:rPr>
              <a:t>tuples</a:t>
            </a:r>
            <a:r>
              <a:rPr lang="en-US" b="1" dirty="0">
                <a:solidFill>
                  <a:srgbClr val="008000"/>
                </a:solidFill>
                <a:ea typeface="ＭＳ Ｐゴシック" pitchFamily="34" charset="-128"/>
              </a:rPr>
              <a:t>:</a:t>
            </a:r>
            <a:r>
              <a:rPr lang="en-US" dirty="0">
                <a:solidFill>
                  <a:srgbClr val="008000"/>
                </a:solidFill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(user, query, time)</a:t>
            </a:r>
          </a:p>
          <a:p>
            <a:pPr lvl="1"/>
            <a:r>
              <a:rPr lang="en-US" b="1" dirty="0">
                <a:solidFill>
                  <a:srgbClr val="008000"/>
                </a:solidFill>
                <a:ea typeface="ＭＳ Ｐゴシック" pitchFamily="34" charset="-128"/>
              </a:rPr>
              <a:t>Answer questions such as:</a:t>
            </a:r>
            <a:r>
              <a:rPr lang="en-US" dirty="0">
                <a:solidFill>
                  <a:srgbClr val="008000"/>
                </a:solidFill>
                <a:ea typeface="ＭＳ Ｐゴシック" pitchFamily="34" charset="-128"/>
              </a:rPr>
              <a:t> </a:t>
            </a:r>
            <a:r>
              <a:rPr lang="en-US" b="1" dirty="0">
                <a:ea typeface="ＭＳ Ｐゴシック" pitchFamily="34" charset="-128"/>
              </a:rPr>
              <a:t>How often did a user run the same query in a single days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Have space to store </a:t>
            </a:r>
            <a:r>
              <a:rPr lang="en-US" b="1" dirty="0">
                <a:ea typeface="ＭＳ Ｐゴシック" pitchFamily="34" charset="-128"/>
              </a:rPr>
              <a:t>1/10</a:t>
            </a:r>
            <a:r>
              <a:rPr lang="en-US" b="1" baseline="30000" dirty="0">
                <a:ea typeface="ＭＳ Ｐゴシック" pitchFamily="34" charset="-128"/>
              </a:rPr>
              <a:t>th</a:t>
            </a:r>
            <a:r>
              <a:rPr lang="en-US" dirty="0">
                <a:ea typeface="ＭＳ Ｐゴシック" pitchFamily="34" charset="-128"/>
              </a:rPr>
              <a:t> of query stream</a:t>
            </a:r>
          </a:p>
          <a:p>
            <a:r>
              <a:rPr lang="en-US" b="1" dirty="0">
                <a:solidFill>
                  <a:srgbClr val="0000FF"/>
                </a:solidFill>
              </a:rPr>
              <a:t>Naïve solution: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Generate a random integer in </a:t>
            </a:r>
            <a:r>
              <a:rPr lang="en-US" b="1" dirty="0">
                <a:ea typeface="ＭＳ Ｐゴシック" pitchFamily="34" charset="-128"/>
              </a:rPr>
              <a:t>[0..9]</a:t>
            </a:r>
            <a:r>
              <a:rPr lang="en-US" dirty="0">
                <a:ea typeface="ＭＳ Ｐゴシック" pitchFamily="34" charset="-128"/>
              </a:rPr>
              <a:t> for each query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Store the query if the integer is </a:t>
            </a:r>
            <a:r>
              <a:rPr lang="en-US" b="1" dirty="0">
                <a:ea typeface="ＭＳ Ｐゴシック" pitchFamily="34" charset="-128"/>
              </a:rPr>
              <a:t>0</a:t>
            </a:r>
            <a:r>
              <a:rPr lang="en-US" dirty="0">
                <a:ea typeface="ＭＳ Ｐゴシック" pitchFamily="34" charset="-128"/>
              </a:rPr>
              <a:t>, otherwise discard  </a:t>
            </a:r>
          </a:p>
          <a:p>
            <a:endParaRPr lang="en-US" dirty="0"/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F71D2B-DD3B-423F-828A-39E9CD946191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3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Problem with Naïve </a:t>
            </a:r>
            <a:r>
              <a:rPr lang="en-US" dirty="0"/>
              <a:t>A</a:t>
            </a:r>
            <a:r>
              <a:rPr lang="en-US" dirty="0">
                <a:ea typeface="+mj-ea"/>
              </a:rPr>
              <a:t>pproach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458200" cy="556260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b="1" dirty="0">
                    <a:solidFill>
                      <a:srgbClr val="FF0066"/>
                    </a:solidFill>
                  </a:rPr>
                  <a:t>Simple question: </a:t>
                </a:r>
                <a:r>
                  <a:rPr lang="en-US" b="1" dirty="0">
                    <a:solidFill>
                      <a:srgbClr val="0000FF"/>
                    </a:solidFill>
                  </a:rPr>
                  <a:t>What fraction of queries by an average search engine user are duplicates?</a:t>
                </a:r>
              </a:p>
              <a:p>
                <a:pPr lvl="1"/>
                <a:r>
                  <a:rPr lang="en-US" dirty="0">
                    <a:solidFill>
                      <a:srgbClr val="008000"/>
                    </a:solidFill>
                  </a:rPr>
                  <a:t>Suppose each user issues </a:t>
                </a:r>
                <a:r>
                  <a:rPr lang="en-US" b="1" i="1" dirty="0">
                    <a:solidFill>
                      <a:srgbClr val="008000"/>
                    </a:solidFill>
                  </a:rPr>
                  <a:t>x</a:t>
                </a:r>
                <a:r>
                  <a:rPr lang="en-US" dirty="0">
                    <a:solidFill>
                      <a:srgbClr val="008000"/>
                    </a:solidFill>
                  </a:rPr>
                  <a:t> queries once and </a:t>
                </a:r>
                <a:r>
                  <a:rPr lang="en-US" b="1" i="1" dirty="0">
                    <a:solidFill>
                      <a:srgbClr val="008000"/>
                    </a:solidFill>
                  </a:rPr>
                  <a:t>d</a:t>
                </a:r>
                <a:r>
                  <a:rPr lang="en-US" dirty="0">
                    <a:solidFill>
                      <a:srgbClr val="008000"/>
                    </a:solidFill>
                  </a:rPr>
                  <a:t> queries twice (total of </a:t>
                </a:r>
                <a:r>
                  <a:rPr lang="en-US" b="1" i="1" dirty="0">
                    <a:solidFill>
                      <a:srgbClr val="008000"/>
                    </a:solidFill>
                  </a:rPr>
                  <a:t>x</a:t>
                </a:r>
                <a:r>
                  <a:rPr lang="en-US" b="1" dirty="0">
                    <a:solidFill>
                      <a:srgbClr val="008000"/>
                    </a:solidFill>
                  </a:rPr>
                  <a:t>+2</a:t>
                </a:r>
                <a:r>
                  <a:rPr lang="en-US" b="1" i="1" dirty="0">
                    <a:solidFill>
                      <a:srgbClr val="008000"/>
                    </a:solidFill>
                  </a:rPr>
                  <a:t>d</a:t>
                </a:r>
                <a:r>
                  <a:rPr lang="en-US" dirty="0">
                    <a:solidFill>
                      <a:srgbClr val="008000"/>
                    </a:solidFill>
                  </a:rPr>
                  <a:t> queries)</a:t>
                </a:r>
              </a:p>
              <a:p>
                <a:pPr lvl="2"/>
                <a:r>
                  <a:rPr lang="en-US" b="1" dirty="0">
                    <a:solidFill>
                      <a:srgbClr val="0000FF"/>
                    </a:solidFill>
                    <a:ea typeface="ＭＳ Ｐゴシック" pitchFamily="34" charset="-128"/>
                  </a:rPr>
                  <a:t>Correct answer:</a:t>
                </a:r>
                <a:r>
                  <a:rPr lang="en-US" dirty="0">
                    <a:solidFill>
                      <a:srgbClr val="0000FF"/>
                    </a:solidFill>
                    <a:ea typeface="ＭＳ Ｐゴシック" pitchFamily="34" charset="-128"/>
                  </a:rPr>
                  <a:t> </a:t>
                </a:r>
                <a:r>
                  <a:rPr lang="en-US" b="1" i="1" dirty="0">
                    <a:ea typeface="ＭＳ Ｐゴシック" pitchFamily="34" charset="-128"/>
                  </a:rPr>
                  <a:t>d</a:t>
                </a:r>
                <a:r>
                  <a:rPr lang="en-US" b="1" dirty="0">
                    <a:ea typeface="ＭＳ Ｐゴシック" pitchFamily="34" charset="-128"/>
                  </a:rPr>
                  <a:t>/(</a:t>
                </a:r>
                <a:r>
                  <a:rPr lang="en-US" b="1" i="1" dirty="0" err="1">
                    <a:ea typeface="ＭＳ Ｐゴシック" pitchFamily="34" charset="-128"/>
                  </a:rPr>
                  <a:t>x</a:t>
                </a:r>
                <a:r>
                  <a:rPr lang="en-US" b="1" dirty="0" err="1">
                    <a:ea typeface="ＭＳ Ｐゴシック" pitchFamily="34" charset="-128"/>
                  </a:rPr>
                  <a:t>+</a:t>
                </a:r>
                <a:r>
                  <a:rPr lang="en-US" b="1" i="1" dirty="0" err="1">
                    <a:ea typeface="ＭＳ Ｐゴシック" pitchFamily="34" charset="-128"/>
                  </a:rPr>
                  <a:t>d</a:t>
                </a:r>
                <a:r>
                  <a:rPr lang="en-US" b="1" dirty="0">
                    <a:ea typeface="ＭＳ Ｐゴシック" pitchFamily="34" charset="-128"/>
                  </a:rPr>
                  <a:t>)</a:t>
                </a:r>
              </a:p>
              <a:p>
                <a:pPr lvl="1"/>
                <a:r>
                  <a:rPr lang="en-US" b="1" dirty="0">
                    <a:ea typeface="ＭＳ Ｐゴシック" pitchFamily="34" charset="-128"/>
                  </a:rPr>
                  <a:t>Proposed solution: </a:t>
                </a:r>
                <a:r>
                  <a:rPr lang="en-US" b="1" dirty="0">
                    <a:solidFill>
                      <a:srgbClr val="FF0066"/>
                    </a:solidFill>
                    <a:ea typeface="ＭＳ Ｐゴシック" pitchFamily="34" charset="-128"/>
                  </a:rPr>
                  <a:t>We keep 10% of the queries</a:t>
                </a:r>
              </a:p>
              <a:p>
                <a:pPr lvl="2"/>
                <a:r>
                  <a:rPr lang="en-US" dirty="0">
                    <a:ea typeface="ＭＳ Ｐゴシック" pitchFamily="34" charset="-128"/>
                  </a:rPr>
                  <a:t>Sample will contain </a:t>
                </a:r>
                <a:r>
                  <a:rPr lang="en-US" b="1" i="1" dirty="0">
                    <a:ea typeface="ＭＳ Ｐゴシック" pitchFamily="34" charset="-128"/>
                  </a:rPr>
                  <a:t>x</a:t>
                </a:r>
                <a:r>
                  <a:rPr lang="en-US" b="1" dirty="0">
                    <a:ea typeface="ＭＳ Ｐゴシック" pitchFamily="34" charset="-128"/>
                  </a:rPr>
                  <a:t>/10</a:t>
                </a:r>
                <a:r>
                  <a:rPr lang="en-US" dirty="0">
                    <a:ea typeface="ＭＳ Ｐゴシック" pitchFamily="34" charset="-128"/>
                  </a:rPr>
                  <a:t> of the singleton queries and </a:t>
                </a:r>
                <a:br>
                  <a:rPr lang="en-US" dirty="0">
                    <a:ea typeface="ＭＳ Ｐゴシック" pitchFamily="34" charset="-128"/>
                  </a:rPr>
                </a:br>
                <a:r>
                  <a:rPr lang="en-US" b="1" dirty="0">
                    <a:ea typeface="ＭＳ Ｐゴシック" pitchFamily="34" charset="-128"/>
                  </a:rPr>
                  <a:t>2</a:t>
                </a:r>
                <a:r>
                  <a:rPr lang="en-US" b="1" i="1" dirty="0">
                    <a:ea typeface="ＭＳ Ｐゴシック" pitchFamily="34" charset="-128"/>
                  </a:rPr>
                  <a:t>d</a:t>
                </a:r>
                <a:r>
                  <a:rPr lang="en-US" b="1" dirty="0">
                    <a:ea typeface="ＭＳ Ｐゴシック" pitchFamily="34" charset="-128"/>
                  </a:rPr>
                  <a:t>/10</a:t>
                </a:r>
                <a:r>
                  <a:rPr lang="en-US" dirty="0">
                    <a:ea typeface="ＭＳ Ｐゴシック" pitchFamily="34" charset="-128"/>
                  </a:rPr>
                  <a:t> of the duplicate queries at least once</a:t>
                </a:r>
              </a:p>
              <a:p>
                <a:pPr lvl="2"/>
                <a:r>
                  <a:rPr lang="en-US" dirty="0">
                    <a:ea typeface="ＭＳ Ｐゴシック" pitchFamily="34" charset="-128"/>
                  </a:rPr>
                  <a:t>But only </a:t>
                </a:r>
                <a:r>
                  <a:rPr lang="en-US" b="1" i="1" dirty="0">
                    <a:ea typeface="ＭＳ Ｐゴシック" pitchFamily="34" charset="-128"/>
                  </a:rPr>
                  <a:t>d</a:t>
                </a:r>
                <a:r>
                  <a:rPr lang="en-US" b="1" dirty="0">
                    <a:ea typeface="ＭＳ Ｐゴシック" pitchFamily="34" charset="-128"/>
                  </a:rPr>
                  <a:t>/100</a:t>
                </a:r>
                <a:r>
                  <a:rPr lang="en-US" dirty="0">
                    <a:ea typeface="ＭＳ Ｐゴシック" pitchFamily="34" charset="-128"/>
                  </a:rPr>
                  <a:t> pairs of duplicates</a:t>
                </a:r>
              </a:p>
              <a:p>
                <a:pPr lvl="3"/>
                <a:r>
                  <a:rPr lang="en-US" b="1" dirty="0">
                    <a:ea typeface="ＭＳ Ｐゴシック" pitchFamily="34" charset="-128"/>
                  </a:rPr>
                  <a:t>d/100</a:t>
                </a:r>
                <a:r>
                  <a:rPr lang="en-US" dirty="0">
                    <a:ea typeface="ＭＳ Ｐゴシック" pitchFamily="34" charset="-128"/>
                  </a:rPr>
                  <a:t> = </a:t>
                </a:r>
                <a:r>
                  <a:rPr lang="en-US" b="1" dirty="0">
                    <a:ea typeface="ＭＳ Ｐゴシック" pitchFamily="34" charset="-128"/>
                  </a:rPr>
                  <a:t>1/10 ∙ 1/10 ∙ d</a:t>
                </a:r>
              </a:p>
              <a:p>
                <a:pPr lvl="2"/>
                <a:r>
                  <a:rPr lang="en-US" dirty="0">
                    <a:ea typeface="ＭＳ Ｐゴシック" pitchFamily="34" charset="-128"/>
                  </a:rPr>
                  <a:t>Of </a:t>
                </a:r>
                <a:r>
                  <a:rPr lang="en-US" b="1" i="1" dirty="0">
                    <a:ea typeface="ＭＳ Ｐゴシック" pitchFamily="34" charset="-128"/>
                  </a:rPr>
                  <a:t>d</a:t>
                </a:r>
                <a:r>
                  <a:rPr lang="en-US" dirty="0">
                    <a:ea typeface="ＭＳ Ｐゴシック" pitchFamily="34" charset="-128"/>
                  </a:rPr>
                  <a:t> “duplicates” </a:t>
                </a:r>
                <a:r>
                  <a:rPr lang="en-US" b="1" i="1" dirty="0">
                    <a:ea typeface="ＭＳ Ｐゴシック" pitchFamily="34" charset="-128"/>
                  </a:rPr>
                  <a:t>18d/100</a:t>
                </a:r>
                <a:r>
                  <a:rPr lang="en-US" dirty="0">
                    <a:ea typeface="ＭＳ Ｐゴシック" pitchFamily="34" charset="-128"/>
                  </a:rPr>
                  <a:t> appear exactly once</a:t>
                </a:r>
              </a:p>
              <a:p>
                <a:pPr lvl="3"/>
                <a:r>
                  <a:rPr lang="en-US" b="1" dirty="0">
                    <a:ea typeface="ＭＳ Ｐゴシック" pitchFamily="34" charset="-128"/>
                  </a:rPr>
                  <a:t>18d/100 = ((1/10 ∙ 9/10)+(9/10 ∙ 1/10)) ∙ d</a:t>
                </a:r>
              </a:p>
              <a:p>
                <a:pPr lvl="1"/>
                <a:r>
                  <a:rPr lang="en-US" b="1" dirty="0">
                    <a:solidFill>
                      <a:srgbClr val="D60093"/>
                    </a:solidFill>
                    <a:ea typeface="ＭＳ Ｐゴシック" pitchFamily="34" charset="-128"/>
                  </a:rPr>
                  <a:t>So the sample-based answer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ＭＳ Ｐゴシック" pitchFamily="34" charset="-128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𝑑</m:t>
                            </m:r>
                          </m:num>
                          <m:den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100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𝑥</m:t>
                            </m:r>
                          </m:num>
                          <m:den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10</m:t>
                            </m:r>
                          </m:den>
                        </m:f>
                        <m:r>
                          <a:rPr lang="en-US" b="0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+</m:t>
                        </m:r>
                        <m:f>
                          <m:fPr>
                            <m:ctrlP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𝑑</m:t>
                            </m:r>
                          </m:num>
                          <m:den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100</m:t>
                            </m:r>
                          </m:den>
                        </m:f>
                        <m:r>
                          <a:rPr lang="en-US" b="0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+</m:t>
                        </m:r>
                        <m:f>
                          <m:fPr>
                            <m:ctrlP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18</m:t>
                            </m:r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𝑑</m:t>
                            </m:r>
                          </m:num>
                          <m:den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100</m:t>
                            </m:r>
                          </m:den>
                        </m:f>
                      </m:den>
                    </m:f>
                    <m:r>
                      <a:rPr lang="en-US" b="0" i="0" dirty="0" smtClean="0">
                        <a:solidFill>
                          <a:srgbClr val="0000FF"/>
                        </a:solidFill>
                        <a:latin typeface="Cambria Math"/>
                        <a:ea typeface="ＭＳ Ｐゴシック" pitchFamily="34" charset="-128"/>
                      </a:rPr>
                      <m:t>=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ＭＳ Ｐゴシック" pitchFamily="34" charset="-128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𝒅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𝟏𝟎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𝒙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+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𝟏𝟗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𝒅</m:t>
                        </m:r>
                      </m:den>
                    </m:f>
                  </m:oMath>
                </a14:m>
                <a:endParaRPr lang="en-US" b="1" dirty="0">
                  <a:solidFill>
                    <a:srgbClr val="0000FF"/>
                  </a:solidFill>
                  <a:ea typeface="ＭＳ Ｐゴシック" pitchFamily="34" charset="-12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458200" cy="5562600"/>
              </a:xfrm>
              <a:blipFill rotWithShape="1">
                <a:blip r:embed="rId3"/>
                <a:stretch>
                  <a:fillRect t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62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66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8E6BFDC-6A93-4FDB-88E4-222467317FCC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4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Solution: Sample Users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dirty="0">
                <a:solidFill>
                  <a:srgbClr val="008000"/>
                </a:solidFill>
              </a:rPr>
              <a:t>Solution:</a:t>
            </a:r>
          </a:p>
          <a:p>
            <a:r>
              <a:rPr lang="en-US" dirty="0"/>
              <a:t>Pick </a:t>
            </a:r>
            <a:r>
              <a:rPr lang="en-US" b="1" dirty="0"/>
              <a:t>1/10</a:t>
            </a:r>
            <a:r>
              <a:rPr lang="en-US" b="1" baseline="30000" dirty="0"/>
              <a:t>th</a:t>
            </a:r>
            <a:r>
              <a:rPr lang="en-US" dirty="0"/>
              <a:t> of </a:t>
            </a:r>
            <a:r>
              <a:rPr lang="en-US" b="1" dirty="0">
                <a:solidFill>
                  <a:srgbClr val="D60093"/>
                </a:solidFill>
              </a:rPr>
              <a:t>users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/>
              <a:t>and take all their </a:t>
            </a:r>
            <a:br>
              <a:rPr lang="en-US" dirty="0"/>
            </a:br>
            <a:r>
              <a:rPr lang="en-US" dirty="0"/>
              <a:t>searches in the sample</a:t>
            </a:r>
          </a:p>
          <a:p>
            <a:pPr lvl="8"/>
            <a:endParaRPr lang="en-US" dirty="0"/>
          </a:p>
          <a:p>
            <a:r>
              <a:rPr lang="en-US" dirty="0"/>
              <a:t>Use a hash function that hashes the </a:t>
            </a:r>
            <a:br>
              <a:rPr lang="en-US" dirty="0"/>
            </a:br>
            <a:r>
              <a:rPr lang="en-US" dirty="0"/>
              <a:t>user name or user id uniformly into 10 buckets</a:t>
            </a:r>
          </a:p>
          <a:p>
            <a:pPr>
              <a:buFont typeface="Wingdings 2" pitchFamily="18" charset="2"/>
              <a:buNone/>
            </a:pPr>
            <a:endParaRPr lang="en-US" dirty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4319D2-5152-45DB-A712-F2C46AA8F530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90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Generalized Solution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Stream of tuples with keys: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Key is some subset of each </a:t>
            </a:r>
            <a:r>
              <a:rPr lang="en-US" dirty="0" err="1">
                <a:ea typeface="ＭＳ Ｐゴシック" pitchFamily="34" charset="-128"/>
              </a:rPr>
              <a:t>tuple’s</a:t>
            </a:r>
            <a:r>
              <a:rPr lang="en-US" dirty="0">
                <a:ea typeface="ＭＳ Ｐゴシック" pitchFamily="34" charset="-128"/>
              </a:rPr>
              <a:t> components</a:t>
            </a:r>
          </a:p>
          <a:p>
            <a:pPr lvl="2"/>
            <a:r>
              <a:rPr lang="en-US" dirty="0">
                <a:ea typeface="ＭＳ Ｐゴシック" pitchFamily="34" charset="-128"/>
              </a:rPr>
              <a:t>e.g., </a:t>
            </a:r>
            <a:r>
              <a:rPr lang="en-US" dirty="0" err="1">
                <a:ea typeface="ＭＳ Ｐゴシック" pitchFamily="34" charset="-128"/>
              </a:rPr>
              <a:t>tuple</a:t>
            </a:r>
            <a:r>
              <a:rPr lang="en-US" dirty="0">
                <a:ea typeface="ＭＳ Ｐゴシック" pitchFamily="34" charset="-128"/>
              </a:rPr>
              <a:t> is (user, search, time); key is 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</a:rPr>
              <a:t>user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Choice of key depends on application</a:t>
            </a:r>
          </a:p>
          <a:p>
            <a:pPr lvl="8"/>
            <a:endParaRPr lang="en-US" dirty="0">
              <a:ea typeface="ＭＳ Ｐゴシック" pitchFamily="34" charset="-128"/>
            </a:endParaRPr>
          </a:p>
          <a:p>
            <a:r>
              <a:rPr lang="en-US" b="1" dirty="0">
                <a:solidFill>
                  <a:srgbClr val="FF0066"/>
                </a:solidFill>
              </a:rPr>
              <a:t>To get a sample of </a:t>
            </a:r>
            <a:r>
              <a:rPr lang="en-US" b="1" i="1" dirty="0">
                <a:solidFill>
                  <a:srgbClr val="FF0066"/>
                </a:solidFill>
              </a:rPr>
              <a:t>a/b </a:t>
            </a:r>
            <a:r>
              <a:rPr lang="en-US" b="1" dirty="0">
                <a:solidFill>
                  <a:srgbClr val="FF0066"/>
                </a:solidFill>
              </a:rPr>
              <a:t>fraction of the stream: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Hash each </a:t>
            </a:r>
            <a:r>
              <a:rPr lang="en-US" dirty="0" err="1">
                <a:ea typeface="ＭＳ Ｐゴシック" pitchFamily="34" charset="-128"/>
              </a:rPr>
              <a:t>tuple’s</a:t>
            </a:r>
            <a:r>
              <a:rPr lang="en-US" dirty="0">
                <a:ea typeface="ＭＳ Ｐゴシック" pitchFamily="34" charset="-128"/>
              </a:rPr>
              <a:t> key uniformly into </a:t>
            </a:r>
            <a:r>
              <a:rPr lang="en-US" b="1" i="1" dirty="0">
                <a:ea typeface="ＭＳ Ｐゴシック" pitchFamily="34" charset="-128"/>
              </a:rPr>
              <a:t>b</a:t>
            </a:r>
            <a:r>
              <a:rPr lang="en-US" dirty="0">
                <a:ea typeface="ＭＳ Ｐゴシック" pitchFamily="34" charset="-128"/>
              </a:rPr>
              <a:t> buckets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Pick the </a:t>
            </a:r>
            <a:r>
              <a:rPr lang="en-US" dirty="0" err="1">
                <a:ea typeface="ＭＳ Ｐゴシック" pitchFamily="34" charset="-128"/>
              </a:rPr>
              <a:t>tuple</a:t>
            </a:r>
            <a:r>
              <a:rPr lang="en-US" dirty="0">
                <a:ea typeface="ＭＳ Ｐゴシック" pitchFamily="34" charset="-128"/>
              </a:rPr>
              <a:t> if its hash value is at most </a:t>
            </a:r>
            <a:r>
              <a:rPr lang="en-US" b="1" i="1" dirty="0">
                <a:ea typeface="ＭＳ Ｐゴシック" pitchFamily="34" charset="-128"/>
              </a:rPr>
              <a:t>a</a:t>
            </a:r>
          </a:p>
          <a:p>
            <a:pPr>
              <a:buFont typeface="Wingdings 2" pitchFamily="18" charset="2"/>
              <a:buNone/>
            </a:pPr>
            <a:endParaRPr lang="en-US" dirty="0"/>
          </a:p>
          <a:p>
            <a:pPr lvl="1"/>
            <a:endParaRPr lang="en-US" i="1" dirty="0">
              <a:ea typeface="ＭＳ Ｐゴシック" pitchFamily="34" charset="-128"/>
            </a:endParaRPr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B327432-9684-4190-96C7-F87A95A6C6BC}" type="slidenum">
              <a:rPr lang="en-US"/>
              <a:pPr/>
              <a:t>13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160038"/>
              </p:ext>
            </p:extLst>
          </p:nvPr>
        </p:nvGraphicFramePr>
        <p:xfrm>
          <a:off x="914400" y="5325070"/>
          <a:ext cx="6096000" cy="37084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5800" y="5782270"/>
            <a:ext cx="80522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Hash table with 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buckets, pick the tuple if its hash value is at most 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a.</a:t>
            </a:r>
          </a:p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How to generate a 30% sample?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Hash into b=10 buckets, take the tuple if it hashes to one of the first 3 buckets</a:t>
            </a:r>
          </a:p>
        </p:txBody>
      </p:sp>
    </p:spTree>
    <p:extLst>
      <p:ext uri="{BB962C8B-B14F-4D97-AF65-F5344CB8AC3E}">
        <p14:creationId xmlns:p14="http://schemas.microsoft.com/office/powerpoint/2010/main" val="402396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Sampling from a Data Stream:</a:t>
            </a:r>
            <a:br>
              <a:rPr lang="en-US" dirty="0"/>
            </a:br>
            <a:r>
              <a:rPr lang="en-US" dirty="0"/>
              <a:t>Sampling a fixed-size sample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762000" y="5257800"/>
            <a:ext cx="8077200" cy="1499616"/>
          </a:xfrm>
        </p:spPr>
        <p:txBody>
          <a:bodyPr anchor="t">
            <a:normAutofit/>
          </a:bodyPr>
          <a:lstStyle/>
          <a:p>
            <a:r>
              <a:rPr lang="en-US" sz="3600" b="1" dirty="0"/>
              <a:t>As the stream grows, the sample is of fixed size</a:t>
            </a:r>
          </a:p>
        </p:txBody>
      </p:sp>
      <p:sp>
        <p:nvSpPr>
          <p:cNvPr id="2" name="Rectangle 1"/>
          <p:cNvSpPr/>
          <p:nvPr/>
        </p:nvSpPr>
        <p:spPr>
          <a:xfrm>
            <a:off x="5257800" y="6019800"/>
            <a:ext cx="2667000" cy="304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6400800"/>
            <a:ext cx="3352800" cy="304800"/>
          </a:xfrm>
          <a:prstGeom prst="rect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58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Maintaining a fixed-size sample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686800" cy="3810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66"/>
                </a:solidFill>
              </a:rPr>
              <a:t>Problem 2: Fixed-size sample</a:t>
            </a:r>
          </a:p>
          <a:p>
            <a:r>
              <a:rPr lang="en-US" b="1" dirty="0">
                <a:solidFill>
                  <a:srgbClr val="0000FF"/>
                </a:solidFill>
              </a:rPr>
              <a:t>Suppose we need to maintain a random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sample </a:t>
            </a:r>
            <a:r>
              <a:rPr lang="en-US" b="1" i="1" dirty="0">
                <a:solidFill>
                  <a:srgbClr val="0000FF"/>
                </a:solidFill>
              </a:rPr>
              <a:t>S</a:t>
            </a:r>
            <a:r>
              <a:rPr lang="en-US" b="1" dirty="0">
                <a:solidFill>
                  <a:srgbClr val="0000FF"/>
                </a:solidFill>
              </a:rPr>
              <a:t> of size exactly </a:t>
            </a:r>
            <a:r>
              <a:rPr lang="en-US" b="1" i="1" dirty="0">
                <a:solidFill>
                  <a:srgbClr val="0000FF"/>
                </a:solidFill>
              </a:rPr>
              <a:t>s </a:t>
            </a:r>
            <a:r>
              <a:rPr lang="en-US" b="1" dirty="0">
                <a:solidFill>
                  <a:srgbClr val="0000FF"/>
                </a:solidFill>
              </a:rPr>
              <a:t>tuples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E.g., main memory size constraint</a:t>
            </a:r>
          </a:p>
          <a:p>
            <a:r>
              <a:rPr lang="en-US" b="1" dirty="0">
                <a:solidFill>
                  <a:srgbClr val="008000"/>
                </a:solidFill>
              </a:rPr>
              <a:t>Why?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Don’t know length of stream in advance</a:t>
            </a:r>
          </a:p>
          <a:p>
            <a:r>
              <a:rPr lang="en-US" b="1" dirty="0">
                <a:solidFill>
                  <a:srgbClr val="D60093"/>
                </a:solidFill>
              </a:rPr>
              <a:t>Suppose at time </a:t>
            </a:r>
            <a:r>
              <a:rPr lang="en-US" b="1" i="1" dirty="0">
                <a:solidFill>
                  <a:srgbClr val="D60093"/>
                </a:solidFill>
              </a:rPr>
              <a:t>n</a:t>
            </a:r>
            <a:r>
              <a:rPr lang="en-US" b="1" dirty="0">
                <a:solidFill>
                  <a:srgbClr val="D60093"/>
                </a:solidFill>
              </a:rPr>
              <a:t> we have seen </a:t>
            </a:r>
            <a:r>
              <a:rPr lang="en-US" b="1" i="1" dirty="0">
                <a:solidFill>
                  <a:srgbClr val="D60093"/>
                </a:solidFill>
              </a:rPr>
              <a:t>n</a:t>
            </a:r>
            <a:r>
              <a:rPr lang="en-US" b="1" dirty="0">
                <a:solidFill>
                  <a:srgbClr val="D60093"/>
                </a:solidFill>
              </a:rPr>
              <a:t> items</a:t>
            </a:r>
          </a:p>
          <a:p>
            <a:pPr lvl="1"/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Each item is in the sample </a:t>
            </a:r>
            <a:r>
              <a:rPr lang="en-US" b="1" i="1" dirty="0">
                <a:solidFill>
                  <a:srgbClr val="D60093"/>
                </a:solidFill>
                <a:ea typeface="ＭＳ Ｐゴシック" pitchFamily="34" charset="-128"/>
              </a:rPr>
              <a:t>S</a:t>
            </a: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 with equal prob. </a:t>
            </a:r>
            <a:r>
              <a:rPr lang="en-US" b="1" i="1" dirty="0">
                <a:solidFill>
                  <a:srgbClr val="D60093"/>
                </a:solidFill>
                <a:ea typeface="ＭＳ Ｐゴシック" pitchFamily="34" charset="-128"/>
              </a:rPr>
              <a:t>s/n</a:t>
            </a:r>
          </a:p>
          <a:p>
            <a:pPr lvl="1"/>
            <a:endParaRPr lang="en-US" dirty="0">
              <a:ea typeface="ＭＳ Ｐゴシック" pitchFamily="34" charset="-128"/>
            </a:endParaRPr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4436852-1965-4142-AF0B-7B66A910AA29}" type="slidenum">
              <a:rPr lang="en-US"/>
              <a:pPr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4819471"/>
            <a:ext cx="80137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How to think about the problem: say s = 2</a:t>
            </a: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Stream:</a:t>
            </a:r>
            <a:r>
              <a:rPr lang="en-US" dirty="0">
                <a:latin typeface="Arial" pitchFamily="34" charset="0"/>
                <a:cs typeface="Arial" pitchFamily="34" charset="0"/>
              </a:rPr>
              <a:t> a x c y z k c d e g…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At 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n= 5,</a:t>
            </a:r>
            <a:r>
              <a:rPr lang="en-US" dirty="0">
                <a:latin typeface="Arial" pitchFamily="34" charset="0"/>
                <a:cs typeface="Arial" pitchFamily="34" charset="0"/>
              </a:rPr>
              <a:t> each of the first 5 tuples is included in the sample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S</a:t>
            </a:r>
            <a:r>
              <a:rPr lang="en-US" dirty="0">
                <a:latin typeface="Arial" pitchFamily="34" charset="0"/>
                <a:cs typeface="Arial" pitchFamily="34" charset="0"/>
              </a:rPr>
              <a:t> with equal prob.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At </a:t>
            </a:r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n= 7,</a:t>
            </a:r>
            <a:r>
              <a:rPr lang="en-US" dirty="0">
                <a:latin typeface="Arial" pitchFamily="34" charset="0"/>
                <a:cs typeface="Arial" pitchFamily="34" charset="0"/>
              </a:rPr>
              <a:t> each of the first 7 tuples is included in the sample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S</a:t>
            </a:r>
            <a:r>
              <a:rPr lang="en-US" dirty="0">
                <a:latin typeface="Arial" pitchFamily="34" charset="0"/>
                <a:cs typeface="Arial" pitchFamily="34" charset="0"/>
              </a:rPr>
              <a:t> with equal prob.</a:t>
            </a:r>
          </a:p>
          <a:p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Impractical solution would be to store all the </a:t>
            </a:r>
            <a:r>
              <a:rPr lang="en-US" sz="2400" b="1" i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n</a:t>
            </a:r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 tuples seen </a:t>
            </a:r>
            <a:b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</a:br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so far and out of them pick </a:t>
            </a:r>
            <a:r>
              <a:rPr lang="en-US" sz="2400" b="1" i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s</a:t>
            </a:r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 at random</a:t>
            </a:r>
          </a:p>
        </p:txBody>
      </p:sp>
      <p:sp>
        <p:nvSpPr>
          <p:cNvPr id="8" name="Right Bracket 7"/>
          <p:cNvSpPr/>
          <p:nvPr/>
        </p:nvSpPr>
        <p:spPr>
          <a:xfrm rot="5400000">
            <a:off x="2178843" y="4852698"/>
            <a:ext cx="185738" cy="914400"/>
          </a:xfrm>
          <a:prstGeom prst="rightBracket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" name="Right Bracket 8"/>
          <p:cNvSpPr/>
          <p:nvPr/>
        </p:nvSpPr>
        <p:spPr>
          <a:xfrm rot="5400000">
            <a:off x="2320527" y="4715886"/>
            <a:ext cx="185738" cy="1269208"/>
          </a:xfrm>
          <a:prstGeom prst="rightBracket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0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38200" y="1905000"/>
            <a:ext cx="7848600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Solution: Fixed Size Sample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Algorithm </a:t>
            </a:r>
            <a:r>
              <a:rPr lang="en-US" b="1" dirty="0">
                <a:solidFill>
                  <a:srgbClr val="0000FF"/>
                </a:solidFill>
              </a:rPr>
              <a:t>(a.k.a. Reservoir Sampling)</a:t>
            </a:r>
            <a:endParaRPr lang="en-US" b="1" dirty="0">
              <a:solidFill>
                <a:srgbClr val="D60093"/>
              </a:solidFill>
            </a:endParaRPr>
          </a:p>
          <a:p>
            <a:pPr lvl="1"/>
            <a:r>
              <a:rPr lang="en-US" dirty="0"/>
              <a:t>Store all the first </a:t>
            </a:r>
            <a:r>
              <a:rPr lang="en-US" b="1" i="1" dirty="0"/>
              <a:t>s</a:t>
            </a:r>
            <a:r>
              <a:rPr lang="en-US" dirty="0"/>
              <a:t> elements of the stream to </a:t>
            </a:r>
            <a:r>
              <a:rPr lang="en-US" b="1" i="1" dirty="0"/>
              <a:t>S</a:t>
            </a:r>
          </a:p>
          <a:p>
            <a:pPr lvl="1"/>
            <a:r>
              <a:rPr lang="en-US" dirty="0"/>
              <a:t>Suppose we have seen </a:t>
            </a:r>
            <a:r>
              <a:rPr lang="en-US" b="1" i="1" dirty="0"/>
              <a:t>n-1</a:t>
            </a:r>
            <a:r>
              <a:rPr lang="en-US" dirty="0"/>
              <a:t> elements, and now </a:t>
            </a:r>
            <a:br>
              <a:rPr lang="en-US" dirty="0"/>
            </a:br>
            <a:r>
              <a:rPr lang="en-US" dirty="0"/>
              <a:t>the </a:t>
            </a:r>
            <a:r>
              <a:rPr lang="en-US" b="1" i="1" dirty="0"/>
              <a:t>n</a:t>
            </a:r>
            <a:r>
              <a:rPr lang="en-US" b="1" i="1" baseline="30000" dirty="0"/>
              <a:t>th</a:t>
            </a:r>
            <a:r>
              <a:rPr lang="en-US" dirty="0"/>
              <a:t> element arrives (</a:t>
            </a:r>
            <a:r>
              <a:rPr lang="en-US" b="1" i="1" dirty="0"/>
              <a:t>n</a:t>
            </a:r>
            <a:r>
              <a:rPr lang="en-US" b="1" dirty="0"/>
              <a:t> &gt; </a:t>
            </a:r>
            <a:r>
              <a:rPr lang="en-US" b="1" i="1" dirty="0"/>
              <a:t>s</a:t>
            </a:r>
            <a:r>
              <a:rPr lang="en-US" dirty="0"/>
              <a:t>)</a:t>
            </a:r>
          </a:p>
          <a:p>
            <a:pPr lvl="2"/>
            <a:r>
              <a:rPr lang="en-US" dirty="0">
                <a:ea typeface="ＭＳ Ｐゴシック" pitchFamily="34" charset="-128"/>
              </a:rPr>
              <a:t>With probability </a:t>
            </a:r>
            <a:r>
              <a:rPr lang="en-US" b="1" i="1" dirty="0">
                <a:ea typeface="ＭＳ Ｐゴシック" pitchFamily="34" charset="-128"/>
              </a:rPr>
              <a:t>s/n</a:t>
            </a:r>
            <a:r>
              <a:rPr lang="en-US" dirty="0">
                <a:ea typeface="ＭＳ Ｐゴシック" pitchFamily="34" charset="-128"/>
              </a:rPr>
              <a:t>, keep the </a:t>
            </a:r>
            <a:r>
              <a:rPr lang="en-US" b="1" i="1" dirty="0">
                <a:ea typeface="ＭＳ Ｐゴシック" pitchFamily="34" charset="-128"/>
              </a:rPr>
              <a:t>n</a:t>
            </a:r>
            <a:r>
              <a:rPr lang="en-US" b="1" i="1" baseline="30000" dirty="0">
                <a:ea typeface="ＭＳ Ｐゴシック" pitchFamily="34" charset="-128"/>
              </a:rPr>
              <a:t>th</a:t>
            </a:r>
            <a:r>
              <a:rPr lang="en-US" dirty="0">
                <a:ea typeface="ＭＳ Ｐゴシック" pitchFamily="34" charset="-128"/>
              </a:rPr>
              <a:t> element, else discard it</a:t>
            </a:r>
          </a:p>
          <a:p>
            <a:pPr lvl="2"/>
            <a:r>
              <a:rPr lang="en-US" dirty="0">
                <a:ea typeface="ＭＳ Ｐゴシック" pitchFamily="34" charset="-128"/>
              </a:rPr>
              <a:t>If we picked the </a:t>
            </a:r>
            <a:r>
              <a:rPr lang="en-US" b="1" i="1" dirty="0">
                <a:ea typeface="ＭＳ Ｐゴシック" pitchFamily="34" charset="-128"/>
              </a:rPr>
              <a:t>n</a:t>
            </a:r>
            <a:r>
              <a:rPr lang="en-US" b="1" i="1" baseline="30000" dirty="0">
                <a:ea typeface="ＭＳ Ｐゴシック" pitchFamily="34" charset="-128"/>
              </a:rPr>
              <a:t>th</a:t>
            </a:r>
            <a:r>
              <a:rPr lang="en-US" dirty="0">
                <a:ea typeface="ＭＳ Ｐゴシック" pitchFamily="34" charset="-128"/>
              </a:rPr>
              <a:t> element, then it replaces one of the </a:t>
            </a:r>
            <a:br>
              <a:rPr lang="en-US" dirty="0">
                <a:ea typeface="ＭＳ Ｐゴシック" pitchFamily="34" charset="-128"/>
              </a:rPr>
            </a:br>
            <a:r>
              <a:rPr lang="en-US" b="1" i="1" dirty="0">
                <a:ea typeface="ＭＳ Ｐゴシック" pitchFamily="34" charset="-128"/>
              </a:rPr>
              <a:t>s</a:t>
            </a:r>
            <a:r>
              <a:rPr lang="en-US" dirty="0">
                <a:ea typeface="ＭＳ Ｐゴシック" pitchFamily="34" charset="-128"/>
              </a:rPr>
              <a:t> elements in the sample </a:t>
            </a:r>
            <a:r>
              <a:rPr lang="en-US" b="1" i="1" dirty="0">
                <a:ea typeface="ＭＳ Ｐゴシック" pitchFamily="34" charset="-128"/>
              </a:rPr>
              <a:t>S</a:t>
            </a:r>
            <a:r>
              <a:rPr lang="en-US" dirty="0">
                <a:ea typeface="ＭＳ Ｐゴシック" pitchFamily="34" charset="-128"/>
              </a:rPr>
              <a:t>, picked uniformly at random</a:t>
            </a:r>
          </a:p>
          <a:p>
            <a:pPr lvl="8"/>
            <a:endParaRPr lang="en-US" dirty="0">
              <a:ea typeface="ＭＳ Ｐゴシック" pitchFamily="34" charset="-128"/>
            </a:endParaRPr>
          </a:p>
          <a:p>
            <a:r>
              <a:rPr lang="en-US" b="1" dirty="0">
                <a:solidFill>
                  <a:srgbClr val="0000FF"/>
                </a:solidFill>
              </a:rPr>
              <a:t>Claim:</a:t>
            </a:r>
            <a:r>
              <a:rPr lang="en-US" b="1" dirty="0">
                <a:solidFill>
                  <a:schemeClr val="accent3"/>
                </a:solidFill>
              </a:rPr>
              <a:t> </a:t>
            </a:r>
            <a:r>
              <a:rPr lang="en-US" dirty="0"/>
              <a:t>This algorithm maintains a sample </a:t>
            </a:r>
            <a:r>
              <a:rPr lang="en-US" b="1" i="1" dirty="0"/>
              <a:t>S</a:t>
            </a:r>
            <a:br>
              <a:rPr lang="en-US" dirty="0"/>
            </a:br>
            <a:r>
              <a:rPr lang="en-US" dirty="0"/>
              <a:t>with the desired property:</a:t>
            </a:r>
          </a:p>
          <a:p>
            <a:pPr lvl="1"/>
            <a:r>
              <a:rPr lang="en-US" dirty="0"/>
              <a:t>After </a:t>
            </a:r>
            <a:r>
              <a:rPr lang="en-US" b="1" i="1" dirty="0"/>
              <a:t>n</a:t>
            </a:r>
            <a:r>
              <a:rPr lang="en-US" dirty="0"/>
              <a:t> elements, the sample contains each element seen so far with probability </a:t>
            </a:r>
            <a:r>
              <a:rPr lang="en-US" b="1" i="1" dirty="0"/>
              <a:t>s/n</a:t>
            </a:r>
            <a:endParaRPr lang="en-US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C05299-F8A3-4ADC-8E8C-9EC7592EFD99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8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Proof: By Induction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We prove this by induction:</a:t>
            </a:r>
          </a:p>
          <a:p>
            <a:pPr lvl="1"/>
            <a:r>
              <a:rPr lang="en-US" dirty="0"/>
              <a:t>Assume that after </a:t>
            </a:r>
            <a:r>
              <a:rPr lang="en-US" b="1" i="1" dirty="0"/>
              <a:t>n</a:t>
            </a:r>
            <a:r>
              <a:rPr lang="en-US" dirty="0"/>
              <a:t> elements, the sample contains each element seen so far with probability </a:t>
            </a:r>
            <a:r>
              <a:rPr lang="en-US" b="1" i="1" dirty="0"/>
              <a:t>s/n</a:t>
            </a:r>
          </a:p>
          <a:p>
            <a:pPr lvl="1"/>
            <a:r>
              <a:rPr lang="en-US" dirty="0"/>
              <a:t>We need to show that after seeing element </a:t>
            </a:r>
            <a:r>
              <a:rPr lang="en-US" b="1" i="1" dirty="0"/>
              <a:t>n+1 </a:t>
            </a:r>
            <a:r>
              <a:rPr lang="en-US" dirty="0"/>
              <a:t>the sample maintains the property</a:t>
            </a:r>
          </a:p>
          <a:p>
            <a:pPr lvl="2"/>
            <a:r>
              <a:rPr lang="en-US" dirty="0"/>
              <a:t>Sample contains each element seen so far with probability </a:t>
            </a:r>
            <a:r>
              <a:rPr lang="en-US" b="1" i="1" dirty="0"/>
              <a:t>s/(n+1)</a:t>
            </a:r>
            <a:endParaRPr lang="en-US" b="1" dirty="0"/>
          </a:p>
          <a:p>
            <a:r>
              <a:rPr lang="en-US" b="1" dirty="0">
                <a:solidFill>
                  <a:srgbClr val="D60093"/>
                </a:solidFill>
              </a:rPr>
              <a:t>Base case:</a:t>
            </a:r>
          </a:p>
          <a:p>
            <a:pPr lvl="1"/>
            <a:r>
              <a:rPr lang="en-US" dirty="0"/>
              <a:t>After we see </a:t>
            </a:r>
            <a:r>
              <a:rPr lang="en-US" b="1" dirty="0"/>
              <a:t>n=s</a:t>
            </a:r>
            <a:r>
              <a:rPr lang="en-US" dirty="0"/>
              <a:t> elements the sample </a:t>
            </a:r>
            <a:r>
              <a:rPr lang="en-US" b="1" dirty="0"/>
              <a:t>S</a:t>
            </a:r>
            <a:r>
              <a:rPr lang="en-US" dirty="0"/>
              <a:t> has the desired property</a:t>
            </a:r>
          </a:p>
          <a:p>
            <a:pPr lvl="2"/>
            <a:r>
              <a:rPr lang="en-US" dirty="0"/>
              <a:t>Each out of </a:t>
            </a:r>
            <a:r>
              <a:rPr lang="en-US" b="1" dirty="0"/>
              <a:t>n=s</a:t>
            </a:r>
            <a:r>
              <a:rPr lang="en-US" dirty="0"/>
              <a:t> elements is in the sample with probability </a:t>
            </a:r>
            <a:r>
              <a:rPr lang="en-US" b="1" i="1" dirty="0"/>
              <a:t>s/s = 1</a:t>
            </a:r>
          </a:p>
        </p:txBody>
      </p:sp>
      <p:sp>
        <p:nvSpPr>
          <p:cNvPr id="3175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175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1E4ED3-02FB-4C85-87FC-6BF1EB7FF080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2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Proof: By Induction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610600" cy="54102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b="1" dirty="0">
                    <a:solidFill>
                      <a:srgbClr val="D60093"/>
                    </a:solidFill>
                  </a:rPr>
                  <a:t>Inductive hypothesis:</a:t>
                </a:r>
                <a:r>
                  <a:rPr lang="en-US" dirty="0"/>
                  <a:t> After </a:t>
                </a:r>
                <a:r>
                  <a:rPr lang="en-US" b="1" i="1" dirty="0"/>
                  <a:t>n</a:t>
                </a:r>
                <a:r>
                  <a:rPr lang="en-US" dirty="0"/>
                  <a:t> elements, the sample </a:t>
                </a:r>
                <a:r>
                  <a:rPr lang="en-US" b="1" i="1" dirty="0"/>
                  <a:t>S</a:t>
                </a:r>
                <a:r>
                  <a:rPr lang="en-US" dirty="0"/>
                  <a:t> contains each element seen so far with prob. </a:t>
                </a:r>
                <a:r>
                  <a:rPr lang="en-US" b="1" i="1" dirty="0"/>
                  <a:t>s/n</a:t>
                </a:r>
              </a:p>
              <a:p>
                <a:r>
                  <a:rPr lang="en-US" b="1" dirty="0">
                    <a:solidFill>
                      <a:srgbClr val="008000"/>
                    </a:solidFill>
                  </a:rPr>
                  <a:t>Now element </a:t>
                </a:r>
                <a:r>
                  <a:rPr lang="en-US" b="1" i="1" dirty="0">
                    <a:solidFill>
                      <a:srgbClr val="008000"/>
                    </a:solidFill>
                  </a:rPr>
                  <a:t>n+1</a:t>
                </a:r>
                <a:r>
                  <a:rPr lang="en-US" b="1" dirty="0">
                    <a:solidFill>
                      <a:srgbClr val="008000"/>
                    </a:solidFill>
                  </a:rPr>
                  <a:t> arrives</a:t>
                </a:r>
              </a:p>
              <a:p>
                <a:r>
                  <a:rPr lang="en-US" b="1" dirty="0">
                    <a:solidFill>
                      <a:srgbClr val="D60093"/>
                    </a:solidFill>
                  </a:rPr>
                  <a:t>Inductive step:</a:t>
                </a:r>
                <a:r>
                  <a:rPr lang="en-US" dirty="0"/>
                  <a:t> For elements already in </a:t>
                </a:r>
                <a:r>
                  <a:rPr lang="en-US" b="1" i="1" dirty="0"/>
                  <a:t>S</a:t>
                </a:r>
                <a:r>
                  <a:rPr lang="en-US" dirty="0"/>
                  <a:t>, probability that the algorithm keeps it in </a:t>
                </a:r>
                <a:r>
                  <a:rPr lang="en-US" b="1" i="1" dirty="0"/>
                  <a:t>S</a:t>
                </a:r>
                <a:r>
                  <a:rPr lang="en-US" dirty="0"/>
                  <a:t> is:</a:t>
                </a:r>
              </a:p>
              <a:p>
                <a:pPr lvl="3"/>
                <a:endParaRPr lang="en-US" dirty="0"/>
              </a:p>
              <a:p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So, at time </a:t>
                </a:r>
                <a:r>
                  <a:rPr lang="en-US" b="1" i="1" dirty="0"/>
                  <a:t>n</a:t>
                </a:r>
                <a:r>
                  <a:rPr lang="en-US" i="1" dirty="0"/>
                  <a:t>,</a:t>
                </a:r>
                <a:r>
                  <a:rPr lang="en-US" dirty="0"/>
                  <a:t> tuples in </a:t>
                </a:r>
                <a:r>
                  <a:rPr lang="en-US" b="1" i="1" dirty="0"/>
                  <a:t>S</a:t>
                </a:r>
                <a:r>
                  <a:rPr lang="en-US" dirty="0"/>
                  <a:t> were there with prob. </a:t>
                </a:r>
                <a:r>
                  <a:rPr lang="en-US" b="1" dirty="0"/>
                  <a:t>s/n</a:t>
                </a:r>
              </a:p>
              <a:p>
                <a:r>
                  <a:rPr lang="en-US" dirty="0"/>
                  <a:t>Time </a:t>
                </a:r>
                <a:r>
                  <a:rPr lang="en-US" b="1" i="1" dirty="0"/>
                  <a:t>n</a:t>
                </a:r>
                <a:r>
                  <a:rPr lang="en-US" b="1" dirty="0">
                    <a:sym typeface="Symbol"/>
                  </a:rPr>
                  <a:t></a:t>
                </a:r>
                <a:r>
                  <a:rPr lang="en-US" b="1" i="1" dirty="0"/>
                  <a:t>n+1</a:t>
                </a:r>
                <a:r>
                  <a:rPr lang="en-US" i="1" dirty="0"/>
                  <a:t>, </a:t>
                </a:r>
                <a:r>
                  <a:rPr lang="en-US" dirty="0"/>
                  <a:t>tuple stayed in </a:t>
                </a:r>
                <a:r>
                  <a:rPr lang="en-US" b="1" i="1" dirty="0"/>
                  <a:t>S</a:t>
                </a:r>
                <a:r>
                  <a:rPr lang="en-US" dirty="0"/>
                  <a:t> with prob. </a:t>
                </a:r>
                <a:r>
                  <a:rPr lang="en-US" b="1" dirty="0"/>
                  <a:t>n/(n+1)</a:t>
                </a:r>
              </a:p>
              <a:p>
                <a:r>
                  <a:rPr lang="en-US" dirty="0"/>
                  <a:t>So prob. tuple is in </a:t>
                </a:r>
                <a:r>
                  <a:rPr lang="en-US" b="1" i="1" dirty="0"/>
                  <a:t>S</a:t>
                </a:r>
                <a:r>
                  <a:rPr lang="en-US" dirty="0"/>
                  <a:t> at time </a:t>
                </a:r>
                <a:r>
                  <a:rPr lang="en-US" b="1" i="1" dirty="0"/>
                  <a:t>n+1</a:t>
                </a:r>
                <a:r>
                  <a:rPr lang="en-US" dirty="0"/>
                  <a:t> </a:t>
                </a:r>
                <a:r>
                  <a:rPr lang="en-US" b="1" dirty="0">
                    <a:solidFill>
                      <a:srgbClr val="0000FF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𝒔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𝒏</m:t>
                        </m:r>
                      </m:den>
                    </m:f>
                    <m:r>
                      <a:rPr lang="en-US" b="1" i="1" smtClean="0">
                        <a:solidFill>
                          <a:srgbClr val="0000FF"/>
                        </a:solidFill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  <m:r>
                      <a:rPr lang="en-US" b="1" i="1" smtClean="0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𝒔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endParaRPr lang="en-US" b="1" dirty="0">
                  <a:solidFill>
                    <a:srgbClr val="0000FF"/>
                  </a:solidFill>
                </a:endParaRP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610600" cy="5410200"/>
              </a:xfrm>
              <a:blipFill rotWithShape="1">
                <a:blip r:embed="rId3"/>
                <a:stretch>
                  <a:fillRect t="-564" r="-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75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175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1E4ED3-02FB-4C85-87FC-6BF1EB7FF080}" type="slidenum">
              <a:rPr lang="en-US"/>
              <a:pPr/>
              <a:t>18</a:t>
            </a:fld>
            <a:endParaRPr lang="en-US"/>
          </a:p>
        </p:txBody>
      </p:sp>
      <p:graphicFrame>
        <p:nvGraphicFramePr>
          <p:cNvPr id="190466" name="Content Placeholder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857583"/>
              </p:ext>
            </p:extLst>
          </p:nvPr>
        </p:nvGraphicFramePr>
        <p:xfrm>
          <a:off x="1219200" y="3547253"/>
          <a:ext cx="5715000" cy="1185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Equation" r:id="rId4" imgW="2082600" imgH="431640" progId="Equation.3">
                  <p:embed/>
                </p:oleObj>
              </mc:Choice>
              <mc:Fallback>
                <p:oleObj name="Equation" r:id="rId4" imgW="2082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547253"/>
                        <a:ext cx="5715000" cy="118508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81101" y="4645223"/>
            <a:ext cx="2020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Element </a:t>
            </a:r>
            <a:r>
              <a:rPr lang="en-US" sz="1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n+1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discarded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00400" y="4582180"/>
            <a:ext cx="1258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Element </a:t>
            </a:r>
            <a:r>
              <a:rPr lang="en-US" sz="1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n+1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not discarded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26525" y="4572000"/>
            <a:ext cx="1627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Element in the </a:t>
            </a:r>
            <a:b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sample not picked</a:t>
            </a:r>
          </a:p>
        </p:txBody>
      </p:sp>
    </p:spTree>
    <p:extLst>
      <p:ext uri="{BB962C8B-B14F-4D97-AF65-F5344CB8AC3E}">
        <p14:creationId xmlns:p14="http://schemas.microsoft.com/office/powerpoint/2010/main" val="198226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Queries over a </a:t>
            </a:r>
            <a:br>
              <a:rPr lang="en-US" dirty="0"/>
            </a:br>
            <a:r>
              <a:rPr lang="en-US" dirty="0"/>
              <a:t>(long) Sliding Window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13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Data Streams</a:t>
            </a:r>
            <a:endParaRPr lang="en-US" dirty="0">
              <a:ea typeface="+mj-ea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In many data mining situations, we do not know the entire data set in advance</a:t>
            </a:r>
          </a:p>
          <a:p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Stream Management</a:t>
            </a:r>
            <a:r>
              <a:rPr lang="en-US" dirty="0"/>
              <a:t> is important when the input rate is controlled </a:t>
            </a:r>
            <a:r>
              <a:rPr lang="en-US" b="1" dirty="0">
                <a:solidFill>
                  <a:srgbClr val="0000FF"/>
                </a:solidFill>
              </a:rPr>
              <a:t>externally:</a:t>
            </a:r>
            <a:endParaRPr lang="en-US" dirty="0">
              <a:solidFill>
                <a:schemeClr val="accent3"/>
              </a:solidFill>
            </a:endParaRPr>
          </a:p>
          <a:p>
            <a:pPr lvl="1"/>
            <a:r>
              <a:rPr lang="en-US" dirty="0">
                <a:ea typeface="ＭＳ Ｐゴシック" pitchFamily="34" charset="-128"/>
              </a:rPr>
              <a:t>Google queries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Twitter or Facebook status updates</a:t>
            </a:r>
          </a:p>
          <a:p>
            <a:r>
              <a:rPr lang="en-US" dirty="0">
                <a:ea typeface="ＭＳ Ｐゴシック" pitchFamily="34" charset="-128"/>
              </a:rPr>
              <a:t>We can think of the </a:t>
            </a: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data</a:t>
            </a:r>
            <a:r>
              <a:rPr lang="en-US" dirty="0">
                <a:solidFill>
                  <a:srgbClr val="D60093"/>
                </a:solidFill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as </a:t>
            </a: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infinite</a:t>
            </a:r>
            <a:r>
              <a:rPr lang="en-US" dirty="0">
                <a:solidFill>
                  <a:srgbClr val="D60093"/>
                </a:solidFill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and </a:t>
            </a:r>
            <a:br>
              <a:rPr lang="en-US" dirty="0">
                <a:ea typeface="ＭＳ Ｐゴシック" pitchFamily="34" charset="-128"/>
              </a:rPr>
            </a:b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non-stationary</a:t>
            </a:r>
            <a:r>
              <a:rPr lang="en-US" dirty="0">
                <a:solidFill>
                  <a:srgbClr val="D60093"/>
                </a:solidFill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(the distribution changes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over time)</a:t>
            </a:r>
          </a:p>
          <a:p>
            <a:pPr lvl="1"/>
            <a:endParaRPr lang="en-US" dirty="0"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77DA49-2CF9-4B83-8117-D43327F1DEE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91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Sliding Windows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useful model of stream processing is that queries are about a </a:t>
            </a:r>
            <a:r>
              <a:rPr lang="en-US" b="1" i="1" dirty="0">
                <a:solidFill>
                  <a:srgbClr val="FF0066"/>
                </a:solidFill>
              </a:rPr>
              <a:t>window</a:t>
            </a:r>
            <a:r>
              <a:rPr lang="en-US" dirty="0"/>
              <a:t> of length </a:t>
            </a:r>
            <a:r>
              <a:rPr lang="en-US" b="1" i="1" dirty="0"/>
              <a:t>N</a:t>
            </a:r>
            <a:r>
              <a:rPr lang="en-US" dirty="0"/>
              <a:t> – </a:t>
            </a:r>
            <a:br>
              <a:rPr lang="en-US" dirty="0"/>
            </a:br>
            <a:r>
              <a:rPr lang="en-US" dirty="0"/>
              <a:t>the </a:t>
            </a:r>
            <a:r>
              <a:rPr lang="en-US" b="1" i="1" dirty="0"/>
              <a:t>N</a:t>
            </a:r>
            <a:r>
              <a:rPr lang="en-US" dirty="0"/>
              <a:t> most recent elements received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Interesting case:</a:t>
            </a:r>
            <a:r>
              <a:rPr lang="en-US" b="1" dirty="0"/>
              <a:t> </a:t>
            </a:r>
            <a:r>
              <a:rPr lang="en-US" b="1" i="1" dirty="0"/>
              <a:t>N</a:t>
            </a:r>
            <a:r>
              <a:rPr lang="en-US" dirty="0"/>
              <a:t> is so large that the data cannot be stored in memory, or even on disk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Or, there are so many streams that windows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for all cannot be stored</a:t>
            </a:r>
          </a:p>
          <a:p>
            <a:r>
              <a:rPr lang="en-US" b="1" dirty="0">
                <a:solidFill>
                  <a:srgbClr val="FF0066"/>
                </a:solidFill>
              </a:rPr>
              <a:t>Amazon example: </a:t>
            </a:r>
          </a:p>
          <a:p>
            <a:pPr lvl="1"/>
            <a:r>
              <a:rPr lang="en-US" dirty="0"/>
              <a:t>For every product </a:t>
            </a:r>
            <a:r>
              <a:rPr lang="en-US" b="1" dirty="0"/>
              <a:t>X</a:t>
            </a:r>
            <a:r>
              <a:rPr lang="en-US" dirty="0"/>
              <a:t> we keep 0/1 stream of whether that product was sold in the </a:t>
            </a:r>
            <a:r>
              <a:rPr lang="en-US" b="1" dirty="0"/>
              <a:t>n</a:t>
            </a:r>
            <a:r>
              <a:rPr lang="en-US" dirty="0"/>
              <a:t>-</a:t>
            </a:r>
            <a:r>
              <a:rPr lang="en-US" dirty="0" err="1"/>
              <a:t>th</a:t>
            </a:r>
            <a:r>
              <a:rPr lang="en-US" dirty="0"/>
              <a:t> transaction</a:t>
            </a:r>
          </a:p>
          <a:p>
            <a:pPr lvl="1"/>
            <a:r>
              <a:rPr lang="en-US" dirty="0"/>
              <a:t>We want answer queries, how many times have we sold </a:t>
            </a:r>
            <a:r>
              <a:rPr lang="en-US" b="1" dirty="0"/>
              <a:t>X</a:t>
            </a:r>
            <a:r>
              <a:rPr lang="en-US" dirty="0"/>
              <a:t> in the last </a:t>
            </a:r>
            <a:r>
              <a:rPr lang="en-US" b="1" dirty="0"/>
              <a:t>k</a:t>
            </a:r>
            <a:r>
              <a:rPr lang="en-US" dirty="0"/>
              <a:t> sales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C84513-8575-4D6B-8F8F-5BE12483FB4D}" type="slidenum">
              <a:rPr lang="en-US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80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Window: 1 Stream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Sliding window on a single stream:</a:t>
            </a: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379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B45C78-772F-436B-B4B0-DD8DEC933A27}" type="slidenum">
              <a:rPr lang="en-US"/>
              <a:pPr/>
              <a:t>21</a:t>
            </a:fld>
            <a:endParaRPr lang="en-US"/>
          </a:p>
        </p:txBody>
      </p:sp>
      <p:grpSp>
        <p:nvGrpSpPr>
          <p:cNvPr id="2" name="Group 1037"/>
          <p:cNvGrpSpPr>
            <a:grpSpLocks/>
          </p:cNvGrpSpPr>
          <p:nvPr/>
        </p:nvGrpSpPr>
        <p:grpSpPr bwMode="auto">
          <a:xfrm>
            <a:off x="1910411" y="1998663"/>
            <a:ext cx="4878388" cy="381000"/>
            <a:chOff x="1200" y="528"/>
            <a:chExt cx="3073" cy="240"/>
          </a:xfrm>
        </p:grpSpPr>
        <p:sp>
          <p:nvSpPr>
            <p:cNvPr id="33808" name="Text Box 1026"/>
            <p:cNvSpPr txBox="1">
              <a:spLocks noChangeArrowheads="1"/>
            </p:cNvSpPr>
            <p:nvPr/>
          </p:nvSpPr>
          <p:spPr bwMode="auto">
            <a:xfrm>
              <a:off x="1200" y="528"/>
              <a:ext cx="30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q w e r t y u </a:t>
              </a:r>
              <a:r>
                <a:rPr lang="en-US" dirty="0" err="1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dirty="0">
                  <a:latin typeface="Arial" pitchFamily="34" charset="0"/>
                  <a:cs typeface="Arial" pitchFamily="34" charset="0"/>
                </a:rPr>
                <a:t> o p a s d f g h j k l z x c v b n m</a:t>
              </a:r>
            </a:p>
          </p:txBody>
        </p:sp>
        <p:sp>
          <p:nvSpPr>
            <p:cNvPr id="33809" name="Rectangle 1027"/>
            <p:cNvSpPr>
              <a:spLocks noChangeArrowheads="1"/>
            </p:cNvSpPr>
            <p:nvPr/>
          </p:nvSpPr>
          <p:spPr bwMode="auto">
            <a:xfrm>
              <a:off x="2338" y="528"/>
              <a:ext cx="665" cy="240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1038"/>
          <p:cNvGrpSpPr>
            <a:grpSpLocks/>
          </p:cNvGrpSpPr>
          <p:nvPr/>
        </p:nvGrpSpPr>
        <p:grpSpPr bwMode="auto">
          <a:xfrm>
            <a:off x="1903412" y="2831042"/>
            <a:ext cx="4878388" cy="381000"/>
            <a:chOff x="1200" y="1152"/>
            <a:chExt cx="3073" cy="240"/>
          </a:xfrm>
        </p:grpSpPr>
        <p:sp>
          <p:nvSpPr>
            <p:cNvPr id="33806" name="Text Box 1028"/>
            <p:cNvSpPr txBox="1">
              <a:spLocks noChangeArrowheads="1"/>
            </p:cNvSpPr>
            <p:nvPr/>
          </p:nvSpPr>
          <p:spPr bwMode="auto">
            <a:xfrm>
              <a:off x="1200" y="1152"/>
              <a:ext cx="30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q w e r t y u i o p a s d f g h j k l z x c v b n m</a:t>
              </a:r>
            </a:p>
          </p:txBody>
        </p:sp>
        <p:sp>
          <p:nvSpPr>
            <p:cNvPr id="33807" name="Rectangle 1031"/>
            <p:cNvSpPr>
              <a:spLocks noChangeArrowheads="1"/>
            </p:cNvSpPr>
            <p:nvPr/>
          </p:nvSpPr>
          <p:spPr bwMode="auto">
            <a:xfrm>
              <a:off x="2452" y="1152"/>
              <a:ext cx="624" cy="240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1039"/>
          <p:cNvGrpSpPr>
            <a:grpSpLocks/>
          </p:cNvGrpSpPr>
          <p:nvPr/>
        </p:nvGrpSpPr>
        <p:grpSpPr bwMode="auto">
          <a:xfrm>
            <a:off x="1905000" y="3663421"/>
            <a:ext cx="4878388" cy="381000"/>
            <a:chOff x="1200" y="1776"/>
            <a:chExt cx="3073" cy="240"/>
          </a:xfrm>
        </p:grpSpPr>
        <p:sp>
          <p:nvSpPr>
            <p:cNvPr id="33804" name="Text Box 1029"/>
            <p:cNvSpPr txBox="1">
              <a:spLocks noChangeArrowheads="1"/>
            </p:cNvSpPr>
            <p:nvPr/>
          </p:nvSpPr>
          <p:spPr bwMode="auto">
            <a:xfrm>
              <a:off x="1200" y="1776"/>
              <a:ext cx="30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q w e r t y u i o p a s d f g h j k l z x c v b n m</a:t>
              </a:r>
            </a:p>
          </p:txBody>
        </p:sp>
        <p:sp>
          <p:nvSpPr>
            <p:cNvPr id="33805" name="Rectangle 1032"/>
            <p:cNvSpPr>
              <a:spLocks noChangeArrowheads="1"/>
            </p:cNvSpPr>
            <p:nvPr/>
          </p:nvSpPr>
          <p:spPr bwMode="auto">
            <a:xfrm>
              <a:off x="2556" y="1776"/>
              <a:ext cx="648" cy="240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1040"/>
          <p:cNvGrpSpPr>
            <a:grpSpLocks/>
          </p:cNvGrpSpPr>
          <p:nvPr/>
        </p:nvGrpSpPr>
        <p:grpSpPr bwMode="auto">
          <a:xfrm>
            <a:off x="1905000" y="4495800"/>
            <a:ext cx="4878388" cy="381000"/>
            <a:chOff x="1200" y="2400"/>
            <a:chExt cx="3073" cy="240"/>
          </a:xfrm>
        </p:grpSpPr>
        <p:sp>
          <p:nvSpPr>
            <p:cNvPr id="33802" name="Text Box 1030"/>
            <p:cNvSpPr txBox="1">
              <a:spLocks noChangeArrowheads="1"/>
            </p:cNvSpPr>
            <p:nvPr/>
          </p:nvSpPr>
          <p:spPr bwMode="auto">
            <a:xfrm>
              <a:off x="1200" y="2400"/>
              <a:ext cx="30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q w e r t y u </a:t>
              </a:r>
              <a:r>
                <a:rPr lang="en-US" dirty="0" err="1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dirty="0">
                  <a:latin typeface="Arial" pitchFamily="34" charset="0"/>
                  <a:cs typeface="Arial" pitchFamily="34" charset="0"/>
                </a:rPr>
                <a:t> o p a s d f g h j k l z x c v b n m</a:t>
              </a:r>
            </a:p>
          </p:txBody>
        </p:sp>
        <p:sp>
          <p:nvSpPr>
            <p:cNvPr id="33803" name="Rectangle 1033"/>
            <p:cNvSpPr>
              <a:spLocks noChangeArrowheads="1"/>
            </p:cNvSpPr>
            <p:nvPr/>
          </p:nvSpPr>
          <p:spPr bwMode="auto">
            <a:xfrm>
              <a:off x="2691" y="2400"/>
              <a:ext cx="573" cy="240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799" name="Text Box 1034"/>
          <p:cNvSpPr txBox="1">
            <a:spLocks noChangeArrowheads="1"/>
          </p:cNvSpPr>
          <p:nvPr/>
        </p:nvSpPr>
        <p:spPr bwMode="auto">
          <a:xfrm>
            <a:off x="3032125" y="5105400"/>
            <a:ext cx="25314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Past                   Future</a:t>
            </a:r>
          </a:p>
        </p:txBody>
      </p:sp>
      <p:sp>
        <p:nvSpPr>
          <p:cNvPr id="33800" name="Line 1035"/>
          <p:cNvSpPr>
            <a:spLocks noChangeShapeType="1"/>
          </p:cNvSpPr>
          <p:nvPr/>
        </p:nvSpPr>
        <p:spPr bwMode="auto">
          <a:xfrm flipH="1">
            <a:off x="2286000" y="5302250"/>
            <a:ext cx="6858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3801" name="Line 1036"/>
          <p:cNvSpPr>
            <a:spLocks noChangeShapeType="1"/>
          </p:cNvSpPr>
          <p:nvPr/>
        </p:nvSpPr>
        <p:spPr bwMode="auto">
          <a:xfrm>
            <a:off x="5486400" y="5302250"/>
            <a:ext cx="609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0" y="1447800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 = 6</a:t>
            </a:r>
          </a:p>
        </p:txBody>
      </p:sp>
    </p:spTree>
    <p:extLst>
      <p:ext uri="{BB962C8B-B14F-4D97-AF65-F5344CB8AC3E}">
        <p14:creationId xmlns:p14="http://schemas.microsoft.com/office/powerpoint/2010/main" val="423364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153400" y="6583680"/>
            <a:ext cx="733864" cy="27432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6C712AB2-8114-4FCB-B7A2-38C7CC5158C4}" type="slidenum">
              <a:rPr lang="en-US"/>
              <a:pPr/>
              <a:t>22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Counting Bits (1)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Problem:</a:t>
            </a:r>
            <a:r>
              <a:rPr lang="en-US" b="1" dirty="0"/>
              <a:t> </a:t>
            </a:r>
          </a:p>
          <a:p>
            <a:pPr lvl="1"/>
            <a:r>
              <a:rPr lang="en-US" dirty="0"/>
              <a:t>Given a stream of </a:t>
            </a:r>
            <a:r>
              <a:rPr lang="en-US" b="1" dirty="0"/>
              <a:t>0</a:t>
            </a:r>
            <a:r>
              <a:rPr lang="en-US" dirty="0"/>
              <a:t>s and </a:t>
            </a:r>
            <a:r>
              <a:rPr lang="en-US" b="1" dirty="0"/>
              <a:t>1</a:t>
            </a:r>
            <a:r>
              <a:rPr lang="en-US" dirty="0"/>
              <a:t>s</a:t>
            </a:r>
          </a:p>
          <a:p>
            <a:pPr lvl="1"/>
            <a:r>
              <a:rPr lang="en-US" dirty="0"/>
              <a:t>Be prepared to answer queries of the form </a:t>
            </a:r>
            <a:br>
              <a:rPr lang="en-US" dirty="0"/>
            </a:br>
            <a:r>
              <a:rPr lang="en-US" b="1" dirty="0">
                <a:solidFill>
                  <a:srgbClr val="D60093"/>
                </a:solidFill>
              </a:rPr>
              <a:t>How many 1s are in the last </a:t>
            </a:r>
            <a:r>
              <a:rPr lang="en-US" b="1" i="1" dirty="0">
                <a:solidFill>
                  <a:srgbClr val="D60093"/>
                </a:solidFill>
              </a:rPr>
              <a:t>k </a:t>
            </a:r>
            <a:r>
              <a:rPr lang="en-US" b="1" dirty="0">
                <a:solidFill>
                  <a:srgbClr val="D60093"/>
                </a:solidFill>
              </a:rPr>
              <a:t>bits?</a:t>
            </a:r>
            <a:r>
              <a:rPr lang="en-US" dirty="0"/>
              <a:t> where </a:t>
            </a:r>
            <a:r>
              <a:rPr lang="en-US" b="1" i="1" dirty="0"/>
              <a:t>k</a:t>
            </a:r>
            <a:r>
              <a:rPr lang="en-US" b="1" dirty="0"/>
              <a:t> </a:t>
            </a:r>
            <a:r>
              <a:rPr lang="en-US" b="1" dirty="0">
                <a:latin typeface="Lucida Sans Unicode" pitchFamily="34" charset="0"/>
              </a:rPr>
              <a:t>≤</a:t>
            </a:r>
            <a:r>
              <a:rPr lang="en-US" b="1" dirty="0">
                <a:latin typeface="MS Shell Dlg" charset="0"/>
              </a:rPr>
              <a:t> </a:t>
            </a:r>
            <a:r>
              <a:rPr lang="en-US" b="1" i="1" dirty="0"/>
              <a:t>N</a:t>
            </a:r>
            <a:endParaRPr lang="en-US" b="1" dirty="0"/>
          </a:p>
          <a:p>
            <a:pPr lvl="8"/>
            <a:endParaRPr lang="en-US" dirty="0">
              <a:solidFill>
                <a:srgbClr val="60B5CC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Obvious solution: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dirty="0"/>
              <a:t>Store the most recent </a:t>
            </a:r>
            <a:r>
              <a:rPr lang="en-US" b="1" i="1" dirty="0"/>
              <a:t>N</a:t>
            </a:r>
            <a:r>
              <a:rPr lang="en-US" dirty="0"/>
              <a:t> bits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When new bit comes in, discard the </a:t>
            </a:r>
            <a:r>
              <a:rPr lang="en-US" b="1" i="1" dirty="0">
                <a:ea typeface="ＭＳ Ｐゴシック" pitchFamily="34" charset="-128"/>
              </a:rPr>
              <a:t>N</a:t>
            </a:r>
            <a:r>
              <a:rPr lang="en-US" b="1" dirty="0">
                <a:ea typeface="ＭＳ Ｐゴシック" pitchFamily="34" charset="-128"/>
              </a:rPr>
              <a:t>+1</a:t>
            </a:r>
            <a:r>
              <a:rPr lang="en-US" b="1" baseline="30000" dirty="0">
                <a:ea typeface="ＭＳ Ｐゴシック" pitchFamily="34" charset="-128"/>
              </a:rPr>
              <a:t>st</a:t>
            </a:r>
            <a:r>
              <a:rPr lang="en-US" dirty="0">
                <a:ea typeface="ＭＳ Ｐゴシック" pitchFamily="34" charset="-128"/>
              </a:rPr>
              <a:t>  bit</a:t>
            </a:r>
          </a:p>
        </p:txBody>
      </p:sp>
      <p:sp>
        <p:nvSpPr>
          <p:cNvPr id="5" name="Text Box 1026"/>
          <p:cNvSpPr txBox="1">
            <a:spLocks noChangeArrowheads="1"/>
          </p:cNvSpPr>
          <p:nvPr/>
        </p:nvSpPr>
        <p:spPr bwMode="auto">
          <a:xfrm>
            <a:off x="1524000" y="5410200"/>
            <a:ext cx="4883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0 1 0 0 1 1 0 1 1 1 0 1 0 1 0 1 1 0 1 1 0 1 1 0</a:t>
            </a:r>
          </a:p>
        </p:txBody>
      </p:sp>
      <p:sp>
        <p:nvSpPr>
          <p:cNvPr id="6" name="Text Box 1034"/>
          <p:cNvSpPr txBox="1">
            <a:spLocks noChangeArrowheads="1"/>
          </p:cNvSpPr>
          <p:nvPr/>
        </p:nvSpPr>
        <p:spPr bwMode="auto">
          <a:xfrm>
            <a:off x="2422525" y="5805487"/>
            <a:ext cx="32367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Past                              Future</a:t>
            </a:r>
          </a:p>
        </p:txBody>
      </p:sp>
      <p:sp>
        <p:nvSpPr>
          <p:cNvPr id="7" name="Line 1035"/>
          <p:cNvSpPr>
            <a:spLocks noChangeShapeType="1"/>
          </p:cNvSpPr>
          <p:nvPr/>
        </p:nvSpPr>
        <p:spPr bwMode="auto">
          <a:xfrm flipH="1">
            <a:off x="1676400" y="6002337"/>
            <a:ext cx="6858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1036"/>
          <p:cNvSpPr>
            <a:spLocks noChangeShapeType="1"/>
          </p:cNvSpPr>
          <p:nvPr/>
        </p:nvSpPr>
        <p:spPr bwMode="auto">
          <a:xfrm>
            <a:off x="5715000" y="6002337"/>
            <a:ext cx="609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027"/>
          <p:cNvSpPr>
            <a:spLocks noChangeArrowheads="1"/>
          </p:cNvSpPr>
          <p:nvPr/>
        </p:nvSpPr>
        <p:spPr bwMode="auto">
          <a:xfrm>
            <a:off x="5127044" y="5404366"/>
            <a:ext cx="1197556" cy="381000"/>
          </a:xfrm>
          <a:prstGeom prst="rect">
            <a:avLst/>
          </a:prstGeom>
          <a:solidFill>
            <a:srgbClr val="CC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86600" y="5404366"/>
            <a:ext cx="158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Suppose N=6</a:t>
            </a:r>
          </a:p>
        </p:txBody>
      </p:sp>
    </p:spTree>
    <p:extLst>
      <p:ext uri="{BB962C8B-B14F-4D97-AF65-F5344CB8AC3E}">
        <p14:creationId xmlns:p14="http://schemas.microsoft.com/office/powerpoint/2010/main" val="417647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 animBg="1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Counting Bits (2)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You can not get an exact answer without storing the entire window</a:t>
            </a:r>
          </a:p>
          <a:p>
            <a:pPr lvl="8"/>
            <a:endParaRPr lang="en-US" dirty="0">
              <a:solidFill>
                <a:srgbClr val="CC3300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Real Problem:</a:t>
            </a:r>
            <a:r>
              <a:rPr lang="en-US" dirty="0">
                <a:solidFill>
                  <a:srgbClr val="0000FF"/>
                </a:solidFill>
              </a:rPr>
              <a:t>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D60093"/>
                </a:solidFill>
              </a:rPr>
              <a:t>What if we cannot afford to store </a:t>
            </a:r>
            <a:r>
              <a:rPr lang="en-US" b="1" i="1" dirty="0">
                <a:solidFill>
                  <a:srgbClr val="D60093"/>
                </a:solidFill>
              </a:rPr>
              <a:t>N</a:t>
            </a:r>
            <a:r>
              <a:rPr lang="en-US" b="1" dirty="0">
                <a:solidFill>
                  <a:srgbClr val="D60093"/>
                </a:solidFill>
              </a:rPr>
              <a:t> bits?</a:t>
            </a:r>
          </a:p>
          <a:p>
            <a:pPr lvl="1"/>
            <a:r>
              <a:rPr lang="en-US" b="1" dirty="0">
                <a:ea typeface="ＭＳ Ｐゴシック" pitchFamily="34" charset="-128"/>
              </a:rPr>
              <a:t>E.g.</a:t>
            </a:r>
            <a:r>
              <a:rPr lang="en-US" dirty="0">
                <a:ea typeface="ＭＳ Ｐゴシック" pitchFamily="34" charset="-128"/>
              </a:rPr>
              <a:t>, we’re processing 1 billion streams and </a:t>
            </a:r>
            <a:br>
              <a:rPr lang="en-US" dirty="0">
                <a:ea typeface="ＭＳ Ｐゴシック" pitchFamily="34" charset="-128"/>
              </a:rPr>
            </a:br>
            <a:r>
              <a:rPr lang="en-US" b="1" i="1" dirty="0">
                <a:ea typeface="ＭＳ Ｐゴシック" pitchFamily="34" charset="-128"/>
              </a:rPr>
              <a:t>N </a:t>
            </a:r>
            <a:r>
              <a:rPr lang="en-US" b="1" dirty="0">
                <a:ea typeface="ＭＳ Ｐゴシック" pitchFamily="34" charset="-128"/>
              </a:rPr>
              <a:t> = 1 billion</a:t>
            </a:r>
          </a:p>
          <a:p>
            <a:pPr lvl="8"/>
            <a:endParaRPr lang="en-US" dirty="0">
              <a:ea typeface="ＭＳ Ｐゴシック" pitchFamily="34" charset="-128"/>
            </a:endParaRPr>
          </a:p>
          <a:p>
            <a:pPr lvl="8"/>
            <a:endParaRPr lang="en-US" dirty="0">
              <a:ea typeface="ＭＳ Ｐゴシック" pitchFamily="34" charset="-128"/>
            </a:endParaRPr>
          </a:p>
          <a:p>
            <a:r>
              <a:rPr lang="en-US" b="1" dirty="0">
                <a:solidFill>
                  <a:srgbClr val="008000"/>
                </a:solidFill>
              </a:rPr>
              <a:t>But we are happy with an approximate answer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BF1368-EA64-46CF-9A7F-3017837BBD43}" type="slidenum">
              <a:rPr lang="en-US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Text Box 1026"/>
          <p:cNvSpPr txBox="1">
            <a:spLocks noChangeArrowheads="1"/>
          </p:cNvSpPr>
          <p:nvPr/>
        </p:nvSpPr>
        <p:spPr bwMode="auto">
          <a:xfrm>
            <a:off x="3505200" y="4267200"/>
            <a:ext cx="4883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0 1 0 0 1 1 0 1 1 1 0 1 0 1 0 1 1 0 1 1 0 1 1 0</a:t>
            </a:r>
          </a:p>
        </p:txBody>
      </p:sp>
      <p:sp>
        <p:nvSpPr>
          <p:cNvPr id="8" name="Text Box 1034"/>
          <p:cNvSpPr txBox="1">
            <a:spLocks noChangeArrowheads="1"/>
          </p:cNvSpPr>
          <p:nvPr/>
        </p:nvSpPr>
        <p:spPr bwMode="auto">
          <a:xfrm>
            <a:off x="4403725" y="4662487"/>
            <a:ext cx="2284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Past                  Future</a:t>
            </a:r>
          </a:p>
        </p:txBody>
      </p:sp>
      <p:sp>
        <p:nvSpPr>
          <p:cNvPr id="9" name="Line 1035"/>
          <p:cNvSpPr>
            <a:spLocks noChangeShapeType="1"/>
          </p:cNvSpPr>
          <p:nvPr/>
        </p:nvSpPr>
        <p:spPr bwMode="auto">
          <a:xfrm flipH="1">
            <a:off x="3810000" y="4843104"/>
            <a:ext cx="6858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600"/>
          </a:p>
        </p:txBody>
      </p:sp>
      <p:sp>
        <p:nvSpPr>
          <p:cNvPr id="10" name="Line 1036"/>
          <p:cNvSpPr>
            <a:spLocks noChangeShapeType="1"/>
          </p:cNvSpPr>
          <p:nvPr/>
        </p:nvSpPr>
        <p:spPr bwMode="auto">
          <a:xfrm>
            <a:off x="6553200" y="4843104"/>
            <a:ext cx="609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1027"/>
          <p:cNvSpPr>
            <a:spLocks noChangeArrowheads="1"/>
          </p:cNvSpPr>
          <p:nvPr/>
        </p:nvSpPr>
        <p:spPr bwMode="auto">
          <a:xfrm>
            <a:off x="7105888" y="4267200"/>
            <a:ext cx="1187118" cy="381000"/>
          </a:xfrm>
          <a:prstGeom prst="rect">
            <a:avLst/>
          </a:prstGeom>
          <a:solidFill>
            <a:srgbClr val="CC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7036377" y="4223082"/>
            <a:ext cx="1295400" cy="43940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036377" y="4223082"/>
            <a:ext cx="1345623" cy="457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948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attempt: Simple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4864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b="1" u="sng" dirty="0">
                    <a:solidFill>
                      <a:srgbClr val="0000FF"/>
                    </a:solidFill>
                  </a:rPr>
                  <a:t>Q:</a:t>
                </a:r>
                <a:r>
                  <a:rPr lang="en-US" b="1" dirty="0">
                    <a:solidFill>
                      <a:srgbClr val="0000FF"/>
                    </a:solidFill>
                  </a:rPr>
                  <a:t> How many 1s are in the last </a:t>
                </a:r>
                <a:r>
                  <a:rPr lang="en-US" b="1" i="1" dirty="0">
                    <a:solidFill>
                      <a:srgbClr val="0000FF"/>
                    </a:solidFill>
                  </a:rPr>
                  <a:t>N</a:t>
                </a:r>
                <a:r>
                  <a:rPr lang="en-US" b="1" dirty="0">
                    <a:solidFill>
                      <a:srgbClr val="0000FF"/>
                    </a:solidFill>
                  </a:rPr>
                  <a:t> bits?</a:t>
                </a:r>
              </a:p>
              <a:p>
                <a:r>
                  <a:rPr lang="en-US" dirty="0"/>
                  <a:t>A simple solution that does not really solve our problem: </a:t>
                </a:r>
                <a:r>
                  <a:rPr lang="en-US" b="1" dirty="0">
                    <a:solidFill>
                      <a:srgbClr val="D60093"/>
                    </a:solidFill>
                  </a:rPr>
                  <a:t>Uniformity assumption</a:t>
                </a:r>
              </a:p>
              <a:p>
                <a:endParaRPr lang="en-US" dirty="0">
                  <a:solidFill>
                    <a:schemeClr val="accent2"/>
                  </a:solidFill>
                </a:endParaRPr>
              </a:p>
              <a:p>
                <a:endParaRPr lang="en-US" dirty="0">
                  <a:solidFill>
                    <a:schemeClr val="accent2"/>
                  </a:solidFill>
                </a:endParaRPr>
              </a:p>
              <a:p>
                <a:r>
                  <a:rPr lang="en-US" b="1" dirty="0">
                    <a:solidFill>
                      <a:srgbClr val="008000"/>
                    </a:solidFill>
                  </a:rPr>
                  <a:t>Maintain 2 counters: </a:t>
                </a:r>
              </a:p>
              <a:p>
                <a:pPr lvl="1"/>
                <a:r>
                  <a:rPr lang="en-US" b="1" i="1" dirty="0"/>
                  <a:t>S</a:t>
                </a:r>
                <a:r>
                  <a:rPr lang="en-US" dirty="0"/>
                  <a:t>: number of 1s from the beginning of the stream</a:t>
                </a:r>
              </a:p>
              <a:p>
                <a:pPr lvl="1"/>
                <a:r>
                  <a:rPr lang="en-US" b="1" i="1" dirty="0"/>
                  <a:t>Z</a:t>
                </a:r>
                <a:r>
                  <a:rPr lang="en-US" dirty="0"/>
                  <a:t>: number of 0s from the beginning of the stream</a:t>
                </a:r>
              </a:p>
              <a:p>
                <a:r>
                  <a:rPr lang="en-US" b="1" dirty="0"/>
                  <a:t>How many 1s are in the last N bits?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∙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𝑺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𝑺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𝒁</m:t>
                        </m:r>
                      </m:den>
                    </m:f>
                  </m:oMath>
                </a14:m>
                <a:endParaRPr lang="en-US" b="1" dirty="0">
                  <a:solidFill>
                    <a:srgbClr val="0000FF"/>
                  </a:solidFill>
                </a:endParaRPr>
              </a:p>
              <a:p>
                <a:r>
                  <a:rPr lang="en-US" b="1" dirty="0">
                    <a:solidFill>
                      <a:srgbClr val="D60093"/>
                    </a:solidFill>
                  </a:rPr>
                  <a:t>But, what if stream is non-uniform?</a:t>
                </a:r>
              </a:p>
              <a:p>
                <a:pPr lvl="1"/>
                <a:r>
                  <a:rPr lang="en-US" dirty="0">
                    <a:solidFill>
                      <a:srgbClr val="D60093"/>
                    </a:solidFill>
                  </a:rPr>
                  <a:t>What if distribution changes over time?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486400"/>
              </a:xfrm>
              <a:blipFill rotWithShape="1">
                <a:blip r:embed="rId2"/>
                <a:stretch>
                  <a:fillRect t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2996783"/>
            <a:ext cx="8970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0 1 0 0 1 1 1 0 0 0 1 0 1 0 0 1 0 0 0 1 0 1 1 0 1 1 0 1 1 1 0 0 1 0 1 0 1 1 0 0 1 1 0 1 0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450388" y="2723733"/>
            <a:ext cx="5410200" cy="369332"/>
            <a:chOff x="3429000" y="3443287"/>
            <a:chExt cx="5410200" cy="369332"/>
          </a:xfrm>
        </p:grpSpPr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5622925" y="3443287"/>
              <a:ext cx="35137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N</a:t>
              </a:r>
            </a:p>
          </p:txBody>
        </p:sp>
        <p:sp>
          <p:nvSpPr>
            <p:cNvPr id="9" name="Line 17"/>
            <p:cNvSpPr>
              <a:spLocks noChangeShapeType="1"/>
            </p:cNvSpPr>
            <p:nvPr/>
          </p:nvSpPr>
          <p:spPr bwMode="auto">
            <a:xfrm flipH="1">
              <a:off x="3429000" y="3640137"/>
              <a:ext cx="22098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8"/>
            <p:cNvSpPr>
              <a:spLocks noChangeShapeType="1"/>
            </p:cNvSpPr>
            <p:nvPr/>
          </p:nvSpPr>
          <p:spPr bwMode="auto">
            <a:xfrm>
              <a:off x="6019800" y="3640137"/>
              <a:ext cx="28194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443624" y="3242846"/>
            <a:ext cx="3395576" cy="338554"/>
            <a:chOff x="125499" y="3505200"/>
            <a:chExt cx="3395576" cy="338554"/>
          </a:xfrm>
        </p:grpSpPr>
        <p:sp>
          <p:nvSpPr>
            <p:cNvPr id="12" name="Text Box 1034"/>
            <p:cNvSpPr txBox="1">
              <a:spLocks noChangeArrowheads="1"/>
            </p:cNvSpPr>
            <p:nvPr/>
          </p:nvSpPr>
          <p:spPr bwMode="auto">
            <a:xfrm>
              <a:off x="762000" y="3505200"/>
              <a:ext cx="22846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Past                  Future</a:t>
              </a:r>
            </a:p>
          </p:txBody>
        </p:sp>
        <p:sp>
          <p:nvSpPr>
            <p:cNvPr id="13" name="Line 1035"/>
            <p:cNvSpPr>
              <a:spLocks noChangeShapeType="1"/>
            </p:cNvSpPr>
            <p:nvPr/>
          </p:nvSpPr>
          <p:spPr bwMode="auto">
            <a:xfrm flipH="1">
              <a:off x="125499" y="3678988"/>
              <a:ext cx="68580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" name="Line 1036"/>
            <p:cNvSpPr>
              <a:spLocks noChangeShapeType="1"/>
            </p:cNvSpPr>
            <p:nvPr/>
          </p:nvSpPr>
          <p:spPr bwMode="auto">
            <a:xfrm>
              <a:off x="2911475" y="3702050"/>
              <a:ext cx="60960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2790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DGIM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868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>
                    <a:solidFill>
                      <a:srgbClr val="D60093"/>
                    </a:solidFill>
                  </a:rPr>
                  <a:t>DGIM solution that does </a:t>
                </a:r>
                <a:r>
                  <a:rPr lang="en-US" b="1" u="sng" dirty="0">
                    <a:solidFill>
                      <a:srgbClr val="D60093"/>
                    </a:solidFill>
                  </a:rPr>
                  <a:t>not</a:t>
                </a:r>
                <a:r>
                  <a:rPr lang="en-US" b="1" dirty="0">
                    <a:solidFill>
                      <a:srgbClr val="D60093"/>
                    </a:solidFill>
                  </a:rPr>
                  <a:t> assume uniformity</a:t>
                </a:r>
              </a:p>
              <a:p>
                <a:pPr lvl="8"/>
                <a:endParaRPr lang="en-US" dirty="0"/>
              </a:p>
              <a:p>
                <a:r>
                  <a:rPr lang="en-US" dirty="0"/>
                  <a:t>We store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𝑶</m:t>
                    </m:r>
                    <m:r>
                      <a:rPr lang="en-US" b="1" i="1" dirty="0" smtClean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b="1" i="1" dirty="0" smtClean="0">
                        <a:latin typeface="Cambria Math"/>
                      </a:rPr>
                      <m:t>log</m:t>
                    </m:r>
                    <m:r>
                      <a:rPr lang="en-US" b="1" i="1" baseline="30000" dirty="0" smtClean="0">
                        <a:latin typeface="Cambria Math"/>
                      </a:rPr>
                      <m:t>𝟐</m:t>
                    </m:r>
                    <m:r>
                      <a:rPr lang="en-US" b="1" i="1" dirty="0" smtClean="0"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bits per stream</a:t>
                </a:r>
              </a:p>
              <a:p>
                <a:pPr lvl="8"/>
                <a:endParaRPr lang="en-US" dirty="0"/>
              </a:p>
              <a:p>
                <a:r>
                  <a:rPr lang="en-US" b="1" dirty="0">
                    <a:solidFill>
                      <a:srgbClr val="0000FF"/>
                    </a:solidFill>
                  </a:rPr>
                  <a:t>Solution gives approximate answer, </a:t>
                </a:r>
                <a:br>
                  <a:rPr lang="en-US" b="1" dirty="0">
                    <a:solidFill>
                      <a:srgbClr val="0000FF"/>
                    </a:solidFill>
                  </a:rPr>
                </a:br>
                <a:r>
                  <a:rPr lang="en-US" b="1" dirty="0">
                    <a:solidFill>
                      <a:srgbClr val="0000FF"/>
                    </a:solidFill>
                  </a:rPr>
                  <a:t>never off by more than 50%</a:t>
                </a:r>
              </a:p>
              <a:p>
                <a:pPr lvl="1"/>
                <a:r>
                  <a:rPr lang="en-US" dirty="0">
                    <a:ea typeface="ＭＳ Ｐゴシック" pitchFamily="34" charset="-128"/>
                  </a:rPr>
                  <a:t>Error factor can be reduced to any fraction &gt; 0, with more complicated algorithm and proportionally more stored bits</a:t>
                </a:r>
              </a:p>
            </p:txBody>
          </p:sp>
        </mc:Choice>
        <mc:Fallback xmlns="">
          <p:sp>
            <p:nvSpPr>
              <p:cNvPr id="3686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BF6139A-3E36-447F-BBA2-E04EE5A11927}" type="slidenum">
              <a:rPr lang="en-US"/>
              <a:pPr/>
              <a:t>25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987014" y="0"/>
            <a:ext cx="3139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Datar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Gionis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Indyk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Motwani</a:t>
            </a:r>
            <a:r>
              <a:rPr lang="en-US" dirty="0">
                <a:solidFill>
                  <a:schemeClr val="bg1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0661448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ea typeface="+mj-ea"/>
              </a:rPr>
              <a:t>Idea: Exponential Windows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Solution that doesn’t (quite) work:</a:t>
            </a:r>
          </a:p>
          <a:p>
            <a:pPr lvl="1"/>
            <a:r>
              <a:rPr lang="en-US" dirty="0"/>
              <a:t>Summarize </a:t>
            </a:r>
            <a:r>
              <a:rPr lang="en-US" b="1" dirty="0"/>
              <a:t>exponentially increasing </a:t>
            </a:r>
            <a:r>
              <a:rPr lang="en-US" dirty="0"/>
              <a:t>regions </a:t>
            </a:r>
            <a:br>
              <a:rPr lang="en-US" dirty="0"/>
            </a:br>
            <a:r>
              <a:rPr lang="en-US" dirty="0"/>
              <a:t>of the stream, looking backward</a:t>
            </a:r>
          </a:p>
          <a:p>
            <a:pPr lvl="1"/>
            <a:r>
              <a:rPr lang="en-US" dirty="0"/>
              <a:t>Drop small regions if they begin at the same point as a larger region</a:t>
            </a:r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93C58E-F09B-43A6-900F-988651215D97}" type="slidenum">
              <a:rPr lang="en-US"/>
              <a:pPr/>
              <a:t>26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5468937"/>
            <a:ext cx="8970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0 1 0 0 1 1 1 0 0 0 1 0 1 0 0 1 0 0 0 1 0 1 1 0 1 1 0 1 1 1 0 0 1 0 1 0 1 1 0 0 1 1 0 1 0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5622925" y="5729287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 flipH="1">
            <a:off x="3429000" y="5926137"/>
            <a:ext cx="22098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6019800" y="5926136"/>
            <a:ext cx="2895600" cy="1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1295400" y="4267200"/>
            <a:ext cx="2057400" cy="461665"/>
            <a:chOff x="1295400" y="3815411"/>
            <a:chExt cx="2057400" cy="461665"/>
          </a:xfrm>
        </p:grpSpPr>
        <p:sp>
          <p:nvSpPr>
            <p:cNvPr id="18" name="Line 21"/>
            <p:cNvSpPr>
              <a:spLocks noChangeShapeType="1"/>
            </p:cNvSpPr>
            <p:nvPr/>
          </p:nvSpPr>
          <p:spPr bwMode="auto">
            <a:xfrm flipH="1" flipV="1">
              <a:off x="1295400" y="4018905"/>
              <a:ext cx="838200" cy="2232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2000" b="1"/>
            </a:p>
          </p:txBody>
        </p:sp>
        <p:sp>
          <p:nvSpPr>
            <p:cNvPr id="19" name="Line 22"/>
            <p:cNvSpPr>
              <a:spLocks noChangeShapeType="1"/>
            </p:cNvSpPr>
            <p:nvPr/>
          </p:nvSpPr>
          <p:spPr bwMode="auto">
            <a:xfrm>
              <a:off x="2667000" y="4021137"/>
              <a:ext cx="6858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2000" b="1"/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2209800" y="3815411"/>
              <a:ext cx="3225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008000"/>
                  </a:solidFill>
                </a:rPr>
                <a:t>?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295400" y="3944937"/>
            <a:ext cx="7620000" cy="1524000"/>
            <a:chOff x="1295400" y="3487737"/>
            <a:chExt cx="7620000" cy="1524000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8763000" y="4706937"/>
              <a:ext cx="1524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8534400" y="4706937"/>
              <a:ext cx="1524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8348634" y="4402137"/>
              <a:ext cx="338166" cy="30480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7942834" y="4402137"/>
              <a:ext cx="341322" cy="30480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7537034" y="4097337"/>
              <a:ext cx="747121" cy="304800"/>
            </a:xfrm>
            <a:prstGeom prst="rect">
              <a:avLst/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6781800" y="4097337"/>
              <a:ext cx="685800" cy="304800"/>
            </a:xfrm>
            <a:prstGeom prst="rect">
              <a:avLst/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5943600" y="3792537"/>
              <a:ext cx="1524000" cy="304800"/>
            </a:xfrm>
            <a:prstGeom prst="rect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  <p:sp>
          <p:nvSpPr>
            <p:cNvPr id="13" name="Rectangle 15"/>
            <p:cNvSpPr>
              <a:spLocks noChangeArrowheads="1"/>
            </p:cNvSpPr>
            <p:nvPr/>
          </p:nvSpPr>
          <p:spPr bwMode="auto">
            <a:xfrm>
              <a:off x="4419600" y="3487737"/>
              <a:ext cx="3048000" cy="304800"/>
            </a:xfrm>
            <a:prstGeom prst="rect">
              <a:avLst/>
            </a:prstGeom>
            <a:solidFill>
              <a:srgbClr val="FFCC00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pitchFamily="34" charset="0"/>
                  <a:cs typeface="Arial" pitchFamily="34" charset="0"/>
                </a:rPr>
                <a:t>10</a:t>
              </a:r>
            </a:p>
          </p:txBody>
        </p:sp>
        <p:sp>
          <p:nvSpPr>
            <p:cNvPr id="20" name="Rectangle 24"/>
            <p:cNvSpPr>
              <a:spLocks noChangeArrowheads="1"/>
            </p:cNvSpPr>
            <p:nvPr/>
          </p:nvSpPr>
          <p:spPr bwMode="auto">
            <a:xfrm>
              <a:off x="1295400" y="3487737"/>
              <a:ext cx="3048000" cy="304800"/>
            </a:xfrm>
            <a:prstGeom prst="rect">
              <a:avLst/>
            </a:prstGeom>
            <a:solidFill>
              <a:srgbClr val="FFCC00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pitchFamily="34" charset="0"/>
                  <a:cs typeface="Arial" pitchFamily="34" charset="0"/>
                </a:rPr>
                <a:t>6</a:t>
              </a:r>
            </a:p>
          </p:txBody>
        </p:sp>
      </p:grp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404261" y="6059269"/>
            <a:ext cx="63775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We can reconstruct the count of the last </a:t>
            </a:r>
            <a:r>
              <a:rPr lang="en-US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bits, except we are not sure how many of the last 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1s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are included in the </a:t>
            </a:r>
            <a:r>
              <a:rPr lang="en-US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48859" y="3436203"/>
            <a:ext cx="1219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Window of width 16 has 6 1s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990600" y="3851701"/>
            <a:ext cx="1752600" cy="245636"/>
          </a:xfrm>
          <a:prstGeom prst="straightConnector1">
            <a:avLst/>
          </a:prstGeom>
          <a:ln w="12700">
            <a:solidFill>
              <a:srgbClr val="008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V="1">
            <a:off x="3401080" y="4267200"/>
            <a:ext cx="0" cy="1658938"/>
          </a:xfrm>
          <a:prstGeom prst="line">
            <a:avLst/>
          </a:prstGeom>
          <a:ln w="28575">
            <a:solidFill>
              <a:srgbClr val="0000FF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908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 animBg="1"/>
      <p:bldP spid="16" grpId="0" animBg="1"/>
      <p:bldP spid="21" grpId="0"/>
      <p:bldP spid="2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What’s Good?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819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>
                    <a:solidFill>
                      <a:srgbClr val="008000"/>
                    </a:solidFill>
                  </a:rPr>
                  <a:t>Stores only O(log</a:t>
                </a:r>
                <a:r>
                  <a:rPr lang="en-US" b="1" baseline="30000" dirty="0">
                    <a:solidFill>
                      <a:srgbClr val="008000"/>
                    </a:solidFill>
                  </a:rPr>
                  <a:t>2</a:t>
                </a:r>
                <a:r>
                  <a:rPr lang="en-US" b="1" i="1" dirty="0">
                    <a:solidFill>
                      <a:srgbClr val="008000"/>
                    </a:solidFill>
                  </a:rPr>
                  <a:t>N</a:t>
                </a:r>
                <a:r>
                  <a:rPr lang="en-US" b="1" dirty="0">
                    <a:solidFill>
                      <a:srgbClr val="008000"/>
                    </a:solidFill>
                  </a:rPr>
                  <a:t> ) bits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𝑶</m:t>
                    </m:r>
                    <m:r>
                      <a:rPr lang="en-US" b="1" i="1" dirty="0" smtClean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b="1" i="1" dirty="0" smtClean="0">
                        <a:latin typeface="Cambria Math"/>
                      </a:rPr>
                      <m:t>log</m:t>
                    </m:r>
                    <m:r>
                      <a:rPr lang="en-US" b="1" i="1" dirty="0" smtClean="0">
                        <a:latin typeface="Cambria Math"/>
                      </a:rPr>
                      <m:t>⁡</m:t>
                    </m:r>
                    <m:r>
                      <a:rPr lang="en-US" b="1" i="1" dirty="0" smtClean="0"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counts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/>
                          </a:rPr>
                          <m:t>log</m:t>
                        </m:r>
                      </m:e>
                      <m:sub>
                        <m:r>
                          <a:rPr lang="en-US" b="1" i="1" dirty="0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b="1" i="1" dirty="0">
                        <a:latin typeface="Cambria Math"/>
                      </a:rPr>
                      <m:t>𝑵</m:t>
                    </m:r>
                  </m:oMath>
                </a14:m>
                <a:r>
                  <a:rPr lang="en-US" dirty="0"/>
                  <a:t>  bits each</a:t>
                </a:r>
              </a:p>
              <a:p>
                <a:pPr lvl="8"/>
                <a:endParaRPr lang="en-US" dirty="0"/>
              </a:p>
              <a:p>
                <a:r>
                  <a:rPr lang="en-US" b="1" dirty="0">
                    <a:solidFill>
                      <a:srgbClr val="008000"/>
                    </a:solidFill>
                  </a:rPr>
                  <a:t>Easy update as more bits enter</a:t>
                </a:r>
              </a:p>
              <a:p>
                <a:pPr lvl="8"/>
                <a:endParaRPr lang="en-US" dirty="0"/>
              </a:p>
              <a:p>
                <a:r>
                  <a:rPr lang="en-US" dirty="0"/>
                  <a:t>Error in count no greater than the number </a:t>
                </a:r>
                <a:br>
                  <a:rPr lang="en-US" dirty="0"/>
                </a:br>
                <a:r>
                  <a:rPr lang="en-US" dirty="0"/>
                  <a:t>of </a:t>
                </a:r>
                <a:r>
                  <a:rPr lang="en-US" b="1" dirty="0"/>
                  <a:t>1s</a:t>
                </a:r>
                <a:r>
                  <a:rPr lang="en-US" dirty="0"/>
                  <a:t> in the “</a:t>
                </a:r>
                <a:r>
                  <a:rPr lang="en-US" b="1" dirty="0"/>
                  <a:t>unknown</a:t>
                </a:r>
                <a:r>
                  <a:rPr lang="en-US" dirty="0"/>
                  <a:t>” area</a:t>
                </a:r>
              </a:p>
            </p:txBody>
          </p:sp>
        </mc:Choice>
        <mc:Fallback xmlns="">
          <p:sp>
            <p:nvSpPr>
              <p:cNvPr id="3481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t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ECAC8-D4C0-4FDF-ADD7-3ED0EC052452}" type="slidenum">
              <a:rPr lang="en-US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408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0106-F273-4E89-BE42-DB66D66EE188}" type="slidenum">
              <a:rPr lang="en-US"/>
              <a:pPr/>
              <a:t>28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What’s Not So Good?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long as the </a:t>
            </a:r>
            <a:r>
              <a:rPr lang="en-US" b="1" dirty="0"/>
              <a:t>1s</a:t>
            </a:r>
            <a:r>
              <a:rPr lang="en-US" dirty="0"/>
              <a:t> are fairly evenly distributed, the error due to the unknown region is small – </a:t>
            </a:r>
            <a:r>
              <a:rPr lang="en-US" b="1" dirty="0">
                <a:solidFill>
                  <a:srgbClr val="008000"/>
                </a:solidFill>
              </a:rPr>
              <a:t>no more than 50%</a:t>
            </a:r>
          </a:p>
          <a:p>
            <a:r>
              <a:rPr lang="en-US" dirty="0">
                <a:solidFill>
                  <a:srgbClr val="0000FF"/>
                </a:solidFill>
              </a:rPr>
              <a:t>But it could be that all the </a:t>
            </a:r>
            <a:r>
              <a:rPr lang="en-US" b="1" dirty="0">
                <a:solidFill>
                  <a:srgbClr val="0000FF"/>
                </a:solidFill>
              </a:rPr>
              <a:t>1s</a:t>
            </a:r>
            <a:r>
              <a:rPr lang="en-US" dirty="0">
                <a:solidFill>
                  <a:srgbClr val="0000FF"/>
                </a:solidFill>
              </a:rPr>
              <a:t> are in the unknown area at the end</a:t>
            </a:r>
          </a:p>
          <a:p>
            <a:r>
              <a:rPr lang="en-US" dirty="0"/>
              <a:t>In that case, </a:t>
            </a:r>
            <a:r>
              <a:rPr lang="en-US" b="1" dirty="0">
                <a:solidFill>
                  <a:srgbClr val="FF0066"/>
                </a:solidFill>
              </a:rPr>
              <a:t>the error is unbounded!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0" y="4572000"/>
            <a:ext cx="8970963" cy="2164139"/>
            <a:chOff x="0" y="4572000"/>
            <a:chExt cx="8970963" cy="2164139"/>
          </a:xfrm>
        </p:grpSpPr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0" y="6096000"/>
              <a:ext cx="8970963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0 1 0 0 1 1 1 0 0 0 1 0 1 0 0 1 0 0 0 1 0 1 1 0 1 1 0 1 1 1 0 0 1 0 1 0 1 1 0 0 1 1 0 1 0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1295400" y="4572000"/>
              <a:ext cx="7620000" cy="1524000"/>
              <a:chOff x="1295400" y="3487737"/>
              <a:chExt cx="7620000" cy="1524000"/>
            </a:xfrm>
          </p:grpSpPr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8763000" y="4706937"/>
                <a:ext cx="152400" cy="304800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8534400" y="4706937"/>
                <a:ext cx="152400" cy="304800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8" name="Rectangle 8"/>
              <p:cNvSpPr>
                <a:spLocks noChangeArrowheads="1"/>
              </p:cNvSpPr>
              <p:nvPr/>
            </p:nvSpPr>
            <p:spPr bwMode="auto">
              <a:xfrm>
                <a:off x="8348634" y="4402137"/>
                <a:ext cx="338166" cy="304800"/>
              </a:xfrm>
              <a:prstGeom prst="rect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9" name="Rectangle 9"/>
              <p:cNvSpPr>
                <a:spLocks noChangeArrowheads="1"/>
              </p:cNvSpPr>
              <p:nvPr/>
            </p:nvSpPr>
            <p:spPr bwMode="auto">
              <a:xfrm>
                <a:off x="7942834" y="4402137"/>
                <a:ext cx="341322" cy="304800"/>
              </a:xfrm>
              <a:prstGeom prst="rect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20" name="Rectangle 10"/>
              <p:cNvSpPr>
                <a:spLocks noChangeArrowheads="1"/>
              </p:cNvSpPr>
              <p:nvPr/>
            </p:nvSpPr>
            <p:spPr bwMode="auto">
              <a:xfrm>
                <a:off x="7537034" y="4097337"/>
                <a:ext cx="747121" cy="304800"/>
              </a:xfrm>
              <a:prstGeom prst="rect">
                <a:avLst/>
              </a:prstGeom>
              <a:solidFill>
                <a:srgbClr val="CC99FF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21" name="Rectangle 11"/>
              <p:cNvSpPr>
                <a:spLocks noChangeArrowheads="1"/>
              </p:cNvSpPr>
              <p:nvPr/>
            </p:nvSpPr>
            <p:spPr bwMode="auto">
              <a:xfrm>
                <a:off x="6781800" y="4097337"/>
                <a:ext cx="685800" cy="304800"/>
              </a:xfrm>
              <a:prstGeom prst="rect">
                <a:avLst/>
              </a:prstGeom>
              <a:solidFill>
                <a:srgbClr val="CC99FF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22" name="Rectangle 12"/>
              <p:cNvSpPr>
                <a:spLocks noChangeArrowheads="1"/>
              </p:cNvSpPr>
              <p:nvPr/>
            </p:nvSpPr>
            <p:spPr bwMode="auto">
              <a:xfrm>
                <a:off x="5943600" y="3792537"/>
                <a:ext cx="1524000" cy="304800"/>
              </a:xfrm>
              <a:prstGeom prst="rect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23" name="Rectangle 15"/>
              <p:cNvSpPr>
                <a:spLocks noChangeArrowheads="1"/>
              </p:cNvSpPr>
              <p:nvPr/>
            </p:nvSpPr>
            <p:spPr bwMode="auto">
              <a:xfrm>
                <a:off x="4419600" y="3487737"/>
                <a:ext cx="3048000" cy="304800"/>
              </a:xfrm>
              <a:prstGeom prst="rect">
                <a:avLst/>
              </a:prstGeom>
              <a:solidFill>
                <a:srgbClr val="FFCC00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>
                    <a:latin typeface="Arial" pitchFamily="34" charset="0"/>
                    <a:cs typeface="Arial" pitchFamily="34" charset="0"/>
                  </a:rPr>
                  <a:t>10</a:t>
                </a:r>
              </a:p>
            </p:txBody>
          </p:sp>
          <p:sp>
            <p:nvSpPr>
              <p:cNvPr id="24" name="Rectangle 24"/>
              <p:cNvSpPr>
                <a:spLocks noChangeArrowheads="1"/>
              </p:cNvSpPr>
              <p:nvPr/>
            </p:nvSpPr>
            <p:spPr bwMode="auto">
              <a:xfrm>
                <a:off x="1295400" y="3487737"/>
                <a:ext cx="3048000" cy="304800"/>
              </a:xfrm>
              <a:prstGeom prst="rect">
                <a:avLst/>
              </a:prstGeom>
              <a:solidFill>
                <a:srgbClr val="FFCC00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>
                    <a:latin typeface="Arial" pitchFamily="34" charset="0"/>
                    <a:cs typeface="Arial" pitchFamily="34" charset="0"/>
                  </a:rPr>
                  <a:t>6</a:t>
                </a:r>
              </a:p>
            </p:txBody>
          </p:sp>
        </p:grpSp>
        <p:sp>
          <p:nvSpPr>
            <p:cNvPr id="33" name="Text Box 16"/>
            <p:cNvSpPr txBox="1">
              <a:spLocks noChangeArrowheads="1"/>
            </p:cNvSpPr>
            <p:nvPr/>
          </p:nvSpPr>
          <p:spPr bwMode="auto">
            <a:xfrm>
              <a:off x="5622925" y="6366807"/>
              <a:ext cx="3449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 dirty="0">
                  <a:solidFill>
                    <a:srgbClr val="008000"/>
                  </a:solidFill>
                </a:rPr>
                <a:t>N</a:t>
              </a:r>
            </a:p>
          </p:txBody>
        </p:sp>
        <p:sp>
          <p:nvSpPr>
            <p:cNvPr id="34" name="Line 17"/>
            <p:cNvSpPr>
              <a:spLocks noChangeShapeType="1"/>
            </p:cNvSpPr>
            <p:nvPr/>
          </p:nvSpPr>
          <p:spPr bwMode="auto">
            <a:xfrm flipH="1">
              <a:off x="3429000" y="6563657"/>
              <a:ext cx="22098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18"/>
            <p:cNvSpPr>
              <a:spLocks noChangeShapeType="1"/>
            </p:cNvSpPr>
            <p:nvPr/>
          </p:nvSpPr>
          <p:spPr bwMode="auto">
            <a:xfrm>
              <a:off x="6019800" y="6563657"/>
              <a:ext cx="28956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1295400" y="4904720"/>
              <a:ext cx="2057400" cy="461665"/>
              <a:chOff x="1295400" y="3815411"/>
              <a:chExt cx="2057400" cy="461665"/>
            </a:xfrm>
          </p:grpSpPr>
          <p:sp>
            <p:nvSpPr>
              <p:cNvPr id="37" name="Line 21"/>
              <p:cNvSpPr>
                <a:spLocks noChangeShapeType="1"/>
              </p:cNvSpPr>
              <p:nvPr/>
            </p:nvSpPr>
            <p:spPr bwMode="auto">
              <a:xfrm flipH="1">
                <a:off x="1295400" y="4021137"/>
                <a:ext cx="838200" cy="0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2000" b="1"/>
              </a:p>
            </p:txBody>
          </p:sp>
          <p:sp>
            <p:nvSpPr>
              <p:cNvPr id="38" name="Line 22"/>
              <p:cNvSpPr>
                <a:spLocks noChangeShapeType="1"/>
              </p:cNvSpPr>
              <p:nvPr/>
            </p:nvSpPr>
            <p:spPr bwMode="auto">
              <a:xfrm>
                <a:off x="2667000" y="4021137"/>
                <a:ext cx="685800" cy="0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2000" b="1"/>
              </a:p>
            </p:txBody>
          </p:sp>
          <p:sp>
            <p:nvSpPr>
              <p:cNvPr id="39" name="Text Box 20"/>
              <p:cNvSpPr txBox="1">
                <a:spLocks noChangeArrowheads="1"/>
              </p:cNvSpPr>
              <p:nvPr/>
            </p:nvSpPr>
            <p:spPr bwMode="auto">
              <a:xfrm>
                <a:off x="2209800" y="3815411"/>
                <a:ext cx="32252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solidFill>
                      <a:srgbClr val="008000"/>
                    </a:solidFill>
                  </a:rPr>
                  <a:t>?</a:t>
                </a:r>
              </a:p>
            </p:txBody>
          </p:sp>
        </p:grpSp>
      </p:grpSp>
      <p:cxnSp>
        <p:nvCxnSpPr>
          <p:cNvPr id="26" name="Straight Connector 25"/>
          <p:cNvCxnSpPr/>
          <p:nvPr/>
        </p:nvCxnSpPr>
        <p:spPr>
          <a:xfrm flipV="1">
            <a:off x="3401080" y="4953000"/>
            <a:ext cx="0" cy="1658938"/>
          </a:xfrm>
          <a:prstGeom prst="line">
            <a:avLst/>
          </a:prstGeom>
          <a:ln w="28575">
            <a:solidFill>
              <a:srgbClr val="0000FF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756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Fixup</a:t>
            </a:r>
            <a:r>
              <a:rPr lang="en-US" dirty="0"/>
              <a:t>: DGIM method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Idea:</a:t>
            </a:r>
            <a:r>
              <a:rPr lang="en-US" dirty="0"/>
              <a:t> Instead of summarizing fixed-length blocks, summarize blocks with specific number of </a:t>
            </a:r>
            <a:r>
              <a:rPr lang="en-US" b="1" dirty="0"/>
              <a:t>1s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Let the block </a:t>
            </a:r>
            <a:r>
              <a:rPr lang="en-US" b="1" i="1" dirty="0">
                <a:solidFill>
                  <a:srgbClr val="FF0066"/>
                </a:solidFill>
              </a:rPr>
              <a:t>sizes</a:t>
            </a:r>
            <a:r>
              <a:rPr lang="en-US" dirty="0"/>
              <a:t> (number of </a:t>
            </a:r>
            <a:r>
              <a:rPr lang="en-US" b="1" dirty="0"/>
              <a:t>1s</a:t>
            </a:r>
            <a:r>
              <a:rPr lang="en-US" dirty="0"/>
              <a:t>) increase exponentially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D60093"/>
                </a:solidFill>
              </a:rPr>
              <a:t>When there are few 1s in the window, block sizes stay small, so errors are small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A1E-7015-4257-A584-04E87D87572B}" type="slidenum">
              <a:rPr lang="en-US"/>
              <a:pPr/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76200" y="5345112"/>
            <a:ext cx="9112255" cy="369888"/>
            <a:chOff x="-6" y="2400"/>
            <a:chExt cx="5740" cy="233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34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5444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5212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979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263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726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617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41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4184651" y="5702414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>
            <a:off x="923926" y="5867400"/>
            <a:ext cx="3276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4581526" y="5867400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87014" y="0"/>
            <a:ext cx="3139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Datar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Gionis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Indyk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Motwani</a:t>
            </a:r>
            <a:r>
              <a:rPr lang="en-US" dirty="0">
                <a:solidFill>
                  <a:schemeClr val="bg1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98948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7A86E-5A85-4CD8-879F-81FF638CA5F7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The Stream Model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Input </a:t>
            </a:r>
            <a:r>
              <a:rPr lang="en-US" b="1" dirty="0">
                <a:solidFill>
                  <a:srgbClr val="0000FF"/>
                </a:solidFill>
              </a:rPr>
              <a:t>elements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enter at a rapid rate, </a:t>
            </a:r>
            <a:br>
              <a:rPr lang="en-US" dirty="0"/>
            </a:br>
            <a:r>
              <a:rPr lang="en-US" dirty="0"/>
              <a:t>at one or more input ports (i.e., </a:t>
            </a:r>
            <a:r>
              <a:rPr lang="en-US" b="1" dirty="0"/>
              <a:t>streams</a:t>
            </a:r>
            <a:r>
              <a:rPr lang="en-US" dirty="0"/>
              <a:t>)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We call elements of the stream tuples</a:t>
            </a:r>
          </a:p>
          <a:p>
            <a:pPr lvl="8"/>
            <a:endParaRPr lang="en-US" dirty="0"/>
          </a:p>
          <a:p>
            <a:r>
              <a:rPr lang="en-US" b="1" dirty="0"/>
              <a:t>The system cannot store the entire stream accessibly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Q:</a:t>
            </a:r>
            <a:r>
              <a:rPr lang="en-US" b="1" dirty="0">
                <a:solidFill>
                  <a:srgbClr val="D60093"/>
                </a:solidFill>
              </a:rPr>
              <a:t> How do you make critical calculations about the stream using a limited amount of (secondary) memory?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7136972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6222E59-ECD0-4669-8E55-349CD20D228F}" type="slidenum">
              <a:rPr lang="en-US"/>
              <a:pPr/>
              <a:t>30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DGIM: Timestamps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64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Each bit in the stream has a </a:t>
                </a:r>
                <a:r>
                  <a:rPr lang="en-US" b="1" i="1" dirty="0">
                    <a:solidFill>
                      <a:srgbClr val="FF0066"/>
                    </a:solidFill>
                  </a:rPr>
                  <a:t>timestamp</a:t>
                </a:r>
                <a:r>
                  <a:rPr lang="en-US" dirty="0"/>
                  <a:t>, starting </a:t>
                </a:r>
                <a:r>
                  <a:rPr lang="en-US" b="1" dirty="0"/>
                  <a:t>1</a:t>
                </a:r>
                <a:r>
                  <a:rPr lang="en-US" dirty="0"/>
                  <a:t>, </a:t>
                </a:r>
                <a:r>
                  <a:rPr lang="en-US" b="1" dirty="0"/>
                  <a:t>2,</a:t>
                </a:r>
                <a:r>
                  <a:rPr lang="en-US" dirty="0"/>
                  <a:t> …</a:t>
                </a:r>
              </a:p>
              <a:p>
                <a:pPr lvl="8"/>
                <a:endParaRPr lang="en-US" dirty="0"/>
              </a:p>
              <a:p>
                <a:r>
                  <a:rPr lang="en-US" dirty="0"/>
                  <a:t>Record timestamps modulo </a:t>
                </a:r>
                <a:r>
                  <a:rPr lang="en-US" b="1" i="1" dirty="0"/>
                  <a:t>N</a:t>
                </a:r>
                <a:r>
                  <a:rPr lang="en-US" dirty="0"/>
                  <a:t>  (</a:t>
                </a:r>
                <a:r>
                  <a:rPr lang="en-US" b="1" dirty="0">
                    <a:solidFill>
                      <a:srgbClr val="0000FF"/>
                    </a:solidFill>
                  </a:rPr>
                  <a:t>the window size</a:t>
                </a:r>
                <a:r>
                  <a:rPr lang="en-US" dirty="0"/>
                  <a:t>), so we can represent any </a:t>
                </a:r>
                <a:r>
                  <a:rPr lang="en-US" b="1" dirty="0">
                    <a:solidFill>
                      <a:srgbClr val="FF0066"/>
                    </a:solidFill>
                  </a:rPr>
                  <a:t>relevant</a:t>
                </a:r>
                <a:r>
                  <a:rPr lang="en-US" dirty="0">
                    <a:solidFill>
                      <a:srgbClr val="FF0066"/>
                    </a:solidFill>
                  </a:rPr>
                  <a:t> </a:t>
                </a:r>
                <a:r>
                  <a:rPr lang="en-US" dirty="0"/>
                  <a:t>timestamp in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𝑶</m:t>
                    </m:r>
                    <m:r>
                      <a:rPr lang="en-US" b="1" i="1" dirty="0" smtClean="0">
                        <a:latin typeface="Cambria Math"/>
                      </a:rPr>
                      <m:t>(</m:t>
                    </m:r>
                    <m:r>
                      <a:rPr lang="en-US" b="1" i="1" dirty="0" smtClean="0">
                        <a:latin typeface="Cambria Math"/>
                      </a:rPr>
                      <m:t>𝒍𝒐</m:t>
                    </m:r>
                    <m:sSub>
                      <m:sSub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latin typeface="Cambria Math"/>
                          </a:rPr>
                          <m:t>𝒈</m:t>
                        </m:r>
                      </m:e>
                      <m:sub>
                        <m:r>
                          <a:rPr lang="en-US" b="1" i="1" dirty="0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b="1" i="1" dirty="0" smtClean="0"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bits</a:t>
                </a:r>
              </a:p>
            </p:txBody>
          </p:sp>
        </mc:Choice>
        <mc:Fallback xmlns="">
          <p:sp>
            <p:nvSpPr>
              <p:cNvPr id="4096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t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4737714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DGIM: Buckets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/>
              <a:t>A </a:t>
            </a:r>
            <a:r>
              <a:rPr lang="en-US" b="1" i="1" dirty="0">
                <a:solidFill>
                  <a:srgbClr val="FF0066"/>
                </a:solidFill>
              </a:rPr>
              <a:t>bucket</a:t>
            </a:r>
            <a:r>
              <a:rPr lang="en-US" dirty="0"/>
              <a:t> in the DGIM method is a record consisting of:</a:t>
            </a:r>
          </a:p>
          <a:p>
            <a:pPr lvl="1"/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(A)</a:t>
            </a:r>
            <a:r>
              <a:rPr lang="en-US" b="1" dirty="0">
                <a:ea typeface="ＭＳ Ｐゴシック" pitchFamily="34" charset="-128"/>
              </a:rPr>
              <a:t> The timestamp of its end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[O(log </a:t>
            </a:r>
            <a:r>
              <a:rPr lang="en-US" b="1" i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N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) bits]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(B)</a:t>
            </a:r>
            <a:r>
              <a:rPr lang="en-US" b="1" dirty="0"/>
              <a:t> </a:t>
            </a:r>
            <a:r>
              <a:rPr lang="en-US" b="1" dirty="0">
                <a:ea typeface="ＭＳ Ｐゴシック" pitchFamily="34" charset="-128"/>
              </a:rPr>
              <a:t>The number of 1s between its beginning and end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[O(log </a:t>
            </a:r>
            <a:r>
              <a:rPr lang="en-US" b="1" dirty="0" err="1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log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b="1" i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N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) bits]</a:t>
            </a:r>
          </a:p>
          <a:p>
            <a:pPr marL="2490216" lvl="8" indent="-533400">
              <a:buFont typeface="Monotype Sorts" pitchFamily="-107" charset="2"/>
              <a:buAutoNum type="arabicPeriod"/>
            </a:pPr>
            <a:endParaRPr lang="en-US" dirty="0">
              <a:ea typeface="ＭＳ Ｐゴシック" pitchFamily="34" charset="-128"/>
            </a:endParaRPr>
          </a:p>
          <a:p>
            <a:pPr marL="609600" indent="-609600"/>
            <a:r>
              <a:rPr lang="en-US" b="1" dirty="0">
                <a:solidFill>
                  <a:srgbClr val="0000FF"/>
                </a:solidFill>
              </a:rPr>
              <a:t>Constraint on buckets:</a:t>
            </a:r>
            <a:r>
              <a:rPr lang="en-US" dirty="0">
                <a:solidFill>
                  <a:srgbClr val="0000FF"/>
                </a:solidFill>
              </a:rPr>
              <a:t>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/>
              <a:t>Number of </a:t>
            </a:r>
            <a:r>
              <a:rPr lang="en-US" b="1" dirty="0"/>
              <a:t>1s</a:t>
            </a:r>
            <a:r>
              <a:rPr lang="en-US" dirty="0"/>
              <a:t> must be a power of </a:t>
            </a:r>
            <a:r>
              <a:rPr lang="en-US" b="1" dirty="0"/>
              <a:t>2</a:t>
            </a:r>
          </a:p>
          <a:p>
            <a:pPr marL="902208" lvl="1" indent="-609600"/>
            <a:r>
              <a:rPr lang="en-US" dirty="0">
                <a:ea typeface="ＭＳ Ｐゴシック" pitchFamily="34" charset="-128"/>
              </a:rPr>
              <a:t>That explains the </a:t>
            </a:r>
            <a:r>
              <a:rPr lang="en-US" b="1" dirty="0">
                <a:ea typeface="ＭＳ Ｐゴシック" pitchFamily="34" charset="-128"/>
              </a:rPr>
              <a:t>O(log </a:t>
            </a:r>
            <a:r>
              <a:rPr lang="en-US" b="1" dirty="0" err="1">
                <a:ea typeface="ＭＳ Ｐゴシック" pitchFamily="34" charset="-128"/>
              </a:rPr>
              <a:t>log</a:t>
            </a:r>
            <a:r>
              <a:rPr lang="en-US" b="1" dirty="0">
                <a:ea typeface="ＭＳ Ｐゴシック" pitchFamily="34" charset="-128"/>
              </a:rPr>
              <a:t> </a:t>
            </a:r>
            <a:r>
              <a:rPr lang="en-US" b="1" i="1" dirty="0">
                <a:ea typeface="ＭＳ Ｐゴシック" pitchFamily="34" charset="-128"/>
              </a:rPr>
              <a:t>N)</a:t>
            </a:r>
            <a:r>
              <a:rPr lang="en-US" b="1" dirty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 in</a:t>
            </a:r>
            <a:r>
              <a:rPr lang="en-US" b="1" dirty="0">
                <a:ea typeface="ＭＳ Ｐゴシック" pitchFamily="34" charset="-128"/>
              </a:rPr>
              <a:t> </a:t>
            </a: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(B)</a:t>
            </a:r>
            <a:r>
              <a:rPr lang="en-US" b="1" dirty="0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b="1" dirty="0"/>
              <a:t>above</a:t>
            </a:r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2826659-63FF-4646-9523-90AB881C4761}" type="slidenum">
              <a:rPr lang="en-US"/>
              <a:pPr/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76200" y="5902766"/>
            <a:ext cx="9131305" cy="369888"/>
            <a:chOff x="-6" y="2400"/>
            <a:chExt cx="5752" cy="233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46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5444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5212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979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263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726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617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41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4184651" y="6260068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>
            <a:off x="923926" y="6425054"/>
            <a:ext cx="3276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4581526" y="6425054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6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763000" cy="9875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Representing</a:t>
            </a:r>
            <a:r>
              <a:rPr lang="en-US" dirty="0">
                <a:ea typeface="+mj-ea"/>
              </a:rPr>
              <a:t> a Stream by Buckets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Either </a:t>
            </a:r>
            <a:r>
              <a:rPr lang="en-US" b="1" dirty="0">
                <a:solidFill>
                  <a:srgbClr val="FF0066"/>
                </a:solidFill>
              </a:rPr>
              <a:t>one</a:t>
            </a:r>
            <a:r>
              <a:rPr lang="en-US" dirty="0"/>
              <a:t> or </a:t>
            </a:r>
            <a:r>
              <a:rPr lang="en-US" b="1" dirty="0">
                <a:solidFill>
                  <a:srgbClr val="FF0066"/>
                </a:solidFill>
              </a:rPr>
              <a:t>two</a:t>
            </a:r>
            <a:r>
              <a:rPr lang="en-US" dirty="0"/>
              <a:t> buckets with the same </a:t>
            </a:r>
            <a:r>
              <a:rPr lang="en-US" b="1" dirty="0"/>
              <a:t>power-of-2 number</a:t>
            </a:r>
            <a:r>
              <a:rPr lang="en-US" dirty="0"/>
              <a:t> of </a:t>
            </a:r>
            <a:r>
              <a:rPr lang="en-US" b="1" dirty="0"/>
              <a:t>1s</a:t>
            </a:r>
          </a:p>
          <a:p>
            <a:pPr lvl="8"/>
            <a:endParaRPr lang="en-US" dirty="0"/>
          </a:p>
          <a:p>
            <a:r>
              <a:rPr lang="en-US" b="1" dirty="0"/>
              <a:t>Buckets do not overlap in timestamps</a:t>
            </a:r>
          </a:p>
          <a:p>
            <a:pPr lvl="8"/>
            <a:endParaRPr lang="en-US" dirty="0"/>
          </a:p>
          <a:p>
            <a:r>
              <a:rPr lang="en-US" b="1" dirty="0"/>
              <a:t>Buckets are sorted by size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Earlier buckets are not smaller than later buckets</a:t>
            </a:r>
          </a:p>
          <a:p>
            <a:pPr lvl="8"/>
            <a:endParaRPr lang="en-US" dirty="0">
              <a:ea typeface="ＭＳ Ｐゴシック" pitchFamily="34" charset="-128"/>
            </a:endParaRPr>
          </a:p>
          <a:p>
            <a:r>
              <a:rPr lang="en-US" dirty="0"/>
              <a:t>Buckets disappear when their </a:t>
            </a:r>
            <a:br>
              <a:rPr lang="en-US" dirty="0"/>
            </a:br>
            <a:r>
              <a:rPr lang="en-US" dirty="0"/>
              <a:t>end-time is </a:t>
            </a:r>
            <a:r>
              <a:rPr lang="en-US" b="1" dirty="0"/>
              <a:t>&gt; </a:t>
            </a:r>
            <a:r>
              <a:rPr lang="en-US" b="1" i="1" dirty="0"/>
              <a:t>N</a:t>
            </a:r>
            <a:r>
              <a:rPr lang="en-US" dirty="0"/>
              <a:t>  time units in the past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418B3B-5EF8-4C0D-8894-957D2846483A}" type="slidenum">
              <a:rPr lang="en-US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177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Example: </a:t>
            </a:r>
            <a:r>
              <a:rPr lang="en-US" dirty="0" err="1">
                <a:ea typeface="+mj-ea"/>
              </a:rPr>
              <a:t>Bucketized</a:t>
            </a:r>
            <a:r>
              <a:rPr lang="en-US" dirty="0">
                <a:ea typeface="+mj-ea"/>
              </a:rPr>
              <a:t> Stream</a:t>
            </a:r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99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850B7C-C16F-413A-9012-C62F3E88417E}" type="slidenum">
              <a:rPr lang="en-US"/>
              <a:pPr/>
              <a:t>33</a:t>
            </a:fld>
            <a:endParaRPr lang="en-US"/>
          </a:p>
        </p:txBody>
      </p:sp>
      <p:sp>
        <p:nvSpPr>
          <p:cNvPr id="39941" name="Text Box 16"/>
          <p:cNvSpPr txBox="1">
            <a:spLocks noChangeArrowheads="1"/>
          </p:cNvSpPr>
          <p:nvPr/>
        </p:nvSpPr>
        <p:spPr bwMode="auto">
          <a:xfrm>
            <a:off x="4098925" y="4433887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39942" name="Line 17"/>
          <p:cNvSpPr>
            <a:spLocks noChangeShapeType="1"/>
          </p:cNvSpPr>
          <p:nvPr/>
        </p:nvSpPr>
        <p:spPr bwMode="auto">
          <a:xfrm flipH="1">
            <a:off x="838200" y="4648200"/>
            <a:ext cx="3276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3" name="Line 18"/>
          <p:cNvSpPr>
            <a:spLocks noChangeShapeType="1"/>
          </p:cNvSpPr>
          <p:nvPr/>
        </p:nvSpPr>
        <p:spPr bwMode="auto">
          <a:xfrm>
            <a:off x="4495800" y="4648200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4" name="Line 20"/>
          <p:cNvSpPr>
            <a:spLocks noChangeShapeType="1"/>
          </p:cNvSpPr>
          <p:nvPr/>
        </p:nvSpPr>
        <p:spPr bwMode="auto">
          <a:xfrm flipH="1">
            <a:off x="8305800" y="3124200"/>
            <a:ext cx="2286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5" name="Line 21"/>
          <p:cNvSpPr>
            <a:spLocks noChangeShapeType="1"/>
          </p:cNvSpPr>
          <p:nvPr/>
        </p:nvSpPr>
        <p:spPr bwMode="auto">
          <a:xfrm>
            <a:off x="8534400" y="3124200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6" name="Text Box 22"/>
          <p:cNvSpPr txBox="1">
            <a:spLocks noChangeArrowheads="1"/>
          </p:cNvSpPr>
          <p:nvPr/>
        </p:nvSpPr>
        <p:spPr bwMode="auto">
          <a:xfrm>
            <a:off x="73914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2</a:t>
            </a:r>
          </a:p>
        </p:txBody>
      </p:sp>
      <p:sp>
        <p:nvSpPr>
          <p:cNvPr id="39947" name="Line 23"/>
          <p:cNvSpPr>
            <a:spLocks noChangeShapeType="1"/>
          </p:cNvSpPr>
          <p:nvPr/>
        </p:nvSpPr>
        <p:spPr bwMode="auto">
          <a:xfrm>
            <a:off x="7848600" y="3124200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8" name="Text Box 24"/>
          <p:cNvSpPr txBox="1">
            <a:spLocks noChangeArrowheads="1"/>
          </p:cNvSpPr>
          <p:nvPr/>
        </p:nvSpPr>
        <p:spPr bwMode="auto">
          <a:xfrm>
            <a:off x="63246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4</a:t>
            </a:r>
          </a:p>
        </p:txBody>
      </p:sp>
      <p:sp>
        <p:nvSpPr>
          <p:cNvPr id="39949" name="Line 25"/>
          <p:cNvSpPr>
            <a:spLocks noChangeShapeType="1"/>
          </p:cNvSpPr>
          <p:nvPr/>
        </p:nvSpPr>
        <p:spPr bwMode="auto">
          <a:xfrm flipH="1">
            <a:off x="6324600" y="3124200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0" name="Line 26"/>
          <p:cNvSpPr>
            <a:spLocks noChangeShapeType="1"/>
          </p:cNvSpPr>
          <p:nvPr/>
        </p:nvSpPr>
        <p:spPr bwMode="auto">
          <a:xfrm>
            <a:off x="6705600" y="3124200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1" name="Text Box 27"/>
          <p:cNvSpPr txBox="1">
            <a:spLocks noChangeArrowheads="1"/>
          </p:cNvSpPr>
          <p:nvPr/>
        </p:nvSpPr>
        <p:spPr bwMode="auto">
          <a:xfrm>
            <a:off x="37338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8</a:t>
            </a:r>
          </a:p>
        </p:txBody>
      </p:sp>
      <p:sp>
        <p:nvSpPr>
          <p:cNvPr id="39952" name="Line 28"/>
          <p:cNvSpPr>
            <a:spLocks noChangeShapeType="1"/>
          </p:cNvSpPr>
          <p:nvPr/>
        </p:nvSpPr>
        <p:spPr bwMode="auto">
          <a:xfrm flipH="1">
            <a:off x="2971800" y="3124200"/>
            <a:ext cx="1143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3" name="Line 29"/>
          <p:cNvSpPr>
            <a:spLocks noChangeShapeType="1"/>
          </p:cNvSpPr>
          <p:nvPr/>
        </p:nvSpPr>
        <p:spPr bwMode="auto">
          <a:xfrm>
            <a:off x="4114800" y="3124200"/>
            <a:ext cx="8382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4" name="Text Box 30"/>
          <p:cNvSpPr txBox="1">
            <a:spLocks noChangeArrowheads="1"/>
          </p:cNvSpPr>
          <p:nvPr/>
        </p:nvSpPr>
        <p:spPr bwMode="auto">
          <a:xfrm>
            <a:off x="685800" y="2438400"/>
            <a:ext cx="192873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At least 1 of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16.  Partially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beyond window.</a:t>
            </a:r>
          </a:p>
        </p:txBody>
      </p:sp>
      <p:sp>
        <p:nvSpPr>
          <p:cNvPr id="39955" name="Line 31"/>
          <p:cNvSpPr>
            <a:spLocks noChangeShapeType="1"/>
          </p:cNvSpPr>
          <p:nvPr/>
        </p:nvSpPr>
        <p:spPr bwMode="auto">
          <a:xfrm>
            <a:off x="1600200" y="3429000"/>
            <a:ext cx="0" cy="3810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6" name="Text Box 32"/>
          <p:cNvSpPr txBox="1">
            <a:spLocks noChangeArrowheads="1"/>
          </p:cNvSpPr>
          <p:nvPr/>
        </p:nvSpPr>
        <p:spPr bwMode="auto">
          <a:xfrm>
            <a:off x="82296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</a:t>
            </a:r>
          </a:p>
        </p:txBody>
      </p: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0" y="3804486"/>
            <a:ext cx="9129717" cy="369888"/>
            <a:chOff x="-6" y="2400"/>
            <a:chExt cx="5751" cy="233"/>
          </a:xfrm>
        </p:grpSpPr>
        <p:sp>
          <p:nvSpPr>
            <p:cNvPr id="35" name="Text Box 3"/>
            <p:cNvSpPr txBox="1">
              <a:spLocks noChangeArrowheads="1"/>
            </p:cNvSpPr>
            <p:nvPr/>
          </p:nvSpPr>
          <p:spPr bwMode="auto">
            <a:xfrm>
              <a:off x="45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36" name="Rectangle 5"/>
            <p:cNvSpPr>
              <a:spLocks noChangeArrowheads="1"/>
            </p:cNvSpPr>
            <p:nvPr/>
          </p:nvSpPr>
          <p:spPr bwMode="auto">
            <a:xfrm>
              <a:off x="5448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5220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4987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4275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730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2621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143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04800" y="5029200"/>
            <a:ext cx="87439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alibri" pitchFamily="34" charset="0"/>
                <a:cs typeface="Arial" pitchFamily="34" charset="0"/>
              </a:rPr>
              <a:t>Three properties of buckets that are maintained:</a:t>
            </a:r>
          </a:p>
          <a:p>
            <a:r>
              <a:rPr lang="en-US" sz="2400" dirty="0">
                <a:latin typeface="Calibri" pitchFamily="34" charset="0"/>
                <a:cs typeface="Arial" pitchFamily="34" charset="0"/>
              </a:rPr>
              <a:t> 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-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Either </a:t>
            </a:r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one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or </a:t>
            </a:r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two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buckets with the same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power-of-2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number of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1s</a:t>
            </a:r>
          </a:p>
          <a:p>
            <a:r>
              <a:rPr lang="en-US" sz="2400" dirty="0">
                <a:latin typeface="Calibri" pitchFamily="34" charset="0"/>
                <a:cs typeface="Arial" pitchFamily="34" charset="0"/>
              </a:rPr>
              <a:t> 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-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Buckets do not overlap in timestamps</a:t>
            </a:r>
          </a:p>
          <a:p>
            <a:r>
              <a:rPr lang="en-US" sz="2400" dirty="0">
                <a:latin typeface="Calibri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 -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Buckets are sorted by size</a:t>
            </a:r>
          </a:p>
        </p:txBody>
      </p:sp>
    </p:spTree>
    <p:extLst>
      <p:ext uri="{BB962C8B-B14F-4D97-AF65-F5344CB8AC3E}">
        <p14:creationId xmlns:p14="http://schemas.microsoft.com/office/powerpoint/2010/main" val="19728899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Updating Buckets (1)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new bit comes in, drop the last (oldest) bucket if its end-time is prior to </a:t>
            </a:r>
            <a:r>
              <a:rPr lang="en-US" b="1" i="1" dirty="0"/>
              <a:t>N</a:t>
            </a:r>
            <a:r>
              <a:rPr lang="en-US" dirty="0"/>
              <a:t>  time units before the current time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D60093"/>
                </a:solidFill>
              </a:rPr>
              <a:t>2 cases:</a:t>
            </a:r>
            <a:r>
              <a:rPr lang="en-US" b="1" dirty="0"/>
              <a:t> </a:t>
            </a:r>
            <a:r>
              <a:rPr lang="en-US" dirty="0"/>
              <a:t>Current bit is</a:t>
            </a:r>
            <a:r>
              <a:rPr lang="en-US" b="1" dirty="0"/>
              <a:t> 0</a:t>
            </a:r>
            <a:r>
              <a:rPr lang="en-US" dirty="0"/>
              <a:t> or </a:t>
            </a:r>
            <a:r>
              <a:rPr lang="en-US" b="1" dirty="0"/>
              <a:t>1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If the current bit is 0:</a:t>
            </a:r>
            <a:r>
              <a:rPr lang="en-US" dirty="0"/>
              <a:t> </a:t>
            </a:r>
            <a:br>
              <a:rPr lang="en-US" dirty="0"/>
            </a:br>
            <a:r>
              <a:rPr lang="en-US" b="1" dirty="0"/>
              <a:t>no other changes are needed</a:t>
            </a:r>
          </a:p>
        </p:txBody>
      </p:sp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56BB5B-B3F2-4BDD-B09F-F556406A061E}" type="slidenum">
              <a:rPr lang="en-US"/>
              <a:pPr/>
              <a:t>34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3054996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Updating Buckets (2)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b="1" dirty="0">
                <a:solidFill>
                  <a:srgbClr val="008000"/>
                </a:solidFill>
              </a:rPr>
              <a:t>If the current bit is 1:</a:t>
            </a:r>
          </a:p>
          <a:p>
            <a:pPr lvl="1"/>
            <a:r>
              <a:rPr lang="en-US" b="1" dirty="0"/>
              <a:t>(1)</a:t>
            </a:r>
            <a:r>
              <a:rPr lang="en-US" dirty="0"/>
              <a:t> Create a new bucket of size </a:t>
            </a:r>
            <a:r>
              <a:rPr lang="en-US" b="1" dirty="0"/>
              <a:t>1</a:t>
            </a:r>
            <a:r>
              <a:rPr lang="en-US" dirty="0"/>
              <a:t>, for just this bit</a:t>
            </a:r>
          </a:p>
          <a:p>
            <a:pPr marL="1255776" lvl="2" indent="-533400"/>
            <a:r>
              <a:rPr lang="en-US" b="1" dirty="0"/>
              <a:t>End timestamp = current time</a:t>
            </a:r>
          </a:p>
          <a:p>
            <a:pPr lvl="1"/>
            <a:r>
              <a:rPr lang="en-US" b="1" dirty="0"/>
              <a:t>(2)</a:t>
            </a:r>
            <a:r>
              <a:rPr lang="en-US" dirty="0"/>
              <a:t> If there are now </a:t>
            </a:r>
            <a:r>
              <a:rPr lang="en-US" b="1" dirty="0">
                <a:solidFill>
                  <a:srgbClr val="0000FF"/>
                </a:solidFill>
              </a:rPr>
              <a:t>three buckets of size 1</a:t>
            </a:r>
            <a:r>
              <a:rPr lang="en-US" dirty="0"/>
              <a:t>, </a:t>
            </a:r>
            <a:r>
              <a:rPr lang="en-US" b="1" dirty="0">
                <a:solidFill>
                  <a:srgbClr val="D60093"/>
                </a:solidFill>
              </a:rPr>
              <a:t>combine the oldest two into a bucket of size 2</a:t>
            </a:r>
          </a:p>
          <a:p>
            <a:pPr lvl="1"/>
            <a:r>
              <a:rPr lang="en-US" b="1" dirty="0"/>
              <a:t>(3)</a:t>
            </a:r>
            <a:r>
              <a:rPr lang="en-US" dirty="0"/>
              <a:t> If there are now </a:t>
            </a:r>
            <a:r>
              <a:rPr lang="en-US" b="1" dirty="0">
                <a:solidFill>
                  <a:srgbClr val="0000FF"/>
                </a:solidFill>
              </a:rPr>
              <a:t>three buckets of size 2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</a:t>
            </a:r>
            <a:r>
              <a:rPr lang="en-US" b="1" dirty="0">
                <a:solidFill>
                  <a:srgbClr val="D60093"/>
                </a:solidFill>
              </a:rPr>
              <a:t>combine the oldest two into a bucket of size 4</a:t>
            </a:r>
          </a:p>
          <a:p>
            <a:pPr lvl="1"/>
            <a:r>
              <a:rPr lang="en-US" b="1" dirty="0"/>
              <a:t>(4) And so on …</a:t>
            </a:r>
          </a:p>
        </p:txBody>
      </p:sp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0C658C-A62C-4A0D-92D9-6B055064CAB5}" type="slidenum">
              <a:rPr lang="en-US"/>
              <a:pPr/>
              <a:t>35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5550915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Example: Updating Buckets</a:t>
            </a:r>
          </a:p>
        </p:txBody>
      </p:sp>
      <p:sp>
        <p:nvSpPr>
          <p:cNvPr id="4608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E455702-6A89-42EF-B3B5-4059C61339C5}" type="slidenum">
              <a:rPr lang="en-US"/>
              <a:pPr/>
              <a:t>36</a:t>
            </a:fld>
            <a:endParaRPr lang="en-US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-12701" y="1905000"/>
            <a:ext cx="9093200" cy="369888"/>
            <a:chOff x="-8" y="1200"/>
            <a:chExt cx="5728" cy="233"/>
          </a:xfrm>
        </p:grpSpPr>
        <p:sp>
          <p:nvSpPr>
            <p:cNvPr id="46137" name="Text Box 4"/>
            <p:cNvSpPr txBox="1">
              <a:spLocks noChangeArrowheads="1"/>
            </p:cNvSpPr>
            <p:nvPr/>
          </p:nvSpPr>
          <p:spPr bwMode="auto">
            <a:xfrm>
              <a:off x="7" y="1200"/>
              <a:ext cx="571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46138" name="Rectangle 5"/>
            <p:cNvSpPr>
              <a:spLocks noChangeArrowheads="1"/>
            </p:cNvSpPr>
            <p:nvPr/>
          </p:nvSpPr>
          <p:spPr bwMode="auto">
            <a:xfrm>
              <a:off x="5444" y="121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9" name="Rectangle 6"/>
            <p:cNvSpPr>
              <a:spLocks noChangeArrowheads="1"/>
            </p:cNvSpPr>
            <p:nvPr/>
          </p:nvSpPr>
          <p:spPr bwMode="auto">
            <a:xfrm>
              <a:off x="5204" y="121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0" name="Rectangle 7"/>
            <p:cNvSpPr>
              <a:spLocks noChangeArrowheads="1"/>
            </p:cNvSpPr>
            <p:nvPr/>
          </p:nvSpPr>
          <p:spPr bwMode="auto">
            <a:xfrm>
              <a:off x="4964" y="1212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1" name="Rectangle 8"/>
            <p:cNvSpPr>
              <a:spLocks noChangeArrowheads="1"/>
            </p:cNvSpPr>
            <p:nvPr/>
          </p:nvSpPr>
          <p:spPr bwMode="auto">
            <a:xfrm>
              <a:off x="4244" y="1212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2" name="Rectangle 9"/>
            <p:cNvSpPr>
              <a:spLocks noChangeArrowheads="1"/>
            </p:cNvSpPr>
            <p:nvPr/>
          </p:nvSpPr>
          <p:spPr bwMode="auto">
            <a:xfrm>
              <a:off x="3716" y="1212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3" name="Rectangle 10"/>
            <p:cNvSpPr>
              <a:spLocks noChangeArrowheads="1"/>
            </p:cNvSpPr>
            <p:nvPr/>
          </p:nvSpPr>
          <p:spPr bwMode="auto">
            <a:xfrm>
              <a:off x="2612" y="1212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4" name="Rectangle 11"/>
            <p:cNvSpPr>
              <a:spLocks noChangeArrowheads="1"/>
            </p:cNvSpPr>
            <p:nvPr/>
          </p:nvSpPr>
          <p:spPr bwMode="auto">
            <a:xfrm>
              <a:off x="1412" y="1212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5" name="Rectangle 12"/>
            <p:cNvSpPr>
              <a:spLocks noChangeArrowheads="1"/>
            </p:cNvSpPr>
            <p:nvPr/>
          </p:nvSpPr>
          <p:spPr bwMode="auto">
            <a:xfrm>
              <a:off x="-8" y="1212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12698" y="2743200"/>
            <a:ext cx="9072563" cy="369888"/>
            <a:chOff x="8" y="1728"/>
            <a:chExt cx="5715" cy="233"/>
          </a:xfrm>
        </p:grpSpPr>
        <p:sp>
          <p:nvSpPr>
            <p:cNvPr id="46127" name="Text Box 14"/>
            <p:cNvSpPr txBox="1">
              <a:spLocks noChangeArrowheads="1"/>
            </p:cNvSpPr>
            <p:nvPr/>
          </p:nvSpPr>
          <p:spPr bwMode="auto">
            <a:xfrm>
              <a:off x="10" y="1728"/>
              <a:ext cx="571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001010110001011010101010101011010101010101110101010111010100010110010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46128" name="Rectangle 15"/>
            <p:cNvSpPr>
              <a:spLocks noChangeArrowheads="1"/>
            </p:cNvSpPr>
            <p:nvPr/>
          </p:nvSpPr>
          <p:spPr bwMode="auto">
            <a:xfrm>
              <a:off x="5532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9" name="Rectangle 16"/>
            <p:cNvSpPr>
              <a:spLocks noChangeArrowheads="1"/>
            </p:cNvSpPr>
            <p:nvPr/>
          </p:nvSpPr>
          <p:spPr bwMode="auto">
            <a:xfrm>
              <a:off x="5139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0" name="Rectangle 17"/>
            <p:cNvSpPr>
              <a:spLocks noChangeArrowheads="1"/>
            </p:cNvSpPr>
            <p:nvPr/>
          </p:nvSpPr>
          <p:spPr bwMode="auto">
            <a:xfrm>
              <a:off x="4899" y="1728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1" name="Rectangle 18"/>
            <p:cNvSpPr>
              <a:spLocks noChangeArrowheads="1"/>
            </p:cNvSpPr>
            <p:nvPr/>
          </p:nvSpPr>
          <p:spPr bwMode="auto">
            <a:xfrm>
              <a:off x="4176" y="172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2" name="Rectangle 19"/>
            <p:cNvSpPr>
              <a:spLocks noChangeArrowheads="1"/>
            </p:cNvSpPr>
            <p:nvPr/>
          </p:nvSpPr>
          <p:spPr bwMode="auto">
            <a:xfrm>
              <a:off x="3648" y="172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3" name="Rectangle 20"/>
            <p:cNvSpPr>
              <a:spLocks noChangeArrowheads="1"/>
            </p:cNvSpPr>
            <p:nvPr/>
          </p:nvSpPr>
          <p:spPr bwMode="auto">
            <a:xfrm>
              <a:off x="2544" y="172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4" name="Rectangle 21"/>
            <p:cNvSpPr>
              <a:spLocks noChangeArrowheads="1"/>
            </p:cNvSpPr>
            <p:nvPr/>
          </p:nvSpPr>
          <p:spPr bwMode="auto">
            <a:xfrm>
              <a:off x="1344" y="172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5" name="Rectangle 22"/>
            <p:cNvSpPr>
              <a:spLocks noChangeArrowheads="1"/>
            </p:cNvSpPr>
            <p:nvPr/>
          </p:nvSpPr>
          <p:spPr bwMode="auto">
            <a:xfrm>
              <a:off x="8" y="1728"/>
              <a:ext cx="124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6" name="Rectangle 23"/>
            <p:cNvSpPr>
              <a:spLocks noChangeArrowheads="1"/>
            </p:cNvSpPr>
            <p:nvPr/>
          </p:nvSpPr>
          <p:spPr bwMode="auto">
            <a:xfrm>
              <a:off x="5363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-1588" y="3505200"/>
            <a:ext cx="8963026" cy="366713"/>
            <a:chOff x="-1" y="2208"/>
            <a:chExt cx="5646" cy="231"/>
          </a:xfrm>
        </p:grpSpPr>
        <p:sp>
          <p:nvSpPr>
            <p:cNvPr id="46118" name="Text Box 24"/>
            <p:cNvSpPr txBox="1">
              <a:spLocks noChangeArrowheads="1"/>
            </p:cNvSpPr>
            <p:nvPr/>
          </p:nvSpPr>
          <p:spPr bwMode="auto">
            <a:xfrm>
              <a:off x="-1" y="2208"/>
              <a:ext cx="56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0010101100010110101010101010110101010101011101010101110101000101100101</a:t>
              </a:r>
            </a:p>
          </p:txBody>
        </p:sp>
        <p:sp>
          <p:nvSpPr>
            <p:cNvPr id="46119" name="Rectangle 25"/>
            <p:cNvSpPr>
              <a:spLocks noChangeArrowheads="1"/>
            </p:cNvSpPr>
            <p:nvPr/>
          </p:nvSpPr>
          <p:spPr bwMode="auto">
            <a:xfrm>
              <a:off x="5524" y="220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0" name="Rectangle 26"/>
            <p:cNvSpPr>
              <a:spLocks noChangeArrowheads="1"/>
            </p:cNvSpPr>
            <p:nvPr/>
          </p:nvSpPr>
          <p:spPr bwMode="auto">
            <a:xfrm>
              <a:off x="5138" y="2208"/>
              <a:ext cx="288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1" name="Rectangle 27"/>
            <p:cNvSpPr>
              <a:spLocks noChangeArrowheads="1"/>
            </p:cNvSpPr>
            <p:nvPr/>
          </p:nvSpPr>
          <p:spPr bwMode="auto">
            <a:xfrm>
              <a:off x="4886" y="2208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2" name="Rectangle 28"/>
            <p:cNvSpPr>
              <a:spLocks noChangeArrowheads="1"/>
            </p:cNvSpPr>
            <p:nvPr/>
          </p:nvSpPr>
          <p:spPr bwMode="auto">
            <a:xfrm>
              <a:off x="4177" y="220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23" name="Rectangle 29"/>
            <p:cNvSpPr>
              <a:spLocks noChangeArrowheads="1"/>
            </p:cNvSpPr>
            <p:nvPr/>
          </p:nvSpPr>
          <p:spPr bwMode="auto">
            <a:xfrm>
              <a:off x="3637" y="220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4" name="Rectangle 30"/>
            <p:cNvSpPr>
              <a:spLocks noChangeArrowheads="1"/>
            </p:cNvSpPr>
            <p:nvPr/>
          </p:nvSpPr>
          <p:spPr bwMode="auto">
            <a:xfrm>
              <a:off x="2528" y="2208"/>
              <a:ext cx="102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5" name="Rectangle 31"/>
            <p:cNvSpPr>
              <a:spLocks noChangeArrowheads="1"/>
            </p:cNvSpPr>
            <p:nvPr/>
          </p:nvSpPr>
          <p:spPr bwMode="auto">
            <a:xfrm>
              <a:off x="1336" y="220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6" name="Rectangle 32"/>
            <p:cNvSpPr>
              <a:spLocks noChangeArrowheads="1"/>
            </p:cNvSpPr>
            <p:nvPr/>
          </p:nvSpPr>
          <p:spPr bwMode="auto">
            <a:xfrm>
              <a:off x="0" y="2208"/>
              <a:ext cx="124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19049" y="4343400"/>
            <a:ext cx="9132890" cy="369888"/>
            <a:chOff x="12" y="2736"/>
            <a:chExt cx="5753" cy="233"/>
          </a:xfrm>
        </p:grpSpPr>
        <p:sp>
          <p:nvSpPr>
            <p:cNvPr id="46107" name="Text Box 35"/>
            <p:cNvSpPr txBox="1">
              <a:spLocks noChangeArrowheads="1"/>
            </p:cNvSpPr>
            <p:nvPr/>
          </p:nvSpPr>
          <p:spPr bwMode="auto">
            <a:xfrm>
              <a:off x="25" y="2736"/>
              <a:ext cx="57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101</a:t>
              </a:r>
            </a:p>
          </p:txBody>
        </p:sp>
        <p:sp>
          <p:nvSpPr>
            <p:cNvPr id="46108" name="Rectangle 36"/>
            <p:cNvSpPr>
              <a:spLocks noChangeArrowheads="1"/>
            </p:cNvSpPr>
            <p:nvPr/>
          </p:nvSpPr>
          <p:spPr bwMode="auto">
            <a:xfrm>
              <a:off x="5391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9" name="Rectangle 37"/>
            <p:cNvSpPr>
              <a:spLocks noChangeArrowheads="1"/>
            </p:cNvSpPr>
            <p:nvPr/>
          </p:nvSpPr>
          <p:spPr bwMode="auto">
            <a:xfrm>
              <a:off x="5564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0" name="Rectangle 38"/>
            <p:cNvSpPr>
              <a:spLocks noChangeArrowheads="1"/>
            </p:cNvSpPr>
            <p:nvPr/>
          </p:nvSpPr>
          <p:spPr bwMode="auto">
            <a:xfrm>
              <a:off x="5301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1" name="Rectangle 39"/>
            <p:cNvSpPr>
              <a:spLocks noChangeArrowheads="1"/>
            </p:cNvSpPr>
            <p:nvPr/>
          </p:nvSpPr>
          <p:spPr bwMode="auto">
            <a:xfrm>
              <a:off x="4924" y="2740"/>
              <a:ext cx="309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2" name="Rectangle 40"/>
            <p:cNvSpPr>
              <a:spLocks noChangeArrowheads="1"/>
            </p:cNvSpPr>
            <p:nvPr/>
          </p:nvSpPr>
          <p:spPr bwMode="auto">
            <a:xfrm>
              <a:off x="4684" y="2740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3" name="Rectangle 41"/>
            <p:cNvSpPr>
              <a:spLocks noChangeArrowheads="1"/>
            </p:cNvSpPr>
            <p:nvPr/>
          </p:nvSpPr>
          <p:spPr bwMode="auto">
            <a:xfrm>
              <a:off x="3956" y="2744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14" name="Rectangle 43"/>
            <p:cNvSpPr>
              <a:spLocks noChangeArrowheads="1"/>
            </p:cNvSpPr>
            <p:nvPr/>
          </p:nvSpPr>
          <p:spPr bwMode="auto">
            <a:xfrm>
              <a:off x="2296" y="2748"/>
              <a:ext cx="1032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5" name="Rectangle 44"/>
            <p:cNvSpPr>
              <a:spLocks noChangeArrowheads="1"/>
            </p:cNvSpPr>
            <p:nvPr/>
          </p:nvSpPr>
          <p:spPr bwMode="auto">
            <a:xfrm>
              <a:off x="1112" y="274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6" name="Rectangle 45"/>
            <p:cNvSpPr>
              <a:spLocks noChangeArrowheads="1"/>
            </p:cNvSpPr>
            <p:nvPr/>
          </p:nvSpPr>
          <p:spPr bwMode="auto">
            <a:xfrm>
              <a:off x="12" y="2748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7" name="Rectangle 63"/>
            <p:cNvSpPr>
              <a:spLocks noChangeArrowheads="1"/>
            </p:cNvSpPr>
            <p:nvPr/>
          </p:nvSpPr>
          <p:spPr bwMode="auto">
            <a:xfrm>
              <a:off x="3417" y="2744"/>
              <a:ext cx="539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-1" y="6019800"/>
            <a:ext cx="8978901" cy="366713"/>
            <a:chOff x="0" y="3792"/>
            <a:chExt cx="5656" cy="231"/>
          </a:xfrm>
        </p:grpSpPr>
        <p:sp>
          <p:nvSpPr>
            <p:cNvPr id="46100" name="Text Box 55"/>
            <p:cNvSpPr txBox="1">
              <a:spLocks noChangeArrowheads="1"/>
            </p:cNvSpPr>
            <p:nvPr/>
          </p:nvSpPr>
          <p:spPr bwMode="auto">
            <a:xfrm>
              <a:off x="10" y="3792"/>
              <a:ext cx="56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0101100010110101010101010110101010101011101010101110101000101100101101</a:t>
              </a:r>
            </a:p>
          </p:txBody>
        </p:sp>
        <p:sp>
          <p:nvSpPr>
            <p:cNvPr id="46101" name="Rectangle 56"/>
            <p:cNvSpPr>
              <a:spLocks noChangeArrowheads="1"/>
            </p:cNvSpPr>
            <p:nvPr/>
          </p:nvSpPr>
          <p:spPr bwMode="auto">
            <a:xfrm>
              <a:off x="5536" y="379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2" name="Rectangle 57"/>
            <p:cNvSpPr>
              <a:spLocks noChangeArrowheads="1"/>
            </p:cNvSpPr>
            <p:nvPr/>
          </p:nvSpPr>
          <p:spPr bwMode="auto">
            <a:xfrm>
              <a:off x="5296" y="3792"/>
              <a:ext cx="144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3" name="Rectangle 58"/>
            <p:cNvSpPr>
              <a:spLocks noChangeArrowheads="1"/>
            </p:cNvSpPr>
            <p:nvPr/>
          </p:nvSpPr>
          <p:spPr bwMode="auto">
            <a:xfrm>
              <a:off x="4672" y="3792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04" name="Rectangle 59"/>
            <p:cNvSpPr>
              <a:spLocks noChangeArrowheads="1"/>
            </p:cNvSpPr>
            <p:nvPr/>
          </p:nvSpPr>
          <p:spPr bwMode="auto">
            <a:xfrm>
              <a:off x="3393" y="3792"/>
              <a:ext cx="1023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5" name="Rectangle 60"/>
            <p:cNvSpPr>
              <a:spLocks noChangeArrowheads="1"/>
            </p:cNvSpPr>
            <p:nvPr/>
          </p:nvSpPr>
          <p:spPr bwMode="auto">
            <a:xfrm>
              <a:off x="0" y="3792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6" name="Rectangle 61"/>
            <p:cNvSpPr>
              <a:spLocks noChangeArrowheads="1"/>
            </p:cNvSpPr>
            <p:nvPr/>
          </p:nvSpPr>
          <p:spPr bwMode="auto">
            <a:xfrm>
              <a:off x="1104" y="3792"/>
              <a:ext cx="22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7"/>
          <p:cNvGrpSpPr>
            <a:grpSpLocks/>
          </p:cNvGrpSpPr>
          <p:nvPr/>
        </p:nvGrpSpPr>
        <p:grpSpPr bwMode="auto">
          <a:xfrm>
            <a:off x="19050" y="5181600"/>
            <a:ext cx="9118601" cy="369888"/>
            <a:chOff x="12" y="3264"/>
            <a:chExt cx="5744" cy="233"/>
          </a:xfrm>
        </p:grpSpPr>
        <p:sp>
          <p:nvSpPr>
            <p:cNvPr id="46090" name="Text Box 46"/>
            <p:cNvSpPr txBox="1">
              <a:spLocks noChangeArrowheads="1"/>
            </p:cNvSpPr>
            <p:nvPr/>
          </p:nvSpPr>
          <p:spPr bwMode="auto">
            <a:xfrm>
              <a:off x="16" y="3264"/>
              <a:ext cx="57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101</a:t>
              </a:r>
            </a:p>
          </p:txBody>
        </p:sp>
        <p:sp>
          <p:nvSpPr>
            <p:cNvPr id="46091" name="Rectangle 47"/>
            <p:cNvSpPr>
              <a:spLocks noChangeArrowheads="1"/>
            </p:cNvSpPr>
            <p:nvPr/>
          </p:nvSpPr>
          <p:spPr bwMode="auto">
            <a:xfrm>
              <a:off x="5556" y="3264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2" name="Rectangle 48"/>
            <p:cNvSpPr>
              <a:spLocks noChangeArrowheads="1"/>
            </p:cNvSpPr>
            <p:nvPr/>
          </p:nvSpPr>
          <p:spPr bwMode="auto">
            <a:xfrm>
              <a:off x="5304" y="3264"/>
              <a:ext cx="175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3" name="Rectangle 49"/>
            <p:cNvSpPr>
              <a:spLocks noChangeArrowheads="1"/>
            </p:cNvSpPr>
            <p:nvPr/>
          </p:nvSpPr>
          <p:spPr bwMode="auto">
            <a:xfrm>
              <a:off x="4908" y="3264"/>
              <a:ext cx="305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4" name="Rectangle 50"/>
            <p:cNvSpPr>
              <a:spLocks noChangeArrowheads="1"/>
            </p:cNvSpPr>
            <p:nvPr/>
          </p:nvSpPr>
          <p:spPr bwMode="auto">
            <a:xfrm>
              <a:off x="4668" y="3264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5" name="Rectangle 52"/>
            <p:cNvSpPr>
              <a:spLocks noChangeArrowheads="1"/>
            </p:cNvSpPr>
            <p:nvPr/>
          </p:nvSpPr>
          <p:spPr bwMode="auto">
            <a:xfrm>
              <a:off x="2287" y="3268"/>
              <a:ext cx="1029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6" name="Rectangle 53"/>
            <p:cNvSpPr>
              <a:spLocks noChangeArrowheads="1"/>
            </p:cNvSpPr>
            <p:nvPr/>
          </p:nvSpPr>
          <p:spPr bwMode="auto">
            <a:xfrm>
              <a:off x="1108" y="326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7" name="Rectangle 54"/>
            <p:cNvSpPr>
              <a:spLocks noChangeArrowheads="1"/>
            </p:cNvSpPr>
            <p:nvPr/>
          </p:nvSpPr>
          <p:spPr bwMode="auto">
            <a:xfrm>
              <a:off x="12" y="3264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8" name="Rectangle 64"/>
            <p:cNvSpPr>
              <a:spLocks noChangeArrowheads="1"/>
            </p:cNvSpPr>
            <p:nvPr/>
          </p:nvSpPr>
          <p:spPr bwMode="auto">
            <a:xfrm>
              <a:off x="3405" y="3264"/>
              <a:ext cx="543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099" name="Rectangle 65"/>
            <p:cNvSpPr>
              <a:spLocks noChangeArrowheads="1"/>
            </p:cNvSpPr>
            <p:nvPr/>
          </p:nvSpPr>
          <p:spPr bwMode="auto">
            <a:xfrm>
              <a:off x="3948" y="3264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8" name="Footer Placeholder 6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61" y="1554718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Current state of the stream: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5465" y="2373868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Bit of value 1 arrives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2906" y="3135868"/>
            <a:ext cx="5964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Two orange buckets get merged into a yellow bucket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6200" y="3962400"/>
            <a:ext cx="785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Next bit 1 arrives, new orange bucket is created, then 0 comes, then 1: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8105" y="4812268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Buckets get merged…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0" y="5650468"/>
            <a:ext cx="391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State of the buckets after merging</a:t>
            </a:r>
          </a:p>
        </p:txBody>
      </p:sp>
    </p:spTree>
    <p:extLst>
      <p:ext uri="{BB962C8B-B14F-4D97-AF65-F5344CB8AC3E}">
        <p14:creationId xmlns:p14="http://schemas.microsoft.com/office/powerpoint/2010/main" val="183482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  <p:bldP spid="72" grpId="0"/>
      <p:bldP spid="7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652E42-2152-4CA4-A973-A1348F4F8EED}" type="slidenum">
              <a:rPr lang="en-US"/>
              <a:pPr/>
              <a:t>37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How to Query?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b="1" dirty="0">
                <a:solidFill>
                  <a:srgbClr val="D60093"/>
                </a:solidFill>
              </a:rPr>
              <a:t>To estimate the number of 1s in the most recent </a:t>
            </a:r>
            <a:r>
              <a:rPr lang="en-US" b="1" i="1" dirty="0">
                <a:solidFill>
                  <a:srgbClr val="D60093"/>
                </a:solidFill>
              </a:rPr>
              <a:t>N</a:t>
            </a:r>
            <a:r>
              <a:rPr lang="en-US" b="1" dirty="0">
                <a:solidFill>
                  <a:srgbClr val="D60093"/>
                </a:solidFill>
              </a:rPr>
              <a:t> bits:</a:t>
            </a:r>
          </a:p>
          <a:p>
            <a:pPr marL="990600" lvl="1" indent="-533400">
              <a:buFont typeface="Monotype Sorts" pitchFamily="-107" charset="2"/>
              <a:buAutoNum type="arabicPeriod"/>
            </a:pPr>
            <a:r>
              <a:rPr lang="en-US" b="1" dirty="0">
                <a:ea typeface="ＭＳ Ｐゴシック" pitchFamily="34" charset="-128"/>
              </a:rPr>
              <a:t>Sum the sizes of all buckets but the last</a:t>
            </a:r>
          </a:p>
          <a:p>
            <a:pPr marL="1886712" lvl="5" indent="-533400">
              <a:buNone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(note “size” means the number of 1s in the bucket)</a:t>
            </a:r>
          </a:p>
          <a:p>
            <a:pPr marL="990600" lvl="1" indent="-533400">
              <a:buFont typeface="Monotype Sorts" pitchFamily="-107" charset="2"/>
              <a:buAutoNum type="arabicPeriod"/>
            </a:pPr>
            <a:r>
              <a:rPr lang="en-US" b="1" dirty="0">
                <a:ea typeface="ＭＳ Ｐゴシック" pitchFamily="34" charset="-128"/>
              </a:rPr>
              <a:t>Add half the size of the last bucket</a:t>
            </a:r>
          </a:p>
          <a:p>
            <a:pPr marL="609600" indent="-609600"/>
            <a:endParaRPr lang="en-US" dirty="0">
              <a:solidFill>
                <a:schemeClr val="accent2"/>
              </a:solidFill>
            </a:endParaRPr>
          </a:p>
          <a:p>
            <a:pPr marL="609600" indent="-609600"/>
            <a:r>
              <a:rPr lang="en-US" b="1" dirty="0">
                <a:solidFill>
                  <a:srgbClr val="0000FF"/>
                </a:solidFill>
              </a:rPr>
              <a:t>Remember:</a:t>
            </a:r>
            <a:r>
              <a:rPr lang="en-US" b="1" dirty="0"/>
              <a:t> </a:t>
            </a:r>
            <a:r>
              <a:rPr lang="en-US" dirty="0"/>
              <a:t>We do not know how many </a:t>
            </a:r>
            <a:r>
              <a:rPr lang="en-US" b="1" dirty="0"/>
              <a:t>1s </a:t>
            </a:r>
            <a:br>
              <a:rPr lang="en-US" dirty="0"/>
            </a:br>
            <a:r>
              <a:rPr lang="en-US" dirty="0"/>
              <a:t>of the last bucket are still within the wanted window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6356328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Example: </a:t>
            </a:r>
            <a:r>
              <a:rPr lang="en-US" dirty="0" err="1">
                <a:ea typeface="+mj-ea"/>
              </a:rPr>
              <a:t>Bucketized</a:t>
            </a:r>
            <a:r>
              <a:rPr lang="en-US" dirty="0">
                <a:ea typeface="+mj-ea"/>
              </a:rPr>
              <a:t> Stream</a:t>
            </a:r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99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850B7C-C16F-413A-9012-C62F3E88417E}" type="slidenum">
              <a:rPr lang="en-US"/>
              <a:pPr/>
              <a:t>38</a:t>
            </a:fld>
            <a:endParaRPr lang="en-US"/>
          </a:p>
        </p:txBody>
      </p:sp>
      <p:sp>
        <p:nvSpPr>
          <p:cNvPr id="39941" name="Text Box 16"/>
          <p:cNvSpPr txBox="1">
            <a:spLocks noChangeArrowheads="1"/>
          </p:cNvSpPr>
          <p:nvPr/>
        </p:nvSpPr>
        <p:spPr bwMode="auto">
          <a:xfrm>
            <a:off x="4098925" y="4433887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39942" name="Line 17"/>
          <p:cNvSpPr>
            <a:spLocks noChangeShapeType="1"/>
          </p:cNvSpPr>
          <p:nvPr/>
        </p:nvSpPr>
        <p:spPr bwMode="auto">
          <a:xfrm flipH="1">
            <a:off x="838200" y="4648200"/>
            <a:ext cx="3276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3" name="Line 18"/>
          <p:cNvSpPr>
            <a:spLocks noChangeShapeType="1"/>
          </p:cNvSpPr>
          <p:nvPr/>
        </p:nvSpPr>
        <p:spPr bwMode="auto">
          <a:xfrm>
            <a:off x="4495800" y="4648200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4" name="Line 20"/>
          <p:cNvSpPr>
            <a:spLocks noChangeShapeType="1"/>
          </p:cNvSpPr>
          <p:nvPr/>
        </p:nvSpPr>
        <p:spPr bwMode="auto">
          <a:xfrm flipH="1">
            <a:off x="8305800" y="3124200"/>
            <a:ext cx="2286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5" name="Line 21"/>
          <p:cNvSpPr>
            <a:spLocks noChangeShapeType="1"/>
          </p:cNvSpPr>
          <p:nvPr/>
        </p:nvSpPr>
        <p:spPr bwMode="auto">
          <a:xfrm>
            <a:off x="8534400" y="3124200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6" name="Text Box 22"/>
          <p:cNvSpPr txBox="1">
            <a:spLocks noChangeArrowheads="1"/>
          </p:cNvSpPr>
          <p:nvPr/>
        </p:nvSpPr>
        <p:spPr bwMode="auto">
          <a:xfrm>
            <a:off x="73914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2</a:t>
            </a:r>
          </a:p>
        </p:txBody>
      </p:sp>
      <p:sp>
        <p:nvSpPr>
          <p:cNvPr id="39947" name="Line 23"/>
          <p:cNvSpPr>
            <a:spLocks noChangeShapeType="1"/>
          </p:cNvSpPr>
          <p:nvPr/>
        </p:nvSpPr>
        <p:spPr bwMode="auto">
          <a:xfrm>
            <a:off x="7848600" y="3124200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8" name="Text Box 24"/>
          <p:cNvSpPr txBox="1">
            <a:spLocks noChangeArrowheads="1"/>
          </p:cNvSpPr>
          <p:nvPr/>
        </p:nvSpPr>
        <p:spPr bwMode="auto">
          <a:xfrm>
            <a:off x="63246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4</a:t>
            </a:r>
          </a:p>
        </p:txBody>
      </p:sp>
      <p:sp>
        <p:nvSpPr>
          <p:cNvPr id="39949" name="Line 25"/>
          <p:cNvSpPr>
            <a:spLocks noChangeShapeType="1"/>
          </p:cNvSpPr>
          <p:nvPr/>
        </p:nvSpPr>
        <p:spPr bwMode="auto">
          <a:xfrm flipH="1">
            <a:off x="6324600" y="3124200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0" name="Line 26"/>
          <p:cNvSpPr>
            <a:spLocks noChangeShapeType="1"/>
          </p:cNvSpPr>
          <p:nvPr/>
        </p:nvSpPr>
        <p:spPr bwMode="auto">
          <a:xfrm>
            <a:off x="6705600" y="3124200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1" name="Text Box 27"/>
          <p:cNvSpPr txBox="1">
            <a:spLocks noChangeArrowheads="1"/>
          </p:cNvSpPr>
          <p:nvPr/>
        </p:nvSpPr>
        <p:spPr bwMode="auto">
          <a:xfrm>
            <a:off x="37338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8</a:t>
            </a:r>
          </a:p>
        </p:txBody>
      </p:sp>
      <p:sp>
        <p:nvSpPr>
          <p:cNvPr id="39952" name="Line 28"/>
          <p:cNvSpPr>
            <a:spLocks noChangeShapeType="1"/>
          </p:cNvSpPr>
          <p:nvPr/>
        </p:nvSpPr>
        <p:spPr bwMode="auto">
          <a:xfrm flipH="1">
            <a:off x="2971800" y="3124200"/>
            <a:ext cx="1143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3" name="Line 29"/>
          <p:cNvSpPr>
            <a:spLocks noChangeShapeType="1"/>
          </p:cNvSpPr>
          <p:nvPr/>
        </p:nvSpPr>
        <p:spPr bwMode="auto">
          <a:xfrm>
            <a:off x="4114800" y="3124200"/>
            <a:ext cx="8382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4" name="Text Box 30"/>
          <p:cNvSpPr txBox="1">
            <a:spLocks noChangeArrowheads="1"/>
          </p:cNvSpPr>
          <p:nvPr/>
        </p:nvSpPr>
        <p:spPr bwMode="auto">
          <a:xfrm>
            <a:off x="685800" y="2438400"/>
            <a:ext cx="192873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At least 1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16.  Partially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beyond window.</a:t>
            </a:r>
          </a:p>
        </p:txBody>
      </p:sp>
      <p:sp>
        <p:nvSpPr>
          <p:cNvPr id="39955" name="Line 31"/>
          <p:cNvSpPr>
            <a:spLocks noChangeShapeType="1"/>
          </p:cNvSpPr>
          <p:nvPr/>
        </p:nvSpPr>
        <p:spPr bwMode="auto">
          <a:xfrm>
            <a:off x="1600200" y="3429000"/>
            <a:ext cx="0" cy="3810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6" name="Text Box 32"/>
          <p:cNvSpPr txBox="1">
            <a:spLocks noChangeArrowheads="1"/>
          </p:cNvSpPr>
          <p:nvPr/>
        </p:nvSpPr>
        <p:spPr bwMode="auto">
          <a:xfrm>
            <a:off x="82296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</a:t>
            </a:r>
          </a:p>
        </p:txBody>
      </p: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0" y="3804486"/>
            <a:ext cx="9083677" cy="369888"/>
            <a:chOff x="-6" y="2400"/>
            <a:chExt cx="5722" cy="233"/>
          </a:xfrm>
        </p:grpSpPr>
        <p:sp>
          <p:nvSpPr>
            <p:cNvPr id="35" name="Text Box 3"/>
            <p:cNvSpPr txBox="1">
              <a:spLocks noChangeArrowheads="1"/>
            </p:cNvSpPr>
            <p:nvPr/>
          </p:nvSpPr>
          <p:spPr bwMode="auto">
            <a:xfrm>
              <a:off x="16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36" name="Rectangle 5"/>
            <p:cNvSpPr>
              <a:spLocks noChangeArrowheads="1"/>
            </p:cNvSpPr>
            <p:nvPr/>
          </p:nvSpPr>
          <p:spPr bwMode="auto">
            <a:xfrm>
              <a:off x="5444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5216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4983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4271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734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2621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143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69663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(1) Filtering Data Streams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2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838200"/>
          </a:xfrm>
        </p:spPr>
        <p:txBody>
          <a:bodyPr>
            <a:normAutofit/>
          </a:bodyPr>
          <a:lstStyle/>
          <a:p>
            <a:r>
              <a:rPr lang="en-US" dirty="0"/>
              <a:t>General Stream Processing Model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048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979859-3BD4-4C40-8911-A994FCFE9EAB}" type="slidenum">
              <a:rPr lang="en-US"/>
              <a:pPr/>
              <a:t>4</a:t>
            </a:fld>
            <a:endParaRPr lang="en-US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3810000" y="2111276"/>
            <a:ext cx="2057400" cy="1828800"/>
          </a:xfrm>
          <a:prstGeom prst="rect">
            <a:avLst/>
          </a:prstGeom>
          <a:solidFill>
            <a:srgbClr val="3399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b="1" dirty="0">
                <a:latin typeface="Arial" pitchFamily="34" charset="0"/>
                <a:cs typeface="Arial" pitchFamily="34" charset="0"/>
              </a:rPr>
              <a:t>Processor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AutoShape 3"/>
          <p:cNvSpPr>
            <a:spLocks noChangeArrowheads="1"/>
          </p:cNvSpPr>
          <p:nvPr/>
        </p:nvSpPr>
        <p:spPr bwMode="auto">
          <a:xfrm>
            <a:off x="3177476" y="4648200"/>
            <a:ext cx="1219200" cy="1676400"/>
          </a:xfrm>
          <a:prstGeom prst="can">
            <a:avLst>
              <a:gd name="adj" fmla="val 34375"/>
            </a:avLst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Limited</a:t>
            </a:r>
          </a:p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Working</a:t>
            </a:r>
          </a:p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Storage</a:t>
            </a:r>
          </a:p>
        </p:txBody>
      </p:sp>
      <p:sp>
        <p:nvSpPr>
          <p:cNvPr id="20485" name="Line 4"/>
          <p:cNvSpPr>
            <a:spLocks noChangeShapeType="1"/>
          </p:cNvSpPr>
          <p:nvPr/>
        </p:nvSpPr>
        <p:spPr bwMode="auto">
          <a:xfrm flipH="1">
            <a:off x="3810000" y="3733800"/>
            <a:ext cx="7620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6" name="Line 5"/>
          <p:cNvSpPr>
            <a:spLocks noChangeShapeType="1"/>
          </p:cNvSpPr>
          <p:nvPr/>
        </p:nvSpPr>
        <p:spPr bwMode="auto">
          <a:xfrm>
            <a:off x="3124200" y="2492276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7" name="Line 6"/>
          <p:cNvSpPr>
            <a:spLocks noChangeShapeType="1"/>
          </p:cNvSpPr>
          <p:nvPr/>
        </p:nvSpPr>
        <p:spPr bwMode="auto">
          <a:xfrm>
            <a:off x="3124200" y="3025676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Line 7"/>
          <p:cNvSpPr>
            <a:spLocks noChangeShapeType="1"/>
          </p:cNvSpPr>
          <p:nvPr/>
        </p:nvSpPr>
        <p:spPr bwMode="auto">
          <a:xfrm>
            <a:off x="3124200" y="3559076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706665" y="2263676"/>
            <a:ext cx="223651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dirty="0">
                <a:latin typeface="Arial" pitchFamily="34" charset="0"/>
                <a:cs typeface="Arial" pitchFamily="34" charset="0"/>
              </a:rPr>
              <a:t>. . . 1, 5, 2, 7, 0, 9, 3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dirty="0">
                <a:latin typeface="Arial" pitchFamily="34" charset="0"/>
                <a:cs typeface="Arial" pitchFamily="34" charset="0"/>
              </a:rPr>
              <a:t>. . .   a, r, v, t, y, h, b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dirty="0">
                <a:latin typeface="Arial" pitchFamily="34" charset="0"/>
                <a:cs typeface="Arial" pitchFamily="34" charset="0"/>
              </a:rPr>
              <a:t>. . . 0, 0, 1, 0, 1, 1, 0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time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Streams Entering.</a:t>
            </a:r>
          </a:p>
          <a:p>
            <a:pPr algn="ctr"/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Each is stream is </a:t>
            </a:r>
            <a:b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composed of </a:t>
            </a:r>
            <a:b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elements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tuples</a:t>
            </a:r>
          </a:p>
        </p:txBody>
      </p:sp>
      <p:sp>
        <p:nvSpPr>
          <p:cNvPr id="20490" name="Line 9"/>
          <p:cNvSpPr>
            <a:spLocks noChangeShapeType="1"/>
          </p:cNvSpPr>
          <p:nvPr/>
        </p:nvSpPr>
        <p:spPr bwMode="auto">
          <a:xfrm flipH="1">
            <a:off x="914400" y="3847643"/>
            <a:ext cx="117546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4419600" y="1106269"/>
            <a:ext cx="10438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Ad-Hoc</a:t>
            </a:r>
          </a:p>
          <a:p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Queries</a:t>
            </a:r>
          </a:p>
        </p:txBody>
      </p:sp>
      <p:sp>
        <p:nvSpPr>
          <p:cNvPr id="20492" name="Line 11"/>
          <p:cNvSpPr>
            <a:spLocks noChangeShapeType="1"/>
          </p:cNvSpPr>
          <p:nvPr/>
        </p:nvSpPr>
        <p:spPr bwMode="auto">
          <a:xfrm>
            <a:off x="4876800" y="16764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3" name="Text Box 12"/>
          <p:cNvSpPr txBox="1">
            <a:spLocks noChangeArrowheads="1"/>
          </p:cNvSpPr>
          <p:nvPr/>
        </p:nvSpPr>
        <p:spPr bwMode="auto">
          <a:xfrm>
            <a:off x="6765924" y="2811363"/>
            <a:ext cx="9412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Output</a:t>
            </a:r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5867400" y="3025676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>
            <a:off x="5463476" y="5029200"/>
            <a:ext cx="1676400" cy="1676400"/>
          </a:xfrm>
          <a:prstGeom prst="can">
            <a:avLst>
              <a:gd name="adj" fmla="val 28409"/>
            </a:avLst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pitchFamily="34" charset="0"/>
                <a:cs typeface="Arial" pitchFamily="34" charset="0"/>
              </a:rPr>
              <a:t>Archival</a:t>
            </a:r>
          </a:p>
          <a:p>
            <a:pPr algn="ctr"/>
            <a:r>
              <a:rPr lang="en-US" b="1">
                <a:latin typeface="Arial" pitchFamily="34" charset="0"/>
                <a:cs typeface="Arial" pitchFamily="34" charset="0"/>
              </a:rPr>
              <a:t>Storage</a:t>
            </a: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5029200" y="3733800"/>
            <a:ext cx="12954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7" name="Rectangle 18"/>
          <p:cNvSpPr>
            <a:spLocks noChangeArrowheads="1"/>
          </p:cNvSpPr>
          <p:nvPr/>
        </p:nvSpPr>
        <p:spPr bwMode="auto">
          <a:xfrm>
            <a:off x="4724400" y="2187476"/>
            <a:ext cx="1066800" cy="685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Standing</a:t>
            </a:r>
          </a:p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Queries</a:t>
            </a:r>
          </a:p>
        </p:txBody>
      </p:sp>
    </p:spTree>
    <p:extLst>
      <p:ext uri="{BB962C8B-B14F-4D97-AF65-F5344CB8AC3E}">
        <p14:creationId xmlns:p14="http://schemas.microsoft.com/office/powerpoint/2010/main" val="37655628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Filtering Data Streams</a:t>
            </a: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/>
          <a:lstStyle/>
          <a:p>
            <a:r>
              <a:rPr lang="en-US" b="1" dirty="0"/>
              <a:t>Each element of data stream is a tuple</a:t>
            </a:r>
          </a:p>
          <a:p>
            <a:r>
              <a:rPr lang="en-US" dirty="0"/>
              <a:t>Given a list of keys</a:t>
            </a:r>
            <a:r>
              <a:rPr lang="en-US" b="1" dirty="0"/>
              <a:t> S</a:t>
            </a:r>
          </a:p>
          <a:p>
            <a:r>
              <a:rPr lang="en-US" b="1" dirty="0">
                <a:solidFill>
                  <a:srgbClr val="0000FF"/>
                </a:solidFill>
              </a:rPr>
              <a:t>Determine which tuples of stream are in </a:t>
            </a:r>
            <a:r>
              <a:rPr lang="en-US" b="1" i="1" dirty="0">
                <a:solidFill>
                  <a:srgbClr val="0000FF"/>
                </a:solidFill>
              </a:rPr>
              <a:t>S</a:t>
            </a:r>
          </a:p>
          <a:p>
            <a:pPr lvl="8"/>
            <a:endParaRPr lang="en-US" b="1" dirty="0">
              <a:solidFill>
                <a:schemeClr val="accent2"/>
              </a:solidFill>
            </a:endParaRPr>
          </a:p>
          <a:p>
            <a:r>
              <a:rPr lang="en-US" b="1" dirty="0">
                <a:solidFill>
                  <a:srgbClr val="008000"/>
                </a:solidFill>
              </a:rPr>
              <a:t>Obvious solution:</a:t>
            </a:r>
            <a:r>
              <a:rPr lang="en-US" b="1" dirty="0"/>
              <a:t> Hash table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But suppose we </a:t>
            </a: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do not have enough memory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to store all of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S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in a hash table</a:t>
            </a:r>
          </a:p>
          <a:p>
            <a:pPr lvl="2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E.g., we might be processing millions of filters </a:t>
            </a:r>
            <a:br>
              <a:rPr lang="en-US" dirty="0">
                <a:ea typeface="ＭＳ Ｐゴシック" pitchFamily="34" charset="-128"/>
                <a:cs typeface="ＭＳ Ｐゴシック" pitchFamily="34" charset="-128"/>
              </a:rPr>
            </a:b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on the same stream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89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Applications</a:t>
            </a: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Example: </a:t>
            </a:r>
            <a:r>
              <a:rPr lang="en-US" b="1" dirty="0">
                <a:solidFill>
                  <a:srgbClr val="D60093"/>
                </a:solidFill>
              </a:rPr>
              <a:t>Email spam filtering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We know 1 billion “good” email addresses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If an email comes from one of these, it is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NOT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spam</a:t>
            </a:r>
          </a:p>
          <a:p>
            <a:pPr lvl="8"/>
            <a:endParaRPr lang="en-US" dirty="0">
              <a:solidFill>
                <a:schemeClr val="accent3"/>
              </a:solidFill>
            </a:endParaRPr>
          </a:p>
          <a:p>
            <a:r>
              <a:rPr lang="en-US" b="1" dirty="0">
                <a:solidFill>
                  <a:srgbClr val="D60093"/>
                </a:solidFill>
              </a:rPr>
              <a:t>Publish-subscribe systems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You are collecting lots of messages (news articles)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People express interest in certain sets of keywords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Determine whether each message matches user’s interest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31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First Cut Solution (1)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Given a set of keys </a:t>
            </a:r>
            <a:r>
              <a:rPr lang="en-US" b="1" i="1" dirty="0">
                <a:solidFill>
                  <a:srgbClr val="D60093"/>
                </a:solidFill>
              </a:rPr>
              <a:t>S</a:t>
            </a:r>
            <a:r>
              <a:rPr lang="en-US" b="1" dirty="0">
                <a:solidFill>
                  <a:srgbClr val="D60093"/>
                </a:solidFill>
              </a:rPr>
              <a:t> that we want to filter</a:t>
            </a:r>
          </a:p>
          <a:p>
            <a:r>
              <a:rPr lang="en-US" dirty="0"/>
              <a:t>Create a </a:t>
            </a:r>
            <a:r>
              <a:rPr lang="en-US" b="1" dirty="0">
                <a:solidFill>
                  <a:srgbClr val="0000FF"/>
                </a:solidFill>
              </a:rPr>
              <a:t>bit array </a:t>
            </a:r>
            <a:r>
              <a:rPr lang="en-US" b="1" i="1" dirty="0">
                <a:solidFill>
                  <a:srgbClr val="0000FF"/>
                </a:solidFill>
              </a:rPr>
              <a:t>B</a:t>
            </a:r>
            <a:r>
              <a:rPr lang="en-US" dirty="0"/>
              <a:t> of </a:t>
            </a:r>
            <a:r>
              <a:rPr lang="en-US" b="1" i="1" dirty="0"/>
              <a:t>n</a:t>
            </a:r>
            <a:r>
              <a:rPr lang="en-US" dirty="0"/>
              <a:t> bits, initially all </a:t>
            </a:r>
            <a:r>
              <a:rPr lang="en-US" b="1" i="1" dirty="0">
                <a:solidFill>
                  <a:srgbClr val="0000FF"/>
                </a:solidFill>
              </a:rPr>
              <a:t>0</a:t>
            </a:r>
            <a:r>
              <a:rPr lang="en-US" b="1" dirty="0">
                <a:solidFill>
                  <a:srgbClr val="0000FF"/>
                </a:solidFill>
              </a:rPr>
              <a:t>s</a:t>
            </a:r>
          </a:p>
          <a:p>
            <a:r>
              <a:rPr lang="en-US" dirty="0"/>
              <a:t>Choose a </a:t>
            </a:r>
            <a:r>
              <a:rPr lang="en-US" b="1" dirty="0">
                <a:solidFill>
                  <a:srgbClr val="008000"/>
                </a:solidFill>
              </a:rPr>
              <a:t>hash function </a:t>
            </a:r>
            <a:r>
              <a:rPr lang="en-US" b="1" i="1" dirty="0">
                <a:solidFill>
                  <a:srgbClr val="008000"/>
                </a:solidFill>
              </a:rPr>
              <a:t>h</a:t>
            </a:r>
            <a:r>
              <a:rPr lang="en-US" dirty="0"/>
              <a:t> with range </a:t>
            </a:r>
            <a:r>
              <a:rPr lang="en-US" b="1" dirty="0">
                <a:solidFill>
                  <a:srgbClr val="008000"/>
                </a:solidFill>
              </a:rPr>
              <a:t>[</a:t>
            </a:r>
            <a:r>
              <a:rPr lang="en-US" b="1" i="1" dirty="0">
                <a:solidFill>
                  <a:srgbClr val="008000"/>
                </a:solidFill>
              </a:rPr>
              <a:t>0,n</a:t>
            </a:r>
            <a:r>
              <a:rPr lang="en-US" b="1" dirty="0">
                <a:solidFill>
                  <a:srgbClr val="008000"/>
                </a:solidFill>
              </a:rPr>
              <a:t>)</a:t>
            </a:r>
            <a:r>
              <a:rPr lang="en-US" dirty="0">
                <a:solidFill>
                  <a:srgbClr val="008000"/>
                </a:solidFill>
              </a:rPr>
              <a:t> </a:t>
            </a:r>
          </a:p>
          <a:p>
            <a:r>
              <a:rPr lang="en-US" dirty="0"/>
              <a:t>Hash each member of </a:t>
            </a:r>
            <a:r>
              <a:rPr lang="en-US" b="1" i="1" dirty="0">
                <a:solidFill>
                  <a:srgbClr val="D60093"/>
                </a:solidFill>
              </a:rPr>
              <a:t>s</a:t>
            </a:r>
            <a:r>
              <a:rPr lang="en-US" b="1" i="1" dirty="0">
                <a:solidFill>
                  <a:srgbClr val="D60093"/>
                </a:solidFill>
                <a:sym typeface="Symbol"/>
              </a:rPr>
              <a:t> </a:t>
            </a:r>
            <a:r>
              <a:rPr lang="en-US" b="1" i="1" dirty="0">
                <a:solidFill>
                  <a:srgbClr val="D60093"/>
                </a:solidFill>
              </a:rPr>
              <a:t>S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/>
              <a:t>to one of </a:t>
            </a:r>
            <a:br>
              <a:rPr lang="en-US" dirty="0"/>
            </a:br>
            <a:r>
              <a:rPr lang="en-US" b="1" i="1" dirty="0">
                <a:solidFill>
                  <a:srgbClr val="008000"/>
                </a:solidFill>
              </a:rPr>
              <a:t>n</a:t>
            </a:r>
            <a:r>
              <a:rPr lang="en-US" dirty="0"/>
              <a:t> buckets, and set that bit to </a:t>
            </a:r>
            <a:r>
              <a:rPr lang="en-US" b="1" dirty="0">
                <a:solidFill>
                  <a:srgbClr val="0000FF"/>
                </a:solidFill>
              </a:rPr>
              <a:t>1</a:t>
            </a:r>
            <a:r>
              <a:rPr lang="en-US" dirty="0"/>
              <a:t>, i.e., </a:t>
            </a:r>
            <a:r>
              <a:rPr lang="en-US" b="1" i="1" dirty="0">
                <a:solidFill>
                  <a:srgbClr val="0000FF"/>
                </a:solidFill>
              </a:rPr>
              <a:t>B[</a:t>
            </a:r>
            <a:r>
              <a:rPr lang="en-US" b="1" i="1" dirty="0">
                <a:solidFill>
                  <a:srgbClr val="008000"/>
                </a:solidFill>
              </a:rPr>
              <a:t>h(s)</a:t>
            </a:r>
            <a:r>
              <a:rPr lang="en-US" b="1" i="1" dirty="0">
                <a:solidFill>
                  <a:srgbClr val="0000FF"/>
                </a:solidFill>
              </a:rPr>
              <a:t>]=1</a:t>
            </a:r>
          </a:p>
          <a:p>
            <a:r>
              <a:rPr lang="en-US" dirty="0"/>
              <a:t>Hash each element </a:t>
            </a:r>
            <a:r>
              <a:rPr lang="en-US" b="1" i="1" dirty="0">
                <a:solidFill>
                  <a:srgbClr val="008000"/>
                </a:solidFill>
              </a:rPr>
              <a:t>a</a:t>
            </a:r>
            <a:r>
              <a:rPr lang="en-US" dirty="0"/>
              <a:t> of the stream and output only those that hash to bit that was set to </a:t>
            </a:r>
            <a:r>
              <a:rPr lang="en-US" b="1" dirty="0">
                <a:solidFill>
                  <a:srgbClr val="008000"/>
                </a:solidFill>
              </a:rPr>
              <a:t>1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Output </a:t>
            </a:r>
            <a:r>
              <a:rPr lang="en-US" b="1" i="1" dirty="0"/>
              <a:t>a</a:t>
            </a:r>
            <a:r>
              <a:rPr lang="en-US" b="1" dirty="0">
                <a:solidFill>
                  <a:srgbClr val="FF0066"/>
                </a:solidFill>
              </a:rPr>
              <a:t> if </a:t>
            </a:r>
            <a:r>
              <a:rPr lang="en-US" b="1" dirty="0">
                <a:solidFill>
                  <a:srgbClr val="0000FF"/>
                </a:solidFill>
              </a:rPr>
              <a:t>B[</a:t>
            </a:r>
            <a:r>
              <a:rPr lang="en-US" b="1" dirty="0">
                <a:solidFill>
                  <a:srgbClr val="008000"/>
                </a:solidFill>
              </a:rPr>
              <a:t>h(a)</a:t>
            </a:r>
            <a:r>
              <a:rPr lang="en-US" b="1" dirty="0">
                <a:solidFill>
                  <a:srgbClr val="0000FF"/>
                </a:solidFill>
              </a:rPr>
              <a:t>] == 1</a:t>
            </a:r>
          </a:p>
          <a:p>
            <a:endParaRPr lang="en-US" dirty="0"/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CEC2EE-7ACA-405E-9448-954709EA0DFF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42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08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First Cut Solution (2)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511460" y="5115474"/>
            <a:ext cx="8378547" cy="159012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Creates false positives but no false negatives</a:t>
            </a:r>
          </a:p>
          <a:p>
            <a:pPr lvl="1"/>
            <a:r>
              <a:rPr lang="en-US" dirty="0"/>
              <a:t>If the item is in </a:t>
            </a:r>
            <a:r>
              <a:rPr lang="en-US" b="1" i="1" dirty="0"/>
              <a:t>S</a:t>
            </a:r>
            <a:r>
              <a:rPr lang="en-US" dirty="0"/>
              <a:t> we surely output it, if not we may still output it</a:t>
            </a:r>
          </a:p>
        </p:txBody>
      </p:sp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31ADCE-E1D3-474D-A46E-18568BB54279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43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5364" name="AutoShape 3"/>
          <p:cNvSpPr>
            <a:spLocks noChangeArrowheads="1"/>
          </p:cNvSpPr>
          <p:nvPr/>
        </p:nvSpPr>
        <p:spPr bwMode="auto">
          <a:xfrm rot="-5403089">
            <a:off x="2019300" y="1638848"/>
            <a:ext cx="1752600" cy="1219200"/>
          </a:xfrm>
          <a:custGeom>
            <a:avLst/>
            <a:gdLst>
              <a:gd name="T0" fmla="*/ 1575555 w 21600"/>
              <a:gd name="T1" fmla="*/ 609600 h 21600"/>
              <a:gd name="T2" fmla="*/ 876300 w 21600"/>
              <a:gd name="T3" fmla="*/ 1219200 h 21600"/>
              <a:gd name="T4" fmla="*/ 177045 w 21600"/>
              <a:gd name="T5" fmla="*/ 609600 h 21600"/>
              <a:gd name="T6" fmla="*/ 87630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982 w 21600"/>
              <a:gd name="T13" fmla="*/ 3982 h 21600"/>
              <a:gd name="T14" fmla="*/ 17618 w 21600"/>
              <a:gd name="T15" fmla="*/ 1761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4363" y="21600"/>
                </a:lnTo>
                <a:lnTo>
                  <a:pt x="17237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en-US" dirty="0"/>
              <a:t>Filter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1066800" y="2134148"/>
            <a:ext cx="7024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D60093"/>
                </a:solidFill>
              </a:rPr>
              <a:t>Item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1790385" y="3658148"/>
            <a:ext cx="2209800" cy="457200"/>
          </a:xfrm>
          <a:prstGeom prst="rect">
            <a:avLst/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0010001011000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676400" y="1372148"/>
            <a:ext cx="7361246" cy="2405061"/>
            <a:chOff x="1056" y="1200"/>
            <a:chExt cx="4637" cy="1515"/>
          </a:xfrm>
        </p:grpSpPr>
        <p:sp>
          <p:nvSpPr>
            <p:cNvPr id="15372" name="Line 6"/>
            <p:cNvSpPr>
              <a:spLocks noChangeShapeType="1"/>
            </p:cNvSpPr>
            <p:nvPr/>
          </p:nvSpPr>
          <p:spPr bwMode="auto">
            <a:xfrm>
              <a:off x="1056" y="1824"/>
              <a:ext cx="995" cy="8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373" name="Line 7"/>
            <p:cNvSpPr>
              <a:spLocks noChangeShapeType="1"/>
            </p:cNvSpPr>
            <p:nvPr/>
          </p:nvSpPr>
          <p:spPr bwMode="auto">
            <a:xfrm flipV="1">
              <a:off x="2057" y="1491"/>
              <a:ext cx="1015" cy="12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374" name="Text Box 8"/>
            <p:cNvSpPr txBox="1">
              <a:spLocks noChangeArrowheads="1"/>
            </p:cNvSpPr>
            <p:nvPr/>
          </p:nvSpPr>
          <p:spPr bwMode="auto">
            <a:xfrm>
              <a:off x="3072" y="1200"/>
              <a:ext cx="2621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Output the item since it may be in </a:t>
              </a:r>
              <a:r>
                <a:rPr lang="en-US" b="1" i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Item hashes to a bucket that at least </a:t>
              </a:r>
              <a:b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one of the items in 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 hashed to.</a:t>
              </a:r>
            </a:p>
          </p:txBody>
        </p:sp>
      </p:grp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1132042" y="2819948"/>
            <a:ext cx="8491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Hash </a:t>
            </a:r>
            <a:br>
              <a:rPr lang="en-US" b="1" dirty="0"/>
            </a:br>
            <a:r>
              <a:rPr lang="en-US" b="1" dirty="0"/>
              <a:t>func </a:t>
            </a:r>
            <a:r>
              <a:rPr lang="en-US" b="1" i="1" dirty="0"/>
              <a:t>h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463676" y="2438948"/>
            <a:ext cx="3624269" cy="2676526"/>
            <a:chOff x="922" y="1872"/>
            <a:chExt cx="2283" cy="1686"/>
          </a:xfrm>
        </p:grpSpPr>
        <p:sp>
          <p:nvSpPr>
            <p:cNvPr id="15370" name="Line 9"/>
            <p:cNvSpPr>
              <a:spLocks noChangeShapeType="1"/>
            </p:cNvSpPr>
            <p:nvPr/>
          </p:nvSpPr>
          <p:spPr bwMode="auto">
            <a:xfrm>
              <a:off x="922" y="1872"/>
              <a:ext cx="72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371" name="Text Box 11"/>
            <p:cNvSpPr txBox="1">
              <a:spLocks noChangeArrowheads="1"/>
            </p:cNvSpPr>
            <p:nvPr/>
          </p:nvSpPr>
          <p:spPr bwMode="auto">
            <a:xfrm>
              <a:off x="1392" y="2976"/>
              <a:ext cx="1813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Drop the item.</a:t>
              </a:r>
            </a:p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It hashes to a bucket set </a:t>
              </a:r>
              <a:b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to 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0</a:t>
              </a: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 so it is surely not in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b="1" i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038600" y="3734348"/>
            <a:ext cx="1231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Bit array </a:t>
            </a:r>
            <a:r>
              <a:rPr lang="en-US" b="1" dirty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First Cut Solution (3)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 2" pitchFamily="-107" charset="2"/>
              <a:buChar char=""/>
              <a:defRPr/>
            </a:pPr>
            <a:r>
              <a:rPr lang="en-US" b="1" dirty="0">
                <a:solidFill>
                  <a:srgbClr val="0000FF"/>
                </a:solidFill>
              </a:rPr>
              <a:t>|S| = 1 billion email addresses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|B|= 1GB = 8 billion bits</a:t>
            </a:r>
          </a:p>
          <a:p>
            <a:pPr lvl="8">
              <a:buFont typeface="Wingdings 2" pitchFamily="-107" charset="2"/>
              <a:buChar char=""/>
              <a:defRPr/>
            </a:pPr>
            <a:endParaRPr lang="en-US" dirty="0"/>
          </a:p>
          <a:p>
            <a:pPr>
              <a:buFont typeface="Wingdings 2" pitchFamily="-107" charset="2"/>
              <a:buChar char=""/>
              <a:defRPr/>
            </a:pPr>
            <a:r>
              <a:rPr lang="en-US" dirty="0"/>
              <a:t>If the email address is in </a:t>
            </a:r>
            <a:r>
              <a:rPr lang="en-US" b="1" i="1" dirty="0"/>
              <a:t>S</a:t>
            </a:r>
            <a:r>
              <a:rPr lang="en-US" dirty="0"/>
              <a:t>, then it surely hashes to a bucket that has the big set to </a:t>
            </a:r>
            <a:r>
              <a:rPr lang="en-US" b="1" dirty="0"/>
              <a:t>1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so it always gets through (</a:t>
            </a:r>
            <a:r>
              <a:rPr lang="en-US" b="1" i="1" dirty="0">
                <a:solidFill>
                  <a:srgbClr val="D60093"/>
                </a:solidFill>
              </a:rPr>
              <a:t>no false negatives</a:t>
            </a:r>
            <a:r>
              <a:rPr lang="en-US" dirty="0"/>
              <a:t>)</a:t>
            </a:r>
          </a:p>
          <a:p>
            <a:pPr lvl="8">
              <a:buFont typeface="Wingdings 2" pitchFamily="-107" charset="2"/>
              <a:buChar char=""/>
              <a:defRPr/>
            </a:pPr>
            <a:endParaRPr lang="en-US" dirty="0"/>
          </a:p>
          <a:p>
            <a:pPr>
              <a:buFont typeface="Wingdings 2" pitchFamily="-107" charset="2"/>
              <a:buChar char=""/>
              <a:defRPr/>
            </a:pPr>
            <a:r>
              <a:rPr lang="en-US" dirty="0"/>
              <a:t>Approximately </a:t>
            </a:r>
            <a:r>
              <a:rPr lang="en-US" b="1" dirty="0"/>
              <a:t>1/8</a:t>
            </a:r>
            <a:r>
              <a:rPr lang="en-US" dirty="0"/>
              <a:t> of the bits are set to </a:t>
            </a:r>
            <a:r>
              <a:rPr lang="en-US" b="1" dirty="0"/>
              <a:t>1</a:t>
            </a:r>
            <a:r>
              <a:rPr lang="en-US" dirty="0"/>
              <a:t>, so about </a:t>
            </a:r>
            <a:r>
              <a:rPr lang="en-US" b="1" dirty="0"/>
              <a:t>1/8</a:t>
            </a:r>
            <a:r>
              <a:rPr lang="en-US" b="1" baseline="30000" dirty="0"/>
              <a:t>th</a:t>
            </a:r>
            <a:r>
              <a:rPr lang="en-US" dirty="0"/>
              <a:t> of the addresses not in </a:t>
            </a:r>
            <a:r>
              <a:rPr lang="en-US" b="1" i="1" dirty="0"/>
              <a:t>S</a:t>
            </a:r>
            <a:r>
              <a:rPr lang="en-US" b="1" dirty="0"/>
              <a:t> </a:t>
            </a:r>
            <a:r>
              <a:rPr lang="en-US" dirty="0"/>
              <a:t>get through to the output (</a:t>
            </a:r>
            <a:r>
              <a:rPr lang="en-US" b="1" i="1" dirty="0">
                <a:solidFill>
                  <a:srgbClr val="D60093"/>
                </a:solidFill>
              </a:rPr>
              <a:t>false positives</a:t>
            </a:r>
            <a:r>
              <a:rPr lang="en-US" dirty="0"/>
              <a:t>)</a:t>
            </a:r>
          </a:p>
          <a:p>
            <a:pPr lvl="1">
              <a:buFont typeface="Wingdings" pitchFamily="-107" charset="2"/>
              <a:buChar char="§"/>
              <a:defRPr/>
            </a:pPr>
            <a:r>
              <a:rPr lang="en-US" dirty="0"/>
              <a:t>Actually, less than </a:t>
            </a:r>
            <a:r>
              <a:rPr lang="en-US" b="1" dirty="0"/>
              <a:t>1/8</a:t>
            </a:r>
            <a:r>
              <a:rPr lang="en-US" b="1" baseline="30000" dirty="0"/>
              <a:t>th</a:t>
            </a:r>
            <a:r>
              <a:rPr lang="en-US" dirty="0"/>
              <a:t>, because more than one address might hash to the same bit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C6BFFAB-88D8-4101-BF37-20900759512F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44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35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Bloom Filter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/>
              <a:t>Consider: </a:t>
            </a:r>
            <a:r>
              <a:rPr lang="en-US" b="1" dirty="0"/>
              <a:t>|S| = </a:t>
            </a:r>
            <a:r>
              <a:rPr lang="en-US" b="1" i="1" dirty="0"/>
              <a:t>m</a:t>
            </a:r>
            <a:r>
              <a:rPr lang="en-US" b="1" dirty="0"/>
              <a:t>, |B| = </a:t>
            </a:r>
            <a:r>
              <a:rPr lang="en-US" b="1" i="1" dirty="0"/>
              <a:t>n</a:t>
            </a:r>
            <a:endParaRPr lang="en-US" sz="2800" b="1" i="1" dirty="0">
              <a:solidFill>
                <a:srgbClr val="008000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Use </a:t>
            </a:r>
            <a:r>
              <a:rPr lang="en-US" b="1" i="1" dirty="0">
                <a:solidFill>
                  <a:srgbClr val="0000FF"/>
                </a:solidFill>
              </a:rPr>
              <a:t>k</a:t>
            </a:r>
            <a:r>
              <a:rPr lang="en-US" dirty="0">
                <a:solidFill>
                  <a:srgbClr val="0000FF"/>
                </a:solidFill>
              </a:rPr>
              <a:t> independent hash functions </a:t>
            </a:r>
            <a:r>
              <a:rPr lang="en-US" b="1" i="1" dirty="0">
                <a:solidFill>
                  <a:srgbClr val="0000FF"/>
                </a:solidFill>
              </a:rPr>
              <a:t>h</a:t>
            </a:r>
            <a:r>
              <a:rPr lang="en-US" b="1" i="1" baseline="-25000" dirty="0">
                <a:solidFill>
                  <a:srgbClr val="0000FF"/>
                </a:solidFill>
              </a:rPr>
              <a:t>1 </a:t>
            </a:r>
            <a:r>
              <a:rPr lang="en-US" b="1" i="1" dirty="0">
                <a:solidFill>
                  <a:srgbClr val="0000FF"/>
                </a:solidFill>
              </a:rPr>
              <a:t>,…, </a:t>
            </a:r>
            <a:r>
              <a:rPr lang="en-US" b="1" i="1" dirty="0" err="1">
                <a:solidFill>
                  <a:srgbClr val="0000FF"/>
                </a:solidFill>
              </a:rPr>
              <a:t>h</a:t>
            </a:r>
            <a:r>
              <a:rPr lang="en-US" b="1" i="1" baseline="-25000" dirty="0" err="1">
                <a:solidFill>
                  <a:srgbClr val="0000FF"/>
                </a:solidFill>
              </a:rPr>
              <a:t>k</a:t>
            </a:r>
            <a:endParaRPr lang="en-US" b="1" i="1" baseline="-25000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D60093"/>
                </a:solidFill>
              </a:rPr>
              <a:t>Initialization:</a:t>
            </a:r>
          </a:p>
          <a:p>
            <a:pPr lvl="1"/>
            <a:r>
              <a:rPr lang="en-US" dirty="0"/>
              <a:t>Set </a:t>
            </a:r>
            <a:r>
              <a:rPr lang="en-US" b="1" dirty="0"/>
              <a:t>B </a:t>
            </a:r>
            <a:r>
              <a:rPr lang="en-US" dirty="0"/>
              <a:t>to all </a:t>
            </a:r>
            <a:r>
              <a:rPr lang="en-US" b="1" dirty="0"/>
              <a:t>0s</a:t>
            </a:r>
          </a:p>
          <a:p>
            <a:pPr lvl="1"/>
            <a:r>
              <a:rPr lang="en-US" dirty="0"/>
              <a:t>Hash each element </a:t>
            </a:r>
            <a:r>
              <a:rPr lang="en-US" b="1" i="1" dirty="0"/>
              <a:t>s</a:t>
            </a:r>
            <a:r>
              <a:rPr lang="en-US" b="1" i="1" dirty="0">
                <a:sym typeface="Symbol"/>
              </a:rPr>
              <a:t> </a:t>
            </a:r>
            <a:r>
              <a:rPr lang="en-US" b="1" i="1" dirty="0"/>
              <a:t>S</a:t>
            </a:r>
            <a:r>
              <a:rPr lang="en-US" dirty="0"/>
              <a:t> using each hash function </a:t>
            </a:r>
            <a:r>
              <a:rPr lang="en-US" b="1" i="1" dirty="0"/>
              <a:t>h</a:t>
            </a:r>
            <a:r>
              <a:rPr lang="en-US" b="1" i="1" baseline="-25000" dirty="0"/>
              <a:t>i</a:t>
            </a:r>
            <a:r>
              <a:rPr lang="en-US" dirty="0"/>
              <a:t>, set </a:t>
            </a:r>
            <a:r>
              <a:rPr lang="en-US" b="1" dirty="0">
                <a:solidFill>
                  <a:srgbClr val="0000FF"/>
                </a:solidFill>
              </a:rPr>
              <a:t>B[</a:t>
            </a:r>
            <a:r>
              <a:rPr lang="en-US" b="1" i="1" dirty="0">
                <a:solidFill>
                  <a:srgbClr val="0000FF"/>
                </a:solidFill>
              </a:rPr>
              <a:t>h</a:t>
            </a:r>
            <a:r>
              <a:rPr lang="en-US" b="1" i="1" baseline="-25000" dirty="0">
                <a:solidFill>
                  <a:srgbClr val="0000FF"/>
                </a:solidFill>
              </a:rPr>
              <a:t>i</a:t>
            </a:r>
            <a:r>
              <a:rPr lang="en-US" b="1" i="1" dirty="0">
                <a:solidFill>
                  <a:srgbClr val="0000FF"/>
                </a:solidFill>
              </a:rPr>
              <a:t>(s)</a:t>
            </a:r>
            <a:r>
              <a:rPr lang="en-US" b="1" dirty="0">
                <a:solidFill>
                  <a:srgbClr val="0000FF"/>
                </a:solidFill>
              </a:rPr>
              <a:t>] = 1</a:t>
            </a:r>
            <a:r>
              <a:rPr lang="en-US" dirty="0"/>
              <a:t>   (for each </a:t>
            </a:r>
            <a:r>
              <a:rPr lang="en-US" b="1" i="1" dirty="0"/>
              <a:t>i = 1,.., k</a:t>
            </a:r>
            <a:r>
              <a:rPr lang="en-US" dirty="0"/>
              <a:t>)</a:t>
            </a:r>
          </a:p>
          <a:p>
            <a:r>
              <a:rPr lang="en-US" b="1" dirty="0">
                <a:solidFill>
                  <a:srgbClr val="D60093"/>
                </a:solidFill>
              </a:rPr>
              <a:t>Run-time:</a:t>
            </a:r>
          </a:p>
          <a:p>
            <a:pPr lvl="1"/>
            <a:r>
              <a:rPr lang="en-US" dirty="0"/>
              <a:t>When a stream element with key </a:t>
            </a:r>
            <a:r>
              <a:rPr lang="en-US" b="1" i="1" dirty="0"/>
              <a:t>x</a:t>
            </a:r>
            <a:r>
              <a:rPr lang="en-US" dirty="0"/>
              <a:t> arrives</a:t>
            </a:r>
          </a:p>
          <a:p>
            <a:pPr lvl="2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If 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B[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h</a:t>
            </a:r>
            <a:r>
              <a:rPr lang="en-US" b="1" i="1" baseline="-25000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i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(x)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] = 1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b="1" u="sng" dirty="0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for all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i 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= 1,..., 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k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then declare that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x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is in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S</a:t>
            </a:r>
          </a:p>
          <a:p>
            <a:pPr lvl="3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That is,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x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hashes to a bucket set to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1 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for every hash function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h</a:t>
            </a:r>
            <a:r>
              <a:rPr lang="en-US" b="1" i="1" baseline="-25000" dirty="0">
                <a:ea typeface="ＭＳ Ｐゴシック" pitchFamily="34" charset="-128"/>
                <a:cs typeface="ＭＳ Ｐゴシック" pitchFamily="34" charset="-128"/>
              </a:rPr>
              <a:t>i</a:t>
            </a:r>
            <a:r>
              <a:rPr lang="en-US" b="1" i="1" dirty="0"/>
              <a:t>(x)</a:t>
            </a:r>
            <a:endParaRPr lang="en-US" b="1" i="1" baseline="-25000" dirty="0">
              <a:ea typeface="ＭＳ Ｐゴシック" pitchFamily="34" charset="-128"/>
              <a:cs typeface="ＭＳ Ｐゴシック" pitchFamily="34" charset="-128"/>
            </a:endParaRPr>
          </a:p>
          <a:p>
            <a:pPr lvl="2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Otherwise discard the element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8AC50E9-5C52-4278-A61F-EF38E389DB43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45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62123" y="3886200"/>
            <a:ext cx="2005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note: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we have a </a:t>
            </a:r>
            <a:b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single array B!)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07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Bloom Filter –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m</a:t>
            </a:r>
            <a:r>
              <a:rPr lang="en-US" b="1" dirty="0">
                <a:solidFill>
                  <a:srgbClr val="008000"/>
                </a:solidFill>
              </a:rPr>
              <a:t> = 1 billion, </a:t>
            </a:r>
            <a:r>
              <a:rPr lang="en-US" b="1" i="1" dirty="0">
                <a:solidFill>
                  <a:srgbClr val="008000"/>
                </a:solidFill>
              </a:rPr>
              <a:t>n</a:t>
            </a:r>
            <a:r>
              <a:rPr lang="en-US" b="1" dirty="0">
                <a:solidFill>
                  <a:srgbClr val="008000"/>
                </a:solidFill>
              </a:rPr>
              <a:t> = 8 billion</a:t>
            </a:r>
          </a:p>
          <a:p>
            <a:pPr lvl="1"/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k = 1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: (1 – e</a:t>
            </a:r>
            <a:r>
              <a:rPr lang="en-US" baseline="30000" dirty="0">
                <a:ea typeface="ＭＳ Ｐゴシック" pitchFamily="34" charset="-128"/>
                <a:cs typeface="ＭＳ Ｐゴシック" pitchFamily="34" charset="-128"/>
              </a:rPr>
              <a:t>-1/8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) =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0.1175</a:t>
            </a:r>
          </a:p>
          <a:p>
            <a:pPr lvl="1"/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k = 2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: (1 – e</a:t>
            </a:r>
            <a:r>
              <a:rPr lang="en-US" baseline="30000" dirty="0">
                <a:ea typeface="ＭＳ Ｐゴシック" pitchFamily="34" charset="-128"/>
                <a:cs typeface="ＭＳ Ｐゴシック" pitchFamily="34" charset="-128"/>
              </a:rPr>
              <a:t>-1/4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)</a:t>
            </a:r>
            <a:r>
              <a:rPr lang="en-US" baseline="30000" dirty="0">
                <a:ea typeface="ＭＳ Ｐゴシック" pitchFamily="34" charset="-128"/>
                <a:cs typeface="ＭＳ Ｐゴシック" pitchFamily="34" charset="-128"/>
              </a:rPr>
              <a:t>2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=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0.0493</a:t>
            </a:r>
          </a:p>
          <a:p>
            <a:pPr lvl="8"/>
            <a:endParaRPr lang="en-US" dirty="0"/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D60093"/>
                </a:solidFill>
              </a:rPr>
              <a:t>What happens as we </a:t>
            </a:r>
            <a:br>
              <a:rPr lang="en-US" b="1" dirty="0">
                <a:solidFill>
                  <a:srgbClr val="D60093"/>
                </a:solidFill>
              </a:rPr>
            </a:br>
            <a:r>
              <a:rPr lang="en-US" b="1" dirty="0">
                <a:solidFill>
                  <a:srgbClr val="D60093"/>
                </a:solidFill>
              </a:rPr>
              <a:t>keep increasing </a:t>
            </a:r>
            <a:r>
              <a:rPr lang="en-US" b="1" i="1" dirty="0">
                <a:solidFill>
                  <a:srgbClr val="D60093"/>
                </a:solidFill>
              </a:rPr>
              <a:t>k</a:t>
            </a:r>
            <a:r>
              <a:rPr lang="en-US" b="1" dirty="0">
                <a:solidFill>
                  <a:srgbClr val="D60093"/>
                </a:solidFill>
              </a:rPr>
              <a:t>?</a:t>
            </a:r>
          </a:p>
          <a:p>
            <a:pPr lvl="8"/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“Optimal” value of</a:t>
            </a:r>
            <a:r>
              <a:rPr lang="en-US" dirty="0"/>
              <a:t> </a:t>
            </a:r>
            <a:r>
              <a:rPr lang="en-US" b="1" i="1" dirty="0">
                <a:solidFill>
                  <a:srgbClr val="0000FF"/>
                </a:solidFill>
              </a:rPr>
              <a:t>k</a:t>
            </a:r>
            <a:r>
              <a:rPr lang="en-US" dirty="0">
                <a:solidFill>
                  <a:srgbClr val="0000FF"/>
                </a:solidFill>
              </a:rPr>
              <a:t>:</a:t>
            </a:r>
            <a:r>
              <a:rPr lang="en-US" b="1" dirty="0"/>
              <a:t> </a:t>
            </a:r>
            <a:r>
              <a:rPr lang="en-US" b="1" i="1" dirty="0"/>
              <a:t>n/m </a:t>
            </a:r>
            <a:r>
              <a:rPr lang="en-US" b="1" dirty="0"/>
              <a:t>ln(2)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In our case:</a:t>
            </a:r>
            <a:r>
              <a:rPr lang="en-US" dirty="0"/>
              <a:t> Optimal </a:t>
            </a:r>
            <a:r>
              <a:rPr lang="en-US" b="1" dirty="0"/>
              <a:t>k =</a:t>
            </a:r>
            <a:r>
              <a:rPr lang="en-US" dirty="0"/>
              <a:t> </a:t>
            </a:r>
            <a:r>
              <a:rPr lang="en-US" b="1" dirty="0"/>
              <a:t>8 ln(2) = 5.54 ≈ 6</a:t>
            </a:r>
          </a:p>
          <a:p>
            <a:pPr lvl="2"/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Error at k = 6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: (1 – e</a:t>
            </a:r>
            <a:r>
              <a:rPr lang="en-US" baseline="30000" dirty="0">
                <a:ea typeface="ＭＳ Ｐゴシック" pitchFamily="34" charset="-128"/>
                <a:cs typeface="ＭＳ Ｐゴシック" pitchFamily="34" charset="-128"/>
              </a:rPr>
              <a:t>-1/6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)</a:t>
            </a:r>
            <a:r>
              <a:rPr lang="en-US" baseline="30000" dirty="0">
                <a:ea typeface="ＭＳ Ｐゴシック" pitchFamily="34" charset="-128"/>
                <a:cs typeface="ＭＳ Ｐゴシック" pitchFamily="34" charset="-128"/>
              </a:rPr>
              <a:t>2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=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0.0235</a:t>
            </a:r>
          </a:p>
          <a:p>
            <a:pPr lvl="2"/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C448A88-6C53-4994-AA88-15CBB6D5A2DE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46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117068" y="1219200"/>
            <a:ext cx="4051236" cy="3645932"/>
            <a:chOff x="5117068" y="1219200"/>
            <a:chExt cx="4051236" cy="3645932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81600" y="1219200"/>
              <a:ext cx="3962400" cy="3566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Box 7"/>
            <p:cNvSpPr txBox="1"/>
            <p:nvPr/>
          </p:nvSpPr>
          <p:spPr>
            <a:xfrm>
              <a:off x="5867400" y="4495800"/>
              <a:ext cx="3300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Number of hash functions, </a:t>
              </a:r>
              <a:r>
                <a:rPr lang="en-US" b="1" i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k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4125771" y="3147078"/>
              <a:ext cx="2351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False positive prob.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903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Bloom Filter: Wrap-up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Bloom filters guarantee no false negatives, and use limited memory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Great for pre-processing before more </a:t>
            </a:r>
            <a:br>
              <a:rPr lang="en-US" dirty="0">
                <a:ea typeface="ＭＳ Ｐゴシック" pitchFamily="34" charset="-128"/>
                <a:cs typeface="ＭＳ Ｐゴシック" pitchFamily="34" charset="-128"/>
              </a:rPr>
            </a:b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expensive checks</a:t>
            </a:r>
          </a:p>
          <a:p>
            <a:r>
              <a:rPr lang="en-US" b="1" dirty="0">
                <a:solidFill>
                  <a:srgbClr val="D60093"/>
                </a:solidFill>
              </a:rPr>
              <a:t>Suitable for hardware implementation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Hash function computations can be parallelized</a:t>
            </a:r>
          </a:p>
          <a:p>
            <a:pPr lvl="8"/>
            <a:endParaRPr lang="en-US" dirty="0">
              <a:ea typeface="ＭＳ Ｐゴシック" pitchFamily="34" charset="-128"/>
              <a:cs typeface="ＭＳ Ｐゴシック" pitchFamily="34" charset="-128"/>
            </a:endParaRPr>
          </a:p>
          <a:p>
            <a:r>
              <a:rPr lang="en-US" dirty="0">
                <a:solidFill>
                  <a:srgbClr val="008000"/>
                </a:solidFill>
                <a:ea typeface="ＭＳ Ｐゴシック" pitchFamily="34" charset="-128"/>
                <a:cs typeface="ＭＳ Ｐゴシック" pitchFamily="34" charset="-128"/>
              </a:rPr>
              <a:t>Is it better to have 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1</a:t>
            </a:r>
            <a:r>
              <a:rPr lang="en-US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 big 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B</a:t>
            </a:r>
            <a:r>
              <a:rPr lang="en-US" dirty="0">
                <a:solidFill>
                  <a:srgbClr val="008000"/>
                </a:solidFill>
                <a:ea typeface="ＭＳ Ｐゴシック" pitchFamily="34" charset="-128"/>
                <a:cs typeface="ＭＳ Ｐゴシック" pitchFamily="34" charset="-128"/>
              </a:rPr>
              <a:t> or </a:t>
            </a:r>
            <a:r>
              <a:rPr lang="en-US" b="1" i="1" dirty="0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k</a:t>
            </a:r>
            <a:r>
              <a:rPr lang="en-US" dirty="0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 small</a:t>
            </a: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b="1" dirty="0" err="1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B</a:t>
            </a:r>
            <a:r>
              <a:rPr lang="en-US" dirty="0" err="1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s</a:t>
            </a:r>
            <a:r>
              <a:rPr lang="en-US" dirty="0">
                <a:solidFill>
                  <a:srgbClr val="008000"/>
                </a:solidFill>
                <a:ea typeface="ＭＳ Ｐゴシック" pitchFamily="34" charset="-128"/>
                <a:cs typeface="ＭＳ Ｐゴシック" pitchFamily="34" charset="-128"/>
              </a:rPr>
              <a:t>?</a:t>
            </a:r>
          </a:p>
          <a:p>
            <a:pPr lvl="1"/>
            <a:r>
              <a:rPr lang="en-US" b="1" dirty="0"/>
              <a:t>It is the same:</a:t>
            </a:r>
            <a:r>
              <a:rPr lang="en-US" b="1" i="1" dirty="0">
                <a:solidFill>
                  <a:srgbClr val="0000FF"/>
                </a:solidFill>
              </a:rPr>
              <a:t> (1 – e</a:t>
            </a:r>
            <a:r>
              <a:rPr lang="en-US" b="1" i="1" baseline="30000" dirty="0">
                <a:solidFill>
                  <a:srgbClr val="0000FF"/>
                </a:solidFill>
              </a:rPr>
              <a:t>-km/n</a:t>
            </a:r>
            <a:r>
              <a:rPr lang="en-US" b="1" i="1" dirty="0">
                <a:solidFill>
                  <a:srgbClr val="0000FF"/>
                </a:solidFill>
              </a:rPr>
              <a:t>)</a:t>
            </a:r>
            <a:r>
              <a:rPr lang="en-US" b="1" i="1" baseline="30000" dirty="0">
                <a:solidFill>
                  <a:srgbClr val="0000FF"/>
                </a:solidFill>
              </a:rPr>
              <a:t>k  </a:t>
            </a:r>
            <a:r>
              <a:rPr lang="en-US" dirty="0"/>
              <a:t>vs. </a:t>
            </a:r>
            <a:r>
              <a:rPr lang="en-US" b="1" i="1" dirty="0">
                <a:solidFill>
                  <a:srgbClr val="D60093"/>
                </a:solidFill>
              </a:rPr>
              <a:t>(1 – e</a:t>
            </a:r>
            <a:r>
              <a:rPr lang="en-US" b="1" i="1" baseline="30000" dirty="0">
                <a:solidFill>
                  <a:srgbClr val="D60093"/>
                </a:solidFill>
              </a:rPr>
              <a:t>-m/(n/k)</a:t>
            </a:r>
            <a:r>
              <a:rPr lang="en-US" b="1" i="1" dirty="0">
                <a:solidFill>
                  <a:srgbClr val="D60093"/>
                </a:solidFill>
              </a:rPr>
              <a:t>)</a:t>
            </a:r>
            <a:r>
              <a:rPr lang="en-US" b="1" i="1" baseline="30000" dirty="0">
                <a:solidFill>
                  <a:srgbClr val="D60093"/>
                </a:solidFill>
              </a:rPr>
              <a:t>k</a:t>
            </a:r>
            <a:endParaRPr lang="en-US" b="1" i="1" dirty="0">
              <a:solidFill>
                <a:srgbClr val="D60093"/>
              </a:solidFill>
            </a:endParaRPr>
          </a:p>
          <a:p>
            <a:pPr lvl="1"/>
            <a:r>
              <a:rPr lang="en-US" dirty="0">
                <a:solidFill>
                  <a:srgbClr val="008000"/>
                </a:solidFill>
                <a:ea typeface="ＭＳ Ｐゴシック" pitchFamily="34" charset="-128"/>
                <a:cs typeface="ＭＳ Ｐゴシック" pitchFamily="34" charset="-128"/>
              </a:rPr>
              <a:t>But keeping 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1 big B</a:t>
            </a:r>
            <a:r>
              <a:rPr lang="en-US" dirty="0">
                <a:solidFill>
                  <a:srgbClr val="008000"/>
                </a:solidFill>
                <a:ea typeface="ＭＳ Ｐゴシック" pitchFamily="34" charset="-128"/>
                <a:cs typeface="ＭＳ Ｐゴシック" pitchFamily="34" charset="-128"/>
              </a:rPr>
              <a:t> is simpler</a:t>
            </a:r>
          </a:p>
          <a:p>
            <a:pPr lvl="1"/>
            <a:endParaRPr lang="en-US" dirty="0">
              <a:ea typeface="ＭＳ Ｐゴシック" pitchFamily="34" charset="-128"/>
              <a:cs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F8CA0B-9AF1-472A-8DA3-994B777B7AF6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47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65591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(2) Counting Distinct Elements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5116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448"/>
            <a:ext cx="8686800" cy="9875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Counting Distinct Elements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Problem:</a:t>
            </a:r>
          </a:p>
          <a:p>
            <a:pPr lvl="1"/>
            <a:r>
              <a:rPr lang="en-US" dirty="0"/>
              <a:t>Data stream consists of a universe of elements chosen from a set of size </a:t>
            </a:r>
            <a:r>
              <a:rPr lang="en-US" b="1" i="1" dirty="0"/>
              <a:t>N</a:t>
            </a:r>
            <a:endParaRPr lang="en-US" b="1" dirty="0"/>
          </a:p>
          <a:p>
            <a:pPr lvl="1"/>
            <a:r>
              <a:rPr lang="en-US" dirty="0"/>
              <a:t>Maintain a count of the number of distinct elements seen so far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Obvious approach:</a:t>
            </a:r>
            <a:r>
              <a:rPr lang="en-US" dirty="0">
                <a:solidFill>
                  <a:srgbClr val="0000FF"/>
                </a:solidFill>
              </a:rPr>
              <a:t>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/>
              <a:t>Maintain the set of elements seen so far</a:t>
            </a:r>
          </a:p>
          <a:p>
            <a:pPr lvl="1"/>
            <a:r>
              <a:rPr lang="en-US" dirty="0"/>
              <a:t>That is, keep a hash table of all the distinct elements seen so far</a:t>
            </a:r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A734A5-3188-4C42-9087-0ED06D89AEDF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49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07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Problems on </a:t>
            </a:r>
            <a:r>
              <a:rPr lang="en-US" dirty="0"/>
              <a:t>Data Streams</a:t>
            </a:r>
            <a:endParaRPr lang="en-US" dirty="0">
              <a:ea typeface="+mj-ea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Types of queries one wants on answer on </a:t>
            </a:r>
            <a:br>
              <a:rPr lang="en-US" b="1" dirty="0">
                <a:solidFill>
                  <a:srgbClr val="D60093"/>
                </a:solidFill>
              </a:rPr>
            </a:br>
            <a:r>
              <a:rPr lang="en-US" b="1" dirty="0">
                <a:solidFill>
                  <a:srgbClr val="D60093"/>
                </a:solidFill>
              </a:rPr>
              <a:t>a data stream: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Sampling data from a stream</a:t>
            </a:r>
          </a:p>
          <a:p>
            <a:pPr lvl="2"/>
            <a:r>
              <a:rPr lang="en-US" dirty="0"/>
              <a:t>Construct a random sample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Queries over sliding windows</a:t>
            </a:r>
          </a:p>
          <a:p>
            <a:pPr lvl="2"/>
            <a:r>
              <a:rPr lang="en-US" dirty="0"/>
              <a:t>Number of items of type </a:t>
            </a:r>
            <a:r>
              <a:rPr lang="en-US" b="1" i="1" dirty="0"/>
              <a:t>x</a:t>
            </a:r>
            <a:r>
              <a:rPr lang="en-US" dirty="0"/>
              <a:t> in the last </a:t>
            </a:r>
            <a:r>
              <a:rPr lang="en-US" b="1" i="1" dirty="0"/>
              <a:t>k</a:t>
            </a:r>
            <a:r>
              <a:rPr lang="en-US" dirty="0"/>
              <a:t> elements </a:t>
            </a:r>
            <a:br>
              <a:rPr lang="en-US" dirty="0"/>
            </a:br>
            <a:r>
              <a:rPr lang="en-US" dirty="0"/>
              <a:t>of the stream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Filtering a data stream</a:t>
            </a:r>
          </a:p>
          <a:p>
            <a:pPr lvl="2"/>
            <a:r>
              <a:rPr lang="en-US" dirty="0"/>
              <a:t>Select elements with property </a:t>
            </a:r>
            <a:r>
              <a:rPr lang="en-US" b="1" i="1" dirty="0"/>
              <a:t>x</a:t>
            </a:r>
            <a:r>
              <a:rPr lang="en-US" dirty="0"/>
              <a:t> from the stream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Counting distinct elements</a:t>
            </a:r>
          </a:p>
          <a:p>
            <a:pPr lvl="2"/>
            <a:r>
              <a:rPr lang="en-US" dirty="0"/>
              <a:t>Number of distinct elements in the last </a:t>
            </a:r>
            <a:r>
              <a:rPr lang="en-US" b="1" i="1" dirty="0"/>
              <a:t>k</a:t>
            </a:r>
            <a:r>
              <a:rPr lang="en-US" dirty="0"/>
              <a:t> elements </a:t>
            </a:r>
            <a:br>
              <a:rPr lang="en-US" dirty="0"/>
            </a:br>
            <a:r>
              <a:rPr lang="en-US" dirty="0"/>
              <a:t>of the stream</a:t>
            </a: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232EB16-7E4B-4BDE-B59F-4A8D30124568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1405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Applications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How many different words are found among the Web pages being crawled at a site?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Unusually low or high numbers could indicate artificial pages (spam?)</a:t>
            </a:r>
          </a:p>
          <a:p>
            <a:pPr lvl="8"/>
            <a:endParaRPr lang="en-US" dirty="0">
              <a:ea typeface="ＭＳ Ｐゴシック" pitchFamily="34" charset="-128"/>
              <a:cs typeface="ＭＳ Ｐゴシック" pitchFamily="34" charset="-128"/>
            </a:endParaRPr>
          </a:p>
          <a:p>
            <a:r>
              <a:rPr lang="en-US" b="1" dirty="0">
                <a:solidFill>
                  <a:srgbClr val="0000FF"/>
                </a:solidFill>
              </a:rPr>
              <a:t>How many different Web pages does each customer request in a week?</a:t>
            </a:r>
          </a:p>
          <a:p>
            <a:pPr lvl="8"/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008000"/>
                </a:solidFill>
              </a:rPr>
              <a:t>How many distinct products have we sold in the last week?</a:t>
            </a:r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9E0D16-0E37-47B1-8C03-2A2D98228C5B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50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51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Using Small Storage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10600" cy="5257801"/>
          </a:xfrm>
        </p:spPr>
        <p:txBody>
          <a:bodyPr/>
          <a:lstStyle/>
          <a:p>
            <a:endParaRPr lang="en-US" b="1" dirty="0"/>
          </a:p>
          <a:p>
            <a:r>
              <a:rPr lang="en-US" b="1" dirty="0"/>
              <a:t>Real problem: </a:t>
            </a:r>
            <a:r>
              <a:rPr lang="en-US" b="1" dirty="0">
                <a:solidFill>
                  <a:srgbClr val="0000FF"/>
                </a:solidFill>
              </a:rPr>
              <a:t>What if we do not have space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to maintain the set of elements seen so far?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D60093"/>
                </a:solidFill>
              </a:rPr>
              <a:t>Estimate the count in an unbiased way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Accept that the count may have a little error, but limit the probability that the error is large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61DE5F5-E362-4FB3-9142-2214188BB54A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51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9701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Flajolet-Martin Approach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Pick a hash function </a:t>
            </a:r>
            <a:r>
              <a:rPr lang="en-US" b="1" i="1" dirty="0">
                <a:solidFill>
                  <a:srgbClr val="0000FF"/>
                </a:solidFill>
              </a:rPr>
              <a:t>h</a:t>
            </a:r>
            <a:r>
              <a:rPr lang="en-US" dirty="0">
                <a:solidFill>
                  <a:srgbClr val="0000FF"/>
                </a:solidFill>
              </a:rPr>
              <a:t> that maps each of the </a:t>
            </a:r>
            <a:r>
              <a:rPr lang="en-US" b="1" i="1" dirty="0">
                <a:solidFill>
                  <a:srgbClr val="0000FF"/>
                </a:solidFill>
              </a:rPr>
              <a:t>N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elements to at least  </a:t>
            </a:r>
            <a:r>
              <a:rPr lang="en-US" b="1" dirty="0">
                <a:solidFill>
                  <a:srgbClr val="0000FF"/>
                </a:solidFill>
              </a:rPr>
              <a:t>log</a:t>
            </a:r>
            <a:r>
              <a:rPr lang="en-US" b="1" baseline="-25000" dirty="0">
                <a:solidFill>
                  <a:srgbClr val="0000FF"/>
                </a:solidFill>
              </a:rPr>
              <a:t>2 </a:t>
            </a:r>
            <a:r>
              <a:rPr lang="en-US" b="1" i="1" dirty="0">
                <a:solidFill>
                  <a:srgbClr val="0000FF"/>
                </a:solidFill>
              </a:rPr>
              <a:t>N</a:t>
            </a:r>
            <a:r>
              <a:rPr lang="en-US" i="1" dirty="0">
                <a:solidFill>
                  <a:srgbClr val="0000FF"/>
                </a:solidFill>
              </a:rPr>
              <a:t>  </a:t>
            </a:r>
            <a:r>
              <a:rPr lang="en-US" dirty="0">
                <a:solidFill>
                  <a:srgbClr val="0000FF"/>
                </a:solidFill>
              </a:rPr>
              <a:t>bits</a:t>
            </a:r>
          </a:p>
          <a:p>
            <a:pPr lvl="8"/>
            <a:endParaRPr lang="en-US" dirty="0"/>
          </a:p>
          <a:p>
            <a:r>
              <a:rPr lang="en-US" dirty="0"/>
              <a:t>For each stream element </a:t>
            </a:r>
            <a:r>
              <a:rPr lang="en-US" b="1" i="1" dirty="0"/>
              <a:t>a</a:t>
            </a:r>
            <a:r>
              <a:rPr lang="en-US" dirty="0"/>
              <a:t>, let </a:t>
            </a:r>
            <a:r>
              <a:rPr lang="en-US" b="1" i="1" dirty="0"/>
              <a:t>r</a:t>
            </a:r>
            <a:r>
              <a:rPr lang="en-US" b="1" dirty="0"/>
              <a:t>(</a:t>
            </a:r>
            <a:r>
              <a:rPr lang="en-US" b="1" i="1" dirty="0"/>
              <a:t>a</a:t>
            </a:r>
            <a:r>
              <a:rPr lang="en-US" b="1" dirty="0"/>
              <a:t>)</a:t>
            </a:r>
            <a:r>
              <a:rPr lang="en-US" dirty="0"/>
              <a:t> be the number of trailing </a:t>
            </a:r>
            <a:r>
              <a:rPr lang="en-US" b="1" dirty="0"/>
              <a:t>0s</a:t>
            </a:r>
            <a:r>
              <a:rPr lang="en-US" dirty="0"/>
              <a:t> in </a:t>
            </a:r>
            <a:r>
              <a:rPr lang="en-US" b="1" i="1" dirty="0"/>
              <a:t>h</a:t>
            </a:r>
            <a:r>
              <a:rPr lang="en-US" b="1" dirty="0"/>
              <a:t>(</a:t>
            </a:r>
            <a:r>
              <a:rPr lang="en-US" b="1" i="1" dirty="0"/>
              <a:t>a</a:t>
            </a:r>
            <a:r>
              <a:rPr lang="en-US" b="1" dirty="0"/>
              <a:t>)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r(a)</a:t>
            </a:r>
            <a:r>
              <a:rPr lang="en-US" dirty="0">
                <a:solidFill>
                  <a:srgbClr val="008000"/>
                </a:solidFill>
              </a:rPr>
              <a:t> = position of first 1 counting from the right</a:t>
            </a:r>
          </a:p>
          <a:p>
            <a:pPr lvl="2"/>
            <a:r>
              <a:rPr lang="en-US" dirty="0"/>
              <a:t>E.g., say </a:t>
            </a:r>
            <a:r>
              <a:rPr lang="en-US" b="1" i="1" dirty="0"/>
              <a:t>h(a) = 12</a:t>
            </a:r>
            <a:r>
              <a:rPr lang="en-US" dirty="0"/>
              <a:t>, then </a:t>
            </a:r>
            <a:r>
              <a:rPr lang="en-US" b="1" i="1" dirty="0"/>
              <a:t>12</a:t>
            </a:r>
            <a:r>
              <a:rPr lang="en-US" dirty="0"/>
              <a:t> is </a:t>
            </a:r>
            <a:r>
              <a:rPr lang="en-US" b="1" i="1" dirty="0"/>
              <a:t>1100</a:t>
            </a:r>
            <a:r>
              <a:rPr lang="en-US" dirty="0"/>
              <a:t> in binary, so</a:t>
            </a:r>
            <a:r>
              <a:rPr lang="en-US" i="1" dirty="0"/>
              <a:t> </a:t>
            </a:r>
            <a:r>
              <a:rPr lang="en-US" b="1" i="1" dirty="0"/>
              <a:t>r(a) = 2</a:t>
            </a:r>
          </a:p>
          <a:p>
            <a:r>
              <a:rPr lang="en-US" dirty="0"/>
              <a:t>Record </a:t>
            </a:r>
            <a:r>
              <a:rPr lang="en-US" b="1" i="1" dirty="0">
                <a:solidFill>
                  <a:srgbClr val="D60093"/>
                </a:solidFill>
              </a:rPr>
              <a:t>R </a:t>
            </a:r>
            <a:r>
              <a:rPr lang="en-US" b="1" dirty="0">
                <a:solidFill>
                  <a:srgbClr val="D60093"/>
                </a:solidFill>
              </a:rPr>
              <a:t>= the maximum </a:t>
            </a:r>
            <a:r>
              <a:rPr lang="en-US" b="1" i="1" dirty="0">
                <a:solidFill>
                  <a:srgbClr val="D60093"/>
                </a:solidFill>
              </a:rPr>
              <a:t>r</a:t>
            </a:r>
            <a:r>
              <a:rPr lang="en-US" b="1" dirty="0">
                <a:solidFill>
                  <a:srgbClr val="D60093"/>
                </a:solidFill>
              </a:rPr>
              <a:t>(</a:t>
            </a:r>
            <a:r>
              <a:rPr lang="en-US" b="1" i="1" dirty="0">
                <a:solidFill>
                  <a:srgbClr val="D60093"/>
                </a:solidFill>
              </a:rPr>
              <a:t>a</a:t>
            </a:r>
            <a:r>
              <a:rPr lang="en-US" b="1" dirty="0">
                <a:solidFill>
                  <a:srgbClr val="D60093"/>
                </a:solidFill>
              </a:rPr>
              <a:t>) seen</a:t>
            </a:r>
          </a:p>
          <a:p>
            <a:pPr lvl="1"/>
            <a:r>
              <a:rPr lang="en-US" b="1" dirty="0"/>
              <a:t>R = </a:t>
            </a:r>
            <a:r>
              <a:rPr lang="en-US" b="1" dirty="0" err="1"/>
              <a:t>max</a:t>
            </a:r>
            <a:r>
              <a:rPr lang="en-US" b="1" baseline="-25000" dirty="0" err="1"/>
              <a:t>a</a:t>
            </a:r>
            <a:r>
              <a:rPr lang="en-US" b="1" dirty="0"/>
              <a:t> r(a)</a:t>
            </a:r>
            <a:r>
              <a:rPr lang="en-US" dirty="0"/>
              <a:t>,  over all the items </a:t>
            </a:r>
            <a:r>
              <a:rPr lang="en-US" b="1" i="1" dirty="0"/>
              <a:t>a</a:t>
            </a:r>
            <a:r>
              <a:rPr lang="en-US" dirty="0"/>
              <a:t> seen so far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Estimated number of distinct elements = 2</a:t>
            </a:r>
            <a:r>
              <a:rPr lang="en-US" b="1" i="1" baseline="30000" dirty="0">
                <a:solidFill>
                  <a:srgbClr val="0000FF"/>
                </a:solidFill>
              </a:rPr>
              <a:t>R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4F4D47-9943-4B54-ABAA-CA5578CD62DD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52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34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It Works: Intuition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257801"/>
          </a:xfrm>
        </p:spPr>
        <p:txBody>
          <a:bodyPr>
            <a:normAutofit lnSpcReduction="10000"/>
          </a:bodyPr>
          <a:lstStyle/>
          <a:p>
            <a:r>
              <a:rPr lang="en-US" b="1" u="sng" dirty="0">
                <a:solidFill>
                  <a:srgbClr val="0000FF"/>
                </a:solidFill>
              </a:rPr>
              <a:t>Very </a:t>
            </a:r>
            <a:r>
              <a:rPr lang="en-US" b="1" u="sng" dirty="0" err="1">
                <a:solidFill>
                  <a:srgbClr val="0000FF"/>
                </a:solidFill>
              </a:rPr>
              <a:t>very</a:t>
            </a:r>
            <a:r>
              <a:rPr lang="en-US" b="1" u="sng" dirty="0">
                <a:solidFill>
                  <a:srgbClr val="0000FF"/>
                </a:solidFill>
              </a:rPr>
              <a:t> rough and heuristic</a:t>
            </a:r>
            <a:r>
              <a:rPr lang="en-US" b="1" dirty="0">
                <a:solidFill>
                  <a:srgbClr val="0000FF"/>
                </a:solidFill>
              </a:rPr>
              <a:t> intuition why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 err="1">
                <a:solidFill>
                  <a:srgbClr val="0000FF"/>
                </a:solidFill>
              </a:rPr>
              <a:t>Flajolet</a:t>
            </a:r>
            <a:r>
              <a:rPr lang="en-US" b="1" dirty="0">
                <a:solidFill>
                  <a:srgbClr val="0000FF"/>
                </a:solidFill>
              </a:rPr>
              <a:t>-Martin works:</a:t>
            </a:r>
          </a:p>
          <a:p>
            <a:pPr lvl="1"/>
            <a:r>
              <a:rPr lang="en-US" b="1" i="1" dirty="0">
                <a:solidFill>
                  <a:srgbClr val="D60093"/>
                </a:solidFill>
              </a:rPr>
              <a:t>h(a)</a:t>
            </a:r>
            <a:r>
              <a:rPr lang="en-US" dirty="0">
                <a:solidFill>
                  <a:srgbClr val="D60093"/>
                </a:solidFill>
              </a:rPr>
              <a:t> hashes</a:t>
            </a:r>
            <a:r>
              <a:rPr lang="en-US" b="1" dirty="0">
                <a:solidFill>
                  <a:srgbClr val="D60093"/>
                </a:solidFill>
              </a:rPr>
              <a:t> </a:t>
            </a:r>
            <a:r>
              <a:rPr lang="en-US" b="1" i="1" dirty="0">
                <a:solidFill>
                  <a:srgbClr val="D60093"/>
                </a:solidFill>
              </a:rPr>
              <a:t>a</a:t>
            </a:r>
            <a:r>
              <a:rPr lang="en-US" dirty="0">
                <a:solidFill>
                  <a:srgbClr val="D60093"/>
                </a:solidFill>
              </a:rPr>
              <a:t> with </a:t>
            </a:r>
            <a:r>
              <a:rPr lang="en-US" b="1" dirty="0">
                <a:solidFill>
                  <a:srgbClr val="D60093"/>
                </a:solidFill>
              </a:rPr>
              <a:t>equal prob.</a:t>
            </a:r>
            <a:r>
              <a:rPr lang="en-US" dirty="0">
                <a:solidFill>
                  <a:srgbClr val="D60093"/>
                </a:solidFill>
              </a:rPr>
              <a:t> to any of </a:t>
            </a:r>
            <a:r>
              <a:rPr lang="en-US" b="1" i="1" dirty="0">
                <a:solidFill>
                  <a:srgbClr val="D60093"/>
                </a:solidFill>
              </a:rPr>
              <a:t>N</a:t>
            </a:r>
            <a:r>
              <a:rPr lang="en-US" dirty="0">
                <a:solidFill>
                  <a:srgbClr val="D60093"/>
                </a:solidFill>
              </a:rPr>
              <a:t> values</a:t>
            </a:r>
          </a:p>
          <a:p>
            <a:pPr lvl="1"/>
            <a:r>
              <a:rPr lang="en-US" dirty="0"/>
              <a:t>Then </a:t>
            </a:r>
            <a:r>
              <a:rPr lang="en-US" b="1" i="1" dirty="0"/>
              <a:t>h(a)</a:t>
            </a:r>
            <a:r>
              <a:rPr lang="en-US" dirty="0"/>
              <a:t> is a sequence of </a:t>
            </a:r>
            <a:r>
              <a:rPr lang="en-US" b="1" dirty="0"/>
              <a:t>log</a:t>
            </a:r>
            <a:r>
              <a:rPr lang="en-US" b="1" baseline="-25000" dirty="0"/>
              <a:t>2 </a:t>
            </a:r>
            <a:r>
              <a:rPr lang="en-US" b="1" dirty="0"/>
              <a:t>N</a:t>
            </a:r>
            <a:r>
              <a:rPr lang="en-US" dirty="0"/>
              <a:t> bits, </a:t>
            </a:r>
            <a:br>
              <a:rPr lang="en-US" dirty="0"/>
            </a:br>
            <a:r>
              <a:rPr lang="en-US" dirty="0"/>
              <a:t>where </a:t>
            </a:r>
            <a:r>
              <a:rPr lang="en-US" b="1" i="1" dirty="0">
                <a:solidFill>
                  <a:srgbClr val="008000"/>
                </a:solidFill>
              </a:rPr>
              <a:t>2</a:t>
            </a:r>
            <a:r>
              <a:rPr lang="en-US" b="1" i="1" baseline="30000" dirty="0">
                <a:solidFill>
                  <a:srgbClr val="008000"/>
                </a:solidFill>
              </a:rPr>
              <a:t>-r</a:t>
            </a:r>
            <a:r>
              <a:rPr lang="en-US" i="1" dirty="0"/>
              <a:t> </a:t>
            </a:r>
            <a:r>
              <a:rPr lang="en-US" dirty="0"/>
              <a:t>fraction of all </a:t>
            </a:r>
            <a:r>
              <a:rPr lang="en-US" b="1" i="1" dirty="0">
                <a:solidFill>
                  <a:srgbClr val="008000"/>
                </a:solidFill>
              </a:rPr>
              <a:t>a</a:t>
            </a:r>
            <a:r>
              <a:rPr lang="en-US" dirty="0"/>
              <a:t>s have a tail of </a:t>
            </a:r>
            <a:r>
              <a:rPr lang="en-US" b="1" i="1" dirty="0">
                <a:solidFill>
                  <a:srgbClr val="008000"/>
                </a:solidFill>
              </a:rPr>
              <a:t>r</a:t>
            </a:r>
            <a:r>
              <a:rPr lang="en-US" dirty="0"/>
              <a:t> zeros </a:t>
            </a:r>
          </a:p>
          <a:p>
            <a:pPr lvl="2"/>
            <a:r>
              <a:rPr lang="en-US" dirty="0"/>
              <a:t>About 50% of</a:t>
            </a:r>
            <a:r>
              <a:rPr lang="en-US" i="1" dirty="0"/>
              <a:t> </a:t>
            </a:r>
            <a:r>
              <a:rPr lang="en-US" b="1" i="1" dirty="0"/>
              <a:t>a</a:t>
            </a:r>
            <a:r>
              <a:rPr lang="en-US" dirty="0"/>
              <a:t>s hash to </a:t>
            </a:r>
            <a:r>
              <a:rPr lang="en-US" b="1" dirty="0"/>
              <a:t>***0</a:t>
            </a:r>
          </a:p>
          <a:p>
            <a:pPr lvl="2"/>
            <a:r>
              <a:rPr lang="en-US" dirty="0"/>
              <a:t>About 25% of</a:t>
            </a:r>
            <a:r>
              <a:rPr lang="en-US" b="1" dirty="0"/>
              <a:t> </a:t>
            </a:r>
            <a:r>
              <a:rPr lang="en-US" b="1" i="1" dirty="0"/>
              <a:t>a</a:t>
            </a:r>
            <a:r>
              <a:rPr lang="en-US" dirty="0"/>
              <a:t>s hash to </a:t>
            </a:r>
            <a:r>
              <a:rPr lang="en-US" b="1" dirty="0"/>
              <a:t>**00</a:t>
            </a:r>
          </a:p>
          <a:p>
            <a:pPr lvl="2"/>
            <a:r>
              <a:rPr lang="en-US" dirty="0"/>
              <a:t>So, if we saw the longest tail of </a:t>
            </a:r>
            <a:r>
              <a:rPr lang="en-US" b="1" i="1" dirty="0"/>
              <a:t>r=2</a:t>
            </a:r>
            <a:r>
              <a:rPr lang="en-US" dirty="0"/>
              <a:t> (i.e., item hash </a:t>
            </a:r>
            <a:br>
              <a:rPr lang="en-US" dirty="0"/>
            </a:br>
            <a:r>
              <a:rPr lang="en-US" dirty="0"/>
              <a:t>ending </a:t>
            </a:r>
            <a:r>
              <a:rPr lang="en-US" b="1" dirty="0"/>
              <a:t>*100</a:t>
            </a:r>
            <a:r>
              <a:rPr lang="en-US" dirty="0"/>
              <a:t>) then we have probably seen </a:t>
            </a:r>
            <a:br>
              <a:rPr lang="en-US" dirty="0"/>
            </a:br>
            <a:r>
              <a:rPr lang="en-US" b="1" dirty="0"/>
              <a:t>about</a:t>
            </a:r>
            <a:r>
              <a:rPr lang="en-US" dirty="0"/>
              <a:t> </a:t>
            </a:r>
            <a:r>
              <a:rPr lang="en-US" b="1" i="1" dirty="0"/>
              <a:t>4</a:t>
            </a:r>
            <a:r>
              <a:rPr lang="en-US" dirty="0"/>
              <a:t> distinct items so far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So, it takes to hash about </a:t>
            </a:r>
            <a:r>
              <a:rPr lang="en-US" b="1" i="1" dirty="0">
                <a:solidFill>
                  <a:srgbClr val="008000"/>
                </a:solidFill>
              </a:rPr>
              <a:t>2</a:t>
            </a:r>
            <a:r>
              <a:rPr lang="en-US" b="1" i="1" baseline="30000" dirty="0">
                <a:solidFill>
                  <a:srgbClr val="008000"/>
                </a:solidFill>
              </a:rPr>
              <a:t>r</a:t>
            </a:r>
            <a:r>
              <a:rPr lang="en-US" b="1" dirty="0">
                <a:solidFill>
                  <a:srgbClr val="008000"/>
                </a:solidFill>
              </a:rPr>
              <a:t> items before we </a:t>
            </a:r>
            <a:br>
              <a:rPr lang="en-US" b="1" dirty="0">
                <a:solidFill>
                  <a:srgbClr val="008000"/>
                </a:solidFill>
              </a:rPr>
            </a:br>
            <a:r>
              <a:rPr lang="en-US" b="1" dirty="0">
                <a:solidFill>
                  <a:srgbClr val="008000"/>
                </a:solidFill>
              </a:rPr>
              <a:t>see one with zero-suffix of length </a:t>
            </a:r>
            <a:r>
              <a:rPr lang="en-US" b="1" i="1" dirty="0">
                <a:solidFill>
                  <a:srgbClr val="008000"/>
                </a:solidFill>
              </a:rPr>
              <a:t>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03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Applications (1)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Mining query streams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Google wants to know what queries are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more frequent today than yesterday</a:t>
            </a:r>
          </a:p>
          <a:p>
            <a:pPr lvl="8"/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Mining click streams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Yahoo wants to know which of its pages are getting an unusual number of hits in the past hour</a:t>
            </a:r>
          </a:p>
          <a:p>
            <a:pPr lvl="8"/>
            <a:endParaRPr lang="en-US" b="1" dirty="0">
              <a:solidFill>
                <a:srgbClr val="008000"/>
              </a:solidFill>
            </a:endParaRPr>
          </a:p>
          <a:p>
            <a:r>
              <a:rPr lang="en-US" b="1" dirty="0">
                <a:solidFill>
                  <a:srgbClr val="008000"/>
                </a:solidFill>
              </a:rPr>
              <a:t>Mining social network news feeds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E.g., look for trending topics on Twitter, Facebook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1474B1-2C23-4DD1-A052-9C111C8A70D6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38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Applications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8000"/>
                </a:solidFill>
              </a:rPr>
              <a:t>Sensor Networks 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Many sensors feeding into a central controller</a:t>
            </a:r>
          </a:p>
          <a:p>
            <a:r>
              <a:rPr lang="en-US" b="1" dirty="0">
                <a:solidFill>
                  <a:srgbClr val="D60093"/>
                </a:solidFill>
              </a:rPr>
              <a:t>Telephone call records 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Data feeds into customer bills as well as settlements between telephone companies</a:t>
            </a:r>
          </a:p>
          <a:p>
            <a:r>
              <a:rPr lang="en-US" b="1" dirty="0">
                <a:solidFill>
                  <a:srgbClr val="0000FF"/>
                </a:solidFill>
              </a:rPr>
              <a:t>IP packets monitored at a switch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Gather information for optimal routing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Detect denial-of-service attacks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0EA4DB-B5B1-4175-A080-027CCD24F19D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07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Sampling from a Data Stream:</a:t>
            </a:r>
            <a:br>
              <a:rPr lang="en-US" dirty="0"/>
            </a:br>
            <a:r>
              <a:rPr lang="en-US" dirty="0"/>
              <a:t>Sampling a fixed proportion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685800" y="5282184"/>
            <a:ext cx="8077200" cy="1499616"/>
          </a:xfrm>
        </p:spPr>
        <p:txBody>
          <a:bodyPr anchor="t">
            <a:normAutofit/>
          </a:bodyPr>
          <a:lstStyle/>
          <a:p>
            <a:r>
              <a:rPr lang="en-US" sz="3600" b="1" dirty="0"/>
              <a:t>As the stream grows the sample </a:t>
            </a:r>
            <a:br>
              <a:rPr lang="en-US" sz="3600" b="1" dirty="0"/>
            </a:br>
            <a:r>
              <a:rPr lang="en-US" sz="3600" b="1" dirty="0"/>
              <a:t>also gets bigger</a:t>
            </a:r>
          </a:p>
        </p:txBody>
      </p:sp>
    </p:spTree>
    <p:extLst>
      <p:ext uri="{BB962C8B-B14F-4D97-AF65-F5344CB8AC3E}">
        <p14:creationId xmlns:p14="http://schemas.microsoft.com/office/powerpoint/2010/main" val="3150439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Sampling from a Data Stream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410200"/>
          </a:xfrm>
        </p:spPr>
        <p:txBody>
          <a:bodyPr>
            <a:normAutofit/>
          </a:bodyPr>
          <a:lstStyle/>
          <a:p>
            <a:r>
              <a:rPr lang="en-US" dirty="0"/>
              <a:t>Since </a:t>
            </a:r>
            <a:r>
              <a:rPr lang="en-US" b="1" dirty="0"/>
              <a:t>we can not store the entire stream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one obvious approach is to store a </a:t>
            </a:r>
            <a:r>
              <a:rPr lang="en-US" b="1" dirty="0">
                <a:solidFill>
                  <a:srgbClr val="0000FF"/>
                </a:solidFill>
              </a:rPr>
              <a:t>sample</a:t>
            </a:r>
          </a:p>
          <a:p>
            <a:r>
              <a:rPr lang="en-US" b="1" dirty="0">
                <a:solidFill>
                  <a:srgbClr val="D60093"/>
                </a:solidFill>
              </a:rPr>
              <a:t>Two different problems:</a:t>
            </a:r>
          </a:p>
          <a:p>
            <a:pPr lvl="1"/>
            <a:r>
              <a:rPr lang="en-US" b="1" dirty="0">
                <a:ea typeface="ＭＳ Ｐゴシック" pitchFamily="34" charset="-128"/>
              </a:rPr>
              <a:t>(1)</a:t>
            </a:r>
            <a:r>
              <a:rPr lang="en-US" dirty="0">
                <a:ea typeface="ＭＳ Ｐゴシック" pitchFamily="34" charset="-128"/>
              </a:rPr>
              <a:t> Sample a </a:t>
            </a:r>
            <a:r>
              <a:rPr lang="en-US" b="1" dirty="0">
                <a:solidFill>
                  <a:srgbClr val="008000"/>
                </a:solidFill>
                <a:ea typeface="ＭＳ Ｐゴシック" pitchFamily="34" charset="-128"/>
              </a:rPr>
              <a:t>fixed proportion</a:t>
            </a:r>
            <a:r>
              <a:rPr lang="en-US" dirty="0">
                <a:ea typeface="ＭＳ Ｐゴシック" pitchFamily="34" charset="-128"/>
              </a:rPr>
              <a:t> of elements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in the stream (say 1 in 10)</a:t>
            </a:r>
          </a:p>
          <a:p>
            <a:pPr lvl="1"/>
            <a:r>
              <a:rPr lang="en-US" b="1" dirty="0"/>
              <a:t>(2)</a:t>
            </a:r>
            <a:r>
              <a:rPr lang="en-US" dirty="0"/>
              <a:t> Maintain a </a:t>
            </a:r>
            <a:r>
              <a:rPr lang="en-US" b="1" dirty="0">
                <a:solidFill>
                  <a:srgbClr val="008000"/>
                </a:solidFill>
              </a:rPr>
              <a:t>random sample of fixed size </a:t>
            </a:r>
            <a:br>
              <a:rPr lang="en-US" b="1" dirty="0">
                <a:solidFill>
                  <a:srgbClr val="008000"/>
                </a:solidFill>
              </a:rPr>
            </a:br>
            <a:r>
              <a:rPr lang="en-US" dirty="0"/>
              <a:t>over a potentially infinite stream</a:t>
            </a:r>
          </a:p>
          <a:p>
            <a:pPr lvl="2"/>
            <a:r>
              <a:rPr lang="en-US" dirty="0">
                <a:solidFill>
                  <a:srgbClr val="D60093"/>
                </a:solidFill>
              </a:rPr>
              <a:t>At any “time” </a:t>
            </a:r>
            <a:r>
              <a:rPr lang="en-US" b="1" i="1" dirty="0">
                <a:solidFill>
                  <a:srgbClr val="D60093"/>
                </a:solidFill>
              </a:rPr>
              <a:t>k</a:t>
            </a:r>
            <a:r>
              <a:rPr lang="en-US" dirty="0">
                <a:solidFill>
                  <a:srgbClr val="D60093"/>
                </a:solidFill>
              </a:rPr>
              <a:t> we would like a random sample </a:t>
            </a:r>
            <a:br>
              <a:rPr lang="en-US" dirty="0">
                <a:solidFill>
                  <a:srgbClr val="D60093"/>
                </a:solidFill>
              </a:rPr>
            </a:br>
            <a:r>
              <a:rPr lang="en-US" dirty="0">
                <a:solidFill>
                  <a:srgbClr val="D60093"/>
                </a:solidFill>
              </a:rPr>
              <a:t>of </a:t>
            </a:r>
            <a:r>
              <a:rPr lang="en-US" b="1" i="1" dirty="0">
                <a:solidFill>
                  <a:srgbClr val="D60093"/>
                </a:solidFill>
              </a:rPr>
              <a:t>s</a:t>
            </a:r>
            <a:r>
              <a:rPr lang="en-US" dirty="0">
                <a:solidFill>
                  <a:srgbClr val="D60093"/>
                </a:solidFill>
              </a:rPr>
              <a:t> elements</a:t>
            </a:r>
          </a:p>
          <a:p>
            <a:pPr lvl="3"/>
            <a:r>
              <a:rPr lang="en-US" b="1" dirty="0"/>
              <a:t>What is the property of the sample we want to maintain?</a:t>
            </a:r>
            <a:br>
              <a:rPr lang="en-US" b="1" dirty="0"/>
            </a:br>
            <a:r>
              <a:rPr lang="en-US" dirty="0"/>
              <a:t>For all time steps </a:t>
            </a:r>
            <a:r>
              <a:rPr lang="en-US" b="1" i="1" dirty="0"/>
              <a:t>k</a:t>
            </a:r>
            <a:r>
              <a:rPr lang="en-US" dirty="0"/>
              <a:t>, each of </a:t>
            </a:r>
            <a:r>
              <a:rPr lang="en-US" b="1" i="1" dirty="0"/>
              <a:t>k</a:t>
            </a:r>
            <a:r>
              <a:rPr lang="en-US" dirty="0"/>
              <a:t> elements seen so far has </a:t>
            </a:r>
            <a:br>
              <a:rPr lang="en-US" dirty="0"/>
            </a:br>
            <a:r>
              <a:rPr lang="en-US" dirty="0"/>
              <a:t>equal prob. of being sampled</a:t>
            </a: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D20F55C-4A6D-46CD-9BD6-781AD4E03E79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9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31305</TotalTime>
  <Words>3749</Words>
  <Application>Microsoft Office PowerPoint</Application>
  <PresentationFormat>Předvádění na obrazovce (4:3)</PresentationFormat>
  <Paragraphs>579</Paragraphs>
  <Slides>53</Slides>
  <Notes>6</Notes>
  <HiddenSlides>0</HiddenSlides>
  <MMClips>0</MMClips>
  <ScaleCrop>false</ScaleCrop>
  <HeadingPairs>
    <vt:vector size="8" baseType="variant">
      <vt:variant>
        <vt:lpstr>Použitá písma</vt:lpstr>
      </vt:variant>
      <vt:variant>
        <vt:i4>12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53</vt:i4>
      </vt:variant>
    </vt:vector>
  </HeadingPairs>
  <TitlesOfParts>
    <vt:vector size="67" baseType="lpstr">
      <vt:lpstr>ＭＳ Ｐゴシック</vt:lpstr>
      <vt:lpstr>Arial</vt:lpstr>
      <vt:lpstr>Calibri</vt:lpstr>
      <vt:lpstr>Cambria Math</vt:lpstr>
      <vt:lpstr>Corbel</vt:lpstr>
      <vt:lpstr>Lucida Sans Unicode</vt:lpstr>
      <vt:lpstr>Monotype Sorts</vt:lpstr>
      <vt:lpstr>MS Shell Dlg</vt:lpstr>
      <vt:lpstr>Symbol</vt:lpstr>
      <vt:lpstr>Tahoma</vt:lpstr>
      <vt:lpstr>Wingdings</vt:lpstr>
      <vt:lpstr>Wingdings 2</vt:lpstr>
      <vt:lpstr>Module</vt:lpstr>
      <vt:lpstr>Equation</vt:lpstr>
      <vt:lpstr>Mining Data Streams</vt:lpstr>
      <vt:lpstr>Data Streams</vt:lpstr>
      <vt:lpstr>The Stream Model</vt:lpstr>
      <vt:lpstr>General Stream Processing Model</vt:lpstr>
      <vt:lpstr>Problems on Data Streams</vt:lpstr>
      <vt:lpstr>Applications (1)</vt:lpstr>
      <vt:lpstr>Applications (2)</vt:lpstr>
      <vt:lpstr>Sampling from a Data Stream: Sampling a fixed proportion</vt:lpstr>
      <vt:lpstr>Sampling from a Data Stream</vt:lpstr>
      <vt:lpstr>Sampling a Fixed Proportion</vt:lpstr>
      <vt:lpstr>Problem with Naïve Approach</vt:lpstr>
      <vt:lpstr>Solution: Sample Users</vt:lpstr>
      <vt:lpstr>Generalized Solution</vt:lpstr>
      <vt:lpstr>Sampling from a Data Stream: Sampling a fixed-size sample</vt:lpstr>
      <vt:lpstr>Maintaining a fixed-size sample</vt:lpstr>
      <vt:lpstr>Solution: Fixed Size Sample</vt:lpstr>
      <vt:lpstr>Proof: By Induction</vt:lpstr>
      <vt:lpstr>Proof: By Induction</vt:lpstr>
      <vt:lpstr>Queries over a  (long) Sliding Window</vt:lpstr>
      <vt:lpstr>Sliding Windows</vt:lpstr>
      <vt:lpstr>Sliding Window: 1 Stream</vt:lpstr>
      <vt:lpstr>Counting Bits (1)</vt:lpstr>
      <vt:lpstr>Counting Bits (2)</vt:lpstr>
      <vt:lpstr>An attempt: Simple solution</vt:lpstr>
      <vt:lpstr>DGIM Method</vt:lpstr>
      <vt:lpstr>Idea: Exponential Windows</vt:lpstr>
      <vt:lpstr>What’s Good?</vt:lpstr>
      <vt:lpstr>What’s Not So Good?</vt:lpstr>
      <vt:lpstr>Fixup: DGIM method</vt:lpstr>
      <vt:lpstr>DGIM: Timestamps</vt:lpstr>
      <vt:lpstr>DGIM: Buckets</vt:lpstr>
      <vt:lpstr>Representing a Stream by Buckets</vt:lpstr>
      <vt:lpstr>Example: Bucketized Stream</vt:lpstr>
      <vt:lpstr>Updating Buckets (1)</vt:lpstr>
      <vt:lpstr>Updating Buckets (2)</vt:lpstr>
      <vt:lpstr>Example: Updating Buckets</vt:lpstr>
      <vt:lpstr>How to Query?</vt:lpstr>
      <vt:lpstr>Example: Bucketized Stream</vt:lpstr>
      <vt:lpstr> (1) Filtering Data Streams</vt:lpstr>
      <vt:lpstr>Filtering Data Streams</vt:lpstr>
      <vt:lpstr>Applications</vt:lpstr>
      <vt:lpstr>First Cut Solution (1)</vt:lpstr>
      <vt:lpstr>First Cut Solution (2)</vt:lpstr>
      <vt:lpstr>First Cut Solution (3)</vt:lpstr>
      <vt:lpstr>Bloom Filter</vt:lpstr>
      <vt:lpstr>Bloom Filter – Analysis</vt:lpstr>
      <vt:lpstr>Bloom Filter: Wrap-up</vt:lpstr>
      <vt:lpstr> (2) Counting Distinct Elements</vt:lpstr>
      <vt:lpstr>Counting Distinct Elements</vt:lpstr>
      <vt:lpstr>Applications</vt:lpstr>
      <vt:lpstr>Using Small Storage</vt:lpstr>
      <vt:lpstr>Flajolet-Martin Approach</vt:lpstr>
      <vt:lpstr>Why It Works: Intuition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Jan Sedmidubský</cp:lastModifiedBy>
  <cp:revision>1389</cp:revision>
  <cp:lastPrinted>2011-10-20T04:01:43Z</cp:lastPrinted>
  <dcterms:created xsi:type="dcterms:W3CDTF">2009-06-12T17:14:38Z</dcterms:created>
  <dcterms:modified xsi:type="dcterms:W3CDTF">2017-04-13T06:59:49Z</dcterms:modified>
</cp:coreProperties>
</file>