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handoutMasterIdLst>
    <p:handoutMasterId r:id="rId73"/>
  </p:handoutMasterIdLst>
  <p:sldIdLst>
    <p:sldId id="604" r:id="rId2"/>
    <p:sldId id="477" r:id="rId3"/>
    <p:sldId id="480" r:id="rId4"/>
    <p:sldId id="482" r:id="rId5"/>
    <p:sldId id="476" r:id="rId6"/>
    <p:sldId id="489" r:id="rId7"/>
    <p:sldId id="486" r:id="rId8"/>
    <p:sldId id="490" r:id="rId9"/>
    <p:sldId id="491" r:id="rId10"/>
    <p:sldId id="487" r:id="rId11"/>
    <p:sldId id="396" r:id="rId12"/>
    <p:sldId id="520" r:id="rId13"/>
    <p:sldId id="521" r:id="rId14"/>
    <p:sldId id="522" r:id="rId15"/>
    <p:sldId id="398" r:id="rId16"/>
    <p:sldId id="492" r:id="rId17"/>
    <p:sldId id="400" r:id="rId18"/>
    <p:sldId id="493" r:id="rId19"/>
    <p:sldId id="402" r:id="rId20"/>
    <p:sldId id="403" r:id="rId21"/>
    <p:sldId id="404" r:id="rId22"/>
    <p:sldId id="405" r:id="rId23"/>
    <p:sldId id="517" r:id="rId24"/>
    <p:sldId id="457" r:id="rId25"/>
    <p:sldId id="497" r:id="rId26"/>
    <p:sldId id="523" r:id="rId27"/>
    <p:sldId id="524" r:id="rId28"/>
    <p:sldId id="526" r:id="rId29"/>
    <p:sldId id="525" r:id="rId30"/>
    <p:sldId id="502" r:id="rId31"/>
    <p:sldId id="503" r:id="rId32"/>
    <p:sldId id="504" r:id="rId33"/>
    <p:sldId id="505" r:id="rId34"/>
    <p:sldId id="506" r:id="rId35"/>
    <p:sldId id="507" r:id="rId36"/>
    <p:sldId id="508" r:id="rId37"/>
    <p:sldId id="541" r:id="rId38"/>
    <p:sldId id="473" r:id="rId39"/>
    <p:sldId id="474" r:id="rId40"/>
    <p:sldId id="414" r:id="rId41"/>
    <p:sldId id="510" r:id="rId42"/>
    <p:sldId id="528" r:id="rId43"/>
    <p:sldId id="529" r:id="rId44"/>
    <p:sldId id="530" r:id="rId45"/>
    <p:sldId id="531" r:id="rId46"/>
    <p:sldId id="532" r:id="rId47"/>
    <p:sldId id="533" r:id="rId48"/>
    <p:sldId id="548" r:id="rId49"/>
    <p:sldId id="549" r:id="rId50"/>
    <p:sldId id="550" r:id="rId51"/>
    <p:sldId id="551" r:id="rId52"/>
    <p:sldId id="552" r:id="rId53"/>
    <p:sldId id="553" r:id="rId54"/>
    <p:sldId id="564" r:id="rId55"/>
    <p:sldId id="565" r:id="rId56"/>
    <p:sldId id="566" r:id="rId57"/>
    <p:sldId id="567" r:id="rId58"/>
    <p:sldId id="568" r:id="rId59"/>
    <p:sldId id="569" r:id="rId60"/>
    <p:sldId id="570" r:id="rId61"/>
    <p:sldId id="573" r:id="rId62"/>
    <p:sldId id="574" r:id="rId63"/>
    <p:sldId id="575" r:id="rId64"/>
    <p:sldId id="576" r:id="rId65"/>
    <p:sldId id="579" r:id="rId66"/>
    <p:sldId id="580" r:id="rId67"/>
    <p:sldId id="581" r:id="rId68"/>
    <p:sldId id="584" r:id="rId69"/>
    <p:sldId id="590" r:id="rId70"/>
    <p:sldId id="603" r:id="rId7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FF0066"/>
    <a:srgbClr val="D60093"/>
    <a:srgbClr val="33CC3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82863" autoAdjust="0"/>
  </p:normalViewPr>
  <p:slideViewPr>
    <p:cSldViewPr>
      <p:cViewPr varScale="1">
        <p:scale>
          <a:sx n="63" d="100"/>
          <a:sy n="63" d="100"/>
        </p:scale>
        <p:origin x="17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1614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11/8/2016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12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2D4687-B94B-4783-8252-04640E0913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15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778E39-CCE0-4D56-B3FA-C3B3C9BC23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FD72F5-A40B-4E7E-BE38-13E443326DE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83B960-C736-48FB-B1B5-C0804FEA659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63A3AB-E2B9-4711-B3C3-343C0AB79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751E37-BA15-4492-958A-8A62BD977D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2DD7F-D438-4442-9395-9B09A843476D}" type="slidenum">
              <a:rPr lang="en-US"/>
              <a:pPr/>
              <a:t>11</a:t>
            </a:fld>
            <a:endParaRPr lang="en-US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04B42B-3BB2-46E9-BB91-9AC0403C6A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/>
          </p:cNvSpPr>
          <p:nvPr>
            <p:ph type="body" idx="1"/>
          </p:nvPr>
        </p:nvSpPr>
        <p:spPr bwMode="auto">
          <a:xfrm>
            <a:off x="974726" y="4560889"/>
            <a:ext cx="5365750" cy="431958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4BC174-4AAD-4789-8155-44EBE776B121}" type="slidenum">
              <a:rPr lang="en-US"/>
              <a:pPr/>
              <a:t>48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0715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50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05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B97CF-CFE2-414C-B9A5-428D37FC7F54}" type="slidenum">
              <a:rPr lang="en-US"/>
              <a:pPr/>
              <a:t>51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55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3B1B33-3DB5-487A-9A94-EB0FF87D1B81}" type="slidenum">
              <a:rPr lang="en-US"/>
              <a:pPr/>
              <a:t>52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312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E15090-2406-4EE3-B214-9C83997244EF}" type="slidenum">
              <a:rPr lang="en-US"/>
              <a:pPr/>
              <a:t>53</a:t>
            </a:fld>
            <a:endParaRPr 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049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Do not forget to tell the joke "I used to do this when I was young" when talking about point (1) :D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98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1C4BD8-5441-4A00-8AFB-05388881054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7613DA-2E0B-4D40-AE1F-92ED72F348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06D52E-6C3D-4546-8084-3DC92E5CB30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4991193-837F-405F-BEE8-29089E50772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3EF15C-E5FE-498F-BBAF-7912119D7C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A702E8-A927-4DC3-B7B6-DCE19E1395B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49F3-DA09-47C8-AB90-2D169F5BCC8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697DD-AA98-43FE-9498-2D3D08C7E2F1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CEE80-A457-4D94-B746-24CE8EAA6878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75C1CCF3-6D8E-4F00-85C1-F01ACA15BCEE}" type="datetime1">
              <a:rPr lang="en-US" smtClean="0"/>
              <a:t>11/8/2016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F19322-FA46-4B96-A013-17A224EFF34E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9AD88-F043-499A-9206-9BE442E25B00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82C1B-6270-4925-B42C-BF691A26D6B7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EF186-2132-40DF-98CA-52394E8570D5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F9738D-5D96-4D12-AF78-911EF8B615BC}" type="datetime1">
              <a:rPr lang="en-US" smtClean="0"/>
              <a:t>11/8/2016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6202D-4717-4EE4-ACC0-F2FF7F391192}" type="datetime1">
              <a:rPr lang="en-US" smtClean="0"/>
              <a:t>11/8/2016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5477-2F9B-4364-AAAF-1F2060B22A3E}" type="datetime1">
              <a:rPr lang="en-US" smtClean="0"/>
              <a:t>11/8/2016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4E40-8A18-42E6-AB09-DD47CAD3ED28}" type="datetime1">
              <a:rPr lang="en-US" smtClean="0"/>
              <a:t>11/8/2016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AB1C662-85DE-4657-B180-7B5911ECCE6B}" type="datetime1">
              <a:rPr lang="en-US" smtClean="0"/>
              <a:t>11/8/2016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A3ABE1CA-5562-4402-90C1-2D9C7C9BB308}" type="datetime1">
              <a:rPr lang="en-US" smtClean="0"/>
              <a:t>11/8/2016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anford.ed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e-schmoe.com/" TargetMode="External"/><Relationship Id="rId2" Type="http://schemas.openxmlformats.org/officeDocument/2006/relationships/hyperlink" Target="http://www.stanford.ed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/>
              <a:t>Analysis of Large Graphs:</a:t>
            </a:r>
            <a:br>
              <a:rPr lang="en-US" sz="5400" dirty="0"/>
            </a:br>
            <a:r>
              <a:rPr lang="en-US" sz="5400" dirty="0"/>
              <a:t>Link Analysis,  PageRank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168183383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2515" y="2947986"/>
            <a:ext cx="4011485" cy="299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Ranking Nodes on the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All web pages are not equally “important”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www.joe-schmoe.com</a:t>
            </a:r>
            <a:r>
              <a:rPr lang="en-US" dirty="0"/>
              <a:t> vs. </a:t>
            </a:r>
            <a:r>
              <a:rPr lang="en-US" dirty="0">
                <a:hlinkClick r:id="rId4"/>
              </a:rPr>
              <a:t>www.stanford.edu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There is large diversity </a:t>
            </a:r>
            <a:br>
              <a:rPr lang="en-US" dirty="0"/>
            </a:br>
            <a:r>
              <a:rPr lang="en-US" dirty="0"/>
              <a:t>in the web-graph </a:t>
            </a:r>
            <a:br>
              <a:rPr lang="en-US" dirty="0"/>
            </a:br>
            <a:r>
              <a:rPr lang="en-US" dirty="0"/>
              <a:t>node connectivity.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Let’s rank the pages by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the link structure!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073662" y="5135477"/>
            <a:ext cx="165947" cy="17828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112920" y="2895600"/>
            <a:ext cx="165947" cy="1782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16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Analysis Algorithms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D60093"/>
                </a:solidFill>
              </a:rPr>
              <a:t>We will cover the following</a:t>
            </a:r>
            <a:r>
              <a:rPr lang="en-US" b="1" dirty="0">
                <a:solidFill>
                  <a:srgbClr val="D60093"/>
                </a:solidFill>
              </a:rPr>
              <a:t> Link Analysis approaches </a:t>
            </a:r>
            <a:r>
              <a:rPr lang="en-US" dirty="0"/>
              <a:t>for computing </a:t>
            </a:r>
            <a:r>
              <a:rPr lang="en-US" b="1" dirty="0" err="1">
                <a:solidFill>
                  <a:srgbClr val="0000FF"/>
                </a:solidFill>
              </a:rPr>
              <a:t>importances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of nodes in a graph</a:t>
            </a:r>
            <a:r>
              <a:rPr lang="en-US" dirty="0"/>
              <a:t>:</a:t>
            </a:r>
            <a:endParaRPr lang="en-US" dirty="0">
              <a:solidFill>
                <a:schemeClr val="accent3"/>
              </a:solidFill>
            </a:endParaRPr>
          </a:p>
          <a:p>
            <a:pPr lvl="1"/>
            <a:r>
              <a:rPr lang="en-US" dirty="0"/>
              <a:t>Page Rank</a:t>
            </a:r>
          </a:p>
          <a:p>
            <a:pPr lvl="1"/>
            <a:r>
              <a:rPr lang="en-US" dirty="0"/>
              <a:t>Topic-Specific (Personalized) Page Rank</a:t>
            </a:r>
          </a:p>
          <a:p>
            <a:pPr lvl="1"/>
            <a:r>
              <a:rPr lang="en-US" dirty="0"/>
              <a:t>Web Spam Detection Algorithms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5001123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“Flow” Formulation</a:t>
            </a:r>
          </a:p>
        </p:txBody>
      </p:sp>
    </p:spTree>
    <p:extLst>
      <p:ext uri="{BB962C8B-B14F-4D97-AF65-F5344CB8AC3E}">
        <p14:creationId xmlns:p14="http://schemas.microsoft.com/office/powerpoint/2010/main" val="10883485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Links as Votes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8"/>
            <a:endParaRPr lang="en-US" sz="400" dirty="0"/>
          </a:p>
          <a:p>
            <a:r>
              <a:rPr lang="en-US" b="1" dirty="0">
                <a:solidFill>
                  <a:srgbClr val="0000FF"/>
                </a:solidFill>
              </a:rPr>
              <a:t>Idea: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r>
              <a:rPr lang="en-US" b="1" dirty="0">
                <a:solidFill>
                  <a:srgbClr val="008000"/>
                </a:solidFill>
              </a:rPr>
              <a:t>Think of in-links as votes:</a:t>
            </a:r>
          </a:p>
          <a:p>
            <a:pPr lvl="1"/>
            <a:r>
              <a:rPr lang="en-US" sz="2000" dirty="0">
                <a:hlinkClick r:id="rId2"/>
              </a:rPr>
              <a:t>www.stanford.edu</a:t>
            </a:r>
            <a:r>
              <a:rPr lang="en-US" sz="2000" dirty="0"/>
              <a:t> has 23,400 in-links</a:t>
            </a:r>
          </a:p>
          <a:p>
            <a:pPr lvl="1"/>
            <a:r>
              <a:rPr lang="en-US" sz="2000" dirty="0">
                <a:hlinkClick r:id="rId3"/>
              </a:rPr>
              <a:t>www.joe-schmoe.com</a:t>
            </a:r>
            <a:r>
              <a:rPr lang="en-US" sz="2000" dirty="0"/>
              <a:t> has 1 in-link</a:t>
            </a:r>
          </a:p>
          <a:p>
            <a:pPr lvl="8"/>
            <a:endParaRPr lang="en-US" sz="1000" dirty="0"/>
          </a:p>
          <a:p>
            <a:r>
              <a:rPr lang="en-US" b="1" dirty="0">
                <a:solidFill>
                  <a:srgbClr val="D60093"/>
                </a:solidFill>
              </a:rPr>
              <a:t>Are all in-links are equal?</a:t>
            </a:r>
          </a:p>
          <a:p>
            <a:pPr lvl="1"/>
            <a:r>
              <a:rPr lang="en-US" b="1" dirty="0"/>
              <a:t>Links from important pages count more</a:t>
            </a:r>
          </a:p>
          <a:p>
            <a:pPr lvl="1"/>
            <a:r>
              <a:rPr lang="en-US" dirty="0"/>
              <a:t>Recursive question!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456294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PageRank Scores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703619" y="2209800"/>
            <a:ext cx="1066800" cy="1524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731327" y="2819400"/>
            <a:ext cx="990600" cy="7620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1"/>
            <a:endCxn id="5" idx="5"/>
          </p:cNvCxnSpPr>
          <p:nvPr/>
        </p:nvCxnSpPr>
        <p:spPr>
          <a:xfrm flipH="1" flipV="1">
            <a:off x="4333827" y="3571827"/>
            <a:ext cx="627466" cy="77986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1837054" y="3578754"/>
            <a:ext cx="597065" cy="739693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127760" y="2731174"/>
            <a:ext cx="243840" cy="148060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0" idx="0"/>
          </p:cNvCxnSpPr>
          <p:nvPr/>
        </p:nvCxnSpPr>
        <p:spPr>
          <a:xfrm flipV="1">
            <a:off x="2788920" y="3962400"/>
            <a:ext cx="274320" cy="160025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0" idx="7"/>
          </p:cNvCxnSpPr>
          <p:nvPr/>
        </p:nvCxnSpPr>
        <p:spPr>
          <a:xfrm flipV="1">
            <a:off x="2982894" y="4953000"/>
            <a:ext cx="1817706" cy="690004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1999136" y="4602480"/>
            <a:ext cx="2829172" cy="1371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3390900" y="3990108"/>
            <a:ext cx="236220" cy="1874578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800313" y="5134514"/>
            <a:ext cx="1140199" cy="789737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23" idx="7"/>
          </p:cNvCxnSpPr>
          <p:nvPr/>
        </p:nvCxnSpPr>
        <p:spPr>
          <a:xfrm flipV="1">
            <a:off x="4720254" y="5288280"/>
            <a:ext cx="461346" cy="720426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962400" y="3858489"/>
            <a:ext cx="563880" cy="211836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6749967" y="5195198"/>
            <a:ext cx="299522" cy="730792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25" idx="1"/>
          </p:cNvCxnSpPr>
          <p:nvPr/>
        </p:nvCxnSpPr>
        <p:spPr>
          <a:xfrm flipH="1" flipV="1">
            <a:off x="7315200" y="5182971"/>
            <a:ext cx="369906" cy="688575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16" idx="1"/>
          </p:cNvCxnSpPr>
          <p:nvPr/>
        </p:nvCxnSpPr>
        <p:spPr>
          <a:xfrm flipH="1" flipV="1">
            <a:off x="4647560" y="3200400"/>
            <a:ext cx="2229282" cy="128013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flipH="1" flipV="1">
            <a:off x="5897880" y="4899689"/>
            <a:ext cx="872868" cy="53311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008" name="Straight Arrow Connector 43007"/>
          <p:cNvCxnSpPr/>
          <p:nvPr/>
        </p:nvCxnSpPr>
        <p:spPr>
          <a:xfrm>
            <a:off x="5877099" y="4602480"/>
            <a:ext cx="872868" cy="6858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057400" y="1295400"/>
            <a:ext cx="2667000" cy="2667000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B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38.4</a:t>
            </a:r>
          </a:p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5715000" y="1295400"/>
            <a:ext cx="2667000" cy="2667000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34.3</a:t>
            </a:r>
          </a:p>
        </p:txBody>
      </p:sp>
      <p:sp>
        <p:nvSpPr>
          <p:cNvPr id="13" name="Oval 12"/>
          <p:cNvSpPr/>
          <p:nvPr/>
        </p:nvSpPr>
        <p:spPr>
          <a:xfrm>
            <a:off x="4800600" y="4191000"/>
            <a:ext cx="1097280" cy="1097280"/>
          </a:xfrm>
          <a:prstGeom prst="ellipse">
            <a:avLst/>
          </a:prstGeom>
          <a:solidFill>
            <a:schemeClr val="accent4"/>
          </a:solidFill>
          <a:ln w="76200">
            <a:solidFill>
              <a:schemeClr val="accent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E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8.1</a:t>
            </a:r>
          </a:p>
        </p:txBody>
      </p:sp>
      <p:sp>
        <p:nvSpPr>
          <p:cNvPr id="16" name="Oval 15"/>
          <p:cNvSpPr/>
          <p:nvPr/>
        </p:nvSpPr>
        <p:spPr>
          <a:xfrm>
            <a:off x="6756322" y="4360011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F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8" name="Oval 17"/>
          <p:cNvSpPr/>
          <p:nvPr/>
        </p:nvSpPr>
        <p:spPr>
          <a:xfrm>
            <a:off x="1148468" y="4191000"/>
            <a:ext cx="822960" cy="822960"/>
          </a:xfrm>
          <a:prstGeom prst="ellipse">
            <a:avLst/>
          </a:prstGeom>
          <a:solidFill>
            <a:schemeClr val="accent3"/>
          </a:solidFill>
          <a:ln w="76200">
            <a:solidFill>
              <a:schemeClr val="accent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3.9</a:t>
            </a:r>
          </a:p>
        </p:txBody>
      </p:sp>
      <p:sp>
        <p:nvSpPr>
          <p:cNvPr id="19" name="Oval 18"/>
          <p:cNvSpPr/>
          <p:nvPr/>
        </p:nvSpPr>
        <p:spPr>
          <a:xfrm>
            <a:off x="762000" y="1978873"/>
            <a:ext cx="731520" cy="731520"/>
          </a:xfrm>
          <a:prstGeom prst="ellipse">
            <a:avLst/>
          </a:prstGeom>
          <a:solidFill>
            <a:schemeClr val="accent5"/>
          </a:solidFill>
          <a:ln w="76200">
            <a:solidFill>
              <a:schemeClr val="accent5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A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3.3</a:t>
            </a:r>
          </a:p>
        </p:txBody>
      </p:sp>
      <p:sp>
        <p:nvSpPr>
          <p:cNvPr id="20" name="Oval 19"/>
          <p:cNvSpPr/>
          <p:nvPr/>
        </p:nvSpPr>
        <p:spPr>
          <a:xfrm>
            <a:off x="2514600" y="556265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2" name="Oval 21"/>
          <p:cNvSpPr/>
          <p:nvPr/>
        </p:nvSpPr>
        <p:spPr>
          <a:xfrm>
            <a:off x="3352800" y="5836978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3" name="Oval 22"/>
          <p:cNvSpPr/>
          <p:nvPr/>
        </p:nvSpPr>
        <p:spPr>
          <a:xfrm>
            <a:off x="4251960" y="592836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4" name="Oval 23"/>
          <p:cNvSpPr/>
          <p:nvPr/>
        </p:nvSpPr>
        <p:spPr>
          <a:xfrm>
            <a:off x="6385560" y="5879107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25" name="Oval 24"/>
          <p:cNvSpPr/>
          <p:nvPr/>
        </p:nvSpPr>
        <p:spPr>
          <a:xfrm>
            <a:off x="7604760" y="5791200"/>
            <a:ext cx="548640" cy="548640"/>
          </a:xfrm>
          <a:prstGeom prst="ellipse">
            <a:avLst/>
          </a:prstGeom>
          <a:solidFill>
            <a:schemeClr val="accent6"/>
          </a:solidFill>
          <a:ln w="76200">
            <a:solidFill>
              <a:schemeClr val="accent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1.6</a:t>
            </a:r>
          </a:p>
        </p:txBody>
      </p:sp>
      <p:sp>
        <p:nvSpPr>
          <p:cNvPr id="43009" name="Slide Number Placeholder 4300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09282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Simple Recursive Formulation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809999"/>
          </a:xfrm>
        </p:spPr>
        <p:txBody>
          <a:bodyPr/>
          <a:lstStyle/>
          <a:p>
            <a:r>
              <a:rPr lang="en-US" dirty="0"/>
              <a:t>Each link’s vote is proportional to the </a:t>
            </a:r>
            <a:r>
              <a:rPr lang="en-US" b="1" dirty="0">
                <a:solidFill>
                  <a:srgbClr val="008000"/>
                </a:solidFill>
              </a:rPr>
              <a:t>importance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of its source page</a:t>
            </a:r>
          </a:p>
          <a:p>
            <a:pPr lvl="8"/>
            <a:endParaRPr lang="en-US" dirty="0"/>
          </a:p>
          <a:p>
            <a:r>
              <a:rPr lang="en-US" dirty="0"/>
              <a:t>If 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 with importance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dirty="0"/>
              <a:t> has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dirty="0"/>
              <a:t> out-links, each link gets </a:t>
            </a:r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baseline="-2500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/ n</a:t>
            </a:r>
            <a:r>
              <a:rPr lang="en-US" dirty="0"/>
              <a:t> votes</a:t>
            </a:r>
          </a:p>
          <a:p>
            <a:pPr lvl="8"/>
            <a:endParaRPr lang="en-US" dirty="0"/>
          </a:p>
          <a:p>
            <a:r>
              <a:rPr lang="en-US" dirty="0"/>
              <a:t>Page </a:t>
            </a:r>
            <a:r>
              <a:rPr lang="en-US" b="1" i="1" dirty="0">
                <a:solidFill>
                  <a:srgbClr val="FF0000"/>
                </a:solidFill>
              </a:rPr>
              <a:t>j</a:t>
            </a:r>
            <a:r>
              <a:rPr lang="en-US" dirty="0"/>
              <a:t>’s own importance is the sum of the votes on its in-links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E5B40-118D-4084-B443-0CD2840CF31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Line 32"/>
          <p:cNvSpPr>
            <a:spLocks noChangeShapeType="1"/>
          </p:cNvSpPr>
          <p:nvPr/>
        </p:nvSpPr>
        <p:spPr bwMode="auto">
          <a:xfrm rot="5400000">
            <a:off x="5165725" y="5697536"/>
            <a:ext cx="533399" cy="381000"/>
          </a:xfrm>
          <a:prstGeom prst="line">
            <a:avLst/>
          </a:prstGeom>
          <a:ln w="28575">
            <a:headEnd type="none"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rot="5400000" flipH="1">
            <a:off x="5840412" y="5457824"/>
            <a:ext cx="300038" cy="63658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rot="5400000" flipV="1">
            <a:off x="5469733" y="5849142"/>
            <a:ext cx="677864" cy="238126"/>
          </a:xfrm>
          <a:prstGeom prst="line">
            <a:avLst/>
          </a:prstGeom>
          <a:ln w="28575">
            <a:headEnd/>
            <a:tailEnd type="triangl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17"/>
          <p:cNvSpPr>
            <a:spLocks noChangeArrowheads="1"/>
          </p:cNvSpPr>
          <p:nvPr/>
        </p:nvSpPr>
        <p:spPr bwMode="auto">
          <a:xfrm rot="5400000">
            <a:off x="5534819" y="5506240"/>
            <a:ext cx="244475" cy="246062"/>
          </a:xfrm>
          <a:prstGeom prst="ellipse">
            <a:avLst/>
          </a:prstGeom>
          <a:solidFill>
            <a:srgbClr val="FF0000"/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5400000" flipH="1">
            <a:off x="5314667" y="5207090"/>
            <a:ext cx="450533" cy="13882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rot="5400000" flipH="1" flipV="1">
            <a:off x="5675319" y="5093853"/>
            <a:ext cx="518672" cy="38936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297611" y="5334371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rot="5400000" flipH="1">
            <a:off x="6271529" y="4854465"/>
            <a:ext cx="364903" cy="503237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Line 5"/>
          <p:cNvSpPr>
            <a:spLocks noChangeShapeType="1"/>
          </p:cNvSpPr>
          <p:nvPr/>
        </p:nvSpPr>
        <p:spPr bwMode="auto">
          <a:xfrm rot="5400000">
            <a:off x="6392465" y="4610497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 rot="5400000" flipV="1">
            <a:off x="5912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 rot="5400000">
            <a:off x="5331221" y="4681141"/>
            <a:ext cx="351632" cy="133350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Line 5"/>
          <p:cNvSpPr>
            <a:spLocks noChangeShapeType="1"/>
          </p:cNvSpPr>
          <p:nvPr/>
        </p:nvSpPr>
        <p:spPr bwMode="auto">
          <a:xfrm rot="5400000" flipV="1">
            <a:off x="5150645" y="4663283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6079331" y="4800600"/>
            <a:ext cx="246062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2" name="Oval 19"/>
          <p:cNvSpPr>
            <a:spLocks noChangeArrowheads="1"/>
          </p:cNvSpPr>
          <p:nvPr/>
        </p:nvSpPr>
        <p:spPr bwMode="auto">
          <a:xfrm>
            <a:off x="5317330" y="4801395"/>
            <a:ext cx="246064" cy="244475"/>
          </a:xfrm>
          <a:prstGeom prst="ellipse">
            <a:avLst/>
          </a:prstGeom>
          <a:solidFill>
            <a:srgbClr val="00800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 err="1">
                <a:solidFill>
                  <a:schemeClr val="bg1"/>
                </a:solidFill>
              </a:rPr>
              <a:t>i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 rot="5400000" flipH="1">
            <a:off x="6301979" y="6088679"/>
            <a:ext cx="486568" cy="22860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 rot="5400000">
            <a:off x="6621065" y="5646561"/>
            <a:ext cx="123032" cy="503238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 rot="5400000" flipH="1" flipV="1">
            <a:off x="4785629" y="6279466"/>
            <a:ext cx="441104" cy="41116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 rot="5400000" flipH="1">
            <a:off x="5193396" y="6282862"/>
            <a:ext cx="364904" cy="32817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Line 5"/>
          <p:cNvSpPr>
            <a:spLocks noChangeShapeType="1"/>
          </p:cNvSpPr>
          <p:nvPr/>
        </p:nvSpPr>
        <p:spPr bwMode="auto">
          <a:xfrm rot="5400000" flipV="1">
            <a:off x="4922045" y="6004147"/>
            <a:ext cx="304800" cy="27463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 rot="5400000">
            <a:off x="5088731" y="61555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Oval 15"/>
          <p:cNvSpPr>
            <a:spLocks noChangeArrowheads="1"/>
          </p:cNvSpPr>
          <p:nvPr/>
        </p:nvSpPr>
        <p:spPr bwMode="auto">
          <a:xfrm rot="5400000">
            <a:off x="6307931" y="5850729"/>
            <a:ext cx="246062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Oval 19"/>
          <p:cNvSpPr>
            <a:spLocks noChangeArrowheads="1"/>
          </p:cNvSpPr>
          <p:nvPr/>
        </p:nvSpPr>
        <p:spPr bwMode="auto">
          <a:xfrm rot="5400000">
            <a:off x="5850730" y="6307930"/>
            <a:ext cx="246064" cy="244475"/>
          </a:xfrm>
          <a:prstGeom prst="ellipse">
            <a:avLst/>
          </a:prstGeom>
          <a:solidFill>
            <a:srgbClr val="00B0F0"/>
          </a:solidFill>
          <a:ln w="12700"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 rot="5400000" flipH="1" flipV="1">
            <a:off x="6445538" y="5652799"/>
            <a:ext cx="245492" cy="182565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3" name="Line 5"/>
          <p:cNvSpPr>
            <a:spLocks noChangeShapeType="1"/>
          </p:cNvSpPr>
          <p:nvPr/>
        </p:nvSpPr>
        <p:spPr bwMode="auto">
          <a:xfrm rot="5400000" flipH="1" flipV="1">
            <a:off x="6140307" y="4630974"/>
            <a:ext cx="247968" cy="91284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4" name="Line 5"/>
          <p:cNvSpPr>
            <a:spLocks noChangeShapeType="1"/>
          </p:cNvSpPr>
          <p:nvPr/>
        </p:nvSpPr>
        <p:spPr bwMode="auto">
          <a:xfrm rot="5400000" flipH="1" flipV="1">
            <a:off x="6102661" y="6166730"/>
            <a:ext cx="169817" cy="242313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 rot="5400000">
            <a:off x="4853777" y="6162322"/>
            <a:ext cx="104205" cy="367289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Line 5"/>
          <p:cNvSpPr>
            <a:spLocks noChangeShapeType="1"/>
          </p:cNvSpPr>
          <p:nvPr/>
        </p:nvSpPr>
        <p:spPr bwMode="auto">
          <a:xfrm rot="5400000">
            <a:off x="5776875" y="6624020"/>
            <a:ext cx="232428" cy="83131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Line 5"/>
          <p:cNvSpPr>
            <a:spLocks noChangeShapeType="1"/>
          </p:cNvSpPr>
          <p:nvPr/>
        </p:nvSpPr>
        <p:spPr bwMode="auto">
          <a:xfrm rot="5400000">
            <a:off x="5116851" y="4949768"/>
            <a:ext cx="189819" cy="244476"/>
          </a:xfrm>
          <a:prstGeom prst="line">
            <a:avLst/>
          </a:prstGeom>
          <a:ln w="28575">
            <a:headEnd type="triangle"/>
            <a:tailEnd type="none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923530" y="5449824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5818632" y="5888736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5257800" y="5879068"/>
            <a:ext cx="481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r</a:t>
            </a:r>
            <a:r>
              <a:rPr lang="en-US" b="1" i="1" baseline="-25000" dirty="0" err="1">
                <a:solidFill>
                  <a:srgbClr val="0000FF"/>
                </a:solidFill>
              </a:rPr>
              <a:t>j</a:t>
            </a:r>
            <a:r>
              <a:rPr lang="en-US" b="1" i="1" dirty="0">
                <a:solidFill>
                  <a:srgbClr val="0000FF"/>
                </a:solidFill>
              </a:rPr>
              <a:t>/3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2667000" y="5558135"/>
            <a:ext cx="1789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i="1" baseline="-25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US" sz="2400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  <a:r>
              <a:rPr lang="en-US" sz="2400" b="1" i="1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465186" y="4939546"/>
            <a:ext cx="5100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5029200"/>
            <a:ext cx="551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i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b="1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/4</a:t>
            </a:r>
          </a:p>
        </p:txBody>
      </p:sp>
    </p:spTree>
    <p:extLst>
      <p:ext uri="{BB962C8B-B14F-4D97-AF65-F5344CB8AC3E}">
        <p14:creationId xmlns:p14="http://schemas.microsoft.com/office/powerpoint/2010/main" val="1580216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The “Flow”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150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A “vote” from an important page is worth more</a:t>
            </a:r>
          </a:p>
          <a:p>
            <a:r>
              <a:rPr lang="en-US" b="1" dirty="0">
                <a:solidFill>
                  <a:srgbClr val="0000FF"/>
                </a:solidFill>
              </a:rPr>
              <a:t>A page is important if it is pointed to by other important pages</a:t>
            </a:r>
          </a:p>
          <a:p>
            <a:r>
              <a:rPr lang="en-US" b="1" dirty="0"/>
              <a:t>Define a “rank”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="1" dirty="0"/>
              <a:t> for page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j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6331050"/>
              </p:ext>
            </p:extLst>
          </p:nvPr>
        </p:nvGraphicFramePr>
        <p:xfrm>
          <a:off x="2154238" y="4484688"/>
          <a:ext cx="2111375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79" name="Equation" r:id="rId3" imgW="634680" imgH="431640" progId="Equation.3">
                  <p:embed/>
                </p:oleObj>
              </mc:Choice>
              <mc:Fallback>
                <p:oleObj name="Equation" r:id="rId3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238" y="4484688"/>
                        <a:ext cx="2111375" cy="14366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/>
        </p:nvGrpSpPr>
        <p:grpSpPr>
          <a:xfrm>
            <a:off x="6572250" y="1905000"/>
            <a:ext cx="2495550" cy="2900065"/>
            <a:chOff x="6572250" y="1905000"/>
            <a:chExt cx="2495550" cy="2900065"/>
          </a:xfrm>
        </p:grpSpPr>
        <p:sp>
          <p:nvSpPr>
            <p:cNvPr id="28" name="Oval 4"/>
            <p:cNvSpPr>
              <a:spLocks noChangeArrowheads="1"/>
            </p:cNvSpPr>
            <p:nvPr/>
          </p:nvSpPr>
          <p:spPr bwMode="auto">
            <a:xfrm>
              <a:off x="7486649" y="2590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861060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charset="0"/>
                </a:rPr>
                <a:t>m</a:t>
              </a:r>
            </a:p>
          </p:txBody>
        </p:sp>
        <p:sp>
          <p:nvSpPr>
            <p:cNvPr id="30" name="Oval 6"/>
            <p:cNvSpPr>
              <a:spLocks noChangeArrowheads="1"/>
            </p:cNvSpPr>
            <p:nvPr/>
          </p:nvSpPr>
          <p:spPr bwMode="auto">
            <a:xfrm>
              <a:off x="6572250" y="4114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31" name="Line 7"/>
            <p:cNvSpPr>
              <a:spLocks noChangeShapeType="1"/>
            </p:cNvSpPr>
            <p:nvPr/>
          </p:nvSpPr>
          <p:spPr bwMode="auto">
            <a:xfrm flipV="1">
              <a:off x="6877050" y="2971800"/>
              <a:ext cx="685799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Line 8"/>
            <p:cNvSpPr>
              <a:spLocks noChangeShapeType="1"/>
            </p:cNvSpPr>
            <p:nvPr/>
          </p:nvSpPr>
          <p:spPr bwMode="auto">
            <a:xfrm flipH="1">
              <a:off x="6953250" y="3048000"/>
              <a:ext cx="6858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Line 9"/>
            <p:cNvSpPr>
              <a:spLocks noChangeShapeType="1"/>
            </p:cNvSpPr>
            <p:nvPr/>
          </p:nvSpPr>
          <p:spPr bwMode="auto">
            <a:xfrm flipH="1">
              <a:off x="7029450" y="42672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7010399" y="44196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AutoShape 11"/>
            <p:cNvCxnSpPr>
              <a:cxnSpLocks noChangeShapeType="1"/>
              <a:stCxn id="28" idx="6"/>
              <a:endCxn id="28" idx="2"/>
            </p:cNvCxnSpPr>
            <p:nvPr/>
          </p:nvCxnSpPr>
          <p:spPr bwMode="auto">
            <a:xfrm flipH="1">
              <a:off x="7486649" y="2819400"/>
              <a:ext cx="457200" cy="1588"/>
            </a:xfrm>
            <a:prstGeom prst="curvedConnector5">
              <a:avLst>
                <a:gd name="adj1" fmla="val -50000"/>
                <a:gd name="adj2" fmla="val -30501269"/>
                <a:gd name="adj3" fmla="val 1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7165975" y="4343400"/>
              <a:ext cx="5597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7239000" y="35052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  <p:sp>
          <p:nvSpPr>
            <p:cNvPr id="42" name="Text Box 19"/>
            <p:cNvSpPr txBox="1">
              <a:spLocks noChangeArrowheads="1"/>
            </p:cNvSpPr>
            <p:nvPr/>
          </p:nvSpPr>
          <p:spPr bwMode="auto">
            <a:xfrm>
              <a:off x="6705600" y="32004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a/2</a:t>
              </a:r>
            </a:p>
          </p:txBody>
        </p:sp>
        <p:sp>
          <p:nvSpPr>
            <p:cNvPr id="43" name="Text Box 20"/>
            <p:cNvSpPr txBox="1">
              <a:spLocks noChangeArrowheads="1"/>
            </p:cNvSpPr>
            <p:nvPr/>
          </p:nvSpPr>
          <p:spPr bwMode="auto">
            <a:xfrm>
              <a:off x="7696200" y="3886200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45" name="Text Box 17"/>
            <p:cNvSpPr txBox="1">
              <a:spLocks noChangeArrowheads="1"/>
            </p:cNvSpPr>
            <p:nvPr/>
          </p:nvSpPr>
          <p:spPr bwMode="auto">
            <a:xfrm>
              <a:off x="7391400" y="1905000"/>
              <a:ext cx="5774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y/2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987117" y="1447800"/>
            <a:ext cx="183864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dirty="0"/>
              <a:t>The web in 1839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00800" y="4953000"/>
            <a:ext cx="1965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“Flow” equations: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4600" y="525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𝒅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  <a:cs typeface="Arial" pitchFamily="34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… out-degree of node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𝒊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6248400"/>
                <a:ext cx="300428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2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Solving the Flow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3 equations, 3 unknowns, 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>
                    <a:solidFill>
                      <a:srgbClr val="0000FF"/>
                    </a:solidFill>
                  </a:rPr>
                  <a:t>no constants</a:t>
                </a:r>
              </a:p>
              <a:p>
                <a:pPr lvl="1"/>
                <a:r>
                  <a:rPr lang="en-US" dirty="0"/>
                  <a:t>No unique solution</a:t>
                </a:r>
              </a:p>
              <a:p>
                <a:pPr lvl="1"/>
                <a:r>
                  <a:rPr lang="en-US" dirty="0"/>
                  <a:t>All solutions equivalent modulo the scale factor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Additional constraint forces uniqueness: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+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+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endParaRPr lang="en-US" b="1" i="1" dirty="0">
                  <a:latin typeface="Arial" pitchFamily="34" charset="0"/>
                  <a:cs typeface="Arial" pitchFamily="34" charset="0"/>
                </a:endParaRPr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  <a:cs typeface="Arial" pitchFamily="34" charset="0"/>
                  </a:rPr>
                  <a:t>Solution:</a:t>
                </a:r>
                <a:r>
                  <a:rPr lang="en-US" b="1" dirty="0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𝒚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,  </m:t>
                    </m:r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 dirty="0" err="1" smtClean="0">
                            <a:latin typeface="Cambria Math"/>
                            <a:cs typeface="Arial" pitchFamily="34" charset="0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𝒎</m:t>
                        </m:r>
                      </m:sub>
                    </m:sSub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=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 smtClean="0">
                            <a:latin typeface="Cambria Math"/>
                            <a:cs typeface="Arial" pitchFamily="34" charset="0"/>
                          </a:rPr>
                          <m:t>𝟓</m:t>
                        </m:r>
                      </m:den>
                    </m:f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Gaussian elimination method works for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>
                    <a:solidFill>
                      <a:srgbClr val="D60093"/>
                    </a:solidFill>
                  </a:rPr>
                  <a:t>small examples, but we need a better method for large web-size graphs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need a new formulation!</a:t>
                </a:r>
              </a:p>
            </p:txBody>
          </p:sp>
        </mc:Choice>
        <mc:Fallback xmlns="">
          <p:sp>
            <p:nvSpPr>
              <p:cNvPr id="112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578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20F6BC-1E80-4BCD-AF38-6A3CC78FD118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Rectangle 6"/>
          <p:cNvSpPr/>
          <p:nvPr/>
        </p:nvSpPr>
        <p:spPr>
          <a:xfrm>
            <a:off x="6629400" y="1447800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13567" y="123086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Flow equations:</a:t>
            </a:r>
          </a:p>
        </p:txBody>
      </p:sp>
    </p:spTree>
    <p:extLst>
      <p:ext uri="{BB962C8B-B14F-4D97-AF65-F5344CB8AC3E}">
        <p14:creationId xmlns:p14="http://schemas.microsoft.com/office/powerpoint/2010/main" val="53720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PageRank: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1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00FF"/>
                    </a:solidFill>
                  </a:rPr>
                  <a:t>Stochastic adjacency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</m:oMath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Let page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r>
                      <a:rPr lang="en-US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/>
                  <a:t>out-links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 →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then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</a:rPr>
                      <m:t> 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32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 dirty="0" err="1" smtClean="0">
                            <a:latin typeface="Cambria Math"/>
                            <a:cs typeface="Times New Roman" pitchFamily="18" charset="0"/>
                          </a:rPr>
                          <m:t>𝑑</m:t>
                        </m:r>
                        <m:r>
                          <a:rPr lang="en-US" sz="3200" b="0" i="1" baseline="-25000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</m:den>
                    </m:f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    </a:t>
                </a:r>
                <a:r>
                  <a:rPr lang="en-US" dirty="0"/>
                  <a:t>else  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3200" i="1" baseline="-25000" dirty="0" err="1" smtClean="0">
                        <a:latin typeface="Cambria Math"/>
                        <a:cs typeface="Times New Roman" pitchFamily="18" charset="0"/>
                      </a:rPr>
                      <m:t>𝑗</m:t>
                    </m:r>
                    <m:r>
                      <a:rPr lang="en-US" sz="3200" b="0" i="1" baseline="-25000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= 0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</m:t>
                    </m:r>
                  </m:oMath>
                </a14:m>
                <a:r>
                  <a:rPr lang="en-US" dirty="0"/>
                  <a:t> is a </a:t>
                </a:r>
                <a:r>
                  <a:rPr lang="en-US" b="1" dirty="0"/>
                  <a:t>column stochastic matrix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/>
                  <a:t>Columns sum to 1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b="1" dirty="0">
                    <a:solidFill>
                      <a:srgbClr val="008000"/>
                    </a:solidFill>
                  </a:rPr>
                  <a:t>Rank vector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  <a:r>
                  <a:rPr lang="en-US" dirty="0">
                    <a:solidFill>
                      <a:srgbClr val="008000"/>
                    </a:solidFill>
                  </a:rPr>
                  <a:t> </a:t>
                </a:r>
                <a:r>
                  <a:rPr lang="en-US" dirty="0"/>
                  <a:t>vector with an entry per page</a:t>
                </a:r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𝑟</m:t>
                    </m:r>
                    <m:r>
                      <a:rPr lang="en-US" i="1" baseline="-25000" dirty="0" err="1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importance score of page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lvl="1">
                  <a:lnSpc>
                    <a:spcPct val="80000"/>
                  </a:lnSpc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</m:sSubSup>
                        <m:r>
                          <a:rPr lang="en-US" b="0" i="1" dirty="0" smtClean="0">
                            <a:latin typeface="Cambria Math"/>
                          </a:rPr>
                          <m:t>=1</m:t>
                        </m:r>
                      </m:e>
                    </m:nary>
                  </m:oMath>
                </a14:m>
                <a:endParaRPr lang="en-US" sz="10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 </a:t>
                </a:r>
                <a:br>
                  <a:rPr lang="en-US" b="1" dirty="0">
                    <a:solidFill>
                      <a:schemeClr val="accent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	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⋅ </m:t>
                    </m:r>
                    <m:r>
                      <a:rPr lang="en-US" sz="40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sz="4000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  <a:buNone/>
                </a:pPr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12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2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82754-D6A7-4E99-8E05-39BC9FF0DCF3}" type="slidenum">
              <a:rPr lang="en-US"/>
              <a:pPr>
                <a:defRPr/>
              </a:pPr>
              <a:t>18</a:t>
            </a:fld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387970"/>
              </p:ext>
            </p:extLst>
          </p:nvPr>
        </p:nvGraphicFramePr>
        <p:xfrm>
          <a:off x="7315200" y="4572000"/>
          <a:ext cx="179175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5" name="Equation" r:id="rId5" imgW="634680" imgH="431640" progId="Equation.3">
                  <p:embed/>
                </p:oleObj>
              </mc:Choice>
              <mc:Fallback>
                <p:oleObj name="Equation" r:id="rId5" imgW="6346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572000"/>
                        <a:ext cx="179175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091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26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b="1" dirty="0"/>
                  <a:t>Remember the flow equation:</a:t>
                </a: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Flow equation in the matrix form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𝑴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⋅ </m:t>
                      </m:r>
                      <m:r>
                        <a:rPr lang="en-US" b="1" i="1" dirty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b="1" i="1" dirty="0" smtClean="0">
                          <a:solidFill>
                            <a:srgbClr val="0000FF"/>
                          </a:solidFill>
                          <a:latin typeface="Cambria Math"/>
                          <a:cs typeface="Times New Roman" pitchFamily="18" charset="0"/>
                        </a:rPr>
                        <m:t>𝒓</m:t>
                      </m:r>
                    </m:oMath>
                  </m:oMathPara>
                </a14:m>
                <a:endParaRPr lang="en-US" b="1" i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>
                    <a:solidFill>
                      <a:srgbClr val="0000FF"/>
                    </a:solidFill>
                  </a:rPr>
                  <a:t>Suppose page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</a:rPr>
                  <a:t> links to 3 pages, including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j</a:t>
                </a:r>
              </a:p>
              <a:p>
                <a:pPr marL="118872" indent="0">
                  <a:buNone/>
                </a:pPr>
                <a:endParaRPr lang="en-US" b="1" dirty="0">
                  <a:solidFill>
                    <a:srgbClr val="008000"/>
                  </a:solidFill>
                </a:endParaRPr>
              </a:p>
              <a:p>
                <a:pP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7" name="Content Placeholder 2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1"/>
                <a:ext cx="8229600" cy="1981200"/>
              </a:xfrm>
              <a:blipFill rotWithShape="1">
                <a:blip r:embed="rId4"/>
                <a:stretch>
                  <a:fillRect t="-4000" b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356C98-9078-459C-96C5-C05D5164B2ED}" type="slidenum">
              <a:rPr lang="en-US"/>
              <a:pPr>
                <a:defRPr/>
              </a:pPr>
              <a:t>19</a:t>
            </a:fld>
            <a:endParaRPr lang="en-US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347788" y="3107392"/>
            <a:ext cx="2325688" cy="3330577"/>
            <a:chOff x="1243" y="1152"/>
            <a:chExt cx="1465" cy="2098"/>
          </a:xfrm>
        </p:grpSpPr>
        <p:sp>
          <p:nvSpPr>
            <p:cNvPr id="47124" name="Rectangle 3"/>
            <p:cNvSpPr>
              <a:spLocks noChangeArrowheads="1"/>
            </p:cNvSpPr>
            <p:nvPr/>
          </p:nvSpPr>
          <p:spPr bwMode="auto">
            <a:xfrm>
              <a:off x="1412" y="1462"/>
              <a:ext cx="1296" cy="1248"/>
            </a:xfrm>
            <a:prstGeom prst="rect">
              <a:avLst/>
            </a:prstGeom>
            <a:solidFill>
              <a:srgbClr val="CC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5" name="Text Box 4"/>
            <p:cNvSpPr txBox="1">
              <a:spLocks noChangeArrowheads="1"/>
            </p:cNvSpPr>
            <p:nvPr/>
          </p:nvSpPr>
          <p:spPr bwMode="auto">
            <a:xfrm>
              <a:off x="1243" y="1680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>
                  <a:latin typeface="Times New Roman" pitchFamily="18" charset="0"/>
                </a:rPr>
                <a:t>j</a:t>
              </a:r>
            </a:p>
          </p:txBody>
        </p:sp>
        <p:sp>
          <p:nvSpPr>
            <p:cNvPr id="47126" name="Text Box 5"/>
            <p:cNvSpPr txBox="1">
              <a:spLocks noChangeArrowheads="1"/>
            </p:cNvSpPr>
            <p:nvPr/>
          </p:nvSpPr>
          <p:spPr bwMode="auto">
            <a:xfrm>
              <a:off x="2095" y="1152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Times New Roman" pitchFamily="18" charset="0"/>
                </a:rPr>
                <a:t>i</a:t>
              </a:r>
              <a:endParaRPr lang="en-US" sz="2400" b="1" dirty="0">
                <a:latin typeface="Times New Roman" pitchFamily="18" charset="0"/>
              </a:endParaRPr>
            </a:p>
          </p:txBody>
        </p:sp>
        <p:sp>
          <p:nvSpPr>
            <p:cNvPr id="47127" name="Line 6"/>
            <p:cNvSpPr>
              <a:spLocks noChangeShapeType="1"/>
            </p:cNvSpPr>
            <p:nvPr/>
          </p:nvSpPr>
          <p:spPr bwMode="auto">
            <a:xfrm>
              <a:off x="1412" y="1846"/>
              <a:ext cx="12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 dirty="0"/>
            </a:p>
          </p:txBody>
        </p:sp>
        <p:sp>
          <p:nvSpPr>
            <p:cNvPr id="47128" name="Line 7"/>
            <p:cNvSpPr>
              <a:spLocks noChangeShapeType="1"/>
            </p:cNvSpPr>
            <p:nvPr/>
          </p:nvSpPr>
          <p:spPr bwMode="auto">
            <a:xfrm>
              <a:off x="2180" y="146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9" name="Text Box 16"/>
            <p:cNvSpPr txBox="1">
              <a:spLocks noChangeArrowheads="1"/>
            </p:cNvSpPr>
            <p:nvPr/>
          </p:nvSpPr>
          <p:spPr bwMode="auto">
            <a:xfrm>
              <a:off x="1910" y="2843"/>
              <a:ext cx="349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M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073667" y="3564592"/>
            <a:ext cx="349251" cy="2882902"/>
            <a:chOff x="3590" y="1440"/>
            <a:chExt cx="220" cy="1816"/>
          </a:xfrm>
        </p:grpSpPr>
        <p:sp>
          <p:nvSpPr>
            <p:cNvPr id="47122" name="Rectangle 11"/>
            <p:cNvSpPr>
              <a:spLocks noChangeArrowheads="1"/>
            </p:cNvSpPr>
            <p:nvPr/>
          </p:nvSpPr>
          <p:spPr bwMode="auto">
            <a:xfrm>
              <a:off x="3600" y="1440"/>
              <a:ext cx="192" cy="13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47123" name="Text Box 17"/>
            <p:cNvSpPr txBox="1">
              <a:spLocks noChangeArrowheads="1"/>
            </p:cNvSpPr>
            <p:nvPr/>
          </p:nvSpPr>
          <p:spPr bwMode="auto">
            <a:xfrm>
              <a:off x="3590" y="2849"/>
              <a:ext cx="22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i="1" dirty="0">
                  <a:solidFill>
                    <a:srgbClr val="008000"/>
                  </a:solidFill>
                  <a:latin typeface="Corbel" pitchFamily="34" charset="0"/>
                </a:rPr>
                <a:t>r</a:t>
              </a:r>
            </a:p>
          </p:txBody>
        </p:sp>
      </p:grp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6902450" y="5791200"/>
            <a:ext cx="349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r</a:t>
            </a:r>
          </a:p>
        </p:txBody>
      </p: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5988058" y="3564592"/>
            <a:ext cx="1555752" cy="2133600"/>
            <a:chOff x="4166" y="1440"/>
            <a:chExt cx="980" cy="1344"/>
          </a:xfrm>
        </p:grpSpPr>
        <p:grpSp>
          <p:nvGrpSpPr>
            <p:cNvPr id="5" name="Group 22"/>
            <p:cNvGrpSpPr>
              <a:grpSpLocks/>
            </p:cNvGrpSpPr>
            <p:nvPr/>
          </p:nvGrpSpPr>
          <p:grpSpPr bwMode="auto">
            <a:xfrm>
              <a:off x="4166" y="1440"/>
              <a:ext cx="778" cy="1344"/>
              <a:chOff x="4166" y="1440"/>
              <a:chExt cx="778" cy="1344"/>
            </a:xfrm>
          </p:grpSpPr>
          <p:sp>
            <p:nvSpPr>
              <p:cNvPr id="47120" name="Rectangle 13"/>
              <p:cNvSpPr>
                <a:spLocks noChangeArrowheads="1"/>
              </p:cNvSpPr>
              <p:nvPr/>
            </p:nvSpPr>
            <p:spPr bwMode="auto">
              <a:xfrm>
                <a:off x="4752" y="1440"/>
                <a:ext cx="192" cy="1344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orbel" pitchFamily="34" charset="0"/>
                </a:endParaRPr>
              </a:p>
            </p:txBody>
          </p:sp>
          <p:sp>
            <p:nvSpPr>
              <p:cNvPr id="47121" name="Text Box 15"/>
              <p:cNvSpPr txBox="1">
                <a:spLocks noChangeArrowheads="1"/>
              </p:cNvSpPr>
              <p:nvPr/>
            </p:nvSpPr>
            <p:spPr bwMode="auto">
              <a:xfrm>
                <a:off x="4166" y="1927"/>
                <a:ext cx="270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3600" b="1" dirty="0">
                    <a:solidFill>
                      <a:srgbClr val="008000"/>
                    </a:solidFill>
                    <a:latin typeface="Corbel" pitchFamily="34" charset="0"/>
                  </a:rPr>
                  <a:t>=</a:t>
                </a:r>
              </a:p>
            </p:txBody>
          </p:sp>
        </p:grpSp>
        <p:sp>
          <p:nvSpPr>
            <p:cNvPr id="47118" name="Line 23"/>
            <p:cNvSpPr>
              <a:spLocks noChangeShapeType="1"/>
            </p:cNvSpPr>
            <p:nvPr/>
          </p:nvSpPr>
          <p:spPr bwMode="auto">
            <a:xfrm>
              <a:off x="4752" y="1835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19" name="Rectangle 24"/>
            <p:cNvSpPr>
              <a:spLocks noChangeArrowheads="1"/>
            </p:cNvSpPr>
            <p:nvPr/>
          </p:nvSpPr>
          <p:spPr bwMode="auto">
            <a:xfrm>
              <a:off x="4927" y="1688"/>
              <a:ext cx="21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i="1" dirty="0" err="1">
                  <a:latin typeface="Corbel" pitchFamily="34" charset="0"/>
                </a:rPr>
                <a:t>r</a:t>
              </a:r>
              <a:r>
                <a:rPr lang="en-US" sz="2400" b="1" i="1" baseline="-25000" dirty="0" err="1">
                  <a:latin typeface="Corbel" pitchFamily="34" charset="0"/>
                </a:rPr>
                <a:t>j</a:t>
              </a:r>
              <a:endParaRPr lang="en-US" sz="2400" b="1" i="1" baseline="-25000" dirty="0">
                <a:latin typeface="Corbel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20493" y="4286977"/>
            <a:ext cx="1927225" cy="1312863"/>
            <a:chOff x="933" y="1872"/>
            <a:chExt cx="1214" cy="827"/>
          </a:xfrm>
        </p:grpSpPr>
        <p:sp>
          <p:nvSpPr>
            <p:cNvPr id="47115" name="Text Box 9"/>
            <p:cNvSpPr txBox="1">
              <a:spLocks noChangeArrowheads="1"/>
            </p:cNvSpPr>
            <p:nvPr/>
          </p:nvSpPr>
          <p:spPr bwMode="auto">
            <a:xfrm>
              <a:off x="933" y="2411"/>
              <a:ext cx="36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008000"/>
                  </a:solidFill>
                  <a:latin typeface="Times New Roman" pitchFamily="18" charset="0"/>
                </a:rPr>
                <a:t>1/3</a:t>
              </a:r>
            </a:p>
          </p:txBody>
        </p:sp>
        <p:sp>
          <p:nvSpPr>
            <p:cNvPr id="47116" name="Line 10"/>
            <p:cNvSpPr>
              <a:spLocks noChangeShapeType="1"/>
            </p:cNvSpPr>
            <p:nvPr/>
          </p:nvSpPr>
          <p:spPr bwMode="auto">
            <a:xfrm flipV="1">
              <a:off x="1114" y="1872"/>
              <a:ext cx="1033" cy="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200067"/>
              </p:ext>
            </p:extLst>
          </p:nvPr>
        </p:nvGraphicFramePr>
        <p:xfrm>
          <a:off x="5899348" y="1066800"/>
          <a:ext cx="156825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27" name="Equation" r:id="rId5" imgW="634725" imgH="431613" progId="Equation.3">
                  <p:embed/>
                </p:oleObj>
              </mc:Choice>
              <mc:Fallback>
                <p:oleObj name="Equation" r:id="rId5" imgW="634725" imgH="431613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348" y="1066800"/>
                        <a:ext cx="156825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5089524" y="5029200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5334000" y="4719935"/>
            <a:ext cx="3449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 dirty="0" err="1">
                <a:latin typeface="Corbel" pitchFamily="34" charset="0"/>
              </a:rPr>
              <a:t>r</a:t>
            </a:r>
            <a:r>
              <a:rPr lang="en-US" sz="2400" b="1" i="1" baseline="-25000" dirty="0" err="1">
                <a:latin typeface="Corbel" pitchFamily="34" charset="0"/>
              </a:rPr>
              <a:t>i</a:t>
            </a:r>
            <a:endParaRPr lang="en-US" sz="2400" b="1" i="1" baseline="-25000" dirty="0">
              <a:latin typeface="Corbel" pitchFamily="34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762792" y="4134577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114800" y="4230469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4" name="Text Box 16"/>
          <p:cNvSpPr txBox="1">
            <a:spLocks noChangeArrowheads="1"/>
          </p:cNvSpPr>
          <p:nvPr/>
        </p:nvSpPr>
        <p:spPr bwMode="auto">
          <a:xfrm>
            <a:off x="4191000" y="5715000"/>
            <a:ext cx="3225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i="1" dirty="0">
                <a:solidFill>
                  <a:srgbClr val="008000"/>
                </a:solidFill>
                <a:latin typeface="Corbel" pitchFamily="34" charset="0"/>
              </a:rPr>
              <a:t>.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019800" y="5830887"/>
            <a:ext cx="428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8000"/>
                </a:solidFill>
                <a:latin typeface="Corbel" pitchFamily="34" charset="0"/>
              </a:rPr>
              <a:t>=</a:t>
            </a: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763296" y="46482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754928" y="5257800"/>
            <a:ext cx="152400" cy="152400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V="1">
            <a:off x="1320801" y="4724399"/>
            <a:ext cx="1434127" cy="5584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0"/>
          <p:cNvSpPr>
            <a:spLocks noChangeShapeType="1"/>
          </p:cNvSpPr>
          <p:nvPr/>
        </p:nvSpPr>
        <p:spPr bwMode="auto">
          <a:xfrm flipV="1">
            <a:off x="1347788" y="5333999"/>
            <a:ext cx="1399931" cy="76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0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Social Networks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2" descr="http://24x7presence.files.wordpress.com/2010/12/white_noise_face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5" y="1572520"/>
            <a:ext cx="8517710" cy="4218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38200" y="6019800"/>
            <a:ext cx="74676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Facebook social graph</a:t>
            </a:r>
          </a:p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4-degrees of separation [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Backstrom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Boldi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-Rosa-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Ugander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b="1" dirty="0" err="1">
                <a:solidFill>
                  <a:schemeClr val="bg1">
                    <a:lumMod val="50000"/>
                  </a:schemeClr>
                </a:solidFill>
              </a:rPr>
              <a:t>Vigna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, 2011]</a:t>
            </a:r>
          </a:p>
        </p:txBody>
      </p:sp>
    </p:spTree>
    <p:extLst>
      <p:ext uri="{BB962C8B-B14F-4D97-AF65-F5344CB8AC3E}">
        <p14:creationId xmlns:p14="http://schemas.microsoft.com/office/powerpoint/2010/main" val="3722372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Eigenvector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54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The flow equations can be written</a:t>
                </a:r>
                <a:r>
                  <a:rPr lang="en-US" dirty="0">
                    <a:solidFill>
                      <a:srgbClr val="D60093"/>
                    </a:solidFill>
                  </a:rPr>
                  <a:t> </a:t>
                </a:r>
                <a:br>
                  <a:rPr lang="en-US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chemeClr val="accent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sz="3600" i="1" dirty="0" smtClean="0">
                        <a:solidFill>
                          <a:srgbClr val="0000FF"/>
                        </a:solidFill>
                        <a:latin typeface="Cambria Math"/>
                      </a:rPr>
                      <m:t>∙ </m:t>
                    </m:r>
                    <m:r>
                      <a:rPr lang="en-US" sz="3600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</m:oMath>
                </a14:m>
                <a:endParaRPr lang="en-US" sz="3600" b="1" i="1" dirty="0">
                  <a:solidFill>
                    <a:srgbClr val="0000FF"/>
                  </a:solidFill>
                </a:endParaRPr>
              </a:p>
              <a:p>
                <a:r>
                  <a:rPr lang="en-US" dirty="0"/>
                  <a:t>So the </a:t>
                </a:r>
                <a:r>
                  <a:rPr lang="en-US" b="1" dirty="0"/>
                  <a:t>rank vector</a:t>
                </a:r>
                <a:r>
                  <a:rPr lang="en-US" dirty="0"/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dirty="0"/>
                  <a:t> is an </a:t>
                </a:r>
                <a:r>
                  <a:rPr lang="en-US" b="1" dirty="0"/>
                  <a:t>eigenvector</a:t>
                </a:r>
                <a:r>
                  <a:rPr lang="en-US" dirty="0"/>
                  <a:t> of the stochastic web matrix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</a:t>
                </a:r>
              </a:p>
              <a:p>
                <a:pPr lvl="1"/>
                <a:r>
                  <a:rPr lang="en-US" dirty="0"/>
                  <a:t>In fact, its first or principal eigenvector, </a:t>
                </a:r>
                <a:br>
                  <a:rPr lang="en-US" dirty="0"/>
                </a:br>
                <a:r>
                  <a:rPr lang="en-US" dirty="0"/>
                  <a:t>with corresponding eigenvalue </a:t>
                </a:r>
                <a:r>
                  <a:rPr lang="en-US" b="1" i="1" dirty="0"/>
                  <a:t>1</a:t>
                </a:r>
              </a:p>
              <a:p>
                <a:pPr lvl="2"/>
                <a:r>
                  <a:rPr lang="en-US" dirty="0"/>
                  <a:t>Largest eigenvalue of </a:t>
                </a:r>
                <a:r>
                  <a:rPr lang="en-US" b="1" i="1" dirty="0"/>
                  <a:t>M</a:t>
                </a:r>
                <a:r>
                  <a:rPr lang="en-US" dirty="0"/>
                  <a:t> is </a:t>
                </a:r>
                <a:r>
                  <a:rPr lang="en-US" b="1" dirty="0"/>
                  <a:t>1</a:t>
                </a:r>
                <a:r>
                  <a:rPr lang="en-US" dirty="0"/>
                  <a:t> since </a:t>
                </a:r>
                <a:r>
                  <a:rPr lang="en-US" b="1" i="1" dirty="0"/>
                  <a:t>M</a:t>
                </a:r>
                <a:r>
                  <a:rPr lang="en-US" dirty="0"/>
                  <a:t> is</a:t>
                </a:r>
                <a:br>
                  <a:rPr lang="en-US" dirty="0"/>
                </a:br>
                <a:r>
                  <a:rPr lang="en-US" dirty="0"/>
                  <a:t>column stochastic (with non-negative entries)</a:t>
                </a:r>
              </a:p>
              <a:p>
                <a:pPr lvl="3"/>
                <a:r>
                  <a:rPr lang="en-US" i="1" dirty="0"/>
                  <a:t>We know </a:t>
                </a:r>
                <a:r>
                  <a:rPr lang="en-US" b="1" i="1" dirty="0"/>
                  <a:t>r</a:t>
                </a:r>
                <a:r>
                  <a:rPr lang="en-US" i="1" dirty="0"/>
                  <a:t> is unit length and each column of </a:t>
                </a:r>
                <a:r>
                  <a:rPr lang="en-US" b="1" i="1" dirty="0"/>
                  <a:t>M</a:t>
                </a:r>
                <a:br>
                  <a:rPr lang="en-US" i="1" dirty="0"/>
                </a:br>
                <a:r>
                  <a:rPr lang="en-US" i="1" dirty="0"/>
                  <a:t>sums to one, so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𝑴𝒓</m:t>
                    </m:r>
                    <m:r>
                      <a:rPr lang="en-US" b="1" i="1" dirty="0" smtClean="0">
                        <a:latin typeface="Cambria Math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</a:rPr>
                      <m:t>𝟏</m:t>
                    </m:r>
                  </m:oMath>
                </a14:m>
                <a:r>
                  <a:rPr lang="en-US" b="1" i="1" dirty="0"/>
                  <a:t> </a:t>
                </a:r>
              </a:p>
              <a:p>
                <a:pPr lvl="8"/>
                <a:endParaRPr lang="en-US" b="1" i="1" dirty="0"/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We can now efficiently solve for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r</a:t>
                </a:r>
                <a:r>
                  <a:rPr lang="en-US" b="1" dirty="0">
                    <a:solidFill>
                      <a:srgbClr val="0000FF"/>
                    </a:solidFill>
                  </a:rPr>
                  <a:t>!</a:t>
                </a:r>
                <a:br>
                  <a:rPr lang="en-US" b="1" dirty="0">
                    <a:solidFill>
                      <a:srgbClr val="0000FF"/>
                    </a:solidFill>
                  </a:rPr>
                </a:br>
                <a:r>
                  <a:rPr lang="en-US" b="1" dirty="0"/>
                  <a:t>The method is called Power iteration</a:t>
                </a:r>
                <a:endParaRPr lang="en-US" b="1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491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5332749"/>
              </a:xfrm>
              <a:blipFill rotWithShape="1">
                <a:blip r:embed="rId3"/>
                <a:stretch>
                  <a:fillRect t="-1602" b="-3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EDE4FB-B398-4150-9D47-B0DE2AF6C811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NOTE:</a:t>
                </a:r>
                <a:r>
                  <a:rPr lang="en-US" sz="1400" b="1" i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is an eigenvector with the corresponding eigenvalue </a:t>
                </a:r>
                <a:r>
                  <a:rPr lang="el-GR" sz="1400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λ</a:t>
                </a:r>
                <a: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if:</a:t>
                </a:r>
                <a:br>
                  <a:rPr lang="en-US" sz="14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𝑨𝒙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𝝀</m:t>
                      </m:r>
                      <m:r>
                        <a:rPr lang="en-US" b="1" i="1" smtClean="0">
                          <a:solidFill>
                            <a:srgbClr val="008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m:oMathPara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3614916"/>
                <a:ext cx="1676400" cy="1261884"/>
              </a:xfrm>
              <a:prstGeom prst="rect">
                <a:avLst/>
              </a:prstGeom>
              <a:blipFill rotWithShape="1">
                <a:blip r:embed="rId4"/>
                <a:stretch>
                  <a:fillRect l="-727" t="-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2159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Example: Flow Equations &amp; M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5759450" y="3581400"/>
            <a:ext cx="2774950" cy="2209800"/>
            <a:chOff x="3628" y="2256"/>
            <a:chExt cx="1748" cy="1392"/>
          </a:xfrm>
        </p:grpSpPr>
        <p:sp>
          <p:nvSpPr>
            <p:cNvPr id="51233" name="Text Box 16"/>
            <p:cNvSpPr txBox="1">
              <a:spLocks noChangeArrowheads="1"/>
            </p:cNvSpPr>
            <p:nvPr/>
          </p:nvSpPr>
          <p:spPr bwMode="auto">
            <a:xfrm>
              <a:off x="4036" y="2256"/>
              <a:ext cx="73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 b="1" i="1" dirty="0">
                  <a:solidFill>
                    <a:srgbClr val="008000"/>
                  </a:solidFill>
                  <a:latin typeface="Corbel" pitchFamily="34" charset="0"/>
                </a:rPr>
                <a:t>r = </a:t>
              </a:r>
              <a:r>
                <a:rPr lang="en-US" sz="2800" b="1" i="1" dirty="0" err="1">
                  <a:solidFill>
                    <a:srgbClr val="008000"/>
                  </a:solidFill>
                  <a:latin typeface="Corbel" pitchFamily="34" charset="0"/>
                </a:rPr>
                <a:t>M∙r</a:t>
              </a:r>
              <a:endParaRPr lang="en-US" sz="2800" b="1" i="1" dirty="0">
                <a:solidFill>
                  <a:srgbClr val="008000"/>
                </a:solidFill>
                <a:latin typeface="Corbel" pitchFamily="34" charset="0"/>
              </a:endParaRPr>
            </a:p>
          </p:txBody>
        </p:sp>
        <p:sp>
          <p:nvSpPr>
            <p:cNvPr id="51234" name="Rectangle 22"/>
            <p:cNvSpPr>
              <a:spLocks noChangeArrowheads="1"/>
            </p:cNvSpPr>
            <p:nvPr/>
          </p:nvSpPr>
          <p:spPr bwMode="auto">
            <a:xfrm>
              <a:off x="4128" y="2854"/>
              <a:ext cx="912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5" name="Text Box 23"/>
            <p:cNvSpPr txBox="1">
              <a:spLocks noChangeArrowheads="1"/>
            </p:cNvSpPr>
            <p:nvPr/>
          </p:nvSpPr>
          <p:spPr bwMode="auto">
            <a:xfrm>
              <a:off x="3628" y="2832"/>
              <a:ext cx="174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latin typeface="Times New Roman" pitchFamily="18" charset="0"/>
                </a:rPr>
                <a:t> y       ½    ½    0     y</a:t>
              </a:r>
            </a:p>
            <a:p>
              <a:r>
                <a:rPr lang="en-US" sz="2400" dirty="0">
                  <a:latin typeface="Times New Roman" pitchFamily="18" charset="0"/>
                </a:rPr>
                <a:t> a   =  ½     0    1     a</a:t>
              </a:r>
            </a:p>
            <a:p>
              <a:r>
                <a:rPr lang="en-US" sz="2400" dirty="0">
                  <a:latin typeface="Times New Roman" pitchFamily="18" charset="0"/>
                </a:rPr>
                <a:t> m       0    ½    0    m</a:t>
              </a:r>
            </a:p>
          </p:txBody>
        </p:sp>
        <p:sp>
          <p:nvSpPr>
            <p:cNvPr id="51236" name="Rectangle 24"/>
            <p:cNvSpPr>
              <a:spLocks noChangeArrowheads="1"/>
            </p:cNvSpPr>
            <p:nvPr/>
          </p:nvSpPr>
          <p:spPr bwMode="auto">
            <a:xfrm>
              <a:off x="3648" y="2832"/>
              <a:ext cx="288" cy="7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  <p:sp>
          <p:nvSpPr>
            <p:cNvPr id="51237" name="Rectangle 25"/>
            <p:cNvSpPr>
              <a:spLocks noChangeArrowheads="1"/>
            </p:cNvSpPr>
            <p:nvPr/>
          </p:nvSpPr>
          <p:spPr bwMode="auto">
            <a:xfrm>
              <a:off x="5088" y="2832"/>
              <a:ext cx="288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rbel" pitchFamily="34" charset="0"/>
              </a:endParaRPr>
            </a:p>
          </p:txBody>
        </p: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3F12A-5354-4EB8-81C6-823819745DA4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25" name="Group 20"/>
          <p:cNvGrpSpPr/>
          <p:nvPr/>
        </p:nvGrpSpPr>
        <p:grpSpPr>
          <a:xfrm>
            <a:off x="1353127" y="2133600"/>
            <a:ext cx="1752600" cy="1371600"/>
            <a:chOff x="5715000" y="1828800"/>
            <a:chExt cx="1752600" cy="1371600"/>
          </a:xfrm>
        </p:grpSpPr>
        <p:cxnSp>
          <p:nvCxnSpPr>
            <p:cNvPr id="27" name="Straight Arrow Connector 26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urved Connector 30"/>
            <p:cNvCxnSpPr>
              <a:stCxn id="32" idx="6"/>
              <a:endCxn id="3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3" name="Oval 3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4" name="Oval 3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85220"/>
              </p:ext>
            </p:extLst>
          </p:nvPr>
        </p:nvGraphicFramePr>
        <p:xfrm>
          <a:off x="5334000" y="1600200"/>
          <a:ext cx="24384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solidFill>
                            <a:srgbClr val="008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752764" y="4495800"/>
            <a:ext cx="2828636" cy="1348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4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264577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Power Iteration Method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Given a web graph with </a:t>
            </a:r>
            <a:r>
              <a:rPr lang="en-US" b="1" i="1" dirty="0">
                <a:solidFill>
                  <a:srgbClr val="0000FF"/>
                </a:solidFill>
              </a:rPr>
              <a:t>n</a:t>
            </a:r>
            <a:r>
              <a:rPr lang="en-US" b="1" dirty="0">
                <a:solidFill>
                  <a:srgbClr val="0000FF"/>
                </a:solidFill>
              </a:rPr>
              <a:t> nodes, where the nodes are pages and edges are hyperlinks</a:t>
            </a:r>
          </a:p>
          <a:p>
            <a:r>
              <a:rPr lang="en-US" b="1" dirty="0">
                <a:solidFill>
                  <a:srgbClr val="008000"/>
                </a:solidFill>
              </a:rPr>
              <a:t>Power iteration: </a:t>
            </a:r>
            <a:r>
              <a:rPr lang="en-US" dirty="0"/>
              <a:t>a simple iterative scheme</a:t>
            </a:r>
          </a:p>
          <a:p>
            <a:pPr lvl="1"/>
            <a:r>
              <a:rPr lang="en-US" dirty="0"/>
              <a:t>Suppose there are </a:t>
            </a:r>
            <a:r>
              <a:rPr lang="en-US" i="1" dirty="0"/>
              <a:t>N</a:t>
            </a:r>
            <a:r>
              <a:rPr lang="en-US" dirty="0"/>
              <a:t> web pages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/>
              <a:t>Initialize: </a:t>
            </a:r>
            <a:r>
              <a:rPr lang="en-US" b="1" dirty="0"/>
              <a:t>r</a:t>
            </a:r>
            <a:r>
              <a:rPr lang="en-US" baseline="30000" dirty="0"/>
              <a:t>(0)</a:t>
            </a:r>
            <a:r>
              <a:rPr lang="en-US" dirty="0"/>
              <a:t> = [1/N,….,1/N]</a:t>
            </a:r>
            <a:r>
              <a:rPr lang="en-US" baseline="30000" dirty="0"/>
              <a:t>T</a:t>
            </a:r>
            <a:endParaRPr lang="en-US" dirty="0"/>
          </a:p>
          <a:p>
            <a:pPr lvl="1"/>
            <a:r>
              <a:rPr lang="en-US" dirty="0"/>
              <a:t>Iterate: </a:t>
            </a:r>
            <a:r>
              <a:rPr lang="en-US" b="1" dirty="0"/>
              <a:t>r</a:t>
            </a:r>
            <a:r>
              <a:rPr lang="en-US" baseline="30000" dirty="0"/>
              <a:t>(t+1)</a:t>
            </a:r>
            <a:r>
              <a:rPr lang="en-US" dirty="0"/>
              <a:t> = </a:t>
            </a:r>
            <a:r>
              <a:rPr lang="en-US" b="1" dirty="0"/>
              <a:t>M </a:t>
            </a:r>
            <a:r>
              <a:rPr lang="en-US" dirty="0"/>
              <a:t>∙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</a:p>
          <a:p>
            <a:pPr lvl="1"/>
            <a:r>
              <a:rPr lang="en-US" dirty="0"/>
              <a:t>Stop when |</a:t>
            </a:r>
            <a:r>
              <a:rPr lang="en-US" b="1" dirty="0"/>
              <a:t>r</a:t>
            </a:r>
            <a:r>
              <a:rPr lang="en-US" baseline="30000" dirty="0"/>
              <a:t>(t+1) </a:t>
            </a:r>
            <a:r>
              <a:rPr lang="en-US" dirty="0"/>
              <a:t>– </a:t>
            </a:r>
            <a:r>
              <a:rPr lang="en-US" b="1" dirty="0"/>
              <a:t>r</a:t>
            </a:r>
            <a:r>
              <a:rPr lang="en-US" baseline="30000" dirty="0"/>
              <a:t>(t)</a:t>
            </a:r>
            <a:r>
              <a:rPr lang="en-US" dirty="0"/>
              <a:t>|</a:t>
            </a:r>
            <a:r>
              <a:rPr lang="en-US" baseline="-25000" dirty="0"/>
              <a:t>1</a:t>
            </a:r>
            <a:r>
              <a:rPr lang="en-US" dirty="0"/>
              <a:t> &lt; </a:t>
            </a:r>
            <a:r>
              <a:rPr lang="en-US" dirty="0">
                <a:latin typeface="Symbol" pitchFamily="18" charset="2"/>
                <a:sym typeface="Symbol" pitchFamily="18" charset="2"/>
              </a:rPr>
              <a:t></a:t>
            </a:r>
          </a:p>
          <a:p>
            <a:pPr marL="768096" lvl="2" indent="0">
              <a:buNone/>
            </a:pPr>
            <a:endParaRPr lang="en-US" baseline="30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11F5F-9F01-4FB0-97C4-F008FC58AFD4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311052"/>
              </p:ext>
            </p:extLst>
          </p:nvPr>
        </p:nvGraphicFramePr>
        <p:xfrm>
          <a:off x="6934200" y="3200400"/>
          <a:ext cx="1943216" cy="102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Equation" r:id="rId4" imgW="888840" imgH="469800" progId="Equation.3">
                  <p:embed/>
                </p:oleObj>
              </mc:Choice>
              <mc:Fallback>
                <p:oleObj name="Equation" r:id="rId4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200400"/>
                        <a:ext cx="1943216" cy="102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9570" y="4191000"/>
            <a:ext cx="2834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…. out-degree of node i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495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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1≤i≤N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|x</a:t>
            </a:r>
            <a:r>
              <a:rPr lang="en-US" sz="2000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| is the 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000" b="1" baseline="-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norm </a:t>
            </a:r>
          </a:p>
          <a:p>
            <a:pPr lvl="2"/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Can use any other vector norm, e.g., Euclidean</a:t>
            </a:r>
          </a:p>
        </p:txBody>
      </p:sp>
    </p:spTree>
    <p:extLst>
      <p:ext uri="{BB962C8B-B14F-4D97-AF65-F5344CB8AC3E}">
        <p14:creationId xmlns:p14="http://schemas.microsoft.com/office/powerpoint/2010/main" val="39621212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594121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00400" y="4800600"/>
            <a:ext cx="53340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038600" y="480060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74400" y="4812870"/>
            <a:ext cx="846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19800" y="4729050"/>
            <a:ext cx="1608080" cy="116754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4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: How to solve?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1</m:t>
                    </m:r>
                  </m:oMath>
                </a14:m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/N</a:t>
                </a:r>
              </a:p>
              <a:p>
                <a:pPr lvl="1"/>
                <a:r>
                  <a:rPr lang="en-US" b="1" dirty="0">
                    <a:cs typeface="Times New Roman" pitchFamily="18" charset="0"/>
                  </a:rPr>
                  <a:t>1:</a:t>
                </a:r>
                <a:r>
                  <a:rPr lang="en-US" b="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en-US" b="1" dirty="0"/>
                  <a:t>2: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 err="1"/>
                  <a:t>Goto</a:t>
                </a:r>
                <a:r>
                  <a:rPr lang="en-US" dirty="0"/>
                  <a:t> </a:t>
                </a:r>
                <a:r>
                  <a:rPr lang="en-US" b="1" dirty="0"/>
                  <a:t>1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1/3	5/12	9/24	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3/6	1/3	11/24	…	6/15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3/12	1/6		3/15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9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6037509" y="2801691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6139113" y="2981042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Curved Connector 17"/>
            <p:cNvCxnSpPr>
              <a:stCxn id="6" idx="6"/>
              <a:endCxn id="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368390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1" name="Double Bracket 10"/>
          <p:cNvSpPr/>
          <p:nvPr/>
        </p:nvSpPr>
        <p:spPr>
          <a:xfrm>
            <a:off x="829733" y="4825140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0" y="5976604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</p:spTree>
    <p:extLst>
      <p:ext uri="{BB962C8B-B14F-4D97-AF65-F5344CB8AC3E}">
        <p14:creationId xmlns:p14="http://schemas.microsoft.com/office/powerpoint/2010/main" val="1588808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olidFill>
                  <a:schemeClr val="accent1">
                    <a:satMod val="150000"/>
                  </a:schemeClr>
                </a:solidFill>
              </a:rPr>
              <a:t>Random Walk Interpretation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 rtlCol="0">
                <a:normAutofit/>
              </a:bodyPr>
              <a:lstStyle/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Imagine a random web surfer: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any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r>
                  <a:rPr lang="en-US" dirty="0">
                    <a:ea typeface="+mn-ea"/>
                  </a:rPr>
                  <a:t>, surfer is on some page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At time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𝟏</m:t>
                    </m:r>
                  </m:oMath>
                </a14:m>
                <a:r>
                  <a:rPr lang="en-US" dirty="0">
                    <a:ea typeface="+mn-ea"/>
                  </a:rPr>
                  <a:t>, the surfer follows an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out-link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uniformly at random</a:t>
                </a:r>
              </a:p>
              <a:p>
                <a:pPr lvl="1">
                  <a:defRPr/>
                </a:pPr>
                <a:r>
                  <a:rPr lang="en-US" dirty="0">
                    <a:ea typeface="+mn-ea"/>
                  </a:rPr>
                  <a:t>Ends up on some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𝒋</m:t>
                    </m:r>
                  </m:oMath>
                </a14:m>
                <a:r>
                  <a:rPr lang="en-US" dirty="0">
                    <a:ea typeface="+mn-ea"/>
                  </a:rPr>
                  <a:t> linked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endParaRPr lang="en-US" b="1" dirty="0"/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Process repeats indefinitely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Let:</a:t>
                </a:r>
              </a:p>
              <a:p>
                <a:pPr lvl="1" indent="-320040">
                  <a:spcBef>
                    <a:spcPts val="0"/>
                  </a:spcBef>
                  <a:buFont typeface="Wingdings 2"/>
                  <a:buChar char=""/>
                  <a:defRPr/>
                </a:pP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… vector whose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baseline="30000" dirty="0" err="1">
                    <a:ea typeface="+mn-ea"/>
                  </a:rPr>
                  <a:t>th</a:t>
                </a:r>
                <a:r>
                  <a:rPr lang="en-US" dirty="0">
                    <a:ea typeface="+mn-ea"/>
                  </a:rPr>
                  <a:t> coordinate is the </a:t>
                </a:r>
                <a:br>
                  <a:rPr lang="en-US" dirty="0">
                    <a:ea typeface="+mn-ea"/>
                  </a:rPr>
                </a:br>
                <a:r>
                  <a:rPr lang="en-US" dirty="0">
                    <a:ea typeface="+mn-ea"/>
                  </a:rPr>
                  <a:t>prob. that the surfer is at page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𝒊</m:t>
                    </m:r>
                  </m:oMath>
                </a14:m>
                <a:r>
                  <a:rPr lang="en-US" dirty="0">
                    <a:ea typeface="+mn-ea"/>
                  </a:rPr>
                  <a:t> at time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</m:oMath>
                </a14:m>
                <a:endParaRPr lang="en-US" b="1" dirty="0"/>
              </a:p>
              <a:p>
                <a:pPr lvl="1">
                  <a:defRPr/>
                </a:pPr>
                <a:r>
                  <a:rPr lang="en-US" dirty="0">
                    <a:cs typeface="Times New Roman" pitchFamily="18" charset="0"/>
                  </a:rPr>
                  <a:t>So,</a:t>
                </a:r>
                <a:r>
                  <a:rPr lang="en-US" b="1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ea typeface="+mn-ea"/>
                  </a:rPr>
                  <a:t> is a probability distribution over pages</a:t>
                </a:r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4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A374B-8330-4BF2-88A5-5A2633069F38}" type="slidenum">
              <a:rPr lang="en-US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687158"/>
              </p:ext>
            </p:extLst>
          </p:nvPr>
        </p:nvGraphicFramePr>
        <p:xfrm>
          <a:off x="7067550" y="2743200"/>
          <a:ext cx="2000250" cy="98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Equation" r:id="rId5" imgW="876240" imgH="431640" progId="Equation.3">
                  <p:embed/>
                </p:oleObj>
              </mc:Choice>
              <mc:Fallback>
                <p:oleObj name="Equation" r:id="rId5" imgW="876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67550" y="2743200"/>
                        <a:ext cx="2000250" cy="98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/>
          <p:cNvSpPr/>
          <p:nvPr/>
        </p:nvSpPr>
        <p:spPr>
          <a:xfrm>
            <a:off x="7719096" y="243822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7435721" y="1503845"/>
            <a:ext cx="410375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973096" y="1503845"/>
            <a:ext cx="165358" cy="9446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17" idx="7"/>
          </p:cNvCxnSpPr>
          <p:nvPr/>
        </p:nvCxnSpPr>
        <p:spPr>
          <a:xfrm flipH="1">
            <a:off x="8077040" y="1493592"/>
            <a:ext cx="781081" cy="10056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72260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9372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5" name="Oval 24"/>
          <p:cNvSpPr/>
          <p:nvPr/>
        </p:nvSpPr>
        <p:spPr>
          <a:xfrm>
            <a:off x="8648442" y="12954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390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</p:spPr>
            <p:txBody>
              <a:bodyPr rtlCol="0">
                <a:normAutofit/>
              </a:bodyPr>
              <a:lstStyle/>
              <a:p>
                <a:pPr>
                  <a:defRPr/>
                </a:pPr>
                <a:r>
                  <a:rPr lang="en-US" b="1" dirty="0">
                    <a:solidFill>
                      <a:srgbClr val="D60093"/>
                    </a:solidFill>
                  </a:rPr>
                  <a:t>Where is the surfer at time </a:t>
                </a:r>
                <a:r>
                  <a:rPr lang="en-US" b="1" i="1" dirty="0">
                    <a:solidFill>
                      <a:srgbClr val="D60093"/>
                    </a:solidFill>
                    <a:latin typeface="Times New Roman" pitchFamily="18" charset="0"/>
                    <a:cs typeface="Times New Roman" pitchFamily="18" charset="0"/>
                  </a:rPr>
                  <a:t>t+1</a:t>
                </a:r>
                <a:r>
                  <a:rPr lang="en-US" b="1" dirty="0">
                    <a:solidFill>
                      <a:srgbClr val="D60093"/>
                    </a:solidFill>
                  </a:rPr>
                  <a:t>?</a:t>
                </a: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dirty="0">
                    <a:ea typeface="+mn-ea"/>
                  </a:rPr>
                  <a:t>Follows a link uniformly at random</a:t>
                </a:r>
              </a:p>
              <a:p>
                <a:pPr indent="-274320">
                  <a:buNone/>
                  <a:defRPr/>
                </a:pP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buNone/>
                  <a:defRPr/>
                </a:pPr>
                <a:endParaRPr lang="en-US" sz="500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dirty="0">
                    <a:ea typeface="+mn-ea"/>
                  </a:rPr>
                  <a:t>Suppose the random walk reaches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</a:rPr>
                      <m:t>	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d>
                      <m:d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𝒕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e>
                    </m:d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 = 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1" indent="0" fontAlgn="auto">
                  <a:spcAft>
                    <a:spcPts val="0"/>
                  </a:spcAft>
                  <a:buNone/>
                  <a:defRPr/>
                </a:pPr>
                <a:r>
                  <a:rPr lang="en-US" dirty="0">
                    <a:ea typeface="+mn-ea"/>
                  </a:rPr>
                  <a:t>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𝒑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𝒕</m:t>
                    </m:r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stationary distribution </a:t>
                </a:r>
                <a:r>
                  <a:rPr lang="en-US" dirty="0">
                    <a:ea typeface="+mn-ea"/>
                  </a:rPr>
                  <a:t>of a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 2"/>
                  <a:buChar char=""/>
                  <a:defRPr/>
                </a:pPr>
                <a:r>
                  <a:rPr lang="en-US" b="1" dirty="0">
                    <a:solidFill>
                      <a:srgbClr val="0000FF"/>
                    </a:solidFill>
                    <a:ea typeface="+mn-ea"/>
                  </a:rPr>
                  <a:t>Our original rank vector</a:t>
                </a:r>
                <a:r>
                  <a:rPr lang="en-US" dirty="0">
                    <a:ea typeface="+mn-ea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r>
                  <a:rPr lang="en-US" dirty="0">
                    <a:ea typeface="+mn-ea"/>
                  </a:rPr>
                  <a:t> satisfies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𝒓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𝑴</m:t>
                    </m:r>
                    <m:r>
                      <a:rPr lang="en-US" b="1" i="1" dirty="0" smtClean="0">
                        <a:latin typeface="Cambria Math"/>
                        <a:cs typeface="Times New Roman" pitchFamily="18" charset="0"/>
                      </a:rPr>
                      <m:t>⋅</m:t>
                    </m:r>
                    <m:r>
                      <a:rPr lang="en-US" b="1" i="1" dirty="0" err="1" smtClean="0">
                        <a:latin typeface="Cambria Math"/>
                        <a:cs typeface="Times New Roman" pitchFamily="18" charset="0"/>
                      </a:rPr>
                      <m:t>𝒓</m:t>
                    </m:r>
                  </m:oMath>
                </a14:m>
                <a:endParaRPr lang="en-US" b="1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731520" lvl="1" indent="-274320" fontAlgn="auto">
                  <a:spcAft>
                    <a:spcPts val="0"/>
                  </a:spcAft>
                  <a:defRPr/>
                </a:pP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So,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D60093"/>
                        </a:solidFill>
                        <a:latin typeface="Cambria Math"/>
                        <a:ea typeface="+mn-ea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 is a stationary distribution for </a:t>
                </a:r>
                <a:br>
                  <a:rPr lang="en-US" b="1" dirty="0">
                    <a:solidFill>
                      <a:srgbClr val="D60093"/>
                    </a:solidFill>
                    <a:ea typeface="+mn-ea"/>
                  </a:rPr>
                </a:br>
                <a:r>
                  <a:rPr lang="en-US" b="1" dirty="0">
                    <a:solidFill>
                      <a:srgbClr val="D60093"/>
                    </a:solidFill>
                    <a:ea typeface="+mn-ea"/>
                  </a:rPr>
                  <a:t>the random walk</a:t>
                </a: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  <a:p>
                <a:pPr marL="438912" indent="-320040" fontAlgn="auto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None/>
                  <a:defRPr/>
                </a:pPr>
                <a:endParaRPr lang="en-US" dirty="0">
                  <a:ea typeface="+mn-ea"/>
                </a:endParaRPr>
              </a:p>
            </p:txBody>
          </p:sp>
        </mc:Choice>
        <mc:Fallback xmlns="">
          <p:sp>
            <p:nvSpPr>
              <p:cNvPr id="27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257801"/>
              </a:xfrm>
              <a:blipFill rotWithShape="1">
                <a:blip r:embed="rId4"/>
                <a:stretch>
                  <a:fillRect t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489597"/>
              </p:ext>
            </p:extLst>
          </p:nvPr>
        </p:nvGraphicFramePr>
        <p:xfrm>
          <a:off x="6809710" y="2584450"/>
          <a:ext cx="2344738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7" name="Equation" r:id="rId5" imgW="1104840" imgH="203040" progId="Equation.3">
                  <p:embed/>
                </p:oleObj>
              </mc:Choice>
              <mc:Fallback>
                <p:oleObj name="Equation" r:id="rId5" imgW="1104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9710" y="2584450"/>
                        <a:ext cx="2344738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Oval 26"/>
          <p:cNvSpPr/>
          <p:nvPr/>
        </p:nvSpPr>
        <p:spPr>
          <a:xfrm>
            <a:off x="7772400" y="21739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j</a:t>
            </a:r>
          </a:p>
        </p:txBody>
      </p:sp>
      <p:cxnSp>
        <p:nvCxnSpPr>
          <p:cNvPr id="28" name="Straight Arrow Connector 27"/>
          <p:cNvCxnSpPr>
            <a:endCxn id="27" idx="1"/>
          </p:cNvCxnSpPr>
          <p:nvPr/>
        </p:nvCxnSpPr>
        <p:spPr>
          <a:xfrm>
            <a:off x="7489025" y="1391754"/>
            <a:ext cx="344789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7" idx="0"/>
          </p:cNvCxnSpPr>
          <p:nvPr/>
        </p:nvCxnSpPr>
        <p:spPr>
          <a:xfrm flipH="1">
            <a:off x="7982079" y="1391754"/>
            <a:ext cx="209679" cy="78215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7"/>
          </p:cNvCxnSpPr>
          <p:nvPr/>
        </p:nvCxnSpPr>
        <p:spPr>
          <a:xfrm flipH="1">
            <a:off x="8130344" y="1391754"/>
            <a:ext cx="727777" cy="84320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72260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2" name="Oval 31"/>
          <p:cNvSpPr/>
          <p:nvPr/>
        </p:nvSpPr>
        <p:spPr>
          <a:xfrm>
            <a:off x="79372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3" name="Oval 32"/>
          <p:cNvSpPr/>
          <p:nvPr/>
        </p:nvSpPr>
        <p:spPr>
          <a:xfrm>
            <a:off x="8648442" y="1219200"/>
            <a:ext cx="419358" cy="4168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000" b="1" baseline="-25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0426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Existence and Uniqueness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1"/>
            <a:ext cx="8229600" cy="1295400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A central result from the theory of random walks (a.k.a. Markov processes):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533400" y="2743200"/>
            <a:ext cx="8229600" cy="3048000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itchFamily="34" charset="0"/>
              </a:rPr>
              <a:t>For graphs that satisfy </a:t>
            </a:r>
            <a:r>
              <a:rPr lang="en-US" sz="3200" b="1" dirty="0">
                <a:latin typeface="Calibri" pitchFamily="34" charset="0"/>
              </a:rPr>
              <a:t>certain conditions</a:t>
            </a:r>
            <a:r>
              <a:rPr lang="en-US" sz="3200" dirty="0">
                <a:latin typeface="Calibri" pitchFamily="34" charset="0"/>
              </a:rPr>
              <a:t>, </a:t>
            </a:r>
            <a:br>
              <a:rPr lang="en-US" sz="3200" dirty="0">
                <a:latin typeface="Calibri" pitchFamily="34" charset="0"/>
              </a:rPr>
            </a:br>
            <a:r>
              <a:rPr lang="en-US" sz="3200" dirty="0">
                <a:latin typeface="Calibri" pitchFamily="34" charset="0"/>
              </a:rPr>
              <a:t>the </a:t>
            </a:r>
            <a:r>
              <a:rPr lang="en-US" sz="3200" b="1" dirty="0">
                <a:latin typeface="Calibri" pitchFamily="34" charset="0"/>
              </a:rPr>
              <a:t>stationary distribution is unique</a:t>
            </a:r>
            <a:r>
              <a:rPr lang="en-US" sz="3200" dirty="0">
                <a:latin typeface="Calibri" pitchFamily="34" charset="0"/>
              </a:rPr>
              <a:t> and eventually will be reached no matter what the initial probability distribution at time </a:t>
            </a:r>
            <a:r>
              <a:rPr lang="en-US" sz="3200" b="1" dirty="0">
                <a:latin typeface="Calibri" pitchFamily="34" charset="0"/>
              </a:rPr>
              <a:t>t = 0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120481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8077200" cy="2590800"/>
          </a:xfrm>
        </p:spPr>
        <p:txBody>
          <a:bodyPr anchor="b">
            <a:normAutofit/>
          </a:bodyPr>
          <a:lstStyle/>
          <a:p>
            <a:r>
              <a:rPr lang="en-US" sz="4800" dirty="0"/>
              <a:t>PageRank: </a:t>
            </a:r>
            <a:br>
              <a:rPr lang="en-US" sz="4800" dirty="0"/>
            </a:br>
            <a:r>
              <a:rPr lang="en-US" sz="4800" dirty="0"/>
              <a:t>The Google Formulation</a:t>
            </a:r>
          </a:p>
        </p:txBody>
      </p:sp>
    </p:spTree>
    <p:extLst>
      <p:ext uri="{BB962C8B-B14F-4D97-AF65-F5344CB8AC3E}">
        <p14:creationId xmlns:p14="http://schemas.microsoft.com/office/powerpoint/2010/main" val="3516776484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PageRank: Three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sz="3600" b="1" dirty="0">
                <a:solidFill>
                  <a:srgbClr val="D60093"/>
                </a:solidFill>
              </a:rPr>
              <a:t>Does this converge?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Does it converge to what we want?</a:t>
            </a:r>
          </a:p>
          <a:p>
            <a:pPr lvl="8"/>
            <a:endParaRPr lang="en-US" sz="2000" b="1" dirty="0">
              <a:solidFill>
                <a:srgbClr val="D60093"/>
              </a:solidFill>
            </a:endParaRPr>
          </a:p>
          <a:p>
            <a:r>
              <a:rPr lang="en-US" sz="3600" b="1" dirty="0">
                <a:solidFill>
                  <a:srgbClr val="D60093"/>
                </a:solidFill>
              </a:rPr>
              <a:t>Are results reasonable?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117703"/>
              </p:ext>
            </p:extLst>
          </p:nvPr>
        </p:nvGraphicFramePr>
        <p:xfrm>
          <a:off x="762000" y="1371600"/>
          <a:ext cx="33147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2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371600"/>
                        <a:ext cx="3314700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845827"/>
              </p:ext>
            </p:extLst>
          </p:nvPr>
        </p:nvGraphicFramePr>
        <p:xfrm>
          <a:off x="6096000" y="1905000"/>
          <a:ext cx="2337749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3" name="Equation" r:id="rId5" imgW="457200" imgH="164880" progId="Equation.3">
                  <p:embed/>
                </p:oleObj>
              </mc:Choice>
              <mc:Fallback>
                <p:oleObj name="Equation" r:id="rId5" imgW="4572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05000"/>
                        <a:ext cx="2337749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85692" y="2057400"/>
            <a:ext cx="15824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algn="ctr"/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equivalently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49130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Media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970" y="1219200"/>
            <a:ext cx="6410060" cy="4804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05603" y="6019800"/>
            <a:ext cx="513279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Connections between political blogs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Polarization of the network [</a:t>
            </a:r>
            <a:r>
              <a:rPr lang="en-US" b="1" dirty="0" err="1">
                <a:solidFill>
                  <a:srgbClr val="7F7F7F"/>
                </a:solidFill>
              </a:rPr>
              <a:t>Adamic</a:t>
            </a:r>
            <a:r>
              <a:rPr lang="en-US" b="1" dirty="0">
                <a:solidFill>
                  <a:srgbClr val="7F7F7F"/>
                </a:solidFill>
              </a:rPr>
              <a:t>-Glance, 2005]</a:t>
            </a:r>
          </a:p>
        </p:txBody>
      </p:sp>
    </p:spTree>
    <p:extLst>
      <p:ext uri="{BB962C8B-B14F-4D97-AF65-F5344CB8AC3E}">
        <p14:creationId xmlns:p14="http://schemas.microsoft.com/office/powerpoint/2010/main" val="2985474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Does this converge?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1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4500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3584787" y="267863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124200" y="48006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52031"/>
              </p:ext>
            </p:extLst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2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274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Does it converge to what we want?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endParaRPr lang="en-US" b="1" dirty="0">
              <a:solidFill>
                <a:schemeClr val="accent3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</a:p>
          <a:p>
            <a:pPr>
              <a:buNone/>
            </a:pPr>
            <a:r>
              <a:rPr lang="en-US" dirty="0"/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1	0	0	0	</a:t>
            </a:r>
          </a:p>
          <a:p>
            <a:pPr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baseline="-25000" dirty="0" err="1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	0	1	0	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4038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=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32387" y="2612597"/>
            <a:ext cx="157092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998720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Oval 11"/>
          <p:cNvSpPr/>
          <p:nvPr/>
        </p:nvSpPr>
        <p:spPr>
          <a:xfrm>
            <a:off x="2975187" y="2255520"/>
            <a:ext cx="640080" cy="64008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00400" y="4812268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84890"/>
              </p:ext>
            </p:extLst>
          </p:nvPr>
        </p:nvGraphicFramePr>
        <p:xfrm>
          <a:off x="6438900" y="1881188"/>
          <a:ext cx="2628900" cy="138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6" name="Equation" r:id="rId3" imgW="888840" imgH="469800" progId="Equation.3">
                  <p:embed/>
                </p:oleObj>
              </mc:Choice>
              <mc:Fallback>
                <p:oleObj name="Equation" r:id="rId3" imgW="888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1881188"/>
                        <a:ext cx="2628900" cy="138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44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PageRank</a:t>
            </a:r>
            <a:r>
              <a:rPr lang="en-US" dirty="0"/>
              <a:t>: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44336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u="sng" dirty="0">
                <a:solidFill>
                  <a:srgbClr val="D60093"/>
                </a:solidFill>
              </a:rPr>
              <a:t>2 problems:</a:t>
            </a:r>
          </a:p>
          <a:p>
            <a:r>
              <a:rPr lang="en-US" b="1" dirty="0"/>
              <a:t>(1)</a:t>
            </a:r>
            <a:r>
              <a:rPr lang="en-US" dirty="0"/>
              <a:t> Some pages are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dead ends</a:t>
            </a:r>
            <a:r>
              <a:rPr lang="en-US" dirty="0"/>
              <a:t> (have no out-links)</a:t>
            </a:r>
          </a:p>
          <a:p>
            <a:pPr lvl="1"/>
            <a:r>
              <a:rPr lang="en-US" dirty="0"/>
              <a:t>Random walk has “nowhere” to go to</a:t>
            </a:r>
          </a:p>
          <a:p>
            <a:pPr lvl="1"/>
            <a:r>
              <a:rPr lang="en-US" dirty="0"/>
              <a:t>Such pages cause importance to “leak out”</a:t>
            </a:r>
          </a:p>
          <a:p>
            <a:endParaRPr lang="en-US" dirty="0"/>
          </a:p>
          <a:p>
            <a:r>
              <a:rPr lang="en-US" b="1" dirty="0"/>
              <a:t>(2)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Spider traps:</a:t>
            </a:r>
            <a:r>
              <a:rPr lang="en-US" dirty="0">
                <a:solidFill>
                  <a:srgbClr val="008000"/>
                </a:solidFill>
              </a:rPr>
              <a:t>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/>
              <a:t>(all out-links are within the group)</a:t>
            </a:r>
          </a:p>
          <a:p>
            <a:pPr lvl="1"/>
            <a:r>
              <a:rPr lang="en-US" dirty="0"/>
              <a:t>Random walked gets “stuck” in a trap</a:t>
            </a:r>
          </a:p>
          <a:p>
            <a:pPr lvl="1"/>
            <a:r>
              <a:rPr lang="en-US" dirty="0"/>
              <a:t>And eventually spider traps absorb all importance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cxnSp>
        <p:nvCxnSpPr>
          <p:cNvPr id="9" name="Straight Arrow Connector 8"/>
          <p:cNvCxnSpPr>
            <a:endCxn id="24" idx="1"/>
          </p:cNvCxnSpPr>
          <p:nvPr/>
        </p:nvCxnSpPr>
        <p:spPr>
          <a:xfrm flipH="1">
            <a:off x="7091842" y="1679845"/>
            <a:ext cx="156098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246210" y="1737857"/>
            <a:ext cx="754657" cy="33206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26" idx="4"/>
            <a:endCxn id="27" idx="0"/>
          </p:cNvCxnSpPr>
          <p:nvPr/>
        </p:nvCxnSpPr>
        <p:spPr>
          <a:xfrm flipH="1">
            <a:off x="8065774" y="1771285"/>
            <a:ext cx="1481" cy="495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7" idx="2"/>
            <a:endCxn id="24" idx="5"/>
          </p:cNvCxnSpPr>
          <p:nvPr/>
        </p:nvCxnSpPr>
        <p:spPr>
          <a:xfrm flipH="1" flipV="1">
            <a:off x="7221158" y="2141230"/>
            <a:ext cx="753176" cy="21678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26" idx="6"/>
            <a:endCxn id="29" idx="2"/>
          </p:cNvCxnSpPr>
          <p:nvPr/>
        </p:nvCxnSpPr>
        <p:spPr>
          <a:xfrm flipV="1">
            <a:off x="8158695" y="1508760"/>
            <a:ext cx="481880" cy="1710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7065060" y="1985132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5" name="Oval 24"/>
          <p:cNvSpPr/>
          <p:nvPr/>
        </p:nvSpPr>
        <p:spPr>
          <a:xfrm>
            <a:off x="7156500" y="1483097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6" name="Oval 25"/>
          <p:cNvSpPr/>
          <p:nvPr/>
        </p:nvSpPr>
        <p:spPr>
          <a:xfrm>
            <a:off x="7975815" y="1588405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7" name="Oval 26"/>
          <p:cNvSpPr/>
          <p:nvPr/>
        </p:nvSpPr>
        <p:spPr>
          <a:xfrm>
            <a:off x="7974334" y="2266573"/>
            <a:ext cx="182880" cy="18288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9" name="Oval 28"/>
          <p:cNvSpPr/>
          <p:nvPr/>
        </p:nvSpPr>
        <p:spPr>
          <a:xfrm>
            <a:off x="8640575" y="1417320"/>
            <a:ext cx="182880" cy="182880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1" name="Straight Arrow Connector 30"/>
          <p:cNvCxnSpPr>
            <a:stCxn id="27" idx="4"/>
            <a:endCxn id="32" idx="0"/>
          </p:cNvCxnSpPr>
          <p:nvPr/>
        </p:nvCxnSpPr>
        <p:spPr>
          <a:xfrm>
            <a:off x="8065774" y="2449453"/>
            <a:ext cx="209041" cy="49186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8183375" y="29413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33" name="Straight Arrow Connector 32"/>
          <p:cNvCxnSpPr>
            <a:stCxn id="26" idx="1"/>
            <a:endCxn id="25" idx="7"/>
          </p:cNvCxnSpPr>
          <p:nvPr/>
        </p:nvCxnSpPr>
        <p:spPr>
          <a:xfrm flipH="1" flipV="1">
            <a:off x="7312598" y="1509879"/>
            <a:ext cx="689999" cy="1053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884375" y="335280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45" name="Straight Arrow Connector 44"/>
          <p:cNvCxnSpPr>
            <a:stCxn id="34" idx="6"/>
          </p:cNvCxnSpPr>
          <p:nvPr/>
        </p:nvCxnSpPr>
        <p:spPr>
          <a:xfrm>
            <a:off x="8067255" y="3444240"/>
            <a:ext cx="484780" cy="914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2" idx="3"/>
            <a:endCxn id="34" idx="7"/>
          </p:cNvCxnSpPr>
          <p:nvPr/>
        </p:nvCxnSpPr>
        <p:spPr>
          <a:xfrm flipH="1">
            <a:off x="8040473" y="3097418"/>
            <a:ext cx="169684" cy="2821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8518655" y="3474720"/>
            <a:ext cx="182880" cy="18288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52" name="Straight Arrow Connector 51"/>
          <p:cNvCxnSpPr>
            <a:stCxn id="51" idx="0"/>
            <a:endCxn id="32" idx="5"/>
          </p:cNvCxnSpPr>
          <p:nvPr/>
        </p:nvCxnSpPr>
        <p:spPr>
          <a:xfrm flipH="1" flipV="1">
            <a:off x="8339473" y="3097418"/>
            <a:ext cx="270622" cy="3773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924800" y="11302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Dead end</a:t>
            </a:r>
          </a:p>
        </p:txBody>
      </p:sp>
      <p:sp>
        <p:nvSpPr>
          <p:cNvPr id="7" name="TextBox 6"/>
          <p:cNvSpPr txBox="1"/>
          <p:nvPr/>
        </p:nvSpPr>
        <p:spPr>
          <a:xfrm rot="622290">
            <a:off x="7636816" y="352323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Spider trap</a:t>
            </a:r>
          </a:p>
        </p:txBody>
      </p:sp>
    </p:spTree>
    <p:extLst>
      <p:ext uri="{BB962C8B-B14F-4D97-AF65-F5344CB8AC3E}">
        <p14:creationId xmlns:p14="http://schemas.microsoft.com/office/powerpoint/2010/main" val="174697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Spider Traps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3/6	7/12	16/24		1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869642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 flipH="1" flipV="1">
            <a:off x="6408680" y="2349234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27419" y="2983468"/>
            <a:ext cx="195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 is a spider trap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0" y="6272977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All the PageRank score gets “trapped” in node m.</a:t>
            </a:r>
          </a:p>
        </p:txBody>
      </p:sp>
    </p:spTree>
    <p:extLst>
      <p:ext uri="{BB962C8B-B14F-4D97-AF65-F5344CB8AC3E}">
        <p14:creationId xmlns:p14="http://schemas.microsoft.com/office/powerpoint/2010/main" val="7668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Solution: Teleports!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257801"/>
          </a:xfrm>
        </p:spPr>
        <p:txBody>
          <a:bodyPr>
            <a:normAutofit/>
          </a:bodyPr>
          <a:lstStyle/>
          <a:p>
            <a:r>
              <a:rPr lang="en-US" b="1" dirty="0"/>
              <a:t>The Google solution for spider traps: </a:t>
            </a:r>
            <a:r>
              <a:rPr lang="en-US" b="1" dirty="0">
                <a:solidFill>
                  <a:srgbClr val="D60093"/>
                </a:solidFill>
              </a:rPr>
              <a:t>At each time step, the random surfer has two options</a:t>
            </a:r>
          </a:p>
          <a:p>
            <a:pPr lvl="1"/>
            <a:r>
              <a:rPr lang="en-US" dirty="0"/>
              <a:t>With prob.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follow a link at random</a:t>
            </a:r>
          </a:p>
          <a:p>
            <a:pPr lvl="1"/>
            <a:r>
              <a:rPr lang="en-US" dirty="0"/>
              <a:t>With prob. </a:t>
            </a:r>
            <a:r>
              <a:rPr lang="en-US" b="1" dirty="0"/>
              <a:t>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, jump to some random page</a:t>
            </a:r>
          </a:p>
          <a:p>
            <a:pPr lvl="1"/>
            <a:r>
              <a:rPr lang="en-US" dirty="0"/>
              <a:t>Common values for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dirty="0"/>
              <a:t>  are in the range 0.8 to 0.9</a:t>
            </a:r>
          </a:p>
          <a:p>
            <a:r>
              <a:rPr lang="en-US" b="1" dirty="0">
                <a:solidFill>
                  <a:srgbClr val="0000FF"/>
                </a:solidFill>
              </a:rPr>
              <a:t>Surfer will teleport out of spider trap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within a few time steps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8557-800F-4A45-9A18-B90D31CEA0D6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grpSp>
        <p:nvGrpSpPr>
          <p:cNvPr id="15" name="Group 20"/>
          <p:cNvGrpSpPr/>
          <p:nvPr/>
        </p:nvGrpSpPr>
        <p:grpSpPr>
          <a:xfrm>
            <a:off x="3729182" y="5181600"/>
            <a:ext cx="1752600" cy="1371600"/>
            <a:chOff x="5715000" y="1828800"/>
            <a:chExt cx="1752600" cy="1371600"/>
          </a:xfrm>
        </p:grpSpPr>
        <p:cxnSp>
          <p:nvCxnSpPr>
            <p:cNvPr id="16" name="Straight Arrow Connector 15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urved Connector 18"/>
            <p:cNvCxnSpPr>
              <a:stCxn id="20" idx="6"/>
              <a:endCxn id="20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cxnSp>
        <p:nvCxnSpPr>
          <p:cNvPr id="23" name="Curved Connector 22"/>
          <p:cNvCxnSpPr/>
          <p:nvPr/>
        </p:nvCxnSpPr>
        <p:spPr>
          <a:xfrm flipH="1" flipV="1">
            <a:off x="5253182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flipH="1" flipV="1">
            <a:off x="8610600" y="6096000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6027680" y="5638800"/>
            <a:ext cx="762000" cy="608828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36"/>
          <p:cNvSpPr/>
          <p:nvPr/>
        </p:nvSpPr>
        <p:spPr>
          <a:xfrm rot="1803983">
            <a:off x="8319653" y="5794828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7696204" y="5548299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 rot="15957252">
            <a:off x="7476168" y="6036992"/>
            <a:ext cx="288636" cy="307325"/>
          </a:xfrm>
          <a:custGeom>
            <a:avLst/>
            <a:gdLst>
              <a:gd name="connsiteX0" fmla="*/ 0 w 221672"/>
              <a:gd name="connsiteY0" fmla="*/ 2756 h 224429"/>
              <a:gd name="connsiteX1" fmla="*/ 138545 w 221672"/>
              <a:gd name="connsiteY1" fmla="*/ 21229 h 224429"/>
              <a:gd name="connsiteX2" fmla="*/ 120072 w 221672"/>
              <a:gd name="connsiteY2" fmla="*/ 159774 h 224429"/>
              <a:gd name="connsiteX3" fmla="*/ 221672 w 221672"/>
              <a:gd name="connsiteY3" fmla="*/ 224429 h 22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672" h="224429">
                <a:moveTo>
                  <a:pt x="0" y="2756"/>
                </a:moveTo>
                <a:cubicBezTo>
                  <a:pt x="59266" y="-1093"/>
                  <a:pt x="118533" y="-4941"/>
                  <a:pt x="138545" y="21229"/>
                </a:cubicBezTo>
                <a:cubicBezTo>
                  <a:pt x="158557" y="47399"/>
                  <a:pt x="106218" y="125907"/>
                  <a:pt x="120072" y="159774"/>
                </a:cubicBezTo>
                <a:cubicBezTo>
                  <a:pt x="133926" y="193641"/>
                  <a:pt x="177799" y="209035"/>
                  <a:pt x="221672" y="224429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0"/>
          <p:cNvGrpSpPr/>
          <p:nvPr/>
        </p:nvGrpSpPr>
        <p:grpSpPr>
          <a:xfrm>
            <a:off x="7086600" y="5181600"/>
            <a:ext cx="1752600" cy="1371600"/>
            <a:chOff x="5715000" y="1828800"/>
            <a:chExt cx="1752600" cy="1371600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urved Connector 27"/>
            <p:cNvCxnSpPr>
              <a:stCxn id="29" idx="6"/>
              <a:endCxn id="29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89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5" grpId="0" animBg="1"/>
      <p:bldP spid="3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Dead Ends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Power Iteration:</a:t>
                </a:r>
              </a:p>
              <a:p>
                <a:pPr lvl="1"/>
                <a:r>
                  <a:rPr lang="en-US" dirty="0"/>
                  <a:t>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=1</m:t>
                    </m:r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endParaRPr lang="en-US" i="1" dirty="0">
                  <a:latin typeface="Times New Roman" pitchFamily="18" charset="0"/>
                  <a:cs typeface="Times New Roman" pitchFamily="18" charset="0"/>
                </a:endParaRPr>
              </a:p>
              <a:p>
                <a:pPr lvl="2"/>
                <a:r>
                  <a:rPr lang="en-US" dirty="0"/>
                  <a:t>And iterate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Example:</a:t>
                </a:r>
              </a:p>
              <a:p>
                <a:pPr>
                  <a:buNone/>
                </a:pPr>
                <a:r>
                  <a:rPr lang="en-US" dirty="0"/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2/6	3/12	5/24	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=	1/3	1/6	2/12	3/24	…	0</a:t>
                </a:r>
              </a:p>
              <a:p>
                <a:pPr>
                  <a:buNone/>
                </a:pP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</a:t>
                </a:r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r</a:t>
                </a:r>
                <a:r>
                  <a:rPr lang="en-US" sz="2400" baseline="-25000" dirty="0" err="1">
                    <a:latin typeface="Times New Roman" pitchFamily="18" charset="0"/>
                    <a:cs typeface="Times New Roman" pitchFamily="18" charset="0"/>
                  </a:rPr>
                  <a:t>m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		1/3	1/6	1/12	2/24		0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8" name="Double Bracket 27"/>
          <p:cNvSpPr/>
          <p:nvPr/>
        </p:nvSpPr>
        <p:spPr>
          <a:xfrm>
            <a:off x="829733" y="4715936"/>
            <a:ext cx="457200" cy="1143000"/>
          </a:xfrm>
          <a:prstGeom prst="bracketPair">
            <a:avLst>
              <a:gd name="adj" fmla="val 16667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286000" y="5867400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Iteration 0, 1, 2, …</a:t>
            </a:r>
          </a:p>
        </p:txBody>
      </p:sp>
      <p:grpSp>
        <p:nvGrpSpPr>
          <p:cNvPr id="30" name="Group 20"/>
          <p:cNvGrpSpPr/>
          <p:nvPr/>
        </p:nvGrpSpPr>
        <p:grpSpPr>
          <a:xfrm>
            <a:off x="4884680" y="1434834"/>
            <a:ext cx="1752600" cy="1371600"/>
            <a:chOff x="5715000" y="1828800"/>
            <a:chExt cx="1752600" cy="1371600"/>
          </a:xfrm>
        </p:grpSpPr>
        <p:cxnSp>
          <p:nvCxnSpPr>
            <p:cNvPr id="31" name="Straight Arrow Connector 30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urved Connector 34"/>
            <p:cNvCxnSpPr>
              <a:stCxn id="36" idx="6"/>
              <a:endCxn id="36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996396"/>
              </p:ext>
            </p:extLst>
          </p:nvPr>
        </p:nvGraphicFramePr>
        <p:xfrm>
          <a:off x="6632961" y="1304305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" name="Rectangle 39"/>
          <p:cNvSpPr/>
          <p:nvPr/>
        </p:nvSpPr>
        <p:spPr>
          <a:xfrm>
            <a:off x="6553200" y="3052227"/>
            <a:ext cx="25146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 +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000" b="1" baseline="-250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en-US" sz="2000" b="1" baseline="-25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spcBef>
                <a:spcPct val="20000"/>
              </a:spcBef>
              <a:buClr>
                <a:srgbClr val="CC00CC"/>
              </a:buClr>
              <a:buFont typeface="Monotype Sorts" pitchFamily="-32" charset="2"/>
              <a:buNone/>
            </a:pP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baseline="-250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/2</a:t>
            </a:r>
          </a:p>
        </p:txBody>
      </p:sp>
      <p:sp>
        <p:nvSpPr>
          <p:cNvPr id="7" name="Rectangle 6"/>
          <p:cNvSpPr/>
          <p:nvPr/>
        </p:nvSpPr>
        <p:spPr>
          <a:xfrm>
            <a:off x="707200" y="6305490"/>
            <a:ext cx="7370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Here the PageRank “leaks” out since the matrix is not stochastic.</a:t>
            </a:r>
          </a:p>
        </p:txBody>
      </p:sp>
    </p:spTree>
    <p:extLst>
      <p:ext uri="{BB962C8B-B14F-4D97-AF65-F5344CB8AC3E}">
        <p14:creationId xmlns:p14="http://schemas.microsoft.com/office/powerpoint/2010/main" val="26559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Solution: Always Teleport!</a:t>
            </a: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514600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Teleports: </a:t>
            </a:r>
            <a:r>
              <a:rPr lang="en-US" dirty="0"/>
              <a:t>Follow random teleport links with probability 1.0 from dead-ends</a:t>
            </a:r>
          </a:p>
          <a:p>
            <a:pPr lvl="1"/>
            <a:r>
              <a:rPr lang="en-US" dirty="0"/>
              <a:t>Adjust matrix accordingly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1676400" y="3321086"/>
            <a:ext cx="1752600" cy="1371600"/>
            <a:chOff x="5715000" y="1828800"/>
            <a:chExt cx="1752600" cy="13716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Curved Connector 10"/>
            <p:cNvCxnSpPr>
              <a:stCxn id="12" idx="6"/>
              <a:endCxn id="12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275776"/>
              </p:ext>
            </p:extLst>
          </p:nvPr>
        </p:nvGraphicFramePr>
        <p:xfrm>
          <a:off x="49530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itchFamily="18" charset="0"/>
                          <a:cs typeface="Times New Roman" pitchFamily="18" charset="0"/>
                        </a:rPr>
                        <a:t>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876360"/>
              </p:ext>
            </p:extLst>
          </p:nvPr>
        </p:nvGraphicFramePr>
        <p:xfrm>
          <a:off x="914400" y="4814606"/>
          <a:ext cx="2438400" cy="1478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810000" y="3464790"/>
            <a:ext cx="1373906" cy="869914"/>
          </a:xfrm>
          <a:prstGeom prst="rightArrow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1803983">
            <a:off x="6774708" y="3887146"/>
            <a:ext cx="314036" cy="360219"/>
          </a:xfrm>
          <a:custGeom>
            <a:avLst/>
            <a:gdLst>
              <a:gd name="connsiteX0" fmla="*/ 314036 w 314036"/>
              <a:gd name="connsiteY0" fmla="*/ 360219 h 360219"/>
              <a:gd name="connsiteX1" fmla="*/ 101600 w 314036"/>
              <a:gd name="connsiteY1" fmla="*/ 295564 h 360219"/>
              <a:gd name="connsiteX2" fmla="*/ 110836 w 314036"/>
              <a:gd name="connsiteY2" fmla="*/ 92364 h 360219"/>
              <a:gd name="connsiteX3" fmla="*/ 0 w 314036"/>
              <a:gd name="connsiteY3" fmla="*/ 0 h 36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6" h="360219">
                <a:moveTo>
                  <a:pt x="314036" y="360219"/>
                </a:moveTo>
                <a:cubicBezTo>
                  <a:pt x="224751" y="350212"/>
                  <a:pt x="135467" y="340206"/>
                  <a:pt x="101600" y="295564"/>
                </a:cubicBezTo>
                <a:cubicBezTo>
                  <a:pt x="67733" y="250922"/>
                  <a:pt x="127769" y="141625"/>
                  <a:pt x="110836" y="92364"/>
                </a:cubicBezTo>
                <a:cubicBezTo>
                  <a:pt x="93903" y="43103"/>
                  <a:pt x="46951" y="21551"/>
                  <a:pt x="0" y="0"/>
                </a:cubicBezTo>
              </a:path>
            </a:pathLst>
          </a:custGeom>
          <a:noFill/>
          <a:ln w="38100">
            <a:solidFill>
              <a:srgbClr val="008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20"/>
          <p:cNvGrpSpPr/>
          <p:nvPr/>
        </p:nvGrpSpPr>
        <p:grpSpPr>
          <a:xfrm>
            <a:off x="5486400" y="3276600"/>
            <a:ext cx="1752600" cy="1371600"/>
            <a:chOff x="5715000" y="1828800"/>
            <a:chExt cx="1752600" cy="1371600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5804720" y="2254605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057900" y="2194492"/>
              <a:ext cx="304800" cy="51491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6037509" y="2894828"/>
              <a:ext cx="972110" cy="762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Curved Connector 21"/>
            <p:cNvCxnSpPr>
              <a:stCxn id="23" idx="6"/>
              <a:endCxn id="23" idx="0"/>
            </p:cNvCxnSpPr>
            <p:nvPr/>
          </p:nvCxnSpPr>
          <p:spPr>
            <a:xfrm flipH="1" flipV="1">
              <a:off x="6248400" y="1828800"/>
              <a:ext cx="228600" cy="228600"/>
            </a:xfrm>
            <a:prstGeom prst="curvedConnector4">
              <a:avLst>
                <a:gd name="adj1" fmla="val -100000"/>
                <a:gd name="adj2" fmla="val 200000"/>
              </a:avLst>
            </a:prstGeom>
            <a:ln w="28575"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Oval 22"/>
            <p:cNvSpPr/>
            <p:nvPr/>
          </p:nvSpPr>
          <p:spPr>
            <a:xfrm>
              <a:off x="6019800" y="18288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5715000" y="26670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7010400" y="2743200"/>
              <a:ext cx="45720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1217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91600" cy="987552"/>
          </a:xfrm>
        </p:spPr>
        <p:txBody>
          <a:bodyPr>
            <a:normAutofit/>
          </a:bodyPr>
          <a:lstStyle/>
          <a:p>
            <a:r>
              <a:rPr lang="en-US" dirty="0"/>
              <a:t>Why Teleports Solve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86800" cy="556260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Why are dead-ends and spider traps a problem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/>
              <a:t>and </a:t>
            </a:r>
            <a:r>
              <a:rPr lang="en-US" b="1" dirty="0">
                <a:solidFill>
                  <a:srgbClr val="FF0066"/>
                </a:solidFill>
              </a:rPr>
              <a:t>why do teleports solve the problem?</a:t>
            </a:r>
          </a:p>
          <a:p>
            <a:r>
              <a:rPr lang="en-US" b="1" dirty="0">
                <a:solidFill>
                  <a:srgbClr val="0000FF"/>
                </a:solidFill>
              </a:rPr>
              <a:t>Spider-traps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are not a problem, but with traps PageRank scores are </a:t>
            </a:r>
            <a:r>
              <a:rPr lang="en-US" b="1" dirty="0"/>
              <a:t>not</a:t>
            </a:r>
            <a:r>
              <a:rPr lang="en-US" dirty="0"/>
              <a:t> what we want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Never get stuck in a spider trap by </a:t>
            </a:r>
            <a:br>
              <a:rPr lang="en-US" dirty="0"/>
            </a:br>
            <a:r>
              <a:rPr lang="en-US" dirty="0"/>
              <a:t>teleporting out of it in a finite number of steps</a:t>
            </a:r>
            <a:endParaRPr lang="en-US" b="1" dirty="0"/>
          </a:p>
          <a:p>
            <a:r>
              <a:rPr lang="en-US" b="1" dirty="0">
                <a:solidFill>
                  <a:srgbClr val="0000FF"/>
                </a:solidFill>
              </a:rPr>
              <a:t>Dead-ends</a:t>
            </a:r>
            <a:r>
              <a:rPr lang="en-US" dirty="0"/>
              <a:t> are a problem</a:t>
            </a:r>
          </a:p>
          <a:p>
            <a:pPr lvl="1"/>
            <a:r>
              <a:rPr lang="en-US" dirty="0"/>
              <a:t>The matrix is not column stochastic so our initial assumptions are not met</a:t>
            </a:r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Solution:</a:t>
            </a:r>
            <a:r>
              <a:rPr lang="en-US" dirty="0"/>
              <a:t> Make matrix column stochastic by always teleporting when there is nowhere else to go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Solution: Random Teleports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u="sng" dirty="0">
                    <a:solidFill>
                      <a:srgbClr val="D60093"/>
                    </a:solidFill>
                  </a:rPr>
                  <a:t>Google’s solution that does it all:</a:t>
                </a:r>
                <a:br>
                  <a:rPr lang="en-US" b="1" u="sng" dirty="0">
                    <a:solidFill>
                      <a:srgbClr val="D60093"/>
                    </a:solidFill>
                  </a:rPr>
                </a:br>
                <a:r>
                  <a:rPr lang="en-US" dirty="0">
                    <a:solidFill>
                      <a:srgbClr val="0000FF"/>
                    </a:solidFill>
                  </a:rPr>
                  <a:t>At each step, random surfer has two options: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 follow a link at random</a:t>
                </a:r>
              </a:p>
              <a:p>
                <a:pPr lvl="1"/>
                <a:r>
                  <a:rPr lang="en-US" dirty="0"/>
                  <a:t>With probability 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</a:rPr>
                  <a:t>1-</a:t>
                </a:r>
                <a:r>
                  <a:rPr lang="en-US" b="1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</a:t>
                </a:r>
                <a:r>
                  <a:rPr lang="en-US" dirty="0"/>
                  <a:t>, jump to some random page</a:t>
                </a:r>
              </a:p>
              <a:p>
                <a:pPr lvl="8"/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4000" b="0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+(1−</m:t>
                    </m:r>
                    <m:r>
                      <a:rPr lang="en-US" sz="4000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sz="4000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4000" i="1" dirty="0">
                  <a:latin typeface="Times New Roman" pitchFamily="18" charset="0"/>
                  <a:cs typeface="Times New Roman" pitchFamily="18" charset="0"/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620933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008000"/>
                </a:solidFill>
              </a:rPr>
              <a:t>d</a:t>
            </a:r>
            <a:r>
              <a:rPr lang="en-US" baseline="-25000" dirty="0">
                <a:solidFill>
                  <a:srgbClr val="008000"/>
                </a:solidFill>
              </a:rPr>
              <a:t>i</a:t>
            </a:r>
            <a:r>
              <a:rPr lang="en-US" dirty="0">
                <a:solidFill>
                  <a:srgbClr val="008000"/>
                </a:solidFill>
              </a:rPr>
              <a:t> … out-degree </a:t>
            </a:r>
            <a:br>
              <a:rPr lang="en-US" dirty="0">
                <a:solidFill>
                  <a:srgbClr val="008000"/>
                </a:solidFill>
              </a:rPr>
            </a:br>
            <a:r>
              <a:rPr lang="en-US" dirty="0">
                <a:solidFill>
                  <a:srgbClr val="008000"/>
                </a:solidFill>
              </a:rPr>
              <a:t>of node 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This formulation assumes that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has no dead ends.  We can either preprocess matrix </a:t>
                </a:r>
                <a14:m>
                  <m:oMath xmlns:m="http://schemas.openxmlformats.org/officeDocument/2006/math">
                    <m:r>
                      <a:rPr lang="en-US" sz="1600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𝑴</m:t>
                    </m:r>
                  </m:oMath>
                </a14:m>
                <a:r>
                  <a:rPr lang="en-US" sz="1600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to remove all dead ends or explicitly follow random teleport links with probability 1.0 from dead-ends.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5875100"/>
                <a:ext cx="6781800" cy="830997"/>
              </a:xfrm>
              <a:prstGeom prst="rect">
                <a:avLst/>
              </a:prstGeom>
              <a:blipFill rotWithShape="1">
                <a:blip r:embed="rId3"/>
                <a:stretch>
                  <a:fillRect t="-2206" r="-539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Google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r>
                  <a:rPr lang="en-US" b="1" dirty="0">
                    <a:solidFill>
                      <a:schemeClr val="accent3"/>
                    </a:solidFill>
                  </a:rPr>
                  <a:t> 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[</a:t>
                </a:r>
                <a:r>
                  <a:rPr lang="en-US" dirty="0" err="1">
                    <a:solidFill>
                      <a:schemeClr val="bg1">
                        <a:lumMod val="50000"/>
                      </a:schemeClr>
                    </a:solidFill>
                  </a:rPr>
                  <a:t>Brin</a:t>
                </a:r>
                <a:r>
                  <a:rPr lang="en-US" dirty="0">
                    <a:solidFill>
                      <a:schemeClr val="bg1">
                        <a:lumMod val="50000"/>
                      </a:schemeClr>
                    </a:solidFill>
                  </a:rPr>
                  <a:t>-Page, ‘98]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</m:sSub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/>
                      <m:e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𝛽</m:t>
                        </m:r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/>
                                    <a:cs typeface="Times New Roman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(1−</m:t>
                    </m:r>
                    <m:r>
                      <a:rPr lang="en-US" i="1" dirty="0">
                        <a:latin typeface="Cambria Math"/>
                        <a:cs typeface="Times New Roman" pitchFamily="18" charset="0"/>
                      </a:rPr>
                      <m:t>𝛽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)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b="1" dirty="0">
                  <a:solidFill>
                    <a:schemeClr val="accent3"/>
                  </a:solidFill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</a:rPr>
                  <a:t>The Google Matrix </a:t>
                </a:r>
                <a:r>
                  <a:rPr lang="en-US" b="1" i="1" dirty="0">
                    <a:solidFill>
                      <a:srgbClr val="008000"/>
                    </a:solidFill>
                  </a:rPr>
                  <a:t>A</a:t>
                </a:r>
                <a:r>
                  <a:rPr lang="en-US" b="1" dirty="0">
                    <a:solidFill>
                      <a:srgbClr val="008000"/>
                    </a:solidFill>
                  </a:rPr>
                  <a:t>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𝛽</m:t>
                      </m:r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𝛽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b="1" dirty="0">
                    <a:solidFill>
                      <a:srgbClr val="D60093"/>
                    </a:solidFill>
                  </a:rPr>
                  <a:t>We have a recursive problem: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𝑨</m:t>
                    </m:r>
                    <m:r>
                      <a:rPr lang="en-US" b="1" i="1">
                        <a:solidFill>
                          <a:srgbClr val="008000"/>
                        </a:solidFill>
                        <a:latin typeface="Cambria Math"/>
                      </a:rPr>
                      <m:t>⋅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>
                    <a:solidFill>
                      <a:srgbClr val="D60093"/>
                    </a:solidFill>
                  </a:rPr>
                  <a:t> </a:t>
                </a:r>
                <a:br>
                  <a:rPr lang="en-US" b="1" dirty="0">
                    <a:solidFill>
                      <a:srgbClr val="D60093"/>
                    </a:solidFill>
                  </a:rPr>
                </a:br>
                <a:r>
                  <a:rPr lang="en-US" b="1" dirty="0"/>
                  <a:t>And the Power method still works!</a:t>
                </a:r>
                <a:endParaRPr lang="en-US" sz="2800" b="1" baseline="30000" dirty="0"/>
              </a:p>
              <a:p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What is </a:t>
                </a:r>
                <a:r>
                  <a:rPr lang="en-US" b="1" i="1" dirty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?</a:t>
                </a:r>
              </a:p>
              <a:p>
                <a:pPr lvl="1"/>
                <a:r>
                  <a:rPr lang="en-US" dirty="0">
                    <a:sym typeface="Symbol"/>
                  </a:rPr>
                  <a:t>In practice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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=0.8,0.9 </a:t>
                </a:r>
                <a:r>
                  <a:rPr lang="en-US" dirty="0">
                    <a:sym typeface="Symbol"/>
                  </a:rPr>
                  <a:t>(make </a:t>
                </a:r>
                <a:r>
                  <a:rPr lang="en-US" i="1" dirty="0">
                    <a:latin typeface="Times New Roman" pitchFamily="18" charset="0"/>
                    <a:cs typeface="Times New Roman" pitchFamily="18" charset="0"/>
                    <a:sym typeface="Symbol"/>
                  </a:rPr>
                  <a:t>5</a:t>
                </a:r>
                <a:r>
                  <a:rPr lang="en-US" dirty="0">
                    <a:sym typeface="Symbol"/>
                  </a:rPr>
                  <a:t> steps on avg., jump)</a:t>
                </a:r>
              </a:p>
              <a:p>
                <a:endParaRPr lang="en-US" b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458200" cy="5486400"/>
              </a:xfrm>
              <a:blipFill rotWithShape="1">
                <a:blip r:embed="rId2"/>
                <a:stretch>
                  <a:fillRect t="-667" b="-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735968" y="3124200"/>
            <a:ext cx="24080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1600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…N by N matrix</a:t>
            </a:r>
            <a:b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where all entries are 1/N</a:t>
            </a:r>
          </a:p>
        </p:txBody>
      </p:sp>
    </p:spTree>
    <p:extLst>
      <p:ext uri="{BB962C8B-B14F-4D97-AF65-F5344CB8AC3E}">
        <p14:creationId xmlns:p14="http://schemas.microsoft.com/office/powerpoint/2010/main" val="254767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26159"/>
          <a:stretch/>
        </p:blipFill>
        <p:spPr>
          <a:xfrm>
            <a:off x="228601" y="1676400"/>
            <a:ext cx="8686800" cy="481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Data: Information Nets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4970" y="5943600"/>
            <a:ext cx="44140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Citation networks and Maps of science</a:t>
            </a:r>
          </a:p>
          <a:p>
            <a:pPr algn="ctr"/>
            <a:r>
              <a:rPr lang="en-US" b="1" dirty="0">
                <a:solidFill>
                  <a:srgbClr val="7F7F7F"/>
                </a:solidFill>
              </a:rPr>
              <a:t>[</a:t>
            </a:r>
            <a:r>
              <a:rPr lang="en-US" b="1" dirty="0" err="1">
                <a:solidFill>
                  <a:srgbClr val="7F7F7F"/>
                </a:solidFill>
              </a:rPr>
              <a:t>Börner</a:t>
            </a:r>
            <a:r>
              <a:rPr lang="en-US" b="1" dirty="0">
                <a:solidFill>
                  <a:srgbClr val="7F7F7F"/>
                </a:solidFill>
              </a:rPr>
              <a:t> et al., 2012]</a:t>
            </a:r>
          </a:p>
        </p:txBody>
      </p:sp>
    </p:spTree>
    <p:extLst>
      <p:ext uri="{BB962C8B-B14F-4D97-AF65-F5344CB8AC3E}">
        <p14:creationId xmlns:p14="http://schemas.microsoft.com/office/powerpoint/2010/main" val="42548292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Random Teleports (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latin typeface="Symbol" pitchFamily="18" charset="2"/>
                <a:sym typeface="Symbol" pitchFamily="18" charset="2"/>
              </a:rPr>
              <a:t> = 0.8</a:t>
            </a:r>
            <a:r>
              <a:rPr lang="en-US" dirty="0">
                <a:solidFill>
                  <a:schemeClr val="accent1">
                    <a:satMod val="150000"/>
                  </a:schemeClr>
                </a:solidFill>
                <a:sym typeface="Symbol" pitchFamily="18" charset="2"/>
              </a:rPr>
              <a:t>)</a:t>
            </a:r>
          </a:p>
        </p:txBody>
      </p:sp>
      <p:sp>
        <p:nvSpPr>
          <p:cNvPr id="72722" name="Text Box 29"/>
          <p:cNvSpPr txBox="1">
            <a:spLocks noChangeArrowheads="1"/>
          </p:cNvSpPr>
          <p:nvPr/>
        </p:nvSpPr>
        <p:spPr bwMode="auto">
          <a:xfrm>
            <a:off x="990600" y="5089346"/>
            <a:ext cx="7969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y</a:t>
            </a:r>
          </a:p>
          <a:p>
            <a:r>
              <a:rPr lang="en-US" sz="2400">
                <a:latin typeface="Times New Roman" pitchFamily="18" charset="0"/>
              </a:rPr>
              <a:t>a    =</a:t>
            </a:r>
          </a:p>
          <a:p>
            <a:r>
              <a:rPr lang="en-US" sz="2400">
                <a:latin typeface="Times New Roman" pitchFamily="18" charset="0"/>
              </a:rPr>
              <a:t>m</a:t>
            </a:r>
          </a:p>
        </p:txBody>
      </p:sp>
      <p:sp>
        <p:nvSpPr>
          <p:cNvPr id="72723" name="Text Box 30"/>
          <p:cNvSpPr txBox="1">
            <a:spLocks noChangeArrowheads="1"/>
          </p:cNvSpPr>
          <p:nvPr/>
        </p:nvSpPr>
        <p:spPr bwMode="auto">
          <a:xfrm>
            <a:off x="2378075" y="5124271"/>
            <a:ext cx="5774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  <a:p>
            <a:r>
              <a:rPr lang="en-US" sz="2400" dirty="0">
                <a:latin typeface="Times New Roman" pitchFamily="18" charset="0"/>
              </a:rPr>
              <a:t>1/3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31400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0.33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0.46</a:t>
            </a:r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39782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0.24</a:t>
            </a:r>
          </a:p>
          <a:p>
            <a:r>
              <a:rPr lang="en-US" sz="2400" dirty="0">
                <a:latin typeface="Times New Roman" pitchFamily="18" charset="0"/>
              </a:rPr>
              <a:t>0.20</a:t>
            </a:r>
          </a:p>
          <a:p>
            <a:r>
              <a:rPr lang="en-US" sz="2400" dirty="0">
                <a:latin typeface="Times New Roman" pitchFamily="18" charset="0"/>
              </a:rPr>
              <a:t>0.52</a:t>
            </a:r>
          </a:p>
        </p:txBody>
      </p:sp>
      <p:sp>
        <p:nvSpPr>
          <p:cNvPr id="37921" name="Text Box 33"/>
          <p:cNvSpPr txBox="1">
            <a:spLocks noChangeArrowheads="1"/>
          </p:cNvSpPr>
          <p:nvPr/>
        </p:nvSpPr>
        <p:spPr bwMode="auto">
          <a:xfrm>
            <a:off x="4892675" y="5124271"/>
            <a:ext cx="7232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0.26</a:t>
            </a:r>
          </a:p>
          <a:p>
            <a:r>
              <a:rPr lang="en-US" sz="2400" dirty="0">
                <a:latin typeface="Times New Roman" pitchFamily="18" charset="0"/>
              </a:rPr>
              <a:t>0.18</a:t>
            </a:r>
          </a:p>
          <a:p>
            <a:r>
              <a:rPr lang="en-US" sz="2400" dirty="0">
                <a:latin typeface="Times New Roman" pitchFamily="18" charset="0"/>
              </a:rPr>
              <a:t>0.56</a:t>
            </a:r>
          </a:p>
        </p:txBody>
      </p:sp>
      <p:sp>
        <p:nvSpPr>
          <p:cNvPr id="37922" name="Text Box 34"/>
          <p:cNvSpPr txBox="1">
            <a:spLocks noChangeArrowheads="1"/>
          </p:cNvSpPr>
          <p:nvPr/>
        </p:nvSpPr>
        <p:spPr bwMode="auto">
          <a:xfrm>
            <a:off x="6797675" y="5124271"/>
            <a:ext cx="8851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7/33</a:t>
            </a:r>
          </a:p>
          <a:p>
            <a:r>
              <a:rPr lang="en-US" sz="2400" dirty="0">
                <a:latin typeface="Times New Roman" pitchFamily="18" charset="0"/>
              </a:rPr>
              <a:t>  5/33</a:t>
            </a:r>
          </a:p>
          <a:p>
            <a:r>
              <a:rPr lang="en-US" sz="2400" dirty="0">
                <a:latin typeface="Times New Roman" pitchFamily="18" charset="0"/>
              </a:rPr>
              <a:t>21/33</a:t>
            </a:r>
          </a:p>
        </p:txBody>
      </p: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5867400" y="5470346"/>
            <a:ext cx="56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. . .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1ED495-67E5-48E0-A15B-A1339E69207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cxnSp>
        <p:nvCxnSpPr>
          <p:cNvPr id="30" name="Straight Arrow Connector 29"/>
          <p:cNvCxnSpPr>
            <a:stCxn id="51" idx="3"/>
            <a:endCxn id="50" idx="5"/>
          </p:cNvCxnSpPr>
          <p:nvPr/>
        </p:nvCxnSpPr>
        <p:spPr>
          <a:xfrm flipH="1" flipV="1">
            <a:off x="1017996" y="4058641"/>
            <a:ext cx="2461200" cy="18533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9" idx="4"/>
            <a:endCxn id="50" idx="7"/>
          </p:cNvCxnSpPr>
          <p:nvPr/>
        </p:nvCxnSpPr>
        <p:spPr>
          <a:xfrm flipH="1">
            <a:off x="1017997" y="2099876"/>
            <a:ext cx="979205" cy="15729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1" idx="0"/>
            <a:endCxn id="49" idx="5"/>
          </p:cNvCxnSpPr>
          <p:nvPr/>
        </p:nvCxnSpPr>
        <p:spPr>
          <a:xfrm flipH="1" flipV="1">
            <a:off x="2191176" y="2019973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50" idx="6"/>
            <a:endCxn id="51" idx="2"/>
          </p:cNvCxnSpPr>
          <p:nvPr/>
        </p:nvCxnSpPr>
        <p:spPr>
          <a:xfrm>
            <a:off x="1098342" y="3865739"/>
            <a:ext cx="2300508" cy="1853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49" idx="6"/>
            <a:endCxn id="49" idx="0"/>
          </p:cNvCxnSpPr>
          <p:nvPr/>
        </p:nvCxnSpPr>
        <p:spPr>
          <a:xfrm flipH="1" flipV="1">
            <a:off x="1997202" y="1554266"/>
            <a:ext cx="274320" cy="272805"/>
          </a:xfrm>
          <a:prstGeom prst="curvedConnector4">
            <a:avLst>
              <a:gd name="adj1" fmla="val -83333"/>
              <a:gd name="adj2" fmla="val 183796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722882" y="1554266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50" name="Oval 49"/>
          <p:cNvSpPr/>
          <p:nvPr/>
        </p:nvSpPr>
        <p:spPr>
          <a:xfrm>
            <a:off x="549702" y="3592934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1" name="Oval 50"/>
          <p:cNvSpPr/>
          <p:nvPr/>
        </p:nvSpPr>
        <p:spPr>
          <a:xfrm>
            <a:off x="3398850" y="3778267"/>
            <a:ext cx="548640" cy="54561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cxnSp>
        <p:nvCxnSpPr>
          <p:cNvPr id="32" name="Curved Connector 31"/>
          <p:cNvCxnSpPr/>
          <p:nvPr/>
        </p:nvCxnSpPr>
        <p:spPr>
          <a:xfrm flipH="1" flipV="1">
            <a:off x="3718864" y="3821793"/>
            <a:ext cx="228600" cy="228600"/>
          </a:xfrm>
          <a:prstGeom prst="curvedConnector4">
            <a:avLst>
              <a:gd name="adj1" fmla="val -100000"/>
              <a:gd name="adj2" fmla="val 200000"/>
            </a:avLst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9" idx="4"/>
            <a:endCxn id="51" idx="1"/>
          </p:cNvCxnSpPr>
          <p:nvPr/>
        </p:nvCxnSpPr>
        <p:spPr>
          <a:xfrm>
            <a:off x="1997202" y="2099876"/>
            <a:ext cx="1481994" cy="1758294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50" idx="0"/>
            <a:endCxn id="49" idx="3"/>
          </p:cNvCxnSpPr>
          <p:nvPr/>
        </p:nvCxnSpPr>
        <p:spPr>
          <a:xfrm flipV="1">
            <a:off x="824022" y="2019973"/>
            <a:ext cx="979206" cy="157296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 rot="18135060">
            <a:off x="782111" y="268291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6" name="TextBox 35"/>
          <p:cNvSpPr txBox="1"/>
          <p:nvPr/>
        </p:nvSpPr>
        <p:spPr>
          <a:xfrm rot="318447">
            <a:off x="1769928" y="363641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37" name="TextBox 36"/>
          <p:cNvSpPr txBox="1"/>
          <p:nvPr/>
        </p:nvSpPr>
        <p:spPr>
          <a:xfrm rot="419834">
            <a:off x="1727306" y="409436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753833" y="3275894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13/15</a:t>
            </a:r>
          </a:p>
        </p:txBody>
      </p:sp>
      <p:sp>
        <p:nvSpPr>
          <p:cNvPr id="39" name="TextBox 38"/>
          <p:cNvSpPr txBox="1"/>
          <p:nvPr/>
        </p:nvSpPr>
        <p:spPr>
          <a:xfrm rot="2896627">
            <a:off x="2776945" y="2631195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0" name="TextBox 39"/>
          <p:cNvSpPr txBox="1"/>
          <p:nvPr/>
        </p:nvSpPr>
        <p:spPr>
          <a:xfrm rot="2760934">
            <a:off x="2308959" y="2877238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sp>
        <p:nvSpPr>
          <p:cNvPr id="41" name="TextBox 40"/>
          <p:cNvSpPr txBox="1"/>
          <p:nvPr/>
        </p:nvSpPr>
        <p:spPr>
          <a:xfrm rot="2424277">
            <a:off x="134652" y="435506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1/15</a:t>
            </a:r>
          </a:p>
        </p:txBody>
      </p:sp>
      <p:cxnSp>
        <p:nvCxnSpPr>
          <p:cNvPr id="42" name="Curved Connector 41"/>
          <p:cNvCxnSpPr>
            <a:stCxn id="50" idx="4"/>
            <a:endCxn id="50" idx="2"/>
          </p:cNvCxnSpPr>
          <p:nvPr/>
        </p:nvCxnSpPr>
        <p:spPr>
          <a:xfrm rot="5400000" flipH="1">
            <a:off x="550459" y="3864982"/>
            <a:ext cx="272805" cy="274320"/>
          </a:xfrm>
          <a:prstGeom prst="curvedConnector4">
            <a:avLst>
              <a:gd name="adj1" fmla="val -83796"/>
              <a:gd name="adj2" fmla="val 183333"/>
            </a:avLst>
          </a:prstGeom>
          <a:ln w="28575">
            <a:solidFill>
              <a:srgbClr val="008000"/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472114" y="1321352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44" name="TextBox 43"/>
          <p:cNvSpPr txBox="1"/>
          <p:nvPr/>
        </p:nvSpPr>
        <p:spPr>
          <a:xfrm rot="18135060">
            <a:off x="1306275" y="2798371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7/15</a:t>
            </a:r>
          </a:p>
        </p:txBody>
      </p:sp>
      <p:sp>
        <p:nvSpPr>
          <p:cNvPr id="52" name="Rectangle 43"/>
          <p:cNvSpPr>
            <a:spLocks noChangeArrowheads="1"/>
          </p:cNvSpPr>
          <p:nvPr/>
        </p:nvSpPr>
        <p:spPr bwMode="auto">
          <a:xfrm>
            <a:off x="4987502" y="1630660"/>
            <a:ext cx="13716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3" name="Text Box 44"/>
          <p:cNvSpPr txBox="1">
            <a:spLocks noChangeArrowheads="1"/>
          </p:cNvSpPr>
          <p:nvPr/>
        </p:nvSpPr>
        <p:spPr bwMode="auto">
          <a:xfrm>
            <a:off x="4584277" y="1595735"/>
            <a:ext cx="18165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1/2 1/2   0</a:t>
            </a:r>
          </a:p>
          <a:p>
            <a:r>
              <a:rPr lang="en-US" sz="2400" dirty="0">
                <a:latin typeface="Times New Roman" pitchFamily="18" charset="0"/>
              </a:rPr>
              <a:t>     1/2   0    0</a:t>
            </a:r>
          </a:p>
          <a:p>
            <a:r>
              <a:rPr lang="en-US" sz="2400" dirty="0">
                <a:latin typeface="Times New Roman" pitchFamily="18" charset="0"/>
              </a:rPr>
              <a:t>      0   1/2   1</a:t>
            </a:r>
          </a:p>
        </p:txBody>
      </p:sp>
      <p:sp>
        <p:nvSpPr>
          <p:cNvPr id="54" name="Rectangle 45"/>
          <p:cNvSpPr>
            <a:spLocks noChangeArrowheads="1"/>
          </p:cNvSpPr>
          <p:nvPr/>
        </p:nvSpPr>
        <p:spPr bwMode="auto">
          <a:xfrm>
            <a:off x="7543800" y="1630660"/>
            <a:ext cx="14478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7251700" y="1595735"/>
            <a:ext cx="17335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  <a:p>
            <a:r>
              <a:rPr lang="en-US" sz="2400" dirty="0">
                <a:latin typeface="Times New Roman" pitchFamily="18" charset="0"/>
              </a:rPr>
              <a:t>   1/3 1/3 1/3</a:t>
            </a:r>
          </a:p>
        </p:txBody>
      </p:sp>
      <p:sp>
        <p:nvSpPr>
          <p:cNvPr id="56" name="Rectangle 47"/>
          <p:cNvSpPr>
            <a:spLocks noChangeArrowheads="1"/>
          </p:cNvSpPr>
          <p:nvPr/>
        </p:nvSpPr>
        <p:spPr bwMode="auto">
          <a:xfrm>
            <a:off x="5791200" y="2971800"/>
            <a:ext cx="2216150" cy="1260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/>
        </p:nvSpPr>
        <p:spPr bwMode="auto">
          <a:xfrm>
            <a:off x="5387975" y="2971800"/>
            <a:ext cx="275588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y   7/15  7/15   1/15</a:t>
            </a:r>
          </a:p>
          <a:p>
            <a:r>
              <a:rPr lang="en-US" sz="2400" dirty="0">
                <a:latin typeface="Times New Roman" pitchFamily="18" charset="0"/>
              </a:rPr>
              <a:t>a   7/15  1/15   1/15</a:t>
            </a:r>
          </a:p>
          <a:p>
            <a:r>
              <a:rPr lang="en-US" sz="2400" dirty="0">
                <a:latin typeface="Times New Roman" pitchFamily="18" charset="0"/>
              </a:rPr>
              <a:t>m  1/15  7/15  13/15</a:t>
            </a:r>
          </a:p>
        </p:txBody>
      </p:sp>
      <p:sp>
        <p:nvSpPr>
          <p:cNvPr id="58" name="Text Box 49"/>
          <p:cNvSpPr txBox="1">
            <a:spLocks noChangeArrowheads="1"/>
          </p:cNvSpPr>
          <p:nvPr/>
        </p:nvSpPr>
        <p:spPr bwMode="auto">
          <a:xfrm>
            <a:off x="4431877" y="193546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0.8</a:t>
            </a:r>
          </a:p>
        </p:txBody>
      </p:sp>
      <p:sp>
        <p:nvSpPr>
          <p:cNvPr id="59" name="Text Box 50"/>
          <p:cNvSpPr txBox="1">
            <a:spLocks noChangeArrowheads="1"/>
          </p:cNvSpPr>
          <p:nvPr/>
        </p:nvSpPr>
        <p:spPr bwMode="auto">
          <a:xfrm>
            <a:off x="6689725" y="1898948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+ 0.2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49707" y="110130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239000" y="1050943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[1/N]</a:t>
            </a:r>
            <a:r>
              <a:rPr lang="en-US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NxN</a:t>
            </a:r>
            <a:endParaRPr lang="en-US" sz="2400" b="1" baseline="-25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36316" y="4308475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2600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19" grpId="0" autoUpdateAnimBg="0"/>
      <p:bldP spid="37920" grpId="0" autoUpdateAnimBg="0"/>
      <p:bldP spid="37921" grpId="0" autoUpdateAnimBg="0"/>
      <p:bldP spid="37922" grpId="0" autoUpdateAnimBg="0"/>
      <p:bldP spid="37923" grpId="0" autoUpdateAnimBg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3" grpId="0"/>
      <p:bldP spid="44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/>
      <p:bldP spid="59" grpId="0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we actually compute the PageRank?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70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Computing Page Rank</a:t>
            </a: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7983870" cy="5334001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Key step is matrix-vector multiplication</a:t>
            </a:r>
          </a:p>
          <a:p>
            <a:pPr lvl="1"/>
            <a:r>
              <a:rPr lang="en-US" b="1" i="1" dirty="0" err="1"/>
              <a:t>r</a:t>
            </a:r>
            <a:r>
              <a:rPr lang="en-US" baseline="30000" dirty="0" err="1"/>
              <a:t>new</a:t>
            </a:r>
            <a:r>
              <a:rPr lang="en-US" dirty="0"/>
              <a:t> = </a:t>
            </a:r>
            <a:r>
              <a:rPr lang="en-US" b="1" i="1" dirty="0"/>
              <a:t>A </a:t>
            </a:r>
            <a:r>
              <a:rPr lang="en-US" b="1" dirty="0"/>
              <a:t>∙ </a:t>
            </a:r>
            <a:r>
              <a:rPr lang="en-US" b="1" i="1" dirty="0" err="1"/>
              <a:t>r</a:t>
            </a:r>
            <a:r>
              <a:rPr lang="en-US" baseline="30000" dirty="0" err="1"/>
              <a:t>old</a:t>
            </a:r>
            <a:endParaRPr lang="en-US" baseline="30000" dirty="0"/>
          </a:p>
          <a:p>
            <a:r>
              <a:rPr lang="en-US" dirty="0"/>
              <a:t>Easy if we have enough main memory to hold </a:t>
            </a:r>
            <a:r>
              <a:rPr lang="en-US" b="1" dirty="0"/>
              <a:t>A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old</a:t>
            </a:r>
            <a:r>
              <a:rPr lang="en-US" dirty="0"/>
              <a:t>, </a:t>
            </a:r>
            <a:r>
              <a:rPr lang="en-US" b="1" dirty="0" err="1"/>
              <a:t>r</a:t>
            </a:r>
            <a:r>
              <a:rPr lang="en-US" baseline="30000" dirty="0" err="1"/>
              <a:t>new</a:t>
            </a:r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Say N = 1 billion pages</a:t>
            </a:r>
          </a:p>
          <a:p>
            <a:pPr lvl="1"/>
            <a:r>
              <a:rPr lang="en-US" dirty="0"/>
              <a:t>We need 4 bytes for </a:t>
            </a:r>
            <a:br>
              <a:rPr lang="en-US" dirty="0"/>
            </a:br>
            <a:r>
              <a:rPr lang="en-US" dirty="0"/>
              <a:t>each entry (say)</a:t>
            </a:r>
          </a:p>
          <a:p>
            <a:pPr lvl="1"/>
            <a:r>
              <a:rPr lang="en-US" dirty="0"/>
              <a:t>2 billion entries for </a:t>
            </a:r>
            <a:br>
              <a:rPr lang="en-US" dirty="0"/>
            </a:br>
            <a:r>
              <a:rPr lang="en-US" dirty="0"/>
              <a:t>vectors, approx 8GB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Matrix </a:t>
            </a:r>
            <a:r>
              <a:rPr lang="en-US" b="1" dirty="0">
                <a:solidFill>
                  <a:srgbClr val="D60093"/>
                </a:solidFill>
              </a:rPr>
              <a:t>A</a:t>
            </a:r>
            <a:r>
              <a:rPr lang="en-US" dirty="0">
                <a:solidFill>
                  <a:srgbClr val="D60093"/>
                </a:solidFill>
              </a:rPr>
              <a:t> has N</a:t>
            </a:r>
            <a:r>
              <a:rPr lang="en-US" baseline="30000" dirty="0">
                <a:solidFill>
                  <a:srgbClr val="D60093"/>
                </a:solidFill>
              </a:rPr>
              <a:t>2</a:t>
            </a:r>
            <a:r>
              <a:rPr lang="en-US" dirty="0">
                <a:solidFill>
                  <a:srgbClr val="D60093"/>
                </a:solidFill>
              </a:rPr>
              <a:t> entries</a:t>
            </a:r>
          </a:p>
          <a:p>
            <a:pPr lvl="2"/>
            <a:r>
              <a:rPr lang="en-US" dirty="0"/>
              <a:t>10</a:t>
            </a:r>
            <a:r>
              <a:rPr lang="en-US" baseline="30000" dirty="0"/>
              <a:t>18</a:t>
            </a:r>
            <a:r>
              <a:rPr lang="en-US" dirty="0"/>
              <a:t> is a large number!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6248400" y="4114800"/>
            <a:ext cx="992579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</a:rPr>
              <a:t>½   ½   0</a:t>
            </a:r>
          </a:p>
          <a:p>
            <a:r>
              <a:rPr lang="en-US" dirty="0">
                <a:latin typeface="Times New Roman" pitchFamily="18" charset="0"/>
              </a:rPr>
              <a:t> ½   0   0</a:t>
            </a:r>
          </a:p>
          <a:p>
            <a:r>
              <a:rPr lang="en-US" dirty="0">
                <a:latin typeface="Times New Roman" pitchFamily="18" charset="0"/>
              </a:rPr>
              <a:t>0    ½   1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848600" y="4114800"/>
            <a:ext cx="1184940" cy="9233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  <a:p>
            <a:pPr algn="ctr"/>
            <a:r>
              <a:rPr lang="en-US" dirty="0">
                <a:latin typeface="Times New Roman" pitchFamily="18" charset="0"/>
              </a:rPr>
              <a:t>1/3 1/3 1/3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6815137" y="5410201"/>
            <a:ext cx="221615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rbel" pitchFamily="34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6411912" y="5410200"/>
            <a:ext cx="26789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itchFamily="18" charset="0"/>
              </a:rPr>
              <a:t>     7/15  7/15   1/15</a:t>
            </a:r>
          </a:p>
          <a:p>
            <a:r>
              <a:rPr lang="en-US" sz="2400" dirty="0">
                <a:latin typeface="Times New Roman" pitchFamily="18" charset="0"/>
              </a:rPr>
              <a:t>     7/15  1/15   1/15</a:t>
            </a:r>
          </a:p>
          <a:p>
            <a:r>
              <a:rPr lang="en-US" sz="2400" dirty="0">
                <a:latin typeface="Times New Roman" pitchFamily="18" charset="0"/>
              </a:rPr>
              <a:t>     1/15  7/15  13/15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5715000" y="4343400"/>
            <a:ext cx="60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0.8</a:t>
            </a: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7173494" y="4343400"/>
            <a:ext cx="7393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rbel" pitchFamily="34" charset="0"/>
              </a:rPr>
              <a:t>+0.2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612378" y="3505200"/>
            <a:ext cx="36840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/>
              <a:t>A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b="1" dirty="0"/>
              <a:t>∙M</a:t>
            </a:r>
            <a:r>
              <a:rPr lang="en-US" sz="2400" dirty="0"/>
              <a:t> + (1-</a:t>
            </a:r>
            <a:r>
              <a:rPr lang="en-US" sz="2400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sz="2400" dirty="0"/>
              <a:t>) [1/N]</a:t>
            </a:r>
            <a:r>
              <a:rPr lang="en-US" sz="2400" baseline="-25000" dirty="0" err="1"/>
              <a:t>NxN</a:t>
            </a:r>
            <a:endParaRPr lang="en-US" sz="2400" baseline="-25000" dirty="0"/>
          </a:p>
        </p:txBody>
      </p:sp>
      <p:sp>
        <p:nvSpPr>
          <p:cNvPr id="16" name="Rectangle 15"/>
          <p:cNvSpPr/>
          <p:nvPr/>
        </p:nvSpPr>
        <p:spPr>
          <a:xfrm>
            <a:off x="6264454" y="5801380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 =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32135" y="4332192"/>
            <a:ext cx="676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008000"/>
                </a:solidFill>
              </a:rPr>
              <a:t>A</a:t>
            </a:r>
            <a:r>
              <a:rPr lang="en-US" sz="2800" dirty="0"/>
              <a:t> =</a:t>
            </a:r>
          </a:p>
        </p:txBody>
      </p:sp>
    </p:spTree>
    <p:extLst>
      <p:ext uri="{BB962C8B-B14F-4D97-AF65-F5344CB8AC3E}">
        <p14:creationId xmlns:p14="http://schemas.microsoft.com/office/powerpoint/2010/main" val="21675444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Matrix Formulation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Suppose there are </a:t>
            </a:r>
            <a:r>
              <a:rPr lang="en-US" b="1" i="1" dirty="0"/>
              <a:t>N</a:t>
            </a:r>
            <a:r>
              <a:rPr lang="en-US" dirty="0"/>
              <a:t> pages</a:t>
            </a:r>
          </a:p>
          <a:p>
            <a:pPr>
              <a:lnSpc>
                <a:spcPct val="90000"/>
              </a:lnSpc>
            </a:pPr>
            <a:r>
              <a:rPr lang="en-US" dirty="0"/>
              <a:t>Consider page </a:t>
            </a:r>
            <a:r>
              <a:rPr lang="en-US" b="1" i="1" dirty="0" err="1"/>
              <a:t>i</a:t>
            </a:r>
            <a:r>
              <a:rPr lang="en-US" dirty="0"/>
              <a:t>, with </a:t>
            </a:r>
            <a:r>
              <a:rPr lang="en-US" b="1" dirty="0"/>
              <a:t>d</a:t>
            </a:r>
            <a:r>
              <a:rPr lang="en-US" b="1" i="1" baseline="-25000" dirty="0"/>
              <a:t>i</a:t>
            </a:r>
            <a:r>
              <a:rPr lang="en-US" dirty="0"/>
              <a:t> out-links</a:t>
            </a:r>
            <a:endParaRPr lang="en-US" b="1" i="1" baseline="-25000" dirty="0"/>
          </a:p>
          <a:p>
            <a:pPr>
              <a:lnSpc>
                <a:spcPct val="90000"/>
              </a:lnSpc>
            </a:pPr>
            <a:r>
              <a:rPr lang="en-US" dirty="0"/>
              <a:t>We have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dirty="0"/>
              <a:t> </a:t>
            </a:r>
            <a:r>
              <a:rPr lang="en-US" b="1" dirty="0"/>
              <a:t>=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b="1" dirty="0"/>
              <a:t> </a:t>
            </a:r>
            <a:r>
              <a:rPr lang="en-US" dirty="0"/>
              <a:t>when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>
                <a:latin typeface="cmsy10" pitchFamily="34" charset="0"/>
              </a:rPr>
              <a:t>→</a:t>
            </a:r>
            <a:r>
              <a:rPr lang="en-US" b="1" i="1" dirty="0"/>
              <a:t> j</a:t>
            </a:r>
            <a:br>
              <a:rPr lang="en-US" b="1" dirty="0"/>
            </a:br>
            <a:r>
              <a:rPr lang="en-US" dirty="0"/>
              <a:t>	   and </a:t>
            </a:r>
            <a:r>
              <a:rPr lang="en-US" b="1" i="1" dirty="0" err="1"/>
              <a:t>M</a:t>
            </a:r>
            <a:r>
              <a:rPr lang="en-US" i="1" baseline="-25000" dirty="0" err="1"/>
              <a:t>ji</a:t>
            </a:r>
            <a:r>
              <a:rPr lang="en-US" i="1" dirty="0"/>
              <a:t> </a:t>
            </a:r>
            <a:r>
              <a:rPr lang="en-US" b="1" i="1" dirty="0"/>
              <a:t>= 0</a:t>
            </a:r>
            <a:r>
              <a:rPr lang="en-US" b="1" dirty="0"/>
              <a:t> </a:t>
            </a:r>
            <a:r>
              <a:rPr lang="en-US" dirty="0"/>
              <a:t>otherwise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The random teleport is equivalent to: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Adding a </a:t>
            </a:r>
            <a:r>
              <a:rPr lang="en-US" b="1" dirty="0">
                <a:solidFill>
                  <a:srgbClr val="D60093"/>
                </a:solidFill>
              </a:rPr>
              <a:t>teleport link </a:t>
            </a:r>
            <a:r>
              <a:rPr lang="en-US" dirty="0"/>
              <a:t>from </a:t>
            </a:r>
            <a:r>
              <a:rPr lang="en-US" b="1" i="1" dirty="0" err="1"/>
              <a:t>i</a:t>
            </a:r>
            <a:r>
              <a:rPr lang="en-US" dirty="0"/>
              <a:t> to every other page and setting transition probability to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)/N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Reducing the probability of following each </a:t>
            </a:r>
            <a:br>
              <a:rPr lang="en-US" dirty="0"/>
            </a:br>
            <a:r>
              <a:rPr lang="en-US" dirty="0"/>
              <a:t>out-link from </a:t>
            </a:r>
            <a:r>
              <a:rPr lang="en-US" b="1" i="1" dirty="0"/>
              <a:t>1/|d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  <a:r>
              <a:rPr lang="en-US" dirty="0"/>
              <a:t> to 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/|d</a:t>
            </a:r>
            <a:r>
              <a:rPr lang="en-US" b="1" i="1" baseline="-25000" dirty="0"/>
              <a:t>i</a:t>
            </a:r>
            <a:r>
              <a:rPr lang="en-US" b="1" i="1" dirty="0"/>
              <a:t>|</a:t>
            </a:r>
          </a:p>
          <a:p>
            <a:pPr lvl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Equivalent:</a:t>
            </a:r>
            <a:r>
              <a:rPr lang="en-US" dirty="0"/>
              <a:t> Tax each page a fraction </a:t>
            </a:r>
            <a:r>
              <a:rPr lang="en-US" b="1" i="1" dirty="0"/>
              <a:t>(1-</a:t>
            </a:r>
            <a:r>
              <a:rPr lang="en-US" b="1" i="1" dirty="0">
                <a:latin typeface="Symbol" pitchFamily="18" charset="2"/>
                <a:sym typeface="Symbol" pitchFamily="18" charset="2"/>
              </a:rPr>
              <a:t></a:t>
            </a:r>
            <a:r>
              <a:rPr lang="en-US" b="1" i="1" dirty="0"/>
              <a:t>)</a:t>
            </a:r>
            <a:r>
              <a:rPr lang="en-US" dirty="0"/>
              <a:t> of its score and redistribute evenly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83AECA-BB32-4921-98F7-227BEF586A67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8386845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Rearranging the Equation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5" name="Rectangle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𝒓</m:t>
                    </m:r>
                    <m:r>
                      <a:rPr lang="en-US" b="1" i="0" smtClean="0">
                        <a:latin typeface="Cambria Math"/>
                      </a:rPr>
                      <m:t>  </m:t>
                    </m:r>
                    <m:r>
                      <a:rPr lang="en-US" b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𝑨</m:t>
                    </m:r>
                    <m:r>
                      <a:rPr lang="en-US" b="1" smtClean="0">
                        <a:latin typeface="Cambria Math"/>
                      </a:rPr>
                      <m:t>⋅</m:t>
                    </m:r>
                    <m:r>
                      <a:rPr lang="en-US" b="1" i="1" smtClean="0">
                        <a:latin typeface="Cambria Math"/>
                      </a:rPr>
                      <m:t>𝒓</m:t>
                    </m:r>
                  </m:oMath>
                </a14:m>
                <a:r>
                  <a:rPr lang="en-US" b="1" dirty="0"/>
                  <a:t>,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=</m:t>
                    </m:r>
                    <m:r>
                      <a:rPr lang="en-US" b="1" i="1">
                        <a:latin typeface="Cambria Math"/>
                      </a:rPr>
                      <m:t>𝜷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 </m:t>
                        </m:r>
                        <m:r>
                          <a:rPr lang="en-US" b="1" i="1">
                            <a:latin typeface="Cambria Math"/>
                          </a:rPr>
                          <m:t>𝑴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𝒋𝒊</m:t>
                        </m:r>
                      </m:sub>
                    </m:sSub>
                    <m:r>
                      <a:rPr lang="en-US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𝟏</m:t>
                        </m:r>
                        <m:r>
                          <a:rPr lang="en-US" b="1">
                            <a:latin typeface="Cambria Math"/>
                          </a:rPr>
                          <m:t>−</m:t>
                        </m:r>
                        <m:r>
                          <a:rPr lang="en-US" b="1" i="1">
                            <a:latin typeface="Cambria Math"/>
                          </a:rPr>
                          <m:t>𝜷</m:t>
                        </m:r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m:rPr>
                            <m:brk m:alnAt="23"/>
                          </m:rP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/>
                      </a:rPr>
                      <m:t> </m:t>
                    </m:r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0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𝑗𝑖</m:t>
                                </m:r>
                              </m:sub>
                            </m:sSub>
                            <m:r>
                              <a:rPr lang="en-US" b="0">
                                <a:latin typeface="Cambria Math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0" i="1">
                                    <a:latin typeface="Cambria Math"/>
                                  </a:rPr>
                                  <m:t>𝛽</m:t>
                                </m:r>
                              </m:num>
                              <m:den>
                                <m:r>
                                  <a:rPr lang="en-US" b="0" i="1">
                                    <a:latin typeface="Cambria Math"/>
                                  </a:rPr>
                                  <m:t>𝑁</m:t>
                                </m:r>
                              </m:den>
                            </m:f>
                          </m:e>
                        </m:d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  <a:p>
                <a:pPr marL="118872" indent="0">
                  <a:buNone/>
                </a:pPr>
                <a:r>
                  <a:rPr lang="en-US" dirty="0"/>
                  <a:t>	 </a:t>
                </a:r>
                <a14:m>
                  <m:oMath xmlns:m="http://schemas.openxmlformats.org/officeDocument/2006/math">
                    <m:r>
                      <a:rPr lang="en-US" b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i</m:t>
                        </m:r>
                        <m:r>
                          <a:rPr lang="en-US" b="0">
                            <a:latin typeface="Cambria Math"/>
                          </a:rPr>
                          <m:t>=</m:t>
                        </m:r>
                        <m:r>
                          <a:rPr lang="en-US" b="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b="0" i="1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b="0" i="1">
                            <a:latin typeface="Cambria Math"/>
                          </a:rPr>
                          <m:t>𝛽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⋅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>
                                <a:latin typeface="Cambria Math"/>
                              </a:rPr>
                              <m:t>1</m:t>
                            </m:r>
                            <m:r>
                              <a:rPr lang="en-US" b="0">
                                <a:latin typeface="Cambria Math"/>
                              </a:rPr>
                              <m:t>−</m:t>
                            </m:r>
                            <m:r>
                              <a:rPr lang="en-US" b="0" i="1">
                                <a:latin typeface="Cambria Math"/>
                              </a:rPr>
                              <m:t>𝛽</m:t>
                            </m:r>
                          </m:num>
                          <m:den>
                            <m:r>
                              <a:rPr lang="en-US" b="0" i="1">
                                <a:latin typeface="Cambria Math"/>
                              </a:rPr>
                              <m:t>𝑁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            </a:t>
                </a:r>
                <a:r>
                  <a:rPr lang="en-US" sz="2800" dirty="0">
                    <a:solidFill>
                      <a:srgbClr val="008000"/>
                    </a:solidFill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∑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>
                            <a:solidFill>
                              <a:srgbClr val="008000"/>
                            </a:solidFill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800" b="0">
                        <a:solidFill>
                          <a:srgbClr val="00800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>
                        <a:solidFill>
                          <a:srgbClr val="008000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>
                  <a:solidFill>
                    <a:srgbClr val="008000"/>
                  </a:solidFill>
                </a:endParaRPr>
              </a:p>
              <a:p>
                <a:r>
                  <a:rPr lang="en-US" b="1" dirty="0">
                    <a:solidFill>
                      <a:srgbClr val="0000FF"/>
                    </a:solidFill>
                  </a:rPr>
                  <a:t>So we get: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  <m:r>
                      <a:rPr lang="en-US" b="1" i="0" smtClean="0">
                        <a:solidFill>
                          <a:srgbClr val="0000FF"/>
                        </a:solidFill>
                        <a:latin typeface="Cambria Math"/>
                      </a:rPr>
                      <m:t> 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𝑴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⋅</m:t>
                    </m:r>
                    <m:r>
                      <a:rPr lang="en-US" b="1" i="1">
                        <a:solidFill>
                          <a:srgbClr val="0000FF"/>
                        </a:solidFill>
                        <a:latin typeface="Cambria Math"/>
                      </a:rPr>
                      <m:t>𝒓</m:t>
                    </m:r>
                    <m:r>
                      <a:rPr lang="en-US" b="1">
                        <a:solidFill>
                          <a:srgbClr val="0000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b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𝜷</m:t>
                                </m:r>
                              </m:num>
                              <m:den>
                                <m:r>
                                  <a:rPr lang="en-US" b="1" i="1">
                                    <a:solidFill>
                                      <a:srgbClr val="0000FF"/>
                                    </a:solidFill>
                                    <a:latin typeface="Cambria Math"/>
                                  </a:rPr>
                                  <m:t>𝑵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b="1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𝑵</m:t>
                        </m:r>
                      </m:sub>
                    </m:sSub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01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95800" y="6160532"/>
            <a:ext cx="4322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</a:rPr>
              <a:t>[x]</a:t>
            </a:r>
            <a:r>
              <a:rPr lang="en-US" i="1" baseline="-25000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… a vector  of length </a:t>
            </a:r>
            <a:r>
              <a:rPr lang="en-US" i="1" dirty="0">
                <a:solidFill>
                  <a:srgbClr val="008000"/>
                </a:solidFill>
              </a:rPr>
              <a:t>N</a:t>
            </a:r>
            <a:r>
              <a:rPr lang="en-US" dirty="0">
                <a:solidFill>
                  <a:srgbClr val="008000"/>
                </a:solidFill>
              </a:rPr>
              <a:t> with all entries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" y="6052810"/>
            <a:ext cx="2788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Here we assumed </a:t>
            </a:r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has no dead-ends</a:t>
            </a:r>
          </a:p>
        </p:txBody>
      </p:sp>
    </p:spTree>
    <p:extLst>
      <p:ext uri="{BB962C8B-B14F-4D97-AF65-F5344CB8AC3E}">
        <p14:creationId xmlns:p14="http://schemas.microsoft.com/office/powerpoint/2010/main" val="232511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139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We just rearranged the </a:t>
                </a:r>
                <a:r>
                  <a:rPr lang="en-US" b="1" dirty="0">
                    <a:solidFill>
                      <a:srgbClr val="0000FF"/>
                    </a:solidFill>
                  </a:rPr>
                  <a:t>PageRank equation</a:t>
                </a:r>
                <a:endParaRPr lang="en-US" dirty="0">
                  <a:solidFill>
                    <a:srgbClr val="0000FF"/>
                  </a:solidFill>
                </a:endParaRP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𝜷</m:t>
                      </m:r>
                      <m:r>
                        <a:rPr lang="en-US">
                          <a:latin typeface="Cambria Math"/>
                        </a:rPr>
                        <m:t>𝑴</m:t>
                      </m:r>
                      <m:r>
                        <a:rPr lang="en-US">
                          <a:latin typeface="Cambria Math"/>
                        </a:rPr>
                        <m:t>⋅</m:t>
                      </m:r>
                      <m:r>
                        <a:rPr lang="en-US">
                          <a:latin typeface="Cambria Math"/>
                        </a:rPr>
                        <m:t>𝒓</m:t>
                      </m:r>
                      <m:r>
                        <a:rPr lang="en-US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>
                                      <a:latin typeface="Cambria Math"/>
                                    </a:rPr>
                                    <m:t>𝜷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/>
                                    </a:rPr>
                                    <m:t>𝑵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𝑵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  <a:p>
                <a:pPr lvl="2"/>
                <a:r>
                  <a:rPr lang="en-US" dirty="0"/>
                  <a:t>where </a:t>
                </a:r>
                <a:r>
                  <a:rPr lang="en-US" b="1" dirty="0"/>
                  <a:t>[(1-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)/N]</a:t>
                </a:r>
                <a:r>
                  <a:rPr lang="en-US" b="1" baseline="-25000" dirty="0"/>
                  <a:t>N</a:t>
                </a:r>
                <a:r>
                  <a:rPr lang="en-US" dirty="0"/>
                  <a:t> is a vector with all </a:t>
                </a:r>
                <a:r>
                  <a:rPr lang="en-US" b="1" i="1" dirty="0"/>
                  <a:t>N</a:t>
                </a:r>
                <a:r>
                  <a:rPr lang="en-US" dirty="0"/>
                  <a:t> entries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</a:t>
                </a:r>
              </a:p>
              <a:p>
                <a:pPr marL="2048256" lvl="8" indent="0">
                  <a:buNone/>
                </a:pPr>
                <a:endParaRPr lang="en-US" dirty="0"/>
              </a:p>
              <a:p>
                <a:r>
                  <a:rPr lang="en-US" b="1" i="1" dirty="0"/>
                  <a:t>M</a:t>
                </a:r>
                <a:r>
                  <a:rPr lang="en-US" dirty="0"/>
                  <a:t> is a </a:t>
                </a:r>
                <a:r>
                  <a:rPr lang="en-US" b="1" dirty="0">
                    <a:solidFill>
                      <a:srgbClr val="D60093"/>
                    </a:solidFill>
                  </a:rPr>
                  <a:t>sparse matrix! </a:t>
                </a:r>
                <a:r>
                  <a:rPr lang="en-US" sz="2400" dirty="0"/>
                  <a:t>(with no dead-ends)</a:t>
                </a:r>
                <a:endParaRPr lang="en-US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dirty="0"/>
                  <a:t>10 links per node, approx 10N entries</a:t>
                </a:r>
              </a:p>
              <a:p>
                <a:r>
                  <a:rPr lang="en-US" dirty="0"/>
                  <a:t>So in each iteration, we need to:</a:t>
                </a:r>
              </a:p>
              <a:p>
                <a:pPr lvl="1"/>
                <a:r>
                  <a:rPr lang="en-US" dirty="0">
                    <a:solidFill>
                      <a:srgbClr val="0000FF"/>
                    </a:solidFill>
                  </a:rPr>
                  <a:t>Compute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new</a:t>
                </a:r>
                <a:r>
                  <a:rPr lang="en-US" dirty="0">
                    <a:solidFill>
                      <a:srgbClr val="0000FF"/>
                    </a:solidFill>
                  </a:rPr>
                  <a:t> = </a:t>
                </a:r>
                <a:r>
                  <a:rPr lang="en-US" i="1" dirty="0">
                    <a:solidFill>
                      <a:srgbClr val="0000FF"/>
                    </a:solidFill>
                    <a:sym typeface="Symbol" pitchFamily="18" charset="2"/>
                  </a:rPr>
                  <a:t></a:t>
                </a:r>
                <a:r>
                  <a:rPr lang="en-US" dirty="0">
                    <a:solidFill>
                      <a:srgbClr val="0000FF"/>
                    </a:solidFill>
                    <a:sym typeface="Symbol" pitchFamily="18" charset="2"/>
                  </a:rPr>
                  <a:t>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M </a:t>
                </a:r>
                <a:r>
                  <a:rPr lang="en-US" dirty="0">
                    <a:solidFill>
                      <a:srgbClr val="0000FF"/>
                    </a:solidFill>
                  </a:rPr>
                  <a:t>∙ </a:t>
                </a:r>
                <a:r>
                  <a:rPr lang="en-US" b="1" i="1" dirty="0" err="1">
                    <a:solidFill>
                      <a:srgbClr val="0000FF"/>
                    </a:solidFill>
                  </a:rPr>
                  <a:t>r</a:t>
                </a:r>
                <a:r>
                  <a:rPr lang="en-US" baseline="30000" dirty="0" err="1">
                    <a:solidFill>
                      <a:srgbClr val="0000FF"/>
                    </a:solidFill>
                  </a:rPr>
                  <a:t>old</a:t>
                </a:r>
                <a:endParaRPr lang="en-US" baseline="30000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Add a constant value </a:t>
                </a:r>
                <a:r>
                  <a:rPr lang="en-US" b="1" dirty="0"/>
                  <a:t>(1-</a:t>
                </a:r>
                <a:r>
                  <a:rPr lang="en-US" b="1" dirty="0">
                    <a:sym typeface="Symbol" pitchFamily="18" charset="2"/>
                  </a:rPr>
                  <a:t></a:t>
                </a:r>
                <a:r>
                  <a:rPr lang="en-US" b="1" dirty="0"/>
                  <a:t>)/N </a:t>
                </a:r>
                <a:r>
                  <a:rPr lang="en-US" dirty="0"/>
                  <a:t>to each entry in </a:t>
                </a:r>
                <a:r>
                  <a:rPr lang="en-US" b="1" i="1" dirty="0" err="1"/>
                  <a:t>r</a:t>
                </a:r>
                <a:r>
                  <a:rPr lang="en-US" baseline="30000" dirty="0" err="1"/>
                  <a:t>new</a:t>
                </a:r>
                <a:endParaRPr lang="en-US" baseline="30000" dirty="0"/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Note if M contains dead-ends then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1" i="1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𝒋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𝒓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𝒋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𝒏𝒆𝒘</m:t>
                            </m:r>
                          </m:sup>
                        </m:sSubSup>
                      </m:e>
                    </m:nary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&lt;</m:t>
                    </m:r>
                    <m:r>
                      <a:rPr lang="en-US" b="1" i="1" smtClean="0">
                        <a:solidFill>
                          <a:srgbClr val="00800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</a:rPr>
                  <a:t> and </a:t>
                </a:r>
                <a:br>
                  <a:rPr lang="en-US" b="1" dirty="0">
                    <a:solidFill>
                      <a:srgbClr val="008000"/>
                    </a:solidFill>
                  </a:rPr>
                </a:br>
                <a:r>
                  <a:rPr lang="en-US" b="1" dirty="0">
                    <a:solidFill>
                      <a:srgbClr val="008000"/>
                    </a:solidFill>
                  </a:rPr>
                  <a:t>we also have to renormalize </a:t>
                </a:r>
                <a:r>
                  <a:rPr lang="en-US" b="1" i="1" dirty="0" err="1">
                    <a:solidFill>
                      <a:srgbClr val="008000"/>
                    </a:solidFill>
                  </a:rPr>
                  <a:t>r</a:t>
                </a:r>
                <a:r>
                  <a:rPr lang="en-US" b="1" baseline="30000" dirty="0" err="1">
                    <a:solidFill>
                      <a:srgbClr val="008000"/>
                    </a:solidFill>
                  </a:rPr>
                  <a:t>new</a:t>
                </a:r>
                <a:r>
                  <a:rPr lang="en-US" b="1" dirty="0">
                    <a:solidFill>
                      <a:srgbClr val="008000"/>
                    </a:solidFill>
                  </a:rPr>
                  <a:t> so that it sums to 1</a:t>
                </a:r>
              </a:p>
            </p:txBody>
          </p:sp>
        </mc:Choice>
        <mc:Fallback xmlns="">
          <p:sp>
            <p:nvSpPr>
              <p:cNvPr id="911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1466" b="-3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400" y="2895600"/>
            <a:ext cx="7239000" cy="33528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FFC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 fontScale="90000"/>
          </a:bodyPr>
          <a:lstStyle/>
          <a:p>
            <a:r>
              <a:rPr lang="en-US" dirty="0"/>
              <a:t>PageRank: The Complete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b="1" u="sng" dirty="0">
                    <a:solidFill>
                      <a:srgbClr val="0000FF"/>
                    </a:solidFill>
                  </a:rPr>
                  <a:t>Input:</a:t>
                </a:r>
                <a:r>
                  <a:rPr lang="en-US" b="1" dirty="0">
                    <a:solidFill>
                      <a:srgbClr val="0000FF"/>
                    </a:solidFill>
                  </a:rPr>
                  <a:t> Graph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𝑮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</a:rPr>
                  <a:t> and parameter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FF"/>
                        </a:solidFill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pPr lvl="1"/>
                <a:r>
                  <a:rPr lang="en-US" dirty="0"/>
                  <a:t>Directed graph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𝑮</m:t>
                    </m:r>
                  </m:oMath>
                </a14:m>
                <a:r>
                  <a:rPr lang="en-US" dirty="0"/>
                  <a:t> (can have </a:t>
                </a:r>
                <a:r>
                  <a:rPr lang="en-US" b="1" dirty="0"/>
                  <a:t>spider traps </a:t>
                </a:r>
                <a:r>
                  <a:rPr lang="en-US" dirty="0"/>
                  <a:t>and</a:t>
                </a:r>
                <a:r>
                  <a:rPr lang="en-US" b="1" dirty="0"/>
                  <a:t> dead ends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Parameter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𝜷</m:t>
                    </m:r>
                  </m:oMath>
                </a14:m>
                <a:endParaRPr lang="en-US" b="1" dirty="0">
                  <a:solidFill>
                    <a:srgbClr val="0000FF"/>
                  </a:solidFill>
                </a:endParaRPr>
              </a:p>
              <a:p>
                <a:r>
                  <a:rPr lang="en-US" b="1" u="sng" dirty="0">
                    <a:solidFill>
                      <a:srgbClr val="D60093"/>
                    </a:solidFill>
                  </a:rPr>
                  <a:t>Output:</a:t>
                </a:r>
                <a:r>
                  <a:rPr lang="en-US" b="1" dirty="0">
                    <a:solidFill>
                      <a:srgbClr val="D60093"/>
                    </a:solidFill>
                  </a:rPr>
                  <a:t> PageRank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dirty="0" smtClean="0">
                            <a:solidFill>
                              <a:srgbClr val="D60093"/>
                            </a:solidFill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>
                  <a:solidFill>
                    <a:srgbClr val="D60093"/>
                  </a:solidFill>
                </a:endParaRPr>
              </a:p>
              <a:p>
                <a:pPr lvl="1"/>
                <a:r>
                  <a:rPr lang="en-US" b="1" dirty="0"/>
                  <a:t>Set: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</a:rPr>
                          <m:t>𝑗</m:t>
                        </m:r>
                      </m:sub>
                      <m:sup>
                        <m:r>
                          <a:rPr lang="en-US" b="0" i="1" dirty="0" smtClean="0">
                            <a:latin typeface="Cambria Math"/>
                          </a:rPr>
                          <m:t>𝑜𝑙𝑑</m:t>
                        </m:r>
                      </m:sup>
                    </m:sSubSup>
                    <m:r>
                      <a:rPr lang="en-US" i="1" dirty="0" smtClean="0"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/>
                          </a:rPr>
                          <m:t>𝑁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008000"/>
                    </a:solidFill>
                  </a:rPr>
                  <a:t>repeat until convergence: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𝑛𝑒𝑤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𝑜𝑙𝑑</m:t>
                                </m:r>
                              </m:sup>
                            </m:sSubSup>
                          </m:e>
                        </m:d>
                        <m:r>
                          <a:rPr lang="en-US" i="1">
                            <a:latin typeface="Cambria Math"/>
                          </a:rPr>
                          <m:t>&gt;</m:t>
                        </m:r>
                        <m:r>
                          <a:rPr lang="en-US" i="1">
                            <a:latin typeface="Cambria Math"/>
                          </a:rPr>
                          <m:t>𝜀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𝑗</m:t>
                    </m:r>
                    <m:r>
                      <a:rPr lang="en-US" b="0" i="1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>
                        <a:latin typeface="Cambria Math"/>
                        <a:cs typeface="Times New Roman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→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/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𝜷</m:t>
                        </m:r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1" i="1" dirty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b="1" i="1" dirty="0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  <m:sup>
                                <m:r>
                                  <a:rPr lang="en-US" b="1" i="1" dirty="0" smtClean="0">
                                    <a:latin typeface="Cambria Math"/>
                                    <a:cs typeface="Times New Roman" pitchFamily="18" charset="0"/>
                                  </a:rPr>
                                  <m:t>𝒐𝒍𝒅</m:t>
                                </m:r>
                              </m:sup>
                            </m:sSubSup>
                          </m:num>
                          <m:den>
                            <m:sSub>
                              <m:sSubPr>
                                <m:ctrlPr>
                                  <a:rPr lang="en-US" b="1" i="1" dirty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𝒅</m:t>
                                </m:r>
                              </m:e>
                              <m:sub>
                                <m:r>
                                  <a:rPr lang="en-US" b="1" i="1" dirty="0">
                                    <a:latin typeface="Cambria Math"/>
                                    <a:cs typeface="Times New Roman" pitchFamily="18" charset="0"/>
                                  </a:rPr>
                                  <m:t>𝒊</m:t>
                                </m:r>
                              </m:sub>
                            </m:sSub>
                          </m:den>
                        </m:f>
                      </m:e>
                    </m:nary>
                  </m:oMath>
                </a14:m>
                <a:r>
                  <a:rPr lang="en-US" dirty="0"/>
                  <a:t> </a:t>
                </a:r>
              </a:p>
              <a:p>
                <a:pPr marL="768096" lvl="2" indent="0">
                  <a:buNone/>
                </a:pPr>
                <a:r>
                  <a:rPr lang="en-US" dirty="0"/>
                  <a:t>   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dirty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𝒓</m:t>
                        </m:r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′</m:t>
                        </m:r>
                      </m:e>
                      <m:sub>
                        <m:r>
                          <a:rPr lang="en-US" b="1" i="1" dirty="0">
                            <a:latin typeface="Cambria Math"/>
                            <a:cs typeface="Times New Roman" pitchFamily="18" charset="0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  <a:cs typeface="Times New Roman" pitchFamily="18" charset="0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r>
                      <a:rPr lang="en-US" b="1" i="1" dirty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dirty="0"/>
                  <a:t>  if in-degree of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</a:rPr>
                      <m:t>𝒋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dirty="0"/>
                  <a:t>0</a:t>
                </a:r>
              </a:p>
              <a:p>
                <a:pPr lvl="2"/>
                <a:r>
                  <a:rPr lang="en-US" b="1" dirty="0">
                    <a:solidFill>
                      <a:srgbClr val="008000"/>
                    </a:solidFill>
                  </a:rPr>
                  <a:t>Now re-insert the leaked PageRank:</a:t>
                </a:r>
              </a:p>
              <a:p>
                <a:pPr marL="768096" lvl="2" indent="0">
                  <a:buNone/>
                </a:pPr>
                <a:r>
                  <a:rPr lang="en-US" dirty="0">
                    <a:ea typeface="Cambria Math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∀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𝒋</m:t>
                    </m:r>
                    <m:r>
                      <a:rPr lang="en-US" b="1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: </m:t>
                    </m:r>
                    <m:sSubSup>
                      <m:sSubSup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dirty="0" smtClean="0">
                            <a:latin typeface="Cambria Math"/>
                          </a:rPr>
                          <m:t>𝒓</m:t>
                        </m:r>
                      </m:e>
                      <m:sub>
                        <m:r>
                          <a:rPr lang="en-US" b="1" i="1" dirty="0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dirty="0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dirty="0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/>
                              </a:rPr>
                              <m:t>𝒓</m:t>
                            </m:r>
                          </m:e>
                          <m:sup>
                            <m:r>
                              <a:rPr lang="en-US" b="1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𝒋</m:t>
                        </m:r>
                      </m:sub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bSup>
                    <m:r>
                      <a:rPr lang="en-US" b="1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/>
                          </a:rPr>
                          <m:t>𝟏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𝑺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</a:rPr>
                          <m:t>𝑵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𝒐𝒍𝒅</m:t>
                        </m:r>
                      </m:sup>
                    </m:sSup>
                    <m:r>
                      <a:rPr lang="en-US" b="1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/>
                          </a:rPr>
                          <m:t>𝒓</m:t>
                        </m:r>
                      </m:e>
                      <m:sup>
                        <m:r>
                          <a:rPr lang="en-US" b="1" i="1" smtClean="0">
                            <a:latin typeface="Cambria Math"/>
                          </a:rPr>
                          <m:t>𝒏𝒆𝒘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610600" cy="5334000"/>
              </a:xfrm>
              <a:blipFill rotWithShape="1">
                <a:blip r:embed="rId2"/>
                <a:stretch>
                  <a:fillRect t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2"/>
                <a:r>
                  <a:rPr lang="en-US" sz="2000" b="1" dirty="0">
                    <a:solidFill>
                      <a:srgbClr val="008000"/>
                    </a:solidFill>
                  </a:rPr>
                  <a:t>where: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𝑆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000" i="1">
                            <a:latin typeface="Cambria Math"/>
                          </a:rPr>
                          <m:t>𝑗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𝑟</m:t>
                            </m:r>
                            <m:r>
                              <a:rPr lang="en-US" sz="2000" i="1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/>
                              </a:rPr>
                              <m:t>𝑛𝑒𝑤</m:t>
                            </m:r>
                          </m:sup>
                        </m:sSubSup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199" y="5334000"/>
                <a:ext cx="3276601" cy="435889"/>
              </a:xfrm>
              <a:prstGeom prst="rect">
                <a:avLst/>
              </a:prstGeom>
              <a:blipFill rotWithShape="1">
                <a:blip r:embed="rId3"/>
                <a:stretch>
                  <a:fillRect t="-111111" r="-3903" b="-15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3400" y="6248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If the graph has no dead-ends then the amount of leaked PageRank is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1-</a:t>
            </a:r>
            <a:r>
              <a:rPr lang="el-G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But since we have dead-ends the amount of leaked PageRank may be larger. We have to explicitly account for it by computing </a:t>
            </a:r>
            <a:r>
              <a:rPr lang="en-US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1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6117147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/>
              <a:t>Sparse Matrix Encoding</a:t>
            </a:r>
          </a:p>
        </p:txBody>
      </p:sp>
      <p:sp>
        <p:nvSpPr>
          <p:cNvPr id="9318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Encode sparse matrix using only nonzero entries</a:t>
            </a:r>
          </a:p>
          <a:p>
            <a:pPr lvl="1"/>
            <a:r>
              <a:rPr lang="en-US" dirty="0"/>
              <a:t>Space proportional roughly to number of links</a:t>
            </a:r>
          </a:p>
          <a:p>
            <a:pPr lvl="1"/>
            <a:r>
              <a:rPr lang="en-US" dirty="0"/>
              <a:t>Say 10N, or 4*10*1 billion = 40GB</a:t>
            </a:r>
          </a:p>
          <a:p>
            <a:pPr lvl="1"/>
            <a:r>
              <a:rPr lang="en-US" b="1" dirty="0"/>
              <a:t>Still won’t fit in memory, but will fit on disk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graphicFrame>
        <p:nvGraphicFramePr>
          <p:cNvPr id="9321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715888"/>
              </p:ext>
            </p:extLst>
          </p:nvPr>
        </p:nvGraphicFramePr>
        <p:xfrm>
          <a:off x="2057400" y="4648200"/>
          <a:ext cx="5410200" cy="1447801"/>
        </p:xfrm>
        <a:graphic>
          <a:graphicData uri="http://schemas.openxmlformats.org/drawingml/2006/table">
            <a:tbl>
              <a:tblPr/>
              <a:tblGrid>
                <a:gridCol w="111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4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1, 5, 7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17, 64, 113, 117, 245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-32" charset="-128"/>
                        </a:rPr>
                        <a:t>13, 23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3206" name="Text Box 22"/>
          <p:cNvSpPr txBox="1">
            <a:spLocks noChangeArrowheads="1"/>
          </p:cNvSpPr>
          <p:nvPr/>
        </p:nvSpPr>
        <p:spPr bwMode="auto">
          <a:xfrm>
            <a:off x="2101850" y="3985781"/>
            <a:ext cx="10262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source</a:t>
            </a:r>
          </a:p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node</a:t>
            </a:r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3149311" y="4202833"/>
            <a:ext cx="102624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degree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4343400" y="4209472"/>
            <a:ext cx="23791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008000"/>
                </a:solidFill>
                <a:latin typeface="Arial" pitchFamily="34" charset="0"/>
                <a:ea typeface="ＭＳ Ｐゴシック" pitchFamily="-32" charset="-128"/>
                <a:cs typeface="Arial" pitchFamily="34" charset="0"/>
              </a:rPr>
              <a:t>destination nodes</a:t>
            </a:r>
          </a:p>
        </p:txBody>
      </p:sp>
    </p:spTree>
    <p:extLst>
      <p:ext uri="{BB962C8B-B14F-4D97-AF65-F5344CB8AC3E}">
        <p14:creationId xmlns:p14="http://schemas.microsoft.com/office/powerpoint/2010/main" val="35119629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Problems with PageRank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Measures generic popularity of a page</a:t>
            </a:r>
          </a:p>
          <a:p>
            <a:pPr lvl="1"/>
            <a:r>
              <a:rPr lang="en-US" dirty="0"/>
              <a:t>Will ignore/miss topic-specific authorities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/>
              <a:t> Topic-Specific PageRank (</a:t>
            </a:r>
            <a:r>
              <a:rPr lang="en-US" b="1" dirty="0"/>
              <a:t>next</a:t>
            </a:r>
            <a:r>
              <a:rPr lang="en-US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Uses a single measure of importance</a:t>
            </a:r>
          </a:p>
          <a:p>
            <a:pPr lvl="1"/>
            <a:r>
              <a:rPr lang="en-US" dirty="0"/>
              <a:t>Other models of importance</a:t>
            </a:r>
            <a:endParaRPr lang="en-US" b="1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Hubs-and-Authorities</a:t>
            </a:r>
          </a:p>
          <a:p>
            <a:r>
              <a:rPr lang="en-US" b="1" dirty="0">
                <a:solidFill>
                  <a:srgbClr val="D60093"/>
                </a:solidFill>
              </a:rPr>
              <a:t>Susceptible to Link spam</a:t>
            </a:r>
          </a:p>
          <a:p>
            <a:pPr lvl="1"/>
            <a:r>
              <a:rPr lang="en-US" dirty="0"/>
              <a:t>Artificial link topographies created in order to boost page rank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Solution: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err="1"/>
              <a:t>TrustRank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63469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Topic-Specific PageRank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5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47800" y="1295400"/>
            <a:ext cx="6211222" cy="4675094"/>
            <a:chOff x="76200" y="1454889"/>
            <a:chExt cx="4080945" cy="2850411"/>
          </a:xfrm>
        </p:grpSpPr>
        <p:sp>
          <p:nvSpPr>
            <p:cNvPr id="3" name="Oval 2"/>
            <p:cNvSpPr/>
            <p:nvPr/>
          </p:nvSpPr>
          <p:spPr>
            <a:xfrm>
              <a:off x="2580797" y="2003676"/>
              <a:ext cx="1529839" cy="1187845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48464" y="2003677"/>
              <a:ext cx="1138725" cy="90782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5" name="Oval 4"/>
            <p:cNvSpPr/>
            <p:nvPr/>
          </p:nvSpPr>
          <p:spPr>
            <a:xfrm>
              <a:off x="713731" y="3243368"/>
              <a:ext cx="1604399" cy="1061932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553190" y="1598101"/>
              <a:ext cx="481371" cy="421199"/>
              <a:chOff x="1056" y="1920"/>
              <a:chExt cx="384" cy="336"/>
            </a:xfrm>
          </p:grpSpPr>
          <p:sp>
            <p:nvSpPr>
              <p:cNvPr id="13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46"/>
            <p:cNvGrpSpPr>
              <a:grpSpLocks/>
            </p:cNvGrpSpPr>
            <p:nvPr/>
          </p:nvGrpSpPr>
          <p:grpSpPr bwMode="auto">
            <a:xfrm>
              <a:off x="83723" y="2131501"/>
              <a:ext cx="481371" cy="421199"/>
              <a:chOff x="1056" y="1920"/>
              <a:chExt cx="384" cy="336"/>
            </a:xfrm>
          </p:grpSpPr>
          <p:sp>
            <p:nvSpPr>
              <p:cNvPr id="12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248390" y="2628900"/>
              <a:ext cx="481371" cy="421199"/>
              <a:chOff x="1056" y="1920"/>
              <a:chExt cx="384" cy="336"/>
            </a:xfrm>
          </p:grpSpPr>
          <p:sp>
            <p:nvSpPr>
              <p:cNvPr id="12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415561" y="1511300"/>
              <a:ext cx="481371" cy="421199"/>
              <a:chOff x="1056" y="1920"/>
              <a:chExt cx="384" cy="336"/>
            </a:xfrm>
          </p:grpSpPr>
          <p:sp>
            <p:nvSpPr>
              <p:cNvPr id="11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2939561" y="1454889"/>
              <a:ext cx="481371" cy="421199"/>
              <a:chOff x="1056" y="1920"/>
              <a:chExt cx="384" cy="336"/>
            </a:xfrm>
          </p:grpSpPr>
          <p:sp>
            <p:nvSpPr>
              <p:cNvPr id="11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76200" y="3787125"/>
              <a:ext cx="481371" cy="421199"/>
              <a:chOff x="1056" y="1920"/>
              <a:chExt cx="384" cy="336"/>
            </a:xfrm>
          </p:grpSpPr>
          <p:sp>
            <p:nvSpPr>
              <p:cNvPr id="104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2305790" y="3866100"/>
              <a:ext cx="481371" cy="421199"/>
              <a:chOff x="1056" y="1920"/>
              <a:chExt cx="384" cy="336"/>
            </a:xfrm>
          </p:grpSpPr>
          <p:sp>
            <p:nvSpPr>
              <p:cNvPr id="98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1896932" y="2685739"/>
              <a:ext cx="481371" cy="421199"/>
              <a:chOff x="1056" y="1920"/>
              <a:chExt cx="384" cy="336"/>
            </a:xfrm>
          </p:grpSpPr>
          <p:sp>
            <p:nvSpPr>
              <p:cNvPr id="92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3420932" y="3289300"/>
              <a:ext cx="481371" cy="421199"/>
              <a:chOff x="1056" y="1920"/>
              <a:chExt cx="384" cy="336"/>
            </a:xfrm>
          </p:grpSpPr>
          <p:sp>
            <p:nvSpPr>
              <p:cNvPr id="86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46"/>
            <p:cNvGrpSpPr>
              <a:grpSpLocks/>
            </p:cNvGrpSpPr>
            <p:nvPr/>
          </p:nvGrpSpPr>
          <p:grpSpPr bwMode="auto">
            <a:xfrm>
              <a:off x="3675774" y="1519126"/>
              <a:ext cx="481371" cy="421199"/>
              <a:chOff x="1056" y="1920"/>
              <a:chExt cx="384" cy="336"/>
            </a:xfrm>
          </p:grpSpPr>
          <p:sp>
            <p:nvSpPr>
              <p:cNvPr id="80" name="AutoShape 47"/>
              <p:cNvSpPr>
                <a:spLocks noChangeArrowheads="1"/>
              </p:cNvSpPr>
              <p:nvPr/>
            </p:nvSpPr>
            <p:spPr bwMode="auto">
              <a:xfrm>
                <a:off x="1056" y="2160"/>
                <a:ext cx="384" cy="96"/>
              </a:xfrm>
              <a:prstGeom prst="parallelogram">
                <a:avLst>
                  <a:gd name="adj" fmla="val 10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Rectangle 48"/>
              <p:cNvSpPr>
                <a:spLocks noChangeArrowheads="1"/>
              </p:cNvSpPr>
              <p:nvPr/>
            </p:nvSpPr>
            <p:spPr bwMode="auto">
              <a:xfrm>
                <a:off x="1152" y="1920"/>
                <a:ext cx="288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Line 49"/>
              <p:cNvSpPr>
                <a:spLocks noChangeShapeType="1"/>
              </p:cNvSpPr>
              <p:nvPr/>
            </p:nvSpPr>
            <p:spPr bwMode="auto">
              <a:xfrm>
                <a:off x="1158" y="2178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Line 50"/>
              <p:cNvSpPr>
                <a:spLocks noChangeShapeType="1"/>
              </p:cNvSpPr>
              <p:nvPr/>
            </p:nvSpPr>
            <p:spPr bwMode="auto">
              <a:xfrm>
                <a:off x="1146" y="2193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Line 51"/>
              <p:cNvSpPr>
                <a:spLocks noChangeShapeType="1"/>
              </p:cNvSpPr>
              <p:nvPr/>
            </p:nvSpPr>
            <p:spPr bwMode="auto">
              <a:xfrm>
                <a:off x="1128" y="2211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Line 52"/>
              <p:cNvSpPr>
                <a:spLocks noChangeShapeType="1"/>
              </p:cNvSpPr>
              <p:nvPr/>
            </p:nvSpPr>
            <p:spPr bwMode="auto">
              <a:xfrm>
                <a:off x="1107" y="2229"/>
                <a:ext cx="23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20"/>
            <p:cNvGrpSpPr>
              <a:grpSpLocks/>
            </p:cNvGrpSpPr>
            <p:nvPr/>
          </p:nvGrpSpPr>
          <p:grpSpPr bwMode="auto">
            <a:xfrm>
              <a:off x="2643036" y="2320362"/>
              <a:ext cx="270227" cy="365377"/>
              <a:chOff x="1776" y="1020"/>
              <a:chExt cx="204" cy="276"/>
            </a:xfrm>
          </p:grpSpPr>
          <p:sp>
            <p:nvSpPr>
              <p:cNvPr id="7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0"/>
            <p:cNvGrpSpPr>
              <a:grpSpLocks/>
            </p:cNvGrpSpPr>
            <p:nvPr/>
          </p:nvGrpSpPr>
          <p:grpSpPr bwMode="auto">
            <a:xfrm>
              <a:off x="900067" y="2212665"/>
              <a:ext cx="270227" cy="365377"/>
              <a:chOff x="1776" y="1020"/>
              <a:chExt cx="204" cy="276"/>
            </a:xfrm>
          </p:grpSpPr>
          <p:sp>
            <p:nvSpPr>
              <p:cNvPr id="7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0"/>
            <p:cNvGrpSpPr>
              <a:grpSpLocks/>
            </p:cNvGrpSpPr>
            <p:nvPr/>
          </p:nvGrpSpPr>
          <p:grpSpPr bwMode="auto">
            <a:xfrm>
              <a:off x="1566533" y="2247900"/>
              <a:ext cx="270227" cy="365377"/>
              <a:chOff x="1776" y="1020"/>
              <a:chExt cx="204" cy="276"/>
            </a:xfrm>
          </p:grpSpPr>
          <p:sp>
            <p:nvSpPr>
              <p:cNvPr id="7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0"/>
            <p:cNvGrpSpPr>
              <a:grpSpLocks/>
            </p:cNvGrpSpPr>
            <p:nvPr/>
          </p:nvGrpSpPr>
          <p:grpSpPr bwMode="auto">
            <a:xfrm>
              <a:off x="1186961" y="2476500"/>
              <a:ext cx="270227" cy="365377"/>
              <a:chOff x="1776" y="1020"/>
              <a:chExt cx="204" cy="276"/>
            </a:xfrm>
          </p:grpSpPr>
          <p:sp>
            <p:nvSpPr>
              <p:cNvPr id="7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095356" y="3766923"/>
              <a:ext cx="270227" cy="365377"/>
              <a:chOff x="1776" y="1020"/>
              <a:chExt cx="204" cy="276"/>
            </a:xfrm>
          </p:grpSpPr>
          <p:sp>
            <p:nvSpPr>
              <p:cNvPr id="7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/>
            <p:cNvGrpSpPr>
              <a:grpSpLocks/>
            </p:cNvGrpSpPr>
            <p:nvPr/>
          </p:nvGrpSpPr>
          <p:grpSpPr bwMode="auto">
            <a:xfrm>
              <a:off x="885024" y="3345122"/>
              <a:ext cx="270227" cy="365377"/>
              <a:chOff x="1776" y="1020"/>
              <a:chExt cx="204" cy="276"/>
            </a:xfrm>
          </p:grpSpPr>
          <p:sp>
            <p:nvSpPr>
              <p:cNvPr id="6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20"/>
            <p:cNvGrpSpPr>
              <a:grpSpLocks/>
            </p:cNvGrpSpPr>
            <p:nvPr/>
          </p:nvGrpSpPr>
          <p:grpSpPr bwMode="auto">
            <a:xfrm>
              <a:off x="1450134" y="3266147"/>
              <a:ext cx="270227" cy="365377"/>
              <a:chOff x="1776" y="1020"/>
              <a:chExt cx="204" cy="276"/>
            </a:xfrm>
          </p:grpSpPr>
          <p:sp>
            <p:nvSpPr>
              <p:cNvPr id="6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1907334" y="3619500"/>
              <a:ext cx="270227" cy="365377"/>
              <a:chOff x="1776" y="1020"/>
              <a:chExt cx="204" cy="276"/>
            </a:xfrm>
          </p:grpSpPr>
          <p:sp>
            <p:nvSpPr>
              <p:cNvPr id="64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5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20"/>
            <p:cNvGrpSpPr>
              <a:grpSpLocks/>
            </p:cNvGrpSpPr>
            <p:nvPr/>
          </p:nvGrpSpPr>
          <p:grpSpPr bwMode="auto">
            <a:xfrm>
              <a:off x="1284207" y="2003677"/>
              <a:ext cx="270227" cy="365377"/>
              <a:chOff x="1776" y="1020"/>
              <a:chExt cx="204" cy="276"/>
            </a:xfrm>
          </p:grpSpPr>
          <p:sp>
            <p:nvSpPr>
              <p:cNvPr id="62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3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0"/>
            <p:cNvGrpSpPr>
              <a:grpSpLocks/>
            </p:cNvGrpSpPr>
            <p:nvPr/>
          </p:nvGrpSpPr>
          <p:grpSpPr bwMode="auto">
            <a:xfrm>
              <a:off x="3210603" y="2029977"/>
              <a:ext cx="270227" cy="365377"/>
              <a:chOff x="1776" y="1020"/>
              <a:chExt cx="204" cy="276"/>
            </a:xfrm>
          </p:grpSpPr>
          <p:sp>
            <p:nvSpPr>
              <p:cNvPr id="60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6" name="Group 20"/>
            <p:cNvGrpSpPr>
              <a:grpSpLocks/>
            </p:cNvGrpSpPr>
            <p:nvPr/>
          </p:nvGrpSpPr>
          <p:grpSpPr bwMode="auto">
            <a:xfrm>
              <a:off x="3548796" y="2640021"/>
              <a:ext cx="270227" cy="365377"/>
              <a:chOff x="1776" y="1020"/>
              <a:chExt cx="204" cy="276"/>
            </a:xfrm>
          </p:grpSpPr>
          <p:sp>
            <p:nvSpPr>
              <p:cNvPr id="58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7" name="Group 20"/>
            <p:cNvGrpSpPr>
              <a:grpSpLocks/>
            </p:cNvGrpSpPr>
            <p:nvPr/>
          </p:nvGrpSpPr>
          <p:grpSpPr bwMode="auto">
            <a:xfrm>
              <a:off x="2946445" y="2600828"/>
              <a:ext cx="270227" cy="365377"/>
              <a:chOff x="1776" y="1020"/>
              <a:chExt cx="204" cy="276"/>
            </a:xfrm>
          </p:grpSpPr>
          <p:sp>
            <p:nvSpPr>
              <p:cNvPr id="56" name="Rectangle 21"/>
              <p:cNvSpPr>
                <a:spLocks noChangeArrowheads="1"/>
              </p:cNvSpPr>
              <p:nvPr/>
            </p:nvSpPr>
            <p:spPr bwMode="auto">
              <a:xfrm>
                <a:off x="1776" y="1200"/>
                <a:ext cx="192" cy="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00000" prstMaterial="legacyWireframe">
                <a:bevelT w="13500" h="13500" prst="angle"/>
                <a:bevelB w="13500" h="13500" prst="angle"/>
                <a:extrusionClr>
                  <a:schemeClr val="tx1"/>
                </a:extrusionClr>
              </a:sp3d>
            </p:spPr>
            <p:txBody>
              <a:bodyPr wrap="none" anchor="ctr">
                <a:prstTxWarp prst="textNoShape">
                  <a:avLst/>
                </a:prstTxWarp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1980" y="102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28" name="Straight Connector 27"/>
            <p:cNvCxnSpPr>
              <a:stCxn id="77" idx="1"/>
            </p:cNvCxnSpPr>
            <p:nvPr/>
          </p:nvCxnSpPr>
          <p:spPr>
            <a:xfrm rot="5400000">
              <a:off x="751895" y="2013960"/>
              <a:ext cx="219694" cy="61710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77" idx="1"/>
            </p:cNvCxnSpPr>
            <p:nvPr/>
          </p:nvCxnSpPr>
          <p:spPr>
            <a:xfrm rot="5400000" flipH="1">
              <a:off x="945574" y="1987945"/>
              <a:ext cx="313708" cy="13573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73" idx="1"/>
              <a:endCxn id="77" idx="1"/>
            </p:cNvCxnSpPr>
            <p:nvPr/>
          </p:nvCxnSpPr>
          <p:spPr>
            <a:xfrm rot="5400000" flipH="1">
              <a:off x="1181823" y="2201136"/>
              <a:ext cx="263835" cy="286894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75" idx="1"/>
              <a:endCxn id="73" idx="1"/>
            </p:cNvCxnSpPr>
            <p:nvPr/>
          </p:nvCxnSpPr>
          <p:spPr>
            <a:xfrm rot="5400000">
              <a:off x="1532674" y="2172414"/>
              <a:ext cx="228600" cy="3795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75" idx="1"/>
              <a:endCxn id="63" idx="1"/>
            </p:cNvCxnSpPr>
            <p:nvPr/>
          </p:nvCxnSpPr>
          <p:spPr>
            <a:xfrm rot="5400000" flipH="1">
              <a:off x="1573485" y="1984626"/>
              <a:ext cx="244223" cy="28232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16" idx="3"/>
              <a:endCxn id="63" idx="1"/>
            </p:cNvCxnSpPr>
            <p:nvPr/>
          </p:nvCxnSpPr>
          <p:spPr>
            <a:xfrm rot="5400000">
              <a:off x="1539666" y="1947268"/>
              <a:ext cx="71178" cy="4164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73" idx="1"/>
            </p:cNvCxnSpPr>
            <p:nvPr/>
          </p:nvCxnSpPr>
          <p:spPr>
            <a:xfrm rot="5400000">
              <a:off x="866847" y="2339415"/>
              <a:ext cx="453256" cy="72742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73" idx="1"/>
              <a:endCxn id="69" idx="1"/>
            </p:cNvCxnSpPr>
            <p:nvPr/>
          </p:nvCxnSpPr>
          <p:spPr>
            <a:xfrm rot="5400000">
              <a:off x="871909" y="2759843"/>
              <a:ext cx="868622" cy="30193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67" idx="1"/>
              <a:endCxn id="71" idx="1"/>
            </p:cNvCxnSpPr>
            <p:nvPr/>
          </p:nvCxnSpPr>
          <p:spPr>
            <a:xfrm rot="5400000">
              <a:off x="1292584" y="3339146"/>
              <a:ext cx="500776" cy="35477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67" idx="1"/>
              <a:endCxn id="65" idx="1"/>
            </p:cNvCxnSpPr>
            <p:nvPr/>
          </p:nvCxnSpPr>
          <p:spPr>
            <a:xfrm rot="16200000" flipH="1">
              <a:off x="1772285" y="3214223"/>
              <a:ext cx="353353" cy="45720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67" idx="1"/>
              <a:endCxn id="69" idx="1"/>
            </p:cNvCxnSpPr>
            <p:nvPr/>
          </p:nvCxnSpPr>
          <p:spPr>
            <a:xfrm rot="5400000">
              <a:off x="1398319" y="3023079"/>
              <a:ext cx="78975" cy="56511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69" idx="1"/>
              <a:endCxn id="71" idx="1"/>
            </p:cNvCxnSpPr>
            <p:nvPr/>
          </p:nvCxnSpPr>
          <p:spPr>
            <a:xfrm rot="16200000" flipH="1">
              <a:off x="1049517" y="3450856"/>
              <a:ext cx="421801" cy="21033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71" idx="1"/>
            </p:cNvCxnSpPr>
            <p:nvPr/>
          </p:nvCxnSpPr>
          <p:spPr>
            <a:xfrm rot="5400000">
              <a:off x="801048" y="3523446"/>
              <a:ext cx="321058" cy="80801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65" idx="1"/>
            </p:cNvCxnSpPr>
            <p:nvPr/>
          </p:nvCxnSpPr>
          <p:spPr>
            <a:xfrm rot="16200000" flipH="1">
              <a:off x="2024356" y="3772704"/>
              <a:ext cx="547458" cy="24104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endCxn id="57" idx="1"/>
            </p:cNvCxnSpPr>
            <p:nvPr/>
          </p:nvCxnSpPr>
          <p:spPr>
            <a:xfrm flipV="1">
              <a:off x="2378306" y="2600828"/>
              <a:ext cx="838366" cy="38577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57" idx="1"/>
              <a:endCxn id="79" idx="1"/>
            </p:cNvCxnSpPr>
            <p:nvPr/>
          </p:nvCxnSpPr>
          <p:spPr>
            <a:xfrm rot="5400000" flipH="1">
              <a:off x="2924735" y="2308891"/>
              <a:ext cx="280466" cy="303409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75" idx="1"/>
              <a:endCxn id="79" idx="1"/>
            </p:cNvCxnSpPr>
            <p:nvPr/>
          </p:nvCxnSpPr>
          <p:spPr>
            <a:xfrm rot="16200000" flipH="1">
              <a:off x="2338780" y="1745879"/>
              <a:ext cx="72462" cy="107650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75" idx="1"/>
              <a:endCxn id="61" idx="1"/>
            </p:cNvCxnSpPr>
            <p:nvPr/>
          </p:nvCxnSpPr>
          <p:spPr>
            <a:xfrm rot="5400000" flipH="1" flipV="1">
              <a:off x="2549833" y="1316904"/>
              <a:ext cx="217923" cy="164407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59" idx="1"/>
              <a:endCxn id="61" idx="1"/>
            </p:cNvCxnSpPr>
            <p:nvPr/>
          </p:nvCxnSpPr>
          <p:spPr>
            <a:xfrm rot="5400000" flipH="1">
              <a:off x="3344905" y="2165903"/>
              <a:ext cx="610044" cy="338193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61" idx="1"/>
            </p:cNvCxnSpPr>
            <p:nvPr/>
          </p:nvCxnSpPr>
          <p:spPr>
            <a:xfrm rot="16200000" flipH="1">
              <a:off x="3313765" y="1862912"/>
              <a:ext cx="274232" cy="5989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59" idx="1"/>
              <a:endCxn id="79" idx="1"/>
            </p:cNvCxnSpPr>
            <p:nvPr/>
          </p:nvCxnSpPr>
          <p:spPr>
            <a:xfrm rot="5400000" flipH="1">
              <a:off x="3206313" y="2027312"/>
              <a:ext cx="319659" cy="905760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80" idx="2"/>
              <a:endCxn id="59" idx="1"/>
            </p:cNvCxnSpPr>
            <p:nvPr/>
          </p:nvCxnSpPr>
          <p:spPr>
            <a:xfrm flipH="1">
              <a:off x="3819023" y="1880154"/>
              <a:ext cx="277951" cy="759867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endCxn id="59" idx="1"/>
            </p:cNvCxnSpPr>
            <p:nvPr/>
          </p:nvCxnSpPr>
          <p:spPr>
            <a:xfrm rot="16200000" flipV="1">
              <a:off x="3385596" y="3073448"/>
              <a:ext cx="950136" cy="83281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65" idx="1"/>
              <a:endCxn id="59" idx="1"/>
            </p:cNvCxnSpPr>
            <p:nvPr/>
          </p:nvCxnSpPr>
          <p:spPr>
            <a:xfrm rot="5400000" flipH="1" flipV="1">
              <a:off x="2508552" y="2309030"/>
              <a:ext cx="979479" cy="164146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1720361" y="19431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domain2</a:t>
              </a:r>
            </a:p>
          </p:txBody>
        </p:sp>
        <p:sp>
          <p:nvSpPr>
            <p:cNvPr id="53" name="Text Box 8"/>
            <p:cNvSpPr txBox="1">
              <a:spLocks noChangeArrowheads="1"/>
            </p:cNvSpPr>
            <p:nvPr/>
          </p:nvSpPr>
          <p:spPr bwMode="auto">
            <a:xfrm>
              <a:off x="3165808" y="2565856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domain1</a:t>
              </a:r>
            </a:p>
          </p:txBody>
        </p:sp>
        <p:sp>
          <p:nvSpPr>
            <p:cNvPr id="54" name="Text Box 8"/>
            <p:cNvSpPr txBox="1">
              <a:spLocks noChangeArrowheads="1"/>
            </p:cNvSpPr>
            <p:nvPr/>
          </p:nvSpPr>
          <p:spPr bwMode="auto">
            <a:xfrm>
              <a:off x="1442838" y="4000500"/>
              <a:ext cx="6907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domain3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/>
          </p:nvSpPr>
          <p:spPr bwMode="auto">
            <a:xfrm>
              <a:off x="1371600" y="3602777"/>
              <a:ext cx="53836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de-DE" sz="800" i="1" dirty="0">
                  <a:latin typeface="Helvetica"/>
                  <a:ea typeface="Arial" charset="0"/>
                  <a:cs typeface="Helvetica"/>
                </a:rPr>
                <a:t>router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409700" y="5832886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Internet</a:t>
            </a:r>
          </a:p>
        </p:txBody>
      </p:sp>
      <p:sp>
        <p:nvSpPr>
          <p:cNvPr id="144" name="Title 143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Graph Data: Communication Nets</a:t>
            </a:r>
          </a:p>
        </p:txBody>
      </p:sp>
      <p:sp>
        <p:nvSpPr>
          <p:cNvPr id="142" name="Footer Placeholder 14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43" name="Slide Number Placeholder 1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2638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Instead of generic popularity, can we measure popularity within a topic?</a:t>
            </a:r>
          </a:p>
          <a:p>
            <a:r>
              <a:rPr lang="en-US" b="1" dirty="0">
                <a:solidFill>
                  <a:srgbClr val="008000"/>
                </a:solidFill>
              </a:rPr>
              <a:t>Goal:</a:t>
            </a:r>
            <a:r>
              <a:rPr lang="en-US" dirty="0"/>
              <a:t> Evaluate Web pages not just according to their popularity, but by how close they are to a particular topic, e.g. “sports” or “history”</a:t>
            </a:r>
          </a:p>
          <a:p>
            <a:r>
              <a:rPr lang="en-US" b="1" dirty="0">
                <a:solidFill>
                  <a:srgbClr val="0000FF"/>
                </a:solidFill>
              </a:rPr>
              <a:t>Allows search queries to be answered based on interests of the user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Example:</a:t>
            </a:r>
            <a:r>
              <a:rPr lang="en-US" dirty="0"/>
              <a:t> Query “Trojan” wants different pages depending on whether you are interested in sports, history and computer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649936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Topic-Specific </a:t>
            </a:r>
            <a:r>
              <a:rPr lang="en-US" dirty="0" err="1"/>
              <a:t>PageRank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Random walker has a small probability of teleporting at any step</a:t>
            </a:r>
          </a:p>
          <a:p>
            <a:r>
              <a:rPr lang="en-US" b="1" dirty="0">
                <a:solidFill>
                  <a:srgbClr val="FF0066"/>
                </a:solidFill>
              </a:rPr>
              <a:t>Teleport can go to: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Standard PageRank: </a:t>
            </a:r>
            <a:r>
              <a:rPr lang="en-US" b="1" dirty="0"/>
              <a:t>Any page with equal probability</a:t>
            </a:r>
          </a:p>
          <a:p>
            <a:pPr lvl="2"/>
            <a:r>
              <a:rPr lang="en-US" dirty="0"/>
              <a:t>To avoid dead-end and spider-trap problems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Topic Specific PageRank: </a:t>
            </a:r>
            <a:r>
              <a:rPr lang="en-US" b="1" dirty="0"/>
              <a:t>A topic-specific set of “relevant” pages (</a:t>
            </a:r>
            <a:r>
              <a:rPr lang="en-US" b="1" dirty="0">
                <a:solidFill>
                  <a:srgbClr val="008000"/>
                </a:solidFill>
              </a:rPr>
              <a:t>teleport set</a:t>
            </a:r>
            <a:r>
              <a:rPr lang="en-US" b="1" dirty="0"/>
              <a:t>)</a:t>
            </a:r>
          </a:p>
          <a:p>
            <a:r>
              <a:rPr lang="en-US" b="1" dirty="0">
                <a:solidFill>
                  <a:srgbClr val="D60093"/>
                </a:solidFill>
              </a:rPr>
              <a:t>Idea: Bias the random walk</a:t>
            </a:r>
          </a:p>
          <a:p>
            <a:pPr lvl="1"/>
            <a:r>
              <a:rPr lang="en-US" dirty="0"/>
              <a:t>When walker teleports, she pick a page from a set </a:t>
            </a:r>
            <a:r>
              <a:rPr lang="en-US" b="1" i="1" dirty="0"/>
              <a:t>S</a:t>
            </a:r>
            <a:endParaRPr lang="en-US" b="1" dirty="0"/>
          </a:p>
          <a:p>
            <a:pPr lvl="1"/>
            <a:r>
              <a:rPr lang="en-US" b="1" i="1" dirty="0"/>
              <a:t>S</a:t>
            </a:r>
            <a:r>
              <a:rPr lang="en-US" dirty="0"/>
              <a:t> contains only pages that are relevant to the topic</a:t>
            </a:r>
          </a:p>
          <a:p>
            <a:pPr lvl="2"/>
            <a:r>
              <a:rPr lang="en-US" dirty="0"/>
              <a:t>E.g., Open Directory (DMOZ) pages for a given topic/query</a:t>
            </a:r>
          </a:p>
          <a:p>
            <a:pPr lvl="1"/>
            <a:r>
              <a:rPr lang="en-US" dirty="0"/>
              <a:t>For each teleport set </a:t>
            </a:r>
            <a:r>
              <a:rPr lang="en-US" b="1" i="1" dirty="0"/>
              <a:t>S</a:t>
            </a:r>
            <a:r>
              <a:rPr lang="en-US" dirty="0"/>
              <a:t>, we get a different vector </a:t>
            </a:r>
            <a:r>
              <a:rPr lang="en-US" b="1" i="1" dirty="0" err="1"/>
              <a:t>r</a:t>
            </a:r>
            <a:r>
              <a:rPr lang="en-US" b="1" i="1" baseline="-25000" dirty="0" err="1"/>
              <a:t>S</a:t>
            </a:r>
            <a:endParaRPr lang="en-US" b="1" i="1" baseline="-25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2503669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Formulation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To make this work all we need is to update the teleportation part of the PageRank formulation: </a:t>
                </a:r>
              </a:p>
              <a:p>
                <a:pPr lvl="2">
                  <a:buNone/>
                </a:pP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𝑨</m:t>
                    </m:r>
                    <m:r>
                      <a:rPr lang="en-US" sz="3200" b="1" i="1" baseline="-25000" dirty="0" err="1">
                        <a:latin typeface="Cambria Math"/>
                        <a:cs typeface="Times New Roman" pitchFamily="18" charset="0"/>
                        <a:sym typeface="Symbol"/>
                      </a:rPr>
                      <m:t>𝒊𝒋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=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     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  <a:sym typeface="Symbol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𝟏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)/|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𝑺</m:t>
                    </m:r>
                    <m:r>
                      <a:rPr lang="en-US" sz="3200" b="1" i="1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  <a:sym typeface="Symbol"/>
                      </a:rPr>
                      <m:t>|</m:t>
                    </m:r>
                  </m:oMath>
                </a14:m>
                <a:r>
                  <a:rPr lang="en-US" b="1" dirty="0">
                    <a:solidFill>
                      <a:srgbClr val="0000FF"/>
                    </a:solidFill>
                    <a:sym typeface="Symbol"/>
                  </a:rPr>
                  <a:t>     </a:t>
                </a:r>
                <a:r>
                  <a:rPr lang="en-US" sz="3200" b="1" dirty="0">
                    <a:sym typeface="Symbol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3200" b="1" i="1" dirty="0">
                        <a:latin typeface="Cambria Math"/>
                        <a:sym typeface="Symbol"/>
                      </a:rPr>
                      <m:t>𝒊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∈ </m:t>
                    </m:r>
                    <m:r>
                      <a:rPr lang="en-US" sz="3200" b="1" i="1" dirty="0">
                        <a:latin typeface="Cambria Math"/>
                        <a:sym typeface="Symbol"/>
                      </a:rPr>
                      <m:t>𝑺</m:t>
                    </m:r>
                  </m:oMath>
                </a14:m>
                <a:endParaRPr lang="en-US" sz="3200" b="1" dirty="0">
                  <a:sym typeface="Symbol"/>
                </a:endParaRPr>
              </a:p>
              <a:p>
                <a:pPr lvl="2">
                  <a:buNone/>
                </a:pPr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	     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        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𝜷</m:t>
                    </m:r>
                    <m:r>
                      <a:rPr lang="en-US" sz="3200" b="1" i="1" dirty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b="1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𝑴</m:t>
                        </m:r>
                      </m:e>
                      <m:sub>
                        <m:r>
                          <a:rPr lang="en-US" sz="3200" b="1" i="1" dirty="0" smtClean="0">
                            <a:latin typeface="Cambria Math"/>
                            <a:cs typeface="Times New Roman" pitchFamily="18" charset="0"/>
                          </a:rPr>
                          <m:t>𝒊𝒋</m:t>
                        </m:r>
                      </m:sub>
                    </m:sSub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3200" b="1" i="1" dirty="0" smtClean="0">
                        <a:latin typeface="Cambria Math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3200" b="1" i="1" baseline="-25000" dirty="0">
                    <a:latin typeface="Times New Roman" pitchFamily="18" charset="0"/>
                    <a:cs typeface="Times New Roman" pitchFamily="18" charset="0"/>
                  </a:rPr>
                  <a:t>                              </a:t>
                </a:r>
                <a:r>
                  <a:rPr lang="en-US" sz="3200" b="1" dirty="0">
                    <a:sym typeface="Symbol"/>
                  </a:rPr>
                  <a:t>otherwise</a:t>
                </a:r>
              </a:p>
              <a:p>
                <a:pPr lvl="1"/>
                <a:r>
                  <a:rPr lang="en-US" b="1" i="1" dirty="0"/>
                  <a:t>A</a:t>
                </a:r>
                <a:r>
                  <a:rPr lang="en-US" dirty="0"/>
                  <a:t> is stochastic!</a:t>
                </a:r>
              </a:p>
              <a:p>
                <a:r>
                  <a:rPr lang="en-US" dirty="0"/>
                  <a:t>We weighted all pages in the teleport set </a:t>
                </a:r>
                <a:r>
                  <a:rPr lang="en-US" b="1" i="1" dirty="0">
                    <a:solidFill>
                      <a:srgbClr val="0000FF"/>
                    </a:solidFill>
                  </a:rPr>
                  <a:t>S</a:t>
                </a:r>
                <a:r>
                  <a:rPr lang="en-US" dirty="0"/>
                  <a:t> equally</a:t>
                </a:r>
              </a:p>
              <a:p>
                <a:pPr lvl="1"/>
                <a:r>
                  <a:rPr lang="en-US" b="1" dirty="0">
                    <a:solidFill>
                      <a:srgbClr val="D60093"/>
                    </a:solidFill>
                  </a:rPr>
                  <a:t>Could also assign different weights to pages!</a:t>
                </a:r>
              </a:p>
              <a:p>
                <a:r>
                  <a:rPr lang="pt-BR" b="1" dirty="0">
                    <a:solidFill>
                      <a:srgbClr val="D60093"/>
                    </a:solidFill>
                  </a:rPr>
                  <a:t>Compute as for regular PageRank:</a:t>
                </a:r>
              </a:p>
              <a:p>
                <a:pPr lvl="1"/>
                <a:r>
                  <a:rPr lang="en-US" dirty="0"/>
                  <a:t>Multiply by </a:t>
                </a:r>
                <a:r>
                  <a:rPr lang="en-US" b="1" i="1" dirty="0"/>
                  <a:t>M</a:t>
                </a:r>
                <a:r>
                  <a:rPr lang="en-US" dirty="0"/>
                  <a:t>, then add a vector</a:t>
                </a:r>
              </a:p>
              <a:p>
                <a:pPr lvl="1"/>
                <a:r>
                  <a:rPr lang="en-US" dirty="0"/>
                  <a:t>Maintains sparseness</a:t>
                </a:r>
                <a:endParaRPr lang="en-US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614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534400" cy="5410200"/>
              </a:xfrm>
              <a:blipFill rotWithShape="1">
                <a:blip r:embed="rId3"/>
                <a:stretch>
                  <a:fillRect t="-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2428879" y="2514600"/>
            <a:ext cx="200025" cy="914400"/>
          </a:xfrm>
          <a:prstGeom prst="leftBrace">
            <a:avLst>
              <a:gd name="adj1" fmla="val 60747"/>
              <a:gd name="adj2" fmla="val 31926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4097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Example: Topic-Specific PageRank</a:t>
            </a:r>
          </a:p>
        </p:txBody>
      </p:sp>
      <p:sp>
        <p:nvSpPr>
          <p:cNvPr id="63491" name="Oval 3"/>
          <p:cNvSpPr>
            <a:spLocks noChangeArrowheads="1"/>
          </p:cNvSpPr>
          <p:nvPr/>
        </p:nvSpPr>
        <p:spPr bwMode="auto">
          <a:xfrm>
            <a:off x="1774274" y="21335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3492" name="Oval 4"/>
          <p:cNvSpPr>
            <a:spLocks noChangeArrowheads="1"/>
          </p:cNvSpPr>
          <p:nvPr/>
        </p:nvSpPr>
        <p:spPr bwMode="auto">
          <a:xfrm>
            <a:off x="9360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3493" name="Oval 5"/>
          <p:cNvSpPr>
            <a:spLocks noChangeArrowheads="1"/>
          </p:cNvSpPr>
          <p:nvPr/>
        </p:nvSpPr>
        <p:spPr bwMode="auto">
          <a:xfrm>
            <a:off x="2612474" y="2971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3494" name="Oval 6"/>
          <p:cNvSpPr>
            <a:spLocks noChangeArrowheads="1"/>
          </p:cNvSpPr>
          <p:nvPr/>
        </p:nvSpPr>
        <p:spPr bwMode="auto">
          <a:xfrm>
            <a:off x="2612474" y="4114799"/>
            <a:ext cx="435526" cy="445521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63495" name="AutoShape 7"/>
          <p:cNvCxnSpPr>
            <a:cxnSpLocks noChangeShapeType="1"/>
            <a:stCxn id="63491" idx="2"/>
            <a:endCxn id="63492" idx="1"/>
          </p:cNvCxnSpPr>
          <p:nvPr/>
        </p:nvCxnSpPr>
        <p:spPr bwMode="auto">
          <a:xfrm rot="10800000" flipV="1">
            <a:off x="999856" y="2356360"/>
            <a:ext cx="774419" cy="680684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6" name="AutoShape 8"/>
          <p:cNvCxnSpPr>
            <a:cxnSpLocks noChangeShapeType="1"/>
            <a:stCxn id="63492" idx="6"/>
            <a:endCxn id="63491" idx="3"/>
          </p:cNvCxnSpPr>
          <p:nvPr/>
        </p:nvCxnSpPr>
        <p:spPr bwMode="auto">
          <a:xfrm flipV="1">
            <a:off x="1371600" y="2513875"/>
            <a:ext cx="466455" cy="680685"/>
          </a:xfrm>
          <a:prstGeom prst="curvedConnector2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7" name="AutoShape 9"/>
          <p:cNvCxnSpPr>
            <a:cxnSpLocks noChangeShapeType="1"/>
            <a:stCxn id="63491" idx="5"/>
            <a:endCxn id="63493" idx="1"/>
          </p:cNvCxnSpPr>
          <p:nvPr/>
        </p:nvCxnSpPr>
        <p:spPr bwMode="auto">
          <a:xfrm>
            <a:off x="2146019" y="2513875"/>
            <a:ext cx="530236" cy="5231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8" name="AutoShape 10"/>
          <p:cNvCxnSpPr>
            <a:cxnSpLocks noChangeShapeType="1"/>
          </p:cNvCxnSpPr>
          <p:nvPr/>
        </p:nvCxnSpPr>
        <p:spPr bwMode="auto">
          <a:xfrm>
            <a:off x="2703805" y="3387267"/>
            <a:ext cx="0" cy="783096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63499" name="AutoShape 11"/>
          <p:cNvCxnSpPr>
            <a:cxnSpLocks noChangeShapeType="1"/>
            <a:stCxn id="63494" idx="7"/>
            <a:endCxn id="63493" idx="5"/>
          </p:cNvCxnSpPr>
          <p:nvPr/>
        </p:nvCxnSpPr>
        <p:spPr bwMode="auto">
          <a:xfrm flipV="1">
            <a:off x="2984219" y="3352075"/>
            <a:ext cx="0" cy="827969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4022725" y="1557338"/>
            <a:ext cx="40783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>
                <a:latin typeface="Calibri" pitchFamily="34" charset="0"/>
                <a:cs typeface="Calibri" pitchFamily="34" charset="0"/>
              </a:rPr>
              <a:t>Suppose </a:t>
            </a:r>
            <a:r>
              <a:rPr lang="en-US" sz="3200" b="1" i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3200" b="1" dirty="0">
                <a:solidFill>
                  <a:srgbClr val="FF0066"/>
                </a:solidFill>
                <a:latin typeface="Calibri" pitchFamily="34" charset="0"/>
                <a:cs typeface="Calibri" pitchFamily="34" charset="0"/>
              </a:rPr>
              <a:t> = {1}</a:t>
            </a:r>
            <a:r>
              <a:rPr lang="en-US" sz="3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3200" b="1" i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  <a:sym typeface="Symbol" pitchFamily="18" charset="2"/>
              </a:rPr>
              <a:t></a:t>
            </a:r>
            <a:r>
              <a:rPr lang="en-US" sz="32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= 0.8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946525" y="2209800"/>
            <a:ext cx="4664075" cy="1828800"/>
            <a:chOff x="2630" y="1392"/>
            <a:chExt cx="2938" cy="1152"/>
          </a:xfrm>
        </p:grpSpPr>
        <p:sp>
          <p:nvSpPr>
            <p:cNvPr id="63502" name="Text Box 14"/>
            <p:cNvSpPr txBox="1">
              <a:spLocks noChangeArrowheads="1"/>
            </p:cNvSpPr>
            <p:nvPr/>
          </p:nvSpPr>
          <p:spPr bwMode="auto">
            <a:xfrm>
              <a:off x="2630" y="1412"/>
              <a:ext cx="2854" cy="1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b="1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Node	Iteration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sz="1800" b="1" dirty="0">
                  <a:latin typeface="Arial" pitchFamily="34" charset="0"/>
                  <a:cs typeface="Arial" pitchFamily="34" charset="0"/>
                </a:rPr>
                <a:t>0	1	2     …	stable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1	0.25	0.4	0.28	0.294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2	0.25	0.1	0.16	0.118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3	0.25	0.3	0.32	0.327</a:t>
              </a:r>
            </a:p>
            <a:p>
              <a:r>
                <a:rPr lang="en-US" sz="1800" dirty="0">
                  <a:latin typeface="Arial" pitchFamily="34" charset="0"/>
                  <a:cs typeface="Arial" pitchFamily="34" charset="0"/>
                </a:rPr>
                <a:t>4	0.25	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0.2</a:t>
              </a:r>
              <a:r>
                <a:rPr lang="en-US" sz="1800" dirty="0">
                  <a:latin typeface="Arial" pitchFamily="34" charset="0"/>
                  <a:cs typeface="Arial" pitchFamily="34" charset="0"/>
                </a:rPr>
                <a:t>	0.24	0.261</a:t>
              </a:r>
            </a:p>
          </p:txBody>
        </p:sp>
        <p:sp>
          <p:nvSpPr>
            <p:cNvPr id="63503" name="Line 15"/>
            <p:cNvSpPr>
              <a:spLocks noChangeShapeType="1"/>
            </p:cNvSpPr>
            <p:nvPr/>
          </p:nvSpPr>
          <p:spPr bwMode="auto">
            <a:xfrm>
              <a:off x="2640" y="1776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4" name="Line 16"/>
            <p:cNvSpPr>
              <a:spLocks noChangeShapeType="1"/>
            </p:cNvSpPr>
            <p:nvPr/>
          </p:nvSpPr>
          <p:spPr bwMode="auto">
            <a:xfrm>
              <a:off x="3168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877899" y="1728323"/>
            <a:ext cx="604293" cy="445521"/>
            <a:chOff x="1200" y="864"/>
            <a:chExt cx="333" cy="240"/>
          </a:xfrm>
        </p:grpSpPr>
        <p:sp>
          <p:nvSpPr>
            <p:cNvPr id="63507" name="AutoShape 19"/>
            <p:cNvSpPr>
              <a:spLocks noChangeArrowheads="1"/>
            </p:cNvSpPr>
            <p:nvPr/>
          </p:nvSpPr>
          <p:spPr bwMode="auto">
            <a:xfrm>
              <a:off x="1200" y="864"/>
              <a:ext cx="96" cy="240"/>
            </a:xfrm>
            <a:prstGeom prst="downArrow">
              <a:avLst>
                <a:gd name="adj1" fmla="val 50000"/>
                <a:gd name="adj2" fmla="val 62500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508" name="Text Box 20"/>
            <p:cNvSpPr txBox="1">
              <a:spLocks noChangeArrowheads="1"/>
            </p:cNvSpPr>
            <p:nvPr/>
          </p:nvSpPr>
          <p:spPr bwMode="auto">
            <a:xfrm>
              <a:off x="1237" y="864"/>
              <a:ext cx="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910034" y="2209892"/>
            <a:ext cx="2399021" cy="1633578"/>
            <a:chOff x="754" y="1159"/>
            <a:chExt cx="1322" cy="880"/>
          </a:xfrm>
        </p:grpSpPr>
        <p:sp>
          <p:nvSpPr>
            <p:cNvPr id="63510" name="Text Box 22"/>
            <p:cNvSpPr txBox="1">
              <a:spLocks noChangeArrowheads="1"/>
            </p:cNvSpPr>
            <p:nvPr/>
          </p:nvSpPr>
          <p:spPr bwMode="auto">
            <a:xfrm>
              <a:off x="1468" y="124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1" name="Text Box 23"/>
            <p:cNvSpPr txBox="1">
              <a:spLocks noChangeArrowheads="1"/>
            </p:cNvSpPr>
            <p:nvPr/>
          </p:nvSpPr>
          <p:spPr bwMode="auto">
            <a:xfrm>
              <a:off x="754" y="115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pitchFamily="34" charset="0"/>
                  <a:cs typeface="Arial" pitchFamily="34" charset="0"/>
                </a:rPr>
                <a:t>0.5</a:t>
              </a:r>
            </a:p>
          </p:txBody>
        </p:sp>
        <p:sp>
          <p:nvSpPr>
            <p:cNvPr id="63512" name="Text Box 24"/>
            <p:cNvSpPr txBox="1">
              <a:spLocks noChangeArrowheads="1"/>
            </p:cNvSpPr>
            <p:nvPr/>
          </p:nvSpPr>
          <p:spPr bwMode="auto">
            <a:xfrm>
              <a:off x="1198" y="1488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3" name="Text Box 25"/>
            <p:cNvSpPr txBox="1">
              <a:spLocks noChangeArrowheads="1"/>
            </p:cNvSpPr>
            <p:nvPr/>
          </p:nvSpPr>
          <p:spPr bwMode="auto">
            <a:xfrm>
              <a:off x="1589" y="1816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3514" name="Text Box 26"/>
            <p:cNvSpPr txBox="1">
              <a:spLocks noChangeArrowheads="1"/>
            </p:cNvSpPr>
            <p:nvPr/>
          </p:nvSpPr>
          <p:spPr bwMode="auto">
            <a:xfrm>
              <a:off x="1912" y="1857"/>
              <a:ext cx="164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682239" y="2499660"/>
            <a:ext cx="2756516" cy="1613158"/>
            <a:chOff x="646" y="1329"/>
            <a:chExt cx="1519" cy="869"/>
          </a:xfrm>
        </p:grpSpPr>
        <p:sp>
          <p:nvSpPr>
            <p:cNvPr id="63516" name="Text Box 28"/>
            <p:cNvSpPr txBox="1">
              <a:spLocks noChangeArrowheads="1"/>
            </p:cNvSpPr>
            <p:nvPr/>
          </p:nvSpPr>
          <p:spPr bwMode="auto">
            <a:xfrm>
              <a:off x="646" y="132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7" name="Text Box 29"/>
            <p:cNvSpPr txBox="1">
              <a:spLocks noChangeArrowheads="1"/>
            </p:cNvSpPr>
            <p:nvPr/>
          </p:nvSpPr>
          <p:spPr bwMode="auto">
            <a:xfrm>
              <a:off x="1612" y="1378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0.4</a:t>
              </a:r>
            </a:p>
          </p:txBody>
        </p:sp>
        <p:sp>
          <p:nvSpPr>
            <p:cNvPr id="63518" name="Text Box 30"/>
            <p:cNvSpPr txBox="1">
              <a:spLocks noChangeArrowheads="1"/>
            </p:cNvSpPr>
            <p:nvPr/>
          </p:nvSpPr>
          <p:spPr bwMode="auto">
            <a:xfrm>
              <a:off x="1008" y="1699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19" name="Text Box 31"/>
            <p:cNvSpPr txBox="1">
              <a:spLocks noChangeArrowheads="1"/>
            </p:cNvSpPr>
            <p:nvPr/>
          </p:nvSpPr>
          <p:spPr bwMode="auto">
            <a:xfrm>
              <a:off x="1528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  <p:sp>
          <p:nvSpPr>
            <p:cNvPr id="63520" name="Text Box 32"/>
            <p:cNvSpPr txBox="1">
              <a:spLocks noChangeArrowheads="1"/>
            </p:cNvSpPr>
            <p:nvPr/>
          </p:nvSpPr>
          <p:spPr bwMode="auto">
            <a:xfrm>
              <a:off x="1906" y="2016"/>
              <a:ext cx="259" cy="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0.8</a:t>
              </a: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61905" y="4157008"/>
            <a:ext cx="29915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S={1,2,3,4},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=[0.13, 0.10, 0.39, 0.36]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S={1,2,3}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0.13, 0.38, 0.30]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S={1,2}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=[0.26, 0.20, 0.29, 0.23]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88700" y="4724400"/>
            <a:ext cx="2991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=0.90: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=[0.17, 0.07, 0.40, 0.36]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 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=0.8: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=[0.29, 0.11, 0.32, 0.26]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S={1},  </a:t>
            </a:r>
            <a:r>
              <a:rPr lang="el-G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β</a:t>
            </a:r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=0.70:</a:t>
            </a:r>
          </a:p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=[0.39, 0.14, 0.27, 0.19]</a:t>
            </a:r>
          </a:p>
        </p:txBody>
      </p:sp>
    </p:spTree>
    <p:extLst>
      <p:ext uri="{BB962C8B-B14F-4D97-AF65-F5344CB8AC3E}">
        <p14:creationId xmlns:p14="http://schemas.microsoft.com/office/powerpoint/2010/main" val="2716745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00" grpId="0"/>
      <p:bldP spid="6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TrustRank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Combating the Web Spam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77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Web Spam?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66FF"/>
                </a:solidFill>
              </a:rPr>
              <a:t>Spamming:</a:t>
            </a:r>
            <a:r>
              <a:rPr lang="en-US" b="1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Any deliberate action to boost a web </a:t>
            </a:r>
            <a:br>
              <a:rPr lang="en-US" dirty="0"/>
            </a:br>
            <a:r>
              <a:rPr lang="en-US" dirty="0"/>
              <a:t>page’s position in search engine results, incommensurate with page’s real value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Spam: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pages that are the result of spamming</a:t>
            </a:r>
          </a:p>
          <a:p>
            <a:pPr>
              <a:lnSpc>
                <a:spcPct val="90000"/>
              </a:lnSpc>
            </a:pPr>
            <a:r>
              <a:rPr lang="en-US" dirty="0"/>
              <a:t>This is a very broad definition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SEO</a:t>
            </a:r>
            <a:r>
              <a:rPr lang="en-US" dirty="0"/>
              <a:t> industry might disagree!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SEO = search engine optimization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Approximately </a:t>
            </a:r>
            <a:r>
              <a:rPr lang="en-US" b="1" dirty="0">
                <a:solidFill>
                  <a:srgbClr val="008000"/>
                </a:solidFill>
              </a:rPr>
              <a:t>10-15% </a:t>
            </a:r>
            <a:r>
              <a:rPr lang="en-US" dirty="0"/>
              <a:t>of web pages are spam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8364188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Early search engines:</a:t>
            </a:r>
          </a:p>
          <a:p>
            <a:pPr lvl="1"/>
            <a:r>
              <a:rPr lang="en-US" dirty="0"/>
              <a:t>Crawl the Web</a:t>
            </a:r>
          </a:p>
          <a:p>
            <a:pPr lvl="1"/>
            <a:r>
              <a:rPr lang="en-US" dirty="0"/>
              <a:t>Index pages by the words they contained</a:t>
            </a:r>
          </a:p>
          <a:p>
            <a:pPr lvl="1"/>
            <a:r>
              <a:rPr lang="en-US" dirty="0"/>
              <a:t>Respond to </a:t>
            </a:r>
            <a:r>
              <a:rPr lang="en-US" sz="2900" dirty="0"/>
              <a:t>search queries </a:t>
            </a:r>
            <a:r>
              <a:rPr lang="en-US" dirty="0"/>
              <a:t>(lists of words) with the pages containing those words</a:t>
            </a:r>
          </a:p>
          <a:p>
            <a:r>
              <a:rPr lang="en-US" b="1" dirty="0">
                <a:solidFill>
                  <a:srgbClr val="0000FF"/>
                </a:solidFill>
              </a:rPr>
              <a:t>Early page ranking:</a:t>
            </a:r>
          </a:p>
          <a:p>
            <a:pPr lvl="1"/>
            <a:r>
              <a:rPr lang="en-US" dirty="0"/>
              <a:t>Attempt to order pages matching a search query by “importance”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First search engines considered:</a:t>
            </a:r>
          </a:p>
          <a:p>
            <a:pPr lvl="2"/>
            <a:r>
              <a:rPr lang="en-US" b="1" dirty="0"/>
              <a:t>(1)</a:t>
            </a:r>
            <a:r>
              <a:rPr lang="en-US" dirty="0"/>
              <a:t> Number of times query words appeared</a:t>
            </a:r>
          </a:p>
          <a:p>
            <a:pPr lvl="2"/>
            <a:r>
              <a:rPr lang="en-US" b="1" dirty="0"/>
              <a:t>(2)</a:t>
            </a:r>
            <a:r>
              <a:rPr lang="en-US" dirty="0"/>
              <a:t> Prominence of word position, e.g. title, header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04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Spammers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people began to use search engines to find things on the Web, those with commercial interests tried to </a:t>
            </a:r>
            <a:r>
              <a:rPr lang="en-US" b="1" dirty="0"/>
              <a:t>exploit search engines</a:t>
            </a:r>
            <a:r>
              <a:rPr lang="en-US" dirty="0"/>
              <a:t> to bring people to their own site – whether they wanted to be there or not</a:t>
            </a:r>
          </a:p>
          <a:p>
            <a:r>
              <a:rPr lang="en-US" b="1" dirty="0">
                <a:solidFill>
                  <a:srgbClr val="008000"/>
                </a:solidFill>
              </a:rPr>
              <a:t>Example: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  <a:p>
            <a:pPr lvl="1"/>
            <a:r>
              <a:rPr lang="en-US" dirty="0"/>
              <a:t>Shirt-seller might pretend to be about “movies”</a:t>
            </a:r>
          </a:p>
          <a:p>
            <a:r>
              <a:rPr lang="en-US" b="1" dirty="0">
                <a:solidFill>
                  <a:srgbClr val="0000FF"/>
                </a:solidFill>
              </a:rPr>
              <a:t>Techniques for achieving high relevance/importance for a web page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05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Spammers: Term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How do you make your page appear to be about movies?</a:t>
            </a:r>
            <a:endParaRPr lang="en-US" dirty="0">
              <a:solidFill>
                <a:srgbClr val="0000FF"/>
              </a:solidFill>
            </a:endParaRP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(1)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Add the word movie 1,000 times to your page</a:t>
            </a:r>
          </a:p>
          <a:p>
            <a:pPr lvl="1"/>
            <a:r>
              <a:rPr lang="en-US" dirty="0"/>
              <a:t>Set text color to the background color, so only search engines would see it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(2)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Or, run the query “movie” on your </a:t>
            </a:r>
            <a:br>
              <a:rPr lang="en-US" dirty="0"/>
            </a:br>
            <a:r>
              <a:rPr lang="en-US" dirty="0"/>
              <a:t>target search engine</a:t>
            </a:r>
          </a:p>
          <a:p>
            <a:pPr lvl="1"/>
            <a:r>
              <a:rPr lang="en-US" dirty="0"/>
              <a:t>See what page came first in the listings</a:t>
            </a:r>
          </a:p>
          <a:p>
            <a:pPr lvl="1"/>
            <a:r>
              <a:rPr lang="en-US" dirty="0"/>
              <a:t>Copy it into your page, make it “invisible”</a:t>
            </a:r>
          </a:p>
          <a:p>
            <a:r>
              <a:rPr lang="en-US" b="1" dirty="0">
                <a:solidFill>
                  <a:srgbClr val="D60093"/>
                </a:solidFill>
              </a:rPr>
              <a:t>These and similar techniques are term spam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22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Google’s Solution to Term Spam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Believe what people say about you, rather than what you say about yourself</a:t>
            </a:r>
          </a:p>
          <a:p>
            <a:pPr lvl="1"/>
            <a:r>
              <a:rPr lang="en-US" dirty="0"/>
              <a:t>Use words in the anchor text (words that appear underlined to represent the link) and its surrounding text</a:t>
            </a:r>
          </a:p>
          <a:p>
            <a:pPr lvl="8"/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PageRank as a tool to  measure the “importance” of Web pages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2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chemeClr val="accent1">
                    <a:satMod val="150000"/>
                  </a:schemeClr>
                </a:solidFill>
              </a:rPr>
              <a:t>Web as a Graph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Web as a directed graph: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Nodes: Webpages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Edges: Hyperlinks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18E5CE-EB7F-44C1-BA9D-EB986C4F3572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24" name="Flowchart: Document 23"/>
          <p:cNvSpPr/>
          <p:nvPr/>
        </p:nvSpPr>
        <p:spPr>
          <a:xfrm>
            <a:off x="1066800" y="2967162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I teach a class on </a:t>
            </a:r>
            <a:r>
              <a:rPr lang="en-US" sz="1600" u="sng" dirty="0">
                <a:solidFill>
                  <a:srgbClr val="0000FF"/>
                </a:solidFill>
              </a:rPr>
              <a:t>Networks</a:t>
            </a:r>
            <a:r>
              <a:rPr lang="en-US" sz="1600" dirty="0"/>
              <a:t>.</a:t>
            </a:r>
          </a:p>
        </p:txBody>
      </p:sp>
      <p:sp>
        <p:nvSpPr>
          <p:cNvPr id="25" name="Flowchart: Document 24"/>
          <p:cNvSpPr/>
          <p:nvPr/>
        </p:nvSpPr>
        <p:spPr>
          <a:xfrm>
            <a:off x="3098800" y="3576762"/>
            <a:ext cx="1219200" cy="1857292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CS224W: Classes are in the </a:t>
            </a:r>
            <a:br>
              <a:rPr lang="en-US" sz="1600" dirty="0"/>
            </a:br>
            <a:r>
              <a:rPr lang="en-US" sz="1600" u="sng" dirty="0">
                <a:solidFill>
                  <a:srgbClr val="0000FF"/>
                </a:solidFill>
              </a:rPr>
              <a:t>Gates</a:t>
            </a:r>
            <a:r>
              <a:rPr lang="en-US" sz="1600" dirty="0"/>
              <a:t> building</a:t>
            </a:r>
            <a:endParaRPr lang="en-US" sz="1600" b="1" u="sng" dirty="0">
              <a:solidFill>
                <a:srgbClr val="0000FF"/>
              </a:solidFill>
            </a:endParaRPr>
          </a:p>
        </p:txBody>
      </p:sp>
      <p:sp>
        <p:nvSpPr>
          <p:cNvPr id="26" name="Flowchart: Document 25"/>
          <p:cNvSpPr/>
          <p:nvPr/>
        </p:nvSpPr>
        <p:spPr>
          <a:xfrm>
            <a:off x="5130800" y="4443454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Computer  Science Department at </a:t>
            </a:r>
            <a:r>
              <a:rPr lang="en-US" sz="1600" u="sng" dirty="0">
                <a:solidFill>
                  <a:srgbClr val="0000FF"/>
                </a:solidFill>
              </a:rPr>
              <a:t>Stanford</a:t>
            </a:r>
          </a:p>
        </p:txBody>
      </p:sp>
      <p:sp>
        <p:nvSpPr>
          <p:cNvPr id="27" name="Flowchart: Document 26"/>
          <p:cNvSpPr/>
          <p:nvPr/>
        </p:nvSpPr>
        <p:spPr>
          <a:xfrm>
            <a:off x="7162800" y="5181600"/>
            <a:ext cx="1219200" cy="1600200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Stanford University</a:t>
            </a:r>
          </a:p>
        </p:txBody>
      </p:sp>
      <p:cxnSp>
        <p:nvCxnSpPr>
          <p:cNvPr id="28" name="Straight Arrow Connector 27"/>
          <p:cNvCxnSpPr>
            <a:endCxn id="25" idx="1"/>
          </p:cNvCxnSpPr>
          <p:nvPr/>
        </p:nvCxnSpPr>
        <p:spPr>
          <a:xfrm>
            <a:off x="1676400" y="3957762"/>
            <a:ext cx="1422400" cy="54764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26" idx="1"/>
          </p:cNvCxnSpPr>
          <p:nvPr/>
        </p:nvCxnSpPr>
        <p:spPr>
          <a:xfrm>
            <a:off x="3886200" y="4719762"/>
            <a:ext cx="1244600" cy="5237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7" idx="1"/>
          </p:cNvCxnSpPr>
          <p:nvPr/>
        </p:nvCxnSpPr>
        <p:spPr>
          <a:xfrm>
            <a:off x="5740400" y="5557962"/>
            <a:ext cx="1422400" cy="42373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0592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Works?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Our hypothetical shirt-seller looses</a:t>
            </a:r>
          </a:p>
          <a:p>
            <a:pPr lvl="1"/>
            <a:r>
              <a:rPr lang="en-US" dirty="0"/>
              <a:t>Saying he is about movies doesn’t help, because </a:t>
            </a:r>
            <a:br>
              <a:rPr lang="en-US" dirty="0"/>
            </a:br>
            <a:r>
              <a:rPr lang="en-US" dirty="0"/>
              <a:t>others don’t say he is about movies</a:t>
            </a:r>
          </a:p>
          <a:p>
            <a:pPr lvl="1"/>
            <a:r>
              <a:rPr lang="en-US" dirty="0"/>
              <a:t>His page isn’t very important, so it won’t be ranked </a:t>
            </a:r>
            <a:br>
              <a:rPr lang="en-US" dirty="0"/>
            </a:br>
            <a:r>
              <a:rPr lang="en-US" dirty="0"/>
              <a:t>high for shirts or movies</a:t>
            </a:r>
          </a:p>
          <a:p>
            <a:r>
              <a:rPr lang="en-US" b="1" dirty="0">
                <a:solidFill>
                  <a:srgbClr val="D60093"/>
                </a:solidFill>
              </a:rPr>
              <a:t>Example:</a:t>
            </a:r>
            <a:r>
              <a:rPr lang="en-US" dirty="0">
                <a:solidFill>
                  <a:srgbClr val="D60093"/>
                </a:solidFill>
              </a:rPr>
              <a:t> </a:t>
            </a:r>
          </a:p>
          <a:p>
            <a:pPr lvl="1"/>
            <a:r>
              <a:rPr lang="en-US" dirty="0"/>
              <a:t>Shirt-seller creates 1,000 pages, each links to his with “movie” in the anchor text</a:t>
            </a:r>
          </a:p>
          <a:p>
            <a:pPr lvl="1"/>
            <a:r>
              <a:rPr lang="en-US" dirty="0"/>
              <a:t>These pages have no links in, so they get little PageRank</a:t>
            </a:r>
          </a:p>
          <a:p>
            <a:pPr lvl="1"/>
            <a:r>
              <a:rPr lang="en-US" dirty="0"/>
              <a:t>So the shirt-seller can’t beat truly </a:t>
            </a:r>
            <a:r>
              <a:rPr lang="fr-FR" dirty="0"/>
              <a:t>important </a:t>
            </a:r>
            <a:r>
              <a:rPr lang="fr-FR" dirty="0" err="1"/>
              <a:t>movie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/>
              <a:t>pages, </a:t>
            </a:r>
            <a:r>
              <a:rPr lang="fr-FR" dirty="0" err="1"/>
              <a:t>like</a:t>
            </a:r>
            <a:r>
              <a:rPr lang="fr-FR" dirty="0"/>
              <a:t> IMDB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820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vs. Spammers: Round 2!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Once Google became the dominant search engine, spammers began to work out ways to fool Google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Spam farms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were developed to concentrate PageRank on a single page</a:t>
            </a:r>
          </a:p>
          <a:p>
            <a:pPr lvl="8"/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Link spam:</a:t>
            </a:r>
          </a:p>
          <a:p>
            <a:pPr lvl="1"/>
            <a:r>
              <a:rPr lang="en-US" dirty="0"/>
              <a:t>Creating link structures that  </a:t>
            </a:r>
            <a:br>
              <a:rPr lang="en-US" dirty="0"/>
            </a:br>
            <a:r>
              <a:rPr lang="en-US" dirty="0"/>
              <a:t>boost PageRank of a particular </a:t>
            </a:r>
            <a:br>
              <a:rPr lang="en-US" dirty="0"/>
            </a:br>
            <a:r>
              <a:rPr lang="en-US" dirty="0"/>
              <a:t>page</a:t>
            </a:r>
          </a:p>
          <a:p>
            <a:pPr lvl="1"/>
            <a:endParaRPr lang="en-US" b="1" dirty="0">
              <a:solidFill>
                <a:schemeClr val="accent3"/>
              </a:solidFill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378352"/>
            <a:ext cx="2743200" cy="2174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15931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Spamming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8000"/>
                </a:solidFill>
              </a:rPr>
              <a:t>Three kinds of web pages from a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spammer’s point of view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Inaccessible pages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Accessible pages</a:t>
            </a:r>
          </a:p>
          <a:p>
            <a:pPr lvl="2"/>
            <a:r>
              <a:rPr lang="en-US" dirty="0"/>
              <a:t>e.g., blog comments pages</a:t>
            </a:r>
          </a:p>
          <a:p>
            <a:pPr lvl="2"/>
            <a:r>
              <a:rPr lang="en-US" dirty="0"/>
              <a:t>spammer can post links to his pages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Owned pages</a:t>
            </a:r>
          </a:p>
          <a:p>
            <a:pPr lvl="2"/>
            <a:r>
              <a:rPr lang="en-US" dirty="0"/>
              <a:t>Completely controlled by spammer</a:t>
            </a:r>
          </a:p>
          <a:p>
            <a:pPr lvl="2"/>
            <a:r>
              <a:rPr lang="en-US" dirty="0"/>
              <a:t>May span multiple domain names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982854563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Spammer’s goal:</a:t>
            </a:r>
          </a:p>
          <a:p>
            <a:pPr lvl="1"/>
            <a:r>
              <a:rPr lang="en-US" dirty="0"/>
              <a:t>Maximize the </a:t>
            </a:r>
            <a:r>
              <a:rPr lang="en-US" dirty="0" err="1"/>
              <a:t>PageRank</a:t>
            </a:r>
            <a:r>
              <a:rPr lang="en-US" dirty="0"/>
              <a:t> of target page </a:t>
            </a:r>
            <a:r>
              <a:rPr lang="en-US" b="1" i="1" dirty="0"/>
              <a:t>t</a:t>
            </a:r>
          </a:p>
          <a:p>
            <a:pPr lvl="5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Technique:</a:t>
            </a:r>
          </a:p>
          <a:p>
            <a:pPr lvl="1"/>
            <a:r>
              <a:rPr lang="en-US" dirty="0"/>
              <a:t>Get as many links from accessible pages as possible to target page </a:t>
            </a:r>
            <a:r>
              <a:rPr lang="en-US" b="1" i="1" dirty="0"/>
              <a:t>t</a:t>
            </a:r>
          </a:p>
          <a:p>
            <a:pPr lvl="1"/>
            <a:r>
              <a:rPr lang="en-US" dirty="0"/>
              <a:t>Construct “link farm” to get PageRank </a:t>
            </a:r>
            <a:br>
              <a:rPr lang="en-US" dirty="0"/>
            </a:br>
            <a:r>
              <a:rPr lang="en-US" dirty="0"/>
              <a:t>multiplier effect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58537533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Farms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31825" y="1454150"/>
            <a:ext cx="7064375" cy="3575050"/>
            <a:chOff x="631825" y="1454150"/>
            <a:chExt cx="7064375" cy="3575050"/>
          </a:xfrm>
        </p:grpSpPr>
        <p:sp>
          <p:nvSpPr>
            <p:cNvPr id="37892" name="Cloud"/>
            <p:cNvSpPr>
              <a:spLocks noChangeAspect="1" noEditPoints="1" noChangeArrowheads="1"/>
            </p:cNvSpPr>
            <p:nvPr/>
          </p:nvSpPr>
          <p:spPr bwMode="auto">
            <a:xfrm>
              <a:off x="631825" y="1809750"/>
              <a:ext cx="2438400" cy="1276350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sz="1800" dirty="0">
                <a:solidFill>
                  <a:schemeClr val="bg1"/>
                </a:solidFill>
                <a:latin typeface="Verdana" pitchFamily="34" charset="0"/>
              </a:endParaRPr>
            </a:p>
            <a:p>
              <a:r>
                <a:rPr lang="en-US" sz="1800" dirty="0">
                  <a:solidFill>
                    <a:schemeClr val="bg1"/>
                  </a:solidFill>
                  <a:latin typeface="Verdana" pitchFamily="34" charset="0"/>
                </a:rPr>
                <a:t>Inaccessible</a:t>
              </a: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3962400" y="1828800"/>
              <a:ext cx="1143000" cy="32004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9" name="Oval 11"/>
            <p:cNvSpPr>
              <a:spLocks noChangeArrowheads="1"/>
            </p:cNvSpPr>
            <p:nvPr/>
          </p:nvSpPr>
          <p:spPr bwMode="auto">
            <a:xfrm>
              <a:off x="5724556" y="3241360"/>
              <a:ext cx="274320" cy="274320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Oval 12"/>
            <p:cNvSpPr>
              <a:spLocks noChangeArrowheads="1"/>
            </p:cNvSpPr>
            <p:nvPr/>
          </p:nvSpPr>
          <p:spPr bwMode="auto">
            <a:xfrm>
              <a:off x="6877685" y="24161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1" name="Oval 13"/>
            <p:cNvSpPr>
              <a:spLocks noChangeArrowheads="1"/>
            </p:cNvSpPr>
            <p:nvPr/>
          </p:nvSpPr>
          <p:spPr bwMode="auto">
            <a:xfrm>
              <a:off x="6877685" y="29114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2" name="Oval 14"/>
            <p:cNvSpPr>
              <a:spLocks noChangeArrowheads="1"/>
            </p:cNvSpPr>
            <p:nvPr/>
          </p:nvSpPr>
          <p:spPr bwMode="auto">
            <a:xfrm>
              <a:off x="6877685" y="34067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6877685" y="39020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Oval 16"/>
            <p:cNvSpPr>
              <a:spLocks noChangeArrowheads="1"/>
            </p:cNvSpPr>
            <p:nvPr/>
          </p:nvSpPr>
          <p:spPr bwMode="auto">
            <a:xfrm>
              <a:off x="6877685" y="4397375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5" name="Oval 17"/>
            <p:cNvSpPr>
              <a:spLocks noChangeArrowheads="1"/>
            </p:cNvSpPr>
            <p:nvPr/>
          </p:nvSpPr>
          <p:spPr bwMode="auto">
            <a:xfrm>
              <a:off x="5486400" y="1981200"/>
              <a:ext cx="2209800" cy="2895600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>
              <a:off x="4500563" y="2224088"/>
              <a:ext cx="1214438" cy="1052513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4572000" y="2819400"/>
              <a:ext cx="1066800" cy="5334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 flipV="1">
              <a:off x="4572000" y="3505200"/>
              <a:ext cx="1143000" cy="457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 flipV="1">
              <a:off x="4572000" y="3589654"/>
              <a:ext cx="1193006" cy="90614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4572000" y="3429000"/>
              <a:ext cx="1066800" cy="7620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1" name="Line 23"/>
            <p:cNvSpPr>
              <a:spLocks noChangeShapeType="1"/>
            </p:cNvSpPr>
            <p:nvPr/>
          </p:nvSpPr>
          <p:spPr bwMode="auto">
            <a:xfrm flipV="1">
              <a:off x="5998875" y="2507615"/>
              <a:ext cx="878809" cy="73374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2" name="Line 24"/>
            <p:cNvSpPr>
              <a:spLocks noChangeShapeType="1"/>
            </p:cNvSpPr>
            <p:nvPr/>
          </p:nvSpPr>
          <p:spPr bwMode="auto">
            <a:xfrm>
              <a:off x="6070599" y="3444875"/>
              <a:ext cx="807085" cy="5334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3" name="Line 25"/>
            <p:cNvSpPr>
              <a:spLocks noChangeShapeType="1"/>
            </p:cNvSpPr>
            <p:nvPr/>
          </p:nvSpPr>
          <p:spPr bwMode="auto">
            <a:xfrm flipV="1">
              <a:off x="6070599" y="3002915"/>
              <a:ext cx="807085" cy="349885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26"/>
            <p:cNvSpPr>
              <a:spLocks noChangeShapeType="1"/>
            </p:cNvSpPr>
            <p:nvPr/>
          </p:nvSpPr>
          <p:spPr bwMode="auto">
            <a:xfrm>
              <a:off x="6070600" y="3521075"/>
              <a:ext cx="807085" cy="419727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5" name="Line 27"/>
            <p:cNvSpPr>
              <a:spLocks noChangeShapeType="1"/>
            </p:cNvSpPr>
            <p:nvPr/>
          </p:nvSpPr>
          <p:spPr bwMode="auto">
            <a:xfrm>
              <a:off x="5998876" y="3589654"/>
              <a:ext cx="900400" cy="860108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5719634" y="2834481"/>
              <a:ext cx="29046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Verdana" pitchFamily="34" charset="0"/>
                </a:rPr>
                <a:t>t</a:t>
              </a:r>
            </a:p>
          </p:txBody>
        </p:sp>
        <p:sp>
          <p:nvSpPr>
            <p:cNvPr id="37917" name="Line 29"/>
            <p:cNvSpPr>
              <a:spLocks noChangeShapeType="1"/>
            </p:cNvSpPr>
            <p:nvPr/>
          </p:nvSpPr>
          <p:spPr bwMode="auto">
            <a:xfrm>
              <a:off x="3048000" y="2338388"/>
              <a:ext cx="990600" cy="252413"/>
            </a:xfrm>
            <a:prstGeom prst="line">
              <a:avLst/>
            </a:prstGeom>
            <a:noFill/>
            <a:ln w="76200" cap="sq" cmpd="dbl">
              <a:solidFill>
                <a:schemeClr val="tx1"/>
              </a:solidFill>
              <a:miter lim="800000"/>
              <a:headEnd type="arrow" w="sm" len="sm"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18" name="Text Box 30"/>
            <p:cNvSpPr txBox="1">
              <a:spLocks noChangeArrowheads="1"/>
            </p:cNvSpPr>
            <p:nvPr/>
          </p:nvSpPr>
          <p:spPr bwMode="auto">
            <a:xfrm>
              <a:off x="3810000" y="1454150"/>
              <a:ext cx="13716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pitchFamily="34" charset="0"/>
                </a:rPr>
                <a:t>Accessible</a:t>
              </a:r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6199188" y="1460500"/>
              <a:ext cx="98296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  <a:latin typeface="Verdana" pitchFamily="34" charset="0"/>
                </a:rPr>
                <a:t>Owned</a:t>
              </a:r>
            </a:p>
          </p:txBody>
        </p:sp>
        <p:sp>
          <p:nvSpPr>
            <p:cNvPr id="37920" name="Text Box 32"/>
            <p:cNvSpPr txBox="1">
              <a:spLocks noChangeArrowheads="1"/>
            </p:cNvSpPr>
            <p:nvPr/>
          </p:nvSpPr>
          <p:spPr bwMode="auto">
            <a:xfrm>
              <a:off x="6995318" y="2211255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1</a:t>
              </a:r>
            </a:p>
          </p:txBody>
        </p:sp>
        <p:sp>
          <p:nvSpPr>
            <p:cNvPr id="37921" name="Text Box 33"/>
            <p:cNvSpPr txBox="1">
              <a:spLocks noChangeArrowheads="1"/>
            </p:cNvSpPr>
            <p:nvPr/>
          </p:nvSpPr>
          <p:spPr bwMode="auto">
            <a:xfrm>
              <a:off x="7010400" y="2703926"/>
              <a:ext cx="34607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2</a:t>
              </a:r>
            </a:p>
          </p:txBody>
        </p:sp>
        <p:sp>
          <p:nvSpPr>
            <p:cNvPr id="37922" name="Text Box 34"/>
            <p:cNvSpPr txBox="1">
              <a:spLocks noChangeArrowheads="1"/>
            </p:cNvSpPr>
            <p:nvPr/>
          </p:nvSpPr>
          <p:spPr bwMode="auto">
            <a:xfrm>
              <a:off x="6969125" y="4191000"/>
              <a:ext cx="39846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latin typeface="Verdana" pitchFamily="34" charset="0"/>
                </a:rPr>
                <a:t>M</a:t>
              </a:r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4408488" y="2133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4408488" y="2743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6" name="Oval 8"/>
            <p:cNvSpPr>
              <a:spLocks noChangeArrowheads="1"/>
            </p:cNvSpPr>
            <p:nvPr/>
          </p:nvSpPr>
          <p:spPr bwMode="auto">
            <a:xfrm>
              <a:off x="4408488" y="34290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7" name="Oval 9"/>
            <p:cNvSpPr>
              <a:spLocks noChangeArrowheads="1"/>
            </p:cNvSpPr>
            <p:nvPr/>
          </p:nvSpPr>
          <p:spPr bwMode="auto">
            <a:xfrm>
              <a:off x="4408488" y="38862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98" name="Oval 10"/>
            <p:cNvSpPr>
              <a:spLocks noChangeArrowheads="1"/>
            </p:cNvSpPr>
            <p:nvPr/>
          </p:nvSpPr>
          <p:spPr bwMode="auto">
            <a:xfrm>
              <a:off x="4408488" y="4419600"/>
              <a:ext cx="182563" cy="182563"/>
            </a:xfrm>
            <a:prstGeom prst="ellipse">
              <a:avLst/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23" name="Text Box 35"/>
          <p:cNvSpPr txBox="1">
            <a:spLocks noChangeArrowheads="1"/>
          </p:cNvSpPr>
          <p:nvPr/>
        </p:nvSpPr>
        <p:spPr bwMode="auto">
          <a:xfrm>
            <a:off x="1106853" y="5569803"/>
            <a:ext cx="693029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One of the most common and effective </a:t>
            </a:r>
            <a:b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organizations for a link farm</a:t>
            </a:r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95494" y="47244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Millions of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b="1" i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farm pages</a:t>
            </a:r>
          </a:p>
        </p:txBody>
      </p:sp>
    </p:spTree>
    <p:extLst>
      <p:ext uri="{BB962C8B-B14F-4D97-AF65-F5344CB8AC3E}">
        <p14:creationId xmlns:p14="http://schemas.microsoft.com/office/powerpoint/2010/main" val="3754468426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TrustRank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>Combating the Web Spam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00455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Combating Spam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Combating term spam</a:t>
            </a:r>
          </a:p>
          <a:p>
            <a:pPr lvl="1"/>
            <a:r>
              <a:rPr lang="en-US" dirty="0"/>
              <a:t>Analyze text using statistical methods</a:t>
            </a:r>
          </a:p>
          <a:p>
            <a:pPr lvl="1"/>
            <a:r>
              <a:rPr lang="en-US" dirty="0"/>
              <a:t>Similar to email spam filtering</a:t>
            </a:r>
          </a:p>
          <a:p>
            <a:pPr lvl="1"/>
            <a:r>
              <a:rPr lang="en-US" dirty="0"/>
              <a:t>Also useful: Detecting approximate duplicate pages</a:t>
            </a:r>
          </a:p>
          <a:p>
            <a:r>
              <a:rPr lang="en-US" b="1" dirty="0">
                <a:solidFill>
                  <a:srgbClr val="D60093"/>
                </a:solidFill>
              </a:rPr>
              <a:t>Combating link spam</a:t>
            </a:r>
          </a:p>
          <a:p>
            <a:pPr lvl="1"/>
            <a:r>
              <a:rPr lang="en-US" b="1" dirty="0"/>
              <a:t>Detection and blacklisting of structures that look like spam farms</a:t>
            </a:r>
          </a:p>
          <a:p>
            <a:pPr lvl="2"/>
            <a:r>
              <a:rPr lang="en-US" dirty="0"/>
              <a:t>Leads to another war – hiding and detecting spam farms</a:t>
            </a:r>
          </a:p>
          <a:p>
            <a:pPr lvl="1"/>
            <a:r>
              <a:rPr lang="en-US" b="1" dirty="0" err="1">
                <a:solidFill>
                  <a:srgbClr val="0000FF"/>
                </a:solidFill>
              </a:rPr>
              <a:t>TrustRank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= topic-specific PageRank with a teleport set of </a:t>
            </a:r>
            <a:r>
              <a:rPr lang="en-US" b="1" dirty="0"/>
              <a:t>trusted pages</a:t>
            </a:r>
          </a:p>
          <a:p>
            <a:pPr lvl="2"/>
            <a:r>
              <a:rPr lang="en-US" dirty="0">
                <a:solidFill>
                  <a:srgbClr val="008000"/>
                </a:solidFill>
              </a:rPr>
              <a:t>Example:</a:t>
            </a:r>
            <a:r>
              <a:rPr lang="en-US" dirty="0"/>
              <a:t> .</a:t>
            </a:r>
            <a:r>
              <a:rPr lang="en-US" dirty="0" err="1"/>
              <a:t>edu</a:t>
            </a:r>
            <a:r>
              <a:rPr lang="en-US" dirty="0"/>
              <a:t> domains, similar domains for non-US schools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75529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TrustRank</a:t>
            </a:r>
            <a:r>
              <a:rPr lang="en-US" dirty="0"/>
              <a:t>: Idea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Basic principle: </a:t>
            </a:r>
            <a:r>
              <a:rPr lang="en-US" b="1" dirty="0">
                <a:solidFill>
                  <a:srgbClr val="0000FF"/>
                </a:solidFill>
              </a:rPr>
              <a:t>Approximate isolation</a:t>
            </a:r>
          </a:p>
          <a:p>
            <a:pPr lvl="1"/>
            <a:r>
              <a:rPr lang="en-US" dirty="0"/>
              <a:t>It is rare for a “good” page to point to a “bad” (spam) page</a:t>
            </a:r>
          </a:p>
          <a:p>
            <a:pPr lvl="8"/>
            <a:endParaRPr lang="en-US" dirty="0"/>
          </a:p>
          <a:p>
            <a:r>
              <a:rPr lang="en-US" dirty="0"/>
              <a:t>Sample a set of </a:t>
            </a:r>
            <a:r>
              <a:rPr lang="en-US" b="1" dirty="0">
                <a:solidFill>
                  <a:srgbClr val="D60093"/>
                </a:solidFill>
              </a:rPr>
              <a:t>seed pages</a:t>
            </a:r>
            <a:r>
              <a:rPr lang="en-US" dirty="0"/>
              <a:t> from the web</a:t>
            </a:r>
          </a:p>
          <a:p>
            <a:pPr lvl="8"/>
            <a:endParaRPr lang="en-US" dirty="0"/>
          </a:p>
          <a:p>
            <a:r>
              <a:rPr lang="en-US" dirty="0"/>
              <a:t>Have an </a:t>
            </a:r>
            <a:r>
              <a:rPr lang="en-US" b="1" dirty="0">
                <a:solidFill>
                  <a:srgbClr val="0000FF"/>
                </a:solidFill>
              </a:rPr>
              <a:t>oracle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rgbClr val="0000FF"/>
                </a:solidFill>
              </a:rPr>
              <a:t>human</a:t>
            </a:r>
            <a:r>
              <a:rPr lang="en-US" dirty="0"/>
              <a:t>) to identify the good pages and the spam pages in the seed set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Expensive task</a:t>
            </a:r>
            <a:r>
              <a:rPr lang="en-US" dirty="0">
                <a:solidFill>
                  <a:srgbClr val="D60093"/>
                </a:solidFill>
              </a:rPr>
              <a:t>, </a:t>
            </a:r>
            <a:r>
              <a:rPr lang="en-US" dirty="0"/>
              <a:t>so we must make seed set as </a:t>
            </a:r>
            <a:br>
              <a:rPr lang="en-US" dirty="0"/>
            </a:br>
            <a:r>
              <a:rPr lang="en-US" dirty="0"/>
              <a:t>small as possible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7205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it a good idea?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66FF"/>
                </a:solidFill>
              </a:rPr>
              <a:t>Trust attenuation:</a:t>
            </a:r>
          </a:p>
          <a:p>
            <a:pPr lvl="1"/>
            <a:r>
              <a:rPr lang="en-US" dirty="0"/>
              <a:t>The degree of trust conferred by a trusted page decreases with the distance in the graph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66FF"/>
                </a:solidFill>
              </a:rPr>
              <a:t>Trust splitting:</a:t>
            </a:r>
          </a:p>
          <a:p>
            <a:pPr lvl="1"/>
            <a:r>
              <a:rPr lang="en-US" dirty="0"/>
              <a:t>The larger the number of out-links from a page, the less scrutiny the page author gives each out-link</a:t>
            </a:r>
          </a:p>
          <a:p>
            <a:pPr lvl="1"/>
            <a:r>
              <a:rPr lang="en-US" dirty="0"/>
              <a:t>Trust is </a:t>
            </a:r>
            <a:r>
              <a:rPr lang="en-US" b="1" dirty="0">
                <a:solidFill>
                  <a:srgbClr val="008000"/>
                </a:solidFill>
              </a:rPr>
              <a:t>split</a:t>
            </a:r>
            <a:r>
              <a:rPr lang="en-US" dirty="0"/>
              <a:t> across out-links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554789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Hubs and Authorities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HITS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(Hypertext-Induced Topic Selection)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Is a measure of importance of pages or documents, similar to PageRank</a:t>
            </a:r>
          </a:p>
          <a:p>
            <a:pPr lvl="1"/>
            <a:r>
              <a:rPr lang="en-US" dirty="0"/>
              <a:t>Proposed at around same time as PageRank (‘98)</a:t>
            </a:r>
          </a:p>
          <a:p>
            <a:r>
              <a:rPr lang="en-US" b="1" dirty="0">
                <a:solidFill>
                  <a:srgbClr val="0000FF"/>
                </a:solidFill>
              </a:rPr>
              <a:t>Goal</a:t>
            </a:r>
            <a:r>
              <a:rPr lang="en-US" dirty="0"/>
              <a:t>: Say we want to find good newspapers</a:t>
            </a:r>
            <a:endParaRPr lang="en-US" dirty="0">
              <a:solidFill>
                <a:schemeClr val="accent2"/>
              </a:solidFill>
            </a:endParaRPr>
          </a:p>
          <a:p>
            <a:pPr lvl="1"/>
            <a:r>
              <a:rPr lang="en-US" dirty="0"/>
              <a:t>Don’t just find newspapers. Find “experts” – people who link in a coordinated way to good newspapers</a:t>
            </a:r>
          </a:p>
          <a:p>
            <a:r>
              <a:rPr lang="en-US" b="1" dirty="0">
                <a:solidFill>
                  <a:srgbClr val="008000"/>
                </a:solidFill>
              </a:rPr>
              <a:t>Idea:</a:t>
            </a:r>
            <a:r>
              <a:rPr lang="en-US" dirty="0"/>
              <a:t> </a:t>
            </a:r>
            <a:r>
              <a:rPr lang="en-US" b="1" dirty="0">
                <a:solidFill>
                  <a:srgbClr val="D60093"/>
                </a:solidFill>
              </a:rPr>
              <a:t>Links as votes</a:t>
            </a:r>
          </a:p>
          <a:p>
            <a:pPr lvl="1"/>
            <a:r>
              <a:rPr lang="en-US" b="1" dirty="0"/>
              <a:t>Page is more important if it has more links</a:t>
            </a:r>
          </a:p>
          <a:p>
            <a:pPr lvl="2"/>
            <a:r>
              <a:rPr lang="en-US" dirty="0"/>
              <a:t>In-coming links? Out-going links?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41583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as a Directed Graph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860" y="1647826"/>
            <a:ext cx="6628280" cy="482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889443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rnd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PageRank</a:t>
            </a:r>
            <a:r>
              <a:rPr lang="en-US" dirty="0"/>
              <a:t> and HITS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err="1"/>
              <a:t>PageRank</a:t>
            </a:r>
            <a:r>
              <a:rPr lang="en-US" b="1" dirty="0"/>
              <a:t> and HITS are two solutions to the same problem:</a:t>
            </a:r>
          </a:p>
          <a:p>
            <a:pPr lvl="1"/>
            <a:r>
              <a:rPr lang="en-US" b="1" dirty="0">
                <a:solidFill>
                  <a:srgbClr val="D60093"/>
                </a:solidFill>
              </a:rPr>
              <a:t>What is the value of an in-link from </a:t>
            </a:r>
            <a:r>
              <a:rPr lang="en-US" b="1" i="1" dirty="0">
                <a:solidFill>
                  <a:srgbClr val="D60093"/>
                </a:solidFill>
              </a:rPr>
              <a:t>u</a:t>
            </a:r>
            <a:r>
              <a:rPr lang="en-US" b="1" dirty="0">
                <a:solidFill>
                  <a:srgbClr val="D60093"/>
                </a:solidFill>
              </a:rPr>
              <a:t> to </a:t>
            </a:r>
            <a:r>
              <a:rPr lang="en-US" b="1" i="1" dirty="0">
                <a:solidFill>
                  <a:srgbClr val="D60093"/>
                </a:solidFill>
              </a:rPr>
              <a:t>v</a:t>
            </a:r>
            <a:r>
              <a:rPr lang="en-US" b="1" dirty="0">
                <a:solidFill>
                  <a:srgbClr val="D60093"/>
                </a:solidFill>
              </a:rPr>
              <a:t>?</a:t>
            </a:r>
          </a:p>
          <a:p>
            <a:pPr lvl="1"/>
            <a:r>
              <a:rPr lang="en-US" dirty="0"/>
              <a:t>In the </a:t>
            </a:r>
            <a:r>
              <a:rPr lang="en-US" dirty="0" err="1"/>
              <a:t>PageRank</a:t>
            </a:r>
            <a:r>
              <a:rPr lang="en-US" dirty="0"/>
              <a:t> model, the value of the link depends on the </a:t>
            </a:r>
            <a:r>
              <a:rPr lang="en-US" dirty="0">
                <a:solidFill>
                  <a:srgbClr val="0000FF"/>
                </a:solidFill>
              </a:rPr>
              <a:t>links </a:t>
            </a:r>
            <a:r>
              <a:rPr lang="en-US" b="1" dirty="0">
                <a:solidFill>
                  <a:srgbClr val="0000FF"/>
                </a:solidFill>
              </a:rPr>
              <a:t>into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u</a:t>
            </a:r>
          </a:p>
          <a:p>
            <a:pPr lvl="1"/>
            <a:r>
              <a:rPr lang="en-US" dirty="0"/>
              <a:t>In the HITS model, it depends on the value of the other </a:t>
            </a:r>
            <a:r>
              <a:rPr lang="en-US" dirty="0">
                <a:solidFill>
                  <a:srgbClr val="008000"/>
                </a:solidFill>
              </a:rPr>
              <a:t>links</a:t>
            </a:r>
            <a:r>
              <a:rPr lang="en-US" dirty="0"/>
              <a:t> </a:t>
            </a:r>
            <a:r>
              <a:rPr lang="en-US" b="1" dirty="0">
                <a:solidFill>
                  <a:srgbClr val="008000"/>
                </a:solidFill>
              </a:rPr>
              <a:t>out of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i="1" dirty="0">
                <a:solidFill>
                  <a:srgbClr val="008000"/>
                </a:solidFill>
              </a:rPr>
              <a:t>u</a:t>
            </a:r>
          </a:p>
          <a:p>
            <a:pPr lvl="8"/>
            <a:endParaRPr lang="en-US" dirty="0"/>
          </a:p>
          <a:p>
            <a:r>
              <a:rPr lang="en-US" b="1" dirty="0"/>
              <a:t>The destinies of PageRank and HITS </a:t>
            </a:r>
            <a:br>
              <a:rPr lang="en-US" b="1" dirty="0"/>
            </a:br>
            <a:r>
              <a:rPr lang="en-US" b="1" dirty="0"/>
              <a:t>post-1998 were very different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81430794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/>
              <a:t>Broad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CC0066"/>
                </a:solidFill>
              </a:rPr>
              <a:t>How to organize the Web?</a:t>
            </a:r>
            <a:endParaRPr lang="en-US" b="1" dirty="0">
              <a:solidFill>
                <a:srgbClr val="CC0066"/>
              </a:solidFill>
            </a:endParaRPr>
          </a:p>
          <a:p>
            <a:r>
              <a:rPr lang="en-US" b="1" dirty="0"/>
              <a:t>First try:</a:t>
            </a:r>
            <a:r>
              <a:rPr lang="en-US" dirty="0"/>
              <a:t> Human curated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Web directories</a:t>
            </a:r>
          </a:p>
          <a:p>
            <a:pPr lvl="1"/>
            <a:r>
              <a:rPr lang="en-US" dirty="0"/>
              <a:t>Yahoo, DMOZ, </a:t>
            </a:r>
            <a:r>
              <a:rPr lang="en-US" dirty="0" err="1"/>
              <a:t>LookSmart</a:t>
            </a:r>
            <a:endParaRPr lang="en-US" dirty="0"/>
          </a:p>
          <a:p>
            <a:r>
              <a:rPr lang="en-US" b="1" dirty="0"/>
              <a:t>Second try: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Web Search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Information Retrieval </a:t>
            </a:r>
            <a:r>
              <a:rPr lang="en-US" dirty="0"/>
              <a:t>investigates: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Find relevant docs in a small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and trusted set</a:t>
            </a:r>
          </a:p>
          <a:p>
            <a:pPr lvl="2"/>
            <a:r>
              <a:rPr lang="en-US" dirty="0"/>
              <a:t>Newspaper articles, Patents, etc.</a:t>
            </a:r>
          </a:p>
          <a:p>
            <a:pPr lvl="1"/>
            <a:r>
              <a:rPr lang="en-US" b="1" u="sng" dirty="0">
                <a:solidFill>
                  <a:srgbClr val="FF0000"/>
                </a:solidFill>
              </a:rPr>
              <a:t>But:</a:t>
            </a:r>
            <a:r>
              <a:rPr lang="en-US" dirty="0"/>
              <a:t> Web is </a:t>
            </a:r>
            <a:r>
              <a:rPr lang="en-US" b="1" dirty="0"/>
              <a:t>huge</a:t>
            </a:r>
            <a:r>
              <a:rPr lang="en-US" dirty="0"/>
              <a:t>, full of untrusted documents, random things, web spam, etc.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2533" name="Picture 5" descr="http://www.imagstudios.com/images/yahoo-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2982591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921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Search: 2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257801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b="1" dirty="0">
                <a:solidFill>
                  <a:srgbClr val="0000FF"/>
                </a:solidFill>
              </a:rPr>
              <a:t>2 challenges of web search:</a:t>
            </a:r>
          </a:p>
          <a:p>
            <a:r>
              <a:rPr lang="en-US" b="1" dirty="0">
                <a:solidFill>
                  <a:srgbClr val="D60093"/>
                </a:solidFill>
              </a:rPr>
              <a:t>(1) Web contains many sources of information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333399"/>
                </a:solidFill>
              </a:rPr>
              <a:t>Who to “trust”?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Trustworthy pages may point to each other!</a:t>
            </a:r>
          </a:p>
          <a:p>
            <a:pPr lvl="1"/>
            <a:endParaRPr lang="en-US" sz="1000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D60093"/>
                </a:solidFill>
              </a:rPr>
              <a:t>(2) What is the “best” answer to query “newspaper”?</a:t>
            </a:r>
          </a:p>
          <a:p>
            <a:pPr lvl="1"/>
            <a:r>
              <a:rPr lang="en-US" dirty="0"/>
              <a:t>No single right answer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Trick: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/>
              <a:t>Pages that actually know about newspapers might all be pointing to many newspapers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44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30864</TotalTime>
  <Words>3998</Words>
  <Application>Microsoft Office PowerPoint</Application>
  <PresentationFormat>Předvádění na obrazovce (4:3)</PresentationFormat>
  <Paragraphs>965</Paragraphs>
  <Slides>70</Slides>
  <Notes>29</Notes>
  <HiddenSlides>0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85" baseType="lpstr">
      <vt:lpstr>ＭＳ Ｐゴシック</vt:lpstr>
      <vt:lpstr>Arial</vt:lpstr>
      <vt:lpstr>Calibri</vt:lpstr>
      <vt:lpstr>Cambria Math</vt:lpstr>
      <vt:lpstr>cmsy10</vt:lpstr>
      <vt:lpstr>Corbel</vt:lpstr>
      <vt:lpstr>Helvetica</vt:lpstr>
      <vt:lpstr>Monotype Sorts</vt:lpstr>
      <vt:lpstr>Symbol</vt:lpstr>
      <vt:lpstr>Times New Roman</vt:lpstr>
      <vt:lpstr>Verdana</vt:lpstr>
      <vt:lpstr>Wingdings</vt:lpstr>
      <vt:lpstr>Wingdings 2</vt:lpstr>
      <vt:lpstr>Module</vt:lpstr>
      <vt:lpstr>Equation</vt:lpstr>
      <vt:lpstr>Analysis of Large Graphs: Link Analysis,  PageRank</vt:lpstr>
      <vt:lpstr>Graph Data: Social Networks</vt:lpstr>
      <vt:lpstr>Graph Data: Media Networks</vt:lpstr>
      <vt:lpstr>Graph Data: Information Nets</vt:lpstr>
      <vt:lpstr>Graph Data: Communication Nets</vt:lpstr>
      <vt:lpstr>Web as a Graph</vt:lpstr>
      <vt:lpstr>Web as a Directed Graph</vt:lpstr>
      <vt:lpstr>Broad Question</vt:lpstr>
      <vt:lpstr>Web Search: 2 Challenges</vt:lpstr>
      <vt:lpstr>Ranking Nodes on the Graph</vt:lpstr>
      <vt:lpstr>Link Analysis Algorithms</vt:lpstr>
      <vt:lpstr>PageRank:  The “Flow” Formulation</vt:lpstr>
      <vt:lpstr>Links as Votes</vt:lpstr>
      <vt:lpstr>Example: PageRank Scores</vt:lpstr>
      <vt:lpstr>Simple Recursive Formulation</vt:lpstr>
      <vt:lpstr>PageRank: The “Flow” Model</vt:lpstr>
      <vt:lpstr>Solving the Flow Equations</vt:lpstr>
      <vt:lpstr>PageRank: Matrix Formulation</vt:lpstr>
      <vt:lpstr>Example</vt:lpstr>
      <vt:lpstr>Eigenvector Formulation</vt:lpstr>
      <vt:lpstr>Example: Flow Equations &amp; M</vt:lpstr>
      <vt:lpstr>Power Iteration Method</vt:lpstr>
      <vt:lpstr>PageRank: How to solve?</vt:lpstr>
      <vt:lpstr>PageRank: How to solve?</vt:lpstr>
      <vt:lpstr>Random Walk Interpretation</vt:lpstr>
      <vt:lpstr>The Stationary Distribution</vt:lpstr>
      <vt:lpstr>Existence and Uniqueness</vt:lpstr>
      <vt:lpstr>PageRank:  The Google Formulation</vt:lpstr>
      <vt:lpstr>PageRank: Three Questions</vt:lpstr>
      <vt:lpstr>Does this converge?</vt:lpstr>
      <vt:lpstr>Does it converge to what we want?</vt:lpstr>
      <vt:lpstr>PageRank: Problems</vt:lpstr>
      <vt:lpstr>Problem: Spider Traps</vt:lpstr>
      <vt:lpstr>Solution: Teleports!</vt:lpstr>
      <vt:lpstr>Problem: Dead Ends</vt:lpstr>
      <vt:lpstr>Solution: Always Teleport!</vt:lpstr>
      <vt:lpstr>Why Teleports Solve the Problem?</vt:lpstr>
      <vt:lpstr>Solution: Random Teleports</vt:lpstr>
      <vt:lpstr>The Google Matrix</vt:lpstr>
      <vt:lpstr>Random Teleports ( = 0.8)</vt:lpstr>
      <vt:lpstr>How do we actually compute the PageRank?</vt:lpstr>
      <vt:lpstr>Computing Page Rank</vt:lpstr>
      <vt:lpstr>Matrix Formulation</vt:lpstr>
      <vt:lpstr>Rearranging the Equation</vt:lpstr>
      <vt:lpstr>Sparse Matrix Formulation</vt:lpstr>
      <vt:lpstr>PageRank: The Complete Algorithm</vt:lpstr>
      <vt:lpstr>Sparse Matrix Encoding</vt:lpstr>
      <vt:lpstr>Some Problems with PageRank</vt:lpstr>
      <vt:lpstr> Topic-Specific PageRank</vt:lpstr>
      <vt:lpstr>Topic-Specific PageRank</vt:lpstr>
      <vt:lpstr>Topic-Specific PageRank</vt:lpstr>
      <vt:lpstr>Matrix Formulation</vt:lpstr>
      <vt:lpstr>Example: Topic-Specific PageRank</vt:lpstr>
      <vt:lpstr>TrustRank:  Combating the Web Spam</vt:lpstr>
      <vt:lpstr>What is Web Spam?</vt:lpstr>
      <vt:lpstr>Web Search</vt:lpstr>
      <vt:lpstr>First Spammers</vt:lpstr>
      <vt:lpstr>First Spammers: Term Spam</vt:lpstr>
      <vt:lpstr>Google’s Solution to Term Spam</vt:lpstr>
      <vt:lpstr>Why It Works?</vt:lpstr>
      <vt:lpstr>Google vs. Spammers: Round 2!</vt:lpstr>
      <vt:lpstr>Link Spamming</vt:lpstr>
      <vt:lpstr>Link Farms</vt:lpstr>
      <vt:lpstr>Link Farms</vt:lpstr>
      <vt:lpstr>TrustRank:  Combating the Web Spam</vt:lpstr>
      <vt:lpstr>Combating Spam</vt:lpstr>
      <vt:lpstr>TrustRank: Idea</vt:lpstr>
      <vt:lpstr>Why is it a good idea?</vt:lpstr>
      <vt:lpstr>Hubs and Authorities</vt:lpstr>
      <vt:lpstr>PageRank and HITS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xsedmid</cp:lastModifiedBy>
  <cp:revision>1556</cp:revision>
  <cp:lastPrinted>2012-01-25T16:54:23Z</cp:lastPrinted>
  <dcterms:created xsi:type="dcterms:W3CDTF">2009-06-12T17:14:38Z</dcterms:created>
  <dcterms:modified xsi:type="dcterms:W3CDTF">2016-11-08T11:34:55Z</dcterms:modified>
</cp:coreProperties>
</file>