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530" r:id="rId2"/>
    <p:sldId id="549" r:id="rId3"/>
    <p:sldId id="527" r:id="rId4"/>
    <p:sldId id="546" r:id="rId5"/>
    <p:sldId id="528" r:id="rId6"/>
    <p:sldId id="529" r:id="rId7"/>
    <p:sldId id="545" r:id="rId8"/>
    <p:sldId id="547" r:id="rId9"/>
    <p:sldId id="548" r:id="rId10"/>
    <p:sldId id="536" r:id="rId11"/>
    <p:sldId id="537" r:id="rId12"/>
    <p:sldId id="538" r:id="rId13"/>
    <p:sldId id="539" r:id="rId14"/>
    <p:sldId id="540" r:id="rId15"/>
    <p:sldId id="541" r:id="rId16"/>
    <p:sldId id="533" r:id="rId17"/>
    <p:sldId id="535" r:id="rId18"/>
    <p:sldId id="534" r:id="rId19"/>
    <p:sldId id="542" r:id="rId20"/>
    <p:sldId id="551" r:id="rId21"/>
    <p:sldId id="543" r:id="rId22"/>
    <p:sldId id="544" r:id="rId23"/>
    <p:sldId id="524" r:id="rId24"/>
    <p:sldId id="526" r:id="rId25"/>
    <p:sldId id="525" r:id="rId26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780" autoAdjust="0"/>
    <p:restoredTop sz="91367" autoAdjust="0"/>
  </p:normalViewPr>
  <p:slideViewPr>
    <p:cSldViewPr>
      <p:cViewPr varScale="1">
        <p:scale>
          <a:sx n="110" d="100"/>
          <a:sy n="110" d="100"/>
        </p:scale>
        <p:origin x="5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27.02.2017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27.02.2017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76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92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4A569-2E35-4395-B572-769F5347884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| PB173 - Group: Applied cryptography 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80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  <p:sldLayoutId id="2147483745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travis-ci.com/user/getting-started/" TargetMode="External"/><Relationship Id="rId2" Type="http://schemas.openxmlformats.org/officeDocument/2006/relationships/hyperlink" Target="https://travis-ci.org/" TargetMode="Externa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github.com/crocs-muni/git-travis-dem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crocs-muni/git-travis-dem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velofindirection.com/journal/2010/12/28/unit-testing-in-c-and-objective-c-just-got-easier.html" TargetMode="External"/><Relationship Id="rId2" Type="http://schemas.openxmlformats.org/officeDocument/2006/relationships/hyperlink" Target="http://blog.stevensanderson.com/2009/08/24/writing-great-unit-tests-best-and-worst-practises/" TargetMode="Externa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4000" y="548680"/>
            <a:ext cx="8316472" cy="1872208"/>
          </a:xfrm>
        </p:spPr>
        <p:txBody>
          <a:bodyPr>
            <a:normAutofit/>
          </a:bodyPr>
          <a:lstStyle/>
          <a:p>
            <a:r>
              <a:rPr lang="en-US" altLang="en-US" dirty="0"/>
              <a:t>PB173</a:t>
            </a:r>
            <a:r>
              <a:rPr lang="cs-CZ" altLang="en-US" dirty="0"/>
              <a:t> - </a:t>
            </a:r>
            <a:r>
              <a:rPr lang="en-US" altLang="en-US" dirty="0" err="1"/>
              <a:t>Tématický</a:t>
            </a:r>
            <a:r>
              <a:rPr lang="en-US" altLang="en-US" dirty="0"/>
              <a:t> </a:t>
            </a:r>
            <a:r>
              <a:rPr lang="en-US" altLang="en-US" dirty="0" err="1"/>
              <a:t>vývoj</a:t>
            </a:r>
            <a:r>
              <a:rPr lang="en-US" altLang="en-US" dirty="0"/>
              <a:t> </a:t>
            </a:r>
            <a:r>
              <a:rPr lang="en-US" altLang="en-US" dirty="0" err="1"/>
              <a:t>aplikací</a:t>
            </a:r>
            <a:r>
              <a:rPr lang="en-US" altLang="en-US" dirty="0"/>
              <a:t> v C/C++</a:t>
            </a:r>
            <a:br>
              <a:rPr lang="en-US" altLang="en-US" dirty="0"/>
            </a:br>
            <a:r>
              <a:rPr lang="en-US" dirty="0"/>
              <a:t>Domain specific development in C/C++</a:t>
            </a: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8388480" cy="108012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Skupina</a:t>
            </a:r>
            <a:r>
              <a:rPr lang="en-US" altLang="en-US" dirty="0"/>
              <a:t>: </a:t>
            </a:r>
            <a:r>
              <a:rPr lang="en-GB" dirty="0"/>
              <a:t>Aplikovaná </a:t>
            </a:r>
            <a:r>
              <a:rPr lang="en-GB" dirty="0" err="1"/>
              <a:t>kryptografie</a:t>
            </a:r>
            <a:r>
              <a:rPr lang="en-GB" dirty="0"/>
              <a:t> a </a:t>
            </a:r>
            <a:r>
              <a:rPr lang="en-GB" dirty="0" err="1"/>
              <a:t>bezpečné</a:t>
            </a:r>
            <a:r>
              <a:rPr lang="en-GB" dirty="0"/>
              <a:t> </a:t>
            </a:r>
            <a:r>
              <a:rPr lang="en-GB" dirty="0" err="1"/>
              <a:t>programování</a:t>
            </a:r>
            <a:endParaRPr lang="cs-CZ" altLang="en-US" dirty="0"/>
          </a:p>
          <a:p>
            <a:r>
              <a:rPr lang="en-US" altLang="en-US" sz="1500" dirty="0"/>
              <a:t>https://is.muni.cz/auth/predmety/uplny_vypis?fakulta=1433;obdobi=6384;predmet=871304</a:t>
            </a:r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cs-CZ" dirty="0" err="1"/>
              <a:t>Švenda</a:t>
            </a:r>
            <a:r>
              <a:rPr lang="cs-CZ" dirty="0"/>
              <a:t> </a:t>
            </a:r>
            <a:r>
              <a:rPr lang="en-US" dirty="0"/>
              <a:t>svenda@fi.muni.cz</a:t>
            </a:r>
          </a:p>
        </p:txBody>
      </p:sp>
    </p:spTree>
    <p:extLst>
      <p:ext uri="{BB962C8B-B14F-4D97-AF65-F5344CB8AC3E}">
        <p14:creationId xmlns:p14="http://schemas.microsoft.com/office/powerpoint/2010/main" val="3796383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79388" y="6497638"/>
            <a:ext cx="7129462" cy="47625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| PB173 - Group: Applied cryptography </a:t>
            </a:r>
            <a:endParaRPr lang="cs-CZ" dirty="0"/>
          </a:p>
        </p:txBody>
      </p:sp>
      <p:pic>
        <p:nvPicPr>
          <p:cNvPr id="37890" name="Picture 2" descr="D:\Documents\School\PB161\2014\baracktoc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248400" cy="624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498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Documents\Obrázky\travisC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870" y="2455665"/>
            <a:ext cx="1442883" cy="1478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D:\Documents\Obrázky\githu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50347"/>
            <a:ext cx="1825339" cy="188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388963" y="2445158"/>
            <a:ext cx="729860" cy="1310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+</a:t>
            </a:r>
            <a:endParaRPr lang="cs-CZ" sz="9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017168" y="2387383"/>
            <a:ext cx="729860" cy="1310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+</a:t>
            </a:r>
            <a:endParaRPr lang="cs-CZ" sz="9600" dirty="0"/>
          </a:p>
        </p:txBody>
      </p:sp>
      <p:pic>
        <p:nvPicPr>
          <p:cNvPr id="38914" name="Picture 2" descr="D:\Documents\Obrázky\catch-logo-smal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80822"/>
            <a:ext cx="2416876" cy="116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5" name="Picture 3" descr="D:\Documents\Obrázky\coverity-square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108" y="2468664"/>
            <a:ext cx="1452300" cy="145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6" name="Picture 4" descr="D:\Documents\Obrázky\qtcreator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238" y="538378"/>
            <a:ext cx="145787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3570638" y="538378"/>
            <a:ext cx="729860" cy="1310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+</a:t>
            </a:r>
            <a:endParaRPr lang="cs-CZ" sz="96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94140" y="2438400"/>
            <a:ext cx="729860" cy="1310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+</a:t>
            </a:r>
            <a:endParaRPr lang="cs-CZ" sz="9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191000" y="4130316"/>
            <a:ext cx="90441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=</a:t>
            </a:r>
            <a:endParaRPr lang="cs-CZ" sz="9600" dirty="0"/>
          </a:p>
        </p:txBody>
      </p:sp>
      <p:pic>
        <p:nvPicPr>
          <p:cNvPr id="38918" name="Picture 6" descr="D:\Documents\Obrázky\build_passin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549" y="5181600"/>
            <a:ext cx="3625851" cy="143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79388" y="6497638"/>
            <a:ext cx="7129462" cy="47625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| PB173 - Group: Applied cryptography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70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Klasický způsob vývoje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Old-school </a:t>
            </a:r>
            <a:r>
              <a:rPr lang="en-US" sz="2400" dirty="0" err="1"/>
              <a:t>styl</a:t>
            </a:r>
            <a:r>
              <a:rPr lang="en-US" sz="2400" dirty="0"/>
              <a:t> </a:t>
            </a:r>
            <a:r>
              <a:rPr lang="cs-CZ" sz="2400" dirty="0"/>
              <a:t>vývoje</a:t>
            </a:r>
            <a:endParaRPr lang="en-US" sz="2400" dirty="0"/>
          </a:p>
          <a:p>
            <a:pPr lvl="1"/>
            <a:r>
              <a:rPr lang="cs-CZ" sz="2000" dirty="0"/>
              <a:t>Zadání rozděleno do dílčích problémů oddělených rozhraními</a:t>
            </a:r>
            <a:endParaRPr lang="en-US" sz="2000" dirty="0"/>
          </a:p>
          <a:p>
            <a:pPr lvl="1"/>
            <a:r>
              <a:rPr lang="cs-CZ" sz="2000" dirty="0"/>
              <a:t>Vývojáři pracují na separátních komponentách </a:t>
            </a:r>
          </a:p>
          <a:p>
            <a:pPr lvl="2"/>
            <a:r>
              <a:rPr lang="cs-CZ" sz="2000" dirty="0"/>
              <a:t>Separátní větve v SVN </a:t>
            </a:r>
            <a:r>
              <a:rPr lang="cs-CZ" sz="2000" dirty="0" err="1"/>
              <a:t>repozitářích</a:t>
            </a:r>
            <a:endParaRPr lang="en-US" sz="2000" dirty="0"/>
          </a:p>
          <a:p>
            <a:pPr lvl="2"/>
            <a:r>
              <a:rPr lang="cs-CZ" sz="2000" dirty="0"/>
              <a:t>Testy na úrovni dílčí komponenty</a:t>
            </a:r>
            <a:endParaRPr lang="en-US" sz="2000" dirty="0"/>
          </a:p>
          <a:p>
            <a:r>
              <a:rPr lang="cs-CZ" sz="2400" dirty="0"/>
              <a:t>Po nějaké době chceme provést spojení dílčích částí</a:t>
            </a:r>
            <a:endParaRPr lang="en-US" sz="2400" dirty="0"/>
          </a:p>
          <a:p>
            <a:pPr lvl="1"/>
            <a:r>
              <a:rPr lang="cs-CZ" sz="2000" dirty="0"/>
              <a:t>Stačí jen </a:t>
            </a:r>
            <a:r>
              <a:rPr lang="cs-CZ" sz="2000" dirty="0" err="1"/>
              <a:t>Merge</a:t>
            </a:r>
            <a:r>
              <a:rPr lang="cs-CZ" sz="2000" dirty="0"/>
              <a:t> </a:t>
            </a:r>
            <a:r>
              <a:rPr lang="en-US" sz="2000" dirty="0"/>
              <a:t>&amp; Compile?</a:t>
            </a:r>
          </a:p>
          <a:p>
            <a:r>
              <a:rPr lang="en-US" dirty="0"/>
              <a:t> </a:t>
            </a:r>
            <a:r>
              <a:rPr lang="en-US" sz="2400" dirty="0"/>
              <a:t>“Integration hell” </a:t>
            </a:r>
            <a:r>
              <a:rPr lang="cs-CZ" sz="2400" dirty="0"/>
              <a:t>přichází</a:t>
            </a:r>
            <a:endParaRPr lang="en-US" sz="2400" dirty="0"/>
          </a:p>
          <a:p>
            <a:pPr lvl="1"/>
            <a:r>
              <a:rPr lang="cs-CZ" sz="2000" dirty="0"/>
              <a:t>Rozhraní lehce upraveny</a:t>
            </a:r>
          </a:p>
          <a:p>
            <a:pPr lvl="1"/>
            <a:r>
              <a:rPr lang="cs-CZ" sz="2000" dirty="0"/>
              <a:t>Sdílený kód modifikován</a:t>
            </a:r>
          </a:p>
          <a:p>
            <a:pPr lvl="1"/>
            <a:r>
              <a:rPr lang="cs-CZ" sz="2000" dirty="0"/>
              <a:t>Chybné spojení během </a:t>
            </a:r>
            <a:r>
              <a:rPr lang="cs-CZ" sz="2000" dirty="0" err="1"/>
              <a:t>merge</a:t>
            </a:r>
            <a:endParaRPr lang="cs-CZ" sz="2000" dirty="0"/>
          </a:p>
          <a:p>
            <a:pPr lvl="1"/>
            <a:r>
              <a:rPr lang="cs-CZ" sz="2000" dirty="0"/>
              <a:t>…</a:t>
            </a: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572250"/>
            <a:ext cx="5029200" cy="2857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56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 (CI)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Originálně navrženo pro </a:t>
            </a:r>
            <a:r>
              <a:rPr lang="en-US" sz="2400" dirty="0"/>
              <a:t>Extreme Programming</a:t>
            </a:r>
          </a:p>
          <a:p>
            <a:pPr lvl="1"/>
            <a:r>
              <a:rPr lang="cs-CZ" sz="2000" dirty="0"/>
              <a:t>Nyní široce využíváno</a:t>
            </a:r>
            <a:endParaRPr lang="en-US" sz="2000" dirty="0"/>
          </a:p>
          <a:p>
            <a:pPr lvl="1"/>
            <a:r>
              <a:rPr lang="cs-CZ" sz="2000" dirty="0"/>
              <a:t>Složení více dobrých vývojových technik a postupů</a:t>
            </a:r>
            <a:endParaRPr lang="en-US" sz="2000" dirty="0"/>
          </a:p>
          <a:p>
            <a:pPr lvl="1"/>
            <a:r>
              <a:rPr lang="cs-CZ" sz="2000" dirty="0"/>
              <a:t>Celý produkt je stále </a:t>
            </a:r>
            <a:r>
              <a:rPr lang="en-US" sz="2000" dirty="0"/>
              <a:t>“</a:t>
            </a:r>
            <a:r>
              <a:rPr lang="cs-CZ" sz="2000" dirty="0"/>
              <a:t>připraven</a:t>
            </a:r>
            <a:r>
              <a:rPr lang="en-US" sz="2000" dirty="0"/>
              <a:t>”</a:t>
            </a:r>
            <a:r>
              <a:rPr lang="cs-CZ" sz="2000" dirty="0"/>
              <a:t> (night </a:t>
            </a:r>
            <a:r>
              <a:rPr lang="cs-CZ" sz="2000" dirty="0" err="1"/>
              <a:t>builds</a:t>
            </a:r>
            <a:r>
              <a:rPr lang="cs-CZ" sz="2000" dirty="0"/>
              <a:t>)</a:t>
            </a:r>
            <a:endParaRPr lang="en-US" sz="2000" dirty="0"/>
          </a:p>
          <a:p>
            <a:r>
              <a:rPr lang="cs-CZ" sz="2400" dirty="0"/>
              <a:t>Hlavní větev je spojena, kompilována a automaticky testována i několikrát denně</a:t>
            </a:r>
            <a:endParaRPr lang="en-US" sz="2400" dirty="0"/>
          </a:p>
          <a:p>
            <a:pPr lvl="1"/>
            <a:r>
              <a:rPr lang="en-US" sz="2000" dirty="0"/>
              <a:t>CI server (Jenkins, Travis CI…)</a:t>
            </a:r>
          </a:p>
          <a:p>
            <a:pPr lvl="1"/>
            <a:r>
              <a:rPr lang="en-US" sz="2000" dirty="0"/>
              <a:t>Versioning system (SVN, GIT…)</a:t>
            </a:r>
          </a:p>
          <a:p>
            <a:pPr lvl="1"/>
            <a:r>
              <a:rPr lang="en-US" sz="2000" dirty="0"/>
              <a:t>Automat</a:t>
            </a:r>
            <a:r>
              <a:rPr lang="cs-CZ" sz="2000" dirty="0" err="1"/>
              <a:t>ický</a:t>
            </a:r>
            <a:r>
              <a:rPr lang="cs-CZ" sz="2000" dirty="0"/>
              <a:t> </a:t>
            </a:r>
            <a:r>
              <a:rPr lang="cs-CZ" sz="2000" dirty="0" err="1"/>
              <a:t>build</a:t>
            </a:r>
            <a:r>
              <a:rPr lang="en-US" sz="2000" dirty="0"/>
              <a:t> (make, Ant, Maven…)</a:t>
            </a:r>
          </a:p>
          <a:p>
            <a:pPr lvl="1"/>
            <a:r>
              <a:rPr lang="en-US" sz="2000" dirty="0"/>
              <a:t>Automat</a:t>
            </a:r>
            <a:r>
              <a:rPr lang="cs-CZ" sz="2000" dirty="0" err="1"/>
              <a:t>ické</a:t>
            </a:r>
            <a:r>
              <a:rPr lang="cs-CZ" sz="2000" dirty="0"/>
              <a:t> testy</a:t>
            </a:r>
            <a:r>
              <a:rPr lang="en-US" sz="2000" dirty="0"/>
              <a:t> (unit test</a:t>
            </a:r>
            <a:r>
              <a:rPr lang="cs-CZ" sz="2000" dirty="0"/>
              <a:t>y</a:t>
            </a:r>
            <a:r>
              <a:rPr lang="en-US" sz="2000" dirty="0"/>
              <a:t>, </a:t>
            </a:r>
            <a:r>
              <a:rPr lang="cs-CZ" sz="2000" dirty="0"/>
              <a:t>integrační testy</a:t>
            </a:r>
            <a:r>
              <a:rPr lang="en-US" sz="2000" dirty="0"/>
              <a:t>)</a:t>
            </a:r>
          </a:p>
          <a:p>
            <a:pPr lvl="1"/>
            <a:r>
              <a:rPr lang="cs-CZ" sz="2000" dirty="0"/>
              <a:t>Dodatečná analýza</a:t>
            </a:r>
            <a:r>
              <a:rPr lang="en-US" sz="2000" dirty="0"/>
              <a:t> (static</a:t>
            </a:r>
            <a:r>
              <a:rPr lang="cs-CZ" sz="2000" dirty="0" err="1"/>
              <a:t>ká</a:t>
            </a:r>
            <a:r>
              <a:rPr lang="en-US" sz="2000" dirty="0"/>
              <a:t> anal</a:t>
            </a:r>
            <a:r>
              <a:rPr lang="cs-CZ" sz="2000" dirty="0" err="1"/>
              <a:t>ýza</a:t>
            </a:r>
            <a:r>
              <a:rPr lang="en-US" sz="2000" dirty="0"/>
              <a:t>, </a:t>
            </a:r>
            <a:r>
              <a:rPr lang="cs-CZ" sz="2000" dirty="0" err="1"/>
              <a:t>výkonostní</a:t>
            </a:r>
            <a:r>
              <a:rPr lang="cs-CZ" sz="2000" dirty="0"/>
              <a:t> testy</a:t>
            </a:r>
            <a:r>
              <a:rPr lang="en-US" sz="2000" dirty="0"/>
              <a:t>…)</a:t>
            </a:r>
          </a:p>
          <a:p>
            <a:pPr lvl="1"/>
            <a:r>
              <a:rPr lang="cs-CZ" sz="2000" dirty="0"/>
              <a:t>Prezentace výsledků</a:t>
            </a:r>
            <a:r>
              <a:rPr lang="en-US" sz="2000" dirty="0"/>
              <a:t> (</a:t>
            </a:r>
            <a:r>
              <a:rPr lang="cs-CZ" sz="2000" dirty="0"/>
              <a:t>grafický web…</a:t>
            </a:r>
            <a:r>
              <a:rPr lang="en-US" sz="2000" dirty="0"/>
              <a:t> )</a:t>
            </a: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533400" y="6554321"/>
            <a:ext cx="4648200" cy="2857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| PB173 - Group: Applied cryptography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43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 : GitHub + Travis 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Create GitHub repository</a:t>
            </a:r>
          </a:p>
          <a:p>
            <a:pPr lvl="1"/>
            <a:r>
              <a:rPr lang="en-US" sz="2000" dirty="0"/>
              <a:t>Create </a:t>
            </a:r>
            <a:r>
              <a:rPr lang="en-US" sz="2000" dirty="0" err="1"/>
              <a:t>Makefile</a:t>
            </a:r>
            <a:r>
              <a:rPr lang="en-US" sz="2000" dirty="0"/>
              <a:t> for automated build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Sign into Travis-CI.org with GitHub account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Add New Repository (button +)</a:t>
            </a:r>
          </a:p>
          <a:p>
            <a:pPr lvl="1"/>
            <a:r>
              <a:rPr lang="en-US" sz="2000" dirty="0"/>
              <a:t>Your GitHub repositories are listed</a:t>
            </a:r>
          </a:p>
          <a:p>
            <a:pPr lvl="1"/>
            <a:r>
              <a:rPr lang="en-US" sz="2000" dirty="0"/>
              <a:t>Activate GitHub </a:t>
            </a:r>
            <a:r>
              <a:rPr lang="en-US" sz="2000" dirty="0" err="1"/>
              <a:t>Webhook</a:t>
            </a:r>
            <a:r>
              <a:rPr lang="en-US" sz="2000" dirty="0"/>
              <a:t> for target repo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Add </a:t>
            </a:r>
            <a:r>
              <a:rPr lang="cs-CZ" sz="2400" dirty="0"/>
              <a:t>.</a:t>
            </a:r>
            <a:r>
              <a:rPr lang="cs-CZ" sz="2400" dirty="0" err="1"/>
              <a:t>travis.yml</a:t>
            </a:r>
            <a:r>
              <a:rPr lang="en-US" sz="2400" dirty="0"/>
              <a:t> file to root of your repo</a:t>
            </a:r>
          </a:p>
          <a:p>
            <a:pPr lvl="1"/>
            <a:r>
              <a:rPr lang="en-US" sz="2000" dirty="0"/>
              <a:t>Fill content according your language and build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Trigger Travis build with </a:t>
            </a:r>
            <a:r>
              <a:rPr lang="en-US" sz="2400" dirty="0" err="1"/>
              <a:t>Git</a:t>
            </a:r>
            <a:r>
              <a:rPr lang="en-US" sz="2400" dirty="0"/>
              <a:t> push </a:t>
            </a:r>
          </a:p>
          <a:p>
            <a:pPr lvl="1"/>
            <a:r>
              <a:rPr lang="en-US" sz="2000" dirty="0"/>
              <a:t>Results available at </a:t>
            </a:r>
            <a:r>
              <a:rPr lang="en-US" sz="2000" dirty="0">
                <a:hlinkClick r:id="rId2"/>
              </a:rPr>
              <a:t>https://travis-ci.org/</a:t>
            </a:r>
            <a:r>
              <a:rPr lang="en-US" sz="2000" dirty="0"/>
              <a:t> and by email</a:t>
            </a:r>
          </a:p>
          <a:p>
            <a:r>
              <a:rPr lang="en-US" sz="2400" dirty="0">
                <a:hlinkClick r:id="rId3"/>
              </a:rPr>
              <a:t>http://docs.travis-ci.com/user/getting-started/</a:t>
            </a: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533400" y="6496050"/>
            <a:ext cx="5638800" cy="2857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| PB173 - Group: Applied cryptography 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4906902" y="603962"/>
            <a:ext cx="3948839" cy="1888934"/>
            <a:chOff x="614854" y="1795439"/>
            <a:chExt cx="4893251" cy="2261889"/>
          </a:xfrm>
        </p:grpSpPr>
        <p:pic>
          <p:nvPicPr>
            <p:cNvPr id="1026" name="Picture 2" descr="D:\Documents\Obrázky\travisCI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0139" y="2048506"/>
              <a:ext cx="1787966" cy="17701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D:\Documents\Obrázky\github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854" y="1795439"/>
              <a:ext cx="2261890" cy="2261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ovéPole 5"/>
            <p:cNvSpPr txBox="1"/>
            <p:nvPr/>
          </p:nvSpPr>
          <p:spPr>
            <a:xfrm>
              <a:off x="2551410" y="2249022"/>
              <a:ext cx="904415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+</a:t>
              </a:r>
              <a:endParaRPr lang="cs-CZ" sz="9600" dirty="0"/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6992471" y="2667000"/>
            <a:ext cx="1947328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language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cpp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compiler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: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dirty="0">
                <a:solidFill>
                  <a:srgbClr val="000000"/>
                </a:solidFill>
                <a:latin typeface="Verdana"/>
              </a:rPr>
              <a:t>  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-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gcc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dirty="0">
                <a:solidFill>
                  <a:srgbClr val="000000"/>
                </a:solidFill>
                <a:latin typeface="Verdana"/>
              </a:rPr>
              <a:t>  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-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clang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script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make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375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533400" y="6496050"/>
            <a:ext cx="5791200" cy="2857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| PB173 - Group: Applied cryptography </a:t>
            </a:r>
            <a:endParaRPr lang="cs-CZ" dirty="0"/>
          </a:p>
        </p:txBody>
      </p:sp>
      <p:pic>
        <p:nvPicPr>
          <p:cNvPr id="2050" name="Picture 2" descr="D:\Documents\Obrázky\travisci_resul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73" y="908720"/>
            <a:ext cx="8617768" cy="518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Skupina 9"/>
          <p:cNvGrpSpPr/>
          <p:nvPr/>
        </p:nvGrpSpPr>
        <p:grpSpPr>
          <a:xfrm>
            <a:off x="4966561" y="-76200"/>
            <a:ext cx="3948839" cy="1888934"/>
            <a:chOff x="614854" y="1795439"/>
            <a:chExt cx="4893251" cy="2261889"/>
          </a:xfrm>
        </p:grpSpPr>
        <p:pic>
          <p:nvPicPr>
            <p:cNvPr id="11" name="Picture 2" descr="D:\Documents\Obrázky\travisCI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0139" y="2048506"/>
              <a:ext cx="1787966" cy="17701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3" descr="D:\Documents\Obrázky\github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854" y="1795439"/>
              <a:ext cx="2261890" cy="2261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ovéPole 12"/>
            <p:cNvSpPr txBox="1"/>
            <p:nvPr/>
          </p:nvSpPr>
          <p:spPr>
            <a:xfrm>
              <a:off x="2551410" y="2249022"/>
              <a:ext cx="904415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+</a:t>
              </a:r>
              <a:endParaRPr lang="cs-CZ" sz="9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88161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GitHub + Travis CI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Continuous integration</a:t>
            </a:r>
          </a:p>
          <a:p>
            <a:pPr lvl="1"/>
            <a:r>
              <a:rPr lang="en-GB" dirty="0"/>
              <a:t>Compile and run tests after every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push</a:t>
            </a:r>
          </a:p>
          <a:p>
            <a:r>
              <a:rPr lang="en-GB" dirty="0">
                <a:hlinkClick r:id="rId2"/>
              </a:rPr>
              <a:t>https://github.com/crocs-muni/git-travis-demo</a:t>
            </a:r>
            <a:endParaRPr lang="en-GB" dirty="0"/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dirty="0"/>
              <a:t>Automatic compilation and test execution</a:t>
            </a:r>
          </a:p>
          <a:p>
            <a:pPr lvl="1"/>
            <a:r>
              <a:rPr lang="en-GB" dirty="0"/>
              <a:t>Generic build script (no special dependency on GitHub)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travis.yml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dirty="0"/>
              <a:t>Configuration file instructing GitHub to use Travis CI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| PB173 - Group: Applied cryptography </a:t>
            </a:r>
            <a:endParaRPr lang="en-GB" altLang="en-US"/>
          </a:p>
        </p:txBody>
      </p:sp>
      <p:pic>
        <p:nvPicPr>
          <p:cNvPr id="9" name="Picture 2" descr="D:\Documents\Obrázky\travisC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92696"/>
            <a:ext cx="1442883" cy="1478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D:\Documents\Obrázky\githu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30" y="487378"/>
            <a:ext cx="1825339" cy="188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6403193" y="682189"/>
            <a:ext cx="729860" cy="1310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+</a:t>
            </a:r>
            <a:endParaRPr lang="cs-CZ" sz="9600" dirty="0"/>
          </a:p>
        </p:txBody>
      </p:sp>
    </p:spTree>
    <p:extLst>
      <p:ext uri="{BB962C8B-B14F-4D97-AF65-F5344CB8AC3E}">
        <p14:creationId xmlns:p14="http://schemas.microsoft.com/office/powerpoint/2010/main" val="1925825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Makefile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88602" y="114942"/>
            <a:ext cx="4972836" cy="6524863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</a:t>
            </a:r>
            <a:r>
              <a:rPr lang="en-GB" sz="1100" dirty="0" err="1">
                <a:solidFill>
                  <a:srgbClr val="7F7F00"/>
                </a:solidFill>
                <a:latin typeface="Verdana" panose="020B0604030504040204" pitchFamily="34" charset="0"/>
              </a:rPr>
              <a:t>Makefile</a:t>
            </a:r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 example</a:t>
            </a: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Variables CC and CXX are automatically set on all UNIX systems.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CXXFLAGS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Wall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Wextra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SOURCES_GEN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src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/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fact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cpp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Source and object lists for main program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SOURCES_MAIN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SOURCES_GEN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src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/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cpp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OBJECTS_MAIN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SOURCES_MAIN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:.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cpp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=.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Source and object lists for testing binary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SOURCES_TEST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SOURCES_GEN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src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/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testing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cpp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OBJECTS_TEST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SOURCES_TEST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:.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cpp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=.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Most frequently used automatic variables:</a:t>
            </a: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$@ (name of the target rule)</a:t>
            </a: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$&lt; (name of the first prerequisite)</a:t>
            </a: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$^ (name of all the prerequisites)</a:t>
            </a:r>
          </a:p>
          <a:p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Target 'all' has 'main' and 'main-test' as dependencies.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all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test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Depends on main-test, runs the test program.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test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test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./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test</a:t>
            </a:r>
          </a:p>
          <a:p>
            <a:endParaRPr lang="en-GB" sz="11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Depends on all object files and main, links the final binary.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OBJECTS_MAIN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     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CXX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CXXFLAGS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@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^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Depends on all object files and test, links the test binary.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test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OBJECTS_TEST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     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CXX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CXXFLAGS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@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^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Automatic rule for all object files in build directory</a:t>
            </a:r>
          </a:p>
          <a:p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%.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%.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cpp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     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CXX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CXXFLAGS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@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&lt;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clean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rm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fr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OBJECTS_MAIN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OBJECTS_TEST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</p:txBody>
      </p:sp>
      <p:sp>
        <p:nvSpPr>
          <p:cNvPr id="8" name="AutoShape 6"/>
          <p:cNvSpPr>
            <a:spLocks/>
          </p:cNvSpPr>
          <p:nvPr/>
        </p:nvSpPr>
        <p:spPr bwMode="auto">
          <a:xfrm>
            <a:off x="395536" y="1681163"/>
            <a:ext cx="2730500" cy="381000"/>
          </a:xfrm>
          <a:prstGeom prst="borderCallout2">
            <a:avLst>
              <a:gd name="adj1" fmla="val 30000"/>
              <a:gd name="adj2" fmla="val 103125"/>
              <a:gd name="adj3" fmla="val 30000"/>
              <a:gd name="adj4" fmla="val 110157"/>
              <a:gd name="adj5" fmla="val -80327"/>
              <a:gd name="adj6" fmla="val 126665"/>
            </a:avLst>
          </a:prstGeom>
          <a:solidFill>
            <a:srgbClr val="00FF00">
              <a:alpha val="39999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sz="1800" dirty="0">
                <a:latin typeface="+mn-lt"/>
                <a:cs typeface="Courier New" panose="02070309020205020404" pitchFamily="49" charset="0"/>
              </a:rPr>
              <a:t>Basic variables</a:t>
            </a:r>
            <a:endParaRPr lang="cs-CZ" sz="1800" b="0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9" name="AutoShape 6"/>
          <p:cNvSpPr>
            <a:spLocks/>
          </p:cNvSpPr>
          <p:nvPr/>
        </p:nvSpPr>
        <p:spPr bwMode="auto">
          <a:xfrm>
            <a:off x="395536" y="2508385"/>
            <a:ext cx="2730500" cy="2142165"/>
          </a:xfrm>
          <a:prstGeom prst="borderCallout2">
            <a:avLst>
              <a:gd name="adj1" fmla="val 30000"/>
              <a:gd name="adj2" fmla="val 103125"/>
              <a:gd name="adj3" fmla="val 30000"/>
              <a:gd name="adj4" fmla="val 110157"/>
              <a:gd name="adj5" fmla="val 29516"/>
              <a:gd name="adj6" fmla="val 129969"/>
            </a:avLst>
          </a:prstGeom>
          <a:solidFill>
            <a:srgbClr val="00FF00">
              <a:alpha val="39999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sz="1800" dirty="0">
                <a:latin typeface="+mn-lt"/>
                <a:cs typeface="Courier New" panose="02070309020205020404" pitchFamily="49" charset="0"/>
              </a:rPr>
              <a:t>Build rule(s):</a:t>
            </a:r>
          </a:p>
          <a:p>
            <a:pPr>
              <a:buNone/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GB" sz="1800" b="0" dirty="0">
                <a:latin typeface="+mn-lt"/>
                <a:cs typeface="Courier New" panose="02070309020205020404" pitchFamily="49" charset="0"/>
              </a:rPr>
              <a:t> – executes rules main and main-test</a:t>
            </a:r>
          </a:p>
          <a:p>
            <a:pPr>
              <a:buNone/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r>
              <a:rPr lang="en-GB" sz="1800" dirty="0">
                <a:latin typeface="+mn-lt"/>
                <a:cs typeface="Courier New" panose="02070309020205020404" pitchFamily="49" charset="0"/>
              </a:rPr>
              <a:t> – builds main-test and runs it</a:t>
            </a:r>
          </a:p>
          <a:p>
            <a:pPr>
              <a:buNone/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GB" sz="1800" dirty="0">
                <a:latin typeface="+mn-lt"/>
                <a:cs typeface="Courier New" panose="02070309020205020404" pitchFamily="49" charset="0"/>
              </a:rPr>
              <a:t> – build regular program</a:t>
            </a:r>
          </a:p>
          <a:p>
            <a:pPr>
              <a:buNone/>
            </a:pPr>
            <a:endParaRPr lang="en-GB" sz="1800" b="0" dirty="0">
              <a:latin typeface="+mn-lt"/>
              <a:cs typeface="Courier New" panose="02070309020205020404" pitchFamily="49" charset="0"/>
            </a:endParaRPr>
          </a:p>
          <a:p>
            <a:pPr>
              <a:buNone/>
            </a:pPr>
            <a:endParaRPr lang="cs-CZ" sz="1800" b="0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323528" y="4925982"/>
            <a:ext cx="2730500" cy="1370837"/>
          </a:xfrm>
          <a:prstGeom prst="borderCallout2">
            <a:avLst>
              <a:gd name="adj1" fmla="val 30000"/>
              <a:gd name="adj2" fmla="val 103125"/>
              <a:gd name="adj3" fmla="val 30000"/>
              <a:gd name="adj4" fmla="val 110157"/>
              <a:gd name="adj5" fmla="val 7178"/>
              <a:gd name="adj6" fmla="val 136915"/>
            </a:avLst>
          </a:prstGeom>
          <a:solidFill>
            <a:srgbClr val="00FF00">
              <a:alpha val="39999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sz="1800" dirty="0">
                <a:latin typeface="+mn-lt"/>
                <a:cs typeface="Courier New" panose="02070309020205020404" pitchFamily="49" charset="0"/>
              </a:rPr>
              <a:t>Files to be build. Can be named (main.cpp) or automatic rule for all *.</a:t>
            </a:r>
            <a:r>
              <a:rPr lang="en-GB" sz="1800" dirty="0" err="1">
                <a:latin typeface="+mn-lt"/>
                <a:cs typeface="Courier New" panose="02070309020205020404" pitchFamily="49" charset="0"/>
              </a:rPr>
              <a:t>cpp</a:t>
            </a:r>
            <a:r>
              <a:rPr lang="en-GB" sz="1800" dirty="0">
                <a:latin typeface="+mn-lt"/>
                <a:cs typeface="Courier New" panose="02070309020205020404" pitchFamily="49" charset="0"/>
              </a:rPr>
              <a:t> files (used here)</a:t>
            </a:r>
            <a:endParaRPr lang="cs-CZ" sz="1800" b="0" dirty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53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</a:t>
            </a:r>
            <a:r>
              <a:rPr lang="en-GB" dirty="0" err="1"/>
              <a:t>travis.yml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01675" y="1961366"/>
            <a:ext cx="755604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# </a:t>
            </a:r>
            <a:r>
              <a:rPr lang="en-GB" dirty="0" err="1">
                <a:solidFill>
                  <a:srgbClr val="7F7F00"/>
                </a:solidFill>
                <a:latin typeface="Verdana" panose="020B0604030504040204" pitchFamily="34" charset="0"/>
              </a:rPr>
              <a:t>TravisCI</a:t>
            </a:r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 build settings file</a:t>
            </a:r>
          </a:p>
          <a:p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# For more info, see http: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//docs.travis-ci.com/user/getting-started/</a:t>
            </a:r>
          </a:p>
          <a:p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# To validate your .</a:t>
            </a:r>
            <a:r>
              <a:rPr lang="en-GB" dirty="0" err="1">
                <a:solidFill>
                  <a:srgbClr val="7F7F00"/>
                </a:solidFill>
                <a:latin typeface="Verdana" panose="020B0604030504040204" pitchFamily="34" charset="0"/>
              </a:rPr>
              <a:t>travis.yml</a:t>
            </a:r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, go to http: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//lint.travis-ci.org/</a:t>
            </a:r>
          </a:p>
          <a:p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# setting the project language</a:t>
            </a: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language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cpp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# setting compilers, do 2 separate sub-builds for </a:t>
            </a:r>
            <a:r>
              <a:rPr lang="en-GB" dirty="0" err="1">
                <a:solidFill>
                  <a:srgbClr val="7F7F00"/>
                </a:solidFill>
                <a:latin typeface="Verdana" panose="020B0604030504040204" pitchFamily="34" charset="0"/>
              </a:rPr>
              <a:t>gcc</a:t>
            </a:r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 and clang</a:t>
            </a: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compiler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gcc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clang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# script to run after build (run tests, etc.)</a:t>
            </a: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script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make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all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test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636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Practical assignment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2400" dirty="0"/>
              <a:t>Create Travis CI account (http://travis-ci.org)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Fork </a:t>
            </a:r>
            <a:r>
              <a:rPr lang="en-GB" sz="2400" dirty="0">
                <a:hlinkClick r:id="rId2"/>
              </a:rPr>
              <a:t>https://github.com/crocs-muni/git-travis-demo</a:t>
            </a: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Create local copy of forked repo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Enable git-</a:t>
            </a:r>
            <a:r>
              <a:rPr lang="en-GB" sz="2400" dirty="0" err="1"/>
              <a:t>travis</a:t>
            </a:r>
            <a:r>
              <a:rPr lang="en-GB" sz="2400" dirty="0"/>
              <a:t>-demo at travis-ci.org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Push updated files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Observe </a:t>
            </a:r>
            <a:r>
              <a:rPr lang="en-GB" sz="2400" dirty="0" err="1"/>
              <a:t>TravisCI</a:t>
            </a:r>
            <a:r>
              <a:rPr lang="en-GB" sz="2400" dirty="0"/>
              <a:t> build and response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Connect your repo (from last lecture) with </a:t>
            </a:r>
            <a:r>
              <a:rPr lang="en-GB" sz="2400" dirty="0" err="1"/>
              <a:t>TravisCI</a:t>
            </a:r>
            <a:endParaRPr lang="en-GB" sz="2400" dirty="0"/>
          </a:p>
          <a:p>
            <a:pPr marL="800100" lvl="1" indent="-514350"/>
            <a:r>
              <a:rPr lang="en-GB" sz="2000" dirty="0"/>
              <a:t>Add tests (Catch)</a:t>
            </a:r>
          </a:p>
          <a:p>
            <a:pPr marL="800100" lvl="1" indent="-514350"/>
            <a:r>
              <a:rPr lang="en-GB" sz="2000" dirty="0"/>
              <a:t>Add </a:t>
            </a:r>
            <a:r>
              <a:rPr lang="en-GB" sz="2000" dirty="0" err="1"/>
              <a:t>Makefile</a:t>
            </a:r>
            <a:r>
              <a:rPr lang="en-GB" sz="2000" dirty="0"/>
              <a:t> (compile, run test)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Push into your repo and observe Travis CI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1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Verification of library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487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Enable GitHub repo </a:t>
            </a:r>
            <a:r>
              <a:rPr lang="en-GB"/>
              <a:t>in Travis </a:t>
            </a:r>
            <a:r>
              <a:rPr lang="en-GB" dirty="0"/>
              <a:t>GUI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16832"/>
            <a:ext cx="7056784" cy="4350347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650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Tests are initially failing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8840"/>
            <a:ext cx="8941014" cy="3787691"/>
          </a:xfr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014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Fix tests to pass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53" y="1719321"/>
            <a:ext cx="8229600" cy="3448068"/>
          </a:xfr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536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| PB173 - Group: Applied cryptography </a:t>
            </a:r>
            <a:endParaRPr lang="en-GB" altLang="en-US"/>
          </a:p>
        </p:txBody>
      </p:sp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</a:t>
            </a:r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/>
              <a:t>Write following simple unit tests: </a:t>
            </a:r>
          </a:p>
          <a:p>
            <a:pPr lvl="1"/>
            <a:r>
              <a:rPr lang="en-US" altLang="en-US" sz="1800" dirty="0"/>
              <a:t>file not exists or cannot be read/written into</a:t>
            </a:r>
          </a:p>
          <a:p>
            <a:pPr lvl="1"/>
            <a:r>
              <a:rPr lang="en-US" altLang="en-US" sz="1800" dirty="0"/>
              <a:t>encrypted blob was corrupted</a:t>
            </a:r>
          </a:p>
          <a:p>
            <a:pPr lvl="1"/>
            <a:r>
              <a:rPr lang="en-US" altLang="en-US" sz="1800" dirty="0"/>
              <a:t>wrong decryption key was used</a:t>
            </a:r>
          </a:p>
          <a:p>
            <a:pPr lvl="1"/>
            <a:r>
              <a:rPr lang="en-US" altLang="en-US" sz="1800" dirty="0"/>
              <a:t>test vectors for encryption and hashing</a:t>
            </a:r>
          </a:p>
          <a:p>
            <a:pPr lvl="1"/>
            <a:r>
              <a:rPr lang="en-US" altLang="en-US" sz="1600" dirty="0"/>
              <a:t>Use UT framework you like (</a:t>
            </a:r>
            <a:r>
              <a:rPr lang="cs-CZ" sz="1600" dirty="0" err="1"/>
              <a:t>Catch</a:t>
            </a:r>
            <a:r>
              <a:rPr lang="cs-CZ" altLang="en-US" sz="1600" dirty="0"/>
              <a:t>, </a:t>
            </a:r>
            <a:r>
              <a:rPr lang="cs-CZ" altLang="en-US" sz="1600" dirty="0" err="1"/>
              <a:t>QTest</a:t>
            </a:r>
            <a:r>
              <a:rPr lang="en-GB" altLang="en-US" sz="1600" dirty="0"/>
              <a:t>,</a:t>
            </a:r>
            <a:r>
              <a:rPr lang="cs-CZ" altLang="en-US" sz="1600" dirty="0"/>
              <a:t> </a:t>
            </a:r>
            <a:r>
              <a:rPr lang="en-GB" sz="1600" dirty="0" err="1"/>
              <a:t>UnitTest</a:t>
            </a:r>
            <a:r>
              <a:rPr lang="en-GB" sz="1600" dirty="0"/>
              <a:t>++, </a:t>
            </a:r>
            <a:r>
              <a:rPr lang="en-US" altLang="en-US" sz="1600" dirty="0" err="1"/>
              <a:t>CxxTest</a:t>
            </a:r>
            <a:r>
              <a:rPr lang="cs-CZ" altLang="en-US" sz="1600" dirty="0"/>
              <a:t>…</a:t>
            </a:r>
            <a:r>
              <a:rPr lang="en-US" altLang="en-US" sz="1600" dirty="0"/>
              <a:t>)</a:t>
            </a:r>
          </a:p>
          <a:p>
            <a:r>
              <a:rPr lang="en-US" altLang="en-US" sz="2000" dirty="0"/>
              <a:t>Integrate your tests into Travis CI</a:t>
            </a:r>
          </a:p>
          <a:p>
            <a:r>
              <a:rPr lang="en-US" altLang="en-US" sz="2000" dirty="0"/>
              <a:t>Best practices</a:t>
            </a:r>
          </a:p>
          <a:p>
            <a:pPr lvl="1"/>
            <a:r>
              <a:rPr lang="en-US" altLang="en-US" sz="1800" dirty="0">
                <a:hlinkClick r:id="rId2"/>
              </a:rPr>
              <a:t>http://blog.stevensanderson.com/2009/08/24/writing-great-unit-tests-best-and-worst-practises/</a:t>
            </a:r>
            <a:endParaRPr lang="en-US" altLang="en-US" sz="1800" dirty="0"/>
          </a:p>
          <a:p>
            <a:pPr lvl="1"/>
            <a:r>
              <a:rPr lang="cs-CZ" sz="1800" dirty="0">
                <a:hlinkClick r:id="rId3" tooltip="http://www.levelofindirection.com/journal/2010/12/28/unit-testing-in-c-and-objective-c-just-got-easier.html"/>
              </a:rPr>
              <a:t>http://www.levelofindirection.com/journal/2010/12/28/unit-testing-in-c-and-objective-c-just-got-easier.html</a:t>
            </a:r>
            <a:endParaRPr lang="en-GB" sz="1800" dirty="0"/>
          </a:p>
          <a:p>
            <a:r>
              <a:rPr lang="en-US" altLang="en-US" sz="2000" dirty="0"/>
              <a:t>Code will be used later in architecture</a:t>
            </a:r>
          </a:p>
          <a:p>
            <a:pPr lvl="1"/>
            <a:r>
              <a:rPr lang="en-US" altLang="en-US" sz="1800" dirty="0"/>
              <a:t>will be </a:t>
            </a:r>
            <a:r>
              <a:rPr lang="cs-CZ" altLang="en-US" sz="1800" dirty="0" err="1"/>
              <a:t>used</a:t>
            </a:r>
            <a:r>
              <a:rPr lang="cs-CZ" altLang="en-US" sz="1800" dirty="0"/>
              <a:t> </a:t>
            </a:r>
            <a:r>
              <a:rPr lang="cs-CZ" altLang="en-US" sz="1800" dirty="0" err="1"/>
              <a:t>again</a:t>
            </a:r>
            <a:r>
              <a:rPr lang="cs-CZ" altLang="en-US" sz="1800" dirty="0"/>
              <a:t> and </a:t>
            </a:r>
            <a:r>
              <a:rPr lang="en-US" altLang="en-US" sz="1800" dirty="0"/>
              <a:t>extended, </a:t>
            </a:r>
            <a:r>
              <a:rPr lang="cs-CZ" altLang="en-US" sz="1800" dirty="0"/>
              <a:t>so </a:t>
            </a:r>
            <a:r>
              <a:rPr lang="en-US" altLang="en-US" sz="1800" dirty="0"/>
              <a:t>write it </a:t>
            </a:r>
            <a:r>
              <a:rPr lang="cs-CZ" altLang="en-US" sz="1800" dirty="0" err="1"/>
              <a:t>well</a:t>
            </a:r>
            <a:r>
              <a:rPr lang="en-GB" altLang="en-US" sz="1800" dirty="0"/>
              <a:t> </a:t>
            </a:r>
            <a:r>
              <a:rPr lang="en-GB" altLang="en-US" sz="1800" dirty="0">
                <a:sym typeface="Wingdings" panose="05000000000000000000" pitchFamily="2" charset="2"/>
              </a:rPr>
              <a:t></a:t>
            </a:r>
            <a:endParaRPr lang="en-US" altLang="en-US" sz="1800" dirty="0"/>
          </a:p>
          <a:p>
            <a:pPr lvl="1"/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6934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Submissions</a:t>
            </a:r>
            <a:r>
              <a:rPr lang="cs-CZ" dirty="0"/>
              <a:t>, </a:t>
            </a:r>
            <a:r>
              <a:rPr lang="cs-CZ" dirty="0" err="1"/>
              <a:t>deadlines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Upload application source codes as single zip file into IS Homework vault (Crypto - 2. homework (UT))</a:t>
            </a:r>
          </a:p>
          <a:p>
            <a:pPr lvl="1"/>
            <a:r>
              <a:rPr lang="en-US" sz="2000" dirty="0"/>
              <a:t>Finalized codes based on the discussions during lecture</a:t>
            </a:r>
          </a:p>
          <a:p>
            <a:pPr lvl="1"/>
            <a:r>
              <a:rPr lang="en-US" sz="2000" dirty="0"/>
              <a:t>Added unit tests</a:t>
            </a:r>
          </a:p>
          <a:p>
            <a:r>
              <a:rPr lang="en-US" sz="2400" dirty="0"/>
              <a:t>DEADLINE 6.3. 12:00 (second part)</a:t>
            </a:r>
          </a:p>
          <a:p>
            <a:pPr lvl="1"/>
            <a:r>
              <a:rPr lang="en-US" sz="1800" dirty="0"/>
              <a:t>addition of unit tests</a:t>
            </a:r>
          </a:p>
          <a:p>
            <a:pPr lvl="1"/>
            <a:r>
              <a:rPr lang="en-US" sz="1800" dirty="0"/>
              <a:t>0-5 points assigned</a:t>
            </a: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0975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| PB173 - Group: Applied cryptography </a:t>
            </a:r>
            <a:endParaRPr lang="en-GB" altLang="en-US"/>
          </a:p>
        </p:txBody>
      </p:sp>
      <p:sp>
        <p:nvSpPr>
          <p:cNvPr id="1035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Questions?</a:t>
            </a:r>
          </a:p>
        </p:txBody>
      </p:sp>
      <p:sp>
        <p:nvSpPr>
          <p:cNvPr id="1035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endParaRPr lang="en-US" alt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25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GPG verification – missing key problem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Problem: we don’t have key used to create this signature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51520" y="1845979"/>
            <a:ext cx="874406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--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verify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openssl-1.0.1i.tar.gz.asc    (soubor s podpisem, ne knihovna </a:t>
            </a:r>
            <a:endParaRPr lang="en-GB" dirty="0">
              <a:solidFill>
                <a:srgbClr val="000000"/>
              </a:solidFill>
              <a:latin typeface="Verdana"/>
            </a:endParaRPr>
          </a:p>
          <a:p>
            <a:r>
              <a:rPr lang="en-GB" dirty="0">
                <a:solidFill>
                  <a:srgbClr val="000000"/>
                </a:solidFill>
                <a:latin typeface="Verdana"/>
              </a:rPr>
              <a:t>                            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samotna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predpoklad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existence openssl-1.0.1i.tar.gz)</a:t>
            </a:r>
          </a:p>
          <a:p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GnuPG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gpg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--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verify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openssl-1.0.1i.tar.gz.asc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Signature made 08/06/14 23:18:48 using RSA key ID 0E604491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Can't check signature: public key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 not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found</a:t>
            </a:r>
          </a:p>
          <a:p>
            <a:endParaRPr lang="en-US" dirty="0">
              <a:solidFill>
                <a:srgbClr val="000000"/>
              </a:solidFill>
              <a:latin typeface="Verdana"/>
            </a:endParaRPr>
          </a:p>
          <a:p>
            <a:endParaRPr lang="en-US" dirty="0">
              <a:solidFill>
                <a:srgbClr val="000000"/>
              </a:solidFill>
              <a:latin typeface="Verdana"/>
            </a:endParaRPr>
          </a:p>
          <a:p>
            <a:endParaRPr lang="en-US" dirty="0">
              <a:solidFill>
                <a:srgbClr val="000000"/>
              </a:solidFill>
              <a:latin typeface="Verdana"/>
            </a:endParaRPr>
          </a:p>
          <a:p>
            <a:endParaRPr lang="cs-CZ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17817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GPG – find and download key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51520" y="1735063"/>
            <a:ext cx="13503377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7090"/>
                </a:solidFill>
                <a:latin typeface="Courier New"/>
              </a:rPr>
              <a:t>https: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//www.openssl.org/about/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Matt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Caswell   matt@openssl.org        UK      0E604491</a:t>
            </a:r>
          </a:p>
          <a:p>
            <a:endParaRPr lang="en-GB" b="1" dirty="0">
              <a:solidFill>
                <a:srgbClr val="007090"/>
              </a:solidFill>
              <a:latin typeface="Courier New"/>
            </a:endParaRPr>
          </a:p>
          <a:p>
            <a:r>
              <a:rPr lang="cs-CZ" b="1" dirty="0">
                <a:solidFill>
                  <a:srgbClr val="007090"/>
                </a:solidFill>
                <a:latin typeface="Courier New"/>
              </a:rPr>
              <a:t>pgp.mit.edu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>
                <a:solidFill>
                  <a:srgbClr val="007090"/>
                </a:solidFill>
                <a:latin typeface="Courier New"/>
              </a:rPr>
              <a:t>http: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//pgp.mit.edu:11371/pks/lookup?op=vindex&amp;search=0x8657ABB260F056B1E5190839D9C4D26D0E604491</a:t>
            </a:r>
          </a:p>
          <a:p>
            <a:r>
              <a:rPr lang="cs-CZ" b="1" dirty="0">
                <a:solidFill>
                  <a:srgbClr val="007090"/>
                </a:solidFill>
                <a:latin typeface="Courier New"/>
              </a:rPr>
              <a:t>-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&gt;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matt.asc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endParaRPr lang="en-US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GnuPG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gpg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--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keyserver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pgpkeys.mit.edu --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recv-key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0E604491</a:t>
            </a:r>
          </a:p>
          <a:p>
            <a:endParaRPr lang="en-US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GnuPG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gpg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--import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matt.asc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key 0E604491: public key "Matt Caswell &lt;matt@openssl.org&gt;" imported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Total number processed: 1</a:t>
            </a: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             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imported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: 1  (RSA: 1)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3 marginal(s) needed, 1 complete(s) needed, PGP trust model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depth: 0  valid:  21  signed:   3  trust: 0-, 0q, 0n, 0m, 0f, 21u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depth: 1  valid:   3  signed:   0  trust: 3-, 0q, 0n, 0m, 0f, 0u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next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trustdb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check due at 2016-06-04</a:t>
            </a:r>
          </a:p>
          <a:p>
            <a:endParaRPr lang="en-US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6217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GPG verification – untrusted key problem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We have the key, but GPG doesn’t know if it is trusted</a:t>
            </a:r>
          </a:p>
          <a:p>
            <a:r>
              <a:rPr lang="en-GB" dirty="0"/>
              <a:t>You need to set trust (and you will need your </a:t>
            </a:r>
            <a:r>
              <a:rPr lang="en-GB" dirty="0" err="1"/>
              <a:t>keypair</a:t>
            </a:r>
            <a:r>
              <a:rPr lang="en-GB" dirty="0"/>
              <a:t> for this operation)</a:t>
            </a:r>
          </a:p>
          <a:p>
            <a:pPr lvl="1"/>
            <a:r>
              <a:rPr lang="cs-CZ" b="1" dirty="0" err="1">
                <a:solidFill>
                  <a:srgbClr val="007090"/>
                </a:solidFill>
                <a:latin typeface="Courier New"/>
              </a:rPr>
              <a:t>GnuPG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gpg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--gen-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key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pPr lvl="1"/>
            <a:r>
              <a:rPr lang="en-US" b="1" dirty="0">
                <a:solidFill>
                  <a:srgbClr val="007090"/>
                </a:solidFill>
                <a:latin typeface="Courier New"/>
              </a:rPr>
              <a:t>...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generate your ultimately trusted key</a:t>
            </a:r>
          </a:p>
          <a:p>
            <a:endParaRPr lang="en-GB" dirty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51520" y="1724030"/>
            <a:ext cx="997035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GnuPG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gpg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--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verify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openssl-1.0.1i.tar.gz.asc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Signature made 08/06/14 23:18:48 using RSA key ID 0E604491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Good signature from "Matt Caswell &lt;matt@openssl.org&gt;"</a:t>
            </a: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               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aka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"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Matt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Caswell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&lt;frodo@baggins.org&gt;"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WARNING: This key is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 not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certified with a trusted signature!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         There is no indication that the signature belongs to the owner.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Primary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key fingerprint: 8657 ABB2 60F0 56B1 E519  0839 D9C4 D26D 0E60 4491</a:t>
            </a:r>
          </a:p>
          <a:p>
            <a:endParaRPr lang="cs-CZ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14421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GPG edit trust on OpenSSL key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79512" y="1530072"/>
            <a:ext cx="9003940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GnuPG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gpg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--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edit-key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0E604491 trust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GnuPG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) 1.4.7; Copyright (C) 2006 Free Software Foundation, Inc.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This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program comes with ABSOLUTELY NO WARRANTY.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This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is free software, and you are welcome to redistribute it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under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certain conditions. See the file COPYING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 for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details.</a:t>
            </a:r>
          </a:p>
          <a:p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pub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 2048R/0E604491  created: 2013-04-30  expires: never       usage: SC</a:t>
            </a:r>
          </a:p>
          <a:p>
            <a:r>
              <a:rPr lang="cs-CZ" dirty="0">
                <a:solidFill>
                  <a:srgbClr val="000000"/>
                </a:solidFill>
                <a:latin typeface="Verdana"/>
              </a:rPr>
              <a:t>                     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trust: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unknown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      validity: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unknown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>
                <a:solidFill>
                  <a:srgbClr val="007090"/>
                </a:solidFill>
                <a:latin typeface="Courier New"/>
              </a:rPr>
              <a:t>sub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 2048R/E3C21B70 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created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: 2013-04-30 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expires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: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never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     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usage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: E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[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unknown] (1). Matt Caswell &lt;matt@openssl.org&gt;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[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unknown] (2)  Matt Caswell &lt;frodo@baggins.org&gt;</a:t>
            </a:r>
          </a:p>
          <a:p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pub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 2048R/0E604491  created: 2013-04-30  expires: never       usage: SC</a:t>
            </a:r>
          </a:p>
          <a:p>
            <a:r>
              <a:rPr lang="cs-CZ" dirty="0">
                <a:solidFill>
                  <a:srgbClr val="000000"/>
                </a:solidFill>
                <a:latin typeface="Verdana"/>
              </a:rPr>
              <a:t>                     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trust: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unknown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      validity: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unknown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>
                <a:solidFill>
                  <a:srgbClr val="007090"/>
                </a:solidFill>
                <a:latin typeface="Courier New"/>
              </a:rPr>
              <a:t>sub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 2048R/E3C21B70 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created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: 2013-04-30 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expires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: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never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     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usage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: E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[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unknown] (1). Matt Caswell &lt;matt@openssl.org&gt;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[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unknown] (2)  Matt Caswell &lt;frodo@baggins.org&gt;</a:t>
            </a:r>
          </a:p>
          <a:p>
            <a:endParaRPr lang="cs-CZ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71566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79512" y="677009"/>
            <a:ext cx="930947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Please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decide how far you trust this user to correctly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 verify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other users' keys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(by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looking at passports, checking fingerprints from different sources, etc.)</a:t>
            </a:r>
          </a:p>
          <a:p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en-US" dirty="0">
                <a:solidFill>
                  <a:srgbClr val="000000"/>
                </a:solidFill>
                <a:latin typeface="Verdana"/>
              </a:rPr>
              <a:t>  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1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= I don't know or won't say</a:t>
            </a:r>
          </a:p>
          <a:p>
            <a:r>
              <a:rPr lang="en-US" dirty="0">
                <a:solidFill>
                  <a:srgbClr val="000000"/>
                </a:solidFill>
                <a:latin typeface="Verdana"/>
              </a:rPr>
              <a:t>  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2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= I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 do NOT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trust</a:t>
            </a:r>
          </a:p>
          <a:p>
            <a:r>
              <a:rPr lang="cs-CZ" dirty="0">
                <a:solidFill>
                  <a:srgbClr val="000000"/>
                </a:solidFill>
                <a:latin typeface="Verdana"/>
              </a:rPr>
              <a:t>  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3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= I trust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marginally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dirty="0">
                <a:solidFill>
                  <a:srgbClr val="000000"/>
                </a:solidFill>
                <a:latin typeface="Verdana"/>
              </a:rPr>
              <a:t>  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4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= I trust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fully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dirty="0">
                <a:solidFill>
                  <a:srgbClr val="000000"/>
                </a:solidFill>
                <a:latin typeface="Verdana"/>
              </a:rPr>
              <a:t>  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5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= I trust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ultimately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en-US" dirty="0">
                <a:solidFill>
                  <a:srgbClr val="000000"/>
                </a:solidFill>
                <a:latin typeface="Verdana"/>
              </a:rPr>
              <a:t>  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m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= back to the main menu</a:t>
            </a:r>
          </a:p>
          <a:p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Your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decision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? 5</a:t>
            </a:r>
          </a:p>
          <a:p>
            <a:r>
              <a:rPr lang="en-US" b="1" dirty="0">
                <a:solidFill>
                  <a:srgbClr val="00007F"/>
                </a:solidFill>
                <a:latin typeface="Verdana"/>
              </a:rPr>
              <a:t>Do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 you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really want to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 set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this key to ultimate trust? (y/N) y</a:t>
            </a:r>
          </a:p>
          <a:p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pub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 2048R/0E604491  created: 2013-04-30  expires: never       usage: SC</a:t>
            </a:r>
          </a:p>
          <a:p>
            <a:r>
              <a:rPr lang="cs-CZ" dirty="0">
                <a:solidFill>
                  <a:srgbClr val="000000"/>
                </a:solidFill>
                <a:latin typeface="Verdana"/>
              </a:rPr>
              <a:t>                     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trust: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ultimate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     validity: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unknown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>
                <a:solidFill>
                  <a:srgbClr val="007090"/>
                </a:solidFill>
                <a:latin typeface="Courier New"/>
              </a:rPr>
              <a:t>sub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 2048R/E3C21B70 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created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: 2013-04-30 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expires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: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never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     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usage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: E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[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unknown] (1). Matt Caswell &lt;matt@openssl.org&gt;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[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unknown] (2)  Matt Caswell &lt;frodo@baggins.org&gt;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Please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note that the shown key validity is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 not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necessarily correct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unless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you restart the program.</a:t>
            </a:r>
          </a:p>
        </p:txBody>
      </p:sp>
    </p:spTree>
    <p:extLst>
      <p:ext uri="{BB962C8B-B14F-4D97-AF65-F5344CB8AC3E}">
        <p14:creationId xmlns:p14="http://schemas.microsoft.com/office/powerpoint/2010/main" val="1194131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GPG verification – finally correct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8485" y="2420888"/>
            <a:ext cx="83795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GnuPG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gpg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--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verify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openssl-1.0.1i.tar.gz.asc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Signature made 08/06/14 23:18:48 using RSA key ID 0E604491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Good signature from "Matt Caswell &lt;matt@openssl.org&gt;"</a:t>
            </a: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               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aka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"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Matt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Caswell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&lt;frodo@baggins.org&gt;"</a:t>
            </a:r>
          </a:p>
        </p:txBody>
      </p:sp>
    </p:spTree>
    <p:extLst>
      <p:ext uri="{BB962C8B-B14F-4D97-AF65-F5344CB8AC3E}">
        <p14:creationId xmlns:p14="http://schemas.microsoft.com/office/powerpoint/2010/main" val="2990417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Continuous integration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3472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5056</TotalTime>
  <Words>1729</Words>
  <Application>Microsoft Office PowerPoint</Application>
  <PresentationFormat>Předvádění na obrazovce (4:3)</PresentationFormat>
  <Paragraphs>277</Paragraphs>
  <Slides>25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Comic Sans MS</vt:lpstr>
      <vt:lpstr>Courier New</vt:lpstr>
      <vt:lpstr>Verdana</vt:lpstr>
      <vt:lpstr>Wingdings</vt:lpstr>
      <vt:lpstr>Motiv systému Office</vt:lpstr>
      <vt:lpstr>PB173 - Tématický vývoj aplikací v C/C++ Domain specific development in C/C++</vt:lpstr>
      <vt:lpstr>Verification of library</vt:lpstr>
      <vt:lpstr>GPG verification – missing key problem</vt:lpstr>
      <vt:lpstr>GPG – find and download key</vt:lpstr>
      <vt:lpstr>GPG verification – untrusted key problem</vt:lpstr>
      <vt:lpstr>GPG edit trust on OpenSSL key</vt:lpstr>
      <vt:lpstr>Prezentace aplikace PowerPoint</vt:lpstr>
      <vt:lpstr>GPG verification – finally correct</vt:lpstr>
      <vt:lpstr>Continuous integration</vt:lpstr>
      <vt:lpstr>Prezentace aplikace PowerPoint</vt:lpstr>
      <vt:lpstr>Prezentace aplikace PowerPoint</vt:lpstr>
      <vt:lpstr>Klasický způsob vývoje</vt:lpstr>
      <vt:lpstr>Continuous integration (CI)</vt:lpstr>
      <vt:lpstr>CI : GitHub + Travis CI</vt:lpstr>
      <vt:lpstr>Prezentace aplikace PowerPoint</vt:lpstr>
      <vt:lpstr>GitHub + Travis CI</vt:lpstr>
      <vt:lpstr>Makefile</vt:lpstr>
      <vt:lpstr>.travis.yml</vt:lpstr>
      <vt:lpstr>Practical assignment</vt:lpstr>
      <vt:lpstr>Enable GitHub repo in Travis GUI</vt:lpstr>
      <vt:lpstr>Tests are initially failing</vt:lpstr>
      <vt:lpstr>Fix tests to pass</vt:lpstr>
      <vt:lpstr>Homework</vt:lpstr>
      <vt:lpstr>Submissions, deadlines</vt:lpstr>
      <vt:lpstr>Questions?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1089</cp:revision>
  <cp:lastPrinted>2014-09-23T11:50:15Z</cp:lastPrinted>
  <dcterms:created xsi:type="dcterms:W3CDTF">2012-06-27T07:21:19Z</dcterms:created>
  <dcterms:modified xsi:type="dcterms:W3CDTF">2017-02-27T07:59:52Z</dcterms:modified>
</cp:coreProperties>
</file>