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7" r:id="rId4"/>
  </p:sldMasterIdLst>
  <p:notesMasterIdLst>
    <p:notesMasterId r:id="rId23"/>
  </p:notesMasterIdLst>
  <p:handoutMasterIdLst>
    <p:handoutMasterId r:id="rId24"/>
  </p:handoutMasterIdLst>
  <p:sldIdLst>
    <p:sldId id="379" r:id="rId5"/>
    <p:sldId id="360" r:id="rId6"/>
    <p:sldId id="359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2" r:id="rId16"/>
    <p:sldId id="377" r:id="rId17"/>
    <p:sldId id="370" r:id="rId18"/>
    <p:sldId id="385" r:id="rId19"/>
    <p:sldId id="387" r:id="rId20"/>
    <p:sldId id="386" r:id="rId21"/>
    <p:sldId id="384" r:id="rId22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929"/>
    <a:srgbClr val="FF6600"/>
    <a:srgbClr val="00FF00"/>
    <a:srgbClr val="FF3300"/>
    <a:srgbClr val="DDDDDD"/>
    <a:srgbClr val="131313"/>
    <a:srgbClr val="96969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1346" autoAdjust="0"/>
  </p:normalViewPr>
  <p:slideViewPr>
    <p:cSldViewPr>
      <p:cViewPr varScale="1">
        <p:scale>
          <a:sx n="101" d="100"/>
          <a:sy n="101" d="100"/>
        </p:scale>
        <p:origin x="13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0918C912-A9B3-4E24-9CFC-E4D554CE0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785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39" y="4860088"/>
            <a:ext cx="5678824" cy="460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88534B5A-0D7A-4872-90B8-5759FDF6FD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763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78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C1E54-F57A-4E5B-AD61-7A91010CEA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78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06F68-CA9E-4C84-BBCF-DC3B607305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23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F5499-F7A0-4F1C-A7B6-D5A1C38E0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96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060CE-95FB-47B6-8565-5EB08B89A2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804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2D06-CE5A-4753-806F-ED4D68248A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779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DF18D-4C17-4422-936C-DC5828A8B8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975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4930775"/>
            <a:ext cx="3487737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950" y="4930775"/>
            <a:ext cx="3487738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F76F9-3CD9-4A24-9C1E-8F5F9AF23E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641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97243-22D3-40C4-BA9A-3B96351DF4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066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45AB0-ABF1-41E7-B6C2-9F9CB30D8C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369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BCE44-C2CE-4F97-8D09-390BD849B1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650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5309-05D1-4CAF-824E-4DEA48020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16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75C11-3789-45C9-B662-DA18C8A17D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4539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88DA3-C984-441D-827D-93BA28F712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522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3BAAA-A060-4F45-ADE6-AF50C31EDD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41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2286000"/>
            <a:ext cx="1836737" cy="4095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6225" y="2286000"/>
            <a:ext cx="5357813" cy="4095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F13A2-728E-4F6F-B9AC-F1FF18183F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6236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B622F-5959-4775-8750-8124C1B1A0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701948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6F521-4303-4DAC-BFDB-D3BBE14D0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1723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B3D3F-9BAA-4B21-A2EE-1BC0F19D8E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608878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077D3-5C07-4B76-B71E-88BB6763B1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3233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3DBD5-AD4C-45C2-9847-8EC9FF9099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547933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F77AC-1D63-4951-A2B9-ACE6066308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9747876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E867A-6C57-404C-9C34-A034C9F701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76835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E0F3D-A073-4D8E-83DB-6270E29964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912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42AA6-3BF2-403E-B67F-30041D80B2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230054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2F719-656C-4389-891B-751C792C45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633260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D5797-52EC-480D-BB9A-59828B10C8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457227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3DAF7-2ABF-4D9E-AADC-CEB7F3D316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770694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4076F-84C5-4BC1-B611-4DAADB0704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652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C1E54-F57A-4E5B-AD61-7A91010CEA5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70CBB-A929-4293-ACCB-65B058EB6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83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CE87E-1BDA-4CBD-984C-400F05D33D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79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8F7D0-DCEE-422B-A1FC-4C1210A1F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3D71C-1560-41F6-9AFD-F652CF45C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94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B6D87-87C3-4CBC-A93F-E3D324F41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29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5D8A2D88-4882-4632-9A29-D5EA7BCEAC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1600" b="0">
                <a:solidFill>
                  <a:schemeClr val="bg1"/>
                </a:solidFill>
              </a:rPr>
              <a:t>www.buslab.org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31313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pic>
        <p:nvPicPr>
          <p:cNvPr id="2051" name="Picture 16" descr="BUSLab_cmyk_i kopi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7336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6225" y="2286000"/>
            <a:ext cx="734695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4930775"/>
            <a:ext cx="71278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D15C53AD-D802-422F-B1A3-ED3C618BF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1600" b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600" b="0">
                <a:solidFill>
                  <a:schemeClr val="bg1"/>
                </a:solidFill>
              </a:rPr>
              <a:t>Vložte správné zápatí dokumentu</a:t>
            </a:r>
          </a:p>
          <a:p>
            <a:pPr eaLnBrk="1" hangingPunct="1"/>
            <a:endParaRPr lang="cs-CZ" altLang="en-US" sz="16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D6DEC8C3-B668-4F5D-B189-CC949290D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1600" b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308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25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PB173                 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1433/podzim2013/PB173/index.qwarp?fakulta=1433;obdobi=5983;predmet=734514;prejit=2957738;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rc.nist.gov/publications/nistpubs/800-38D/SP-800-38D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competitions.cr.yp.to/caesar-submissions.html" TargetMode="External"/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.muni.cz/~xsvenda/docs/AE_comparison_ipics04.pdf" TargetMode="External"/><Relationship Id="rId2" Type="http://schemas.openxmlformats.org/officeDocument/2006/relationships/hyperlink" Target="http://blog.cryptographyengineering.com/2012/05/how-to-choose-authenticated-encryption.html" TargetMode="External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4000" y="548680"/>
            <a:ext cx="8316472" cy="1872208"/>
          </a:xfrm>
        </p:spPr>
        <p:txBody>
          <a:bodyPr>
            <a:normAutofit/>
          </a:bodyPr>
          <a:lstStyle/>
          <a:p>
            <a:r>
              <a:rPr lang="en-US" altLang="en-US" dirty="0"/>
              <a:t>PB173</a:t>
            </a:r>
            <a:r>
              <a:rPr lang="cs-CZ" altLang="en-US" dirty="0"/>
              <a:t> - </a:t>
            </a:r>
            <a:r>
              <a:rPr lang="en-US" altLang="en-US" dirty="0" err="1"/>
              <a:t>Tématický</a:t>
            </a:r>
            <a:r>
              <a:rPr lang="en-US" altLang="en-US" dirty="0"/>
              <a:t> </a:t>
            </a:r>
            <a:r>
              <a:rPr lang="en-US" altLang="en-US" dirty="0" err="1"/>
              <a:t>vývoj</a:t>
            </a:r>
            <a:r>
              <a:rPr lang="en-US" altLang="en-US" dirty="0"/>
              <a:t> </a:t>
            </a:r>
            <a:r>
              <a:rPr lang="en-US" altLang="en-US" dirty="0" err="1"/>
              <a:t>aplikací</a:t>
            </a:r>
            <a:r>
              <a:rPr lang="en-US" altLang="en-US" dirty="0"/>
              <a:t> v C/C++ </a:t>
            </a:r>
            <a:br>
              <a:rPr lang="cs-CZ" altLang="en-US" dirty="0"/>
            </a:br>
            <a:r>
              <a:rPr lang="en-US" dirty="0"/>
              <a:t>Domain specific development in C/C++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8100448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 err="1">
                <a:hlinkClick r:id="rId3"/>
              </a:rPr>
              <a:t>Aplikovaná</a:t>
            </a:r>
            <a:r>
              <a:rPr lang="en-GB" dirty="0">
                <a:hlinkClick r:id="rId3"/>
              </a:rPr>
              <a:t> </a:t>
            </a:r>
            <a:r>
              <a:rPr lang="en-GB" dirty="0" err="1">
                <a:hlinkClick r:id="rId3"/>
              </a:rPr>
              <a:t>kryptografie</a:t>
            </a:r>
            <a:r>
              <a:rPr lang="en-GB" dirty="0">
                <a:hlinkClick r:id="rId3"/>
              </a:rPr>
              <a:t> a </a:t>
            </a:r>
            <a:r>
              <a:rPr lang="en-GB" dirty="0" err="1">
                <a:hlinkClick r:id="rId3"/>
              </a:rPr>
              <a:t>bezpečné</a:t>
            </a:r>
            <a:r>
              <a:rPr lang="en-GB" dirty="0">
                <a:hlinkClick r:id="rId3"/>
              </a:rPr>
              <a:t> </a:t>
            </a:r>
            <a:r>
              <a:rPr lang="en-GB" dirty="0" err="1">
                <a:hlinkClick r:id="rId3"/>
              </a:rPr>
              <a:t>programování</a:t>
            </a:r>
            <a:endParaRPr lang="cs-CZ" altLang="en-US" dirty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cs-CZ" dirty="0" err="1"/>
              <a:t>Švenda</a:t>
            </a:r>
            <a:r>
              <a:rPr lang="cs-CZ" dirty="0"/>
              <a:t> </a:t>
            </a:r>
            <a:r>
              <a:rPr lang="en-US" dirty="0"/>
              <a:t>svenda@fi.muni.cz</a:t>
            </a:r>
          </a:p>
        </p:txBody>
      </p:sp>
    </p:spTree>
    <p:extLst>
      <p:ext uri="{BB962C8B-B14F-4D97-AF65-F5344CB8AC3E}">
        <p14:creationId xmlns:p14="http://schemas.microsoft.com/office/powerpoint/2010/main" val="2629373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Cipher-State mode (CS)</a:t>
            </a:r>
            <a:endParaRPr lang="cs-CZ" altLang="en-US"/>
          </a:p>
        </p:txBody>
      </p:sp>
      <p:pic>
        <p:nvPicPr>
          <p:cNvPr id="17413" name="Picture 4" descr="c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1"/>
          <a:stretch>
            <a:fillRect/>
          </a:stretch>
        </p:blipFill>
        <p:spPr>
          <a:xfrm>
            <a:off x="838200" y="2743200"/>
            <a:ext cx="7496175" cy="3744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457200" y="1658938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0" tIns="45706" rIns="91410" bIns="45706"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r>
              <a:rPr lang="en-US" altLang="en-US" sz="2800" b="0"/>
              <a:t>Memory efficient, fast mode, unpatented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r>
              <a:rPr lang="en-US" altLang="en-US" sz="2800" b="0"/>
              <a:t>Not provable secure (inner state of cipher)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en-US" altLang="en-US" sz="2800" b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cs-CZ" altLang="en-US" sz="28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Galois/Counter Mode (GCM)</a:t>
            </a:r>
            <a:endParaRPr lang="cs-CZ" altLang="en-US"/>
          </a:p>
        </p:txBody>
      </p:sp>
      <p:pic>
        <p:nvPicPr>
          <p:cNvPr id="18435" name="Picture 4" descr="gc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895600"/>
            <a:ext cx="5565943" cy="37477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457200" y="1658938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0" tIns="45706" rIns="91410" bIns="45706"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r>
              <a:rPr lang="en-US" altLang="en-US" sz="2400" b="0" dirty="0"/>
              <a:t>Need pre-computed table (4kB-64kB)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r>
              <a:rPr lang="en-US" altLang="en-US" sz="2400" b="0" dirty="0"/>
              <a:t>fast mode, provable secure, unpatented, </a:t>
            </a:r>
            <a:r>
              <a:rPr lang="en-US" altLang="en-US" sz="2400" b="0" dirty="0">
                <a:solidFill>
                  <a:srgbClr val="0070C0"/>
                </a:solidFill>
              </a:rPr>
              <a:t>NIST standard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r>
              <a:rPr lang="en-US" altLang="en-US" sz="2400" b="0" dirty="0">
                <a:hlinkClick r:id="rId3"/>
              </a:rPr>
              <a:t>http://csrc.nist.gov/publications/nistpubs/800-38D/SP-800-38D.pdf</a:t>
            </a:r>
            <a:endParaRPr lang="en-US" altLang="en-US" sz="2400" b="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en-US" altLang="en-US" sz="2400" b="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en-US" altLang="en-US" sz="2400" b="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en-US" altLang="en-US" sz="2400" b="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cs-CZ" altLang="en-US" sz="24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Implementation: AES-GCM from </a:t>
            </a:r>
            <a:r>
              <a:rPr lang="en-US" altLang="en-US" dirty="0" err="1"/>
              <a:t>mbedTLS</a:t>
            </a:r>
            <a:endParaRPr lang="en-GB" alt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gcm.h, gcm.c</a:t>
            </a:r>
          </a:p>
          <a:p>
            <a:endParaRPr lang="en-GB" altLang="en-US"/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344738"/>
            <a:ext cx="4832350" cy="30654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int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gcm_init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(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gcm_context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ctx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const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*key,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int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keysize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);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 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int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gcm_crypt_and_tag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(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gcm_context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ctx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int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mode,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00" dirty="0">
                <a:solidFill>
                  <a:srgbClr val="007F00"/>
                </a:solidFill>
                <a:latin typeface="Comic Sans MS"/>
                <a:ea typeface="Calibri"/>
                <a:cs typeface="Comic Sans MS"/>
              </a:rPr>
              <a:t>// GCM_ENCRYPT (alternatively GCM_DECRYPT)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size_t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length,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const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*iv,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size_t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iv_len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const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*add,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00" dirty="0">
                <a:solidFill>
                  <a:srgbClr val="007F00"/>
                </a:solidFill>
                <a:latin typeface="Comic Sans MS"/>
                <a:ea typeface="Calibri"/>
                <a:cs typeface="Comic Sans MS"/>
              </a:rPr>
              <a:t>// authenticated, but not encrypted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size_t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add_len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const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*input,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00" dirty="0">
                <a:solidFill>
                  <a:srgbClr val="007F00"/>
                </a:solidFill>
                <a:latin typeface="Comic Sans MS"/>
                <a:ea typeface="Calibri"/>
                <a:cs typeface="Comic Sans MS"/>
              </a:rPr>
              <a:t>// authenticated and encrypted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*output,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00" dirty="0">
                <a:solidFill>
                  <a:srgbClr val="007F00"/>
                </a:solidFill>
                <a:latin typeface="Comic Sans MS"/>
                <a:ea typeface="Calibri"/>
                <a:cs typeface="Comic Sans MS"/>
              </a:rPr>
              <a:t>// encrypted data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size_t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tag_len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*tag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);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 </a:t>
            </a:r>
            <a:endParaRPr lang="en-GB" sz="1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4648200"/>
            <a:ext cx="4878388" cy="195103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int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gcm_auth_decrypt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(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gcm_context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ctx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size_t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length,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            </a:t>
            </a:r>
            <a:r>
              <a:rPr lang="en-GB" sz="1000" dirty="0">
                <a:solidFill>
                  <a:srgbClr val="007F00"/>
                </a:solidFill>
                <a:latin typeface="Comic Sans MS"/>
                <a:ea typeface="Calibri"/>
                <a:cs typeface="Comic Sans MS"/>
              </a:rPr>
              <a:t>// length of input data 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const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*iv,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size_t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iv_len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const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*add,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</a:t>
            </a:r>
            <a:r>
              <a:rPr lang="en-GB" sz="1000" dirty="0">
                <a:solidFill>
                  <a:srgbClr val="007F00"/>
                </a:solidFill>
                <a:latin typeface="Comic Sans MS"/>
                <a:ea typeface="Calibri"/>
                <a:cs typeface="Comic Sans MS"/>
              </a:rPr>
              <a:t>// authenticated, but not encrypted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size_t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add_len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const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*tag,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</a:t>
            </a:r>
            <a:r>
              <a:rPr lang="en-GB" sz="1000" dirty="0">
                <a:solidFill>
                  <a:srgbClr val="007F00"/>
                </a:solidFill>
                <a:latin typeface="Comic Sans MS"/>
                <a:ea typeface="Calibri"/>
                <a:cs typeface="Comic Sans MS"/>
              </a:rPr>
              <a:t>// authenticator (MAC value)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size_t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 err="1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tag_len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,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</a:t>
            </a:r>
            <a:r>
              <a:rPr lang="en-GB" sz="1050" dirty="0" err="1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const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*input,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00" dirty="0">
                <a:solidFill>
                  <a:srgbClr val="007F00"/>
                </a:solidFill>
                <a:latin typeface="Comic Sans MS"/>
                <a:ea typeface="Calibri"/>
                <a:cs typeface="Comic Sans MS"/>
              </a:rPr>
              <a:t>// encrypted data</a:t>
            </a:r>
            <a:endParaRPr lang="en-GB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unsigned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7F"/>
                </a:solidFill>
                <a:latin typeface="Verdana"/>
                <a:ea typeface="Calibri"/>
                <a:cs typeface="Verdana"/>
              </a:rPr>
              <a:t>char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*output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</a:t>
            </a:r>
            <a:r>
              <a:rPr lang="en-GB" sz="1050" dirty="0">
                <a:solidFill>
                  <a:srgbClr val="000000"/>
                </a:solidFill>
                <a:latin typeface="Verdana"/>
                <a:ea typeface="Calibri"/>
                <a:cs typeface="Verdana"/>
              </a:rPr>
              <a:t>);</a:t>
            </a:r>
            <a:r>
              <a:rPr lang="en-GB" sz="1050" dirty="0">
                <a:solidFill>
                  <a:srgbClr val="808080"/>
                </a:solidFill>
                <a:latin typeface="Verdana"/>
                <a:ea typeface="Calibri"/>
                <a:cs typeface="Verdana"/>
              </a:rPr>
              <a:t>     </a:t>
            </a:r>
            <a:r>
              <a:rPr lang="en-GB" sz="1000" dirty="0">
                <a:solidFill>
                  <a:srgbClr val="007F00"/>
                </a:solidFill>
                <a:latin typeface="Comic Sans MS"/>
                <a:ea typeface="Calibri"/>
                <a:cs typeface="Comic Sans MS"/>
              </a:rPr>
              <a:t>// decrypted data</a:t>
            </a:r>
            <a:endParaRPr lang="en-GB" sz="1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CAESAR competition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http://competitions.cr.yp.to/caesar-submissions.html</a:t>
            </a:r>
            <a:endParaRPr lang="en-US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  <p:pic>
        <p:nvPicPr>
          <p:cNvPr id="1026" name="Picture 2" descr="D:\caesa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8686800" cy="438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504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Conclusions</a:t>
            </a:r>
            <a:endParaRPr lang="cs-CZ" alt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Composition of ENC and MAC can fail</a:t>
            </a:r>
          </a:p>
          <a:p>
            <a:pPr lvl="1"/>
            <a:r>
              <a:rPr lang="en-US" altLang="en-US" dirty="0"/>
              <a:t>encrypt-then-mac provable secure</a:t>
            </a:r>
          </a:p>
          <a:p>
            <a:pPr lvl="1"/>
            <a:r>
              <a:rPr lang="en-US" altLang="en-US" dirty="0"/>
              <a:t>specially designed composed modes </a:t>
            </a:r>
          </a:p>
          <a:p>
            <a:r>
              <a:rPr lang="en-US" altLang="en-US" dirty="0"/>
              <a:t>One of the most promising mode is patented (OCB)</a:t>
            </a:r>
          </a:p>
          <a:p>
            <a:pPr lvl="1"/>
            <a:r>
              <a:rPr lang="en-US" altLang="en-US" dirty="0"/>
              <a:t>fast alternative GCM, CS</a:t>
            </a:r>
          </a:p>
          <a:p>
            <a:pPr lvl="1"/>
            <a:r>
              <a:rPr lang="en-US" altLang="en-US" dirty="0"/>
              <a:t>Searching for new modes (CAESAR competition)</a:t>
            </a:r>
          </a:p>
          <a:p>
            <a:r>
              <a:rPr lang="en-US" altLang="en-US" dirty="0"/>
              <a:t>Suitable mode depends on usage</a:t>
            </a:r>
          </a:p>
          <a:p>
            <a:pPr lvl="1"/>
            <a:r>
              <a:rPr lang="en-US" altLang="en-US" dirty="0"/>
              <a:t>parallelizability, memory</a:t>
            </a:r>
          </a:p>
          <a:p>
            <a:pPr lvl="1"/>
            <a:r>
              <a:rPr lang="en-US" altLang="en-US" dirty="0"/>
              <a:t>specific needs (online, incremental MAC)</a:t>
            </a:r>
          </a:p>
          <a:p>
            <a:endParaRPr lang="cs-CZ" altLang="en-US" dirty="0"/>
          </a:p>
          <a:p>
            <a:endParaRPr lang="en-GB" dirty="0"/>
          </a:p>
        </p:txBody>
      </p:sp>
      <p:sp>
        <p:nvSpPr>
          <p:cNvPr id="2048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PB173                     </a:t>
            </a:r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Practical assignment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8A2D88-4882-4632-9A29-D5EA7BCEACB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  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59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Practical assignment</a:t>
            </a:r>
            <a:endParaRPr lang="en-US" altLang="en-US" dirty="0"/>
          </a:p>
        </p:txBody>
      </p:sp>
      <p:sp>
        <p:nvSpPr>
          <p:cNvPr id="1121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Presentation of results from 2 weeks ago</a:t>
            </a:r>
          </a:p>
          <a:p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Functions to be implemented (and tested!)</a:t>
            </a:r>
          </a:p>
          <a:p>
            <a:pPr lvl="1"/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new user registration (in: user name / password, out: status)</a:t>
            </a:r>
          </a:p>
          <a:p>
            <a:pPr lvl="1"/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user authentication to server (</a:t>
            </a:r>
            <a:r>
              <a:rPr lang="en-US" altLang="en-US" dirty="0" err="1">
                <a:solidFill>
                  <a:schemeClr val="bg1">
                    <a:lumMod val="50000"/>
                  </a:schemeClr>
                </a:solidFill>
              </a:rPr>
              <a:t>in:user</a:t>
            </a:r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/pass, out: status) </a:t>
            </a:r>
          </a:p>
          <a:p>
            <a:pPr lvl="1"/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obtain list of other online users (out: </a:t>
            </a:r>
            <a:r>
              <a:rPr lang="en-US" altLang="en-US" dirty="0" err="1">
                <a:solidFill>
                  <a:schemeClr val="bg1">
                    <a:lumMod val="50000"/>
                  </a:schemeClr>
                </a:solidFill>
              </a:rPr>
              <a:t>formated</a:t>
            </a:r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 list – JSON?)</a:t>
            </a:r>
          </a:p>
          <a:p>
            <a:pPr lvl="1"/>
            <a:endParaRPr lang="en-US" altLang="en-US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75C11-3789-45C9-B662-DA18C8A17DAA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2150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919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Practical assignment - client</a:t>
            </a:r>
          </a:p>
        </p:txBody>
      </p:sp>
      <p:sp>
        <p:nvSpPr>
          <p:cNvPr id="1121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dirty="0"/>
              <a:t>Update your implementation of server functions based on feedback</a:t>
            </a:r>
          </a:p>
          <a:p>
            <a:pPr lvl="1"/>
            <a:r>
              <a:rPr lang="en-US" altLang="en-US" sz="1600" dirty="0"/>
              <a:t>And add into GitHub repo</a:t>
            </a:r>
          </a:p>
          <a:p>
            <a:r>
              <a:rPr lang="en-US" altLang="en-US" sz="1800" dirty="0"/>
              <a:t>Create implementation of basic </a:t>
            </a:r>
            <a:r>
              <a:rPr lang="en-US" altLang="en-US" sz="1800" dirty="0">
                <a:solidFill>
                  <a:srgbClr val="0070C0"/>
                </a:solidFill>
              </a:rPr>
              <a:t>client</a:t>
            </a:r>
            <a:r>
              <a:rPr lang="en-US" altLang="en-US" sz="1800" dirty="0"/>
              <a:t> process </a:t>
            </a:r>
          </a:p>
          <a:p>
            <a:pPr lvl="1"/>
            <a:r>
              <a:rPr lang="en-US" altLang="en-US" sz="1600" dirty="0"/>
              <a:t>No network communication yet, just methods + tests!</a:t>
            </a:r>
          </a:p>
          <a:p>
            <a:r>
              <a:rPr lang="en-US" altLang="en-US" sz="1800" dirty="0"/>
              <a:t>Functions to be implemented (and tested!)</a:t>
            </a:r>
          </a:p>
          <a:p>
            <a:pPr lvl="1"/>
            <a:r>
              <a:rPr lang="en-US" altLang="en-US" sz="1600" dirty="0"/>
              <a:t>Login user (client side) (in: user name / password, out: status)</a:t>
            </a:r>
          </a:p>
          <a:p>
            <a:pPr lvl="2"/>
            <a:r>
              <a:rPr lang="cs-CZ" altLang="en-US" sz="1600" dirty="0"/>
              <a:t>=</a:t>
            </a:r>
            <a:r>
              <a:rPr lang="en-GB" altLang="en-US" sz="1600" dirty="0"/>
              <a:t>&gt;</a:t>
            </a:r>
            <a:r>
              <a:rPr lang="cs-CZ" altLang="en-US" sz="1600" dirty="0"/>
              <a:t> </a:t>
            </a:r>
            <a:r>
              <a:rPr lang="en-GB" altLang="en-US" sz="1600" dirty="0"/>
              <a:t>prepared structure to be send to server</a:t>
            </a:r>
            <a:endParaRPr lang="en-US" altLang="en-US" sz="1600" dirty="0"/>
          </a:p>
          <a:p>
            <a:pPr lvl="1"/>
            <a:r>
              <a:rPr lang="en-US" altLang="en-US" sz="1600" dirty="0"/>
              <a:t>Prepare protected message for another user (in: user identification, session context (keys, counters…), out: protected message, status)</a:t>
            </a:r>
          </a:p>
          <a:p>
            <a:pPr lvl="2"/>
            <a:r>
              <a:rPr lang="en-US" altLang="en-US" sz="1600" dirty="0"/>
              <a:t>Encryption, MAC, Use suitable Authenticated Encryption mode</a:t>
            </a:r>
          </a:p>
          <a:p>
            <a:pPr lvl="2"/>
            <a:r>
              <a:rPr lang="en-US" altLang="en-US" sz="1600" dirty="0"/>
              <a:t>Update session context</a:t>
            </a:r>
          </a:p>
          <a:p>
            <a:pPr lvl="1"/>
            <a:r>
              <a:rPr lang="en-US" altLang="en-US" sz="1600" dirty="0"/>
              <a:t>Unprotect message from another user (in: protected message, session context (keys, counters…), out: unprotected message, status)</a:t>
            </a:r>
          </a:p>
          <a:p>
            <a:pPr lvl="2"/>
            <a:r>
              <a:rPr lang="en-US" altLang="en-US" sz="1600" dirty="0"/>
              <a:t>Think how to handle errors</a:t>
            </a:r>
          </a:p>
          <a:p>
            <a:r>
              <a:rPr lang="en-US" altLang="en-US" sz="1800" dirty="0"/>
              <a:t>Don’t forget to document functions in </a:t>
            </a:r>
            <a:r>
              <a:rPr lang="en-US" altLang="en-US" sz="1800" dirty="0" err="1"/>
              <a:t>JavaDoc</a:t>
            </a:r>
            <a:r>
              <a:rPr lang="en-US" altLang="en-US" sz="1800" dirty="0"/>
              <a:t>-style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75C11-3789-45C9-B662-DA18C8A17DAA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2150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/>
              <a:t>| PB173 - Group: Applied cryptography 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591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Submissions</a:t>
            </a:r>
            <a:r>
              <a:rPr lang="cs-CZ" dirty="0"/>
              <a:t>, </a:t>
            </a:r>
            <a:r>
              <a:rPr lang="cs-CZ" dirty="0" err="1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- 5. homework (AE))</a:t>
            </a:r>
          </a:p>
          <a:p>
            <a:pPr lvl="1"/>
            <a:r>
              <a:rPr lang="en-US" sz="2000" dirty="0"/>
              <a:t>Zip file from current version of repo</a:t>
            </a:r>
          </a:p>
          <a:p>
            <a:r>
              <a:rPr lang="en-US" sz="2400" dirty="0"/>
              <a:t>DEADLINE 3.4. 12:00</a:t>
            </a:r>
          </a:p>
          <a:p>
            <a:pPr lvl="1"/>
            <a:r>
              <a:rPr lang="en-US" sz="1800" dirty="0"/>
              <a:t>Up to 10 points assigned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PB173 - Group: Applied cryptography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06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0563" y="2281238"/>
            <a:ext cx="7742237" cy="1174750"/>
          </a:xfrm>
        </p:spPr>
        <p:txBody>
          <a:bodyPr/>
          <a:lstStyle/>
          <a:p>
            <a:pPr eaLnBrk="1" hangingPunct="1"/>
            <a:r>
              <a:rPr lang="en-US" altLang="en-US" b="0">
                <a:solidFill>
                  <a:schemeClr val="tx2"/>
                </a:solidFill>
              </a:rPr>
              <a:t>Block cipher modes for Authenticated Encryption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2713" y="3871913"/>
            <a:ext cx="6357937" cy="1797050"/>
          </a:xfrm>
        </p:spPr>
        <p:txBody>
          <a:bodyPr/>
          <a:lstStyle/>
          <a:p>
            <a:pPr eaLnBrk="1" hangingPunct="1">
              <a:buFont typeface="Wingdings" pitchFamily="2" charset="2"/>
              <a:buChar char="l"/>
            </a:pPr>
            <a:endParaRPr lang="en-US" altLang="en-US"/>
          </a:p>
        </p:txBody>
      </p:sp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BC1E54-F57A-4E5B-AD61-7A91010CEA5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Modes for authenticated encryption</a:t>
            </a:r>
            <a:endParaRPr lang="en-US" altLang="en-US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Encryption preserves confidentiality but not integrity</a:t>
            </a:r>
          </a:p>
          <a:p>
            <a:pPr eaLnBrk="1" hangingPunct="1"/>
            <a:r>
              <a:rPr lang="en-US" altLang="en-US"/>
              <a:t>Common integrity functions (like CRC) protect against </a:t>
            </a:r>
            <a:r>
              <a:rPr lang="en-US" altLang="en-US">
                <a:solidFill>
                  <a:srgbClr val="0070C0"/>
                </a:solidFill>
              </a:rPr>
              <a:t>random </a:t>
            </a:r>
            <a:r>
              <a:rPr lang="en-US" altLang="en-US"/>
              <a:t>faults</a:t>
            </a:r>
          </a:p>
          <a:p>
            <a:pPr eaLnBrk="1" hangingPunct="1"/>
            <a:r>
              <a:rPr lang="en-US" altLang="en-US"/>
              <a:t>Cryptographic message integrity protects </a:t>
            </a:r>
            <a:r>
              <a:rPr lang="en-US" altLang="en-US">
                <a:solidFill>
                  <a:srgbClr val="0070C0"/>
                </a:solidFill>
              </a:rPr>
              <a:t>intensional </a:t>
            </a:r>
            <a:r>
              <a:rPr lang="en-US" altLang="en-US"/>
              <a:t>errors</a:t>
            </a:r>
          </a:p>
          <a:p>
            <a:pPr eaLnBrk="1" hangingPunct="1"/>
            <a:endParaRPr lang="en-US" altLang="en-US"/>
          </a:p>
        </p:txBody>
      </p:sp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Confidentiality, integrity, privacy</a:t>
            </a:r>
            <a:endParaRPr lang="cs-CZ" altLang="en-US"/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58938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Message confidentiality [encryption]</a:t>
            </a:r>
          </a:p>
          <a:p>
            <a:pPr lvl="1" eaLnBrk="1" hangingPunct="1"/>
            <a:r>
              <a:rPr lang="en-US" altLang="en-US" sz="2200" dirty="0"/>
              <a:t>attacker is not able to obtain info about plaintext</a:t>
            </a:r>
          </a:p>
          <a:p>
            <a:pPr eaLnBrk="1" hangingPunct="1"/>
            <a:r>
              <a:rPr lang="en-US" altLang="en-US" sz="2400" dirty="0"/>
              <a:t>Message integrity [MAC]</a:t>
            </a:r>
          </a:p>
          <a:p>
            <a:pPr lvl="1" eaLnBrk="1" hangingPunct="1"/>
            <a:r>
              <a:rPr lang="en-US" altLang="en-US" sz="2200" dirty="0"/>
              <a:t>attacker is not able to modify message without being detected (PTX, CTX)</a:t>
            </a:r>
          </a:p>
          <a:p>
            <a:pPr eaLnBrk="1" hangingPunct="1"/>
            <a:r>
              <a:rPr lang="en-US" altLang="en-US" sz="2400" dirty="0"/>
              <a:t>Message privacy [encryption]</a:t>
            </a:r>
          </a:p>
          <a:p>
            <a:pPr lvl="1" eaLnBrk="1" hangingPunct="1"/>
            <a:r>
              <a:rPr lang="en-US" altLang="en-US" sz="2200" dirty="0"/>
              <a:t>attacker is not able to distinguish between encrypted message and random string</a:t>
            </a:r>
          </a:p>
          <a:p>
            <a:pPr lvl="1" eaLnBrk="1" hangingPunct="1"/>
            <a:r>
              <a:rPr lang="en-US" altLang="en-US" sz="2200" dirty="0"/>
              <a:t>same message is encrypted each time differently</a:t>
            </a:r>
          </a:p>
          <a:p>
            <a:pPr eaLnBrk="1" hangingPunct="1"/>
            <a:endParaRPr lang="cs-CZ" altLang="en-US" sz="2400" dirty="0"/>
          </a:p>
        </p:txBody>
      </p:sp>
      <p:sp>
        <p:nvSpPr>
          <p:cNvPr id="1126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Encryption and MAC composition</a:t>
            </a:r>
            <a:endParaRPr lang="cs-CZ" altLang="en-US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Modes for block ciphers (CBC, CTR, CBC-MAC)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Compositions (encryption + MAC)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encrypt-and-mac [</a:t>
            </a:r>
            <a:r>
              <a:rPr lang="en-US" altLang="en-US" sz="1600" dirty="0" err="1"/>
              <a:t>E</a:t>
            </a:r>
            <a:r>
              <a:rPr lang="en-US" altLang="en-US" sz="1600" baseline="-25000" dirty="0" err="1"/>
              <a:t>Ke,Km</a:t>
            </a:r>
            <a:r>
              <a:rPr lang="en-US" altLang="en-US" sz="1600" dirty="0"/>
              <a:t>(M) = </a:t>
            </a:r>
            <a:r>
              <a:rPr lang="en-US" altLang="en-US" sz="1600" dirty="0" err="1"/>
              <a:t>E</a:t>
            </a:r>
            <a:r>
              <a:rPr lang="en-US" altLang="en-US" sz="1600" baseline="-25000" dirty="0" err="1"/>
              <a:t>Ke</a:t>
            </a:r>
            <a:r>
              <a:rPr lang="en-US" altLang="en-US" sz="1600" dirty="0"/>
              <a:t>(M) | </a:t>
            </a:r>
            <a:r>
              <a:rPr lang="en-US" altLang="en-US" sz="1600" dirty="0" err="1"/>
              <a:t>T</a:t>
            </a:r>
            <a:r>
              <a:rPr lang="en-US" altLang="en-US" sz="1600" baseline="-25000" dirty="0" err="1"/>
              <a:t>Km</a:t>
            </a:r>
            <a:r>
              <a:rPr lang="en-US" altLang="en-US" sz="1600" dirty="0"/>
              <a:t>(M)</a:t>
            </a:r>
            <a:r>
              <a:rPr lang="en-US" altLang="en-US" sz="2200" dirty="0"/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can fail with privacy and authenticity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mac-then-encrypt [</a:t>
            </a:r>
            <a:r>
              <a:rPr lang="en-US" altLang="en-US" sz="1600" dirty="0" err="1"/>
              <a:t>E</a:t>
            </a:r>
            <a:r>
              <a:rPr lang="en-US" altLang="en-US" sz="1600" baseline="-25000" dirty="0" err="1"/>
              <a:t>Ke,Km</a:t>
            </a:r>
            <a:r>
              <a:rPr lang="en-US" altLang="en-US" sz="1600" dirty="0"/>
              <a:t>(M) = </a:t>
            </a:r>
            <a:r>
              <a:rPr lang="en-US" altLang="en-US" sz="1600" dirty="0" err="1"/>
              <a:t>E</a:t>
            </a:r>
            <a:r>
              <a:rPr lang="en-US" altLang="en-US" sz="1600" baseline="-25000" dirty="0" err="1"/>
              <a:t>Ke</a:t>
            </a:r>
            <a:r>
              <a:rPr lang="en-US" altLang="en-US" sz="1600" dirty="0"/>
              <a:t>(M | </a:t>
            </a:r>
            <a:r>
              <a:rPr lang="en-US" altLang="en-US" sz="1600" dirty="0" err="1"/>
              <a:t>T</a:t>
            </a:r>
            <a:r>
              <a:rPr lang="en-US" altLang="en-US" sz="1600" baseline="-25000" dirty="0" err="1"/>
              <a:t>Km</a:t>
            </a:r>
            <a:r>
              <a:rPr lang="en-US" altLang="en-US" sz="1600" dirty="0"/>
              <a:t>(M))</a:t>
            </a:r>
            <a:r>
              <a:rPr lang="en-US" altLang="en-US" sz="2200" dirty="0"/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can fail with authenticity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encrypt-then-mac </a:t>
            </a:r>
            <a:r>
              <a:rPr lang="en-US" altLang="en-US" sz="1800" dirty="0"/>
              <a:t>[</a:t>
            </a:r>
            <a:r>
              <a:rPr lang="en-US" altLang="en-US" sz="1800" dirty="0" err="1"/>
              <a:t>E</a:t>
            </a:r>
            <a:r>
              <a:rPr lang="en-US" altLang="en-US" sz="1800" baseline="-25000" dirty="0" err="1"/>
              <a:t>Ke,Km</a:t>
            </a:r>
            <a:r>
              <a:rPr lang="en-US" altLang="en-US" sz="1800" dirty="0"/>
              <a:t>(M) = </a:t>
            </a:r>
            <a:r>
              <a:rPr lang="en-US" altLang="en-US" sz="1800" dirty="0" err="1"/>
              <a:t>E</a:t>
            </a:r>
            <a:r>
              <a:rPr lang="en-US" altLang="en-US" sz="1800" baseline="-25000" dirty="0" err="1"/>
              <a:t>Ke</a:t>
            </a:r>
            <a:r>
              <a:rPr lang="en-US" altLang="en-US" sz="1800" dirty="0"/>
              <a:t>(M) </a:t>
            </a:r>
            <a:r>
              <a:rPr lang="en-US" altLang="en-US" sz="1800" dirty="0">
                <a:sym typeface="Math B" pitchFamily="2" charset="2"/>
              </a:rPr>
              <a:t>||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</a:t>
            </a:r>
            <a:r>
              <a:rPr lang="en-US" altLang="en-US" sz="1800" baseline="-25000" dirty="0" err="1"/>
              <a:t>Km</a:t>
            </a:r>
            <a:r>
              <a:rPr lang="en-US" altLang="en-US" sz="1800" dirty="0"/>
              <a:t>(</a:t>
            </a:r>
            <a:r>
              <a:rPr lang="en-US" altLang="en-US" sz="1800" dirty="0" err="1"/>
              <a:t>E</a:t>
            </a:r>
            <a:r>
              <a:rPr lang="en-US" altLang="en-US" sz="1800" baseline="-25000" dirty="0" err="1"/>
              <a:t>Ke</a:t>
            </a:r>
            <a:r>
              <a:rPr lang="en-US" altLang="en-US" sz="1800" dirty="0"/>
              <a:t>(M)]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always provides privacy and authenticity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/>
              <a:t>Paralelizability</a:t>
            </a:r>
            <a:r>
              <a:rPr lang="en-US" altLang="en-US" sz="2400" dirty="0"/>
              <a:t> issue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Authenticated-encryption modes (AE)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special block cipher modes for composed process </a:t>
            </a:r>
            <a:endParaRPr lang="cs-CZ" altLang="en-US" sz="2200" dirty="0"/>
          </a:p>
        </p:txBody>
      </p:sp>
      <p:sp>
        <p:nvSpPr>
          <p:cNvPr id="1229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Usage scenarios</a:t>
            </a:r>
            <a:endParaRPr lang="cs-CZ" altLang="en-US"/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900" dirty="0" err="1"/>
              <a:t>Powerful</a:t>
            </a:r>
            <a:r>
              <a:rPr lang="en-US" altLang="en-US" sz="2900" dirty="0"/>
              <a:t>,</a:t>
            </a:r>
            <a:r>
              <a:rPr lang="cs-CZ" altLang="en-US" sz="2900" dirty="0"/>
              <a:t> </a:t>
            </a:r>
            <a:r>
              <a:rPr lang="cs-CZ" altLang="en-US" sz="2900" dirty="0" err="1"/>
              <a:t>parallelizable</a:t>
            </a:r>
            <a:r>
              <a:rPr lang="en-US" altLang="en-US" sz="2900" dirty="0"/>
              <a:t> </a:t>
            </a:r>
            <a:r>
              <a:rPr lang="cs-CZ" altLang="en-US" sz="2900" dirty="0" err="1"/>
              <a:t>environments</a:t>
            </a:r>
            <a:endParaRPr lang="en-US" altLang="en-US" sz="2900" dirty="0"/>
          </a:p>
          <a:p>
            <a:pPr lvl="1" eaLnBrk="1" hangingPunct="1"/>
            <a:r>
              <a:rPr lang="en-US" altLang="en-US" sz="2600" dirty="0"/>
              <a:t>hardware accelerators</a:t>
            </a:r>
          </a:p>
          <a:p>
            <a:pPr eaLnBrk="1" hangingPunct="1"/>
            <a:r>
              <a:rPr lang="cs-CZ" altLang="en-US" sz="2900" dirty="0" err="1"/>
              <a:t>Powerful</a:t>
            </a:r>
            <a:r>
              <a:rPr lang="cs-CZ" altLang="en-US" sz="2900" dirty="0"/>
              <a:t>, but </a:t>
            </a:r>
            <a:r>
              <a:rPr lang="cs-CZ" altLang="en-US" sz="2900" dirty="0" err="1"/>
              <a:t>almost</a:t>
            </a:r>
            <a:r>
              <a:rPr lang="cs-CZ" altLang="en-US" sz="2900" dirty="0"/>
              <a:t> </a:t>
            </a:r>
            <a:r>
              <a:rPr lang="cs-CZ" altLang="en-US" sz="2900" dirty="0" err="1"/>
              <a:t>serial</a:t>
            </a:r>
            <a:r>
              <a:rPr lang="cs-CZ" altLang="en-US" sz="2900" dirty="0"/>
              <a:t> </a:t>
            </a:r>
            <a:r>
              <a:rPr lang="cs-CZ" altLang="en-US" sz="2900" dirty="0" err="1"/>
              <a:t>environments</a:t>
            </a:r>
            <a:endParaRPr lang="en-US" altLang="en-US" sz="2900" dirty="0"/>
          </a:p>
          <a:p>
            <a:pPr lvl="1" eaLnBrk="1" hangingPunct="1"/>
            <a:r>
              <a:rPr lang="en-US" altLang="en-US" sz="2600" dirty="0"/>
              <a:t>personal computer, PDA</a:t>
            </a:r>
          </a:p>
          <a:p>
            <a:pPr eaLnBrk="1" hangingPunct="1"/>
            <a:r>
              <a:rPr lang="cs-CZ" altLang="en-US" sz="2900" dirty="0" err="1"/>
              <a:t>Restricted</a:t>
            </a:r>
            <a:r>
              <a:rPr lang="cs-CZ" altLang="en-US" sz="2900" dirty="0"/>
              <a:t> </a:t>
            </a:r>
            <a:r>
              <a:rPr lang="cs-CZ" altLang="en-US" sz="2900" dirty="0" err="1"/>
              <a:t>environments</a:t>
            </a:r>
            <a:endParaRPr lang="en-US" altLang="en-US" sz="2900" dirty="0"/>
          </a:p>
          <a:p>
            <a:pPr lvl="1" eaLnBrk="1" hangingPunct="1"/>
            <a:r>
              <a:rPr lang="en-US" altLang="en-US" sz="2600" dirty="0"/>
              <a:t>smart cards, microcontrollers, </a:t>
            </a:r>
            <a:r>
              <a:rPr lang="en-US" altLang="en-US" sz="2600" dirty="0" err="1"/>
              <a:t>IoT</a:t>
            </a:r>
            <a:r>
              <a:rPr lang="en-US" altLang="en-US" sz="2600" dirty="0"/>
              <a:t> </a:t>
            </a:r>
          </a:p>
          <a:p>
            <a:pPr lvl="1" eaLnBrk="1" hangingPunct="1"/>
            <a:endParaRPr lang="en-US" altLang="en-US" sz="1300" dirty="0"/>
          </a:p>
          <a:p>
            <a:pPr eaLnBrk="1" hangingPunct="1"/>
            <a:r>
              <a:rPr lang="en-US" altLang="en-US" sz="2900" dirty="0"/>
              <a:t>Different scenarios have different needs</a:t>
            </a:r>
          </a:p>
          <a:p>
            <a:pPr lvl="1" eaLnBrk="1" hangingPunct="1"/>
            <a:endParaRPr lang="cs-CZ" altLang="en-US" sz="2600" dirty="0"/>
          </a:p>
          <a:p>
            <a:pPr eaLnBrk="1" hangingPunct="1"/>
            <a:endParaRPr lang="cs-CZ" altLang="en-US" sz="2900" dirty="0"/>
          </a:p>
          <a:p>
            <a:pPr eaLnBrk="1" hangingPunct="1"/>
            <a:endParaRPr lang="cs-CZ" altLang="en-US" dirty="0"/>
          </a:p>
          <a:p>
            <a:pPr eaLnBrk="1" hangingPunct="1"/>
            <a:endParaRPr lang="cs-CZ" altLang="en-US" sz="2400" dirty="0"/>
          </a:p>
        </p:txBody>
      </p:sp>
      <p:sp>
        <p:nvSpPr>
          <p:cNvPr id="1331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Important features for AE modes</a:t>
            </a:r>
            <a:endParaRPr lang="cs-CZ" alt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58938"/>
            <a:ext cx="8686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Provable security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Performance, </a:t>
            </a:r>
            <a:r>
              <a:rPr lang="en-US" altLang="en-US" sz="2400" dirty="0" err="1"/>
              <a:t>paralelizability</a:t>
            </a:r>
            <a:r>
              <a:rPr lang="en-US" altLang="en-US" sz="2400" dirty="0"/>
              <a:t>, memory req.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important for high-speed encryption, SC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Patent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early AE modes are patented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Associated data authentication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authentication of non-encrypted part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Online, incremental MAC, number of keys, endian dependency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hlinkClick r:id="rId2"/>
              </a:rPr>
              <a:t>http://blog.cryptographyengineering.com/2012/05/how-to-choose-authenticated-encryption.html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>
                <a:hlinkClick r:id="rId3"/>
              </a:rPr>
              <a:t>www.fi.muni.cz/~xsvenda/docs/AE_comparison_ipics04.pdf</a:t>
            </a:r>
            <a:endParaRPr lang="cs-CZ" altLang="en-US" sz="2400" dirty="0"/>
          </a:p>
        </p:txBody>
      </p:sp>
      <p:sp>
        <p:nvSpPr>
          <p:cNvPr id="1433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EAX mode</a:t>
            </a:r>
            <a:endParaRPr lang="cs-CZ" altLang="en-US"/>
          </a:p>
        </p:txBody>
      </p:sp>
      <p:pic>
        <p:nvPicPr>
          <p:cNvPr id="15365" name="Picture 4" descr="eax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26"/>
          <a:stretch>
            <a:fillRect/>
          </a:stretch>
        </p:blipFill>
        <p:spPr>
          <a:xfrm>
            <a:off x="1524000" y="2667000"/>
            <a:ext cx="5751513" cy="3789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457200" y="1658938"/>
            <a:ext cx="816451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0" tIns="45706" rIns="91410" bIns="45706"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r>
              <a:rPr lang="en-US" altLang="en-US" sz="2800" b="0"/>
              <a:t>Encrypt-than-mac composition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r>
              <a:rPr lang="en-US" altLang="en-US" sz="2800" b="0"/>
              <a:t>Provable secure, unpatented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en-US" altLang="en-US" sz="2800" b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cs-CZ" altLang="en-US" sz="28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Offset CodeBook</a:t>
            </a:r>
            <a:r>
              <a:rPr lang="en-US" altLang="en-US"/>
              <a:t> mode (OCB)</a:t>
            </a:r>
            <a:endParaRPr lang="cs-CZ" altLang="en-US"/>
          </a:p>
        </p:txBody>
      </p:sp>
      <p:pic>
        <p:nvPicPr>
          <p:cNvPr id="16388" name="Picture 3" descr="oc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8"/>
          <a:stretch>
            <a:fillRect/>
          </a:stretch>
        </p:blipFill>
        <p:spPr>
          <a:xfrm>
            <a:off x="392113" y="2814638"/>
            <a:ext cx="8294687" cy="3416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                   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457200" y="1658938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0" tIns="45706" rIns="91410" bIns="45706"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r>
              <a:rPr lang="en-US" altLang="en-US" sz="2800" b="0"/>
              <a:t>Memory efficient, fast mode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r>
              <a:rPr lang="en-US" altLang="en-US" sz="2800" b="0"/>
              <a:t>Provable secure, but patented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en-US" altLang="en-US" sz="2800" b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</a:pPr>
            <a:endParaRPr lang="en-US" altLang="en-US" sz="2400" b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</a:pPr>
            <a:endParaRPr lang="cs-CZ" altLang="en-US" sz="28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175C11-3789-45C9-B662-DA18C8A17DA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_buslab">
  <a:themeElements>
    <a:clrScheme name="Sablona_busl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_busl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busl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oc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Sablona_buslab</Template>
  <TotalTime>15905</TotalTime>
  <Words>807</Words>
  <Application>Microsoft Office PowerPoint</Application>
  <PresentationFormat>Předvádění na obrazovce (4:3)</PresentationFormat>
  <Paragraphs>167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18</vt:i4>
      </vt:variant>
    </vt:vector>
  </HeadingPairs>
  <TitlesOfParts>
    <vt:vector size="29" baseType="lpstr">
      <vt:lpstr>Arial</vt:lpstr>
      <vt:lpstr>Calibri</vt:lpstr>
      <vt:lpstr>Comic Sans MS</vt:lpstr>
      <vt:lpstr>Math B</vt:lpstr>
      <vt:lpstr>Times New Roman</vt:lpstr>
      <vt:lpstr>Verdana</vt:lpstr>
      <vt:lpstr>Wingdings</vt:lpstr>
      <vt:lpstr>Sablona_buslab</vt:lpstr>
      <vt:lpstr>1_Vlastní návrh</vt:lpstr>
      <vt:lpstr>3_Vlastní návrh</vt:lpstr>
      <vt:lpstr>crocs</vt:lpstr>
      <vt:lpstr>PB173 - Tématický vývoj aplikací v C/C++  Domain specific development in C/C++</vt:lpstr>
      <vt:lpstr>Block cipher modes for Authenticated Encryption</vt:lpstr>
      <vt:lpstr>Modes for authenticated encryption</vt:lpstr>
      <vt:lpstr>Confidentiality, integrity, privacy</vt:lpstr>
      <vt:lpstr>Encryption and MAC composition</vt:lpstr>
      <vt:lpstr>Usage scenarios</vt:lpstr>
      <vt:lpstr>Important features for AE modes</vt:lpstr>
      <vt:lpstr>EAX mode</vt:lpstr>
      <vt:lpstr>Offset CodeBook mode (OCB)</vt:lpstr>
      <vt:lpstr>Cipher-State mode (CS)</vt:lpstr>
      <vt:lpstr>Galois/Counter Mode (GCM)</vt:lpstr>
      <vt:lpstr>Implementation: AES-GCM from mbedTLS</vt:lpstr>
      <vt:lpstr>CAESAR competition</vt:lpstr>
      <vt:lpstr>Conclusions</vt:lpstr>
      <vt:lpstr>Practical assignment</vt:lpstr>
      <vt:lpstr>Practical assignment</vt:lpstr>
      <vt:lpstr>Practical assignment - client</vt:lpstr>
      <vt:lpstr>Submissions, deadlines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Petr Svenda</cp:lastModifiedBy>
  <cp:revision>1097</cp:revision>
  <cp:lastPrinted>2014-09-30T12:26:08Z</cp:lastPrinted>
  <dcterms:created xsi:type="dcterms:W3CDTF">2010-08-31T13:37:32Z</dcterms:created>
  <dcterms:modified xsi:type="dcterms:W3CDTF">2017-03-27T07:10:41Z</dcterms:modified>
</cp:coreProperties>
</file>