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7" r:id="rId4"/>
  </p:sldMasterIdLst>
  <p:notesMasterIdLst>
    <p:notesMasterId r:id="rId26"/>
  </p:notesMasterIdLst>
  <p:handoutMasterIdLst>
    <p:handoutMasterId r:id="rId27"/>
  </p:handoutMasterIdLst>
  <p:sldIdLst>
    <p:sldId id="385" r:id="rId5"/>
    <p:sldId id="377" r:id="rId6"/>
    <p:sldId id="358" r:id="rId7"/>
    <p:sldId id="348" r:id="rId8"/>
    <p:sldId id="349" r:id="rId9"/>
    <p:sldId id="350" r:id="rId10"/>
    <p:sldId id="351" r:id="rId11"/>
    <p:sldId id="352" r:id="rId12"/>
    <p:sldId id="392" r:id="rId13"/>
    <p:sldId id="353" r:id="rId14"/>
    <p:sldId id="354" r:id="rId15"/>
    <p:sldId id="355" r:id="rId16"/>
    <p:sldId id="370" r:id="rId17"/>
    <p:sldId id="371" r:id="rId18"/>
    <p:sldId id="356" r:id="rId19"/>
    <p:sldId id="390" r:id="rId20"/>
    <p:sldId id="391" r:id="rId21"/>
    <p:sldId id="362" r:id="rId22"/>
    <p:sldId id="386" r:id="rId23"/>
    <p:sldId id="372" r:id="rId24"/>
    <p:sldId id="387" r:id="rId25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92929"/>
    <a:srgbClr val="FF6600"/>
    <a:srgbClr val="00FF00"/>
    <a:srgbClr val="FF3300"/>
    <a:srgbClr val="DDDDDD"/>
    <a:srgbClr val="131313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1346" autoAdjust="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E6CE7256-87B1-4A8B-8016-B933D4B649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54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BDB1AF9D-809D-47E4-87B1-9FA642327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0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1AF9D-809D-47E4-87B1-9FA642327D8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7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0CD9A-7A4E-4487-940B-C9051822B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68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3B482-DD3D-4472-A30D-87A1DD6B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09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17210-0F19-4F4E-A730-47D9A34A8E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666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54C9-7950-4594-8020-C4C5B69F5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4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46A6F-A580-4540-B69F-30496B92E7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086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4930775"/>
            <a:ext cx="3487737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950" y="4930775"/>
            <a:ext cx="3487738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6463-22D3-4EF1-9A5D-989B25B66A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402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50CAB-DB70-4F36-9CA3-17F605EC0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65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00FAC-8BDA-44EB-94CE-C69E1340F0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502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3C41-DA54-43B7-9CC8-5AB65006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2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164CC-0BE5-4D5B-A2F2-F169EA8C5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7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48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81D06-5F53-4009-B27F-7D36C5A6A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72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5D44-A073-49DF-9214-E7B4A574F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063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438" y="2286000"/>
            <a:ext cx="1836737" cy="4095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6225" y="2286000"/>
            <a:ext cx="5357813" cy="4095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8233C-6156-4B4D-89C6-204432B84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496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74B43-79A1-412C-9662-19B8060F88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4027444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E44C9-590A-4DC6-87EE-F6E7D3AEE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216183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3281F-3496-4296-AB1F-0D99DF034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353315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D4EEB-D53A-4302-8097-DF4BB5053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1700457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2B2DE-38C2-41FC-BA1E-FCE4A70539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2858936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D808-5CF1-4160-BEC4-5815B137F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393278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FD36B-B088-4893-9109-8E18C8E8DA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360311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EA05-A5A2-4CD9-86E7-44730AF5DB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80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EAA2-E8B3-4160-A7A9-33C1B8C650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42906495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0B98E-5DDA-4BB3-8F16-FC6E1A15FF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37313900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376B-07A0-47F6-BE92-778D892284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36080151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63EDB-B148-4F2C-96BE-F9A6FAE00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  <p:extLst>
      <p:ext uri="{BB962C8B-B14F-4D97-AF65-F5344CB8AC3E}">
        <p14:creationId xmlns:p14="http://schemas.microsoft.com/office/powerpoint/2010/main" val="2112261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3F773-9E42-4CFD-90E7-B45A84F62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609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0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DDF8-817A-4FB3-B7EF-F111262AB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6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F3378-5435-4475-99F9-73F470D7C3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47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B4819-A685-4534-9D20-6B86C15991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4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796A3-3563-4670-AD5D-6D4432350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97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22C56-E02C-4A0A-A436-682BA1C7C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28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313B0B20-9D1C-4286-BBD1-620596C77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>
                <a:solidFill>
                  <a:schemeClr val="bg1"/>
                </a:solidFill>
              </a:rPr>
              <a:t>www.buslab.org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31313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pic>
        <p:nvPicPr>
          <p:cNvPr id="2051" name="Picture 16" descr="BUSLab_cmyk_i kopi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7336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6225" y="2286000"/>
            <a:ext cx="734695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4930775"/>
            <a:ext cx="71278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88B1569-E60A-4854-BA72-A26D60583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en-US" sz="1600" b="0">
                <a:solidFill>
                  <a:schemeClr val="bg1"/>
                </a:solidFill>
              </a:rPr>
              <a:t>Vložte správné zápatí dokumentu</a:t>
            </a:r>
          </a:p>
          <a:p>
            <a:pPr eaLnBrk="1" hangingPunct="1">
              <a:defRPr/>
            </a:pPr>
            <a:endParaRPr lang="cs-CZ" altLang="en-US" sz="16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66E2271-2F6E-4AF7-AD71-F18EF18F5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308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25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PB173 | Optimization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3/podzim2013/PB173/index.qwarp?fakulta=1433;obdobi=5983;predmet=734514;prejit=2957738;" TargetMode="Externa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ltp.sourceforge.net/coverage/lcov.php" TargetMode="External"/><Relationship Id="rId2" Type="http://schemas.openxmlformats.org/officeDocument/2006/relationships/hyperlink" Target="http://gcc.gnu.org/onlinedocs/gcc/Gcov.html#Gcov" TargetMode="External"/><Relationship Id="rId1" Type="http://schemas.openxmlformats.org/officeDocument/2006/relationships/slideLayout" Target="../slideLayouts/slideLayout4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4000" y="476672"/>
            <a:ext cx="8106600" cy="1872208"/>
          </a:xfrm>
        </p:spPr>
        <p:txBody>
          <a:bodyPr/>
          <a:lstStyle/>
          <a:p>
            <a:pPr eaLnBrk="1" hangingPunct="1"/>
            <a:r>
              <a:rPr lang="en-US" altLang="en-US" dirty="0"/>
              <a:t>PB173</a:t>
            </a:r>
            <a:r>
              <a:rPr lang="cs-CZ" altLang="en-US" dirty="0"/>
              <a:t> - </a:t>
            </a:r>
            <a:r>
              <a:rPr lang="en-US" altLang="en-US" dirty="0" err="1"/>
              <a:t>Tématický</a:t>
            </a:r>
            <a:r>
              <a:rPr lang="en-US" altLang="en-US" dirty="0"/>
              <a:t> </a:t>
            </a:r>
            <a:r>
              <a:rPr lang="en-US" altLang="en-US" dirty="0" err="1"/>
              <a:t>vývoj</a:t>
            </a:r>
            <a:r>
              <a:rPr lang="en-US" altLang="en-US" dirty="0"/>
              <a:t> </a:t>
            </a:r>
            <a:r>
              <a:rPr lang="en-US" altLang="en-US" dirty="0" err="1"/>
              <a:t>aplikací</a:t>
            </a:r>
            <a:r>
              <a:rPr lang="en-US" altLang="en-US" dirty="0"/>
              <a:t> v C/C++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4000" y="3284984"/>
            <a:ext cx="8259000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 err="1">
                <a:hlinkClick r:id="rId2"/>
              </a:rPr>
              <a:t>Aplikovaná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kryptografie</a:t>
            </a:r>
            <a:r>
              <a:rPr lang="en-GB" dirty="0">
                <a:hlinkClick r:id="rId2"/>
              </a:rPr>
              <a:t> a </a:t>
            </a:r>
            <a:r>
              <a:rPr lang="en-GB" dirty="0" err="1">
                <a:hlinkClick r:id="rId2"/>
              </a:rPr>
              <a:t>bezpečné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programování</a:t>
            </a:r>
            <a:endParaRPr lang="cs-CZ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cs-CZ" dirty="0" err="1"/>
              <a:t>Švenda</a:t>
            </a:r>
            <a:r>
              <a:rPr lang="cs-CZ" dirty="0"/>
              <a:t> </a:t>
            </a:r>
            <a:r>
              <a:rPr lang="en-US" dirty="0"/>
              <a:t>svenda@fi.muni.cz</a:t>
            </a:r>
          </a:p>
        </p:txBody>
      </p:sp>
    </p:spTree>
    <p:extLst>
      <p:ext uri="{BB962C8B-B14F-4D97-AF65-F5344CB8AC3E}">
        <p14:creationId xmlns:p14="http://schemas.microsoft.com/office/powerpoint/2010/main" val="2621001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MS VS Profiler – results (Summary)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 to start the optimization work?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1126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pic>
        <p:nvPicPr>
          <p:cNvPr id="11269" name="Picture 4" descr="perf_sum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24100"/>
            <a:ext cx="7793038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MS VS Profiler – results (Functions)</a:t>
            </a:r>
          </a:p>
        </p:txBody>
      </p:sp>
      <p:sp>
        <p:nvSpPr>
          <p:cNvPr id="1148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Result given in number of sampling hits</a:t>
            </a:r>
          </a:p>
          <a:p>
            <a:pPr lvl="1" eaLnBrk="1" hangingPunct="1"/>
            <a:r>
              <a:rPr lang="en-US" altLang="en-US"/>
              <a:t>meaningful result is % of total time spend in function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Inclusive</a:t>
            </a:r>
            <a:r>
              <a:rPr lang="en-US" altLang="en-US"/>
              <a:t> sampling</a:t>
            </a:r>
          </a:p>
          <a:p>
            <a:pPr lvl="1" eaLnBrk="1" hangingPunct="1"/>
            <a:r>
              <a:rPr lang="en-US" altLang="en-US"/>
              <a:t>samples hit in function or its children</a:t>
            </a:r>
          </a:p>
          <a:p>
            <a:pPr lvl="1" eaLnBrk="1" hangingPunct="1"/>
            <a:r>
              <a:rPr lang="en-US" altLang="en-US"/>
              <a:t>aggregate over call stack for given function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Exclusive</a:t>
            </a:r>
            <a:r>
              <a:rPr lang="en-US" altLang="en-US"/>
              <a:t> sampling</a:t>
            </a:r>
          </a:p>
          <a:p>
            <a:pPr lvl="1" eaLnBrk="1" hangingPunct="1"/>
            <a:r>
              <a:rPr lang="en-US" altLang="en-US"/>
              <a:t>samples hit in exclusively in given function</a:t>
            </a:r>
          </a:p>
          <a:p>
            <a:pPr lvl="1" eaLnBrk="1" hangingPunct="1"/>
            <a:r>
              <a:rPr lang="en-US" altLang="en-US"/>
              <a:t>usually what you want</a:t>
            </a:r>
          </a:p>
          <a:p>
            <a:pPr lvl="2" eaLnBrk="1" hangingPunct="1"/>
            <a:r>
              <a:rPr lang="en-US" altLang="en-US"/>
              <a:t>fraction of time spend in function code (not in subfunctions)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1229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MS VS Profiler – results (Functions)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331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pic>
        <p:nvPicPr>
          <p:cNvPr id="13317" name="Picture 4" descr="perf_Fun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89075"/>
            <a:ext cx="83820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Line Callout 1 (Border and Accent Bar) 1"/>
          <p:cNvSpPr>
            <a:spLocks/>
          </p:cNvSpPr>
          <p:nvPr/>
        </p:nvSpPr>
        <p:spPr bwMode="auto">
          <a:xfrm>
            <a:off x="2590800" y="5715000"/>
            <a:ext cx="2286000" cy="609600"/>
          </a:xfrm>
          <a:prstGeom prst="accentBorderCallout1">
            <a:avLst>
              <a:gd name="adj1" fmla="val 18750"/>
              <a:gd name="adj2" fmla="val -8333"/>
              <a:gd name="adj3" fmla="val -101134"/>
              <a:gd name="adj4" fmla="val -59745"/>
            </a:avLst>
          </a:prstGeom>
          <a:solidFill>
            <a:srgbClr val="00CC00">
              <a:alpha val="45882"/>
            </a:srgbClr>
          </a:solidFill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Doubleclick to move into Function Details view</a:t>
            </a:r>
            <a:endParaRPr lang="en-GB" alt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46 % of time spend in gf_alog function</a:t>
            </a:r>
            <a:endParaRPr lang="en-GB" altLang="en-US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How to speed up </a:t>
            </a:r>
            <a:r>
              <a:rPr lang="fr-FR" altLang="en-US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gf_alog</a:t>
            </a:r>
            <a:r>
              <a:rPr lang="en-US" altLang="en-US"/>
              <a:t> function?</a:t>
            </a:r>
            <a:endParaRPr lang="en-GB" altLang="en-US"/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pic>
        <p:nvPicPr>
          <p:cNvPr id="14341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36725"/>
            <a:ext cx="7839075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aestab.c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2362200" y="355600"/>
            <a:ext cx="6629400" cy="58785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AES_RETURN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aes_init(</a:t>
            </a:r>
            <a:r>
              <a:rPr lang="en-GB" altLang="en-US" sz="160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uint_32t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i,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7F7F00"/>
                </a:solidFill>
                <a:latin typeface="Courier New" pitchFamily="49" charset="0"/>
                <a:cs typeface="Courier New" pitchFamily="49" charset="0"/>
              </a:rPr>
              <a:t>#if defined(FF_TABLES)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uint_8t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pow[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512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],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log[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256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(init)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altLang="en-US" sz="160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EXIT_SUCCESS;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40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/*  log and power tables for GF(2^8) finite field with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40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        WPOLY as modular polynomial - the simplest primitive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40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        root is 0x03, used here to generate the tables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40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    */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do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pow[i]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(uint_8t)w;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pow[i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255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(uint_8t)w;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log[w]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(uint_8t)i++;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^=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(w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&lt;&lt;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^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(w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0x80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?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WPOLY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pl-PL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(w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!=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40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MS VS Profiler – save results</a:t>
            </a:r>
          </a:p>
        </p:txBody>
      </p:sp>
      <p:sp>
        <p:nvSpPr>
          <p:cNvPr id="115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You can save results and compare later</a:t>
            </a:r>
          </a:p>
          <a:p>
            <a:pPr eaLnBrk="1" hangingPunct="1"/>
            <a:r>
              <a:rPr lang="en-US" altLang="en-US" sz="3200"/>
              <a:t>To check the real impact of your optimization</a:t>
            </a:r>
          </a:p>
          <a:p>
            <a:pPr eaLnBrk="1" hangingPunct="1"/>
            <a:r>
              <a:rPr lang="en-US" altLang="en-US" sz="3200"/>
              <a:t>Don’t forget to eventually stop the  optimization </a:t>
            </a:r>
            <a:r>
              <a:rPr lang="en-US" altLang="en-US" sz="3200">
                <a:sym typeface="Wingdings" pitchFamily="2" charset="2"/>
              </a:rPr>
              <a:t></a:t>
            </a:r>
            <a:endParaRPr lang="en-US" altLang="en-US" sz="3200"/>
          </a:p>
        </p:txBody>
      </p:sp>
      <p:sp>
        <p:nvSpPr>
          <p:cNvPr id="1638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GCC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dirty="0"/>
              <a:t> tool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http://gcc.gnu.org/onlinedocs/gcc/Gcov.html#Gcov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Compile program by GCC with additional flags</a:t>
            </a:r>
          </a:p>
          <a:p>
            <a:pPr lvl="1"/>
            <a:r>
              <a:rPr lang="en-GB" sz="1800" dirty="0" err="1"/>
              <a:t>gcc</a:t>
            </a:r>
            <a:r>
              <a:rPr lang="en-GB" sz="1800" dirty="0"/>
              <a:t> -Wall -</a:t>
            </a:r>
            <a:r>
              <a:rPr lang="en-GB" sz="1800" dirty="0" err="1"/>
              <a:t>fprofile</a:t>
            </a:r>
            <a:r>
              <a:rPr lang="en-GB" sz="1800" dirty="0"/>
              <a:t>-arcs -</a:t>
            </a:r>
            <a:r>
              <a:rPr lang="en-GB" sz="1800" dirty="0" err="1"/>
              <a:t>ftest</a:t>
            </a:r>
            <a:r>
              <a:rPr lang="en-GB" sz="1800" dirty="0"/>
              <a:t>-coverage </a:t>
            </a:r>
            <a:r>
              <a:rPr lang="en-GB" sz="1800" dirty="0" err="1"/>
              <a:t>main.c</a:t>
            </a:r>
            <a:endParaRPr lang="en-GB" sz="1800" dirty="0"/>
          </a:p>
          <a:p>
            <a:pPr lvl="1"/>
            <a:r>
              <a:rPr lang="en-US" sz="1800" dirty="0" err="1"/>
              <a:t>gcc</a:t>
            </a:r>
            <a:r>
              <a:rPr lang="en-US" sz="1800" dirty="0"/>
              <a:t> -Wall </a:t>
            </a:r>
            <a:r>
              <a:rPr lang="en-GB" sz="1800" dirty="0"/>
              <a:t>--coverage </a:t>
            </a:r>
            <a:r>
              <a:rPr lang="en-GB" sz="1800" dirty="0" err="1"/>
              <a:t>main.c</a:t>
            </a:r>
            <a:endParaRPr lang="en-GB" sz="1800" dirty="0"/>
          </a:p>
          <a:p>
            <a:pPr lvl="1"/>
            <a:r>
              <a:rPr lang="en-US" sz="1800" dirty="0"/>
              <a:t>additional monitoring code is added to binary</a:t>
            </a:r>
            <a:endParaRPr lang="en-GB" sz="18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Execute program</a:t>
            </a:r>
            <a:endParaRPr lang="en-GB" sz="2000" dirty="0"/>
          </a:p>
          <a:p>
            <a:pPr lvl="1"/>
            <a:r>
              <a:rPr lang="en-GB" sz="1800" dirty="0"/>
              <a:t>files with “.bb" ".</a:t>
            </a:r>
            <a:r>
              <a:rPr lang="en-GB" sz="1800" dirty="0" err="1"/>
              <a:t>bbg</a:t>
            </a:r>
            <a:r>
              <a:rPr lang="en-GB" sz="1800" dirty="0"/>
              <a:t>" and ".da" extension are created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Analyze resulting files with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sz="2000" b="1" dirty="0"/>
              <a:t> </a:t>
            </a:r>
          </a:p>
          <a:p>
            <a:pPr lvl="1"/>
            <a:r>
              <a:rPr lang="en-GB" sz="1800" dirty="0" err="1"/>
              <a:t>gcov</a:t>
            </a:r>
            <a:r>
              <a:rPr lang="en-GB" sz="1800" dirty="0"/>
              <a:t> </a:t>
            </a:r>
            <a:r>
              <a:rPr lang="en-GB" sz="1800" dirty="0" err="1"/>
              <a:t>main.c</a:t>
            </a:r>
            <a:endParaRPr lang="en-GB" sz="1800" dirty="0"/>
          </a:p>
          <a:p>
            <a:pPr lvl="1"/>
            <a:r>
              <a:rPr lang="en-US" sz="1800" dirty="0"/>
              <a:t>annotated source code is created</a:t>
            </a:r>
          </a:p>
          <a:p>
            <a:r>
              <a:rPr lang="en-GB" sz="2000" dirty="0" err="1"/>
              <a:t>Lcov</a:t>
            </a:r>
            <a:r>
              <a:rPr lang="en-GB" sz="2000" dirty="0"/>
              <a:t> - graphical front-end for </a:t>
            </a:r>
            <a:r>
              <a:rPr lang="en-GB" sz="2000" dirty="0" err="1"/>
              <a:t>gcov</a:t>
            </a:r>
            <a:endParaRPr lang="en-GB" sz="2000" dirty="0"/>
          </a:p>
          <a:p>
            <a:pPr lvl="1"/>
            <a:r>
              <a:rPr lang="en-US" sz="1800" dirty="0">
                <a:hlinkClick r:id="rId3"/>
              </a:rPr>
              <a:t>http://ltp.sourceforge.net/coverage/lcov.php</a:t>
            </a:r>
            <a:r>
              <a:rPr lang="en-US" sz="1800" dirty="0"/>
              <a:t> </a:t>
            </a:r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9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PB173 | Optimization  </a:t>
            </a:r>
            <a:endParaRPr lang="cs-CZ"/>
          </a:p>
        </p:txBody>
      </p:sp>
      <p:pic>
        <p:nvPicPr>
          <p:cNvPr id="1026" name="Picture 2" descr="D:\lco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5" y="0"/>
            <a:ext cx="9036496" cy="681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4050" y="6433591"/>
            <a:ext cx="7698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Taken from http://ltp.sourceforge.net/coverage/lcov/output/example/methods/iterate.c.gcov.html</a:t>
            </a:r>
            <a:endParaRPr lang="en-GB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627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consumption profiling</a:t>
            </a:r>
          </a:p>
        </p:txBody>
      </p:sp>
      <p:sp>
        <p:nvSpPr>
          <p:cNvPr id="1158147" name="Rectangle 3"/>
          <p:cNvSpPr>
            <a:spLocks noGrp="1" noChangeArrowheads="1"/>
          </p:cNvSpPr>
          <p:nvPr>
            <p:ph idx="1"/>
          </p:nvPr>
        </p:nvSpPr>
        <p:spPr>
          <a:ln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/>
              <a:t>Not provided by </a:t>
            </a:r>
            <a:r>
              <a:rPr lang="en-US" altLang="en-US" dirty="0"/>
              <a:t>MSVS Profiler </a:t>
            </a:r>
            <a:r>
              <a:rPr lang="en-US" altLang="en-US" dirty="0"/>
              <a:t>for native apps</a:t>
            </a:r>
          </a:p>
          <a:p>
            <a:pPr lvl="1" eaLnBrk="1" hangingPunct="1"/>
            <a:r>
              <a:rPr lang="en-US" altLang="en-US" dirty="0"/>
              <a:t>unfortunately, available only for managed code</a:t>
            </a:r>
          </a:p>
          <a:p>
            <a:pPr eaLnBrk="1" hangingPunct="1"/>
            <a:r>
              <a:rPr lang="en-US" altLang="en-US" dirty="0"/>
              <a:t>Visual Studio is detecting memory leaks!</a:t>
            </a:r>
          </a:p>
          <a:p>
            <a:pPr lvl="1" eaLnBrk="1" hangingPunct="1"/>
            <a:r>
              <a:rPr lang="en-GB" altLang="en-US" dirty="0"/>
              <a:t>_</a:t>
            </a:r>
            <a:r>
              <a:rPr lang="en-GB" altLang="en-US" dirty="0" err="1"/>
              <a:t>CrtDumpMemoryLeaks</a:t>
            </a:r>
            <a:r>
              <a:rPr lang="en-GB" altLang="en-US" dirty="0"/>
              <a:t>()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run program in debug mode (possibly without any breakpoint)</a:t>
            </a:r>
          </a:p>
          <a:p>
            <a:pPr lvl="1" eaLnBrk="1" hangingPunct="1"/>
            <a:r>
              <a:rPr lang="en-US" altLang="en-US" dirty="0"/>
              <a:t>let it finish and watch Output pane</a:t>
            </a:r>
          </a:p>
          <a:p>
            <a:pPr eaLnBrk="1" hangingPunct="1"/>
            <a:r>
              <a:rPr lang="en-US" altLang="en-US" dirty="0" err="1"/>
              <a:t>Valgrind</a:t>
            </a:r>
            <a:r>
              <a:rPr lang="en-US" altLang="en-US" dirty="0"/>
              <a:t> </a:t>
            </a:r>
            <a:r>
              <a:rPr lang="en-US" altLang="en-US" i="1" dirty="0"/>
              <a:t>-v --leak-check=full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/>
              <a:t>Write your own new and delete</a:t>
            </a:r>
          </a:p>
          <a:p>
            <a:pPr lvl="1" eaLnBrk="1" hangingPunct="1"/>
            <a:r>
              <a:rPr lang="en-US" altLang="en-US" dirty="0"/>
              <a:t>and log the allocated/freed memory</a:t>
            </a:r>
          </a:p>
        </p:txBody>
      </p:sp>
      <p:sp>
        <p:nvSpPr>
          <p:cNvPr id="1741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1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76600"/>
            <a:ext cx="7620000" cy="1752600"/>
          </a:xfrm>
        </p:spPr>
        <p:txBody>
          <a:bodyPr/>
          <a:lstStyle/>
          <a:p>
            <a:pPr algn="l" eaLnBrk="1" hangingPunct="1"/>
            <a:r>
              <a:rPr lang="en-US" altLang="en-US" sz="3200" b="1" dirty="0">
                <a:solidFill>
                  <a:schemeClr val="bg1">
                    <a:lumMod val="50000"/>
                  </a:schemeClr>
                </a:solidFill>
              </a:rPr>
              <a:t>Optimization</a:t>
            </a:r>
          </a:p>
        </p:txBody>
      </p:sp>
      <p:sp>
        <p:nvSpPr>
          <p:cNvPr id="1843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9A06C-2B1B-4DFA-A1C0-7CEA713E549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58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A</a:t>
            </a:r>
            <a:r>
              <a:rPr lang="en-US" altLang="en-US"/>
              <a:t>ssignment – </a:t>
            </a:r>
            <a:r>
              <a:rPr lang="cs-CZ" altLang="en-US"/>
              <a:t>performance </a:t>
            </a:r>
            <a:r>
              <a:rPr lang="en-US" altLang="en-US"/>
              <a:t>analysis</a:t>
            </a:r>
            <a:endParaRPr lang="en-US" altLang="en-US" dirty="0"/>
          </a:p>
        </p:txBody>
      </p:sp>
      <p:sp>
        <p:nvSpPr>
          <p:cNvPr id="1115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Produce detailed speed estimation for:</a:t>
            </a:r>
          </a:p>
          <a:p>
            <a:pPr lvl="1"/>
            <a:r>
              <a:rPr lang="en-US" altLang="en-US" sz="2400" dirty="0"/>
              <a:t>New user registration</a:t>
            </a:r>
          </a:p>
          <a:p>
            <a:pPr lvl="1"/>
            <a:r>
              <a:rPr lang="en-US" altLang="en-US" sz="2400" dirty="0"/>
              <a:t>User authentication to server</a:t>
            </a:r>
          </a:p>
          <a:p>
            <a:pPr lvl="1"/>
            <a:r>
              <a:rPr lang="en-US" altLang="en-US" sz="2400" dirty="0"/>
              <a:t>Obtain list of other users</a:t>
            </a:r>
          </a:p>
          <a:p>
            <a:pPr lvl="1"/>
            <a:r>
              <a:rPr lang="en-US" altLang="en-US" sz="2400" dirty="0"/>
              <a:t>Prepare protected message for another user</a:t>
            </a:r>
          </a:p>
          <a:p>
            <a:pPr lvl="1"/>
            <a:r>
              <a:rPr lang="en-US" altLang="en-US" sz="2400" dirty="0"/>
              <a:t>Unprotect message from another user </a:t>
            </a:r>
          </a:p>
          <a:p>
            <a:r>
              <a:rPr lang="en-US" altLang="en-US" dirty="0"/>
              <a:t>Which function(s) is consuming most of the CPU?</a:t>
            </a:r>
          </a:p>
          <a:p>
            <a:pPr lvl="1" eaLnBrk="1" hangingPunct="1"/>
            <a:r>
              <a:rPr lang="en-US" altLang="en-US" dirty="0"/>
              <a:t>provide a list with %, discuss possible improvements</a:t>
            </a:r>
          </a:p>
          <a:p>
            <a:r>
              <a:rPr lang="en-US" altLang="en-US" dirty="0"/>
              <a:t>Improve performance of the most significant bottleneck twice (resulting time 50%, document)</a:t>
            </a:r>
          </a:p>
        </p:txBody>
      </p:sp>
      <p:sp>
        <p:nvSpPr>
          <p:cNvPr id="2457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Submissions</a:t>
            </a:r>
            <a:r>
              <a:rPr lang="cs-CZ" dirty="0"/>
              <a:t>, </a:t>
            </a:r>
            <a:r>
              <a:rPr lang="cs-CZ" dirty="0" err="1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Upload application source codes as single zip file into IS Homework vault (Crypto - </a:t>
            </a:r>
            <a:r>
              <a:rPr lang="en-GB" sz="2400" dirty="0"/>
              <a:t>6</a:t>
            </a:r>
            <a:r>
              <a:rPr lang="en-US" sz="2400" dirty="0"/>
              <a:t>. homework (Performance))</a:t>
            </a:r>
          </a:p>
          <a:p>
            <a:pPr lvl="1"/>
            <a:r>
              <a:rPr lang="en-US" sz="2000" dirty="0"/>
              <a:t>2xA4 with performance analysis</a:t>
            </a:r>
          </a:p>
          <a:p>
            <a:r>
              <a:rPr lang="en-US" sz="2400" dirty="0"/>
              <a:t>DEADLINE 10.4. 12:00</a:t>
            </a:r>
          </a:p>
          <a:p>
            <a:pPr lvl="1"/>
            <a:r>
              <a:rPr lang="en-US" sz="2000" dirty="0"/>
              <a:t>0-10 points assigned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40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Optimization steps</a:t>
            </a:r>
          </a:p>
        </p:txBody>
      </p:sp>
      <p:sp>
        <p:nvSpPr>
          <p:cNvPr id="1154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3200"/>
              <a:t>Do not optimize prematurely - write clean and correct code first!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altLang="en-US" sz="320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3200"/>
              <a:t>When code works, find performance bottleneck and remove it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altLang="en-US" sz="320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3200"/>
              <a:t>Document optimization and test it thoroughly</a:t>
            </a:r>
          </a:p>
        </p:txBody>
      </p:sp>
      <p:sp>
        <p:nvSpPr>
          <p:cNvPr id="512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Performance measurement - manual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/>
              <a:t>Manual speed measure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altLang="en-US"/>
              <a:t>Measure time </a:t>
            </a:r>
            <a:r>
              <a:rPr lang="en-US" altLang="en-US">
                <a:solidFill>
                  <a:schemeClr val="accent2"/>
                </a:solidFill>
              </a:rPr>
              <a:t>before</a:t>
            </a:r>
            <a:r>
              <a:rPr lang="en-US" altLang="en-US"/>
              <a:t> target operation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altLang="en-US"/>
              <a:t>Execute operation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altLang="en-US"/>
              <a:t>Measure time </a:t>
            </a:r>
            <a:r>
              <a:rPr lang="en-US" altLang="en-US">
                <a:solidFill>
                  <a:schemeClr val="accent2"/>
                </a:solidFill>
              </a:rPr>
              <a:t>after</a:t>
            </a:r>
            <a:r>
              <a:rPr lang="en-US" altLang="en-US"/>
              <a:t> target operation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altLang="en-US"/>
              <a:t>Compute and print difference</a:t>
            </a:r>
          </a:p>
          <a:p>
            <a:pPr marL="533400" indent="-533400" eaLnBrk="1" hangingPunct="1"/>
            <a:endParaRPr lang="en-US" altLang="en-US"/>
          </a:p>
        </p:txBody>
      </p:sp>
      <p:sp>
        <p:nvSpPr>
          <p:cNvPr id="614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1142788" name="Text Box 4"/>
          <p:cNvSpPr txBox="1">
            <a:spLocks noChangeArrowheads="1"/>
          </p:cNvSpPr>
          <p:nvPr/>
        </p:nvSpPr>
        <p:spPr bwMode="auto">
          <a:xfrm>
            <a:off x="838200" y="4168775"/>
            <a:ext cx="4953000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ourier New" pitchFamily="49" charset="0"/>
              </a:rPr>
              <a:t>clock_t elapsed = -clock();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itchFamily="49" charset="0"/>
              </a:rPr>
              <a:t>aes256_encrypt_ecb(&amp;ctx,</a:t>
            </a:r>
            <a:r>
              <a:rPr lang="en-US" altLang="en-US" sz="2000">
                <a:solidFill>
                  <a:srgbClr val="808080"/>
                </a:solidFill>
                <a:latin typeface="Courier New" pitchFamily="49" charset="0"/>
              </a:rPr>
              <a:t> </a:t>
            </a:r>
            <a:r>
              <a:rPr lang="en-US" altLang="en-US" sz="2000">
                <a:solidFill>
                  <a:srgbClr val="000000"/>
                </a:solidFill>
                <a:latin typeface="Courier New" pitchFamily="49" charset="0"/>
              </a:rPr>
              <a:t>buf);</a:t>
            </a:r>
            <a:endParaRPr lang="en-US" altLang="en-US" sz="2000">
              <a:solidFill>
                <a:srgbClr val="808080"/>
              </a:solidFill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ourier New" pitchFamily="49" charset="0"/>
              </a:rPr>
              <a:t>elapsed += clock();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27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Manual measurement – possible problems</a:t>
            </a:r>
          </a:p>
        </p:txBody>
      </p:sp>
      <p:sp>
        <p:nvSpPr>
          <p:cNvPr id="11438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28787"/>
            <a:ext cx="8424863" cy="4824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It is time consuming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additional code, manually inserted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less readable, error prone (use DEBUG macro)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Precision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some function returns time in seconds (e.g., time())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short operations will take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prefer functions returning result in ms or CPU ticks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e.g., clock()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check documentation for real precision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run operation multiple times (e.g., 1000x)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and divide the resulting time by that factor</a:t>
            </a:r>
          </a:p>
        </p:txBody>
      </p:sp>
      <p:sp>
        <p:nvSpPr>
          <p:cNvPr id="717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Manual measurement – possible problems </a:t>
            </a:r>
          </a:p>
        </p:txBody>
      </p:sp>
      <p:sp>
        <p:nvSpPr>
          <p:cNvPr id="1144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Additional unintended overhead may screw the results</a:t>
            </a:r>
          </a:p>
          <a:p>
            <a:pPr lvl="1" eaLnBrk="1" hangingPunct="1"/>
            <a:r>
              <a:rPr lang="en-US" altLang="en-US"/>
              <a:t>one-time initialization of objects</a:t>
            </a:r>
          </a:p>
          <a:p>
            <a:pPr lvl="1" eaLnBrk="1" hangingPunct="1"/>
            <a:r>
              <a:rPr lang="en-US" altLang="en-US"/>
              <a:t>cache usage, disk swap</a:t>
            </a:r>
          </a:p>
          <a:p>
            <a:pPr lvl="1" eaLnBrk="1" hangingPunct="1"/>
            <a:r>
              <a:rPr lang="en-US" altLang="en-US"/>
              <a:t>garbage collection (not in C/C++)</a:t>
            </a:r>
          </a:p>
          <a:p>
            <a:pPr eaLnBrk="1" hangingPunct="1"/>
            <a:r>
              <a:rPr lang="en-US" altLang="en-US"/>
              <a:t>Need to know the probable bottleneck in advance</a:t>
            </a:r>
          </a:p>
          <a:p>
            <a:pPr lvl="1" eaLnBrk="1" hangingPunct="1"/>
            <a:r>
              <a:rPr lang="en-US" altLang="en-US"/>
              <a:t>timing code is inserted manually</a:t>
            </a:r>
          </a:p>
          <a:p>
            <a:pPr lvl="1" eaLnBrk="1" hangingPunct="1"/>
            <a:r>
              <a:rPr lang="en-US" altLang="en-US"/>
              <a:t>you are selecting what you like to measure</a:t>
            </a:r>
          </a:p>
          <a:p>
            <a:pPr lvl="1" eaLnBrk="1" hangingPunct="1"/>
            <a:r>
              <a:rPr lang="en-US" altLang="en-US"/>
              <a:t>time consuming to localize bottleneck</a:t>
            </a:r>
          </a:p>
          <a:p>
            <a:pPr eaLnBrk="1" hangingPunct="1"/>
            <a:endParaRPr lang="en-US" altLang="en-US"/>
          </a:p>
        </p:txBody>
      </p:sp>
      <p:sp>
        <p:nvSpPr>
          <p:cNvPr id="819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Automatic measurement - profiling</a:t>
            </a:r>
          </a:p>
        </p:txBody>
      </p:sp>
      <p:sp>
        <p:nvSpPr>
          <p:cNvPr id="1145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Automatic tool to measure time and memory used</a:t>
            </a:r>
          </a:p>
          <a:p>
            <a:pPr eaLnBrk="1" hangingPunct="1"/>
            <a:r>
              <a:rPr lang="en-US" altLang="en-US"/>
              <a:t>“Time” spend in specific function</a:t>
            </a:r>
          </a:p>
          <a:p>
            <a:pPr eaLnBrk="1" hangingPunct="1"/>
            <a:r>
              <a:rPr lang="en-US" altLang="en-US"/>
              <a:t>How often a function is called</a:t>
            </a:r>
          </a:p>
          <a:p>
            <a:pPr eaLnBrk="1" hangingPunct="1"/>
            <a:r>
              <a:rPr lang="en-US" altLang="en-US"/>
              <a:t>Call tree</a:t>
            </a:r>
          </a:p>
          <a:p>
            <a:pPr lvl="1" eaLnBrk="1" hangingPunct="1"/>
            <a:r>
              <a:rPr lang="en-US" altLang="en-US"/>
              <a:t>what function called actual one</a:t>
            </a:r>
          </a:p>
          <a:p>
            <a:pPr lvl="1" eaLnBrk="1" hangingPunct="1"/>
            <a:r>
              <a:rPr lang="en-US" altLang="en-US"/>
              <a:t>based on real code execution (condition jumps) </a:t>
            </a:r>
          </a:p>
          <a:p>
            <a:pPr eaLnBrk="1" hangingPunct="1"/>
            <a:r>
              <a:rPr lang="en-US" altLang="en-US"/>
              <a:t>Many other statistics, depend on the tools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Profiling methods</a:t>
            </a:r>
          </a:p>
        </p:txBody>
      </p:sp>
      <p:sp>
        <p:nvSpPr>
          <p:cNvPr id="1146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Profiling method: </a:t>
            </a:r>
            <a:r>
              <a:rPr lang="en-US" altLang="en-US" dirty="0">
                <a:solidFill>
                  <a:schemeClr val="accent2"/>
                </a:solidFill>
              </a:rPr>
              <a:t>CPU Sampling</a:t>
            </a:r>
          </a:p>
          <a:p>
            <a:pPr lvl="1" eaLnBrk="1" hangingPunct="1"/>
            <a:r>
              <a:rPr lang="en-US" altLang="en-US" dirty="0"/>
              <a:t>check periodically what is executed on CPU</a:t>
            </a:r>
          </a:p>
          <a:p>
            <a:pPr lvl="1" eaLnBrk="1" hangingPunct="1"/>
            <a:r>
              <a:rPr lang="en-US" altLang="en-US" dirty="0"/>
              <a:t>accurate, low overhead  </a:t>
            </a:r>
          </a:p>
          <a:p>
            <a:pPr eaLnBrk="1" hangingPunct="1"/>
            <a:r>
              <a:rPr lang="en-US" altLang="en-US" dirty="0"/>
              <a:t>Profiling method: </a:t>
            </a:r>
            <a:r>
              <a:rPr lang="en-US" altLang="en-US" dirty="0">
                <a:solidFill>
                  <a:schemeClr val="accent2"/>
                </a:solidFill>
              </a:rPr>
              <a:t>Instrumentation</a:t>
            </a:r>
          </a:p>
          <a:p>
            <a:pPr lvl="1" eaLnBrk="1" hangingPunct="1"/>
            <a:r>
              <a:rPr lang="en-US" altLang="en-US" dirty="0"/>
              <a:t>automatically inserts special accounting code</a:t>
            </a:r>
          </a:p>
          <a:p>
            <a:pPr lvl="1" eaLnBrk="1" hangingPunct="1"/>
            <a:r>
              <a:rPr lang="en-US" altLang="en-US" dirty="0"/>
              <a:t>will return exact function call counter</a:t>
            </a:r>
          </a:p>
          <a:p>
            <a:pPr lvl="1" eaLnBrk="1" hangingPunct="1"/>
            <a:r>
              <a:rPr lang="en-US" altLang="en-US" dirty="0"/>
              <a:t>(may affect performance timings a bit)</a:t>
            </a:r>
          </a:p>
          <a:p>
            <a:pPr lvl="2" eaLnBrk="1" hangingPunct="1"/>
            <a:r>
              <a:rPr lang="en-US" altLang="en-US" dirty="0"/>
              <a:t>additional code present</a:t>
            </a:r>
          </a:p>
        </p:txBody>
      </p:sp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MS Visual Studio Profiler</a:t>
            </a:r>
          </a:p>
        </p:txBody>
      </p:sp>
      <p:sp>
        <p:nvSpPr>
          <p:cNvPr id="1146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Visual Studio 2013 or earlier</a:t>
            </a:r>
          </a:p>
          <a:p>
            <a:pPr lvl="1"/>
            <a:r>
              <a:rPr lang="en-US" altLang="en-US" dirty="0"/>
              <a:t>Analyze</a:t>
            </a:r>
            <a:r>
              <a:rPr lang="en-US" altLang="en-US" dirty="0">
                <a:latin typeface="Courier New" pitchFamily="49" charset="0"/>
              </a:rPr>
              <a:t>-&gt;</a:t>
            </a:r>
            <a:r>
              <a:rPr lang="en-US" altLang="en-US" dirty="0"/>
              <a:t>Launch Performance Wizard</a:t>
            </a:r>
          </a:p>
          <a:p>
            <a:r>
              <a:rPr lang="en-US" altLang="en-US" dirty="0"/>
              <a:t>Visual Studio 2015</a:t>
            </a:r>
          </a:p>
          <a:p>
            <a:pPr lvl="1"/>
            <a:r>
              <a:rPr lang="en-US" altLang="en-US" dirty="0"/>
              <a:t>Debug </a:t>
            </a:r>
            <a:r>
              <a:rPr lang="en-US" altLang="en-US" dirty="0">
                <a:sym typeface="Symbol" panose="05050102010706020507" pitchFamily="18" charset="2"/>
              </a:rPr>
              <a:t> Profiler  Start diagnostic tools</a:t>
            </a:r>
            <a:endParaRPr lang="en-US" altLang="en-US" dirty="0"/>
          </a:p>
          <a:p>
            <a:pPr eaLnBrk="1" hangingPunct="1"/>
            <a:r>
              <a:rPr lang="en-US" altLang="en-US" dirty="0"/>
              <a:t>May require admin privileges (will ask)</a:t>
            </a:r>
          </a:p>
        </p:txBody>
      </p:sp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Optimization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7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blona_buslab">
  <a:themeElements>
    <a:clrScheme name="Sablona_busla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_busla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lona_busl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roc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Sablona_buslab</Template>
  <TotalTime>20558</TotalTime>
  <Words>931</Words>
  <Application>Microsoft Office PowerPoint</Application>
  <PresentationFormat>Předvádění na obrazovce (4:3)</PresentationFormat>
  <Paragraphs>195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Courier New</vt:lpstr>
      <vt:lpstr>Symbol</vt:lpstr>
      <vt:lpstr>Wingdings</vt:lpstr>
      <vt:lpstr>Sablona_buslab</vt:lpstr>
      <vt:lpstr>1_Vlastní návrh</vt:lpstr>
      <vt:lpstr>3_Vlastní návrh</vt:lpstr>
      <vt:lpstr>crocs</vt:lpstr>
      <vt:lpstr>PB173 - Tématický vývoj aplikací v C/C++</vt:lpstr>
      <vt:lpstr>Prezentace aplikace PowerPoint</vt:lpstr>
      <vt:lpstr>Optimization steps</vt:lpstr>
      <vt:lpstr>Performance measurement - manual</vt:lpstr>
      <vt:lpstr>Manual measurement – possible problems</vt:lpstr>
      <vt:lpstr>Manual measurement – possible problems </vt:lpstr>
      <vt:lpstr>Automatic measurement - profiling</vt:lpstr>
      <vt:lpstr>Profiling methods</vt:lpstr>
      <vt:lpstr>MS Visual Studio Profiler</vt:lpstr>
      <vt:lpstr>MS VS Profiler – results (Summary)</vt:lpstr>
      <vt:lpstr>MS VS Profiler – results (Functions)</vt:lpstr>
      <vt:lpstr>MS VS Profiler – results (Functions)</vt:lpstr>
      <vt:lpstr>46 % of time spend in gf_alog function</vt:lpstr>
      <vt:lpstr>aestab.c</vt:lpstr>
      <vt:lpstr>MS VS Profiler – save results</vt:lpstr>
      <vt:lpstr>GCC gcov tool</vt:lpstr>
      <vt:lpstr>Prezentace aplikace PowerPoint</vt:lpstr>
      <vt:lpstr>Memory consumption profiling</vt:lpstr>
      <vt:lpstr>Prezentace aplikace PowerPoint</vt:lpstr>
      <vt:lpstr>Assignment – performance analysis</vt:lpstr>
      <vt:lpstr>Submissions, deadlines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Petr Svenda</cp:lastModifiedBy>
  <cp:revision>1539</cp:revision>
  <cp:lastPrinted>2012-11-13T08:21:23Z</cp:lastPrinted>
  <dcterms:created xsi:type="dcterms:W3CDTF">2010-08-31T13:37:32Z</dcterms:created>
  <dcterms:modified xsi:type="dcterms:W3CDTF">2017-04-03T07:19:02Z</dcterms:modified>
</cp:coreProperties>
</file>