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7" r:id="rId4"/>
  </p:sldMasterIdLst>
  <p:notesMasterIdLst>
    <p:notesMasterId r:id="rId21"/>
  </p:notesMasterIdLst>
  <p:handoutMasterIdLst>
    <p:handoutMasterId r:id="rId22"/>
  </p:handoutMasterIdLst>
  <p:sldIdLst>
    <p:sldId id="385" r:id="rId5"/>
    <p:sldId id="376" r:id="rId6"/>
    <p:sldId id="390" r:id="rId7"/>
    <p:sldId id="392" r:id="rId8"/>
    <p:sldId id="391" r:id="rId9"/>
    <p:sldId id="375" r:id="rId10"/>
    <p:sldId id="378" r:id="rId11"/>
    <p:sldId id="379" r:id="rId12"/>
    <p:sldId id="380" r:id="rId13"/>
    <p:sldId id="381" r:id="rId14"/>
    <p:sldId id="384" r:id="rId15"/>
    <p:sldId id="383" r:id="rId16"/>
    <p:sldId id="386" r:id="rId17"/>
    <p:sldId id="388" r:id="rId18"/>
    <p:sldId id="389" r:id="rId19"/>
    <p:sldId id="393" r:id="rId20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92929"/>
    <a:srgbClr val="FF6600"/>
    <a:srgbClr val="00FF00"/>
    <a:srgbClr val="FF3300"/>
    <a:srgbClr val="DDDDDD"/>
    <a:srgbClr val="131313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1346" autoAdjust="0"/>
  </p:normalViewPr>
  <p:slideViewPr>
    <p:cSldViewPr>
      <p:cViewPr varScale="1">
        <p:scale>
          <a:sx n="66" d="100"/>
          <a:sy n="66" d="100"/>
        </p:scale>
        <p:origin x="6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E6CE7256-87B1-4A8B-8016-B933D4B649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154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BDB1AF9D-809D-47E4-87B1-9FA642327D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80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1AF9D-809D-47E4-87B1-9FA642327D8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97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A06C-2B1B-4DFA-A1C0-7CEA713E5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7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0CD9A-7A4E-4487-940B-C9051822B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68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3B482-DD3D-4472-A30D-87A1DD6B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09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17210-0F19-4F4E-A730-47D9A34A8E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666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54C9-7950-4594-8020-C4C5B69F5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64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46A6F-A580-4540-B69F-30496B92E7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086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4930775"/>
            <a:ext cx="3487737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950" y="4930775"/>
            <a:ext cx="3487738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66463-22D3-4EF1-9A5D-989B25B66A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402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50CAB-DB70-4F36-9CA3-17F605EC0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658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00FAC-8BDA-44EB-94CE-C69E1340F0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502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3C41-DA54-43B7-9CC8-5AB650062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2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164CC-0BE5-4D5B-A2F2-F169EA8C53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97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848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81D06-5F53-4009-B27F-7D36C5A6A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072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5D44-A073-49DF-9214-E7B4A574F5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063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438" y="2286000"/>
            <a:ext cx="1836737" cy="4095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6225" y="2286000"/>
            <a:ext cx="5357813" cy="4095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8233C-6156-4B4D-89C6-204432B84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496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74B43-79A1-412C-9662-19B8060F88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  <p:extLst>
      <p:ext uri="{BB962C8B-B14F-4D97-AF65-F5344CB8AC3E}">
        <p14:creationId xmlns:p14="http://schemas.microsoft.com/office/powerpoint/2010/main" val="4027444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E44C9-590A-4DC6-87EE-F6E7D3AEE9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  <p:extLst>
      <p:ext uri="{BB962C8B-B14F-4D97-AF65-F5344CB8AC3E}">
        <p14:creationId xmlns:p14="http://schemas.microsoft.com/office/powerpoint/2010/main" val="216183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3281F-3496-4296-AB1F-0D99DF034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  <p:extLst>
      <p:ext uri="{BB962C8B-B14F-4D97-AF65-F5344CB8AC3E}">
        <p14:creationId xmlns:p14="http://schemas.microsoft.com/office/powerpoint/2010/main" val="353315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D4EEB-D53A-4302-8097-DF4BB50532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  <p:extLst>
      <p:ext uri="{BB962C8B-B14F-4D97-AF65-F5344CB8AC3E}">
        <p14:creationId xmlns:p14="http://schemas.microsoft.com/office/powerpoint/2010/main" val="17004574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2B2DE-38C2-41FC-BA1E-FCE4A70539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  <p:extLst>
      <p:ext uri="{BB962C8B-B14F-4D97-AF65-F5344CB8AC3E}">
        <p14:creationId xmlns:p14="http://schemas.microsoft.com/office/powerpoint/2010/main" val="2858936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1D808-5CF1-4160-BEC4-5815B137F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  <p:extLst>
      <p:ext uri="{BB962C8B-B14F-4D97-AF65-F5344CB8AC3E}">
        <p14:creationId xmlns:p14="http://schemas.microsoft.com/office/powerpoint/2010/main" val="393278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FD36B-B088-4893-9109-8E18C8E8DA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  <p:extLst>
      <p:ext uri="{BB962C8B-B14F-4D97-AF65-F5344CB8AC3E}">
        <p14:creationId xmlns:p14="http://schemas.microsoft.com/office/powerpoint/2010/main" val="360311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0EA05-A5A2-4CD9-86E7-44730AF5DB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80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EAA2-E8B3-4160-A7A9-33C1B8C650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  <p:extLst>
      <p:ext uri="{BB962C8B-B14F-4D97-AF65-F5344CB8AC3E}">
        <p14:creationId xmlns:p14="http://schemas.microsoft.com/office/powerpoint/2010/main" val="42906495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0B98E-5DDA-4BB3-8F16-FC6E1A15FF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  <p:extLst>
      <p:ext uri="{BB962C8B-B14F-4D97-AF65-F5344CB8AC3E}">
        <p14:creationId xmlns:p14="http://schemas.microsoft.com/office/powerpoint/2010/main" val="37313900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5376B-07A0-47F6-BE92-778D892284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  <p:extLst>
      <p:ext uri="{BB962C8B-B14F-4D97-AF65-F5344CB8AC3E}">
        <p14:creationId xmlns:p14="http://schemas.microsoft.com/office/powerpoint/2010/main" val="36080151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63EDB-B148-4F2C-96BE-F9A6FAE005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  <p:extLst>
      <p:ext uri="{BB962C8B-B14F-4D97-AF65-F5344CB8AC3E}">
        <p14:creationId xmlns:p14="http://schemas.microsoft.com/office/powerpoint/2010/main" val="21122610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3F773-9E42-4CFD-90E7-B45A84F62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3609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A06C-2B1B-4DFA-A1C0-7CEA713E54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0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DDF8-817A-4FB3-B7EF-F111262AB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06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F3378-5435-4475-99F9-73F470D7C3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47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B4819-A685-4534-9D20-6B86C15991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4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796A3-3563-4670-AD5D-6D4432350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973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22C56-E02C-4A0A-A436-682BA1C7C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28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313B0B20-9D1C-4286-BBD1-620596C776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>
                <a:solidFill>
                  <a:schemeClr val="bg1"/>
                </a:solidFill>
              </a:rPr>
              <a:t>www.buslab.org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31313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pic>
        <p:nvPicPr>
          <p:cNvPr id="2051" name="Picture 16" descr="BUSLab_cmyk_i kopi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7336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6225" y="2286000"/>
            <a:ext cx="734695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4930775"/>
            <a:ext cx="71278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88B1569-E60A-4854-BA72-A26D60583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en-US" sz="1600" b="0">
                <a:solidFill>
                  <a:schemeClr val="bg1"/>
                </a:solidFill>
              </a:rPr>
              <a:t>Vložte správné zápatí dokumentu</a:t>
            </a:r>
          </a:p>
          <a:p>
            <a:pPr eaLnBrk="1" hangingPunct="1">
              <a:defRPr/>
            </a:pPr>
            <a:endParaRPr lang="cs-CZ" altLang="en-US" sz="16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66E2271-2F6E-4AF7-AD71-F18EF18F5C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308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25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PB173 | Network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3/podzim2013/PB173/index.qwarp?fakulta=1433;obdobi=5983;predmet=734514;prejit=2957738;" TargetMode="Externa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gotobogo.com/Qt/Qt5_Visual_Studio_Add_in.php" TargetMode="External"/><Relationship Id="rId2" Type="http://schemas.openxmlformats.org/officeDocument/2006/relationships/hyperlink" Target="http://portfolio.delinkx.com/files/Qt.pdf" TargetMode="External"/><Relationship Id="rId1" Type="http://schemas.openxmlformats.org/officeDocument/2006/relationships/slideLayout" Target="../slideLayouts/slideLayout35.xml"/><Relationship Id="rId4" Type="http://schemas.openxmlformats.org/officeDocument/2006/relationships/hyperlink" Target="https://netbeans.org/kb/72/cnd/qt-applications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ijaros/QtNetworks" TargetMode="External"/><Relationship Id="rId2" Type="http://schemas.openxmlformats.org/officeDocument/2006/relationships/hyperlink" Target="https://github.com/mijaros/QtNetworks/raw/master/presentation/presentation.pdf" TargetMode="Externa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ReneNyffenegger/development_misc/tree/master/c++/socket" TargetMode="External"/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4000" y="476672"/>
            <a:ext cx="8106600" cy="1872208"/>
          </a:xfrm>
        </p:spPr>
        <p:txBody>
          <a:bodyPr/>
          <a:lstStyle/>
          <a:p>
            <a:pPr eaLnBrk="1" hangingPunct="1"/>
            <a:r>
              <a:rPr lang="en-US" altLang="en-US" dirty="0"/>
              <a:t>PB173</a:t>
            </a:r>
            <a:r>
              <a:rPr lang="cs-CZ" altLang="en-US" dirty="0"/>
              <a:t> - </a:t>
            </a:r>
            <a:r>
              <a:rPr lang="en-US" altLang="en-US" dirty="0" err="1"/>
              <a:t>Tématický</a:t>
            </a:r>
            <a:r>
              <a:rPr lang="en-US" altLang="en-US" dirty="0"/>
              <a:t> </a:t>
            </a:r>
            <a:r>
              <a:rPr lang="en-US" altLang="en-US" dirty="0" err="1"/>
              <a:t>vývoj</a:t>
            </a:r>
            <a:r>
              <a:rPr lang="en-US" altLang="en-US" dirty="0"/>
              <a:t> </a:t>
            </a:r>
            <a:r>
              <a:rPr lang="en-US" altLang="en-US" dirty="0" err="1"/>
              <a:t>aplikací</a:t>
            </a:r>
            <a:r>
              <a:rPr lang="en-US" altLang="en-US" dirty="0"/>
              <a:t> v C/C++ (</a:t>
            </a:r>
            <a:r>
              <a:rPr lang="cs-CZ" altLang="en-US" dirty="0"/>
              <a:t>Jaro 201</a:t>
            </a:r>
            <a:r>
              <a:rPr lang="en-GB" altLang="en-US" dirty="0"/>
              <a:t>7</a:t>
            </a:r>
            <a:r>
              <a:rPr lang="en-US" altLang="en-US" dirty="0"/>
              <a:t>)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4000" y="3284984"/>
            <a:ext cx="8259000" cy="108012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Skupina</a:t>
            </a:r>
            <a:r>
              <a:rPr lang="en-US" altLang="en-US" dirty="0"/>
              <a:t>: </a:t>
            </a:r>
            <a:r>
              <a:rPr lang="en-GB" dirty="0" err="1">
                <a:hlinkClick r:id="rId2"/>
              </a:rPr>
              <a:t>Aplikovaná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kryptografie</a:t>
            </a:r>
            <a:r>
              <a:rPr lang="en-GB" dirty="0">
                <a:hlinkClick r:id="rId2"/>
              </a:rPr>
              <a:t> a </a:t>
            </a:r>
            <a:r>
              <a:rPr lang="en-GB" dirty="0" err="1">
                <a:hlinkClick r:id="rId2"/>
              </a:rPr>
              <a:t>bezpečné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programování</a:t>
            </a:r>
            <a:endParaRPr lang="en-US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cs-CZ" dirty="0" err="1"/>
              <a:t>Švenda</a:t>
            </a:r>
            <a:r>
              <a:rPr lang="cs-CZ" dirty="0"/>
              <a:t> </a:t>
            </a:r>
            <a:r>
              <a:rPr lang="en-US" dirty="0"/>
              <a:t>svenda@fi.muni.cz</a:t>
            </a:r>
          </a:p>
        </p:txBody>
      </p:sp>
    </p:spTree>
    <p:extLst>
      <p:ext uri="{BB962C8B-B14F-4D97-AF65-F5344CB8AC3E}">
        <p14:creationId xmlns:p14="http://schemas.microsoft.com/office/powerpoint/2010/main" val="2621001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Waiting for new client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2436" y="1595021"/>
            <a:ext cx="8137164" cy="526297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UINT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StartProxy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pSocketServer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cout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&lt;&lt;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"Proxy started"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while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try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Accept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cout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&lt;&lt;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en-GB" sz="1600" b="0" dirty="0" err="1">
                <a:solidFill>
                  <a:srgbClr val="7F007F"/>
                </a:solidFill>
                <a:latin typeface="Verdana"/>
              </a:rPr>
              <a:t>nNew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 connection detected and waiting for service"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TERMINATE IF REQUIRED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m_bStopThread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m_pProxyThread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AfxBeginThread</a:t>
            </a:r>
            <a:r>
              <a:rPr lang="en-GB" sz="160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>
                <a:solidFill>
                  <a:srgbClr val="000000"/>
                </a:solidFill>
                <a:latin typeface="Verdana"/>
              </a:rPr>
              <a:t>Answer</a:t>
            </a:r>
            <a:r>
              <a:rPr lang="en-GB" sz="160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b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                                             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THREAD_PRIORITY_NORMAL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(...)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TERMINATE IF REQUIRED (POSSIBLE REASON FOR EXCEPTION)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m_bStopThread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else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cout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&lt;&lt;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"Exception in </a:t>
            </a:r>
            <a:r>
              <a:rPr lang="en-GB" sz="1600" b="0" dirty="0" err="1">
                <a:solidFill>
                  <a:srgbClr val="7F007F"/>
                </a:solidFill>
                <a:latin typeface="Verdana"/>
              </a:rPr>
              <a:t>pSocketServer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-&gt;Accept"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return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182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client, send message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35470" y="1676400"/>
            <a:ext cx="6393930" cy="501675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UINT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clientCommunicate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SocketClient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Connect to socket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try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SocketClient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"127.0.0.1"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4001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(...)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cout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&lt;&lt;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"Fail to connect to socket"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!=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Send command to server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SendLine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cmd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Wait for response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ReceiveLine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TODO: Parse response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>
                <a:solidFill>
                  <a:srgbClr val="00007F"/>
                </a:solidFill>
                <a:latin typeface="Verdana"/>
              </a:rPr>
              <a:t>    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delete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return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733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 message from socket, respond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65868" y="1612642"/>
            <a:ext cx="5220532" cy="501675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UINT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Answer(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while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Sleep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100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!=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000000"/>
                </a:solidFill>
                <a:latin typeface="Verdana"/>
              </a:rPr>
              <a:t>    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r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ReceiveLine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value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!=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TODO: Parse socket input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TODO: Create response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cmd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"some response"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SendLine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cmd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else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return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Delete served socket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delete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return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27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717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Assignment – </a:t>
            </a:r>
            <a:r>
              <a:rPr lang="en-GB" altLang="en-US" dirty="0"/>
              <a:t>basic networking</a:t>
            </a:r>
            <a:endParaRPr lang="en-US" altLang="en-US" dirty="0"/>
          </a:p>
        </p:txBody>
      </p:sp>
      <p:sp>
        <p:nvSpPr>
          <p:cNvPr id="1115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Implement network communication between client and server</a:t>
            </a:r>
          </a:p>
          <a:p>
            <a:pPr lvl="1"/>
            <a:r>
              <a:rPr lang="en-US" altLang="en-US" sz="2000" dirty="0"/>
              <a:t>Login, list of users…</a:t>
            </a:r>
          </a:p>
          <a:p>
            <a:pPr lvl="1"/>
            <a:r>
              <a:rPr lang="en-US" altLang="en-US" sz="2000" dirty="0"/>
              <a:t>Use only simple TCP communication (no TLS yet)</a:t>
            </a:r>
          </a:p>
          <a:p>
            <a:r>
              <a:rPr lang="en-US" altLang="en-US" sz="2400" dirty="0"/>
              <a:t>Setup test environment for integration test with network</a:t>
            </a:r>
          </a:p>
          <a:p>
            <a:pPr lvl="1"/>
            <a:r>
              <a:rPr lang="en-US" altLang="en-US" sz="2000" dirty="0"/>
              <a:t>Test on localhost</a:t>
            </a:r>
          </a:p>
          <a:p>
            <a:pPr lvl="1"/>
            <a:r>
              <a:rPr lang="en-US" altLang="en-US" sz="2000" dirty="0"/>
              <a:t>Test between multiple computers (same network)</a:t>
            </a:r>
          </a:p>
          <a:p>
            <a:pPr lvl="1"/>
            <a:r>
              <a:rPr lang="en-US" altLang="en-US" sz="2000" dirty="0"/>
              <a:t>Perform tests</a:t>
            </a:r>
          </a:p>
          <a:p>
            <a:pPr lvl="2"/>
            <a:r>
              <a:rPr lang="en-US" altLang="en-US" sz="2000" dirty="0"/>
              <a:t>Complete new user registration and login</a:t>
            </a:r>
          </a:p>
          <a:p>
            <a:pPr lvl="2"/>
            <a:r>
              <a:rPr lang="en-US" altLang="en-US" sz="2000" dirty="0"/>
              <a:t>Complete transmission of protected message between two users</a:t>
            </a:r>
          </a:p>
        </p:txBody>
      </p:sp>
      <p:sp>
        <p:nvSpPr>
          <p:cNvPr id="2457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Network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200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Submissions</a:t>
            </a:r>
            <a:r>
              <a:rPr lang="cs-CZ" dirty="0"/>
              <a:t>, </a:t>
            </a:r>
            <a:r>
              <a:rPr lang="cs-CZ" dirty="0" err="1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Upload application source codes as single zip file into IS Homework vault (Crypto - 6. homework (Network))</a:t>
            </a:r>
          </a:p>
          <a:p>
            <a:r>
              <a:rPr lang="en-US" sz="2400" dirty="0"/>
              <a:t>No lecture next week (Easter)</a:t>
            </a:r>
          </a:p>
          <a:p>
            <a:r>
              <a:rPr lang="en-US" sz="2400" dirty="0"/>
              <a:t>DEADLINE 24.4. 12:00</a:t>
            </a:r>
          </a:p>
          <a:p>
            <a:pPr lvl="1"/>
            <a:r>
              <a:rPr lang="en-US" sz="2000" dirty="0"/>
              <a:t>0-10 points assigned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038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17.4. No seminar</a:t>
            </a:r>
          </a:p>
          <a:p>
            <a:r>
              <a:rPr lang="en-GB" dirty="0"/>
              <a:t>24.4. Implementation with TCP socket</a:t>
            </a:r>
          </a:p>
          <a:p>
            <a:r>
              <a:rPr lang="en-GB" dirty="0"/>
              <a:t>1.5. No seminar</a:t>
            </a:r>
          </a:p>
          <a:p>
            <a:r>
              <a:rPr lang="en-GB" dirty="0"/>
              <a:t>5.5. Final implementation with TLS socket (</a:t>
            </a:r>
            <a:r>
              <a:rPr lang="en-GB" dirty="0" err="1"/>
              <a:t>QSslSocket</a:t>
            </a:r>
            <a:r>
              <a:rPr lang="en-GB" dirty="0"/>
              <a:t>) =&gt; start of code review</a:t>
            </a:r>
          </a:p>
          <a:p>
            <a:r>
              <a:rPr lang="en-GB" dirty="0"/>
              <a:t>8.5. No seminar</a:t>
            </a:r>
          </a:p>
          <a:p>
            <a:r>
              <a:rPr lang="en-GB" dirty="0"/>
              <a:t>15.5. Presentation of review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45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Network communication</a:t>
            </a:r>
            <a:endParaRPr lang="en-GB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/>
            <a:endParaRPr lang="en-US" altLang="en-US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F9A06C-2B1B-4DFA-A1C0-7CEA713E549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18434" name="Footer Placeholder 5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Network</a:t>
            </a:r>
            <a:endParaRPr lang="en-GB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95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Sockets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Plain sockets (</a:t>
            </a:r>
            <a:r>
              <a:rPr lang="en-US" sz="2400" dirty="0"/>
              <a:t>Windows Sock library…</a:t>
            </a:r>
            <a:r>
              <a:rPr lang="en-GB" sz="2400" dirty="0"/>
              <a:t>)</a:t>
            </a:r>
          </a:p>
          <a:p>
            <a:r>
              <a:rPr lang="en-GB" sz="2400" dirty="0"/>
              <a:t>UDP/TCP/TLS in QT (QT += network)</a:t>
            </a:r>
          </a:p>
          <a:p>
            <a:pPr lvl="1"/>
            <a:r>
              <a:rPr lang="en-GB" sz="2000" dirty="0" err="1"/>
              <a:t>QTcpSocket</a:t>
            </a:r>
            <a:r>
              <a:rPr lang="en-GB" sz="2000" dirty="0"/>
              <a:t>, </a:t>
            </a:r>
            <a:r>
              <a:rPr lang="en-GB" sz="2000" dirty="0" err="1"/>
              <a:t>QUdpSocket</a:t>
            </a:r>
            <a:r>
              <a:rPr lang="en-GB" sz="2000" dirty="0"/>
              <a:t>, </a:t>
            </a:r>
            <a:r>
              <a:rPr lang="en-GB" sz="2000" dirty="0" err="1"/>
              <a:t>QSslSocket</a:t>
            </a:r>
            <a:endParaRPr lang="en-GB" sz="2000" dirty="0"/>
          </a:p>
          <a:p>
            <a:pPr lvl="1"/>
            <a:r>
              <a:rPr lang="en-GB" sz="2000" dirty="0"/>
              <a:t>M. </a:t>
            </a:r>
            <a:r>
              <a:rPr lang="en-GB" sz="2000" dirty="0" err="1"/>
              <a:t>Jaros</a:t>
            </a:r>
            <a:endParaRPr lang="en-GB" sz="2000" dirty="0"/>
          </a:p>
          <a:p>
            <a:r>
              <a:rPr lang="en-GB" sz="2400" dirty="0"/>
              <a:t>(QT in Visual Studio)</a:t>
            </a:r>
          </a:p>
          <a:p>
            <a:pPr lvl="1"/>
            <a:r>
              <a:rPr lang="en-GB" sz="2000" dirty="0">
                <a:hlinkClick r:id="rId2"/>
              </a:rPr>
              <a:t>http://portfolio.delinkx.com/files/Qt.pdf</a:t>
            </a:r>
            <a:endParaRPr lang="en-GB" sz="2000" dirty="0"/>
          </a:p>
          <a:p>
            <a:pPr lvl="1"/>
            <a:r>
              <a:rPr lang="en-GB" sz="2000" dirty="0"/>
              <a:t>VS Add in: </a:t>
            </a:r>
            <a:r>
              <a:rPr lang="en-GB" sz="2000" dirty="0">
                <a:hlinkClick r:id="rId3"/>
              </a:rPr>
              <a:t>http://www.bogotobogo.com/Qt/Qt5_Visual_Studio_Add_in.php</a:t>
            </a:r>
            <a:endParaRPr lang="en-GB" sz="2000" dirty="0"/>
          </a:p>
          <a:p>
            <a:r>
              <a:rPr lang="en-GB" sz="2400" dirty="0"/>
              <a:t>(QT in NetBeans)</a:t>
            </a:r>
          </a:p>
          <a:p>
            <a:pPr lvl="1"/>
            <a:r>
              <a:rPr lang="en-GB" sz="2000" dirty="0">
                <a:hlinkClick r:id="rId4"/>
              </a:rPr>
              <a:t>https://netbeans.org/kb/72/cnd/qt-applications.html</a:t>
            </a:r>
            <a:endParaRPr lang="en-GB" sz="2000" dirty="0"/>
          </a:p>
          <a:p>
            <a:pPr lvl="1"/>
            <a:endParaRPr lang="en-GB" sz="2000" dirty="0"/>
          </a:p>
          <a:p>
            <a:pPr lvl="1"/>
            <a:endParaRPr lang="en-GB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F9A06C-2B1B-4DFA-A1C0-7CEA713E549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60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Networking via QT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Presentation given by M. </a:t>
            </a:r>
            <a:r>
              <a:rPr lang="en-GB" dirty="0" err="1"/>
              <a:t>Jaros</a:t>
            </a:r>
            <a:r>
              <a:rPr lang="en-GB" dirty="0"/>
              <a:t> (2016)</a:t>
            </a:r>
          </a:p>
          <a:p>
            <a:r>
              <a:rPr lang="en-GB" dirty="0"/>
              <a:t>Slides:</a:t>
            </a:r>
          </a:p>
          <a:p>
            <a:pPr lvl="1"/>
            <a:r>
              <a:rPr lang="en-GB" dirty="0">
                <a:hlinkClick r:id="rId2"/>
              </a:rPr>
              <a:t>https://github.com/mijaros/QtNetworks/raw/master/presentation/presentation.pdf</a:t>
            </a:r>
            <a:endParaRPr lang="en-GB" dirty="0"/>
          </a:p>
          <a:p>
            <a:r>
              <a:rPr lang="en-GB" dirty="0"/>
              <a:t>Repository with examples</a:t>
            </a:r>
          </a:p>
          <a:p>
            <a:pPr lvl="1"/>
            <a:r>
              <a:rPr lang="en-GB" dirty="0">
                <a:hlinkClick r:id="rId3"/>
              </a:rPr>
              <a:t>https://github.com/mijaros/QtNetworks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7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Another option</a:t>
            </a:r>
            <a:endParaRPr lang="en-GB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9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communication with sockets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different libraries</a:t>
            </a:r>
          </a:p>
          <a:p>
            <a:pPr lvl="1"/>
            <a:r>
              <a:rPr lang="en-US" dirty="0"/>
              <a:t>e.g., René </a:t>
            </a:r>
            <a:r>
              <a:rPr lang="en-US" dirty="0" err="1"/>
              <a:t>Nyffenegger</a:t>
            </a:r>
            <a:r>
              <a:rPr lang="en-US" dirty="0"/>
              <a:t> class wrappers</a:t>
            </a:r>
          </a:p>
          <a:p>
            <a:pPr lvl="1"/>
            <a:r>
              <a:rPr lang="en-US" dirty="0">
                <a:hlinkClick r:id="rId2"/>
              </a:rPr>
              <a:t>https://github.com/ReneNyffenegger/development_misc/tree/master/c++/socket</a:t>
            </a:r>
            <a:endParaRPr lang="en-GB" dirty="0"/>
          </a:p>
          <a:p>
            <a:pPr lvl="1"/>
            <a:r>
              <a:rPr lang="en-US" dirty="0"/>
              <a:t>build atop of Windows Sock library &lt;WinSock2.h&gt;</a:t>
            </a:r>
            <a:endParaRPr lang="en-GB" dirty="0"/>
          </a:p>
          <a:p>
            <a:r>
              <a:rPr lang="en-US" dirty="0"/>
              <a:t>Client &amp; Server mode of communication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US" dirty="0"/>
              <a:t>Server run and is waiting for client(s)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US" dirty="0"/>
              <a:t>Client connects to server (IP, port) 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US" dirty="0"/>
              <a:t>Server creates new thread for every new client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US" dirty="0"/>
              <a:t>Client sends data to server (</a:t>
            </a:r>
            <a:r>
              <a:rPr lang="en-GB" dirty="0" err="1"/>
              <a:t>SendLine</a:t>
            </a:r>
            <a:r>
              <a:rPr lang="en-GB" dirty="0"/>
              <a:t>(“data”)</a:t>
            </a:r>
            <a:r>
              <a:rPr lang="en-US" dirty="0"/>
              <a:t>)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US" dirty="0"/>
              <a:t>Server receives data and respond to client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PB173 | Network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03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client and server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6200" y="1905000"/>
            <a:ext cx="9132180" cy="286232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7F"/>
                </a:solidFill>
                <a:latin typeface="Verdana"/>
              </a:rPr>
              <a:t>class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SocketClient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{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: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SocketClient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&amp;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host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port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);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000000"/>
                </a:solidFill>
                <a:latin typeface="Verdana"/>
              </a:rPr>
              <a:t>};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00007F"/>
                </a:solidFill>
                <a:latin typeface="Verdana"/>
              </a:rPr>
              <a:t>class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SocketServer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{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: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SocketServer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port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connections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TypeSocket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type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BlockingSocket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);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Accept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();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000000"/>
                </a:solidFill>
                <a:latin typeface="Verdana"/>
              </a:rPr>
              <a:t>};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59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" y="428446"/>
            <a:ext cx="7981865" cy="612475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00007F"/>
                </a:solidFill>
                <a:latin typeface="Verdana"/>
              </a:rPr>
              <a:t>enum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TypeSocket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BlockingSocket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NonBlockingSocket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};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dirty="0">
                <a:solidFill>
                  <a:srgbClr val="00007F"/>
                </a:solidFill>
                <a:latin typeface="Verdana"/>
              </a:rPr>
              <a:t>class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{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virtual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~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&amp;);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&amp;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operator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=(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&amp;);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recvtimeout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buf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len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timeout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ReceiveLine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timeout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ReceiveBytes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ReceiveResponse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endSeq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timeout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ReceiveLineToFile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filePath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timeout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pWrittenValues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Close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// The parameter of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SendLine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is not a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const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reference</a:t>
            </a: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// because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SendLine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modifes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the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std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::string passed.</a:t>
            </a: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SendLine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// The parameter of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SendBytes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is a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const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reference</a:t>
            </a: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// because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SendBytes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does not modify the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std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::string passed </a:t>
            </a: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// (in contrast to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SendLine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).</a:t>
            </a: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SendBytes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&amp;);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/>
              </a:rPr>
              <a:t>};</a:t>
            </a: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03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new proxy server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52400" y="1828800"/>
            <a:ext cx="8441991" cy="378565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startProxy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proxyPort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TERMINATE PREVIOUS THREAD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m_pProxyThread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!=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m_bStopThread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TRUE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Close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Sleep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1000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delete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m_pSocketServer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atoi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proxyPort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),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m_bStopThread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FALSE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m_pProxyThread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AfxBeginThread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StartProxy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                                     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THREAD_PRIORITY_NORMAL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159683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buslab">
  <a:themeElements>
    <a:clrScheme name="Sablona_busla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_busla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blona_busl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Vlastní návrh">
  <a:themeElements>
    <a:clrScheme name="3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roc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Sablona_buslab</Template>
  <TotalTime>20662</TotalTime>
  <Words>995</Words>
  <Application>Microsoft Office PowerPoint</Application>
  <PresentationFormat>Předvádění na obrazovce (4:3)</PresentationFormat>
  <Paragraphs>204</Paragraphs>
  <Slides>16</Slides>
  <Notes>1</Notes>
  <HiddenSlides>8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Comic Sans MS</vt:lpstr>
      <vt:lpstr>Verdana</vt:lpstr>
      <vt:lpstr>Wingdings</vt:lpstr>
      <vt:lpstr>Sablona_buslab</vt:lpstr>
      <vt:lpstr>1_Vlastní návrh</vt:lpstr>
      <vt:lpstr>3_Vlastní návrh</vt:lpstr>
      <vt:lpstr>crocs</vt:lpstr>
      <vt:lpstr>PB173 - Tématický vývoj aplikací v C/C++ (Jaro 2017)</vt:lpstr>
      <vt:lpstr>Network communication</vt:lpstr>
      <vt:lpstr>Sockets</vt:lpstr>
      <vt:lpstr>Networking via QT</vt:lpstr>
      <vt:lpstr>Another option</vt:lpstr>
      <vt:lpstr>Network communication with sockets</vt:lpstr>
      <vt:lpstr>Socket client and server</vt:lpstr>
      <vt:lpstr>Prezentace aplikace PowerPoint</vt:lpstr>
      <vt:lpstr>Start new proxy server</vt:lpstr>
      <vt:lpstr>Waiting for new client</vt:lpstr>
      <vt:lpstr>Connect client, send message</vt:lpstr>
      <vt:lpstr>Obtain message from socket, respond</vt:lpstr>
      <vt:lpstr>Prezentace aplikace PowerPoint</vt:lpstr>
      <vt:lpstr>Assignment – basic networking</vt:lpstr>
      <vt:lpstr>Submissions, deadlines</vt:lpstr>
      <vt:lpstr>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Petr Svenda</cp:lastModifiedBy>
  <cp:revision>1580</cp:revision>
  <cp:lastPrinted>2012-11-13T08:21:23Z</cp:lastPrinted>
  <dcterms:created xsi:type="dcterms:W3CDTF">2010-08-31T13:37:32Z</dcterms:created>
  <dcterms:modified xsi:type="dcterms:W3CDTF">2017-04-10T11:23:40Z</dcterms:modified>
</cp:coreProperties>
</file>