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687" r:id="rId4"/>
  </p:sldMasterIdLst>
  <p:notesMasterIdLst>
    <p:notesMasterId r:id="rId29"/>
  </p:notesMasterIdLst>
  <p:handoutMasterIdLst>
    <p:handoutMasterId r:id="rId30"/>
  </p:handoutMasterIdLst>
  <p:sldIdLst>
    <p:sldId id="426" r:id="rId5"/>
    <p:sldId id="402" r:id="rId6"/>
    <p:sldId id="403" r:id="rId7"/>
    <p:sldId id="404" r:id="rId8"/>
    <p:sldId id="405" r:id="rId9"/>
    <p:sldId id="406" r:id="rId10"/>
    <p:sldId id="407" r:id="rId11"/>
    <p:sldId id="408" r:id="rId12"/>
    <p:sldId id="409" r:id="rId13"/>
    <p:sldId id="410" r:id="rId14"/>
    <p:sldId id="411" r:id="rId15"/>
    <p:sldId id="412" r:id="rId16"/>
    <p:sldId id="413" r:id="rId17"/>
    <p:sldId id="414" r:id="rId18"/>
    <p:sldId id="415" r:id="rId19"/>
    <p:sldId id="417" r:id="rId20"/>
    <p:sldId id="416" r:id="rId21"/>
    <p:sldId id="429" r:id="rId22"/>
    <p:sldId id="427" r:id="rId23"/>
    <p:sldId id="428" r:id="rId24"/>
    <p:sldId id="423" r:id="rId25"/>
    <p:sldId id="424" r:id="rId26"/>
    <p:sldId id="425" r:id="rId27"/>
    <p:sldId id="430" r:id="rId28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292929"/>
    <a:srgbClr val="FF6600"/>
    <a:srgbClr val="00FF00"/>
    <a:srgbClr val="FF3300"/>
    <a:srgbClr val="DDDDDD"/>
    <a:srgbClr val="131313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1346" autoAdjust="0"/>
  </p:normalViewPr>
  <p:slideViewPr>
    <p:cSldViewPr>
      <p:cViewPr varScale="1">
        <p:scale>
          <a:sx n="101" d="100"/>
          <a:sy n="101" d="100"/>
        </p:scale>
        <p:origin x="130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>
            <a:lvl1pPr defTabSz="954088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6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b" anchorCtr="0" compatLnSpc="1">
            <a:prstTxWarp prst="textNoShape">
              <a:avLst/>
            </a:prstTxWarp>
          </a:bodyPr>
          <a:lstStyle>
            <a:lvl1pPr defTabSz="954088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6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 b="0"/>
            </a:lvl1pPr>
          </a:lstStyle>
          <a:p>
            <a:pPr>
              <a:defRPr/>
            </a:pPr>
            <a:fld id="{E6CE7256-87B1-4A8B-8016-B933D4B649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154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>
            <a:lvl1pPr defTabSz="954088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59338"/>
            <a:ext cx="5680075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b" anchorCtr="0" compatLnSpc="1">
            <a:prstTxWarp prst="textNoShape">
              <a:avLst/>
            </a:prstTxWarp>
          </a:bodyPr>
          <a:lstStyle>
            <a:lvl1pPr defTabSz="954088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 b="0"/>
            </a:lvl1pPr>
          </a:lstStyle>
          <a:p>
            <a:pPr>
              <a:defRPr/>
            </a:pPr>
            <a:fld id="{BDB1AF9D-809D-47E4-87B1-9FA642327D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080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9A06C-2B1B-4DFA-A1C0-7CEA713E54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Security code review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74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0CD9A-7A4E-4487-940B-C9051822B2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Security code review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68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274638"/>
            <a:ext cx="2125663" cy="5962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9350" cy="5962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3B482-DD3D-4472-A30D-87A1DD6B32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Security code review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09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Security code review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17210-0F19-4F4E-A730-47D9A34A8E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666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Security code review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554C9-7950-4594-8020-C4C5B69F5D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640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Security code review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46A6F-A580-4540-B69F-30496B92E7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4086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4930775"/>
            <a:ext cx="3487737" cy="1450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7950" y="4930775"/>
            <a:ext cx="3487738" cy="1450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Security code review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66463-22D3-4EF1-9A5D-989B25B66A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402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Security code review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50CAB-DB70-4F36-9CA3-17F605EC0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658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Security code review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00FAC-8BDA-44EB-94CE-C69E1340F0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5027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Security code review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73C41-DA54-43B7-9CC8-5AB6500629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725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Security code review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164CC-0BE5-4D5B-A2F2-F169EA8C53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97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6BCA3-90B2-4CB0-8EC1-BD263A195C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Security code review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8488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Security code review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81D06-5F53-4009-B27F-7D36C5A6AA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0729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Security code review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F5D44-A073-49DF-9214-E7B4A574F5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0638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6438" y="2286000"/>
            <a:ext cx="1836737" cy="4095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6225" y="2286000"/>
            <a:ext cx="5357813" cy="4095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Security code review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8233C-6156-4B4D-89C6-204432B849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4969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74B43-79A1-412C-9662-19B8060F88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Security code review </a:t>
            </a:r>
          </a:p>
        </p:txBody>
      </p:sp>
    </p:spTree>
    <p:extLst>
      <p:ext uri="{BB962C8B-B14F-4D97-AF65-F5344CB8AC3E}">
        <p14:creationId xmlns:p14="http://schemas.microsoft.com/office/powerpoint/2010/main" val="40274444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E44C9-590A-4DC6-87EE-F6E7D3AEE9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Security code review </a:t>
            </a:r>
          </a:p>
        </p:txBody>
      </p:sp>
    </p:spTree>
    <p:extLst>
      <p:ext uri="{BB962C8B-B14F-4D97-AF65-F5344CB8AC3E}">
        <p14:creationId xmlns:p14="http://schemas.microsoft.com/office/powerpoint/2010/main" val="2161836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3281F-3496-4296-AB1F-0D99DF0346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Security code review </a:t>
            </a:r>
          </a:p>
        </p:txBody>
      </p:sp>
    </p:spTree>
    <p:extLst>
      <p:ext uri="{BB962C8B-B14F-4D97-AF65-F5344CB8AC3E}">
        <p14:creationId xmlns:p14="http://schemas.microsoft.com/office/powerpoint/2010/main" val="3533152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D4EEB-D53A-4302-8097-DF4BB50532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Security code review </a:t>
            </a:r>
          </a:p>
        </p:txBody>
      </p:sp>
    </p:spTree>
    <p:extLst>
      <p:ext uri="{BB962C8B-B14F-4D97-AF65-F5344CB8AC3E}">
        <p14:creationId xmlns:p14="http://schemas.microsoft.com/office/powerpoint/2010/main" val="17004574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2B2DE-38C2-41FC-BA1E-FCE4A70539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Security code review </a:t>
            </a:r>
          </a:p>
        </p:txBody>
      </p:sp>
    </p:spTree>
    <p:extLst>
      <p:ext uri="{BB962C8B-B14F-4D97-AF65-F5344CB8AC3E}">
        <p14:creationId xmlns:p14="http://schemas.microsoft.com/office/powerpoint/2010/main" val="28589363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1D808-5CF1-4160-BEC4-5815B137F3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Security code review </a:t>
            </a:r>
          </a:p>
        </p:txBody>
      </p:sp>
    </p:spTree>
    <p:extLst>
      <p:ext uri="{BB962C8B-B14F-4D97-AF65-F5344CB8AC3E}">
        <p14:creationId xmlns:p14="http://schemas.microsoft.com/office/powerpoint/2010/main" val="3932783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FD36B-B088-4893-9109-8E18C8E8DA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Security code review </a:t>
            </a:r>
          </a:p>
        </p:txBody>
      </p:sp>
    </p:spTree>
    <p:extLst>
      <p:ext uri="{BB962C8B-B14F-4D97-AF65-F5344CB8AC3E}">
        <p14:creationId xmlns:p14="http://schemas.microsoft.com/office/powerpoint/2010/main" val="360311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0EA05-A5A2-4CD9-86E7-44730AF5DB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Security code review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3803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FEAA2-E8B3-4160-A7A9-33C1B8C650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Security code review </a:t>
            </a:r>
          </a:p>
        </p:txBody>
      </p:sp>
    </p:spTree>
    <p:extLst>
      <p:ext uri="{BB962C8B-B14F-4D97-AF65-F5344CB8AC3E}">
        <p14:creationId xmlns:p14="http://schemas.microsoft.com/office/powerpoint/2010/main" val="42906495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0B98E-5DDA-4BB3-8F16-FC6E1A15FF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Security code review </a:t>
            </a:r>
          </a:p>
        </p:txBody>
      </p:sp>
    </p:spTree>
    <p:extLst>
      <p:ext uri="{BB962C8B-B14F-4D97-AF65-F5344CB8AC3E}">
        <p14:creationId xmlns:p14="http://schemas.microsoft.com/office/powerpoint/2010/main" val="37313900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5376B-07A0-47F6-BE92-778D892284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Security code review </a:t>
            </a:r>
          </a:p>
        </p:txBody>
      </p:sp>
    </p:spTree>
    <p:extLst>
      <p:ext uri="{BB962C8B-B14F-4D97-AF65-F5344CB8AC3E}">
        <p14:creationId xmlns:p14="http://schemas.microsoft.com/office/powerpoint/2010/main" val="36080151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274638"/>
            <a:ext cx="2125663" cy="5962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9350" cy="5962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63EDB-B148-4F2C-96BE-F9A6FAE005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PB173 | Security code review </a:t>
            </a:r>
          </a:p>
        </p:txBody>
      </p:sp>
    </p:spTree>
    <p:extLst>
      <p:ext uri="{BB962C8B-B14F-4D97-AF65-F5344CB8AC3E}">
        <p14:creationId xmlns:p14="http://schemas.microsoft.com/office/powerpoint/2010/main" val="21122610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:\CRCS\2012_0178_Redesign_loga_a_JVS\PPT_prezentace\sablona\pracovni\titul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4000" y="476672"/>
            <a:ext cx="5753925" cy="1872208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4000" y="3284984"/>
            <a:ext cx="5724184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rgbClr val="1E44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 dirty="0"/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0"/>
          </p:nvPr>
        </p:nvSpPr>
        <p:spPr>
          <a:xfrm>
            <a:off x="504000" y="5254005"/>
            <a:ext cx="5724184" cy="864096"/>
          </a:xfrm>
        </p:spPr>
        <p:txBody>
          <a:bodyPr anchor="ctr"/>
          <a:lstStyle>
            <a:lvl1pPr marL="0" indent="0">
              <a:buNone/>
              <a:defRPr sz="1800" b="0">
                <a:solidFill>
                  <a:srgbClr val="1E44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lze upravit styl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| Security code review </a:t>
            </a:r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| Security code review </a:t>
            </a:r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| Security code review </a:t>
            </a:r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| Security code review </a:t>
            </a:r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| Security code review 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3F773-9E42-4CFD-90E7-B45A84F621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Security code review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36093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| Security code review </a:t>
            </a:r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| Security code review </a:t>
            </a:r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| Security code review </a:t>
            </a:r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| Security code review </a:t>
            </a:r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Security code review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5525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PB173 | Security code review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564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3DDF8-817A-4FB3-B7EF-F111262AB2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Security code review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06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F3378-5435-4475-99F9-73F470D7C3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Security code review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47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B4819-A685-4534-9D20-6B86C15991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Security code review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749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796A3-3563-4670-AD5D-6D4432350D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Security code review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973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22C56-E02C-4A0A-A436-682BA1C7C8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PB173 | Security code review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28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313B0B20-9D1C-4286-BBD1-620596C776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0" y="0"/>
            <a:ext cx="9144000" cy="107950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1031" name="Rectangle 10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1032" name="Text Box 12"/>
          <p:cNvSpPr txBox="1">
            <a:spLocks noChangeArrowheads="1"/>
          </p:cNvSpPr>
          <p:nvPr/>
        </p:nvSpPr>
        <p:spPr bwMode="auto">
          <a:xfrm>
            <a:off x="7451725" y="6513513"/>
            <a:ext cx="16557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altLang="en-US" sz="1600" b="0">
                <a:solidFill>
                  <a:schemeClr val="bg1"/>
                </a:solidFill>
              </a:rPr>
              <a:t>www.buslab.org</a:t>
            </a: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97638"/>
            <a:ext cx="71294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| Security code review 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02D32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131313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3"/>
          <p:cNvSpPr>
            <a:spLocks noChangeArrowheads="1"/>
          </p:cNvSpPr>
          <p:nvPr/>
        </p:nvSpPr>
        <p:spPr bwMode="auto">
          <a:xfrm>
            <a:off x="0" y="0"/>
            <a:ext cx="9144000" cy="6742113"/>
          </a:xfrm>
          <a:prstGeom prst="rect">
            <a:avLst/>
          </a:prstGeom>
          <a:solidFill>
            <a:srgbClr val="13131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pic>
        <p:nvPicPr>
          <p:cNvPr id="2051" name="Picture 16" descr="BUSLab_cmyk_i kopi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2733675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6225" y="2286000"/>
            <a:ext cx="7346950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4930775"/>
            <a:ext cx="7127875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r>
              <a:rPr lang="cs-CZ"/>
              <a:t>PB173 | Security code review 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688B1569-E60A-4854-BA72-A26D605836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057" name="Rectangle 7"/>
          <p:cNvSpPr>
            <a:spLocks noChangeArrowheads="1"/>
          </p:cNvSpPr>
          <p:nvPr/>
        </p:nvSpPr>
        <p:spPr bwMode="auto">
          <a:xfrm>
            <a:off x="0" y="0"/>
            <a:ext cx="9144000" cy="107950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7308850" y="6462713"/>
            <a:ext cx="1943100" cy="395287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7451725" y="6513513"/>
            <a:ext cx="16557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altLang="en-US" sz="1600" b="0">
                <a:solidFill>
                  <a:srgbClr val="F02D32"/>
                </a:solidFill>
              </a:rPr>
              <a:t>www.buslab.org</a:t>
            </a:r>
          </a:p>
        </p:txBody>
      </p:sp>
      <p:sp>
        <p:nvSpPr>
          <p:cNvPr id="2061" name="Rectangle 15"/>
          <p:cNvSpPr>
            <a:spLocks noChangeArrowheads="1"/>
          </p:cNvSpPr>
          <p:nvPr/>
        </p:nvSpPr>
        <p:spPr bwMode="auto">
          <a:xfrm>
            <a:off x="179388" y="6477000"/>
            <a:ext cx="61928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en-US" sz="1600" b="0">
                <a:solidFill>
                  <a:schemeClr val="bg1"/>
                </a:solidFill>
              </a:rPr>
              <a:t>Vložte správné zápatí dokumentu</a:t>
            </a:r>
          </a:p>
          <a:p>
            <a:pPr eaLnBrk="1" hangingPunct="1">
              <a:defRPr/>
            </a:pPr>
            <a:endParaRPr lang="cs-CZ" altLang="en-US" sz="1600" b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dt="0"/>
  <p:txStyles>
    <p:titleStyle>
      <a:lvl1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5pPr>
      <a:lvl6pPr marL="457200" algn="l" rtl="0" fontAlgn="base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6pPr>
      <a:lvl7pPr marL="914400" algn="l" rtl="0" fontAlgn="base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7pPr>
      <a:lvl8pPr marL="1371600" algn="l" rtl="0" fontAlgn="base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8pPr>
      <a:lvl9pPr marL="1828800" algn="l" rtl="0" fontAlgn="base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9pPr>
    </p:titleStyle>
    <p:bodyStyle>
      <a:lvl1pPr marL="609600" indent="-6096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"/>
          <p:cNvSpPr>
            <a:spLocks noChangeArrowheads="1"/>
          </p:cNvSpPr>
          <p:nvPr/>
        </p:nvSpPr>
        <p:spPr bwMode="auto">
          <a:xfrm>
            <a:off x="0" y="0"/>
            <a:ext cx="9144000" cy="6742113"/>
          </a:xfrm>
          <a:prstGeom prst="rect">
            <a:avLst/>
          </a:prstGeom>
          <a:solidFill>
            <a:srgbClr val="13131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466E2271-2F6E-4AF7-AD71-F18EF18F5C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0" y="0"/>
            <a:ext cx="9144000" cy="107950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7308850" y="6462713"/>
            <a:ext cx="1943100" cy="395287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/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7451725" y="6513513"/>
            <a:ext cx="16557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altLang="en-US" sz="1600" b="0">
                <a:solidFill>
                  <a:srgbClr val="F02D32"/>
                </a:solidFill>
              </a:rPr>
              <a:t>www.buslab.org</a:t>
            </a:r>
          </a:p>
        </p:txBody>
      </p:sp>
      <p:sp>
        <p:nvSpPr>
          <p:cNvPr id="3082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22529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77000"/>
            <a:ext cx="61928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/>
              <a:t>PB173 | Security code review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02D32"/>
        </a:buClr>
        <a:buFont typeface="Wingdings" pitchFamily="2" charset="2"/>
        <a:defRPr sz="2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Arial" charset="0"/>
        <a:buChar char="●"/>
        <a:defRPr sz="22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720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lIns="0" tIns="0" rIns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PB173 | Security code review 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1" fontAlgn="base" hangingPunct="1">
        <a:spcBef>
          <a:spcPct val="20000"/>
        </a:spcBef>
        <a:spcAft>
          <a:spcPct val="0"/>
        </a:spcAft>
        <a:buSzPct val="100000"/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.cam.ac.uk/~rja14/Papers/wcf.pdf" TargetMode="External"/><Relationship Id="rId2" Type="http://schemas.openxmlformats.org/officeDocument/2006/relationships/hyperlink" Target="http://ieeexplore.ieee.org/stamp/stamp.jsp?arnumber=01668009" TargetMode="Externa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://www.owasp.org/index.php/Code_Review_Introduction" TargetMode="External"/><Relationship Id="rId5" Type="http://schemas.openxmlformats.org/officeDocument/2006/relationships/hyperlink" Target="http://en.wikipedia.org/wiki/List_of_tools_for_static_code_analysis" TargetMode="External"/><Relationship Id="rId4" Type="http://schemas.openxmlformats.org/officeDocument/2006/relationships/hyperlink" Target="http://www.softwaremag.com/l.cfm?doc=2005-07/2005-07code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ist_of_tools_for_static_code_analysis" TargetMode="External"/><Relationship Id="rId2" Type="http://schemas.openxmlformats.org/officeDocument/2006/relationships/hyperlink" Target="http://spinroot.com/static/" TargetMode="External"/><Relationship Id="rId1" Type="http://schemas.openxmlformats.org/officeDocument/2006/relationships/slideLayout" Target="../slideLayouts/slideLayout44.xml"/><Relationship Id="rId4" Type="http://schemas.openxmlformats.org/officeDocument/2006/relationships/hyperlink" Target="https://security.web.cern.ch/security/recommendations/en/code_tools.shtm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ppcheck.sourceforge.net/" TargetMode="External"/><Relationship Id="rId7" Type="http://schemas.openxmlformats.org/officeDocument/2006/relationships/hyperlink" Target="http://www.stack.nl/~dimitri/doxygen/" TargetMode="External"/><Relationship Id="rId2" Type="http://schemas.openxmlformats.org/officeDocument/2006/relationships/hyperlink" Target="http://code.google.com/p/rough-auditing-tool-for-security/" TargetMode="Externa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://findbugs.sourceforge.net/" TargetMode="External"/><Relationship Id="rId5" Type="http://schemas.openxmlformats.org/officeDocument/2006/relationships/hyperlink" Target="http://www.splint.org/" TargetMode="External"/><Relationship Id="rId4" Type="http://schemas.openxmlformats.org/officeDocument/2006/relationships/hyperlink" Target="http://www.dwheeler.com/flawfinder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cppcheck.sourceforge.net/" TargetMode="External"/><Relationship Id="rId2" Type="http://schemas.openxmlformats.org/officeDocument/2006/relationships/hyperlink" Target="http://cecko.eu/public/doxygen" TargetMode="External"/><Relationship Id="rId1" Type="http://schemas.openxmlformats.org/officeDocument/2006/relationships/slideLayout" Target="../slideLayouts/slideLayout4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4000" y="476672"/>
            <a:ext cx="8106600" cy="1872208"/>
          </a:xfrm>
        </p:spPr>
        <p:txBody>
          <a:bodyPr/>
          <a:lstStyle/>
          <a:p>
            <a:pPr eaLnBrk="1" hangingPunct="1"/>
            <a:r>
              <a:rPr lang="en-US" altLang="en-US" dirty="0"/>
              <a:t>PB173</a:t>
            </a:r>
            <a:r>
              <a:rPr lang="cs-CZ" altLang="en-US" dirty="0"/>
              <a:t> - </a:t>
            </a:r>
            <a:r>
              <a:rPr lang="en-US" altLang="en-US" dirty="0" err="1"/>
              <a:t>Tématický</a:t>
            </a:r>
            <a:r>
              <a:rPr lang="en-US" altLang="en-US" dirty="0"/>
              <a:t> </a:t>
            </a:r>
            <a:r>
              <a:rPr lang="en-US" altLang="en-US" dirty="0" err="1"/>
              <a:t>vývoj</a:t>
            </a:r>
            <a:r>
              <a:rPr lang="en-US" altLang="en-US" dirty="0"/>
              <a:t> </a:t>
            </a:r>
            <a:r>
              <a:rPr lang="en-US" altLang="en-US" dirty="0" err="1"/>
              <a:t>aplikací</a:t>
            </a:r>
            <a:r>
              <a:rPr lang="en-US" altLang="en-US" dirty="0"/>
              <a:t> v C/C++ (</a:t>
            </a:r>
            <a:r>
              <a:rPr lang="en-US" altLang="en-US" dirty="0" err="1"/>
              <a:t>jaro</a:t>
            </a:r>
            <a:r>
              <a:rPr lang="en-US" altLang="en-US" dirty="0"/>
              <a:t> 2017)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4000" y="3284984"/>
            <a:ext cx="8259000" cy="1080120"/>
          </a:xfrm>
        </p:spPr>
        <p:txBody>
          <a:bodyPr>
            <a:normAutofit/>
          </a:bodyPr>
          <a:lstStyle/>
          <a:p>
            <a:r>
              <a:rPr lang="en-US" altLang="en-US" dirty="0" err="1"/>
              <a:t>Skupina</a:t>
            </a:r>
            <a:r>
              <a:rPr lang="en-US" altLang="en-US" dirty="0"/>
              <a:t>: </a:t>
            </a:r>
            <a:r>
              <a:rPr lang="en-GB" dirty="0" err="1"/>
              <a:t>Aplikovaná</a:t>
            </a:r>
            <a:r>
              <a:rPr lang="en-GB" dirty="0"/>
              <a:t> </a:t>
            </a:r>
            <a:r>
              <a:rPr lang="en-GB" dirty="0" err="1"/>
              <a:t>kryptografie</a:t>
            </a:r>
            <a:r>
              <a:rPr lang="en-GB" dirty="0"/>
              <a:t> a </a:t>
            </a:r>
            <a:r>
              <a:rPr lang="en-GB" dirty="0" err="1"/>
              <a:t>bezpečné</a:t>
            </a:r>
            <a:r>
              <a:rPr lang="en-GB" dirty="0"/>
              <a:t> </a:t>
            </a:r>
            <a:r>
              <a:rPr lang="en-GB" dirty="0" err="1"/>
              <a:t>programování</a:t>
            </a:r>
            <a:endParaRPr lang="cs-CZ" alt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Petr </a:t>
            </a:r>
            <a:r>
              <a:rPr lang="cs-CZ" dirty="0" err="1"/>
              <a:t>Švenda</a:t>
            </a:r>
            <a:r>
              <a:rPr lang="cs-CZ" dirty="0"/>
              <a:t> </a:t>
            </a:r>
            <a:r>
              <a:rPr lang="en-US" dirty="0"/>
              <a:t>svenda@fi.muni.cz</a:t>
            </a:r>
          </a:p>
        </p:txBody>
      </p:sp>
    </p:spTree>
    <p:extLst>
      <p:ext uri="{BB962C8B-B14F-4D97-AF65-F5344CB8AC3E}">
        <p14:creationId xmlns:p14="http://schemas.microsoft.com/office/powerpoint/2010/main" val="3090605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</a:rPr>
              <a:t>PB173 | Security code review 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Cryptography usage</a:t>
            </a:r>
          </a:p>
        </p:txBody>
      </p:sp>
      <p:sp>
        <p:nvSpPr>
          <p:cNvPr id="112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CIA (Confidentiality, Integrity, Availability)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Plaintext data over insecure channel? Encrypted only?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Can be packet send twice (replay)?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What is the application response on data modification?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What algorithms are used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Broken/insecure algorithms? MD</a:t>
            </a:r>
            <a:r>
              <a:rPr lang="cs-CZ" altLang="en-US" sz="2000"/>
              <a:t>5</a:t>
            </a:r>
            <a:r>
              <a:rPr lang="en-US" altLang="en-US" sz="2000"/>
              <a:t>? simple DES?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What key lengths are used?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&lt; 90 bits symmetric crypto?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&lt; 1024 bits asymmetric crypto?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Random number generation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Where the key comes from?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Is source entropic enough?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srand() &amp; rand()?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20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</a:rPr>
              <a:t>PB173 | Security code review 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Cryptography usage (2)</a:t>
            </a:r>
          </a:p>
        </p:txBody>
      </p:sp>
      <p:sp>
        <p:nvSpPr>
          <p:cNvPr id="113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Key creation</a:t>
            </a:r>
          </a:p>
          <a:p>
            <a:pPr lvl="1" eaLnBrk="1" hangingPunct="1"/>
            <a:r>
              <a:rPr lang="en-US" altLang="en-US" sz="2000"/>
              <a:t>Where the keys originate? Enough entropy?</a:t>
            </a:r>
          </a:p>
          <a:p>
            <a:pPr lvl="1" eaLnBrk="1" hangingPunct="1"/>
            <a:r>
              <a:rPr lang="en-US" altLang="en-US" sz="2000"/>
              <a:t>Who has access?</a:t>
            </a:r>
          </a:p>
          <a:p>
            <a:pPr eaLnBrk="1" hangingPunct="1"/>
            <a:r>
              <a:rPr lang="en-US" altLang="en-US" sz="2400"/>
              <a:t>Key storage</a:t>
            </a:r>
          </a:p>
          <a:p>
            <a:pPr lvl="1" eaLnBrk="1" hangingPunct="1"/>
            <a:r>
              <a:rPr lang="en-US" altLang="en-US" sz="2000"/>
              <a:t>Hard-coded keys</a:t>
            </a:r>
          </a:p>
          <a:p>
            <a:pPr lvl="1" eaLnBrk="1" hangingPunct="1"/>
            <a:r>
              <a:rPr lang="en-US" altLang="en-US" sz="2000"/>
              <a:t>Keys in files in plaintext</a:t>
            </a:r>
          </a:p>
          <a:p>
            <a:pPr lvl="1" eaLnBrk="1" hangingPunct="1"/>
            <a:r>
              <a:rPr lang="en-US" altLang="en-US" sz="2000"/>
              <a:t>Keys over insecure channels</a:t>
            </a:r>
          </a:p>
          <a:p>
            <a:pPr lvl="1" eaLnBrk="1" hangingPunct="1"/>
            <a:r>
              <a:rPr lang="en-US" altLang="en-US" sz="2000"/>
              <a:t>Keys protected by less secure keys</a:t>
            </a:r>
          </a:p>
          <a:p>
            <a:pPr eaLnBrk="1" hangingPunct="1"/>
            <a:r>
              <a:rPr lang="en-US" altLang="en-US" sz="2400"/>
              <a:t>Key destruction</a:t>
            </a:r>
          </a:p>
          <a:p>
            <a:pPr lvl="1" eaLnBrk="1" hangingPunct="1"/>
            <a:r>
              <a:rPr lang="en-US" altLang="en-US" sz="2000"/>
              <a:t>How are keys erased from memory?</a:t>
            </a:r>
          </a:p>
          <a:p>
            <a:pPr lvl="1" eaLnBrk="1" hangingPunct="1"/>
            <a:r>
              <a:rPr lang="en-US" altLang="en-US" sz="2000"/>
              <a:t>Can exception prevent key erase?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75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</a:rPr>
              <a:t>PB173 | Security code review 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Cryptography implementation</a:t>
            </a:r>
          </a:p>
        </p:txBody>
      </p:sp>
      <p:sp>
        <p:nvSpPr>
          <p:cNvPr id="112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Implementation from well known libraries?</a:t>
            </a:r>
          </a:p>
          <a:p>
            <a:pPr eaLnBrk="1" hangingPunct="1"/>
            <a:r>
              <a:rPr lang="en-US" altLang="en-US"/>
              <a:t>Own algorithms?</a:t>
            </a:r>
          </a:p>
          <a:p>
            <a:pPr lvl="1" eaLnBrk="1" hangingPunct="1"/>
            <a:r>
              <a:rPr lang="en-US" altLang="en-US"/>
              <a:t>security by obscurity?</a:t>
            </a:r>
          </a:p>
          <a:p>
            <a:pPr lvl="1" eaLnBrk="1" hangingPunct="1"/>
            <a:r>
              <a:rPr lang="en-US" altLang="en-US"/>
              <a:t>usually not secure enough </a:t>
            </a:r>
          </a:p>
          <a:p>
            <a:pPr eaLnBrk="1" hangingPunct="1"/>
            <a:r>
              <a:rPr lang="en-US" altLang="en-US"/>
              <a:t>Own modifications?</a:t>
            </a:r>
          </a:p>
          <a:p>
            <a:pPr lvl="1" eaLnBrk="1" hangingPunct="1"/>
            <a:r>
              <a:rPr lang="en-US" altLang="en-US"/>
              <a:t>Why?</a:t>
            </a:r>
          </a:p>
          <a:p>
            <a:pPr lvl="1" eaLnBrk="1" hangingPunct="1"/>
            <a:r>
              <a:rPr lang="en-US" altLang="en-US"/>
              <a:t>sometimes used to prevent compatible programs</a:t>
            </a:r>
          </a:p>
          <a:p>
            <a:pPr lvl="1" eaLnBrk="1" hangingPunct="1"/>
            <a:r>
              <a:rPr lang="en-US" altLang="en-US"/>
              <a:t>decreased number of rounds?</a:t>
            </a:r>
          </a:p>
          <a:p>
            <a:pPr lvl="1" eaLnBrk="1" hangingPunct="1"/>
            <a:r>
              <a:rPr lang="en-US" altLang="en-US"/>
              <a:t>Performance optimization with security impact?</a:t>
            </a:r>
          </a:p>
          <a:p>
            <a:pPr eaLnBrk="1" hangingPunct="1"/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973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5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</a:rPr>
              <a:t>PB173 | Security code review 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Code inspection</a:t>
            </a:r>
          </a:p>
        </p:txBody>
      </p:sp>
      <p:sp>
        <p:nvSpPr>
          <p:cNvPr id="112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Overall code logic</a:t>
            </a:r>
            <a:endParaRPr lang="cs-CZ" altLang="en-US"/>
          </a:p>
          <a:p>
            <a:pPr eaLnBrk="1" hangingPunct="1"/>
            <a:r>
              <a:rPr lang="en-US" altLang="en-US"/>
              <a:t>Memory management </a:t>
            </a:r>
            <a:r>
              <a:rPr lang="cs-CZ" altLang="en-US"/>
              <a:t>-</a:t>
            </a:r>
            <a:r>
              <a:rPr lang="en-US" altLang="en-US"/>
              <a:t> allocation, </a:t>
            </a:r>
            <a:r>
              <a:rPr lang="cs-CZ" altLang="en-US"/>
              <a:t>input validation</a:t>
            </a:r>
            <a:endParaRPr lang="en-US" altLang="en-US"/>
          </a:p>
          <a:p>
            <a:pPr eaLnBrk="1" hangingPunct="1"/>
            <a:r>
              <a:rPr lang="cs-CZ" altLang="en-US"/>
              <a:t>String operations – copy, concatenate, string termination</a:t>
            </a:r>
            <a:endParaRPr lang="en-US" altLang="en-US"/>
          </a:p>
          <a:p>
            <a:pPr eaLnBrk="1" hangingPunct="1"/>
            <a:r>
              <a:rPr lang="en-US" altLang="en-US"/>
              <a:t>Data flow </a:t>
            </a:r>
            <a:r>
              <a:rPr lang="cs-CZ" altLang="en-US"/>
              <a:t>–</a:t>
            </a:r>
            <a:r>
              <a:rPr lang="en-US" altLang="en-US"/>
              <a:t> conditional jumps, test of return values</a:t>
            </a:r>
          </a:p>
          <a:p>
            <a:pPr eaLnBrk="1" hangingPunct="1"/>
            <a:r>
              <a:rPr lang="en-US" altLang="en-US"/>
              <a:t>R</a:t>
            </a:r>
            <a:r>
              <a:rPr lang="cs-CZ" altLang="en-US"/>
              <a:t>ace condition</a:t>
            </a:r>
            <a:r>
              <a:rPr lang="en-US" altLang="en-US"/>
              <a:t>s</a:t>
            </a:r>
            <a:r>
              <a:rPr lang="cs-CZ" altLang="en-US"/>
              <a:t> (TOCTOU)</a:t>
            </a:r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60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</a:rPr>
              <a:t>PB173 | Security code review 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Input validation</a:t>
            </a:r>
          </a:p>
        </p:txBody>
      </p:sp>
      <p:sp>
        <p:nvSpPr>
          <p:cNvPr id="112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Hard (and expensive) to do right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Always use white-listing (what is allowed), not black listing (what is banned)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Check for buffer overruns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functions called with attacker’s input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dangerous functions (strcpy…)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arrays with fixed lengths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Large inputs in general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try to insert 1KB of text instead of user name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Fuzzing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large amount of automated inputs with different length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4550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</a:rPr>
              <a:t>PB173 | Security code review 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Recommended reading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Process of security code review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hlinkClick r:id="rId2"/>
              </a:rPr>
              <a:t>http://ieeexplore.ieee.org/stamp/stamp.jsp?arnumber=01668009</a:t>
            </a: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Why cryptosystems fail, R. Anderson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hlinkClick r:id="rId3"/>
              </a:rPr>
              <a:t>http://www.cl.cam.ac.uk/~rja14/Papers/wcf.pdf</a:t>
            </a: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Software Security Code Review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hlinkClick r:id="rId4"/>
              </a:rPr>
              <a:t>http://www.softwaremag.com/l.cfm?doc=2005-07/2005-07code</a:t>
            </a: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Static code analysis tools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hlinkClick r:id="rId5"/>
              </a:rPr>
              <a:t>http://en.wikipedia.org/wiki/List_of_tools_for_static_code_analysis</a:t>
            </a:r>
            <a:endParaRPr lang="en-US" altLang="en-US" sz="2000"/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Security in web applications (OWASP)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>
                <a:hlinkClick r:id="rId6"/>
              </a:rPr>
              <a:t>http://www.owasp.org/index.php/Code_Review_Introduction</a:t>
            </a:r>
            <a:endParaRPr lang="en-US" altLang="en-US" sz="2000"/>
          </a:p>
          <a:p>
            <a:pPr lvl="1" eaLnBrk="1" hangingPunct="1">
              <a:lnSpc>
                <a:spcPct val="90000"/>
              </a:lnSpc>
            </a:pPr>
            <a:endParaRPr lang="en-US" altLang="en-US" sz="1800"/>
          </a:p>
          <a:p>
            <a:pPr lvl="1" eaLnBrk="1" hangingPunct="1">
              <a:lnSpc>
                <a:spcPct val="90000"/>
              </a:lnSpc>
            </a:pPr>
            <a:endParaRPr lang="en-US" altLang="en-US" sz="20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311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Static analysis tools</a:t>
            </a:r>
            <a:endParaRPr lang="en-GB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of static checkers</a:t>
            </a:r>
            <a:endParaRPr lang="en-GB" dirty="0">
              <a:hlinkClick r:id=""/>
            </a:endParaRPr>
          </a:p>
          <a:p>
            <a:pPr lvl="1"/>
            <a:r>
              <a:rPr lang="en-GB" dirty="0">
                <a:hlinkClick r:id=""/>
              </a:rPr>
              <a:t>http</a:t>
            </a:r>
            <a:r>
              <a:rPr lang="en-GB" dirty="0">
                <a:hlinkClick r:id="rId2"/>
              </a:rPr>
              <a:t>://spinroot.com/static/</a:t>
            </a:r>
            <a:endParaRPr lang="en-GB" dirty="0"/>
          </a:p>
          <a:p>
            <a:pPr lvl="1"/>
            <a:r>
              <a:rPr lang="en-GB" dirty="0">
                <a:hlinkClick r:id="rId3"/>
              </a:rPr>
              <a:t>http://en.wikipedia.org/wiki/List_of_tools_for_static_code_analysis</a:t>
            </a:r>
            <a:endParaRPr lang="en-GB" dirty="0"/>
          </a:p>
          <a:p>
            <a:pPr lvl="1"/>
            <a:r>
              <a:rPr lang="en-GB" dirty="0">
                <a:hlinkClick r:id="rId4"/>
              </a:rPr>
              <a:t>https://security.web.cern.ch/security/recommendations/en/code_tools.shtml</a:t>
            </a:r>
            <a:endParaRPr lang="en-GB" dirty="0"/>
          </a:p>
          <a:p>
            <a:r>
              <a:rPr lang="en-US" dirty="0"/>
              <a:t>We will be interested in C/C++ checkers</a:t>
            </a:r>
          </a:p>
          <a:p>
            <a:pPr lvl="1"/>
            <a:r>
              <a:rPr lang="en-US" dirty="0"/>
              <a:t>but tools exists for almost any language</a:t>
            </a:r>
          </a:p>
          <a:p>
            <a:pPr eaLnBrk="1" hangingPunct="1">
              <a:defRPr/>
            </a:pPr>
            <a:endParaRPr lang="en-US" sz="2200" dirty="0"/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 b="0">
                <a:solidFill>
                  <a:schemeClr val="bg1"/>
                </a:solidFill>
              </a:rPr>
              <a:t>PB173 | Security code review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305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Both free and commercial 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Commercial tools</a:t>
            </a:r>
          </a:p>
          <a:p>
            <a:pPr lvl="1"/>
            <a:r>
              <a:rPr lang="en-US" sz="1800" dirty="0"/>
              <a:t>PC-Lint (</a:t>
            </a:r>
            <a:r>
              <a:rPr lang="en-US" sz="1800" dirty="0" err="1"/>
              <a:t>Gimpel</a:t>
            </a:r>
            <a:r>
              <a:rPr lang="en-US" sz="1800" dirty="0"/>
              <a:t> Software)</a:t>
            </a:r>
          </a:p>
          <a:p>
            <a:pPr lvl="1"/>
            <a:r>
              <a:rPr lang="en-US" sz="1800" dirty="0" err="1"/>
              <a:t>Klocwork</a:t>
            </a:r>
            <a:r>
              <a:rPr lang="en-US" sz="1800" dirty="0"/>
              <a:t> Insight (</a:t>
            </a:r>
            <a:r>
              <a:rPr lang="en-US" sz="1800" dirty="0" err="1"/>
              <a:t>Klocwork</a:t>
            </a:r>
            <a:r>
              <a:rPr lang="en-US" sz="1800" dirty="0"/>
              <a:t>)</a:t>
            </a:r>
          </a:p>
          <a:p>
            <a:pPr lvl="1"/>
            <a:r>
              <a:rPr lang="en-US" sz="1800" b="1" dirty="0" err="1"/>
              <a:t>Coverity</a:t>
            </a:r>
            <a:r>
              <a:rPr lang="en-US" sz="1800" dirty="0"/>
              <a:t> Prevent (now under HP, free for open-source)</a:t>
            </a:r>
          </a:p>
          <a:p>
            <a:pPr lvl="1"/>
            <a:r>
              <a:rPr lang="en-US" sz="1800" dirty="0"/>
              <a:t>Microsoft </a:t>
            </a:r>
            <a:r>
              <a:rPr lang="en-US" sz="1800" b="1" dirty="0" err="1"/>
              <a:t>PREfast</a:t>
            </a:r>
            <a:r>
              <a:rPr lang="en-US" sz="1800" dirty="0"/>
              <a:t> (included in Visual Studio)</a:t>
            </a:r>
          </a:p>
          <a:p>
            <a:r>
              <a:rPr lang="en-US" sz="2000" dirty="0"/>
              <a:t>Free tools</a:t>
            </a:r>
          </a:p>
          <a:p>
            <a:pPr lvl="1"/>
            <a:r>
              <a:rPr lang="en-GB" sz="1800" dirty="0"/>
              <a:t>Rough Auditing Tool for Security (RATS) </a:t>
            </a:r>
            <a:r>
              <a:rPr lang="en-GB" sz="1800" dirty="0">
                <a:hlinkClick r:id="rId2"/>
              </a:rPr>
              <a:t>http://code.google.com/p/rough-auditing-tool-for-security/</a:t>
            </a:r>
            <a:endParaRPr lang="en-GB" sz="1800" dirty="0"/>
          </a:p>
          <a:p>
            <a:pPr lvl="1"/>
            <a:r>
              <a:rPr lang="en-GB" sz="1800" b="1" dirty="0" err="1"/>
              <a:t>CppCheck</a:t>
            </a:r>
            <a:r>
              <a:rPr lang="en-GB" sz="1800" dirty="0"/>
              <a:t> </a:t>
            </a:r>
            <a:r>
              <a:rPr lang="en-GB" sz="1800" dirty="0">
                <a:hlinkClick r:id="rId3"/>
              </a:rPr>
              <a:t>http://cppcheck.sourceforge.net/</a:t>
            </a:r>
            <a:endParaRPr lang="en-US" altLang="en-US" sz="1800" dirty="0"/>
          </a:p>
          <a:p>
            <a:pPr lvl="1"/>
            <a:r>
              <a:rPr lang="en-US" altLang="en-US" sz="1800" dirty="0" err="1"/>
              <a:t>Flawfinder</a:t>
            </a:r>
            <a:r>
              <a:rPr lang="en-US" altLang="en-US" sz="1800" dirty="0"/>
              <a:t> </a:t>
            </a:r>
            <a:r>
              <a:rPr lang="en-US" altLang="en-US" sz="1800" dirty="0">
                <a:hlinkClick r:id="rId4"/>
              </a:rPr>
              <a:t>http://www.dwheeler.com/flawfinder/</a:t>
            </a:r>
            <a:endParaRPr lang="en-US" altLang="en-US" sz="1800" dirty="0"/>
          </a:p>
          <a:p>
            <a:pPr lvl="1"/>
            <a:r>
              <a:rPr lang="en-US" altLang="en-US" sz="1800" dirty="0"/>
              <a:t>Splint </a:t>
            </a:r>
            <a:r>
              <a:rPr lang="en-US" sz="1800" dirty="0">
                <a:hlinkClick r:id="rId5"/>
              </a:rPr>
              <a:t>http://www.splint.org/</a:t>
            </a:r>
            <a:endParaRPr lang="en-US" sz="1800" dirty="0"/>
          </a:p>
          <a:p>
            <a:pPr lvl="1"/>
            <a:r>
              <a:rPr lang="en-US" sz="1800" b="1" dirty="0" err="1"/>
              <a:t>FindBugs</a:t>
            </a:r>
            <a:r>
              <a:rPr lang="en-US" sz="1800" dirty="0"/>
              <a:t> </a:t>
            </a:r>
            <a:r>
              <a:rPr lang="en-GB" sz="1800" dirty="0">
                <a:hlinkClick r:id="rId6"/>
              </a:rPr>
              <a:t>http://findbugs.sourceforge.net</a:t>
            </a:r>
            <a:r>
              <a:rPr lang="en-GB" sz="1800" dirty="0"/>
              <a:t> (for Java programs)</a:t>
            </a:r>
          </a:p>
          <a:p>
            <a:pPr lvl="1"/>
            <a:r>
              <a:rPr lang="en-US" altLang="en-US" sz="1800" dirty="0" err="1"/>
              <a:t>Doxygen’s</a:t>
            </a:r>
            <a:r>
              <a:rPr lang="en-US" altLang="en-US" sz="1800" dirty="0"/>
              <a:t> call graphs from source  </a:t>
            </a:r>
            <a:r>
              <a:rPr lang="en-US" altLang="en-US" sz="1800" dirty="0">
                <a:hlinkClick r:id="rId7"/>
              </a:rPr>
              <a:t>http://www.stack.nl/~dimitri/doxygen/</a:t>
            </a:r>
            <a:endParaRPr lang="en-US" altLang="en-US" sz="1800" dirty="0"/>
          </a:p>
          <a:p>
            <a:pPr lvl="1"/>
            <a:r>
              <a:rPr lang="en-US" altLang="en-US" sz="1800" dirty="0"/>
              <a:t>...</a:t>
            </a:r>
          </a:p>
          <a:p>
            <a:endParaRPr lang="en-US" sz="2000" dirty="0"/>
          </a:p>
          <a:p>
            <a:pPr lvl="1"/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PB173 | Security code review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36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solidFill>
                  <a:schemeClr val="bg1"/>
                </a:solidFill>
              </a:rPr>
              <a:t>PB173 | Refactoring                  </a:t>
            </a:r>
            <a:endParaRPr lang="en-GB" altLang="en-US" sz="1400">
              <a:solidFill>
                <a:schemeClr val="bg1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Source monitor – example outputs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1180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424862" cy="5140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endParaRPr lang="en-US" altLang="en-US"/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Complexity: 1-10 (OK), 11-20 (sometimes), &gt; 20 (BAD)</a:t>
            </a:r>
          </a:p>
        </p:txBody>
      </p:sp>
      <p:pic>
        <p:nvPicPr>
          <p:cNvPr id="1434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8686800" cy="417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80677" name="Rectangle 5"/>
          <p:cNvSpPr>
            <a:spLocks noChangeArrowheads="1"/>
          </p:cNvSpPr>
          <p:nvPr/>
        </p:nvSpPr>
        <p:spPr bwMode="auto">
          <a:xfrm>
            <a:off x="5029200" y="2819400"/>
            <a:ext cx="3733800" cy="304800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8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62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067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PB173 | Security code review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431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</a:rPr>
              <a:t>PB173 | Security code review 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Security code review</a:t>
            </a:r>
          </a:p>
        </p:txBody>
      </p:sp>
      <p:sp>
        <p:nvSpPr>
          <p:cNvPr id="112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Architecture overview</a:t>
            </a:r>
          </a:p>
          <a:p>
            <a:pPr lvl="1" eaLnBrk="1" hangingPunct="1"/>
            <a:r>
              <a:rPr lang="en-US" altLang="en-US"/>
              <a:t>Design choices and possible design flaws</a:t>
            </a:r>
          </a:p>
          <a:p>
            <a:pPr eaLnBrk="1" hangingPunct="1"/>
            <a:r>
              <a:rPr lang="en-US" altLang="en-US"/>
              <a:t>Code review</a:t>
            </a:r>
          </a:p>
          <a:p>
            <a:pPr lvl="1" eaLnBrk="1" hangingPunct="1"/>
            <a:r>
              <a:rPr lang="en-US" altLang="en-US"/>
              <a:t>How well is architecture actually implemented</a:t>
            </a:r>
          </a:p>
          <a:p>
            <a:pPr eaLnBrk="1" hangingPunct="1"/>
            <a:r>
              <a:rPr lang="en-US" altLang="en-US"/>
              <a:t>Whitebox, greybox &amp; blackbox testing</a:t>
            </a:r>
          </a:p>
          <a:p>
            <a:pPr lvl="1" eaLnBrk="1" hangingPunct="1"/>
            <a:r>
              <a:rPr lang="en-US" altLang="en-US"/>
              <a:t>different level of access to code and documentation</a:t>
            </a:r>
          </a:p>
          <a:p>
            <a:pPr eaLnBrk="1" hangingPunct="1"/>
            <a:r>
              <a:rPr lang="en-US" altLang="en-US"/>
              <a:t>Available tools</a:t>
            </a:r>
          </a:p>
          <a:p>
            <a:pPr lvl="1" eaLnBrk="1" hangingPunct="1"/>
            <a:r>
              <a:rPr lang="en-US" altLang="en-US"/>
              <a:t>mainly for code review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940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Schedule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17.4. No seminar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24.4. Implementation with TCP socket</a:t>
            </a:r>
          </a:p>
          <a:p>
            <a:r>
              <a:rPr lang="en-GB" dirty="0">
                <a:solidFill>
                  <a:srgbClr val="FF0000"/>
                </a:solidFill>
              </a:rPr>
              <a:t>1.5. No seminar</a:t>
            </a:r>
          </a:p>
          <a:p>
            <a:pPr lvl="1"/>
            <a:r>
              <a:rPr lang="en-GB" dirty="0"/>
              <a:t>5.5. Final implementation with TLS socket (</a:t>
            </a:r>
            <a:r>
              <a:rPr lang="en-GB" dirty="0" err="1"/>
              <a:t>QSslSocket</a:t>
            </a:r>
            <a:r>
              <a:rPr lang="en-GB" dirty="0"/>
              <a:t>) =&gt; </a:t>
            </a:r>
            <a:r>
              <a:rPr lang="en-GB" dirty="0">
                <a:solidFill>
                  <a:srgbClr val="00CC00"/>
                </a:solidFill>
              </a:rPr>
              <a:t>start of code review</a:t>
            </a:r>
          </a:p>
          <a:p>
            <a:r>
              <a:rPr lang="en-GB" dirty="0">
                <a:solidFill>
                  <a:srgbClr val="FF0000"/>
                </a:solidFill>
              </a:rPr>
              <a:t>8.5. No seminar</a:t>
            </a:r>
          </a:p>
          <a:p>
            <a:r>
              <a:rPr lang="en-GB" dirty="0"/>
              <a:t>15.5. </a:t>
            </a:r>
            <a:r>
              <a:rPr lang="en-GB" dirty="0">
                <a:solidFill>
                  <a:srgbClr val="00CC00"/>
                </a:solidFill>
              </a:rPr>
              <a:t>Presentation of other project review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5936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</a:rPr>
              <a:t>PB173 | Security code review 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Practical assignment</a:t>
            </a:r>
            <a:r>
              <a:rPr lang="cs-CZ" altLang="en-US" dirty="0"/>
              <a:t> – </a:t>
            </a:r>
            <a:r>
              <a:rPr lang="cs-CZ" altLang="en-US" dirty="0" err="1"/>
              <a:t>code</a:t>
            </a:r>
            <a:r>
              <a:rPr lang="cs-CZ" altLang="en-US" dirty="0"/>
              <a:t> </a:t>
            </a:r>
            <a:r>
              <a:rPr lang="cs-CZ" altLang="en-US" dirty="0" err="1"/>
              <a:t>review</a:t>
            </a:r>
            <a:endParaRPr lang="en-US" altLang="en-US" dirty="0"/>
          </a:p>
        </p:txBody>
      </p:sp>
      <p:sp>
        <p:nvSpPr>
          <p:cNvPr id="111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sz="2400" dirty="0"/>
              <a:t>M</a:t>
            </a:r>
            <a:r>
              <a:rPr lang="en-US" altLang="en-US" sz="2400" dirty="0" err="1"/>
              <a:t>ake</a:t>
            </a:r>
            <a:r>
              <a:rPr lang="en-US" altLang="en-US" sz="2400" dirty="0"/>
              <a:t> your documentation &amp; code available</a:t>
            </a:r>
          </a:p>
          <a:p>
            <a:pPr lvl="1"/>
            <a:r>
              <a:rPr lang="cs-CZ" altLang="en-US" sz="2000" dirty="0" err="1"/>
              <a:t>Create</a:t>
            </a:r>
            <a:r>
              <a:rPr lang="cs-CZ" altLang="en-US" sz="2000" dirty="0"/>
              <a:t> Doc </a:t>
            </a:r>
            <a:r>
              <a:rPr lang="cs-CZ" altLang="en-US" sz="2000" dirty="0" err="1"/>
              <a:t>folder</a:t>
            </a:r>
            <a:r>
              <a:rPr lang="cs-CZ" altLang="en-US" sz="2000" dirty="0"/>
              <a:t> in </a:t>
            </a:r>
            <a:r>
              <a:rPr lang="cs-CZ" altLang="en-US" sz="2000" dirty="0" err="1"/>
              <a:t>your</a:t>
            </a:r>
            <a:r>
              <a:rPr lang="cs-CZ" altLang="en-US" sz="2000" dirty="0"/>
              <a:t> </a:t>
            </a:r>
            <a:r>
              <a:rPr lang="cs-CZ" altLang="en-US" sz="2000" dirty="0" err="1"/>
              <a:t>GitHub</a:t>
            </a:r>
            <a:r>
              <a:rPr lang="cs-CZ" altLang="en-US" sz="2000" dirty="0"/>
              <a:t> </a:t>
            </a:r>
            <a:r>
              <a:rPr lang="cs-CZ" altLang="en-US" sz="2000" dirty="0" err="1"/>
              <a:t>repo</a:t>
            </a:r>
            <a:endParaRPr lang="cs-CZ" altLang="en-US" sz="2000" dirty="0"/>
          </a:p>
          <a:p>
            <a:pPr lvl="1"/>
            <a:r>
              <a:rPr lang="en-US" altLang="en-US" sz="2000" dirty="0"/>
              <a:t>Upload also to IS repository (available to others) </a:t>
            </a:r>
          </a:p>
          <a:p>
            <a:pPr lvl="2"/>
            <a:r>
              <a:rPr lang="en-US" altLang="en-US" sz="2000" dirty="0"/>
              <a:t>Crypto - Project for review</a:t>
            </a:r>
          </a:p>
          <a:p>
            <a:pPr lvl="1"/>
            <a:r>
              <a:rPr lang="en-US" altLang="en-US" sz="2000" dirty="0"/>
              <a:t>deadline </a:t>
            </a:r>
            <a:r>
              <a:rPr lang="cs-CZ" altLang="en-US" sz="2000" dirty="0"/>
              <a:t>5</a:t>
            </a:r>
            <a:r>
              <a:rPr lang="en-US" altLang="en-US" sz="2000" dirty="0"/>
              <a:t>.5. 23:59</a:t>
            </a:r>
            <a:r>
              <a:rPr lang="cs-CZ" altLang="en-US" sz="2000" dirty="0"/>
              <a:t> (</a:t>
            </a:r>
            <a:r>
              <a:rPr lang="cs-CZ" altLang="en-US" sz="2000" dirty="0" err="1"/>
              <a:t>Friday</a:t>
            </a:r>
            <a:r>
              <a:rPr lang="cs-CZ" altLang="en-US" sz="2000" dirty="0"/>
              <a:t>)</a:t>
            </a:r>
            <a:endParaRPr lang="en-US" altLang="en-US" sz="2000" dirty="0"/>
          </a:p>
          <a:p>
            <a:pPr eaLnBrk="1" hangingPunct="1"/>
            <a:r>
              <a:rPr lang="en-US" altLang="en-US" sz="2400" dirty="0"/>
              <a:t>Security analysis of design and code of other team</a:t>
            </a:r>
          </a:p>
          <a:p>
            <a:pPr lvl="1"/>
            <a:r>
              <a:rPr lang="en-US" altLang="en-US" sz="2000" dirty="0">
                <a:solidFill>
                  <a:srgbClr val="FF0000"/>
                </a:solidFill>
              </a:rPr>
              <a:t>Start work after 5.5. 24:00 </a:t>
            </a:r>
            <a:r>
              <a:rPr lang="en-US" altLang="en-US" sz="2000" dirty="0"/>
              <a:t>based on IS and GitHub materials</a:t>
            </a:r>
          </a:p>
          <a:p>
            <a:pPr lvl="1"/>
            <a:r>
              <a:rPr lang="en-US" altLang="en-US" sz="2000" dirty="0">
                <a:solidFill>
                  <a:srgbClr val="FF0000"/>
                </a:solidFill>
              </a:rPr>
              <a:t>Presentation of findings 15.5. 12:00</a:t>
            </a:r>
          </a:p>
          <a:p>
            <a:pPr eaLnBrk="1" hangingPunct="1"/>
            <a:r>
              <a:rPr lang="en-US" altLang="en-US" sz="2400" dirty="0"/>
              <a:t>Points (max. 30) will be awarded according to:</a:t>
            </a:r>
          </a:p>
          <a:p>
            <a:pPr lvl="1" eaLnBrk="1" hangingPunct="1"/>
            <a:r>
              <a:rPr lang="en-US" altLang="en-US" sz="2000" dirty="0" err="1"/>
              <a:t>number&amp;severity</a:t>
            </a:r>
            <a:r>
              <a:rPr lang="en-US" altLang="en-US" sz="2000" dirty="0"/>
              <a:t> of problems found in reviewed projects </a:t>
            </a:r>
          </a:p>
          <a:p>
            <a:pPr lvl="1" eaLnBrk="1" hangingPunct="1"/>
            <a:r>
              <a:rPr lang="en-US" altLang="en-US" sz="2000" dirty="0"/>
              <a:t>quality of architecture and code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47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</a:rPr>
              <a:t>PB173 | Security code review 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Practical assignment</a:t>
            </a:r>
          </a:p>
        </p:txBody>
      </p:sp>
      <p:sp>
        <p:nvSpPr>
          <p:cNvPr id="111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Some tips what to analyze:</a:t>
            </a:r>
          </a:p>
          <a:p>
            <a:pPr lvl="1" eaLnBrk="1" hangingPunct="1"/>
            <a:r>
              <a:rPr lang="en-US" altLang="en-US" sz="2000" dirty="0"/>
              <a:t>which functions are manipulating with sensitive information</a:t>
            </a:r>
          </a:p>
          <a:p>
            <a:pPr lvl="1" eaLnBrk="1" hangingPunct="1"/>
            <a:r>
              <a:rPr lang="en-US" altLang="en-US" sz="2000" dirty="0"/>
              <a:t>where is random numbers coming from</a:t>
            </a:r>
          </a:p>
          <a:p>
            <a:pPr lvl="1" eaLnBrk="1" hangingPunct="1"/>
            <a:r>
              <a:rPr lang="en-US" altLang="en-US" sz="2000" dirty="0"/>
              <a:t>code bugs?</a:t>
            </a:r>
          </a:p>
          <a:p>
            <a:pPr eaLnBrk="1" hangingPunct="1"/>
            <a:r>
              <a:rPr lang="en-US" altLang="en-US" sz="2400" dirty="0"/>
              <a:t>Use some analysis tools</a:t>
            </a:r>
          </a:p>
          <a:p>
            <a:pPr lvl="1" eaLnBrk="1" hangingPunct="1"/>
            <a:r>
              <a:rPr lang="en-US" altLang="en-US" sz="2000" dirty="0" err="1"/>
              <a:t>gcc</a:t>
            </a:r>
            <a:r>
              <a:rPr lang="en-US" altLang="en-US" sz="2000" dirty="0"/>
              <a:t> -Wall -</a:t>
            </a:r>
            <a:r>
              <a:rPr lang="en-US" altLang="en-US" sz="2000" dirty="0" err="1"/>
              <a:t>Wextra</a:t>
            </a:r>
            <a:r>
              <a:rPr lang="en-US" altLang="en-US" sz="2000" dirty="0"/>
              <a:t> </a:t>
            </a:r>
          </a:p>
          <a:p>
            <a:pPr lvl="1" eaLnBrk="1" hangingPunct="1"/>
            <a:r>
              <a:rPr lang="en-US" altLang="en-US" sz="2000" dirty="0" err="1"/>
              <a:t>MSVS:Project</a:t>
            </a:r>
            <a:r>
              <a:rPr lang="en-US" altLang="en-US" sz="2000" dirty="0" err="1">
                <a:sym typeface="Symbol" pitchFamily="18" charset="2"/>
              </a:rPr>
              <a:t>C</a:t>
            </a:r>
            <a:r>
              <a:rPr lang="en-US" altLang="en-US" sz="2000" dirty="0">
                <a:sym typeface="Symbol" pitchFamily="18" charset="2"/>
              </a:rPr>
              <a:t>/C++ General Warning level (/W4 /Wall)</a:t>
            </a:r>
            <a:endParaRPr lang="en-US" altLang="en-US" sz="2000" dirty="0"/>
          </a:p>
          <a:p>
            <a:pPr lvl="1" eaLnBrk="1" hangingPunct="1"/>
            <a:r>
              <a:rPr lang="en-US" altLang="en-US" sz="2000" dirty="0"/>
              <a:t>call graphs (e.g., </a:t>
            </a:r>
            <a:r>
              <a:rPr lang="en-US" altLang="en-US" sz="2000" dirty="0" err="1"/>
              <a:t>Doxygen</a:t>
            </a:r>
            <a:r>
              <a:rPr lang="en-US" altLang="en-US" sz="2000" dirty="0"/>
              <a:t>, </a:t>
            </a:r>
            <a:r>
              <a:rPr lang="en-US" altLang="en-US" sz="2000" dirty="0">
                <a:hlinkClick r:id="rId2"/>
              </a:rPr>
              <a:t>http://cecko.eu/public/doxygen</a:t>
            </a:r>
            <a:r>
              <a:rPr lang="en-US" altLang="en-US" sz="2000" dirty="0"/>
              <a:t>)</a:t>
            </a:r>
          </a:p>
          <a:p>
            <a:pPr lvl="1" eaLnBrk="1" hangingPunct="1"/>
            <a:r>
              <a:rPr lang="en-US" altLang="en-US" sz="2000" dirty="0" err="1"/>
              <a:t>Cppcheck</a:t>
            </a:r>
            <a:r>
              <a:rPr lang="en-US" altLang="en-US" sz="2000" dirty="0"/>
              <a:t> (C/C++, Windows) </a:t>
            </a:r>
            <a:r>
              <a:rPr lang="en-US" altLang="en-US" sz="2000" dirty="0">
                <a:hlinkClick r:id="rId3"/>
              </a:rPr>
              <a:t>http://cppcheck.sourceforge.net/</a:t>
            </a:r>
            <a:endParaRPr lang="en-US" altLang="en-US" sz="2000" dirty="0"/>
          </a:p>
          <a:p>
            <a:pPr lvl="1" eaLnBrk="1" hangingPunct="1"/>
            <a:r>
              <a:rPr lang="cs-CZ" altLang="en-US" sz="2000" dirty="0" err="1"/>
              <a:t>Code</a:t>
            </a:r>
            <a:r>
              <a:rPr lang="cs-CZ" altLang="en-US" sz="2000" dirty="0"/>
              <a:t> </a:t>
            </a:r>
            <a:r>
              <a:rPr lang="cs-CZ" altLang="en-US" sz="2000" dirty="0" err="1"/>
              <a:t>complexity</a:t>
            </a:r>
            <a:r>
              <a:rPr lang="cs-CZ" altLang="en-US" sz="2000" dirty="0"/>
              <a:t> </a:t>
            </a:r>
          </a:p>
          <a:p>
            <a:pPr lvl="1" eaLnBrk="1" hangingPunct="1"/>
            <a:r>
              <a:rPr lang="en-US" altLang="en-US" sz="2000" dirty="0"/>
              <a:t>...</a:t>
            </a:r>
          </a:p>
          <a:p>
            <a:pPr lvl="1" eaLnBrk="1" hangingPunct="1"/>
            <a:endParaRPr lang="en-US" altLang="en-US" sz="2000" dirty="0"/>
          </a:p>
          <a:p>
            <a:pPr eaLnBrk="1" hangingPunct="1"/>
            <a:endParaRPr lang="en-US" alt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91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</a:rPr>
              <a:t>PB173 | Security code review 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Practical assignment (2)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Summarize your findings </a:t>
            </a:r>
          </a:p>
          <a:p>
            <a:pPr lvl="1" eaLnBrk="1" hangingPunct="1"/>
            <a:r>
              <a:rPr lang="en-US" altLang="en-US" dirty="0"/>
              <a:t>problem identification + severity + applicability + short description</a:t>
            </a:r>
          </a:p>
          <a:p>
            <a:pPr lvl="1" eaLnBrk="1" hangingPunct="1"/>
            <a:r>
              <a:rPr lang="en-US" altLang="en-US" dirty="0"/>
              <a:t>2 pages enough (per project)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2422525" y="4151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2549" name="Text Box 5"/>
          <p:cNvSpPr txBox="1">
            <a:spLocks noChangeArrowheads="1"/>
          </p:cNvSpPr>
          <p:nvPr/>
        </p:nvSpPr>
        <p:spPr bwMode="auto">
          <a:xfrm>
            <a:off x="381000" y="3506787"/>
            <a:ext cx="8382000" cy="31226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en-US"/>
              <a:t>Identifikace problému</a:t>
            </a:r>
            <a:r>
              <a:rPr lang="cs-CZ" altLang="en-US" b="0"/>
              <a:t>: A_x (celková bezpečnostní architektura) / </a:t>
            </a:r>
            <a:r>
              <a:rPr lang="en-US" altLang="en-US" b="0"/>
              <a:t>C</a:t>
            </a:r>
            <a:r>
              <a:rPr lang="cs-CZ" altLang="en-US" b="0"/>
              <a:t>_x (kód implementace)</a:t>
            </a:r>
          </a:p>
          <a:p>
            <a:pPr eaLnBrk="1" hangingPunct="1"/>
            <a:r>
              <a:rPr lang="cs-CZ" altLang="en-US"/>
              <a:t>Závažnost</a:t>
            </a:r>
            <a:r>
              <a:rPr lang="cs-CZ" altLang="en-US" b="0"/>
              <a:t>: nízká  /  střední  /  vysoká  /  není možné rozhodnout</a:t>
            </a:r>
          </a:p>
          <a:p>
            <a:pPr eaLnBrk="1" hangingPunct="1"/>
            <a:r>
              <a:rPr lang="cs-CZ" altLang="en-US"/>
              <a:t>Proveditelnost útoku:</a:t>
            </a:r>
            <a:r>
              <a:rPr lang="cs-CZ" altLang="en-US" b="0"/>
              <a:t> snadná (lze přímo externím útočníkem)  /  v závislosti na dalších součástech systému  /  není možné rozhodnout (obvykle značí potenciální zranitelnost, kde ale detailní postup pro možné zneužití přímo neznáme)</a:t>
            </a:r>
          </a:p>
          <a:p>
            <a:pPr eaLnBrk="1" hangingPunct="1"/>
            <a:r>
              <a:rPr lang="cs-CZ" altLang="en-US"/>
              <a:t>Popis problému</a:t>
            </a:r>
            <a:r>
              <a:rPr lang="cs-CZ" altLang="en-US" b="0"/>
              <a:t>: místo výskytu v kódu ve tvary soubor.c:číslo_řádku:funkce – popis </a:t>
            </a:r>
          </a:p>
          <a:p>
            <a:pPr eaLnBrk="1" hangingPunct="1"/>
            <a:r>
              <a:rPr lang="cs-CZ" altLang="en-US"/>
              <a:t>Navrhované řešení</a:t>
            </a:r>
            <a:r>
              <a:rPr lang="cs-CZ" altLang="en-US" b="0"/>
              <a:t>: jednoduchý popis (v případě, že jsme návrh schopni poskytnout)</a:t>
            </a:r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47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254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Total points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missed three weeks due to public holiday</a:t>
            </a:r>
          </a:p>
          <a:p>
            <a:pPr lvl="1"/>
            <a:r>
              <a:rPr lang="en-GB" dirty="0"/>
              <a:t>So far 7 assignments assigned</a:t>
            </a:r>
          </a:p>
          <a:p>
            <a:pPr lvl="1"/>
            <a:r>
              <a:rPr lang="en-GB" dirty="0"/>
              <a:t>Two more: TLS implementation, project review </a:t>
            </a:r>
          </a:p>
          <a:p>
            <a:pPr lvl="1"/>
            <a:r>
              <a:rPr lang="en-GB" dirty="0"/>
              <a:t>30 points for project quality and functionality</a:t>
            </a:r>
          </a:p>
          <a:p>
            <a:r>
              <a:rPr lang="en-GB" dirty="0"/>
              <a:t>Original requirements: </a:t>
            </a:r>
          </a:p>
          <a:p>
            <a:pPr lvl="1"/>
            <a:r>
              <a:rPr lang="en-GB" dirty="0"/>
              <a:t>10x10 (</a:t>
            </a:r>
            <a:r>
              <a:rPr lang="en-GB" dirty="0" err="1"/>
              <a:t>hw</a:t>
            </a:r>
            <a:r>
              <a:rPr lang="en-GB" dirty="0"/>
              <a:t>) + 30 (project) =&gt; max 130, 85 to pass</a:t>
            </a:r>
          </a:p>
          <a:p>
            <a:r>
              <a:rPr lang="en-GB" dirty="0"/>
              <a:t>Updated requirements:</a:t>
            </a:r>
          </a:p>
          <a:p>
            <a:pPr lvl="1"/>
            <a:r>
              <a:rPr lang="en-GB" dirty="0"/>
              <a:t>9x10 (</a:t>
            </a:r>
            <a:r>
              <a:rPr lang="en-GB" dirty="0" err="1"/>
              <a:t>hw</a:t>
            </a:r>
            <a:r>
              <a:rPr lang="en-GB" dirty="0"/>
              <a:t>) + 30 (project) =&gt; </a:t>
            </a:r>
            <a:r>
              <a:rPr lang="en-GB" b="1" dirty="0"/>
              <a:t>max 120, 75 points to pass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PB173 | Network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117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</a:rPr>
              <a:t>PB173 | Security code review 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Security code review (2)</a:t>
            </a:r>
          </a:p>
        </p:txBody>
      </p:sp>
      <p:sp>
        <p:nvSpPr>
          <p:cNvPr id="113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You will always have a limited time</a:t>
            </a:r>
          </a:p>
          <a:p>
            <a:pPr lvl="1" eaLnBrk="1" hangingPunct="1"/>
            <a:r>
              <a:rPr lang="en-US" altLang="en-US"/>
              <a:t>try to rapidly build overall picture</a:t>
            </a:r>
          </a:p>
          <a:p>
            <a:pPr lvl="1" eaLnBrk="1" hangingPunct="1"/>
            <a:r>
              <a:rPr lang="en-US" altLang="en-US"/>
              <a:t>use tools to find low hanging fruit</a:t>
            </a:r>
          </a:p>
          <a:p>
            <a:pPr eaLnBrk="1" hangingPunct="1"/>
            <a:r>
              <a:rPr lang="en-US" altLang="en-US"/>
              <a:t>Focus on most sensitive and problematic areas</a:t>
            </a:r>
            <a:endParaRPr lang="cs-CZ" altLang="en-US"/>
          </a:p>
          <a:p>
            <a:pPr lvl="1" eaLnBrk="1" hangingPunct="1"/>
            <a:r>
              <a:rPr lang="en-US" altLang="en-US"/>
              <a:t>use tools to focus your analysis scope</a:t>
            </a:r>
          </a:p>
          <a:p>
            <a:pPr eaLnBrk="1" hangingPunct="1"/>
            <a:r>
              <a:rPr lang="en-US" altLang="en-US"/>
              <a:t>More eyes can spot more problems</a:t>
            </a:r>
          </a:p>
          <a:p>
            <a:pPr lvl="1" eaLnBrk="1" hangingPunct="1"/>
            <a:r>
              <a:rPr lang="en-US" altLang="en-US"/>
              <a:t>experts on different areas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53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</a:rPr>
              <a:t>PB173 | Security code review 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Architecture overview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4495800"/>
            <a:ext cx="4953000" cy="1219200"/>
          </a:xfrm>
        </p:spPr>
        <p:txBody>
          <a:bodyPr/>
          <a:lstStyle/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660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</a:rPr>
              <a:t>PB173 | Security code review 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Architecture overview</a:t>
            </a:r>
          </a:p>
        </p:txBody>
      </p:sp>
      <p:sp>
        <p:nvSpPr>
          <p:cNvPr id="113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Get all information you can quickly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Assets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What has the value in the system?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What damage is caused when successfully attacked?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What mechanisms are used to protect assets?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Roles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Who has access to what?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What credentials needs to be presented?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Thread model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What is expected to do harm?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What are you defending against?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292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</a:rPr>
              <a:t>PB173 | Security code review 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Architecture overview (2)</a:t>
            </a:r>
          </a:p>
        </p:txBody>
      </p:sp>
      <p:sp>
        <p:nvSpPr>
          <p:cNvPr id="113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Usage of well established techniques and standards</a:t>
            </a:r>
          </a:p>
          <a:p>
            <a:pPr eaLnBrk="1" hangingPunct="1"/>
            <a:r>
              <a:rPr lang="en-US" altLang="en-US"/>
              <a:t>Comparison with existing schemes</a:t>
            </a:r>
          </a:p>
          <a:p>
            <a:pPr lvl="1" eaLnBrk="1" hangingPunct="1"/>
            <a:r>
              <a:rPr lang="en-US" altLang="en-US"/>
              <a:t>What is the advantage of new scheme?</a:t>
            </a:r>
          </a:p>
          <a:p>
            <a:pPr lvl="1" eaLnBrk="1" hangingPunct="1"/>
            <a:r>
              <a:rPr lang="en-US" altLang="en-US"/>
              <a:t>Why changes were made?</a:t>
            </a:r>
          </a:p>
          <a:p>
            <a:pPr eaLnBrk="1" hangingPunct="1"/>
            <a:r>
              <a:rPr lang="en-US" altLang="en-US"/>
              <a:t>Security tradeoffs documented</a:t>
            </a:r>
          </a:p>
          <a:p>
            <a:pPr lvl="1" eaLnBrk="1" hangingPunct="1"/>
            <a:r>
              <a:rPr lang="en-US" altLang="en-US"/>
              <a:t>Possible threat, but unmitigated? </a:t>
            </a:r>
          </a:p>
          <a:p>
            <a:pPr lvl="1" eaLnBrk="1" hangingPunct="1"/>
            <a:r>
              <a:rPr lang="en-US" altLang="en-US"/>
              <a:t>Is documented or overlooked?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45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</a:rPr>
              <a:t>PB173 | Security code review 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Sensitive data flow mapping</a:t>
            </a:r>
          </a:p>
        </p:txBody>
      </p:sp>
      <p:sp>
        <p:nvSpPr>
          <p:cNvPr id="114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Identify sensitive data</a:t>
            </a:r>
          </a:p>
          <a:p>
            <a:pPr lvl="1" eaLnBrk="1" hangingPunct="1"/>
            <a:r>
              <a:rPr lang="en-US" altLang="en-US"/>
              <a:t>password, key, protected data...</a:t>
            </a:r>
          </a:p>
          <a:p>
            <a:pPr eaLnBrk="1" hangingPunct="1"/>
            <a:r>
              <a:rPr lang="en-US" altLang="en-US"/>
              <a:t>Find all processing functions</a:t>
            </a:r>
          </a:p>
          <a:p>
            <a:pPr lvl="1" eaLnBrk="1" hangingPunct="1"/>
            <a:r>
              <a:rPr lang="en-US" altLang="en-US"/>
              <a:t>and focus on them</a:t>
            </a:r>
          </a:p>
          <a:p>
            <a:pPr eaLnBrk="1" hangingPunct="1"/>
            <a:r>
              <a:rPr lang="en-US" altLang="en-US"/>
              <a:t>Create data flow between functions</a:t>
            </a:r>
          </a:p>
          <a:p>
            <a:pPr lvl="1" eaLnBrk="1" hangingPunct="1"/>
            <a:r>
              <a:rPr lang="en-US" altLang="en-US"/>
              <a:t>e.g. Doxygen call graph</a:t>
            </a:r>
          </a:p>
          <a:p>
            <a:pPr eaLnBrk="1" hangingPunct="1"/>
            <a:r>
              <a:rPr lang="en-US" altLang="en-US"/>
              <a:t>Inspect when functions can be called</a:t>
            </a:r>
          </a:p>
          <a:p>
            <a:pPr lvl="1" eaLnBrk="1" hangingPunct="1"/>
            <a:r>
              <a:rPr lang="en-US" altLang="en-US"/>
              <a:t>Is key schedule validity checked? </a:t>
            </a:r>
          </a:p>
          <a:p>
            <a:pPr lvl="1" eaLnBrk="1" hangingPunct="1"/>
            <a:r>
              <a:rPr lang="en-US" altLang="en-US"/>
              <a:t>Can be function called without previous function calls?</a:t>
            </a:r>
          </a:p>
          <a:p>
            <a:pPr eaLnBrk="1" hangingPunct="1"/>
            <a:r>
              <a:rPr lang="en-US" altLang="en-US"/>
              <a:t>Where are sensitive data stored between calls?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185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7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</a:rPr>
              <a:t>PB173 | Security code review 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Protocol design (and implementation)</a:t>
            </a:r>
          </a:p>
        </p:txBody>
      </p:sp>
      <p:sp>
        <p:nvSpPr>
          <p:cNvPr id="1140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Packet confidentiality, integrity and authenticity</a:t>
            </a:r>
          </a:p>
          <a:p>
            <a:pPr eaLnBrk="1" hangingPunct="1"/>
            <a:r>
              <a:rPr lang="en-US" altLang="en-US"/>
              <a:t>Packet removal/insertion detection</a:t>
            </a:r>
          </a:p>
          <a:p>
            <a:pPr eaLnBrk="1" hangingPunct="1"/>
            <a:r>
              <a:rPr lang="en-US" altLang="en-US"/>
              <a:t>Replay attack</a:t>
            </a:r>
          </a:p>
          <a:p>
            <a:pPr eaLnBrk="1" hangingPunct="1"/>
            <a:r>
              <a:rPr lang="en-US" altLang="en-US"/>
              <a:t>Reflection attack</a:t>
            </a:r>
          </a:p>
          <a:p>
            <a:pPr eaLnBrk="1" hangingPunct="1"/>
            <a:r>
              <a:rPr lang="en-US" altLang="en-US"/>
              <a:t>Man in the middle </a:t>
            </a:r>
          </a:p>
          <a:p>
            <a:pPr eaLnBrk="1" hangingPunct="1"/>
            <a:endParaRPr lang="en-US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783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5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b="0">
                <a:solidFill>
                  <a:schemeClr val="bg1"/>
                </a:solidFill>
              </a:rPr>
              <a:t>PB173 | Security code review </a:t>
            </a:r>
            <a:endParaRPr lang="en-GB" altLang="en-US" b="0">
              <a:solidFill>
                <a:schemeClr val="bg1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Code overview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4495800"/>
            <a:ext cx="4953000" cy="1219200"/>
          </a:xfrm>
        </p:spPr>
        <p:txBody>
          <a:bodyPr/>
          <a:lstStyle/>
          <a:p>
            <a:pPr eaLnBrk="1" hangingPunct="1"/>
            <a:endParaRPr lang="en-US" altLang="en-US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512860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buslab">
  <a:themeElements>
    <a:clrScheme name="Sablona_busla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ablona_busla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blona_busla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busla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busla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busla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busla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busla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lastní návrh">
  <a:themeElements>
    <a:clrScheme name="1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Vlastní návrh">
  <a:themeElements>
    <a:clrScheme name="3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rocs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Sablona_buslab</Template>
  <TotalTime>20560</TotalTime>
  <Words>1240</Words>
  <Application>Microsoft Office PowerPoint</Application>
  <PresentationFormat>Předvádění na obrazovce (4:3)</PresentationFormat>
  <Paragraphs>248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Symbol</vt:lpstr>
      <vt:lpstr>Wingdings</vt:lpstr>
      <vt:lpstr>Sablona_buslab</vt:lpstr>
      <vt:lpstr>1_Vlastní návrh</vt:lpstr>
      <vt:lpstr>3_Vlastní návrh</vt:lpstr>
      <vt:lpstr>crocs</vt:lpstr>
      <vt:lpstr>PB173 - Tématický vývoj aplikací v C/C++ (jaro 2017)</vt:lpstr>
      <vt:lpstr>Security code review</vt:lpstr>
      <vt:lpstr>Security code review (2)</vt:lpstr>
      <vt:lpstr>Architecture overview</vt:lpstr>
      <vt:lpstr>Architecture overview</vt:lpstr>
      <vt:lpstr>Architecture overview (2)</vt:lpstr>
      <vt:lpstr>Sensitive data flow mapping</vt:lpstr>
      <vt:lpstr>Protocol design (and implementation)</vt:lpstr>
      <vt:lpstr>Code overview</vt:lpstr>
      <vt:lpstr>Cryptography usage</vt:lpstr>
      <vt:lpstr>Cryptography usage (2)</vt:lpstr>
      <vt:lpstr>Cryptography implementation</vt:lpstr>
      <vt:lpstr>Code inspection</vt:lpstr>
      <vt:lpstr>Input validation</vt:lpstr>
      <vt:lpstr>Recommended reading</vt:lpstr>
      <vt:lpstr>Static analysis tools</vt:lpstr>
      <vt:lpstr>Both free and commercial tools</vt:lpstr>
      <vt:lpstr>Source monitor – example outputs </vt:lpstr>
      <vt:lpstr>Prezentace aplikace PowerPoint</vt:lpstr>
      <vt:lpstr>Schedule</vt:lpstr>
      <vt:lpstr>Practical assignment – code review</vt:lpstr>
      <vt:lpstr>Practical assignment</vt:lpstr>
      <vt:lpstr>Practical assignment (2)</vt:lpstr>
      <vt:lpstr>Total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</dc:creator>
  <cp:lastModifiedBy>Petr Svenda</cp:lastModifiedBy>
  <cp:revision>1568</cp:revision>
  <cp:lastPrinted>2012-11-13T08:21:23Z</cp:lastPrinted>
  <dcterms:created xsi:type="dcterms:W3CDTF">2010-08-31T13:37:32Z</dcterms:created>
  <dcterms:modified xsi:type="dcterms:W3CDTF">2017-04-24T06:26:02Z</dcterms:modified>
</cp:coreProperties>
</file>