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7" r:id="rId4"/>
  </p:sldMasterIdLst>
  <p:notesMasterIdLst>
    <p:notesMasterId r:id="rId29"/>
  </p:notesMasterIdLst>
  <p:handoutMasterIdLst>
    <p:handoutMasterId r:id="rId30"/>
  </p:handoutMasterIdLst>
  <p:sldIdLst>
    <p:sldId id="426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7" r:id="rId20"/>
    <p:sldId id="416" r:id="rId21"/>
    <p:sldId id="429" r:id="rId22"/>
    <p:sldId id="427" r:id="rId23"/>
    <p:sldId id="428" r:id="rId24"/>
    <p:sldId id="423" r:id="rId25"/>
    <p:sldId id="424" r:id="rId26"/>
    <p:sldId id="425" r:id="rId27"/>
    <p:sldId id="430" r:id="rId2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92929"/>
    <a:srgbClr val="FF6600"/>
    <a:srgbClr val="00FF00"/>
    <a:srgbClr val="FF3300"/>
    <a:srgbClr val="DDDDDD"/>
    <a:srgbClr val="131313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1346" autoAdjust="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E6CE7256-87B1-4A8B-8016-B933D4B64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5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BDB1AF9D-809D-47E4-87B1-9FA642327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0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7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0CD9A-7A4E-4487-940B-C9051822B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8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3B482-DD3D-4472-A30D-87A1DD6B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9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17210-0F19-4F4E-A730-47D9A34A8E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66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54C9-7950-4594-8020-C4C5B69F5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4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46A6F-A580-4540-B69F-30496B92E7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08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4930775"/>
            <a:ext cx="3487737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950" y="4930775"/>
            <a:ext cx="3487738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6463-22D3-4EF1-9A5D-989B25B66A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02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50CAB-DB70-4F36-9CA3-17F605EC0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5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00FAC-8BDA-44EB-94CE-C69E1340F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502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3C41-DA54-43B7-9CC8-5AB65006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2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64CC-0BE5-4D5B-A2F2-F169EA8C5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48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81D06-5F53-4009-B27F-7D36C5A6A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72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5D44-A073-49DF-9214-E7B4A574F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63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2286000"/>
            <a:ext cx="1836737" cy="4095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6225" y="2286000"/>
            <a:ext cx="5357813" cy="4095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233C-6156-4B4D-89C6-204432B84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496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74B43-79A1-412C-9662-19B8060F88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4027444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E44C9-590A-4DC6-87EE-F6E7D3AEE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216183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3281F-3496-4296-AB1F-0D99DF034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353315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D4EEB-D53A-4302-8097-DF4BB5053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1700457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B2DE-38C2-41FC-BA1E-FCE4A70539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2858936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D808-5CF1-4160-BEC4-5815B137F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393278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FD36B-B088-4893-9109-8E18C8E8DA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36031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EA05-A5A2-4CD9-86E7-44730AF5DB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80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EAA2-E8B3-4160-A7A9-33C1B8C65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42906495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0B98E-5DDA-4BB3-8F16-FC6E1A15FF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3731390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376B-07A0-47F6-BE92-778D892284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36080151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3EDB-B148-4F2C-96BE-F9A6FAE00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  <p:extLst>
      <p:ext uri="{BB962C8B-B14F-4D97-AF65-F5344CB8AC3E}">
        <p14:creationId xmlns:p14="http://schemas.microsoft.com/office/powerpoint/2010/main" val="2112261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3F773-9E42-4CFD-90E7-B45A84F62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60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6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DDF8-817A-4FB3-B7EF-F111262AB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6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F3378-5435-4475-99F9-73F470D7C3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47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B4819-A685-4534-9D20-6B86C15991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796A3-3563-4670-AD5D-6D4432350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7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22C56-E02C-4A0A-A436-682BA1C7C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28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313B0B20-9D1C-4286-BBD1-620596C77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>
                <a:solidFill>
                  <a:schemeClr val="bg1"/>
                </a:solidFill>
              </a:rPr>
              <a:t>www.buslab.org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31313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pic>
        <p:nvPicPr>
          <p:cNvPr id="2051" name="Picture 16" descr="BUSLab_cmyk_i kopi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7336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6225" y="2286000"/>
            <a:ext cx="734695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4930775"/>
            <a:ext cx="71278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88B1569-E60A-4854-BA72-A26D6058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en-US" sz="1600" b="0">
                <a:solidFill>
                  <a:schemeClr val="bg1"/>
                </a:solidFill>
              </a:rPr>
              <a:t>Vložte správné zápatí dokumentu</a:t>
            </a:r>
          </a:p>
          <a:p>
            <a:pPr eaLnBrk="1" hangingPunct="1">
              <a:defRPr/>
            </a:pPr>
            <a:endParaRPr lang="cs-CZ" altLang="en-US" sz="16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66E2271-2F6E-4AF7-AD71-F18EF18F5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308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25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PB173 | Security code review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.cam.ac.uk/~rja14/Papers/wcf.pdf" TargetMode="External"/><Relationship Id="rId2" Type="http://schemas.openxmlformats.org/officeDocument/2006/relationships/hyperlink" Target="http://ieeexplore.ieee.org/stamp/stamp.jsp?arnumber=01668009" TargetMode="External"/><Relationship Id="rId1" Type="http://schemas.openxmlformats.org/officeDocument/2006/relationships/slideLayout" Target="../slideLayouts/slideLayout44.xml"/><Relationship Id="rId6" Type="http://schemas.openxmlformats.org/officeDocument/2006/relationships/hyperlink" Target="http://www.owasp.org/index.php/Code_Review_Introduction" TargetMode="External"/><Relationship Id="rId5" Type="http://schemas.openxmlformats.org/officeDocument/2006/relationships/hyperlink" Target="http://en.wikipedia.org/wiki/List_of_tools_for_static_code_analysis" TargetMode="External"/><Relationship Id="rId4" Type="http://schemas.openxmlformats.org/officeDocument/2006/relationships/hyperlink" Target="http://www.softwaremag.com/l.cfm?doc=2005-07/2005-07cod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tools_for_static_code_analysis" TargetMode="External"/><Relationship Id="rId2" Type="http://schemas.openxmlformats.org/officeDocument/2006/relationships/hyperlink" Target="http://spinroot.com/static/" TargetMode="External"/><Relationship Id="rId1" Type="http://schemas.openxmlformats.org/officeDocument/2006/relationships/slideLayout" Target="../slideLayouts/slideLayout44.xml"/><Relationship Id="rId4" Type="http://schemas.openxmlformats.org/officeDocument/2006/relationships/hyperlink" Target="https://security.web.cern.ch/security/recommendations/en/code_tools.s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ppcheck.sourceforge.net/" TargetMode="External"/><Relationship Id="rId7" Type="http://schemas.openxmlformats.org/officeDocument/2006/relationships/hyperlink" Target="http://www.stack.nl/~dimitri/doxygen/" TargetMode="External"/><Relationship Id="rId2" Type="http://schemas.openxmlformats.org/officeDocument/2006/relationships/hyperlink" Target="http://code.google.com/p/rough-auditing-tool-for-security/" TargetMode="External"/><Relationship Id="rId1" Type="http://schemas.openxmlformats.org/officeDocument/2006/relationships/slideLayout" Target="../slideLayouts/slideLayout44.xml"/><Relationship Id="rId6" Type="http://schemas.openxmlformats.org/officeDocument/2006/relationships/hyperlink" Target="http://findbugs.sourceforge.net/" TargetMode="External"/><Relationship Id="rId5" Type="http://schemas.openxmlformats.org/officeDocument/2006/relationships/hyperlink" Target="http://www.splint.org/" TargetMode="External"/><Relationship Id="rId4" Type="http://schemas.openxmlformats.org/officeDocument/2006/relationships/hyperlink" Target="http://www.dwheeler.com/flawfinder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ppcheck.sourceforge.net/" TargetMode="External"/><Relationship Id="rId2" Type="http://schemas.openxmlformats.org/officeDocument/2006/relationships/hyperlink" Target="http://cecko.eu/public/doxygen" TargetMode="External"/><Relationship Id="rId1" Type="http://schemas.openxmlformats.org/officeDocument/2006/relationships/slideLayout" Target="../slideLayouts/slideLayout4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000" y="476672"/>
            <a:ext cx="8106600" cy="1872208"/>
          </a:xfrm>
        </p:spPr>
        <p:txBody>
          <a:bodyPr/>
          <a:lstStyle/>
          <a:p>
            <a:pPr eaLnBrk="1" hangingPunct="1"/>
            <a:r>
              <a:rPr lang="en-US" altLang="en-US" dirty="0"/>
              <a:t>PB173</a:t>
            </a:r>
            <a:r>
              <a:rPr lang="cs-CZ" altLang="en-US" dirty="0"/>
              <a:t> - </a:t>
            </a:r>
            <a:r>
              <a:rPr lang="en-US" altLang="en-US" dirty="0" err="1"/>
              <a:t>Tématický</a:t>
            </a:r>
            <a:r>
              <a:rPr lang="en-US" altLang="en-US" dirty="0"/>
              <a:t> </a:t>
            </a:r>
            <a:r>
              <a:rPr lang="en-US" altLang="en-US" dirty="0" err="1"/>
              <a:t>vývoj</a:t>
            </a:r>
            <a:r>
              <a:rPr lang="en-US" altLang="en-US" dirty="0"/>
              <a:t> </a:t>
            </a:r>
            <a:r>
              <a:rPr lang="en-US" altLang="en-US" dirty="0" err="1"/>
              <a:t>aplikací</a:t>
            </a:r>
            <a:r>
              <a:rPr lang="en-US" altLang="en-US" dirty="0"/>
              <a:t> v C/C++ (</a:t>
            </a:r>
            <a:r>
              <a:rPr lang="en-US" altLang="en-US" dirty="0" err="1"/>
              <a:t>jaro</a:t>
            </a:r>
            <a:r>
              <a:rPr lang="en-US" altLang="en-US" dirty="0"/>
              <a:t> 2017)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4000" y="3284984"/>
            <a:ext cx="825900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 err="1"/>
              <a:t>Aplikovaná</a:t>
            </a:r>
            <a:r>
              <a:rPr lang="en-GB" dirty="0"/>
              <a:t> </a:t>
            </a:r>
            <a:r>
              <a:rPr lang="en-GB" dirty="0" err="1"/>
              <a:t>kryptografie</a:t>
            </a:r>
            <a:r>
              <a:rPr lang="en-GB" dirty="0"/>
              <a:t> a </a:t>
            </a:r>
            <a:r>
              <a:rPr lang="en-GB" dirty="0" err="1"/>
              <a:t>bezpečné</a:t>
            </a:r>
            <a:r>
              <a:rPr lang="en-GB" dirty="0"/>
              <a:t> </a:t>
            </a:r>
            <a:r>
              <a:rPr lang="en-GB" dirty="0" err="1"/>
              <a:t>programování</a:t>
            </a:r>
            <a:endParaRPr lang="cs-CZ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cs-CZ" dirty="0" err="1"/>
              <a:t>Švenda</a:t>
            </a:r>
            <a:r>
              <a:rPr lang="cs-CZ" dirty="0"/>
              <a:t> </a:t>
            </a:r>
            <a:r>
              <a:rPr lang="en-US" dirty="0"/>
              <a:t>svenda@fi.muni.cz</a:t>
            </a:r>
          </a:p>
        </p:txBody>
      </p:sp>
    </p:spTree>
    <p:extLst>
      <p:ext uri="{BB962C8B-B14F-4D97-AF65-F5344CB8AC3E}">
        <p14:creationId xmlns:p14="http://schemas.microsoft.com/office/powerpoint/2010/main" val="3090605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Cryptography usage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CIA (Confidentiality, Integrity, Availability)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Plaintext data over insecure channel? Encrypted only?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Can be packet send twice (replay)?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What is the application response on data modification?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What algorithms are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Broken/insecure algorithms? MD</a:t>
            </a:r>
            <a:r>
              <a:rPr lang="cs-CZ" altLang="en-US" sz="2000"/>
              <a:t>5</a:t>
            </a:r>
            <a:r>
              <a:rPr lang="en-US" altLang="en-US" sz="2000"/>
              <a:t>? simple DES?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What key lengths are used?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&lt; 90 bits symmetric crypto?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&lt; 1024 bits asymmetric crypto?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Random number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Where the key comes from?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Is source entropic enough?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srand() &amp; rand()?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20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Cryptography usage (2)</a:t>
            </a:r>
          </a:p>
        </p:txBody>
      </p:sp>
      <p:sp>
        <p:nvSpPr>
          <p:cNvPr id="113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Key creation</a:t>
            </a:r>
          </a:p>
          <a:p>
            <a:pPr lvl="1" eaLnBrk="1" hangingPunct="1"/>
            <a:r>
              <a:rPr lang="en-US" altLang="en-US" sz="2000"/>
              <a:t>Where the keys originate? Enough entropy?</a:t>
            </a:r>
          </a:p>
          <a:p>
            <a:pPr lvl="1" eaLnBrk="1" hangingPunct="1"/>
            <a:r>
              <a:rPr lang="en-US" altLang="en-US" sz="2000"/>
              <a:t>Who has access?</a:t>
            </a:r>
          </a:p>
          <a:p>
            <a:pPr eaLnBrk="1" hangingPunct="1"/>
            <a:r>
              <a:rPr lang="en-US" altLang="en-US" sz="2400"/>
              <a:t>Key storage</a:t>
            </a:r>
          </a:p>
          <a:p>
            <a:pPr lvl="1" eaLnBrk="1" hangingPunct="1"/>
            <a:r>
              <a:rPr lang="en-US" altLang="en-US" sz="2000"/>
              <a:t>Hard-coded keys</a:t>
            </a:r>
          </a:p>
          <a:p>
            <a:pPr lvl="1" eaLnBrk="1" hangingPunct="1"/>
            <a:r>
              <a:rPr lang="en-US" altLang="en-US" sz="2000"/>
              <a:t>Keys in files in plaintext</a:t>
            </a:r>
          </a:p>
          <a:p>
            <a:pPr lvl="1" eaLnBrk="1" hangingPunct="1"/>
            <a:r>
              <a:rPr lang="en-US" altLang="en-US" sz="2000"/>
              <a:t>Keys over insecure channels</a:t>
            </a:r>
          </a:p>
          <a:p>
            <a:pPr lvl="1" eaLnBrk="1" hangingPunct="1"/>
            <a:r>
              <a:rPr lang="en-US" altLang="en-US" sz="2000"/>
              <a:t>Keys protected by less secure keys</a:t>
            </a:r>
          </a:p>
          <a:p>
            <a:pPr eaLnBrk="1" hangingPunct="1"/>
            <a:r>
              <a:rPr lang="en-US" altLang="en-US" sz="2400"/>
              <a:t>Key destruction</a:t>
            </a:r>
          </a:p>
          <a:p>
            <a:pPr lvl="1" eaLnBrk="1" hangingPunct="1"/>
            <a:r>
              <a:rPr lang="en-US" altLang="en-US" sz="2000"/>
              <a:t>How are keys erased from memory?</a:t>
            </a:r>
          </a:p>
          <a:p>
            <a:pPr lvl="1" eaLnBrk="1" hangingPunct="1"/>
            <a:r>
              <a:rPr lang="en-US" altLang="en-US" sz="2000"/>
              <a:t>Can exception prevent key erase?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75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Cryptography implementation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from well known libraries?</a:t>
            </a:r>
          </a:p>
          <a:p>
            <a:pPr eaLnBrk="1" hangingPunct="1"/>
            <a:r>
              <a:rPr lang="en-US" altLang="en-US"/>
              <a:t>Own algorithms?</a:t>
            </a:r>
          </a:p>
          <a:p>
            <a:pPr lvl="1" eaLnBrk="1" hangingPunct="1"/>
            <a:r>
              <a:rPr lang="en-US" altLang="en-US"/>
              <a:t>security by obscurity?</a:t>
            </a:r>
          </a:p>
          <a:p>
            <a:pPr lvl="1" eaLnBrk="1" hangingPunct="1"/>
            <a:r>
              <a:rPr lang="en-US" altLang="en-US"/>
              <a:t>usually not secure enough </a:t>
            </a:r>
          </a:p>
          <a:p>
            <a:pPr eaLnBrk="1" hangingPunct="1"/>
            <a:r>
              <a:rPr lang="en-US" altLang="en-US"/>
              <a:t>Own modifications?</a:t>
            </a:r>
          </a:p>
          <a:p>
            <a:pPr lvl="1" eaLnBrk="1" hangingPunct="1"/>
            <a:r>
              <a:rPr lang="en-US" altLang="en-US"/>
              <a:t>Why?</a:t>
            </a:r>
          </a:p>
          <a:p>
            <a:pPr lvl="1" eaLnBrk="1" hangingPunct="1"/>
            <a:r>
              <a:rPr lang="en-US" altLang="en-US"/>
              <a:t>sometimes used to prevent compatible programs</a:t>
            </a:r>
          </a:p>
          <a:p>
            <a:pPr lvl="1" eaLnBrk="1" hangingPunct="1"/>
            <a:r>
              <a:rPr lang="en-US" altLang="en-US"/>
              <a:t>decreased number of rounds?</a:t>
            </a:r>
          </a:p>
          <a:p>
            <a:pPr lvl="1" eaLnBrk="1" hangingPunct="1"/>
            <a:r>
              <a:rPr lang="en-US" altLang="en-US"/>
              <a:t>Performance optimization with security impact?</a:t>
            </a:r>
          </a:p>
          <a:p>
            <a:pPr eaLnBrk="1" hangingPunct="1"/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73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Code inspection</a:t>
            </a:r>
          </a:p>
        </p:txBody>
      </p:sp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Overall code logic</a:t>
            </a:r>
            <a:endParaRPr lang="cs-CZ" altLang="en-US"/>
          </a:p>
          <a:p>
            <a:pPr eaLnBrk="1" hangingPunct="1"/>
            <a:r>
              <a:rPr lang="en-US" altLang="en-US"/>
              <a:t>Memory management </a:t>
            </a:r>
            <a:r>
              <a:rPr lang="cs-CZ" altLang="en-US"/>
              <a:t>-</a:t>
            </a:r>
            <a:r>
              <a:rPr lang="en-US" altLang="en-US"/>
              <a:t> allocation, </a:t>
            </a:r>
            <a:r>
              <a:rPr lang="cs-CZ" altLang="en-US"/>
              <a:t>input validation</a:t>
            </a:r>
            <a:endParaRPr lang="en-US" altLang="en-US"/>
          </a:p>
          <a:p>
            <a:pPr eaLnBrk="1" hangingPunct="1"/>
            <a:r>
              <a:rPr lang="cs-CZ" altLang="en-US"/>
              <a:t>String operations – copy, concatenate, string termination</a:t>
            </a:r>
            <a:endParaRPr lang="en-US" altLang="en-US"/>
          </a:p>
          <a:p>
            <a:pPr eaLnBrk="1" hangingPunct="1"/>
            <a:r>
              <a:rPr lang="en-US" altLang="en-US"/>
              <a:t>Data flow </a:t>
            </a:r>
            <a:r>
              <a:rPr lang="cs-CZ" altLang="en-US"/>
              <a:t>–</a:t>
            </a:r>
            <a:r>
              <a:rPr lang="en-US" altLang="en-US"/>
              <a:t> conditional jumps, test of return values</a:t>
            </a:r>
          </a:p>
          <a:p>
            <a:pPr eaLnBrk="1" hangingPunct="1"/>
            <a:r>
              <a:rPr lang="en-US" altLang="en-US"/>
              <a:t>R</a:t>
            </a:r>
            <a:r>
              <a:rPr lang="cs-CZ" altLang="en-US"/>
              <a:t>ace condition</a:t>
            </a:r>
            <a:r>
              <a:rPr lang="en-US" altLang="en-US"/>
              <a:t>s</a:t>
            </a:r>
            <a:r>
              <a:rPr lang="cs-CZ" altLang="en-US"/>
              <a:t> (TOCTOU)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60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Input validation</a:t>
            </a:r>
          </a:p>
        </p:txBody>
      </p:sp>
      <p:sp>
        <p:nvSpPr>
          <p:cNvPr id="112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Hard (and expensive) to do right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Always use white-listing (what is allowed), not black listing (what is banned)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Check for buffer overruns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functions called with attacker’s input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dangerous functions (strcpy…)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arrays with fixed lengths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Large inputs in general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try to insert 1KB of text instead of user name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Fuzzing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large amount of automated inputs with different length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55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Recommended reading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Process of security code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hlinkClick r:id="rId2"/>
              </a:rPr>
              <a:t>http://ieeexplore.ieee.org/stamp/stamp.jsp?arnumber=01668009</a:t>
            </a:r>
            <a:endParaRPr lang="en-US" altLang="en-US" sz="20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Why cryptosystems fail, R. Anderson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hlinkClick r:id="rId3"/>
              </a:rPr>
              <a:t>http://www.cl.cam.ac.uk/~rja14/Papers/wcf.pdf</a:t>
            </a:r>
            <a:endParaRPr lang="en-US" altLang="en-US" sz="20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Software Security Code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hlinkClick r:id="rId4"/>
              </a:rPr>
              <a:t>http://www.softwaremag.com/l.cfm?doc=2005-07/2005-07code</a:t>
            </a:r>
            <a:endParaRPr lang="en-US" altLang="en-US" sz="20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Static code analysis tools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hlinkClick r:id="rId5"/>
              </a:rPr>
              <a:t>http://en.wikipedia.org/wiki/List_of_tools_for_static_code_analysis</a:t>
            </a:r>
            <a:endParaRPr lang="en-US" altLang="en-US" sz="20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Security in web applications (OWASP)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hlinkClick r:id="rId6"/>
              </a:rPr>
              <a:t>http://www.owasp.org/index.php/Code_Review_Introduction</a:t>
            </a:r>
            <a:endParaRPr lang="en-US" altLang="en-US" sz="2000"/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11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Static analysis tools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of static checkers</a:t>
            </a:r>
            <a:endParaRPr lang="en-GB" dirty="0">
              <a:hlinkClick r:id=""/>
            </a:endParaRPr>
          </a:p>
          <a:p>
            <a:pPr lvl="1"/>
            <a:r>
              <a:rPr lang="en-GB" dirty="0">
                <a:hlinkClick r:id=""/>
              </a:rPr>
              <a:t>http</a:t>
            </a:r>
            <a:r>
              <a:rPr lang="en-GB" dirty="0">
                <a:hlinkClick r:id="rId2"/>
              </a:rPr>
              <a:t>://spinroot.com/static/</a:t>
            </a:r>
            <a:endParaRPr lang="en-GB" dirty="0"/>
          </a:p>
          <a:p>
            <a:pPr lvl="1"/>
            <a:r>
              <a:rPr lang="en-GB" dirty="0">
                <a:hlinkClick r:id="rId3"/>
              </a:rPr>
              <a:t>http://en.wikipedia.org/wiki/List_of_tools_for_static_code_analysis</a:t>
            </a:r>
            <a:endParaRPr lang="en-GB" dirty="0"/>
          </a:p>
          <a:p>
            <a:pPr lvl="1"/>
            <a:r>
              <a:rPr lang="en-GB" dirty="0">
                <a:hlinkClick r:id="rId4"/>
              </a:rPr>
              <a:t>https://security.web.cern.ch/security/recommendations/en/code_tools.shtml</a:t>
            </a:r>
            <a:endParaRPr lang="en-GB" dirty="0"/>
          </a:p>
          <a:p>
            <a:r>
              <a:rPr lang="en-US" dirty="0"/>
              <a:t>We will be interested in C/C++ checkers</a:t>
            </a:r>
          </a:p>
          <a:p>
            <a:pPr lvl="1"/>
            <a:r>
              <a:rPr lang="en-US" dirty="0"/>
              <a:t>but tools exists for almost any language</a:t>
            </a:r>
          </a:p>
          <a:p>
            <a:pPr eaLnBrk="1" hangingPunct="1">
              <a:defRPr/>
            </a:pPr>
            <a:endParaRPr lang="en-US" sz="2200" dirty="0"/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b="0">
                <a:solidFill>
                  <a:schemeClr val="bg1"/>
                </a:solidFill>
              </a:rPr>
              <a:t>PB173 | Security code review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305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Both free and commercial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Commercial tools</a:t>
            </a:r>
          </a:p>
          <a:p>
            <a:pPr lvl="1"/>
            <a:r>
              <a:rPr lang="en-US" sz="1800" dirty="0"/>
              <a:t>PC-Lint (</a:t>
            </a:r>
            <a:r>
              <a:rPr lang="en-US" sz="1800" dirty="0" err="1"/>
              <a:t>Gimpel</a:t>
            </a:r>
            <a:r>
              <a:rPr lang="en-US" sz="1800" dirty="0"/>
              <a:t> Software)</a:t>
            </a:r>
          </a:p>
          <a:p>
            <a:pPr lvl="1"/>
            <a:r>
              <a:rPr lang="en-US" sz="1800" dirty="0" err="1"/>
              <a:t>Klocwork</a:t>
            </a:r>
            <a:r>
              <a:rPr lang="en-US" sz="1800" dirty="0"/>
              <a:t> Insight (</a:t>
            </a:r>
            <a:r>
              <a:rPr lang="en-US" sz="1800" dirty="0" err="1"/>
              <a:t>Klocwork</a:t>
            </a:r>
            <a:r>
              <a:rPr lang="en-US" sz="1800" dirty="0"/>
              <a:t>)</a:t>
            </a:r>
          </a:p>
          <a:p>
            <a:pPr lvl="1"/>
            <a:r>
              <a:rPr lang="en-US" sz="1800" b="1" dirty="0" err="1"/>
              <a:t>Coverity</a:t>
            </a:r>
            <a:r>
              <a:rPr lang="en-US" sz="1800" dirty="0"/>
              <a:t> Prevent (now under HP, free for open-source)</a:t>
            </a:r>
          </a:p>
          <a:p>
            <a:pPr lvl="1"/>
            <a:r>
              <a:rPr lang="en-US" sz="1800" dirty="0"/>
              <a:t>Microsoft </a:t>
            </a:r>
            <a:r>
              <a:rPr lang="en-US" sz="1800" b="1" dirty="0" err="1"/>
              <a:t>PREfast</a:t>
            </a:r>
            <a:r>
              <a:rPr lang="en-US" sz="1800" dirty="0"/>
              <a:t> (included in Visual Studio)</a:t>
            </a:r>
          </a:p>
          <a:p>
            <a:r>
              <a:rPr lang="en-US" sz="2000" dirty="0"/>
              <a:t>Free tools</a:t>
            </a:r>
          </a:p>
          <a:p>
            <a:pPr lvl="1"/>
            <a:r>
              <a:rPr lang="en-GB" sz="1800" dirty="0"/>
              <a:t>Rough Auditing Tool for Security (RATS) </a:t>
            </a:r>
            <a:r>
              <a:rPr lang="en-GB" sz="1800" dirty="0">
                <a:hlinkClick r:id="rId2"/>
              </a:rPr>
              <a:t>http://code.google.com/p/rough-auditing-tool-for-security/</a:t>
            </a:r>
            <a:endParaRPr lang="en-GB" sz="1800" dirty="0"/>
          </a:p>
          <a:p>
            <a:pPr lvl="1"/>
            <a:r>
              <a:rPr lang="en-GB" sz="1800" b="1" dirty="0" err="1"/>
              <a:t>CppCheck</a:t>
            </a:r>
            <a:r>
              <a:rPr lang="en-GB" sz="1800" dirty="0"/>
              <a:t> </a:t>
            </a:r>
            <a:r>
              <a:rPr lang="en-GB" sz="1800" dirty="0">
                <a:hlinkClick r:id="rId3"/>
              </a:rPr>
              <a:t>http://cppcheck.sourceforge.net/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Flawfinder</a:t>
            </a:r>
            <a:r>
              <a:rPr lang="en-US" altLang="en-US" sz="1800" dirty="0"/>
              <a:t> </a:t>
            </a:r>
            <a:r>
              <a:rPr lang="en-US" altLang="en-US" sz="1800" dirty="0">
                <a:hlinkClick r:id="rId4"/>
              </a:rPr>
              <a:t>http://www.dwheeler.com/flawfinder/</a:t>
            </a:r>
            <a:endParaRPr lang="en-US" altLang="en-US" sz="1800" dirty="0"/>
          </a:p>
          <a:p>
            <a:pPr lvl="1"/>
            <a:r>
              <a:rPr lang="en-US" altLang="en-US" sz="1800" dirty="0"/>
              <a:t>Splint </a:t>
            </a:r>
            <a:r>
              <a:rPr lang="en-US" sz="1800" dirty="0">
                <a:hlinkClick r:id="rId5"/>
              </a:rPr>
              <a:t>http://www.splint.org/</a:t>
            </a:r>
            <a:endParaRPr lang="en-US" sz="1800" dirty="0"/>
          </a:p>
          <a:p>
            <a:pPr lvl="1"/>
            <a:r>
              <a:rPr lang="en-US" sz="1800" b="1" dirty="0" err="1"/>
              <a:t>FindBugs</a:t>
            </a:r>
            <a:r>
              <a:rPr lang="en-US" sz="1800" dirty="0"/>
              <a:t> </a:t>
            </a:r>
            <a:r>
              <a:rPr lang="en-GB" sz="1800" dirty="0">
                <a:hlinkClick r:id="rId6"/>
              </a:rPr>
              <a:t>http://findbugs.sourceforge.net</a:t>
            </a:r>
            <a:r>
              <a:rPr lang="en-GB" sz="1800" dirty="0"/>
              <a:t> (for Java programs)</a:t>
            </a:r>
          </a:p>
          <a:p>
            <a:pPr lvl="1"/>
            <a:r>
              <a:rPr lang="en-US" altLang="en-US" sz="1800" dirty="0" err="1"/>
              <a:t>Doxygen’s</a:t>
            </a:r>
            <a:r>
              <a:rPr lang="en-US" altLang="en-US" sz="1800" dirty="0"/>
              <a:t> call graphs from source  </a:t>
            </a:r>
            <a:r>
              <a:rPr lang="en-US" altLang="en-US" sz="1800" dirty="0">
                <a:hlinkClick r:id="rId7"/>
              </a:rPr>
              <a:t>http://www.stack.nl/~dimitri/doxygen/</a:t>
            </a:r>
            <a:endParaRPr lang="en-US" altLang="en-US" sz="1800" dirty="0"/>
          </a:p>
          <a:p>
            <a:pPr lvl="1"/>
            <a:r>
              <a:rPr lang="en-US" altLang="en-US" sz="1800" dirty="0"/>
              <a:t>...</a:t>
            </a:r>
          </a:p>
          <a:p>
            <a:endParaRPr lang="en-US" sz="2000" dirty="0"/>
          </a:p>
          <a:p>
            <a:pPr lvl="1"/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PB173 | Security code review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36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bg1"/>
                </a:solidFill>
              </a:rPr>
              <a:t>PB173 | Refactoring                  </a:t>
            </a:r>
            <a:endParaRPr lang="en-GB" altLang="en-US" sz="140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Source monitor – example outputs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424862" cy="5140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Complexity: 1-10 (OK), 11-20 (sometimes), &gt; 20 (BAD)</a:t>
            </a:r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8686800" cy="417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0677" name="Rectangle 5"/>
          <p:cNvSpPr>
            <a:spLocks noChangeArrowheads="1"/>
          </p:cNvSpPr>
          <p:nvPr/>
        </p:nvSpPr>
        <p:spPr bwMode="auto">
          <a:xfrm>
            <a:off x="5029200" y="2819400"/>
            <a:ext cx="3733800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62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067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Security code review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43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Security code review</a:t>
            </a:r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Architecture overview</a:t>
            </a:r>
          </a:p>
          <a:p>
            <a:pPr lvl="1" eaLnBrk="1" hangingPunct="1"/>
            <a:r>
              <a:rPr lang="en-US" altLang="en-US"/>
              <a:t>Design choices and possible design flaws</a:t>
            </a:r>
          </a:p>
          <a:p>
            <a:pPr eaLnBrk="1" hangingPunct="1"/>
            <a:r>
              <a:rPr lang="en-US" altLang="en-US"/>
              <a:t>Code review</a:t>
            </a:r>
          </a:p>
          <a:p>
            <a:pPr lvl="1" eaLnBrk="1" hangingPunct="1"/>
            <a:r>
              <a:rPr lang="en-US" altLang="en-US"/>
              <a:t>How well is architecture actually implemented</a:t>
            </a:r>
          </a:p>
          <a:p>
            <a:pPr eaLnBrk="1" hangingPunct="1"/>
            <a:r>
              <a:rPr lang="en-US" altLang="en-US"/>
              <a:t>Whitebox, greybox &amp; blackbox testing</a:t>
            </a:r>
          </a:p>
          <a:p>
            <a:pPr lvl="1" eaLnBrk="1" hangingPunct="1"/>
            <a:r>
              <a:rPr lang="en-US" altLang="en-US"/>
              <a:t>different level of access to code and documentation</a:t>
            </a:r>
          </a:p>
          <a:p>
            <a:pPr eaLnBrk="1" hangingPunct="1"/>
            <a:r>
              <a:rPr lang="en-US" altLang="en-US"/>
              <a:t>Available tools</a:t>
            </a:r>
          </a:p>
          <a:p>
            <a:pPr lvl="1" eaLnBrk="1" hangingPunct="1"/>
            <a:r>
              <a:rPr lang="en-US" altLang="en-US"/>
              <a:t>mainly for code review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40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17.4. No seminar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24.4. Implementation with TCP socket</a:t>
            </a:r>
          </a:p>
          <a:p>
            <a:r>
              <a:rPr lang="en-GB" dirty="0">
                <a:solidFill>
                  <a:srgbClr val="FF0000"/>
                </a:solidFill>
              </a:rPr>
              <a:t>1.5. No seminar</a:t>
            </a:r>
          </a:p>
          <a:p>
            <a:pPr lvl="1"/>
            <a:r>
              <a:rPr lang="en-GB" dirty="0"/>
              <a:t>5.5. Final implementation with TLS socket (</a:t>
            </a:r>
            <a:r>
              <a:rPr lang="en-GB" dirty="0" err="1"/>
              <a:t>QSslSocket</a:t>
            </a:r>
            <a:r>
              <a:rPr lang="en-GB" dirty="0"/>
              <a:t>) =&gt; </a:t>
            </a:r>
            <a:r>
              <a:rPr lang="en-GB" dirty="0">
                <a:solidFill>
                  <a:srgbClr val="00CC00"/>
                </a:solidFill>
              </a:rPr>
              <a:t>start of code review</a:t>
            </a:r>
          </a:p>
          <a:p>
            <a:r>
              <a:rPr lang="en-GB" dirty="0">
                <a:solidFill>
                  <a:srgbClr val="FF0000"/>
                </a:solidFill>
              </a:rPr>
              <a:t>8.5. No seminar</a:t>
            </a:r>
          </a:p>
          <a:p>
            <a:r>
              <a:rPr lang="en-GB" dirty="0"/>
              <a:t>15.5. </a:t>
            </a:r>
            <a:r>
              <a:rPr lang="en-GB" dirty="0">
                <a:solidFill>
                  <a:srgbClr val="00CC00"/>
                </a:solidFill>
              </a:rPr>
              <a:t>Presentation of other project review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593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Practical assignment</a:t>
            </a:r>
            <a:r>
              <a:rPr lang="cs-CZ" altLang="en-US" dirty="0"/>
              <a:t> – </a:t>
            </a:r>
            <a:r>
              <a:rPr lang="cs-CZ" altLang="en-US" dirty="0" err="1"/>
              <a:t>code</a:t>
            </a:r>
            <a:r>
              <a:rPr lang="cs-CZ" altLang="en-US" dirty="0"/>
              <a:t> </a:t>
            </a:r>
            <a:r>
              <a:rPr lang="cs-CZ" altLang="en-US" dirty="0" err="1"/>
              <a:t>review</a:t>
            </a:r>
            <a:endParaRPr lang="en-US" altLang="en-US" dirty="0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/>
              <a:t>M</a:t>
            </a:r>
            <a:r>
              <a:rPr lang="en-US" altLang="en-US" sz="2400" dirty="0" err="1"/>
              <a:t>ake</a:t>
            </a:r>
            <a:r>
              <a:rPr lang="en-US" altLang="en-US" sz="2400" dirty="0"/>
              <a:t> your documentation &amp; code available</a:t>
            </a:r>
          </a:p>
          <a:p>
            <a:pPr lvl="1"/>
            <a:r>
              <a:rPr lang="cs-CZ" altLang="en-US" sz="2000" dirty="0" err="1"/>
              <a:t>Create</a:t>
            </a:r>
            <a:r>
              <a:rPr lang="cs-CZ" altLang="en-US" sz="2000" dirty="0"/>
              <a:t> Doc </a:t>
            </a:r>
            <a:r>
              <a:rPr lang="cs-CZ" altLang="en-US" sz="2000" dirty="0" err="1"/>
              <a:t>folder</a:t>
            </a:r>
            <a:r>
              <a:rPr lang="cs-CZ" altLang="en-US" sz="2000" dirty="0"/>
              <a:t> in </a:t>
            </a:r>
            <a:r>
              <a:rPr lang="cs-CZ" altLang="en-US" sz="2000" dirty="0" err="1"/>
              <a:t>your</a:t>
            </a:r>
            <a:r>
              <a:rPr lang="cs-CZ" altLang="en-US" sz="2000" dirty="0"/>
              <a:t> </a:t>
            </a:r>
            <a:r>
              <a:rPr lang="cs-CZ" altLang="en-US" sz="2000" dirty="0" err="1"/>
              <a:t>GitHub</a:t>
            </a:r>
            <a:r>
              <a:rPr lang="cs-CZ" altLang="en-US" sz="2000" dirty="0"/>
              <a:t> </a:t>
            </a:r>
            <a:r>
              <a:rPr lang="cs-CZ" altLang="en-US" sz="2000" dirty="0" err="1"/>
              <a:t>repo</a:t>
            </a:r>
            <a:endParaRPr lang="cs-CZ" altLang="en-US" sz="2000" dirty="0"/>
          </a:p>
          <a:p>
            <a:pPr lvl="1"/>
            <a:r>
              <a:rPr lang="en-US" altLang="en-US" sz="2000" dirty="0"/>
              <a:t>Upload also to IS repository (available to others) </a:t>
            </a:r>
          </a:p>
          <a:p>
            <a:pPr lvl="2"/>
            <a:r>
              <a:rPr lang="en-US" altLang="en-US" sz="2000" dirty="0"/>
              <a:t>Crypto - Project for review</a:t>
            </a:r>
          </a:p>
          <a:p>
            <a:pPr lvl="1"/>
            <a:r>
              <a:rPr lang="en-US" altLang="en-US" sz="2000" dirty="0"/>
              <a:t>deadline </a:t>
            </a:r>
            <a:r>
              <a:rPr lang="cs-CZ" altLang="en-US" sz="2000" dirty="0"/>
              <a:t>5</a:t>
            </a:r>
            <a:r>
              <a:rPr lang="en-US" altLang="en-US" sz="2000" dirty="0"/>
              <a:t>.5. 23:59</a:t>
            </a:r>
            <a:r>
              <a:rPr lang="cs-CZ" altLang="en-US" sz="2000" dirty="0"/>
              <a:t> (</a:t>
            </a:r>
            <a:r>
              <a:rPr lang="cs-CZ" altLang="en-US" sz="2000" dirty="0" err="1"/>
              <a:t>Friday</a:t>
            </a:r>
            <a:r>
              <a:rPr lang="cs-CZ" altLang="en-US" sz="2000" dirty="0"/>
              <a:t>)</a:t>
            </a:r>
            <a:endParaRPr lang="en-US" altLang="en-US" sz="2000" dirty="0"/>
          </a:p>
          <a:p>
            <a:pPr eaLnBrk="1" hangingPunct="1"/>
            <a:r>
              <a:rPr lang="en-US" altLang="en-US" sz="2400" dirty="0"/>
              <a:t>Security analysis of design and code of other team</a:t>
            </a:r>
          </a:p>
          <a:p>
            <a:pPr lvl="1"/>
            <a:r>
              <a:rPr lang="en-US" altLang="en-US" sz="2000" dirty="0">
                <a:solidFill>
                  <a:srgbClr val="FF0000"/>
                </a:solidFill>
              </a:rPr>
              <a:t>Start work after 5.5. 24:00 </a:t>
            </a:r>
            <a:r>
              <a:rPr lang="en-US" altLang="en-US" sz="2000" dirty="0"/>
              <a:t>based on IS and GitHub materials</a:t>
            </a:r>
          </a:p>
          <a:p>
            <a:pPr lvl="1"/>
            <a:r>
              <a:rPr lang="en-US" altLang="en-US" sz="2000" dirty="0">
                <a:solidFill>
                  <a:srgbClr val="FF0000"/>
                </a:solidFill>
              </a:rPr>
              <a:t>Presentation of findings 15.5. 12:00</a:t>
            </a:r>
          </a:p>
          <a:p>
            <a:pPr eaLnBrk="1" hangingPunct="1"/>
            <a:r>
              <a:rPr lang="en-US" altLang="en-US" sz="2400" dirty="0"/>
              <a:t>Points (max. 30) will be awarded according to:</a:t>
            </a:r>
          </a:p>
          <a:p>
            <a:pPr lvl="1" eaLnBrk="1" hangingPunct="1"/>
            <a:r>
              <a:rPr lang="en-US" altLang="en-US" sz="2000" dirty="0" err="1"/>
              <a:t>number&amp;severity</a:t>
            </a:r>
            <a:r>
              <a:rPr lang="en-US" altLang="en-US" sz="2000" dirty="0"/>
              <a:t> of problems found in reviewed projects </a:t>
            </a:r>
          </a:p>
          <a:p>
            <a:pPr lvl="1" eaLnBrk="1" hangingPunct="1"/>
            <a:r>
              <a:rPr lang="en-US" altLang="en-US" sz="2000" dirty="0"/>
              <a:t>quality of architecture and code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47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Practical assignment</a:t>
            </a: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Some tips what to analyze:</a:t>
            </a:r>
          </a:p>
          <a:p>
            <a:pPr lvl="1" eaLnBrk="1" hangingPunct="1"/>
            <a:r>
              <a:rPr lang="en-US" altLang="en-US" sz="2000" dirty="0"/>
              <a:t>which functions are manipulating with sensitive information</a:t>
            </a:r>
          </a:p>
          <a:p>
            <a:pPr lvl="1" eaLnBrk="1" hangingPunct="1"/>
            <a:r>
              <a:rPr lang="en-US" altLang="en-US" sz="2000" dirty="0"/>
              <a:t>where is random numbers coming from</a:t>
            </a:r>
          </a:p>
          <a:p>
            <a:pPr lvl="1" eaLnBrk="1" hangingPunct="1"/>
            <a:r>
              <a:rPr lang="en-US" altLang="en-US" sz="2000" dirty="0"/>
              <a:t>code bugs?</a:t>
            </a:r>
          </a:p>
          <a:p>
            <a:pPr eaLnBrk="1" hangingPunct="1"/>
            <a:r>
              <a:rPr lang="en-US" altLang="en-US" sz="2400" dirty="0"/>
              <a:t>Use some analysis tools</a:t>
            </a:r>
          </a:p>
          <a:p>
            <a:pPr lvl="1" eaLnBrk="1" hangingPunct="1"/>
            <a:r>
              <a:rPr lang="en-US" altLang="en-US" sz="2000" dirty="0" err="1"/>
              <a:t>gcc</a:t>
            </a:r>
            <a:r>
              <a:rPr lang="en-US" altLang="en-US" sz="2000" dirty="0"/>
              <a:t> -Wall -</a:t>
            </a:r>
            <a:r>
              <a:rPr lang="en-US" altLang="en-US" sz="2000" dirty="0" err="1"/>
              <a:t>Wextra</a:t>
            </a:r>
            <a:r>
              <a:rPr lang="en-US" altLang="en-US" sz="2000" dirty="0"/>
              <a:t> </a:t>
            </a:r>
          </a:p>
          <a:p>
            <a:pPr lvl="1" eaLnBrk="1" hangingPunct="1"/>
            <a:r>
              <a:rPr lang="en-US" altLang="en-US" sz="2000" dirty="0" err="1"/>
              <a:t>MSVS:Project</a:t>
            </a:r>
            <a:r>
              <a:rPr lang="en-US" altLang="en-US" sz="2000" dirty="0" err="1">
                <a:sym typeface="Symbol" pitchFamily="18" charset="2"/>
              </a:rPr>
              <a:t>C</a:t>
            </a:r>
            <a:r>
              <a:rPr lang="en-US" altLang="en-US" sz="2000" dirty="0">
                <a:sym typeface="Symbol" pitchFamily="18" charset="2"/>
              </a:rPr>
              <a:t>/C++ General Warning level (/W4 /Wall)</a:t>
            </a:r>
            <a:endParaRPr lang="en-US" altLang="en-US" sz="2000" dirty="0"/>
          </a:p>
          <a:p>
            <a:pPr lvl="1" eaLnBrk="1" hangingPunct="1"/>
            <a:r>
              <a:rPr lang="en-US" altLang="en-US" sz="2000" dirty="0"/>
              <a:t>call graphs (e.g., </a:t>
            </a:r>
            <a:r>
              <a:rPr lang="en-US" altLang="en-US" sz="2000" dirty="0" err="1"/>
              <a:t>Doxygen</a:t>
            </a:r>
            <a:r>
              <a:rPr lang="en-US" altLang="en-US" sz="2000" dirty="0"/>
              <a:t>, </a:t>
            </a:r>
            <a:r>
              <a:rPr lang="en-US" altLang="en-US" sz="2000" dirty="0">
                <a:hlinkClick r:id="rId2"/>
              </a:rPr>
              <a:t>http://cecko.eu/public/doxygen</a:t>
            </a:r>
            <a:r>
              <a:rPr lang="en-US" altLang="en-US" sz="2000" dirty="0"/>
              <a:t>)</a:t>
            </a:r>
          </a:p>
          <a:p>
            <a:pPr lvl="1" eaLnBrk="1" hangingPunct="1"/>
            <a:r>
              <a:rPr lang="en-US" altLang="en-US" sz="2000" dirty="0" err="1"/>
              <a:t>Cppcheck</a:t>
            </a:r>
            <a:r>
              <a:rPr lang="en-US" altLang="en-US" sz="2000" dirty="0"/>
              <a:t> (C/C++, Windows) </a:t>
            </a:r>
            <a:r>
              <a:rPr lang="en-US" altLang="en-US" sz="2000" dirty="0">
                <a:hlinkClick r:id="rId3"/>
              </a:rPr>
              <a:t>http://cppcheck.sourceforge.net/</a:t>
            </a:r>
            <a:endParaRPr lang="en-US" altLang="en-US" sz="2000" dirty="0"/>
          </a:p>
          <a:p>
            <a:pPr lvl="1" eaLnBrk="1" hangingPunct="1"/>
            <a:r>
              <a:rPr lang="cs-CZ" altLang="en-US" sz="2000" dirty="0" err="1"/>
              <a:t>Code</a:t>
            </a:r>
            <a:r>
              <a:rPr lang="cs-CZ" altLang="en-US" sz="2000" dirty="0"/>
              <a:t> </a:t>
            </a:r>
            <a:r>
              <a:rPr lang="cs-CZ" altLang="en-US" sz="2000" dirty="0" err="1"/>
              <a:t>complexity</a:t>
            </a:r>
            <a:r>
              <a:rPr lang="cs-CZ" altLang="en-US" sz="2000" dirty="0"/>
              <a:t> </a:t>
            </a:r>
          </a:p>
          <a:p>
            <a:pPr lvl="1" eaLnBrk="1" hangingPunct="1"/>
            <a:r>
              <a:rPr lang="en-US" altLang="en-US" sz="2000" dirty="0"/>
              <a:t>...</a:t>
            </a:r>
          </a:p>
          <a:p>
            <a:pPr lvl="1" eaLnBrk="1" hangingPunct="1"/>
            <a:endParaRPr lang="en-US" altLang="en-US" sz="2000" dirty="0"/>
          </a:p>
          <a:p>
            <a:pPr eaLnBrk="1" hangingPunct="1"/>
            <a:endParaRPr lang="en-US" alt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9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Practical assignment (2)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Summarize your findings </a:t>
            </a:r>
          </a:p>
          <a:p>
            <a:pPr lvl="1" eaLnBrk="1" hangingPunct="1"/>
            <a:r>
              <a:rPr lang="en-US" altLang="en-US" dirty="0"/>
              <a:t>problem identification + severity + applicability + short description</a:t>
            </a:r>
          </a:p>
          <a:p>
            <a:pPr lvl="1" eaLnBrk="1" hangingPunct="1"/>
            <a:r>
              <a:rPr lang="en-US" altLang="en-US" dirty="0"/>
              <a:t>2 pages enough (per project)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2422525" y="4151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2549" name="Text Box 5"/>
          <p:cNvSpPr txBox="1">
            <a:spLocks noChangeArrowheads="1"/>
          </p:cNvSpPr>
          <p:nvPr/>
        </p:nvSpPr>
        <p:spPr bwMode="auto">
          <a:xfrm>
            <a:off x="381000" y="3506787"/>
            <a:ext cx="8382000" cy="3122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/>
              <a:t>Identifikace problému</a:t>
            </a:r>
            <a:r>
              <a:rPr lang="cs-CZ" altLang="en-US" b="0"/>
              <a:t>: A_x (celková bezpečnostní architektura) / </a:t>
            </a:r>
            <a:r>
              <a:rPr lang="en-US" altLang="en-US" b="0"/>
              <a:t>C</a:t>
            </a:r>
            <a:r>
              <a:rPr lang="cs-CZ" altLang="en-US" b="0"/>
              <a:t>_x (kód implementace)</a:t>
            </a:r>
          </a:p>
          <a:p>
            <a:pPr eaLnBrk="1" hangingPunct="1"/>
            <a:r>
              <a:rPr lang="cs-CZ" altLang="en-US"/>
              <a:t>Závažnost</a:t>
            </a:r>
            <a:r>
              <a:rPr lang="cs-CZ" altLang="en-US" b="0"/>
              <a:t>: nízká  /  střední  /  vysoká  /  není možné rozhodnout</a:t>
            </a:r>
          </a:p>
          <a:p>
            <a:pPr eaLnBrk="1" hangingPunct="1"/>
            <a:r>
              <a:rPr lang="cs-CZ" altLang="en-US"/>
              <a:t>Proveditelnost útoku:</a:t>
            </a:r>
            <a:r>
              <a:rPr lang="cs-CZ" altLang="en-US" b="0"/>
              <a:t> snadná (lze přímo externím útočníkem)  /  v závislosti na dalších součástech systému  /  není možné rozhodnout (obvykle značí potenciální zranitelnost, kde ale detailní postup pro možné zneužití přímo neznáme)</a:t>
            </a:r>
          </a:p>
          <a:p>
            <a:pPr eaLnBrk="1" hangingPunct="1"/>
            <a:r>
              <a:rPr lang="cs-CZ" altLang="en-US"/>
              <a:t>Popis problému</a:t>
            </a:r>
            <a:r>
              <a:rPr lang="cs-CZ" altLang="en-US" b="0"/>
              <a:t>: místo výskytu v kódu ve tvary soubor.c:číslo_řádku:funkce – popis </a:t>
            </a:r>
          </a:p>
          <a:p>
            <a:pPr eaLnBrk="1" hangingPunct="1"/>
            <a:r>
              <a:rPr lang="cs-CZ" altLang="en-US"/>
              <a:t>Navrhované řešení</a:t>
            </a:r>
            <a:r>
              <a:rPr lang="cs-CZ" altLang="en-US" b="0"/>
              <a:t>: jednoduchý popis (v případě, že jsme návrh schopni poskytnout)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47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54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Total points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missed three weeks due to public holiday</a:t>
            </a:r>
          </a:p>
          <a:p>
            <a:pPr lvl="1"/>
            <a:r>
              <a:rPr lang="en-GB" dirty="0"/>
              <a:t>So far 7 assignments assigned</a:t>
            </a:r>
          </a:p>
          <a:p>
            <a:pPr lvl="1"/>
            <a:r>
              <a:rPr lang="en-GB" dirty="0"/>
              <a:t>Two more: TLS implementation, project review </a:t>
            </a:r>
          </a:p>
          <a:p>
            <a:pPr lvl="1"/>
            <a:r>
              <a:rPr lang="en-GB" dirty="0"/>
              <a:t>30 points for project quality and functionality</a:t>
            </a:r>
          </a:p>
          <a:p>
            <a:r>
              <a:rPr lang="en-GB" dirty="0"/>
              <a:t>Original requirements: </a:t>
            </a:r>
          </a:p>
          <a:p>
            <a:pPr lvl="1"/>
            <a:r>
              <a:rPr lang="en-GB" dirty="0"/>
              <a:t>10x10 (</a:t>
            </a:r>
            <a:r>
              <a:rPr lang="en-GB" dirty="0" err="1"/>
              <a:t>hw</a:t>
            </a:r>
            <a:r>
              <a:rPr lang="en-GB" dirty="0"/>
              <a:t>) + 30 (project) =&gt; max 130, 85 to pass</a:t>
            </a:r>
          </a:p>
          <a:p>
            <a:r>
              <a:rPr lang="en-GB" dirty="0"/>
              <a:t>Updated requirements:</a:t>
            </a:r>
          </a:p>
          <a:p>
            <a:pPr lvl="1"/>
            <a:r>
              <a:rPr lang="en-GB" dirty="0"/>
              <a:t>9x10 (</a:t>
            </a:r>
            <a:r>
              <a:rPr lang="en-GB" dirty="0" err="1"/>
              <a:t>hw</a:t>
            </a:r>
            <a:r>
              <a:rPr lang="en-GB" dirty="0"/>
              <a:t>) + 30 (project) =&gt; </a:t>
            </a:r>
            <a:r>
              <a:rPr lang="en-GB" b="1" dirty="0"/>
              <a:t>max 120, 75 points to pass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11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Security code review (2)</a:t>
            </a:r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 will always have a limited time</a:t>
            </a:r>
          </a:p>
          <a:p>
            <a:pPr lvl="1" eaLnBrk="1" hangingPunct="1"/>
            <a:r>
              <a:rPr lang="en-US" altLang="en-US"/>
              <a:t>try to rapidly build overall picture</a:t>
            </a:r>
          </a:p>
          <a:p>
            <a:pPr lvl="1" eaLnBrk="1" hangingPunct="1"/>
            <a:r>
              <a:rPr lang="en-US" altLang="en-US"/>
              <a:t>use tools to find low hanging fruit</a:t>
            </a:r>
          </a:p>
          <a:p>
            <a:pPr eaLnBrk="1" hangingPunct="1"/>
            <a:r>
              <a:rPr lang="en-US" altLang="en-US"/>
              <a:t>Focus on most sensitive and problematic areas</a:t>
            </a:r>
            <a:endParaRPr lang="cs-CZ" altLang="en-US"/>
          </a:p>
          <a:p>
            <a:pPr lvl="1" eaLnBrk="1" hangingPunct="1"/>
            <a:r>
              <a:rPr lang="en-US" altLang="en-US"/>
              <a:t>use tools to focus your analysis scope</a:t>
            </a:r>
          </a:p>
          <a:p>
            <a:pPr eaLnBrk="1" hangingPunct="1"/>
            <a:r>
              <a:rPr lang="en-US" altLang="en-US"/>
              <a:t>More eyes can spot more problems</a:t>
            </a:r>
          </a:p>
          <a:p>
            <a:pPr lvl="1" eaLnBrk="1" hangingPunct="1"/>
            <a:r>
              <a:rPr lang="en-US" altLang="en-US"/>
              <a:t>experts on different areas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53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Architecture overview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60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Architecture overview</a:t>
            </a:r>
          </a:p>
        </p:txBody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Get all information you can quickly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Assets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What has the value in the system?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What damage is caused when successfully attacked?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What mechanisms are used to protect assets?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Roles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Who has access to what?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What credentials needs to be presented?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Thread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What is expected to do harm?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What are you defending against?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9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Architecture overview (2)</a:t>
            </a:r>
          </a:p>
        </p:txBody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Usage of well established techniques and standards</a:t>
            </a:r>
          </a:p>
          <a:p>
            <a:pPr eaLnBrk="1" hangingPunct="1"/>
            <a:r>
              <a:rPr lang="en-US" altLang="en-US"/>
              <a:t>Comparison with existing schemes</a:t>
            </a:r>
          </a:p>
          <a:p>
            <a:pPr lvl="1" eaLnBrk="1" hangingPunct="1"/>
            <a:r>
              <a:rPr lang="en-US" altLang="en-US"/>
              <a:t>What is the advantage of new scheme?</a:t>
            </a:r>
          </a:p>
          <a:p>
            <a:pPr lvl="1" eaLnBrk="1" hangingPunct="1"/>
            <a:r>
              <a:rPr lang="en-US" altLang="en-US"/>
              <a:t>Why changes were made?</a:t>
            </a:r>
          </a:p>
          <a:p>
            <a:pPr eaLnBrk="1" hangingPunct="1"/>
            <a:r>
              <a:rPr lang="en-US" altLang="en-US"/>
              <a:t>Security tradeoffs documented</a:t>
            </a:r>
          </a:p>
          <a:p>
            <a:pPr lvl="1" eaLnBrk="1" hangingPunct="1"/>
            <a:r>
              <a:rPr lang="en-US" altLang="en-US"/>
              <a:t>Possible threat, but unmitigated? </a:t>
            </a:r>
          </a:p>
          <a:p>
            <a:pPr lvl="1" eaLnBrk="1" hangingPunct="1"/>
            <a:r>
              <a:rPr lang="en-US" altLang="en-US"/>
              <a:t>Is documented or overlooked?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5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Sensitive data flow mapping</a:t>
            </a:r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Identify sensitive data</a:t>
            </a:r>
          </a:p>
          <a:p>
            <a:pPr lvl="1" eaLnBrk="1" hangingPunct="1"/>
            <a:r>
              <a:rPr lang="en-US" altLang="en-US"/>
              <a:t>password, key, protected data...</a:t>
            </a:r>
          </a:p>
          <a:p>
            <a:pPr eaLnBrk="1" hangingPunct="1"/>
            <a:r>
              <a:rPr lang="en-US" altLang="en-US"/>
              <a:t>Find all processing functions</a:t>
            </a:r>
          </a:p>
          <a:p>
            <a:pPr lvl="1" eaLnBrk="1" hangingPunct="1"/>
            <a:r>
              <a:rPr lang="en-US" altLang="en-US"/>
              <a:t>and focus on them</a:t>
            </a:r>
          </a:p>
          <a:p>
            <a:pPr eaLnBrk="1" hangingPunct="1"/>
            <a:r>
              <a:rPr lang="en-US" altLang="en-US"/>
              <a:t>Create data flow between functions</a:t>
            </a:r>
          </a:p>
          <a:p>
            <a:pPr lvl="1" eaLnBrk="1" hangingPunct="1"/>
            <a:r>
              <a:rPr lang="en-US" altLang="en-US"/>
              <a:t>e.g. Doxygen call graph</a:t>
            </a:r>
          </a:p>
          <a:p>
            <a:pPr eaLnBrk="1" hangingPunct="1"/>
            <a:r>
              <a:rPr lang="en-US" altLang="en-US"/>
              <a:t>Inspect when functions can be called</a:t>
            </a:r>
          </a:p>
          <a:p>
            <a:pPr lvl="1" eaLnBrk="1" hangingPunct="1"/>
            <a:r>
              <a:rPr lang="en-US" altLang="en-US"/>
              <a:t>Is key schedule validity checked? </a:t>
            </a:r>
          </a:p>
          <a:p>
            <a:pPr lvl="1" eaLnBrk="1" hangingPunct="1"/>
            <a:r>
              <a:rPr lang="en-US" altLang="en-US"/>
              <a:t>Can be function called without previous function calls?</a:t>
            </a:r>
          </a:p>
          <a:p>
            <a:pPr eaLnBrk="1" hangingPunct="1"/>
            <a:r>
              <a:rPr lang="en-US" altLang="en-US"/>
              <a:t>Where are sensitive data stored between calls?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85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Protocol design (and implementation)</a:t>
            </a:r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Packet confidentiality, integrity and authenticity</a:t>
            </a:r>
          </a:p>
          <a:p>
            <a:pPr eaLnBrk="1" hangingPunct="1"/>
            <a:r>
              <a:rPr lang="en-US" altLang="en-US"/>
              <a:t>Packet removal/insertion detection</a:t>
            </a:r>
          </a:p>
          <a:p>
            <a:pPr eaLnBrk="1" hangingPunct="1"/>
            <a:r>
              <a:rPr lang="en-US" altLang="en-US"/>
              <a:t>Replay attack</a:t>
            </a:r>
          </a:p>
          <a:p>
            <a:pPr eaLnBrk="1" hangingPunct="1"/>
            <a:r>
              <a:rPr lang="en-US" altLang="en-US"/>
              <a:t>Reflection attack</a:t>
            </a:r>
          </a:p>
          <a:p>
            <a:pPr eaLnBrk="1" hangingPunct="1"/>
            <a:r>
              <a:rPr lang="en-US" altLang="en-US"/>
              <a:t>Man in the middle </a:t>
            </a:r>
          </a:p>
          <a:p>
            <a:pPr eaLnBrk="1" hangingPunct="1"/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78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bg1"/>
                </a:solidFill>
              </a:rPr>
              <a:t>PB173 | Security code review 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Code overview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51286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buslab">
  <a:themeElements>
    <a:clrScheme name="Sablona_busl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_busl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busl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oc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Sablona_buslab</Template>
  <TotalTime>20560</TotalTime>
  <Words>1240</Words>
  <Application>Microsoft Office PowerPoint</Application>
  <PresentationFormat>Předvádění na obrazovce (4:3)</PresentationFormat>
  <Paragraphs>248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Symbol</vt:lpstr>
      <vt:lpstr>Wingdings</vt:lpstr>
      <vt:lpstr>Sablona_buslab</vt:lpstr>
      <vt:lpstr>1_Vlastní návrh</vt:lpstr>
      <vt:lpstr>3_Vlastní návrh</vt:lpstr>
      <vt:lpstr>crocs</vt:lpstr>
      <vt:lpstr>PB173 - Tématický vývoj aplikací v C/C++ (jaro 2017)</vt:lpstr>
      <vt:lpstr>Security code review</vt:lpstr>
      <vt:lpstr>Security code review (2)</vt:lpstr>
      <vt:lpstr>Architecture overview</vt:lpstr>
      <vt:lpstr>Architecture overview</vt:lpstr>
      <vt:lpstr>Architecture overview (2)</vt:lpstr>
      <vt:lpstr>Sensitive data flow mapping</vt:lpstr>
      <vt:lpstr>Protocol design (and implementation)</vt:lpstr>
      <vt:lpstr>Code overview</vt:lpstr>
      <vt:lpstr>Cryptography usage</vt:lpstr>
      <vt:lpstr>Cryptography usage (2)</vt:lpstr>
      <vt:lpstr>Cryptography implementation</vt:lpstr>
      <vt:lpstr>Code inspection</vt:lpstr>
      <vt:lpstr>Input validation</vt:lpstr>
      <vt:lpstr>Recommended reading</vt:lpstr>
      <vt:lpstr>Static analysis tools</vt:lpstr>
      <vt:lpstr>Both free and commercial tools</vt:lpstr>
      <vt:lpstr>Source monitor – example outputs </vt:lpstr>
      <vt:lpstr>Prezentace aplikace PowerPoint</vt:lpstr>
      <vt:lpstr>Schedule</vt:lpstr>
      <vt:lpstr>Practical assignment – code review</vt:lpstr>
      <vt:lpstr>Practical assignment</vt:lpstr>
      <vt:lpstr>Practical assignment (2)</vt:lpstr>
      <vt:lpstr>Total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Petr Svenda</cp:lastModifiedBy>
  <cp:revision>1568</cp:revision>
  <cp:lastPrinted>2012-11-13T08:21:23Z</cp:lastPrinted>
  <dcterms:created xsi:type="dcterms:W3CDTF">2010-08-31T13:37:32Z</dcterms:created>
  <dcterms:modified xsi:type="dcterms:W3CDTF">2017-04-24T06:26:02Z</dcterms:modified>
</cp:coreProperties>
</file>