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93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6" r:id="rId15"/>
    <p:sldId id="268" r:id="rId16"/>
    <p:sldId id="269" r:id="rId17"/>
    <p:sldId id="270" r:id="rId18"/>
    <p:sldId id="271" r:id="rId19"/>
    <p:sldId id="288" r:id="rId20"/>
    <p:sldId id="290" r:id="rId21"/>
    <p:sldId id="289" r:id="rId22"/>
    <p:sldId id="273" r:id="rId23"/>
    <p:sldId id="274" r:id="rId24"/>
    <p:sldId id="275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47" autoAdjust="0"/>
  </p:normalViewPr>
  <p:slideViewPr>
    <p:cSldViewPr>
      <p:cViewPr varScale="1">
        <p:scale>
          <a:sx n="86" d="100"/>
          <a:sy n="86" d="100"/>
        </p:scale>
        <p:origin x="23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070D6B-7EC4-4354-91CF-932092066364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D542EF-98D5-4F46-8B03-4526967B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15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5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Nahlížejte na to jako na </a:t>
            </a:r>
            <a:r>
              <a:rPr lang="cs-CZ" baseline="0" dirty="0" smtClean="0"/>
              <a:t>a</a:t>
            </a:r>
            <a:r>
              <a:rPr lang="cs-CZ" dirty="0" smtClean="0"/>
              <a:t>nalogii výrobní linky</a:t>
            </a:r>
          </a:p>
          <a:p>
            <a:r>
              <a:rPr lang="en-US" dirty="0" smtClean="0"/>
              <a:t>--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Link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Spojení mezi dvěma sousedními systémy (jedním segmentem sítě, lokální doručení). Komunikace mezi sítěmi řeší vyšší vrstvy. Řízení přístupu k médiu.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Switche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Huby operují na této vrstvě (přepínače a rozbočovače). Předměty Staudek, Pelikán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Komunikace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pevne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staticke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adressy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směrování adresování (globální), komunikace mezi segmenty sítě (mezi nesousedícími). IP protokol, IP adresa. Na této vrstvě pracují směrovače</a:t>
            </a:r>
            <a:endParaRPr lang="en-US" sz="14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9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Ačkoliv je adresa unikátní</a:t>
            </a:r>
            <a:r>
              <a:rPr lang="cs-CZ" baseline="0" dirty="0" smtClean="0"/>
              <a:t>, nemůže být </a:t>
            </a:r>
            <a:r>
              <a:rPr lang="cs-CZ" dirty="0" smtClean="0"/>
              <a:t>přidělena</a:t>
            </a:r>
            <a:r>
              <a:rPr lang="cs-CZ" baseline="0" dirty="0" smtClean="0"/>
              <a:t> úplně náhodně – chyběl by způsob jak ji najít. Musela by existovat databáze všech IP a způsobů jak se ke všem IP dostat – navíc se musí dynamicky aktualizovat…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45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 determination of the network ID by using the subnet mask is a vital step in IPv4 communication.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This network ID essentially tells a computer how to handle an IPv4 packet. When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 computer on a network needs to send an IPv4 packet to a remote address, the computer first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compares its own network ID to that of the destination network ID specified in the IPv4 packet.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(To determine these network IDs, the computer always uses its locally configured subnet mask.)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If the two network IDs match, the message is determined to be local and is broadcast to the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local subnet. If the two network IDs do not match, the computer sends the packet to a local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router at the address known as the </a:t>
            </a:r>
            <a:r>
              <a:rPr lang="en-US" i="1" dirty="0" smtClean="0"/>
              <a:t>default gateway</a:t>
            </a:r>
            <a:r>
              <a:rPr lang="en-US" dirty="0" smtClean="0"/>
              <a:t>. The router at this default gateway address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then forwards the IPv4 datagram in a manner determined by its routing tables.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Figure 1-33 illustrates this process of IP routing. In the figure, a computer whose address is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192.168.100.5/24 needs to send an IP packet destined for the address 192.168.1.10. Because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network IDs of the two addresses do not match, the computer sends the packet to the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router specified by the default gateway address. This router consults its routing tables and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sends the packet to the router connected to the 192.168.1.0 network. When the router connected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to this network receives the packet, the router broadcasts the packet over the local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subnet. The destination computer at the address 192.168.1.10 responds to the broadcast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and receives the packet for internal processing.</a:t>
            </a:r>
            <a:endParaRPr lang="cs-CZ" dirty="0" smtClean="0"/>
          </a:p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default gateway must share the same network ID and be located within the same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broadcast domain as the hosts it is serving.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■ If a host has no default gateway setting configured, that host will be unable to connect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to the Internet or to any computers beyond broadcast range. For example, a private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internal server that occasionally needs to download content from the Internet needs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to have a default gateway configured.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■ Leaving the default gateway setting </a:t>
            </a:r>
            <a:r>
              <a:rPr lang="en-US" dirty="0" err="1" smtClean="0"/>
              <a:t>unconfigured</a:t>
            </a:r>
            <a:r>
              <a:rPr lang="en-US" dirty="0" smtClean="0"/>
              <a:t> on a host prevents access to that host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from all points beyond the local subnet. In certain situations, therefore, you might in fact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want to leave the default gateway setting </a:t>
            </a:r>
            <a:r>
              <a:rPr lang="en-US" dirty="0" err="1" smtClean="0"/>
              <a:t>unconfigured</a:t>
            </a:r>
            <a:r>
              <a:rPr lang="en-US" dirty="0" smtClean="0"/>
              <a:t> for security reasons.</a:t>
            </a:r>
            <a:endParaRPr lang="cs-CZ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847623-720E-437B-9AB1-91F8660F196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1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It is essential to understand that the addresses within an address block constitute a single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network, and unless the network is </a:t>
            </a:r>
            <a:r>
              <a:rPr lang="en-US" dirty="0" err="1" smtClean="0"/>
              <a:t>subnetted</a:t>
            </a:r>
            <a:r>
              <a:rPr lang="en-US" dirty="0" smtClean="0"/>
              <a:t>—a possibility we will consider later in this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lesson—that address block will serve a </a:t>
            </a:r>
            <a:r>
              <a:rPr lang="en-US" i="1" dirty="0" smtClean="0"/>
              <a:t>single broadcast domain </a:t>
            </a:r>
            <a:r>
              <a:rPr lang="en-US" dirty="0" smtClean="0"/>
              <a:t>with a single router, or way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out of the network. The </a:t>
            </a:r>
            <a:r>
              <a:rPr lang="en-US" i="1" dirty="0" smtClean="0"/>
              <a:t>default gateway </a:t>
            </a:r>
            <a:r>
              <a:rPr lang="en-US" dirty="0" smtClean="0"/>
              <a:t>is the address assigned to that router within the</a:t>
            </a:r>
          </a:p>
          <a:p>
            <a:pPr>
              <a:spcBef>
                <a:spcPct val="0"/>
              </a:spcBef>
            </a:pP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broadcast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Stated another way, an address block by default is designed to serve a single subnet. A</a:t>
            </a:r>
          </a:p>
          <a:p>
            <a:pPr>
              <a:spcBef>
                <a:spcPct val="0"/>
              </a:spcBef>
            </a:pPr>
            <a:r>
              <a:rPr lang="en-US" i="1" dirty="0" smtClean="0"/>
              <a:t>subnet </a:t>
            </a:r>
            <a:r>
              <a:rPr lang="en-US" dirty="0" smtClean="0"/>
              <a:t>is a group of hosts within a single broadcast domain that share the same network ID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and the same default gateway address.</a:t>
            </a: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--</a:t>
            </a:r>
          </a:p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ARP/RARP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BAFBB3-6389-40C7-B46F-DB1179B87EC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3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err="1" smtClean="0"/>
              <a:t>Subnetting</a:t>
            </a:r>
            <a:r>
              <a:rPr lang="en-US" dirty="0" smtClean="0"/>
              <a:t> is often used to accommodate a divided physical topology or to restrict broadcast</a:t>
            </a:r>
          </a:p>
          <a:p>
            <a:pPr>
              <a:spcBef>
                <a:spcPct val="0"/>
              </a:spcBef>
            </a:pPr>
            <a:r>
              <a:rPr lang="cs-CZ" dirty="0" err="1" smtClean="0"/>
              <a:t>traffic</a:t>
            </a:r>
            <a:r>
              <a:rPr lang="cs-CZ" dirty="0" smtClean="0"/>
              <a:t> on a network.</a:t>
            </a:r>
          </a:p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Suppose you are designing or redesigning the address space for a campus network that has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four public servers housed in each of four buildings. Each of the four buildings includes a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router that connects to the rest of the campus network. If your ISP has allocated to you the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/26 network 208.147.66.0, your address space includes 64 public addresses in the range from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208.147.66.0 through 208.147.66.63. Because of the physical topology, however, you cannot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put all of these addresses in a single subnet. As illustrated in Figure 1-41, the routers in each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building create eight separate physical segments that you have to accommodate with your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IP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design.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2FEFB4-D005-4C01-978E-A170D2F073C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01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For example, if you need one subnet to accommodate 100 computers, a second subnet to</a:t>
            </a:r>
          </a:p>
          <a:p>
            <a:pPr>
              <a:spcBef>
                <a:spcPct val="0"/>
              </a:spcBef>
            </a:pPr>
            <a:r>
              <a:rPr lang="en-US" smtClean="0"/>
              <a:t>accommodate 50 computers, and a third subnet to accommodate 20 computers, this arrangement</a:t>
            </a:r>
          </a:p>
          <a:p>
            <a:pPr>
              <a:spcBef>
                <a:spcPct val="0"/>
              </a:spcBef>
            </a:pPr>
            <a:r>
              <a:rPr lang="en-US" smtClean="0"/>
              <a:t>cannot be accommodated by any single internal subnet mask for a /24 address space.</a:t>
            </a:r>
          </a:p>
          <a:p>
            <a:pPr>
              <a:spcBef>
                <a:spcPct val="0"/>
              </a:spcBef>
            </a:pPr>
            <a:r>
              <a:rPr lang="en-US" smtClean="0"/>
              <a:t>As Table 1-5 shows, any single default mask fails to accommodate either enough subnets or</a:t>
            </a:r>
          </a:p>
          <a:p>
            <a:pPr>
              <a:spcBef>
                <a:spcPct val="0"/>
              </a:spcBef>
            </a:pPr>
            <a:r>
              <a:rPr lang="en-US" smtClean="0"/>
              <a:t>enough hosts per subnet to meet all your network needs.</a:t>
            </a:r>
            <a:endParaRPr lang="cs-CZ" smtClean="0"/>
          </a:p>
          <a:p>
            <a:pPr>
              <a:spcBef>
                <a:spcPct val="0"/>
              </a:spcBef>
            </a:pPr>
            <a:r>
              <a:rPr lang="en-US" smtClean="0"/>
              <a:t>However, if you use different subnet masks for each subnet, you will be able to divide up</a:t>
            </a:r>
          </a:p>
          <a:p>
            <a:pPr>
              <a:spcBef>
                <a:spcPct val="0"/>
              </a:spcBef>
            </a:pPr>
            <a:r>
              <a:rPr lang="en-US" smtClean="0"/>
              <a:t>the /24 address space in a way that accommodates your needs. This option prevents you from</a:t>
            </a:r>
          </a:p>
          <a:p>
            <a:pPr>
              <a:spcBef>
                <a:spcPct val="0"/>
              </a:spcBef>
            </a:pPr>
            <a:r>
              <a:rPr lang="en-US" smtClean="0"/>
              <a:t>having to acquire new address space from your provider.</a:t>
            </a:r>
          </a:p>
          <a:p>
            <a:pPr>
              <a:spcBef>
                <a:spcPct val="0"/>
              </a:spcBef>
            </a:pPr>
            <a:r>
              <a:rPr lang="en-US" smtClean="0"/>
              <a:t>Figure 1-45 illustrates how you can use subnet masks of various lengths to accommodate</a:t>
            </a:r>
          </a:p>
          <a:p>
            <a:pPr>
              <a:spcBef>
                <a:spcPct val="0"/>
              </a:spcBef>
            </a:pPr>
            <a:r>
              <a:rPr lang="en-US" smtClean="0"/>
              <a:t>three subnets of 100, 50, and 20 hosts, respectively. This particular network configuration leaves</a:t>
            </a:r>
          </a:p>
          <a:p>
            <a:pPr>
              <a:spcBef>
                <a:spcPct val="0"/>
              </a:spcBef>
            </a:pPr>
            <a:r>
              <a:rPr lang="en-US" smtClean="0"/>
              <a:t>some space unused so that more subnets can be added later.</a:t>
            </a:r>
            <a:endParaRPr lang="cs-CZ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A9143C-5B34-41F6-B778-9AF3DEE96F0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2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676401"/>
            <a:ext cx="5562600" cy="1924050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733800"/>
            <a:ext cx="5105400" cy="121920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04B6-D65F-4C4C-BC07-F1842FB220F3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4326-3048-4980-A2E1-1A62F25F5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C03E-D62E-443F-9E05-2DDED2D4E47C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C1EF-EA29-4898-B1E0-530123731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09D7-17BC-4A44-B25C-8799947D9143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19E-F72D-4631-8E3A-4DB3264FF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9469-89E5-4A67-90B8-C745CFD6A143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60D1-5E60-40E6-B46A-2091D71DE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9" y="4406900"/>
            <a:ext cx="5486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810000"/>
            <a:ext cx="5486401" cy="5969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3439-8265-48C8-BDFA-281F36C95167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E4EB-7C1C-48AB-865E-48F629DC4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E810-1B01-44EC-B87B-D64884D9DB31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8FD9-1447-4E50-8C9E-8392DE3376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876E-F60C-4CF9-88FC-2BBE91677D69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F938-9691-4429-8872-56560126B8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33650"/>
            <a:ext cx="5562600" cy="1790700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04E1-43A6-40FC-8BE8-3D37BC0F9856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8B3B-6E2A-464A-87B3-BEC4DA8FCB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ECBB-4340-45C7-A2A6-B8166DD50AC0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676C-F96B-46CC-AD11-99EE1FEF4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Click icon to add picture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2BB9-DCA0-4C92-999F-7B632FFB1A8B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726A-64A4-48C9-9E8C-236EBB259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:\Documents and Settings\walterl\My Documents\My Pictures\Microsoft Clip Organizer\j0438794.jpg"/>
          <p:cNvPicPr>
            <a:picLocks noChangeAspect="1" noChangeArrowheads="1"/>
          </p:cNvPicPr>
          <p:nvPr/>
        </p:nvPicPr>
        <p:blipFill>
          <a:blip r:embed="rId14"/>
          <a:srcRect l="10359" b="6250"/>
          <a:stretch>
            <a:fillRect/>
          </a:stretch>
        </p:blipFill>
        <p:spPr bwMode="auto">
          <a:xfrm>
            <a:off x="0" y="4071938"/>
            <a:ext cx="16065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6ECC14BC-D233-4E00-8540-A1E9390357F8}" type="datetimeFigureOut">
              <a:rPr lang="cs-CZ"/>
              <a:pPr>
                <a:defRPr/>
              </a:pPr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31C32D6A-7A96-430D-BAD0-C0664BD431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2" r:id="rId3"/>
    <p:sldLayoutId id="2147483658" r:id="rId4"/>
    <p:sldLayoutId id="2147483657" r:id="rId5"/>
    <p:sldLayoutId id="2147483663" r:id="rId6"/>
    <p:sldLayoutId id="2147483664" r:id="rId7"/>
    <p:sldLayoutId id="2147483656" r:id="rId8"/>
    <p:sldLayoutId id="2147483655" r:id="rId9"/>
    <p:sldLayoutId id="2147483654" r:id="rId10"/>
    <p:sldLayoutId id="2147483653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77933C"/>
          </a:solidFill>
          <a:latin typeface="Candara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352800" y="1676400"/>
            <a:ext cx="5562600" cy="1924050"/>
          </a:xfrm>
        </p:spPr>
        <p:txBody>
          <a:bodyPr/>
          <a:lstStyle/>
          <a:p>
            <a:r>
              <a:rPr lang="cs-CZ" dirty="0" smtClean="0">
                <a:solidFill>
                  <a:srgbClr val="77933C"/>
                </a:solidFill>
              </a:rPr>
              <a:t>Správa systému MS Windows II</a:t>
            </a:r>
            <a:endParaRPr lang="en-US" dirty="0" smtClean="0">
              <a:solidFill>
                <a:srgbClr val="77933C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563938" y="4941888"/>
            <a:ext cx="5105400" cy="1219200"/>
          </a:xfrm>
        </p:spPr>
        <p:txBody>
          <a:bodyPr/>
          <a:lstStyle/>
          <a:p>
            <a:pPr marL="571500" indent="-571500">
              <a:buFont typeface="Arial" charset="0"/>
              <a:buChar char="•"/>
            </a:pPr>
            <a:r>
              <a:rPr lang="cs-CZ" sz="3200" smtClean="0"/>
              <a:t>Neworking</a:t>
            </a:r>
          </a:p>
          <a:p>
            <a:pPr marL="571500" indent="-571500">
              <a:buFont typeface="Arial" charset="0"/>
              <a:buChar char="•"/>
            </a:pPr>
            <a:r>
              <a:rPr lang="cs-CZ" sz="3200" smtClean="0"/>
              <a:t>DHCP</a:t>
            </a:r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5016500" y="33702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A6A6A6"/>
                </a:solidFill>
                <a:latin typeface="Candara" pitchFamily="34" charset="0"/>
              </a:rPr>
              <a:t>Jaro </a:t>
            </a:r>
            <a:r>
              <a:rPr lang="cs-CZ" sz="2400" b="1" dirty="0" smtClean="0">
                <a:solidFill>
                  <a:srgbClr val="A6A6A6"/>
                </a:solidFill>
                <a:latin typeface="Candara" pitchFamily="34" charset="0"/>
              </a:rPr>
              <a:t>201</a:t>
            </a:r>
            <a:r>
              <a:rPr lang="en-US" sz="2400" b="1" smtClean="0">
                <a:solidFill>
                  <a:srgbClr val="A6A6A6"/>
                </a:solidFill>
                <a:latin typeface="Candara" pitchFamily="34" charset="0"/>
              </a:rPr>
              <a:t>7</a:t>
            </a:r>
            <a:endParaRPr lang="en-US" sz="2400" b="1" dirty="0">
              <a:solidFill>
                <a:srgbClr val="A6A6A6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6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Privátní (neveřejné) IP adresy</a:t>
            </a:r>
          </a:p>
          <a:p>
            <a:pPr lvl="1"/>
            <a:r>
              <a:rPr lang="cs-CZ" dirty="0" smtClean="0"/>
              <a:t>Používá se pro adresaci vnitřních sítí</a:t>
            </a:r>
          </a:p>
          <a:p>
            <a:pPr lvl="1"/>
            <a:r>
              <a:rPr lang="cs-CZ" dirty="0" smtClean="0"/>
              <a:t>Nejsou globálně směrovatelné v rámci internetu</a:t>
            </a:r>
          </a:p>
          <a:p>
            <a:pPr lvl="1"/>
            <a:r>
              <a:rPr lang="cs-CZ" dirty="0" smtClean="0"/>
              <a:t>10.0.0.0/8</a:t>
            </a:r>
          </a:p>
          <a:p>
            <a:pPr lvl="1"/>
            <a:r>
              <a:rPr lang="cs-CZ" dirty="0" smtClean="0"/>
              <a:t>172.16.0.0/12</a:t>
            </a:r>
          </a:p>
          <a:p>
            <a:pPr lvl="1"/>
            <a:r>
              <a:rPr lang="cs-CZ" dirty="0" smtClean="0"/>
              <a:t>192.168.0.0/16</a:t>
            </a:r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  <a:p>
            <a:endParaRPr lang="cs-CZ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5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260350"/>
            <a:ext cx="9739313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7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Napište nejmenší postačující privátní Network ID, Broadcast, Host min-max pro síť kde:</a:t>
            </a:r>
          </a:p>
          <a:p>
            <a:pPr lvl="1"/>
            <a:r>
              <a:rPr lang="cs-CZ" smtClean="0"/>
              <a:t>Bude 7 počítačů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Bude 255 počítačů</a:t>
            </a:r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dirty="0" smtClean="0"/>
              <a:t>Řešení pro 7 počítačů</a:t>
            </a:r>
          </a:p>
          <a:p>
            <a:pPr lvl="1">
              <a:lnSpc>
                <a:spcPct val="90000"/>
              </a:lnSpc>
            </a:pPr>
            <a:r>
              <a:rPr lang="cs-CZ" sz="2600" dirty="0" smtClean="0"/>
              <a:t>Najděte nejmenší n takové, že </a:t>
            </a:r>
            <a:r>
              <a:rPr lang="cs-CZ" sz="2600" dirty="0" smtClean="0">
                <a:solidFill>
                  <a:srgbClr val="FF0000"/>
                </a:solidFill>
              </a:rPr>
              <a:t>2</a:t>
            </a:r>
            <a:r>
              <a:rPr lang="cs-CZ" sz="2600" baseline="30000" dirty="0" smtClean="0">
                <a:solidFill>
                  <a:srgbClr val="FF0000"/>
                </a:solidFill>
              </a:rPr>
              <a:t>n</a:t>
            </a:r>
            <a:r>
              <a:rPr lang="en-US" sz="2600" dirty="0" smtClean="0">
                <a:solidFill>
                  <a:srgbClr val="FF0000"/>
                </a:solidFill>
              </a:rPr>
              <a:t>≥</a:t>
            </a:r>
            <a:r>
              <a:rPr lang="cs-CZ" sz="2600" dirty="0" smtClean="0">
                <a:solidFill>
                  <a:srgbClr val="FF0000"/>
                </a:solidFill>
              </a:rPr>
              <a:t>P</a:t>
            </a:r>
            <a:r>
              <a:rPr lang="cs-CZ" sz="2600" dirty="0" smtClean="0"/>
              <a:t>; kde P je </a:t>
            </a:r>
            <a:r>
              <a:rPr lang="en-US" sz="2600" dirty="0" err="1" smtClean="0"/>
              <a:t>po</a:t>
            </a:r>
            <a:r>
              <a:rPr lang="cs-CZ" sz="2600" dirty="0" smtClean="0"/>
              <a:t>čet potřebných adres </a:t>
            </a:r>
          </a:p>
          <a:p>
            <a:pPr lvl="1">
              <a:lnSpc>
                <a:spcPct val="90000"/>
              </a:lnSpc>
            </a:pPr>
            <a:r>
              <a:rPr lang="cs-CZ" sz="2600" dirty="0" smtClean="0"/>
              <a:t>32-n = velikost masky</a:t>
            </a:r>
            <a:r>
              <a:rPr lang="en-US" sz="2600" dirty="0" smtClean="0"/>
              <a:t> v </a:t>
            </a:r>
            <a:r>
              <a:rPr lang="en-US" sz="2600" dirty="0" err="1" smtClean="0"/>
              <a:t>bitech</a:t>
            </a:r>
            <a:endParaRPr lang="cs-CZ" sz="2600" dirty="0" smtClean="0"/>
          </a:p>
          <a:p>
            <a:pPr lvl="1">
              <a:lnSpc>
                <a:spcPct val="90000"/>
              </a:lnSpc>
            </a:pPr>
            <a:r>
              <a:rPr lang="cs-CZ" sz="2600" dirty="0" smtClean="0">
                <a:solidFill>
                  <a:srgbClr val="9BBB59"/>
                </a:solidFill>
              </a:rPr>
              <a:t>2</a:t>
            </a:r>
            <a:r>
              <a:rPr lang="en-US" sz="2600" baseline="30000" dirty="0" smtClean="0">
                <a:solidFill>
                  <a:srgbClr val="9BBB59"/>
                </a:solidFill>
              </a:rPr>
              <a:t>32-maska</a:t>
            </a:r>
            <a:r>
              <a:rPr lang="cs-CZ" sz="2600" baseline="30000" dirty="0" smtClean="0">
                <a:solidFill>
                  <a:srgbClr val="9BBB59"/>
                </a:solidFill>
              </a:rPr>
              <a:t> </a:t>
            </a:r>
            <a:r>
              <a:rPr lang="cs-CZ" sz="2600" dirty="0" smtClean="0"/>
              <a:t>=počet adres v síti</a:t>
            </a:r>
            <a:endParaRPr lang="cs-CZ" sz="2600" dirty="0" smtClean="0">
              <a:solidFill>
                <a:srgbClr val="9BBB59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2</a:t>
            </a:r>
            <a:r>
              <a:rPr lang="cs-CZ" sz="2600" baseline="30000" dirty="0" smtClean="0">
                <a:solidFill>
                  <a:srgbClr val="FFC000"/>
                </a:solidFill>
                <a:latin typeface="Calibri" pitchFamily="34" charset="0"/>
              </a:rPr>
              <a:t>4</a:t>
            </a:r>
            <a:r>
              <a:rPr lang="en-US" sz="2600" dirty="0" smtClean="0">
                <a:solidFill>
                  <a:srgbClr val="FFC000"/>
                </a:solidFill>
                <a:latin typeface="Calibri" pitchFamily="34" charset="0"/>
              </a:rPr>
              <a:t>≥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(7+2) </a:t>
            </a:r>
            <a:r>
              <a:rPr lang="en-US" sz="2600" dirty="0" smtClean="0">
                <a:solidFill>
                  <a:srgbClr val="FFC000"/>
                </a:solidFill>
                <a:latin typeface="Calibri" pitchFamily="34" charset="0"/>
              </a:rPr>
              <a:t>[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7</a:t>
            </a:r>
            <a:r>
              <a:rPr lang="en-US" sz="26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600" dirty="0" err="1" smtClean="0">
                <a:solidFill>
                  <a:srgbClr val="FFC000"/>
                </a:solidFill>
                <a:latin typeface="Calibri" pitchFamily="34" charset="0"/>
              </a:rPr>
              <a:t>po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čítačů + network id + </a:t>
            </a:r>
            <a:r>
              <a:rPr lang="cs-CZ" sz="2600" dirty="0" err="1" smtClean="0">
                <a:solidFill>
                  <a:srgbClr val="FFC000"/>
                </a:solidFill>
                <a:latin typeface="Calibri" pitchFamily="34" charset="0"/>
              </a:rPr>
              <a:t>broadcast</a:t>
            </a:r>
            <a:r>
              <a:rPr lang="en-US" sz="2600" dirty="0" smtClean="0">
                <a:solidFill>
                  <a:srgbClr val="FFC000"/>
                </a:solidFill>
                <a:latin typeface="Calibri" pitchFamily="34" charset="0"/>
              </a:rPr>
              <a:t>]</a:t>
            </a:r>
            <a:endParaRPr lang="cs-CZ" sz="26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Maska: 32-4 = 28 (255.255.255.240)</a:t>
            </a:r>
            <a:endParaRPr lang="en-US" sz="26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Network ID: 192.168.0.0/28</a:t>
            </a:r>
            <a:r>
              <a:rPr lang="en-US" sz="26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endParaRPr lang="cs-CZ" sz="26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Host min: 192.168.0.1, host </a:t>
            </a:r>
            <a:r>
              <a:rPr lang="cs-CZ" sz="2600" dirty="0" err="1" smtClean="0">
                <a:solidFill>
                  <a:srgbClr val="FFC000"/>
                </a:solidFill>
                <a:latin typeface="Calibri" pitchFamily="34" charset="0"/>
              </a:rPr>
              <a:t>max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: 192.168.0.14</a:t>
            </a:r>
          </a:p>
          <a:p>
            <a:pPr lvl="1">
              <a:lnSpc>
                <a:spcPct val="90000"/>
              </a:lnSpc>
            </a:pPr>
            <a:r>
              <a:rPr lang="cs-CZ" sz="2600" dirty="0" err="1" smtClean="0">
                <a:solidFill>
                  <a:srgbClr val="FFC000"/>
                </a:solidFill>
                <a:latin typeface="Calibri" pitchFamily="34" charset="0"/>
              </a:rPr>
              <a:t>Broadcast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: 192.168.0.15</a:t>
            </a:r>
          </a:p>
          <a:p>
            <a:pPr lvl="1">
              <a:lnSpc>
                <a:spcPct val="90000"/>
              </a:lnSpc>
            </a:pPr>
            <a:endParaRPr lang="cs-CZ" sz="2600" b="0" dirty="0" smtClean="0"/>
          </a:p>
          <a:p>
            <a:pPr>
              <a:lnSpc>
                <a:spcPct val="90000"/>
              </a:lnSpc>
            </a:pPr>
            <a:endParaRPr lang="cs-CZ" sz="3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IPv4 adresace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Řešení pro 255 počítačů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Najděte nejmenší n takové, že </a:t>
            </a:r>
            <a:r>
              <a:rPr lang="cs-CZ" dirty="0" smtClean="0">
                <a:solidFill>
                  <a:srgbClr val="FF0000"/>
                </a:solidFill>
              </a:rPr>
              <a:t>2</a:t>
            </a:r>
            <a:r>
              <a:rPr lang="cs-CZ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≥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; kde P je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po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čet potřebných adres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32-n = velikost masky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v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bitech</a:t>
            </a: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chemeClr val="accent3"/>
                </a:solidFill>
              </a:rPr>
              <a:t>2</a:t>
            </a:r>
            <a:r>
              <a:rPr lang="en-US" baseline="30000" dirty="0" smtClean="0">
                <a:solidFill>
                  <a:schemeClr val="accent3"/>
                </a:solidFill>
              </a:rPr>
              <a:t>32-maska</a:t>
            </a:r>
            <a:r>
              <a:rPr lang="cs-CZ" baseline="30000" dirty="0" smtClean="0">
                <a:solidFill>
                  <a:schemeClr val="accent3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=počet adres v síti</a:t>
            </a:r>
            <a:endParaRPr lang="cs-CZ" dirty="0" smtClean="0">
              <a:solidFill>
                <a:schemeClr val="accent3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rgbClr val="FFC000"/>
                </a:solidFill>
                <a:latin typeface="+mj-lt"/>
              </a:rPr>
              <a:t>2</a:t>
            </a:r>
            <a:r>
              <a:rPr lang="cs-CZ" baseline="30000" dirty="0">
                <a:solidFill>
                  <a:srgbClr val="FFC000"/>
                </a:solidFill>
                <a:latin typeface="+mj-lt"/>
              </a:rPr>
              <a:t>9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≥</a:t>
            </a:r>
            <a:r>
              <a:rPr lang="cs-CZ" dirty="0" smtClean="0">
                <a:solidFill>
                  <a:srgbClr val="FFC000"/>
                </a:solidFill>
                <a:latin typeface="+mj-lt"/>
              </a:rPr>
              <a:t>(255+2) 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[255 </a:t>
            </a:r>
            <a:r>
              <a:rPr lang="en-US" dirty="0" err="1" smtClean="0">
                <a:solidFill>
                  <a:srgbClr val="FFC000"/>
                </a:solidFill>
                <a:latin typeface="+mj-lt"/>
              </a:rPr>
              <a:t>po</a:t>
            </a:r>
            <a:r>
              <a:rPr lang="cs-CZ" dirty="0" smtClean="0">
                <a:solidFill>
                  <a:srgbClr val="FFC000"/>
                </a:solidFill>
                <a:latin typeface="+mj-lt"/>
              </a:rPr>
              <a:t>čítačů + network id + </a:t>
            </a:r>
            <a:r>
              <a:rPr lang="cs-CZ" dirty="0" err="1" smtClean="0">
                <a:solidFill>
                  <a:srgbClr val="FFC000"/>
                </a:solidFill>
                <a:latin typeface="+mj-lt"/>
              </a:rPr>
              <a:t>broadcast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]</a:t>
            </a:r>
            <a:endParaRPr lang="cs-CZ" dirty="0" smtClean="0">
              <a:solidFill>
                <a:srgbClr val="FFC000"/>
              </a:solidFill>
              <a:latin typeface="+mj-lt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rgbClr val="FFC000"/>
                </a:solidFill>
                <a:latin typeface="+mj-lt"/>
              </a:rPr>
              <a:t>Maska: 32-9 = 23 (255.255.254.0)</a:t>
            </a:r>
            <a:endParaRPr lang="en-US" dirty="0" smtClean="0">
              <a:solidFill>
                <a:srgbClr val="FFC000"/>
              </a:solidFill>
              <a:latin typeface="+mj-lt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rgbClr val="FFC000"/>
                </a:solidFill>
                <a:latin typeface="+mj-lt"/>
              </a:rPr>
              <a:t>Network ID: 192.168.0.0/23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endParaRPr lang="cs-CZ" dirty="0" smtClean="0">
              <a:solidFill>
                <a:srgbClr val="FFC000"/>
              </a:solidFill>
              <a:latin typeface="+mj-lt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rgbClr val="FFC000"/>
                </a:solidFill>
                <a:latin typeface="+mj-lt"/>
              </a:rPr>
              <a:t>Host min: 192.168.0.1, host </a:t>
            </a:r>
            <a:r>
              <a:rPr lang="cs-CZ" dirty="0" err="1" smtClean="0">
                <a:solidFill>
                  <a:srgbClr val="FFC000"/>
                </a:solidFill>
                <a:latin typeface="+mj-lt"/>
              </a:rPr>
              <a:t>max</a:t>
            </a:r>
            <a:r>
              <a:rPr lang="cs-CZ" dirty="0" smtClean="0">
                <a:solidFill>
                  <a:srgbClr val="FFC000"/>
                </a:solidFill>
                <a:latin typeface="+mj-lt"/>
              </a:rPr>
              <a:t>: 192.168.1.254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>
                <a:solidFill>
                  <a:srgbClr val="FFC000"/>
                </a:solidFill>
                <a:latin typeface="+mj-lt"/>
              </a:rPr>
              <a:t>Broadcast</a:t>
            </a:r>
            <a:r>
              <a:rPr lang="cs-CZ" dirty="0" smtClean="0">
                <a:solidFill>
                  <a:srgbClr val="FFC000"/>
                </a:solidFill>
                <a:latin typeface="+mj-lt"/>
              </a:rPr>
              <a:t>: 192.168.1.255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7</a:t>
            </a:r>
          </a:p>
        </p:txBody>
      </p:sp>
      <p:sp>
        <p:nvSpPr>
          <p:cNvPr id="2969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385763"/>
            <a:ext cx="9047163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8"/>
            <a:ext cx="8280400" cy="663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10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Rozdělení sítě pomocí rozdílné velikost masky podsítě (VLSM)</a:t>
            </a:r>
          </a:p>
          <a:p>
            <a:r>
              <a:rPr lang="cs-CZ" smtClean="0"/>
              <a:t>Máme k dispozici rozsah IP/24</a:t>
            </a:r>
          </a:p>
          <a:p>
            <a:pPr lvl="1"/>
            <a:r>
              <a:rPr lang="cs-CZ" smtClean="0"/>
              <a:t>1. síť 100 PC, 2.síť 50 PC, 3.síť 20 PC</a:t>
            </a:r>
          </a:p>
          <a:p>
            <a:endParaRPr lang="cs-CZ" smtClean="0"/>
          </a:p>
          <a:p>
            <a:endParaRPr lang="cs-CZ" smtClean="0"/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/>
        </p:nvGraphicFramePr>
        <p:xfrm>
          <a:off x="900113" y="3860800"/>
          <a:ext cx="7559675" cy="2719389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Maska sítě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Podsítí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Uzlů v podsíti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255.255.255.128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255.255.255.192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255.255.255.224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76250"/>
            <a:ext cx="654208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2205038"/>
            <a:ext cx="2205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alibri" pitchFamily="34" charset="0"/>
              </a:rPr>
              <a:t>92.168.0.0 - 92.168.0.127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92725" y="1430338"/>
            <a:ext cx="22320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alibri" pitchFamily="34" charset="0"/>
              </a:rPr>
              <a:t>92.168.0.128 - 92.168.0.191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11863" y="4941888"/>
            <a:ext cx="2603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alibri" pitchFamily="34" charset="0"/>
              </a:rPr>
              <a:t>92.168.0.192 - 92.168.0.223</a:t>
            </a:r>
          </a:p>
        </p:txBody>
      </p:sp>
      <p:sp>
        <p:nvSpPr>
          <p:cNvPr id="33799" name="TextBox 9"/>
          <p:cNvSpPr txBox="1">
            <a:spLocks noChangeArrowheads="1"/>
          </p:cNvSpPr>
          <p:nvPr/>
        </p:nvSpPr>
        <p:spPr bwMode="auto">
          <a:xfrm>
            <a:off x="3708400" y="6265863"/>
            <a:ext cx="2303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alibri" pitchFamily="34" charset="0"/>
              </a:rPr>
              <a:t>92.168.0.0/24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IPv4 adresace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smtClean="0"/>
              <a:t>Jaký je nejmenší subnet takový, aby na sebe servery s následujícími adresami viděli? </a:t>
            </a:r>
          </a:p>
          <a:p>
            <a:pPr>
              <a:lnSpc>
                <a:spcPct val="90000"/>
              </a:lnSpc>
            </a:pPr>
            <a:r>
              <a:rPr lang="cs-CZ" sz="3000" smtClean="0"/>
              <a:t>Jaká je adresa sítě?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172.16.254.131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172.16.254.140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172.16.254.158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předměty na FI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0" dirty="0"/>
              <a:t>PV210 Bezpečnostní analýza síťového </a:t>
            </a:r>
            <a:r>
              <a:rPr lang="cs-CZ" sz="2800" b="0" dirty="0" smtClean="0"/>
              <a:t>provozu</a:t>
            </a:r>
          </a:p>
          <a:p>
            <a:r>
              <a:rPr lang="cs-CZ" sz="2800" b="0" dirty="0" smtClean="0"/>
              <a:t>PA151 </a:t>
            </a:r>
            <a:r>
              <a:rPr lang="cs-CZ" sz="2800" b="0" dirty="0"/>
              <a:t>Soudobé počítačové </a:t>
            </a:r>
            <a:r>
              <a:rPr lang="cs-CZ" sz="2800" b="0" dirty="0" smtClean="0"/>
              <a:t>sítě</a:t>
            </a:r>
          </a:p>
          <a:p>
            <a:r>
              <a:rPr lang="cs-CZ" sz="2800" b="0" dirty="0"/>
              <a:t>PV169 Základy přenosu </a:t>
            </a:r>
            <a:r>
              <a:rPr lang="cs-CZ" sz="2800" b="0" dirty="0" smtClean="0"/>
              <a:t>dat</a:t>
            </a:r>
          </a:p>
          <a:p>
            <a:r>
              <a:rPr lang="cs-CZ" sz="2800" b="0" dirty="0"/>
              <a:t>PB156 Počítačové </a:t>
            </a:r>
            <a:r>
              <a:rPr lang="cs-CZ" sz="2800" b="0" dirty="0" smtClean="0"/>
              <a:t>sítě</a:t>
            </a:r>
          </a:p>
          <a:p>
            <a:r>
              <a:rPr lang="cs-CZ" sz="2800" b="0" dirty="0"/>
              <a:t>PA160 Počítačové sítě a jejich aplikace </a:t>
            </a:r>
            <a:r>
              <a:rPr lang="cs-CZ" sz="2800" b="0" dirty="0" smtClean="0"/>
              <a:t>II</a:t>
            </a:r>
          </a:p>
          <a:p>
            <a:r>
              <a:rPr lang="cs-CZ" sz="2800" b="0" dirty="0"/>
              <a:t>PV233 Počítačové sítě a směrovací </a:t>
            </a:r>
            <a:r>
              <a:rPr lang="cs-CZ" sz="2800" b="0" dirty="0" smtClean="0"/>
              <a:t>protokoly</a:t>
            </a:r>
          </a:p>
          <a:p>
            <a:r>
              <a:rPr lang="cs-CZ" sz="2800" b="0" dirty="0" smtClean="0"/>
              <a:t>PV183 </a:t>
            </a:r>
            <a:r>
              <a:rPr lang="cs-CZ" sz="2800" b="0" dirty="0"/>
              <a:t>Technologie počítačových </a:t>
            </a:r>
            <a:r>
              <a:rPr lang="cs-CZ" sz="2800" b="0" dirty="0" smtClean="0"/>
              <a:t>sítí</a:t>
            </a:r>
          </a:p>
          <a:p>
            <a:r>
              <a:rPr lang="cs-CZ" sz="2800" b="0" dirty="0"/>
              <a:t>PV234 Přepínání v LAN, bezdrátové sítě a rozsáhlé </a:t>
            </a:r>
            <a:r>
              <a:rPr lang="cs-CZ" sz="2800" b="0" dirty="0" smtClean="0"/>
              <a:t>sítě</a:t>
            </a:r>
            <a:endParaRPr lang="cs-CZ" sz="2800" b="0" dirty="0"/>
          </a:p>
          <a:p>
            <a:endParaRPr lang="cs-CZ" dirty="0"/>
          </a:p>
          <a:p>
            <a:endParaRPr lang="cs-CZ" b="0" dirty="0"/>
          </a:p>
          <a:p>
            <a:endParaRPr lang="cs-CZ" dirty="0"/>
          </a:p>
          <a:p>
            <a:endParaRPr lang="cs-CZ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3904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mtClean="0"/>
              <a:t>IPv4 adresace 12</a:t>
            </a:r>
          </a:p>
        </p:txBody>
      </p:sp>
      <p:graphicFrame>
        <p:nvGraphicFramePr>
          <p:cNvPr id="58470" name="Group 102"/>
          <p:cNvGraphicFramePr>
            <a:graphicFrameLocks noGrp="1"/>
          </p:cNvGraphicFramePr>
          <p:nvPr>
            <p:ph idx="4294967295"/>
          </p:nvPr>
        </p:nvGraphicFramePr>
        <p:xfrm>
          <a:off x="395288" y="1266825"/>
          <a:ext cx="8229600" cy="914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471" name="Group 103"/>
          <p:cNvGraphicFramePr>
            <a:graphicFrameLocks noGrp="1"/>
          </p:cNvGraphicFramePr>
          <p:nvPr/>
        </p:nvGraphicFramePr>
        <p:xfrm>
          <a:off x="395288" y="2974975"/>
          <a:ext cx="8229600" cy="914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472" name="Group 104"/>
          <p:cNvGraphicFramePr>
            <a:graphicFrameLocks noGrp="1"/>
          </p:cNvGraphicFramePr>
          <p:nvPr/>
        </p:nvGraphicFramePr>
        <p:xfrm>
          <a:off x="395288" y="4602163"/>
          <a:ext cx="8229600" cy="914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8462" name="Text Box 94"/>
          <p:cNvSpPr txBox="1">
            <a:spLocks noChangeArrowheads="1"/>
          </p:cNvSpPr>
          <p:nvPr/>
        </p:nvSpPr>
        <p:spPr bwMode="auto">
          <a:xfrm>
            <a:off x="468313" y="858838"/>
            <a:ext cx="728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>
                <a:solidFill>
                  <a:srgbClr val="77933C"/>
                </a:solidFill>
              </a:rPr>
              <a:t>.131</a:t>
            </a:r>
          </a:p>
        </p:txBody>
      </p:sp>
      <p:sp>
        <p:nvSpPr>
          <p:cNvPr id="58463" name="Text Box 95"/>
          <p:cNvSpPr txBox="1">
            <a:spLocks noChangeArrowheads="1"/>
          </p:cNvSpPr>
          <p:nvPr/>
        </p:nvSpPr>
        <p:spPr bwMode="auto">
          <a:xfrm>
            <a:off x="468313" y="2565400"/>
            <a:ext cx="7286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>
                <a:solidFill>
                  <a:srgbClr val="77933C"/>
                </a:solidFill>
              </a:rPr>
              <a:t>.140</a:t>
            </a:r>
          </a:p>
        </p:txBody>
      </p:sp>
      <p:sp>
        <p:nvSpPr>
          <p:cNvPr id="58464" name="Text Box 96"/>
          <p:cNvSpPr txBox="1">
            <a:spLocks noChangeArrowheads="1"/>
          </p:cNvSpPr>
          <p:nvPr/>
        </p:nvSpPr>
        <p:spPr bwMode="auto">
          <a:xfrm>
            <a:off x="468313" y="4143375"/>
            <a:ext cx="7286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>
                <a:solidFill>
                  <a:srgbClr val="77933C"/>
                </a:solidFill>
              </a:rPr>
              <a:t>.158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IPv4 adresace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smtClean="0"/>
              <a:t>Řešení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síť: 172.16.254.128/27 (255.255.255.224)</a:t>
            </a:r>
          </a:p>
          <a:p>
            <a:pPr lvl="2">
              <a:lnSpc>
                <a:spcPct val="90000"/>
              </a:lnSpc>
            </a:pPr>
            <a:r>
              <a:rPr lang="cs-CZ" sz="2200" smtClean="0"/>
              <a:t>+15 bitů k adrese sítě</a:t>
            </a:r>
          </a:p>
          <a:p>
            <a:pPr lvl="2">
              <a:lnSpc>
                <a:spcPct val="90000"/>
              </a:lnSpc>
            </a:pPr>
            <a:r>
              <a:rPr lang="cs-CZ" sz="2200" smtClean="0"/>
              <a:t>3 bity z posledního bajtu adresy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min host: 172.16.254.129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max host: 172.16.254.158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broadcast: 172.16.254.159</a:t>
            </a:r>
          </a:p>
          <a:p>
            <a:pPr lvl="1">
              <a:lnSpc>
                <a:spcPct val="90000"/>
              </a:lnSpc>
            </a:pPr>
            <a:r>
              <a:rPr lang="cs-CZ" sz="2600" smtClean="0"/>
              <a:t>počet použitelných adres: 30</a:t>
            </a:r>
          </a:p>
          <a:p>
            <a:pPr lvl="1">
              <a:lnSpc>
                <a:spcPct val="90000"/>
              </a:lnSpc>
            </a:pPr>
            <a:endParaRPr lang="cs-CZ" sz="2600" smtClean="0"/>
          </a:p>
          <a:p>
            <a:pPr lvl="1">
              <a:lnSpc>
                <a:spcPct val="90000"/>
              </a:lnSpc>
            </a:pPr>
            <a:endParaRPr lang="cs-CZ" sz="2600" smtClean="0"/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Demo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Každý VM má právě 2 síťové adaptéry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 IP adresou z privátního rozsahu 192.168.100.X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 link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local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adresou (APIPA) 169.254.X.X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Adaptér s IP adresou 192.168.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X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.X slouží pro vzdálené připojení (RDP), síť je sdílena všemi VM. V případě špatné konfigurace nebo změny IP přestane vzdálené připojení fungovat!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Pojmenujte tento adaptér WAN na všech VM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Adaptér s APIPA adresou 169.254.X.X je připojen do sítě pouze mezi vaší skupinkou VM.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Pojmenujte tento adaptér LAN na všech VM</a:t>
            </a:r>
            <a:endParaRPr lang="cs-CZ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Nastavte počítači PV176-X-1 (nejnižší port) privátní IP </a:t>
            </a:r>
            <a:r>
              <a:rPr lang="cs-CZ" dirty="0" smtClean="0">
                <a:solidFill>
                  <a:srgbClr val="FFC000"/>
                </a:solidFill>
              </a:rPr>
              <a:t>10.10.10.1/24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bez DNS a výchozí brány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Nastavte počítači PV176-X-2 (druhý nejnižší port) privátní IP </a:t>
            </a:r>
            <a:r>
              <a:rPr lang="cs-CZ" dirty="0" smtClean="0">
                <a:solidFill>
                  <a:srgbClr val="FFC000"/>
                </a:solidFill>
              </a:rPr>
              <a:t>10.10.10.2/24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bez DNS a výchozí brány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Otestujte spojení mezi stroji pomocí příkazu ping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Vyzkoušejte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tracert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na stroje fss.muni.cz a fi.muni.cz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Otestujte „</a:t>
            </a:r>
            <a:r>
              <a:rPr lang="cs-CZ" u="sng" dirty="0" err="1" smtClean="0">
                <a:solidFill>
                  <a:schemeClr val="accent3">
                    <a:lumMod val="75000"/>
                  </a:schemeClr>
                </a:solidFill>
              </a:rPr>
              <a:t>pathping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“, „</a:t>
            </a:r>
            <a:r>
              <a:rPr lang="cs-CZ" u="sng" dirty="0" err="1" smtClean="0">
                <a:solidFill>
                  <a:schemeClr val="accent3">
                    <a:lumMod val="75000"/>
                  </a:schemeClr>
                </a:solidFill>
              </a:rPr>
              <a:t>Ipconfig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 /</a:t>
            </a:r>
            <a:r>
              <a:rPr lang="cs-CZ" u="sng" dirty="0" err="1" smtClean="0">
                <a:solidFill>
                  <a:schemeClr val="accent3">
                    <a:lumMod val="75000"/>
                  </a:schemeClr>
                </a:solidFill>
              </a:rPr>
              <a:t>all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“ „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arp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–a“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r>
              <a:rPr lang="en-US" dirty="0"/>
              <a:t>3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Zvládnete to stejné pomocí PS?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PowerShell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0" dirty="0" smtClean="0"/>
              <a:t>Adaptér: </a:t>
            </a:r>
            <a:r>
              <a:rPr lang="cs-CZ" b="0" dirty="0" err="1" smtClean="0"/>
              <a:t>Get-Command</a:t>
            </a:r>
            <a:r>
              <a:rPr lang="cs-CZ" b="0" dirty="0" smtClean="0"/>
              <a:t> </a:t>
            </a:r>
            <a:r>
              <a:rPr lang="cs-CZ" b="0" dirty="0"/>
              <a:t>-Module </a:t>
            </a:r>
            <a:r>
              <a:rPr lang="cs-CZ" b="0" dirty="0" err="1" smtClean="0"/>
              <a:t>NetAdapter</a:t>
            </a:r>
            <a:endParaRPr lang="cs-CZ" b="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0" dirty="0" smtClean="0"/>
              <a:t>TCP/IP: </a:t>
            </a:r>
            <a:r>
              <a:rPr lang="cs-CZ" b="0" dirty="0" err="1"/>
              <a:t>Get-Command</a:t>
            </a:r>
            <a:r>
              <a:rPr lang="cs-CZ" b="0" dirty="0"/>
              <a:t> –Module </a:t>
            </a:r>
            <a:r>
              <a:rPr lang="cs-CZ" b="0" dirty="0" err="1" smtClean="0"/>
              <a:t>NetTCPIP</a:t>
            </a:r>
            <a:endParaRPr lang="cs-CZ" b="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0" dirty="0" smtClean="0"/>
              <a:t>DNS: </a:t>
            </a:r>
            <a:r>
              <a:rPr lang="cs-CZ" b="0" dirty="0" err="1" smtClean="0"/>
              <a:t>Get-Command</a:t>
            </a:r>
            <a:r>
              <a:rPr lang="cs-CZ" b="0" dirty="0" smtClean="0"/>
              <a:t> </a:t>
            </a:r>
            <a:r>
              <a:rPr lang="cs-CZ" b="0" dirty="0"/>
              <a:t>-Module </a:t>
            </a:r>
            <a:r>
              <a:rPr lang="cs-CZ" b="0" dirty="0" err="1" smtClean="0"/>
              <a:t>DnsClient</a:t>
            </a:r>
            <a:endParaRPr lang="cs-CZ" b="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Znáte z…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701800"/>
            <a:ext cx="724693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IPv4 adresa je 32 bitové číslo</a:t>
            </a:r>
          </a:p>
          <a:p>
            <a:pPr lvl="1"/>
            <a:r>
              <a:rPr lang="cs-CZ" smtClean="0"/>
              <a:t>Obvykle zapisováno jako 4 dekadická čísla (každé číslo reprezentuje 1 oktet – 8 bitů) oddělená tečkou</a:t>
            </a:r>
          </a:p>
          <a:p>
            <a:pPr lvl="1"/>
            <a:r>
              <a:rPr lang="cs-CZ" smtClean="0"/>
              <a:t>Např. </a:t>
            </a:r>
            <a:r>
              <a:rPr lang="cs-CZ" smtClean="0">
                <a:solidFill>
                  <a:srgbClr val="FFC000"/>
                </a:solidFill>
              </a:rPr>
              <a:t>192.168.23.245</a:t>
            </a:r>
            <a:r>
              <a:rPr lang="cs-CZ" smtClean="0"/>
              <a:t> v binárním zápise vypadá: </a:t>
            </a:r>
            <a:r>
              <a:rPr lang="cs-CZ" smtClean="0">
                <a:solidFill>
                  <a:srgbClr val="FFC000"/>
                </a:solidFill>
              </a:rPr>
              <a:t>11000000 10101000 00010111 11110101</a:t>
            </a:r>
          </a:p>
          <a:p>
            <a:r>
              <a:rPr lang="cs-CZ" smtClean="0"/>
              <a:t>Dvě části IPv4 adresy</a:t>
            </a:r>
          </a:p>
          <a:p>
            <a:pPr lvl="1"/>
            <a:r>
              <a:rPr lang="cs-CZ" smtClean="0"/>
              <a:t>Network ID (síť)</a:t>
            </a:r>
          </a:p>
          <a:p>
            <a:pPr lvl="1"/>
            <a:r>
              <a:rPr lang="cs-CZ" smtClean="0"/>
              <a:t>Host ID (uzel)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700213"/>
          <a:ext cx="8229600" cy="914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95288" y="2781300"/>
          <a:ext cx="8229600" cy="914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95288" y="3860800"/>
          <a:ext cx="8229600" cy="914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95288" y="5013325"/>
          <a:ext cx="8229600" cy="914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Subnet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Mask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(maska sítě)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která část IP adresy označuje síť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Network ID: pro 192.168.23.245/16 = 192.168.0.0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Jiný zápis masky: 255.255.0.0 =  IP/16 (počet bitů zleva)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825" y="2417763"/>
            <a:ext cx="3744913" cy="1044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4735513" y="2417763"/>
            <a:ext cx="3744912" cy="1044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>
            <a:off x="631825" y="2940050"/>
            <a:ext cx="3744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1"/>
            <a:endCxn id="6" idx="3"/>
          </p:cNvCxnSpPr>
          <p:nvPr/>
        </p:nvCxnSpPr>
        <p:spPr>
          <a:xfrm>
            <a:off x="4735513" y="2940050"/>
            <a:ext cx="3744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1825" y="2417763"/>
            <a:ext cx="1871663" cy="10906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631825" y="2462213"/>
            <a:ext cx="3744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andara" pitchFamily="34" charset="0"/>
              </a:rPr>
              <a:t>192   .   168   .   23   .   245</a:t>
            </a:r>
            <a:endParaRPr lang="cs-CZ" sz="2000" b="1">
              <a:latin typeface="Candara" pitchFamily="34" charset="0"/>
            </a:endParaRP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631825" y="2986088"/>
            <a:ext cx="37449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solidFill>
                  <a:srgbClr val="FF0000"/>
                </a:solidFill>
                <a:latin typeface="Candara" pitchFamily="34" charset="0"/>
              </a:rPr>
              <a:t>255   .   255  .     0   .       0</a:t>
            </a:r>
            <a:endParaRPr lang="cs-CZ" sz="2000" b="1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5513" y="2417763"/>
            <a:ext cx="2808287" cy="10906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442" name="Rectangle 14"/>
          <p:cNvSpPr>
            <a:spLocks noChangeArrowheads="1"/>
          </p:cNvSpPr>
          <p:nvPr/>
        </p:nvSpPr>
        <p:spPr bwMode="auto">
          <a:xfrm>
            <a:off x="4743450" y="2417763"/>
            <a:ext cx="3744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andara" pitchFamily="34" charset="0"/>
              </a:rPr>
              <a:t>192   .   168   .   23   .   245</a:t>
            </a:r>
            <a:endParaRPr lang="cs-CZ" sz="2000" b="1">
              <a:latin typeface="Candara" pitchFamily="34" charset="0"/>
            </a:endParaRPr>
          </a:p>
        </p:txBody>
      </p:sp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4735513" y="2906713"/>
            <a:ext cx="374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solidFill>
                  <a:srgbClr val="FF0000"/>
                </a:solidFill>
                <a:latin typeface="Candara" pitchFamily="34" charset="0"/>
              </a:rPr>
              <a:t>255   .   255  .  255  .       0</a:t>
            </a:r>
            <a:endParaRPr lang="cs-CZ" sz="2000" b="1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47813" y="4005263"/>
            <a:ext cx="3529012" cy="13684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73213" y="4070350"/>
          <a:ext cx="7084224" cy="12961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Down Arrow 24"/>
          <p:cNvSpPr/>
          <p:nvPr/>
        </p:nvSpPr>
        <p:spPr>
          <a:xfrm rot="18969963">
            <a:off x="2511425" y="3482975"/>
            <a:ext cx="571500" cy="5175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6429375" y="1444625"/>
            <a:ext cx="1231900" cy="576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Network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77163" y="1444625"/>
            <a:ext cx="928687" cy="576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Host</a:t>
            </a:r>
          </a:p>
        </p:txBody>
      </p:sp>
      <p:sp>
        <p:nvSpPr>
          <p:cNvPr id="18526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4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IP: 192.168.</a:t>
            </a:r>
            <a:r>
              <a:rPr lang="en-US" smtClean="0"/>
              <a:t>159</a:t>
            </a:r>
            <a:r>
              <a:rPr lang="cs-CZ" smtClean="0"/>
              <a:t>.245/18 (maska 255.255.192.0)</a:t>
            </a:r>
          </a:p>
          <a:p>
            <a:r>
              <a:rPr lang="cs-CZ" smtClean="0">
                <a:solidFill>
                  <a:schemeClr val="accent1"/>
                </a:solidFill>
              </a:rPr>
              <a:t>Network ID: 192.168.1</a:t>
            </a:r>
            <a:r>
              <a:rPr lang="en-US" smtClean="0">
                <a:solidFill>
                  <a:schemeClr val="accent1"/>
                </a:solidFill>
              </a:rPr>
              <a:t>28</a:t>
            </a:r>
            <a:r>
              <a:rPr lang="cs-CZ" smtClean="0">
                <a:solidFill>
                  <a:schemeClr val="accent1"/>
                </a:solidFill>
              </a:rPr>
              <a:t>.0 </a:t>
            </a:r>
          </a:p>
          <a:p>
            <a:pPr lvl="1"/>
            <a:r>
              <a:rPr lang="cs-CZ" sz="2400" smtClean="0">
                <a:solidFill>
                  <a:schemeClr val="accent1"/>
                </a:solidFill>
              </a:rPr>
              <a:t>Binárně reprezentovaná </a:t>
            </a:r>
            <a:r>
              <a:rPr lang="cs-CZ" sz="2400" smtClean="0">
                <a:solidFill>
                  <a:schemeClr val="tx1"/>
                </a:solidFill>
              </a:rPr>
              <a:t>IP</a:t>
            </a:r>
            <a:r>
              <a:rPr lang="cs-CZ" sz="2400" smtClean="0"/>
              <a:t> </a:t>
            </a:r>
            <a:r>
              <a:rPr lang="en-US" sz="2400" smtClean="0"/>
              <a:t>[</a:t>
            </a:r>
            <a:r>
              <a:rPr lang="cs-CZ" sz="2400" smtClean="0"/>
              <a:t>AND</a:t>
            </a:r>
            <a:r>
              <a:rPr lang="en-US" sz="2400" smtClean="0"/>
              <a:t>]</a:t>
            </a:r>
            <a:r>
              <a:rPr lang="cs-CZ" sz="2400" smtClean="0"/>
              <a:t> </a:t>
            </a:r>
            <a:r>
              <a:rPr lang="cs-CZ" sz="2400" smtClean="0">
                <a:solidFill>
                  <a:srgbClr val="FF0000"/>
                </a:solidFill>
              </a:rPr>
              <a:t>maska</a:t>
            </a:r>
          </a:p>
          <a:p>
            <a:pPr lvl="1"/>
            <a:r>
              <a:rPr lang="en-US" sz="2400" smtClean="0"/>
              <a:t>[AND] = Bitový součin</a:t>
            </a:r>
            <a:endParaRPr lang="cs-CZ" sz="2400" smtClean="0"/>
          </a:p>
        </p:txBody>
      </p:sp>
      <p:sp>
        <p:nvSpPr>
          <p:cNvPr id="5" name="Rectangle 4"/>
          <p:cNvSpPr/>
          <p:nvPr/>
        </p:nvSpPr>
        <p:spPr>
          <a:xfrm>
            <a:off x="827088" y="1844675"/>
            <a:ext cx="4032250" cy="1800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0113" y="1916113"/>
          <a:ext cx="7084224" cy="17281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2138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192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168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245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255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255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192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225" y="-103188"/>
            <a:ext cx="9058275" cy="696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IPv4 adresace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Nejnižší adresa v síti slouží pro označení sítě – Network ID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Nejvyšší adres v síti slouží pro všesměrové vysílání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broadcast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Ostatní jsou použitelné pro adresaci uzlů v síti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IP adresa: 192.168.10.0/24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Network ID: 192.168.10.0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Broadcast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: 192.168.10.255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Adresy pro uzly: 192.168.10.1-192.168.10.254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Počet adres = 256, použitelných pro uzly = 254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19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TS030006198</Template>
  <TotalTime>0</TotalTime>
  <Words>1928</Words>
  <Application>Microsoft Office PowerPoint</Application>
  <PresentationFormat>On-screen Show (4:3)</PresentationFormat>
  <Paragraphs>515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Candara</vt:lpstr>
      <vt:lpstr>TS030006198</vt:lpstr>
      <vt:lpstr>Správa systému MS Windows II</vt:lpstr>
      <vt:lpstr>Související předměty na FI</vt:lpstr>
      <vt:lpstr>Znáte z…</vt:lpstr>
      <vt:lpstr>IPv4 adresace</vt:lpstr>
      <vt:lpstr>IPv4 adresace 2</vt:lpstr>
      <vt:lpstr>IPv4 adresace 3</vt:lpstr>
      <vt:lpstr>IPv4 adresace 4</vt:lpstr>
      <vt:lpstr>IPv4 adresace</vt:lpstr>
      <vt:lpstr>IPv4 adresace 5</vt:lpstr>
      <vt:lpstr>IPv4 adresace 6</vt:lpstr>
      <vt:lpstr>IPv4 adresace 5</vt:lpstr>
      <vt:lpstr>IPv4 adresace 7</vt:lpstr>
      <vt:lpstr>IPv4 adresace 8</vt:lpstr>
      <vt:lpstr>IPv4 adresace 9</vt:lpstr>
      <vt:lpstr>IPv4 adresace 7</vt:lpstr>
      <vt:lpstr>PowerPoint Presentation</vt:lpstr>
      <vt:lpstr>IPv4 adresace 10</vt:lpstr>
      <vt:lpstr>PowerPoint Presentation</vt:lpstr>
      <vt:lpstr>IPv4 adresace 11</vt:lpstr>
      <vt:lpstr>IPv4 adresace 12</vt:lpstr>
      <vt:lpstr>IPv4 adresace 13</vt:lpstr>
      <vt:lpstr>Demo</vt:lpstr>
      <vt:lpstr>Úkoly 1</vt:lpstr>
      <vt:lpstr>Úkoly 2</vt:lpstr>
      <vt:lpstr>Úkoly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systému MS Windows II</dc:title>
  <dc:creator/>
  <cp:lastModifiedBy/>
  <cp:revision>22</cp:revision>
  <dcterms:created xsi:type="dcterms:W3CDTF">2012-02-27T08:49:00Z</dcterms:created>
  <dcterms:modified xsi:type="dcterms:W3CDTF">2017-02-20T09:00:12Z</dcterms:modified>
  <cp:version/>
</cp:coreProperties>
</file>