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3" r:id="rId3"/>
    <p:sldId id="258" r:id="rId4"/>
    <p:sldId id="275" r:id="rId5"/>
    <p:sldId id="273" r:id="rId6"/>
    <p:sldId id="278" r:id="rId7"/>
    <p:sldId id="294" r:id="rId8"/>
    <p:sldId id="259" r:id="rId9"/>
    <p:sldId id="277" r:id="rId10"/>
    <p:sldId id="279" r:id="rId11"/>
    <p:sldId id="304" r:id="rId12"/>
    <p:sldId id="267" r:id="rId13"/>
    <p:sldId id="308" r:id="rId14"/>
    <p:sldId id="306" r:id="rId15"/>
    <p:sldId id="266" r:id="rId16"/>
    <p:sldId id="302" r:id="rId17"/>
    <p:sldId id="307" r:id="rId18"/>
    <p:sldId id="295" r:id="rId19"/>
    <p:sldId id="286" r:id="rId20"/>
    <p:sldId id="303" r:id="rId21"/>
    <p:sldId id="309" r:id="rId22"/>
    <p:sldId id="310" r:id="rId23"/>
    <p:sldId id="297" r:id="rId24"/>
    <p:sldId id="298" r:id="rId25"/>
    <p:sldId id="299" r:id="rId26"/>
    <p:sldId id="300" r:id="rId27"/>
    <p:sldId id="30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5"/>
    <p:restoredTop sz="73630" autoAdjust="0"/>
  </p:normalViewPr>
  <p:slideViewPr>
    <p:cSldViewPr>
      <p:cViewPr varScale="1">
        <p:scale>
          <a:sx n="84" d="100"/>
          <a:sy n="84" d="100"/>
        </p:scale>
        <p:origin x="22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9D90E-26E3-448C-855E-2A41A453DFF6}" type="datetimeFigureOut">
              <a:rPr lang="cs-CZ" smtClean="0"/>
              <a:t>10.03.17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F2748-1FDB-4F18-863C-FC1D6E131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23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Jméno používají primárně uživatelé</a:t>
            </a:r>
          </a:p>
          <a:p>
            <a:r>
              <a:rPr lang="cs-CZ" dirty="0" smtClean="0"/>
              <a:t>Pomocí IP adres komunikují primárně stroje</a:t>
            </a:r>
          </a:p>
          <a:p>
            <a:r>
              <a:rPr lang="cs-CZ" dirty="0" smtClean="0"/>
              <a:t>Co se skrývá za www.muni.cz?</a:t>
            </a:r>
          </a:p>
          <a:p>
            <a:endParaRPr lang="cs-CZ" dirty="0" smtClean="0"/>
          </a:p>
          <a:p>
            <a:r>
              <a:rPr lang="cs-CZ" dirty="0" smtClean="0"/>
              <a:t>Analogie 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udrzbou</a:t>
            </a:r>
            <a:r>
              <a:rPr lang="cs-CZ" baseline="0" dirty="0" smtClean="0"/>
              <a:t> jejich </a:t>
            </a:r>
            <a:r>
              <a:rPr lang="cs-CZ" baseline="0" dirty="0" err="1" smtClean="0"/>
              <a:t>adresare</a:t>
            </a:r>
            <a:r>
              <a:rPr lang="en-US" baseline="0" dirty="0" smtClean="0"/>
              <a:t>/</a:t>
            </a:r>
            <a:r>
              <a:rPr lang="cs-CZ" baseline="0" dirty="0" smtClean="0"/>
              <a:t>tel. seznamu firmy.</a:t>
            </a:r>
            <a:endParaRPr lang="cs-CZ" dirty="0" smtClean="0"/>
          </a:p>
          <a:p>
            <a:r>
              <a:rPr lang="cs-CZ" dirty="0" smtClean="0"/>
              <a:t>historie - </a:t>
            </a:r>
            <a:r>
              <a:rPr lang="cs-CZ" dirty="0" err="1" smtClean="0"/>
              <a:t>hosts</a:t>
            </a:r>
            <a:r>
              <a:rPr lang="cs-CZ" dirty="0" smtClean="0"/>
              <a:t> soubory, </a:t>
            </a:r>
            <a:r>
              <a:rPr lang="cs-CZ" dirty="0" err="1" smtClean="0"/>
              <a:t>textak</a:t>
            </a:r>
            <a:r>
              <a:rPr lang="cs-CZ" dirty="0" smtClean="0"/>
              <a:t>, </a:t>
            </a:r>
            <a:r>
              <a:rPr lang="cs-CZ" dirty="0" err="1" smtClean="0"/>
              <a:t>ukazat</a:t>
            </a:r>
            <a:endParaRPr lang="cs-CZ" dirty="0" smtClean="0"/>
          </a:p>
          <a:p>
            <a:r>
              <a:rPr lang="cs-CZ" dirty="0" err="1" smtClean="0"/>
              <a:t>narust</a:t>
            </a:r>
            <a:r>
              <a:rPr lang="cs-CZ" dirty="0" smtClean="0"/>
              <a:t> poctu uzlu</a:t>
            </a:r>
            <a:r>
              <a:rPr lang="en-US" dirty="0" smtClean="0"/>
              <a:t>, </a:t>
            </a:r>
            <a:r>
              <a:rPr lang="en-US" dirty="0" err="1" smtClean="0"/>
              <a:t>problemem</a:t>
            </a:r>
            <a:r>
              <a:rPr lang="en-US" dirty="0" smtClean="0"/>
              <a:t> se </a:t>
            </a:r>
            <a:r>
              <a:rPr lang="en-US" dirty="0" err="1" smtClean="0"/>
              <a:t>stava</a:t>
            </a:r>
            <a:r>
              <a:rPr lang="cs-CZ" dirty="0" smtClean="0"/>
              <a:t>:</a:t>
            </a:r>
          </a:p>
          <a:p>
            <a:r>
              <a:rPr lang="cs-CZ" dirty="0" smtClean="0"/>
              <a:t>  - distribuce informace/</a:t>
            </a:r>
            <a:r>
              <a:rPr lang="cs-CZ" dirty="0" err="1" smtClean="0"/>
              <a:t>centralni</a:t>
            </a:r>
            <a:r>
              <a:rPr lang="cs-CZ" dirty="0" smtClean="0"/>
              <a:t> zdroj</a:t>
            </a:r>
          </a:p>
          <a:p>
            <a:r>
              <a:rPr lang="cs-CZ" dirty="0" smtClean="0"/>
              <a:t>  - moznost </a:t>
            </a:r>
            <a:r>
              <a:rPr lang="cs-CZ" dirty="0" err="1" smtClean="0"/>
              <a:t>automaticke</a:t>
            </a:r>
            <a:r>
              <a:rPr lang="cs-CZ" dirty="0" smtClean="0"/>
              <a:t> aktualizace </a:t>
            </a:r>
            <a:r>
              <a:rPr lang="cs-CZ" dirty="0" err="1" smtClean="0"/>
              <a:t>zaznamu</a:t>
            </a:r>
            <a:r>
              <a:rPr lang="cs-CZ" dirty="0" smtClean="0"/>
              <a:t> v </a:t>
            </a:r>
            <a:r>
              <a:rPr lang="cs-CZ" dirty="0" err="1" smtClean="0"/>
              <a:t>db</a:t>
            </a:r>
            <a:r>
              <a:rPr lang="cs-CZ" dirty="0" smtClean="0"/>
              <a:t> jmen</a:t>
            </a:r>
          </a:p>
          <a:p>
            <a:r>
              <a:rPr lang="cs-CZ" dirty="0" err="1" smtClean="0"/>
              <a:t>hosts</a:t>
            </a:r>
            <a:r>
              <a:rPr lang="cs-CZ" dirty="0" smtClean="0"/>
              <a:t> </a:t>
            </a:r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 err="1" smtClean="0"/>
              <a:t>zustal</a:t>
            </a:r>
            <a:r>
              <a:rPr lang="cs-CZ" dirty="0" smtClean="0"/>
              <a:t> z </a:t>
            </a:r>
            <a:r>
              <a:rPr lang="cs-CZ" dirty="0" err="1" smtClean="0"/>
              <a:t>duvodu</a:t>
            </a:r>
            <a:r>
              <a:rPr lang="cs-CZ" dirty="0" smtClean="0"/>
              <a:t> kompatibility dodnes</a:t>
            </a:r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619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stub zone is a zone copy that contains only the resource records necessary to identify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authoritative DNS servers for that zone.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DNS server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muze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drzet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vice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571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Typu</a:t>
            </a:r>
            <a:r>
              <a:rPr lang="en-US" dirty="0" smtClean="0"/>
              <a:t> </a:t>
            </a:r>
            <a:r>
              <a:rPr lang="en-US" dirty="0" err="1" smtClean="0"/>
              <a:t>zaznamu</a:t>
            </a:r>
            <a:r>
              <a:rPr lang="en-US" dirty="0" smtClean="0"/>
              <a:t> + </a:t>
            </a:r>
            <a:r>
              <a:rPr lang="en-US" dirty="0" err="1" smtClean="0"/>
              <a:t>proklikani</a:t>
            </a:r>
            <a:r>
              <a:rPr lang="en-US" dirty="0" smtClean="0"/>
              <a:t> </a:t>
            </a:r>
            <a:r>
              <a:rPr lang="en-US" dirty="0" err="1" smtClean="0"/>
              <a:t>zalozek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DNS </a:t>
            </a:r>
            <a:r>
              <a:rPr lang="en-US" dirty="0" err="1" smtClean="0"/>
              <a:t>serveru</a:t>
            </a:r>
            <a:r>
              <a:rPr lang="en-US" dirty="0" smtClean="0"/>
              <a:t> a zone.</a:t>
            </a:r>
          </a:p>
          <a:p>
            <a:r>
              <a:rPr lang="en-US" dirty="0" err="1" smtClean="0"/>
              <a:t>Mezi</a:t>
            </a:r>
            <a:r>
              <a:rPr lang="en-US" dirty="0" smtClean="0"/>
              <a:t> 1. a</a:t>
            </a:r>
            <a:r>
              <a:rPr lang="en-US" baseline="0" dirty="0" smtClean="0"/>
              <a:t> 2. </a:t>
            </a:r>
            <a:r>
              <a:rPr lang="en-US" baseline="0" dirty="0" err="1" smtClean="0"/>
              <a:t>serverem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udelat</a:t>
            </a:r>
            <a:r>
              <a:rPr lang="en-US" baseline="0" dirty="0" smtClean="0"/>
              <a:t> prim – sec zone.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096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Reverzní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záznamy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například</a:t>
            </a:r>
            <a:r>
              <a:rPr lang="en-US" baseline="0" dirty="0" smtClean="0"/>
              <a:t> SSH sanity check.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995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RR resource record,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jiný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název</a:t>
            </a:r>
            <a:r>
              <a:rPr lang="en-US" baseline="0" dirty="0" smtClean="0"/>
              <a:t> pro DNS </a:t>
            </a:r>
            <a:r>
              <a:rPr lang="en-US" baseline="0" dirty="0" err="1" smtClean="0"/>
              <a:t>záznam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146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4677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Ukazat</a:t>
            </a:r>
            <a:r>
              <a:rPr lang="cs-CZ" dirty="0" smtClean="0"/>
              <a:t> na trojce, kde je </a:t>
            </a:r>
            <a:r>
              <a:rPr lang="cs-CZ" dirty="0" err="1" smtClean="0"/>
              <a:t>stub</a:t>
            </a:r>
            <a:r>
              <a:rPr lang="en-US" dirty="0" smtClean="0"/>
              <a:t>, </a:t>
            </a:r>
            <a:r>
              <a:rPr lang="en-US" dirty="0" err="1" smtClean="0"/>
              <a:t>zm</a:t>
            </a:r>
            <a:r>
              <a:rPr lang="cs-CZ" dirty="0" err="1" smtClean="0"/>
              <a:t>ěnit</a:t>
            </a:r>
            <a:r>
              <a:rPr lang="cs-CZ" baseline="0" dirty="0" smtClean="0"/>
              <a:t> IP záznamu www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136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9986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7965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4435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b="1" dirty="0" smtClean="0"/>
              <a:t>Motivace: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b="0" dirty="0" smtClean="0"/>
              <a:t>Sdílení</a:t>
            </a:r>
            <a:r>
              <a:rPr lang="cs-CZ" b="0" baseline="0" dirty="0" smtClean="0"/>
              <a:t> identit </a:t>
            </a:r>
            <a:r>
              <a:rPr lang="en-US" b="0" baseline="0" dirty="0" smtClean="0"/>
              <a:t>(</a:t>
            </a:r>
            <a:r>
              <a:rPr lang="cs-CZ" b="0" baseline="0" dirty="0" smtClean="0"/>
              <a:t>pro přístup na zdroje</a:t>
            </a:r>
            <a:r>
              <a:rPr lang="en-US" b="0" baseline="0" dirty="0" smtClean="0"/>
              <a:t>) </a:t>
            </a:r>
            <a:r>
              <a:rPr lang="cs-CZ" b="0" baseline="0" dirty="0" smtClean="0"/>
              <a:t>a dalších informací.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b="1" dirty="0" err="1" smtClean="0"/>
              <a:t>Active</a:t>
            </a:r>
            <a:r>
              <a:rPr lang="cs-CZ" b="1" dirty="0" smtClean="0"/>
              <a:t> </a:t>
            </a:r>
            <a:r>
              <a:rPr lang="cs-CZ" b="1" dirty="0" err="1" smtClean="0"/>
              <a:t>Directory</a:t>
            </a:r>
            <a:endParaRPr lang="cs-CZ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Je implementace adresářových služeb LDAP firmou Microsoft pro použití v prostředí systému Microsoft Windows.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Sestává z databáze a služby. Databáze obsahuje informace o zdrojích v síti, jako jsou například počítače, uživatelé, sdílené složky nebo tiskárny.  Služba umožňuje tyto informace zpřístupnit uživatelům a aplikacím.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b="1" dirty="0" smtClean="0"/>
              <a:t>Adresářová služba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Adresářová služba je v softwarovém inženýrství aplikace shromažďující a poskytující informace o pojmenovaných objektech, ke kterým bývá intenzivně přistupováno, ale mění se jen zřídka.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Informace jsou uloženy ve formě atributů hierarchicky pojmenovaných záznamů, které jsou pro lepší integraci systémů standardizovány.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Adresářová služba je často ústřední bezpečnostní komponenta a udržuje odpovídající záznamy pro řízení přístupu (jakým způsobem může někdo operovat s nějakým objektem).</a:t>
            </a:r>
            <a:endParaRPr lang="cs-CZ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Definice: http://www.wikipedia.org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251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DNS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nejvyspelejsi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taky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nejslozitejsi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spravu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bude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probran</a:t>
            </a:r>
            <a:r>
              <a:rPr lang="en-US" baseline="0" dirty="0" smtClean="0"/>
              <a:t> dale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NetBIOS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jednak</a:t>
            </a:r>
            <a:r>
              <a:rPr lang="en-US" baseline="0" dirty="0" smtClean="0"/>
              <a:t> broadcast, </a:t>
            </a:r>
            <a:r>
              <a:rPr lang="en-US" baseline="0" dirty="0" err="1" smtClean="0"/>
              <a:t>pak</a:t>
            </a:r>
            <a:r>
              <a:rPr lang="en-US" baseline="0" dirty="0" smtClean="0"/>
              <a:t> WINS/NBNS server, </a:t>
            </a:r>
            <a:r>
              <a:rPr lang="en-US" baseline="0" dirty="0" err="1" smtClean="0"/>
              <a:t>kratka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jmena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hierarchii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zadne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domeny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oddelene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teckami</a:t>
            </a:r>
            <a:r>
              <a:rPr lang="cs-CZ" baseline="0" dirty="0" smtClean="0"/>
              <a:t>. MS </a:t>
            </a:r>
            <a:r>
              <a:rPr lang="cs-CZ" baseline="0" dirty="0" err="1" smtClean="0"/>
              <a:t>deprecated</a:t>
            </a:r>
            <a:r>
              <a:rPr lang="cs-CZ" baseline="0" dirty="0" smtClean="0"/>
              <a:t>.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LLMNR – </a:t>
            </a:r>
            <a:r>
              <a:rPr lang="en-US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rozdil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NetBIOSU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umi</a:t>
            </a:r>
            <a:r>
              <a:rPr lang="en-US" baseline="0" dirty="0" smtClean="0"/>
              <a:t> IPv4 a IPv6, </a:t>
            </a:r>
            <a:r>
              <a:rPr lang="en-US" dirty="0" err="1" smtClean="0"/>
              <a:t>pouziva</a:t>
            </a:r>
            <a:r>
              <a:rPr lang="en-US" dirty="0" smtClean="0"/>
              <a:t> DNS protocol</a:t>
            </a:r>
            <a:r>
              <a:rPr lang="en-US" baseline="0" dirty="0" smtClean="0"/>
              <a:t> bez DNS </a:t>
            </a:r>
            <a:r>
              <a:rPr lang="en-US" baseline="0" dirty="0" err="1" smtClean="0"/>
              <a:t>serveru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dotaz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formou</a:t>
            </a:r>
            <a:r>
              <a:rPr lang="en-US" baseline="0" dirty="0" smtClean="0"/>
              <a:t> link-local mu</a:t>
            </a:r>
            <a:r>
              <a:rPr lang="cs-CZ" baseline="0" dirty="0" smtClean="0"/>
              <a:t>l</a:t>
            </a:r>
            <a:r>
              <a:rPr lang="en-US" baseline="0" dirty="0" err="1" smtClean="0"/>
              <a:t>ticast</a:t>
            </a:r>
            <a:r>
              <a:rPr lang="en-US" baseline="0" dirty="0" smtClean="0"/>
              <a:t>, </a:t>
            </a:r>
            <a:r>
              <a:rPr lang="en-US" dirty="0" err="1" smtClean="0"/>
              <a:t>napriklad</a:t>
            </a:r>
            <a:r>
              <a:rPr lang="en-US" dirty="0" smtClean="0"/>
              <a:t> ad hoc </a:t>
            </a:r>
            <a:r>
              <a:rPr lang="en-US" dirty="0" err="1" smtClean="0"/>
              <a:t>Wifi</a:t>
            </a:r>
            <a:r>
              <a:rPr lang="en-US" dirty="0" smtClean="0"/>
              <a:t> site</a:t>
            </a:r>
          </a:p>
          <a:p>
            <a:r>
              <a:rPr lang="en-US" baseline="0" dirty="0" smtClean="0"/>
              <a:t>PNRP – </a:t>
            </a:r>
            <a:r>
              <a:rPr lang="en-US" baseline="0" dirty="0" err="1" smtClean="0"/>
              <a:t>izolovane</a:t>
            </a:r>
            <a:r>
              <a:rPr lang="en-US" baseline="0" dirty="0" smtClean="0"/>
              <a:t> P2P site </a:t>
            </a:r>
            <a:r>
              <a:rPr lang="en-US" baseline="0" dirty="0" err="1" smtClean="0"/>
              <a:t>nebo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spatnou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konektivitou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server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4899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Organizační jednotky</a:t>
            </a:r>
          </a:p>
          <a:p>
            <a:r>
              <a:rPr lang="cs-CZ" dirty="0" err="1" smtClean="0"/>
              <a:t>Sites</a:t>
            </a: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5864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6304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schema</a:t>
            </a:r>
            <a:r>
              <a:rPr lang="cs-CZ" baseline="0" dirty="0" smtClean="0"/>
              <a:t> </a:t>
            </a:r>
            <a:r>
              <a:rPr lang="en-US" baseline="0" dirty="0" smtClean="0"/>
              <a:t>= </a:t>
            </a:r>
            <a:r>
              <a:rPr lang="en-US" baseline="0" dirty="0" err="1" smtClean="0"/>
              <a:t>atributy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jejich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povolene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hodnoty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jsou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povinne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volitelne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vicehodnotove</a:t>
            </a:r>
            <a:r>
              <a:rPr lang="en-US" baseline="0" dirty="0" smtClean="0"/>
              <a:t>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7212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b="1" dirty="0" err="1" smtClean="0"/>
              <a:t>Active</a:t>
            </a:r>
            <a:r>
              <a:rPr lang="cs-CZ" b="1" dirty="0" smtClean="0"/>
              <a:t> </a:t>
            </a:r>
            <a:r>
              <a:rPr lang="cs-CZ" b="1" dirty="0" err="1" smtClean="0"/>
              <a:t>Directory</a:t>
            </a:r>
            <a:r>
              <a:rPr lang="cs-CZ" b="1" dirty="0" smtClean="0"/>
              <a:t> </a:t>
            </a:r>
            <a:r>
              <a:rPr lang="cs-CZ" b="1" dirty="0" err="1" smtClean="0"/>
              <a:t>Domain</a:t>
            </a:r>
            <a:r>
              <a:rPr lang="cs-CZ" b="1" dirty="0" smtClean="0"/>
              <a:t> </a:t>
            </a:r>
            <a:r>
              <a:rPr lang="cs-CZ" b="1" dirty="0" err="1" smtClean="0"/>
              <a:t>Services</a:t>
            </a:r>
            <a:r>
              <a:rPr lang="cs-CZ" b="1" dirty="0" smtClean="0"/>
              <a:t> (AD DS)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Zajišťuje služby identity a přístupu (autentizace + autorizace)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Udržuje informace o už. účtech, skupinách počítačích a dalších identitách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Umožňuje řízení objektů (Group </a:t>
            </a:r>
            <a:r>
              <a:rPr lang="cs-CZ" dirty="0" err="1" smtClean="0"/>
              <a:t>Policy</a:t>
            </a:r>
            <a:r>
              <a:rPr lang="cs-CZ" dirty="0" smtClean="0"/>
              <a:t>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Vyhledávání informací o objektech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smtClean="0"/>
              <a:t>Např. pro přístup k souboru je nutné zjistit identitu uživatele, porovnat s ACL a rozhodnout zda umožnit přístup. Server neumožní přístup pokud nemůže ověřit identitu</a:t>
            </a:r>
            <a:endParaRPr lang="en-US" dirty="0" smtClean="0"/>
          </a:p>
          <a:p>
            <a:pPr eaLnBrk="1" hangingPunct="1"/>
            <a:r>
              <a:rPr lang="cs-CZ" b="1" dirty="0" smtClean="0"/>
              <a:t>LDAP (</a:t>
            </a:r>
            <a:r>
              <a:rPr lang="cs-CZ" dirty="0" err="1" smtClean="0"/>
              <a:t>Lightweight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r>
              <a:rPr lang="cs-CZ" dirty="0" smtClean="0"/>
              <a:t> Access </a:t>
            </a:r>
            <a:r>
              <a:rPr lang="cs-CZ" dirty="0" err="1" smtClean="0"/>
              <a:t>Protocol</a:t>
            </a:r>
            <a:r>
              <a:rPr lang="cs-CZ" dirty="0" smtClean="0"/>
              <a:t>)</a:t>
            </a:r>
            <a:endParaRPr lang="cs-CZ" b="1" dirty="0" smtClean="0"/>
          </a:p>
          <a:p>
            <a:pPr lvl="1" eaLnBrk="1" hangingPunct="1"/>
            <a:r>
              <a:rPr lang="cs-CZ" dirty="0" smtClean="0"/>
              <a:t>Je standardizovaný protokol pro ukládání a přístup k datům na adresářovém serveru.</a:t>
            </a:r>
          </a:p>
          <a:p>
            <a:pPr lvl="1" eaLnBrk="1" hangingPunct="1"/>
            <a:r>
              <a:rPr lang="cs-CZ" dirty="0" smtClean="0"/>
              <a:t>Podle tohoto protokolu jsou jednotlivé položky na serveru ukládány formou záznamů a uspořádány do stromové struktury (jako ve skutečné adresářové architektuře).</a:t>
            </a:r>
            <a:endParaRPr lang="cs-CZ" b="1" dirty="0" smtClean="0"/>
          </a:p>
          <a:p>
            <a:pPr eaLnBrk="1" hangingPunct="1"/>
            <a:r>
              <a:rPr lang="cs-CZ" b="1" dirty="0" err="1" smtClean="0"/>
              <a:t>Active</a:t>
            </a:r>
            <a:r>
              <a:rPr lang="cs-CZ" b="1" dirty="0" smtClean="0"/>
              <a:t> </a:t>
            </a:r>
            <a:r>
              <a:rPr lang="cs-CZ" b="1" dirty="0" err="1" smtClean="0"/>
              <a:t>Directory</a:t>
            </a:r>
            <a:r>
              <a:rPr lang="cs-CZ" b="1" dirty="0" smtClean="0"/>
              <a:t> </a:t>
            </a:r>
            <a:r>
              <a:rPr lang="cs-CZ" b="1" dirty="0" err="1" smtClean="0"/>
              <a:t>Certificate</a:t>
            </a:r>
            <a:r>
              <a:rPr lang="cs-CZ" b="1" dirty="0" smtClean="0"/>
              <a:t> </a:t>
            </a:r>
            <a:r>
              <a:rPr lang="cs-CZ" b="1" dirty="0" err="1" smtClean="0"/>
              <a:t>Services</a:t>
            </a:r>
            <a:r>
              <a:rPr lang="cs-CZ" b="1" dirty="0" smtClean="0"/>
              <a:t> (AD CS)</a:t>
            </a:r>
          </a:p>
          <a:p>
            <a:pPr lvl="1" eaLnBrk="1" hangingPunct="1"/>
            <a:r>
              <a:rPr lang="cs-CZ" dirty="0" smtClean="0"/>
              <a:t>Umožňuje vytvořit certifikační autoritu pro přidělování certifikát</a:t>
            </a:r>
          </a:p>
          <a:p>
            <a:pPr eaLnBrk="1" hangingPunct="1"/>
            <a:r>
              <a:rPr lang="cs-CZ" b="1" dirty="0" err="1" smtClean="0"/>
              <a:t>Active</a:t>
            </a:r>
            <a:r>
              <a:rPr lang="cs-CZ" b="1" dirty="0" smtClean="0"/>
              <a:t> </a:t>
            </a:r>
            <a:r>
              <a:rPr lang="cs-CZ" b="1" dirty="0" err="1" smtClean="0"/>
              <a:t>Directory</a:t>
            </a:r>
            <a:r>
              <a:rPr lang="cs-CZ" b="1" dirty="0" smtClean="0"/>
              <a:t> </a:t>
            </a:r>
            <a:r>
              <a:rPr lang="cs-CZ" b="1" dirty="0" err="1" smtClean="0"/>
              <a:t>Rights</a:t>
            </a:r>
            <a:r>
              <a:rPr lang="cs-CZ" b="1" dirty="0" smtClean="0"/>
              <a:t> Management </a:t>
            </a:r>
            <a:r>
              <a:rPr lang="cs-CZ" b="1" dirty="0" err="1" smtClean="0"/>
              <a:t>Services</a:t>
            </a:r>
            <a:r>
              <a:rPr lang="cs-CZ" b="1" dirty="0" smtClean="0"/>
              <a:t> (AD RMS)</a:t>
            </a:r>
          </a:p>
          <a:p>
            <a:pPr lvl="1" eaLnBrk="1" hangingPunct="1"/>
            <a:r>
              <a:rPr lang="cs-CZ" dirty="0" smtClean="0"/>
              <a:t>Příklad: Umožňuje definovat politiku povolující čtení dokumentu ale nikoliv jeho tisk, odeslání emailem či kopírování</a:t>
            </a:r>
          </a:p>
          <a:p>
            <a:pPr lvl="1" eaLnBrk="1" hangingPunct="1"/>
            <a:r>
              <a:rPr lang="cs-CZ" dirty="0" smtClean="0"/>
              <a:t>Vyžaduje RMS-</a:t>
            </a:r>
            <a:r>
              <a:rPr lang="cs-CZ" dirty="0" err="1" smtClean="0"/>
              <a:t>enabled</a:t>
            </a:r>
            <a:r>
              <a:rPr lang="cs-CZ" dirty="0" smtClean="0"/>
              <a:t> aplikace</a:t>
            </a:r>
          </a:p>
          <a:p>
            <a:pPr eaLnBrk="1" hangingPunct="1"/>
            <a:r>
              <a:rPr lang="cs-CZ" b="1" dirty="0" err="1" smtClean="0"/>
              <a:t>Active</a:t>
            </a:r>
            <a:r>
              <a:rPr lang="cs-CZ" b="1" dirty="0" smtClean="0"/>
              <a:t> </a:t>
            </a:r>
            <a:r>
              <a:rPr lang="cs-CZ" b="1" dirty="0" err="1" smtClean="0"/>
              <a:t>Directory</a:t>
            </a:r>
            <a:r>
              <a:rPr lang="cs-CZ" b="1" dirty="0" smtClean="0"/>
              <a:t> </a:t>
            </a:r>
            <a:r>
              <a:rPr lang="cs-CZ" b="1" dirty="0" err="1" smtClean="0"/>
              <a:t>Federation</a:t>
            </a:r>
            <a:r>
              <a:rPr lang="cs-CZ" b="1" dirty="0" smtClean="0"/>
              <a:t> </a:t>
            </a:r>
            <a:r>
              <a:rPr lang="cs-CZ" b="1" dirty="0" err="1" smtClean="0"/>
              <a:t>Services</a:t>
            </a:r>
            <a:r>
              <a:rPr lang="cs-CZ" b="1" dirty="0" smtClean="0"/>
              <a:t> (AD FS)</a:t>
            </a:r>
          </a:p>
          <a:p>
            <a:pPr lvl="1" eaLnBrk="1" hangingPunct="1"/>
            <a:r>
              <a:rPr lang="cs-CZ" dirty="0" smtClean="0"/>
              <a:t>Rozšíření služeb identity a přístupu mezi další platformy (Windows, non-</a:t>
            </a:r>
            <a:r>
              <a:rPr lang="cs-CZ" dirty="0" err="1" smtClean="0"/>
              <a:t>windows</a:t>
            </a:r>
            <a:r>
              <a:rPr lang="cs-CZ" dirty="0" smtClean="0"/>
              <a:t>) a partnery </a:t>
            </a:r>
          </a:p>
          <a:p>
            <a:pPr lvl="1" eaLnBrk="1" hangingPunct="1"/>
            <a:r>
              <a:rPr lang="cs-CZ" dirty="0" smtClean="0"/>
              <a:t>Např. dvě různé organizace, každá má vlastní způsob správy identit, vzájemně si umožňují akceptovat identity – uživatelé jsou autentizovaní v jedné organizaci a přitom mohou přistupovat ke zdrojům v druhé (single sign-on)</a:t>
            </a:r>
          </a:p>
          <a:p>
            <a:pPr lvl="1" eaLnBrk="1" hangingPunct="1"/>
            <a:endParaRPr lang="cs-CZ" dirty="0" smtClean="0"/>
          </a:p>
          <a:p>
            <a:pPr lvl="0" eaLnBrk="1" hangingPunct="1">
              <a:buFont typeface="Arial" charset="0"/>
              <a:buNone/>
              <a:defRPr/>
            </a:pPr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883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broadcastu</a:t>
            </a:r>
            <a:r>
              <a:rPr lang="en-US" dirty="0" smtClean="0"/>
              <a:t>: Net BIOS Name</a:t>
            </a:r>
            <a:r>
              <a:rPr lang="en-US" baseline="0" dirty="0" smtClean="0"/>
              <a:t> Server </a:t>
            </a:r>
            <a:r>
              <a:rPr lang="mr-IN" baseline="0" dirty="0" smtClean="0"/>
              <a:t>–</a:t>
            </a:r>
            <a:r>
              <a:rPr lang="en-US" baseline="0" dirty="0" smtClean="0"/>
              <a:t> NBNS a MS </a:t>
            </a:r>
            <a:r>
              <a:rPr lang="en-US" baseline="0" dirty="0" err="1" smtClean="0"/>
              <a:t>implementace</a:t>
            </a:r>
            <a:r>
              <a:rPr lang="en-US" baseline="0" dirty="0" smtClean="0"/>
              <a:t> Windows Internet Name Server </a:t>
            </a:r>
            <a:r>
              <a:rPr lang="mr-IN" baseline="0" dirty="0" smtClean="0"/>
              <a:t>–</a:t>
            </a:r>
            <a:r>
              <a:rPr lang="en-US" baseline="0" dirty="0" smtClean="0"/>
              <a:t> WINS</a:t>
            </a:r>
          </a:p>
          <a:p>
            <a:r>
              <a:rPr lang="en-US" baseline="0" dirty="0" err="1" smtClean="0"/>
              <a:t>Stále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chybí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hierarchie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decentralizovanost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976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21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555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server is authoritative for a domain when that server relies on locally hosted database data in order to answer queries</a:t>
            </a:r>
            <a:r>
              <a:rPr lang="cs-CZ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DNS zone is contiguous portion of a namespace for which a server is authoritative</a:t>
            </a:r>
            <a:r>
              <a:rPr lang="cs-CZ" dirty="0" smtClean="0"/>
              <a:t>.</a:t>
            </a:r>
            <a:endParaRPr lang="en-US" dirty="0" smtClean="0"/>
          </a:p>
          <a:p>
            <a:r>
              <a:rPr lang="en-US" dirty="0" err="1" smtClean="0"/>
              <a:t>Rozdil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domenou</a:t>
            </a:r>
            <a:r>
              <a:rPr lang="en-US" dirty="0" smtClean="0"/>
              <a:t> (data) a </a:t>
            </a:r>
            <a:r>
              <a:rPr lang="en-US" dirty="0" err="1" smtClean="0"/>
              <a:t>zonou</a:t>
            </a:r>
            <a:r>
              <a:rPr lang="en-US" dirty="0" smtClean="0"/>
              <a:t> (</a:t>
            </a:r>
            <a:r>
              <a:rPr lang="en-US" dirty="0" err="1" smtClean="0"/>
              <a:t>databaze</a:t>
            </a:r>
            <a:r>
              <a:rPr lang="en-US" dirty="0" smtClean="0"/>
              <a:t>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078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Hostname</a:t>
            </a:r>
            <a:r>
              <a:rPr lang="cs-CZ" baseline="0" dirty="0" smtClean="0"/>
              <a:t> příkaz, GUI </a:t>
            </a:r>
            <a:r>
              <a:rPr lang="cs-CZ" baseline="0" dirty="0" err="1" smtClean="0"/>
              <a:t>sysdm.cpl</a:t>
            </a:r>
            <a:endParaRPr lang="cs-CZ" baseline="0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084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www.muni.cz. </a:t>
            </a:r>
            <a:r>
              <a:rPr lang="en-US" dirty="0" err="1" smtClean="0"/>
              <a:t>Tecka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konci</a:t>
            </a:r>
            <a:r>
              <a:rPr lang="en-US" dirty="0" smtClean="0"/>
              <a:t> je root zone</a:t>
            </a:r>
            <a:endParaRPr lang="cs-CZ" dirty="0" smtClean="0"/>
          </a:p>
          <a:p>
            <a:r>
              <a:rPr lang="cs-CZ" dirty="0" err="1" smtClean="0"/>
              <a:t>Ukazat</a:t>
            </a:r>
            <a:r>
              <a:rPr lang="cs-CZ" dirty="0" smtClean="0"/>
              <a:t> </a:t>
            </a:r>
            <a:r>
              <a:rPr lang="cs-CZ" dirty="0" err="1" smtClean="0"/>
              <a:t>nslookup</a:t>
            </a:r>
            <a:r>
              <a:rPr lang="cs-CZ" dirty="0" smtClean="0"/>
              <a:t>, nastaveni </a:t>
            </a:r>
            <a:r>
              <a:rPr lang="cs-CZ" dirty="0" err="1" smtClean="0"/>
              <a:t>nameserveru</a:t>
            </a:r>
            <a:r>
              <a:rPr lang="cs-CZ" dirty="0" smtClean="0"/>
              <a:t> na klientovi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972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Proklikat</a:t>
            </a:r>
            <a:r>
              <a:rPr lang="cs-CZ" dirty="0" smtClean="0"/>
              <a:t> záložky, vysvětlit, otevřít FW pro DNS dotazy, nastavit sufix list.</a:t>
            </a:r>
          </a:p>
          <a:p>
            <a:r>
              <a:rPr lang="cs-CZ" dirty="0" smtClean="0"/>
              <a:t>Na </a:t>
            </a:r>
            <a:r>
              <a:rPr lang="en-US" dirty="0" smtClean="0"/>
              <a:t>1</a:t>
            </a:r>
            <a:r>
              <a:rPr lang="cs-CZ" dirty="0" smtClean="0"/>
              <a:t>. </a:t>
            </a:r>
            <a:r>
              <a:rPr lang="en-US" dirty="0" smtClean="0"/>
              <a:t>s</a:t>
            </a:r>
            <a:r>
              <a:rPr lang="cs-CZ" dirty="0" err="1" smtClean="0"/>
              <a:t>erver</a:t>
            </a:r>
            <a:r>
              <a:rPr lang="cs-CZ" dirty="0" smtClean="0"/>
              <a:t> </a:t>
            </a:r>
            <a:r>
              <a:rPr lang="en-US" dirty="0" smtClean="0"/>
              <a:t>GUI, </a:t>
            </a:r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powershell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F2748-1FDB-4F18-863C-FC1D6E1319A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77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7420-585E-4D57-8DC7-9B0B02FAF465}" type="datetimeFigureOut">
              <a:rPr lang="cs-CZ" smtClean="0"/>
              <a:pPr/>
              <a:t>10.03.17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technet.microsoft.com/windows-server-docs/networking/dns/deploy/dns-policy-scenario-guide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echnet.microsoft.com/library/bb87812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upport.microsoft.com/en-us/kb/17221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Překlad jmen</a:t>
            </a:r>
            <a:r>
              <a:rPr lang="en-US" dirty="0" smtClean="0"/>
              <a:t>,</a:t>
            </a:r>
            <a:r>
              <a:rPr lang="cs-CZ" dirty="0" smtClean="0"/>
              <a:t> úvod do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5661248"/>
            <a:ext cx="5184576" cy="79208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Auto</a:t>
            </a:r>
            <a:r>
              <a:rPr lang="cs-CZ" dirty="0" err="1" smtClean="0"/>
              <a:t>ři</a:t>
            </a:r>
            <a:r>
              <a:rPr lang="en-US" dirty="0" smtClean="0"/>
              <a:t>: </a:t>
            </a:r>
            <a:r>
              <a:rPr lang="cs-CZ" dirty="0" smtClean="0"/>
              <a:t>Šimon Suchomel,</a:t>
            </a:r>
          </a:p>
          <a:p>
            <a:r>
              <a:rPr lang="cs-CZ" dirty="0" smtClean="0"/>
              <a:t> David Leška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DNS překlad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53" y="1282894"/>
            <a:ext cx="7573493" cy="5160575"/>
          </a:xfrm>
        </p:spPr>
      </p:pic>
      <p:sp>
        <p:nvSpPr>
          <p:cNvPr id="5" name="TextovéPole 4"/>
          <p:cNvSpPr txBox="1"/>
          <p:nvPr/>
        </p:nvSpPr>
        <p:spPr>
          <a:xfrm>
            <a:off x="0" y="649932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</a:t>
            </a:r>
            <a:r>
              <a:rPr lang="cs-CZ" sz="1000" dirty="0" err="1" smtClean="0"/>
              <a:t>řevzato</a:t>
            </a:r>
            <a:r>
              <a:rPr lang="cs-CZ" sz="1000" dirty="0" smtClean="0"/>
              <a:t> z MCTS </a:t>
            </a:r>
            <a:r>
              <a:rPr lang="cs-CZ" sz="1000" dirty="0" err="1" smtClean="0"/>
              <a:t>Self</a:t>
            </a:r>
            <a:r>
              <a:rPr lang="cs-CZ" sz="1000" dirty="0" smtClean="0"/>
              <a:t> </a:t>
            </a:r>
            <a:r>
              <a:rPr lang="cs-CZ" sz="1000" dirty="0" err="1" smtClean="0"/>
              <a:t>Paced</a:t>
            </a:r>
            <a:r>
              <a:rPr lang="cs-CZ" sz="1000" dirty="0" smtClean="0"/>
              <a:t> </a:t>
            </a:r>
            <a:r>
              <a:rPr lang="cs-CZ" sz="1000" dirty="0" err="1" smtClean="0"/>
              <a:t>Training</a:t>
            </a:r>
            <a:r>
              <a:rPr lang="cs-CZ" sz="1000" dirty="0" smtClean="0"/>
              <a:t> </a:t>
            </a:r>
            <a:r>
              <a:rPr lang="cs-CZ" sz="1000" dirty="0" err="1" smtClean="0"/>
              <a:t>Kit</a:t>
            </a:r>
            <a:r>
              <a:rPr lang="cs-CZ" sz="1000" dirty="0" smtClean="0"/>
              <a:t> </a:t>
            </a:r>
            <a:r>
              <a:rPr lang="cs-CZ" sz="1000" dirty="0" err="1" smtClean="0"/>
              <a:t>Exam</a:t>
            </a:r>
            <a:r>
              <a:rPr lang="cs-CZ" sz="1000" dirty="0" smtClean="0"/>
              <a:t> 70-642.Configuring Windows Server 2008 Network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686789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Instalace</a:t>
            </a:r>
            <a:r>
              <a:rPr lang="en-US" dirty="0" smtClean="0"/>
              <a:t> DNS </a:t>
            </a:r>
            <a:r>
              <a:rPr lang="en-US" dirty="0" err="1" smtClean="0"/>
              <a:t>serveru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manager – </a:t>
            </a:r>
            <a:r>
              <a:rPr lang="cs-CZ" dirty="0" smtClean="0"/>
              <a:t>přidání role</a:t>
            </a:r>
          </a:p>
          <a:p>
            <a:r>
              <a:rPr lang="cs-CZ" dirty="0" err="1" smtClean="0"/>
              <a:t>PowerShell</a:t>
            </a:r>
            <a:r>
              <a:rPr lang="cs-CZ" dirty="0"/>
              <a:t> </a:t>
            </a:r>
            <a:r>
              <a:rPr lang="cs-CZ" dirty="0" err="1"/>
              <a:t>Install-WindowsFeature</a:t>
            </a:r>
            <a:r>
              <a:rPr lang="cs-CZ" dirty="0"/>
              <a:t> </a:t>
            </a:r>
            <a:r>
              <a:rPr lang="en-US" dirty="0" smtClean="0"/>
              <a:t>–Name </a:t>
            </a:r>
            <a:r>
              <a:rPr lang="cs-CZ" dirty="0" smtClean="0"/>
              <a:t>DNS </a:t>
            </a:r>
            <a:r>
              <a:rPr lang="cs-CZ" dirty="0"/>
              <a:t>–</a:t>
            </a:r>
            <a:r>
              <a:rPr lang="cs-CZ" dirty="0" err="1" smtClean="0"/>
              <a:t>IncludeManagementTools</a:t>
            </a:r>
            <a:endParaRPr lang="cs-CZ" dirty="0" smtClean="0"/>
          </a:p>
          <a:p>
            <a:r>
              <a:rPr lang="en-US" dirty="0" err="1" smtClean="0"/>
              <a:t>Ov</a:t>
            </a:r>
            <a:r>
              <a:rPr lang="cs-CZ" dirty="0" err="1" smtClean="0"/>
              <a:t>ěřit</a:t>
            </a:r>
            <a:r>
              <a:rPr lang="cs-CZ" dirty="0" smtClean="0"/>
              <a:t> otevření TCP </a:t>
            </a:r>
            <a:r>
              <a:rPr lang="en-US" dirty="0" smtClean="0"/>
              <a:t>+ UDP / 53 </a:t>
            </a:r>
            <a:r>
              <a:rPr lang="en-US" dirty="0" err="1" smtClean="0"/>
              <a:t>na</a:t>
            </a:r>
            <a:r>
              <a:rPr lang="en-US" dirty="0" smtClean="0"/>
              <a:t> FW</a:t>
            </a:r>
            <a:endParaRPr lang="cs-CZ" dirty="0" smtClean="0"/>
          </a:p>
          <a:p>
            <a:r>
              <a:rPr lang="en-US" dirty="0" smtClean="0"/>
              <a:t>DNS server</a:t>
            </a:r>
            <a:r>
              <a:rPr lang="cs-CZ" dirty="0" smtClean="0"/>
              <a:t>y</a:t>
            </a:r>
            <a:r>
              <a:rPr lang="en-US" dirty="0" smtClean="0"/>
              <a:t> </a:t>
            </a:r>
            <a:r>
              <a:rPr lang="cs-CZ" dirty="0" smtClean="0"/>
              <a:t>ať poslouchají jen na interní síťovce. Na obou serverech nastavit první server jako DNS, odebrat DNS server </a:t>
            </a:r>
            <a:r>
              <a:rPr lang="en-US" dirty="0" smtClean="0"/>
              <a:t>4.33</a:t>
            </a:r>
            <a:r>
              <a:rPr lang="cs-CZ" dirty="0" smtClean="0"/>
              <a:t> ze </a:t>
            </a:r>
            <a:r>
              <a:rPr lang="cs-CZ" dirty="0"/>
              <a:t>d</a:t>
            </a:r>
            <a:r>
              <a:rPr lang="cs-CZ" dirty="0" smtClean="0"/>
              <a:t>ruhé síťovky, nastavit primární DNS </a:t>
            </a:r>
            <a:r>
              <a:rPr lang="cs-CZ" dirty="0" err="1" smtClean="0"/>
              <a:t>suffix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018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z</a:t>
            </a:r>
            <a:r>
              <a:rPr lang="cs-CZ" dirty="0" err="1" smtClean="0"/>
              <a:t>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primární</a:t>
            </a:r>
            <a:r>
              <a:rPr lang="cs-CZ" dirty="0"/>
              <a:t> zóna</a:t>
            </a:r>
            <a:r>
              <a:rPr lang="cs-CZ" dirty="0" smtClean="0"/>
              <a:t>: obsahuje </a:t>
            </a:r>
            <a:r>
              <a:rPr lang="cs-CZ" dirty="0"/>
              <a:t>informace o zóně v textovém souboru s možností zápisu; je vždy jen </a:t>
            </a:r>
            <a:r>
              <a:rPr lang="cs-CZ" dirty="0" smtClean="0"/>
              <a:t>jedna. Soubory jsou v adresáři </a:t>
            </a:r>
            <a:r>
              <a:rPr lang="en-US" dirty="0" smtClean="0"/>
              <a:t>&lt;System32&gt;\DNS</a:t>
            </a:r>
            <a:endParaRPr lang="cs-CZ" dirty="0"/>
          </a:p>
          <a:p>
            <a:r>
              <a:rPr lang="cs-CZ" b="1" dirty="0"/>
              <a:t>sekundární</a:t>
            </a:r>
            <a:r>
              <a:rPr lang="cs-CZ" dirty="0"/>
              <a:t> zóna</a:t>
            </a:r>
            <a:r>
              <a:rPr lang="cs-CZ" dirty="0" smtClean="0"/>
              <a:t>: obsahuje </a:t>
            </a:r>
            <a:r>
              <a:rPr lang="cs-CZ" dirty="0"/>
              <a:t>informace o zóně </a:t>
            </a:r>
            <a:r>
              <a:rPr lang="cs-CZ" dirty="0" smtClean="0"/>
              <a:t>v</a:t>
            </a:r>
            <a:r>
              <a:rPr lang="en-GB" dirty="0" smtClean="0"/>
              <a:t> </a:t>
            </a:r>
            <a:r>
              <a:rPr lang="cs-CZ" dirty="0" smtClean="0"/>
              <a:t>textovém </a:t>
            </a:r>
            <a:r>
              <a:rPr lang="cs-CZ" dirty="0"/>
              <a:t>souboru, ale pouze pro čtení</a:t>
            </a:r>
          </a:p>
          <a:p>
            <a:r>
              <a:rPr lang="cs-CZ" dirty="0"/>
              <a:t>zóna </a:t>
            </a:r>
            <a:r>
              <a:rPr lang="cs-CZ" b="1" dirty="0"/>
              <a:t>integrovaná</a:t>
            </a:r>
            <a:r>
              <a:rPr lang="cs-CZ" dirty="0"/>
              <a:t> do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Directory</a:t>
            </a:r>
            <a:r>
              <a:rPr lang="cs-CZ" dirty="0" smtClean="0"/>
              <a:t>: jedná </a:t>
            </a:r>
            <a:r>
              <a:rPr lang="cs-CZ" dirty="0"/>
              <a:t>se </a:t>
            </a:r>
            <a:r>
              <a:rPr lang="cs-CZ" dirty="0" smtClean="0"/>
              <a:t>o</a:t>
            </a:r>
            <a:r>
              <a:rPr lang="en-GB" dirty="0" smtClean="0"/>
              <a:t> </a:t>
            </a:r>
            <a:r>
              <a:rPr lang="cs-CZ" dirty="0" smtClean="0"/>
              <a:t>primární </a:t>
            </a:r>
            <a:r>
              <a:rPr lang="cs-CZ" dirty="0"/>
              <a:t>zónu, která nemá záznamy v textovém souboru, ale ukládá je přímo do databáze </a:t>
            </a:r>
            <a:r>
              <a:rPr lang="cs-CZ" dirty="0" smtClean="0"/>
              <a:t>AD</a:t>
            </a:r>
            <a:endParaRPr lang="cs-CZ" dirty="0"/>
          </a:p>
          <a:p>
            <a:r>
              <a:rPr lang="cs-CZ" b="1" dirty="0" err="1"/>
              <a:t>stub</a:t>
            </a:r>
            <a:r>
              <a:rPr lang="cs-CZ" dirty="0"/>
              <a:t> zóna</a:t>
            </a:r>
            <a:r>
              <a:rPr lang="cs-CZ" dirty="0" smtClean="0"/>
              <a:t>: tato </a:t>
            </a:r>
            <a:r>
              <a:rPr lang="cs-CZ" dirty="0"/>
              <a:t>zóna se použije, pokud potřebujeme spojit jmenné prostory více zón; obsahuje pouze SOA, NS a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dirty="0" smtClean="0"/>
              <a:t>záznamy </a:t>
            </a:r>
            <a:r>
              <a:rPr lang="cs-CZ" dirty="0"/>
              <a:t>jmenných serverů ostatních zón; je určena pouze pro čtení; může být integrovaná do AD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Replikace</a:t>
            </a:r>
            <a:r>
              <a:rPr lang="en-US" dirty="0" smtClean="0"/>
              <a:t> </a:t>
            </a:r>
            <a:r>
              <a:rPr lang="en-US" dirty="0" err="1" smtClean="0"/>
              <a:t>primární</a:t>
            </a:r>
            <a:r>
              <a:rPr lang="en-US" dirty="0" smtClean="0"/>
              <a:t> </a:t>
            </a:r>
            <a:r>
              <a:rPr lang="en-US" dirty="0" err="1" smtClean="0"/>
              <a:t>zóny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sekundární</a:t>
            </a:r>
            <a:r>
              <a:rPr lang="en-US" dirty="0" smtClean="0"/>
              <a:t>.</a:t>
            </a:r>
          </a:p>
          <a:p>
            <a:r>
              <a:rPr lang="en-US" dirty="0" smtClean="0"/>
              <a:t>AXFR IXFR.</a:t>
            </a:r>
          </a:p>
          <a:p>
            <a:r>
              <a:rPr lang="en-US" dirty="0" smtClean="0"/>
              <a:t>V </a:t>
            </a:r>
            <a:r>
              <a:rPr lang="en-US" dirty="0" err="1" smtClean="0"/>
              <a:t>plánovaných</a:t>
            </a:r>
            <a:r>
              <a:rPr lang="en-US" dirty="0" smtClean="0"/>
              <a:t> </a:t>
            </a:r>
            <a:r>
              <a:rPr lang="en-US" dirty="0" err="1" smtClean="0"/>
              <a:t>intervalech</a:t>
            </a:r>
            <a:r>
              <a:rPr lang="en-US" dirty="0" smtClean="0"/>
              <a:t> </a:t>
            </a:r>
            <a:r>
              <a:rPr lang="en-US" dirty="0" err="1" smtClean="0"/>
              <a:t>dle</a:t>
            </a:r>
            <a:r>
              <a:rPr lang="en-US" dirty="0" smtClean="0"/>
              <a:t> </a:t>
            </a:r>
            <a:r>
              <a:rPr lang="en-US" dirty="0" err="1" smtClean="0"/>
              <a:t>hodnot</a:t>
            </a:r>
            <a:r>
              <a:rPr lang="en-US" dirty="0" smtClean="0"/>
              <a:t> v SOA.</a:t>
            </a:r>
          </a:p>
          <a:p>
            <a:r>
              <a:rPr lang="en-US" dirty="0" err="1" smtClean="0"/>
              <a:t>Pokud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primáru</a:t>
            </a:r>
            <a:r>
              <a:rPr lang="en-US" dirty="0" smtClean="0"/>
              <a:t> </a:t>
            </a:r>
            <a:r>
              <a:rPr lang="en-US" dirty="0" err="1" smtClean="0"/>
              <a:t>změnil</a:t>
            </a:r>
            <a:r>
              <a:rPr lang="en-US" dirty="0" smtClean="0"/>
              <a:t> serial number.</a:t>
            </a:r>
          </a:p>
          <a:p>
            <a:r>
              <a:rPr lang="en-US" dirty="0" err="1" smtClean="0"/>
              <a:t>Mimo</a:t>
            </a:r>
            <a:r>
              <a:rPr lang="en-US" dirty="0" smtClean="0"/>
              <a:t> </a:t>
            </a:r>
            <a:r>
              <a:rPr lang="en-US" dirty="0" err="1" smtClean="0"/>
              <a:t>plán</a:t>
            </a:r>
            <a:r>
              <a:rPr lang="en-US" dirty="0" smtClean="0"/>
              <a:t>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nastavit</a:t>
            </a:r>
            <a:r>
              <a:rPr lang="en-US" dirty="0" smtClean="0"/>
              <a:t> change notification.</a:t>
            </a:r>
          </a:p>
          <a:p>
            <a:r>
              <a:rPr lang="en-US" dirty="0" smtClean="0"/>
              <a:t>AD </a:t>
            </a:r>
            <a:r>
              <a:rPr lang="en-US" dirty="0" err="1" smtClean="0"/>
              <a:t>integrovaná</a:t>
            </a:r>
            <a:r>
              <a:rPr lang="en-US" dirty="0" smtClean="0"/>
              <a:t> </a:t>
            </a:r>
            <a:r>
              <a:rPr lang="en-US" dirty="0" err="1" smtClean="0"/>
              <a:t>zóna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servery</a:t>
            </a:r>
            <a:r>
              <a:rPr lang="en-US" dirty="0" smtClean="0"/>
              <a:t> </a:t>
            </a:r>
            <a:r>
              <a:rPr lang="en-US" dirty="0" err="1" smtClean="0"/>
              <a:t>primární</a:t>
            </a:r>
            <a:r>
              <a:rPr lang="en-US" dirty="0" smtClean="0"/>
              <a:t>, </a:t>
            </a:r>
            <a:r>
              <a:rPr lang="en-US" dirty="0" err="1" smtClean="0"/>
              <a:t>využívá</a:t>
            </a:r>
            <a:r>
              <a:rPr lang="en-US" dirty="0" smtClean="0"/>
              <a:t> se </a:t>
            </a:r>
            <a:r>
              <a:rPr lang="en-US" dirty="0" err="1" smtClean="0"/>
              <a:t>replikací</a:t>
            </a:r>
            <a:r>
              <a:rPr lang="en-US" dirty="0" smtClean="0"/>
              <a:t> 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78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zóny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GUI DNS </a:t>
            </a:r>
            <a:r>
              <a:rPr lang="cs-CZ" dirty="0" err="1" smtClean="0"/>
              <a:t>manager</a:t>
            </a:r>
            <a:r>
              <a:rPr lang="en-US" dirty="0" smtClean="0"/>
              <a:t>a ‘</a:t>
            </a:r>
            <a:r>
              <a:rPr lang="en-US" dirty="0" err="1" smtClean="0"/>
              <a:t>dnsmgmt.msc</a:t>
            </a:r>
            <a:r>
              <a:rPr lang="en-US" dirty="0" smtClean="0"/>
              <a:t>’</a:t>
            </a:r>
            <a:endParaRPr lang="cs-CZ" dirty="0" smtClean="0"/>
          </a:p>
          <a:p>
            <a:r>
              <a:rPr lang="cs-CZ" dirty="0" err="1" smtClean="0"/>
              <a:t>PowerShell</a:t>
            </a:r>
            <a:r>
              <a:rPr lang="cs-CZ" dirty="0" smtClean="0"/>
              <a:t>:</a:t>
            </a:r>
          </a:p>
          <a:p>
            <a:r>
              <a:rPr lang="cs-CZ" dirty="0" smtClean="0"/>
              <a:t>Primární: </a:t>
            </a:r>
            <a:r>
              <a:rPr lang="en-US" dirty="0" err="1" smtClean="0"/>
              <a:t>AddDnsServerPrimaryZone</a:t>
            </a:r>
            <a:r>
              <a:rPr lang="en-US" dirty="0" smtClean="0"/>
              <a:t> –Name ‘</a:t>
            </a:r>
            <a:r>
              <a:rPr lang="en-US" dirty="0" err="1" smtClean="0"/>
              <a:t>kredenc.moje</a:t>
            </a:r>
            <a:r>
              <a:rPr lang="en-US" dirty="0" smtClean="0"/>
              <a:t>’ –</a:t>
            </a:r>
            <a:r>
              <a:rPr lang="en-US" dirty="0" err="1" smtClean="0"/>
              <a:t>ZoneFile</a:t>
            </a:r>
            <a:r>
              <a:rPr lang="en-US" dirty="0" smtClean="0"/>
              <a:t> ‘</a:t>
            </a:r>
            <a:r>
              <a:rPr lang="en-US" dirty="0" err="1" smtClean="0"/>
              <a:t>kredenc.moje.dns</a:t>
            </a:r>
            <a:r>
              <a:rPr lang="en-US" dirty="0" smtClean="0"/>
              <a:t>’ –</a:t>
            </a:r>
            <a:r>
              <a:rPr lang="en-US" dirty="0" err="1" smtClean="0"/>
              <a:t>DynamicUpdate</a:t>
            </a:r>
            <a:r>
              <a:rPr lang="en-US" dirty="0" smtClean="0"/>
              <a:t> </a:t>
            </a:r>
            <a:r>
              <a:rPr lang="en-US" dirty="0" err="1" smtClean="0"/>
              <a:t>NonSecureAndSecure</a:t>
            </a:r>
            <a:endParaRPr lang="en-US" dirty="0" smtClean="0"/>
          </a:p>
          <a:p>
            <a:r>
              <a:rPr lang="en-US" dirty="0" err="1" smtClean="0"/>
              <a:t>Sekund</a:t>
            </a:r>
            <a:r>
              <a:rPr lang="cs-CZ" dirty="0" err="1" smtClean="0"/>
              <a:t>ární</a:t>
            </a:r>
            <a:r>
              <a:rPr lang="cs-CZ" dirty="0" smtClean="0"/>
              <a:t>: </a:t>
            </a:r>
            <a:r>
              <a:rPr lang="en-US" dirty="0"/>
              <a:t>Add-</a:t>
            </a:r>
            <a:r>
              <a:rPr lang="en-US" dirty="0" err="1"/>
              <a:t>DnsServerSecondaryZone</a:t>
            </a:r>
            <a:r>
              <a:rPr lang="en-US" dirty="0"/>
              <a:t> -Name </a:t>
            </a:r>
            <a:r>
              <a:rPr lang="en-US" dirty="0" smtClean="0"/>
              <a:t>‘</a:t>
            </a:r>
            <a:r>
              <a:rPr lang="en-US" dirty="0" err="1" smtClean="0"/>
              <a:t>kredenc.moje</a:t>
            </a:r>
            <a:r>
              <a:rPr lang="en-US" dirty="0" smtClean="0"/>
              <a:t>’ -</a:t>
            </a:r>
            <a:r>
              <a:rPr lang="en-US" dirty="0" err="1"/>
              <a:t>ZoneFile</a:t>
            </a:r>
            <a:r>
              <a:rPr lang="en-US" dirty="0"/>
              <a:t> </a:t>
            </a:r>
            <a:r>
              <a:rPr lang="en-US" dirty="0" smtClean="0"/>
              <a:t>‘</a:t>
            </a:r>
            <a:r>
              <a:rPr lang="en-US" dirty="0" err="1"/>
              <a:t>kredenc.moje.dns</a:t>
            </a:r>
            <a:r>
              <a:rPr lang="en-US" dirty="0" smtClean="0"/>
              <a:t>’ -</a:t>
            </a:r>
            <a:r>
              <a:rPr lang="en-US" dirty="0" err="1"/>
              <a:t>MasterServers</a:t>
            </a:r>
            <a:r>
              <a:rPr lang="en-US" dirty="0"/>
              <a:t> </a:t>
            </a:r>
            <a:r>
              <a:rPr lang="en-US" dirty="0" smtClean="0"/>
              <a:t>10.10.10.1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83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DNS nejčastější typy záznamů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host </a:t>
            </a:r>
            <a:r>
              <a:rPr lang="cs-CZ" dirty="0" smtClean="0"/>
              <a:t>– </a:t>
            </a:r>
            <a:r>
              <a:rPr lang="cs-CZ" dirty="0" err="1" smtClean="0"/>
              <a:t>address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A, AAAA) </a:t>
            </a:r>
            <a:r>
              <a:rPr lang="cs-CZ" dirty="0"/>
              <a:t>–</a:t>
            </a:r>
            <a:r>
              <a:rPr lang="en-US" dirty="0" smtClean="0"/>
              <a:t> </a:t>
            </a:r>
            <a:r>
              <a:rPr lang="cs-CZ" dirty="0" smtClean="0"/>
              <a:t>běžný </a:t>
            </a:r>
            <a:r>
              <a:rPr lang="cs-CZ" dirty="0"/>
              <a:t>záznam, překlad jména na IP adresu </a:t>
            </a:r>
            <a:r>
              <a:rPr lang="cs-CZ" dirty="0" smtClean="0"/>
              <a:t>počítače</a:t>
            </a:r>
            <a:endParaRPr lang="cs-CZ" dirty="0"/>
          </a:p>
          <a:p>
            <a:r>
              <a:rPr lang="pt-BR" dirty="0"/>
              <a:t>alias </a:t>
            </a:r>
            <a:r>
              <a:rPr lang="pt-BR" dirty="0" smtClean="0"/>
              <a:t>–</a:t>
            </a:r>
            <a:r>
              <a:rPr lang="cs-CZ" dirty="0" smtClean="0"/>
              <a:t> </a:t>
            </a:r>
            <a:r>
              <a:rPr lang="pt-BR" dirty="0" smtClean="0"/>
              <a:t>canonical </a:t>
            </a:r>
            <a:r>
              <a:rPr lang="pt-BR" dirty="0"/>
              <a:t>name (CNAME) </a:t>
            </a:r>
            <a:r>
              <a:rPr lang="pt-BR" dirty="0" smtClean="0"/>
              <a:t>– další</a:t>
            </a:r>
            <a:r>
              <a:rPr lang="cs-CZ" dirty="0" smtClean="0"/>
              <a:t> </a:t>
            </a:r>
            <a:r>
              <a:rPr lang="pt-BR" dirty="0" smtClean="0"/>
              <a:t>jméno </a:t>
            </a:r>
            <a:r>
              <a:rPr lang="pt-BR" dirty="0"/>
              <a:t>(alias) pro existující záznam v doméně</a:t>
            </a:r>
          </a:p>
          <a:p>
            <a:r>
              <a:rPr lang="cs-CZ" dirty="0" smtClean="0"/>
              <a:t>mail </a:t>
            </a:r>
            <a:r>
              <a:rPr lang="cs-CZ" dirty="0" err="1"/>
              <a:t>exchanger</a:t>
            </a:r>
            <a:r>
              <a:rPr lang="cs-CZ" dirty="0"/>
              <a:t> (MX) – adresa poštovního serveru</a:t>
            </a:r>
          </a:p>
          <a:p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/>
              <a:t>location</a:t>
            </a:r>
            <a:r>
              <a:rPr lang="cs-CZ" dirty="0"/>
              <a:t> (</a:t>
            </a:r>
            <a:r>
              <a:rPr lang="cs-CZ" dirty="0" smtClean="0"/>
              <a:t>SRV</a:t>
            </a:r>
            <a:r>
              <a:rPr lang="cs-CZ" dirty="0"/>
              <a:t>) – adresa </a:t>
            </a:r>
            <a:r>
              <a:rPr lang="cs-CZ" dirty="0" smtClean="0"/>
              <a:t>konkrétní TCP/IP služby</a:t>
            </a:r>
            <a:r>
              <a:rPr lang="cs-CZ" dirty="0"/>
              <a:t>, jako </a:t>
            </a:r>
            <a:r>
              <a:rPr lang="cs-CZ" dirty="0" err="1"/>
              <a:t>ldap</a:t>
            </a:r>
            <a:r>
              <a:rPr lang="cs-CZ" dirty="0"/>
              <a:t>, </a:t>
            </a:r>
            <a:r>
              <a:rPr lang="cs-CZ" dirty="0" err="1" smtClean="0"/>
              <a:t>kerberos</a:t>
            </a:r>
            <a:r>
              <a:rPr lang="cs-CZ" dirty="0" smtClean="0"/>
              <a:t>, </a:t>
            </a:r>
            <a:r>
              <a:rPr lang="cs-CZ" dirty="0" err="1" smtClean="0"/>
              <a:t>kms</a:t>
            </a:r>
            <a:r>
              <a:rPr lang="cs-CZ" dirty="0" smtClean="0"/>
              <a:t> </a:t>
            </a:r>
            <a:r>
              <a:rPr lang="cs-CZ" dirty="0"/>
              <a:t>a další</a:t>
            </a:r>
          </a:p>
          <a:p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/>
              <a:t>server (NS) – </a:t>
            </a:r>
            <a:r>
              <a:rPr lang="cs-CZ" dirty="0" smtClean="0"/>
              <a:t>seznam </a:t>
            </a:r>
            <a:r>
              <a:rPr lang="cs-CZ" dirty="0"/>
              <a:t>serverů, které zajišťují DNS služby pro doménu, záznam se nachází v </a:t>
            </a:r>
            <a:r>
              <a:rPr lang="cs-CZ" dirty="0" smtClean="0"/>
              <a:t>nadřazené doméně </a:t>
            </a:r>
            <a:r>
              <a:rPr lang="cs-CZ" dirty="0"/>
              <a:t>a v aktuální doméně</a:t>
            </a:r>
          </a:p>
          <a:p>
            <a:r>
              <a:rPr lang="cs-CZ" dirty="0" smtClean="0"/>
              <a:t>pointer </a:t>
            </a:r>
            <a:r>
              <a:rPr lang="cs-CZ" dirty="0"/>
              <a:t>(PTR) –</a:t>
            </a:r>
            <a:r>
              <a:rPr lang="cs-CZ" dirty="0" smtClean="0"/>
              <a:t> užívá </a:t>
            </a:r>
            <a:r>
              <a:rPr lang="cs-CZ" dirty="0"/>
              <a:t>se pro reverzní </a:t>
            </a:r>
            <a:r>
              <a:rPr lang="cs-CZ" dirty="0" smtClean="0"/>
              <a:t>překlad IP -</a:t>
            </a:r>
            <a:r>
              <a:rPr lang="en-US" dirty="0" smtClean="0"/>
              <a:t>&gt; host, le</a:t>
            </a:r>
            <a:r>
              <a:rPr lang="cs-CZ" dirty="0" err="1" smtClean="0"/>
              <a:t>ží</a:t>
            </a:r>
            <a:r>
              <a:rPr lang="cs-CZ" dirty="0" smtClean="0"/>
              <a:t> v reverzní zóně </a:t>
            </a:r>
            <a:r>
              <a:rPr lang="en-US" dirty="0" smtClean="0"/>
              <a:t>(1.10.10.10.in-addr.arpa, IP </a:t>
            </a:r>
            <a:r>
              <a:rPr lang="en-US" dirty="0" err="1" smtClean="0"/>
              <a:t>adresa</a:t>
            </a:r>
            <a:r>
              <a:rPr lang="en-US" dirty="0" smtClean="0"/>
              <a:t> v </a:t>
            </a:r>
            <a:r>
              <a:rPr lang="en-US" dirty="0" err="1" smtClean="0"/>
              <a:t>opa</a:t>
            </a:r>
            <a:r>
              <a:rPr lang="cs-CZ" dirty="0" err="1" smtClean="0"/>
              <a:t>čném</a:t>
            </a:r>
            <a:r>
              <a:rPr lang="cs-CZ" dirty="0" smtClean="0"/>
              <a:t> pořadí plus speciální zóna</a:t>
            </a:r>
            <a:r>
              <a:rPr lang="en-US" dirty="0" smtClean="0"/>
              <a:t>)</a:t>
            </a:r>
            <a:endParaRPr lang="cs-CZ" dirty="0"/>
          </a:p>
          <a:p>
            <a:r>
              <a:rPr lang="cs-CZ" dirty="0" smtClean="0"/>
              <a:t>start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(SOA) –</a:t>
            </a:r>
            <a:r>
              <a:rPr lang="cs-CZ" dirty="0" smtClean="0"/>
              <a:t> odkazuje </a:t>
            </a:r>
            <a:r>
              <a:rPr lang="cs-CZ" dirty="0"/>
              <a:t>na server, kde jsou primární údaje (primární NS</a:t>
            </a:r>
            <a:r>
              <a:rPr lang="cs-CZ" dirty="0" smtClean="0"/>
              <a:t>), definuje základní vlastnosti zóny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DNS záznamu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Z</a:t>
            </a:r>
            <a:r>
              <a:rPr lang="cs-CZ" dirty="0" smtClean="0"/>
              <a:t> GUI DNS </a:t>
            </a:r>
            <a:r>
              <a:rPr lang="cs-CZ" dirty="0" err="1" smtClean="0"/>
              <a:t>managera</a:t>
            </a:r>
            <a:endParaRPr lang="en-US" dirty="0" smtClean="0"/>
          </a:p>
          <a:p>
            <a:r>
              <a:rPr lang="cs-CZ" dirty="0" err="1" smtClean="0"/>
              <a:t>Powershell</a:t>
            </a:r>
            <a:r>
              <a:rPr lang="cs-CZ" dirty="0" smtClean="0"/>
              <a:t> </a:t>
            </a:r>
            <a:r>
              <a:rPr lang="cs-CZ" dirty="0" err="1" smtClean="0"/>
              <a:t>commandlety</a:t>
            </a:r>
            <a:r>
              <a:rPr lang="cs-CZ" dirty="0" smtClean="0"/>
              <a:t>, např.</a:t>
            </a:r>
          </a:p>
          <a:p>
            <a:r>
              <a:rPr lang="cs-CZ" dirty="0" err="1"/>
              <a:t>Add-DnsServerResourceRecordA</a:t>
            </a:r>
            <a:r>
              <a:rPr lang="cs-CZ" dirty="0"/>
              <a:t> -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smtClean="0"/>
              <a:t>“</a:t>
            </a:r>
            <a:r>
              <a:rPr lang="en-US" dirty="0" smtClean="0"/>
              <a:t>www</a:t>
            </a:r>
            <a:r>
              <a:rPr lang="cs-CZ" dirty="0" smtClean="0"/>
              <a:t>" </a:t>
            </a:r>
            <a:r>
              <a:rPr lang="cs-CZ" dirty="0"/>
              <a:t>-</a:t>
            </a:r>
            <a:r>
              <a:rPr lang="cs-CZ" dirty="0" err="1"/>
              <a:t>ZoneName</a:t>
            </a:r>
            <a:r>
              <a:rPr lang="cs-CZ" dirty="0"/>
              <a:t> </a:t>
            </a:r>
            <a:r>
              <a:rPr lang="cs-CZ" dirty="0" smtClean="0"/>
              <a:t>“</a:t>
            </a:r>
            <a:r>
              <a:rPr lang="en-US" dirty="0" err="1" smtClean="0"/>
              <a:t>kredenc</a:t>
            </a:r>
            <a:r>
              <a:rPr lang="cs-CZ" dirty="0" smtClean="0"/>
              <a:t>.</a:t>
            </a:r>
            <a:r>
              <a:rPr lang="en-US" dirty="0" err="1" smtClean="0"/>
              <a:t>moje</a:t>
            </a:r>
            <a:r>
              <a:rPr lang="cs-CZ" dirty="0" smtClean="0"/>
              <a:t>" </a:t>
            </a:r>
            <a:r>
              <a:rPr lang="cs-CZ" dirty="0"/>
              <a:t>-</a:t>
            </a:r>
            <a:r>
              <a:rPr lang="cs-CZ" dirty="0" err="1"/>
              <a:t>AllowUpdateAny</a:t>
            </a:r>
            <a:r>
              <a:rPr lang="cs-CZ" dirty="0"/>
              <a:t> -IPv4Address </a:t>
            </a:r>
            <a:r>
              <a:rPr lang="cs-CZ" dirty="0" smtClean="0"/>
              <a:t>“</a:t>
            </a:r>
            <a:r>
              <a:rPr lang="en-US" dirty="0" smtClean="0"/>
              <a:t>10.10.10.5</a:t>
            </a:r>
            <a:r>
              <a:rPr lang="cs-CZ" dirty="0" smtClean="0"/>
              <a:t>" </a:t>
            </a:r>
            <a:r>
              <a:rPr lang="cs-CZ" dirty="0"/>
              <a:t>-</a:t>
            </a:r>
            <a:r>
              <a:rPr lang="cs-CZ" dirty="0" err="1"/>
              <a:t>TimeToLive</a:t>
            </a:r>
            <a:r>
              <a:rPr lang="cs-CZ" dirty="0"/>
              <a:t> </a:t>
            </a:r>
            <a:r>
              <a:rPr lang="cs-CZ" dirty="0" smtClean="0"/>
              <a:t>01:00:00</a:t>
            </a:r>
          </a:p>
          <a:p>
            <a:r>
              <a:rPr lang="cs-CZ" dirty="0" smtClean="0"/>
              <a:t>Univerzální </a:t>
            </a:r>
            <a:r>
              <a:rPr lang="cs-CZ" dirty="0" err="1" smtClean="0"/>
              <a:t>commandlet</a:t>
            </a:r>
            <a:r>
              <a:rPr lang="cs-CZ" dirty="0" smtClean="0"/>
              <a:t> pro zbytek záznamů</a:t>
            </a:r>
            <a:r>
              <a:rPr lang="cs-CZ" dirty="0"/>
              <a:t>: </a:t>
            </a:r>
            <a:r>
              <a:rPr lang="cs-CZ" dirty="0" err="1"/>
              <a:t>Add-DnsServerResourceRecord</a:t>
            </a:r>
            <a:r>
              <a:rPr lang="cs-CZ" dirty="0"/>
              <a:t> -</a:t>
            </a:r>
            <a:r>
              <a:rPr lang="cs-CZ" dirty="0" err="1"/>
              <a:t>ZoneName</a:t>
            </a:r>
            <a:r>
              <a:rPr lang="cs-CZ" dirty="0"/>
              <a:t> </a:t>
            </a:r>
            <a:r>
              <a:rPr lang="cs-CZ" dirty="0" smtClean="0"/>
              <a:t>“</a:t>
            </a:r>
            <a:r>
              <a:rPr lang="en-US" dirty="0" err="1" smtClean="0"/>
              <a:t>kredenc.moje</a:t>
            </a:r>
            <a:r>
              <a:rPr lang="cs-CZ" dirty="0" smtClean="0"/>
              <a:t>„ -</a:t>
            </a:r>
            <a:r>
              <a:rPr lang="cs-CZ" dirty="0"/>
              <a:t>A </a:t>
            </a:r>
            <a:r>
              <a:rPr lang="cs-CZ" dirty="0" smtClean="0"/>
              <a:t>-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en-US" dirty="0" smtClean="0"/>
              <a:t>“www”</a:t>
            </a:r>
            <a:r>
              <a:rPr lang="cs-CZ" dirty="0" smtClean="0"/>
              <a:t>-</a:t>
            </a:r>
            <a:r>
              <a:rPr lang="cs-CZ" dirty="0"/>
              <a:t>IPv4Address </a:t>
            </a:r>
            <a:r>
              <a:rPr lang="cs-CZ" dirty="0" smtClean="0"/>
              <a:t>1</a:t>
            </a:r>
            <a:r>
              <a:rPr lang="en-US" dirty="0" smtClean="0"/>
              <a:t>0.10.10.5</a:t>
            </a:r>
            <a:r>
              <a:rPr lang="cs-CZ" dirty="0" smtClean="0"/>
              <a:t> </a:t>
            </a:r>
          </a:p>
          <a:p>
            <a:r>
              <a:rPr lang="cs-CZ" dirty="0" smtClean="0"/>
              <a:t>Dynamicky, sám počítač nebo prostřednictvím DHCP serveru. Existuje úklid starých záznamu pomocí </a:t>
            </a:r>
            <a:r>
              <a:rPr lang="cs-CZ" dirty="0" err="1" smtClean="0"/>
              <a:t>aging</a:t>
            </a:r>
            <a:r>
              <a:rPr lang="cs-CZ" dirty="0" smtClean="0"/>
              <a:t> a </a:t>
            </a:r>
            <a:r>
              <a:rPr lang="cs-CZ" dirty="0" err="1" smtClean="0"/>
              <a:t>scavenging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76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k zónám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Nainstalovat</a:t>
            </a:r>
            <a:r>
              <a:rPr lang="en-US" dirty="0" smtClean="0"/>
              <a:t> </a:t>
            </a:r>
            <a:r>
              <a:rPr lang="en-US" dirty="0" err="1" smtClean="0"/>
              <a:t>uvedenou</a:t>
            </a:r>
            <a:r>
              <a:rPr lang="en-US" dirty="0" smtClean="0"/>
              <a:t> </a:t>
            </a:r>
            <a:r>
              <a:rPr lang="en-US" dirty="0" err="1" smtClean="0"/>
              <a:t>infrastrukturu</a:t>
            </a:r>
            <a:r>
              <a:rPr lang="cs-CZ" dirty="0" smtClean="0"/>
              <a:t>:</a:t>
            </a:r>
          </a:p>
          <a:p>
            <a:r>
              <a:rPr lang="cs-CZ" dirty="0" smtClean="0"/>
              <a:t>Na prvním serveru primární DNS</a:t>
            </a:r>
          </a:p>
          <a:p>
            <a:r>
              <a:rPr lang="cs-CZ" dirty="0" smtClean="0"/>
              <a:t>Druhý je jen DNS klientem prvního</a:t>
            </a:r>
            <a:endParaRPr lang="en-US" dirty="0" smtClean="0"/>
          </a:p>
          <a:p>
            <a:r>
              <a:rPr lang="cs-CZ" dirty="0" smtClean="0"/>
              <a:t>Na třetím serveru nainstalovat DNS server, nastavit DNS sufix, nastavit interní 10.X.X.X adresu jako DNS server, nastavit </a:t>
            </a:r>
            <a:r>
              <a:rPr lang="cs-CZ" dirty="0" err="1" smtClean="0"/>
              <a:t>stub</a:t>
            </a:r>
            <a:r>
              <a:rPr lang="cs-CZ" dirty="0" smtClean="0"/>
              <a:t> zónu pro </a:t>
            </a:r>
            <a:r>
              <a:rPr lang="cs-CZ" dirty="0" err="1" smtClean="0"/>
              <a:t>kredenc.moje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Vyzkoušet </a:t>
            </a:r>
            <a:r>
              <a:rPr lang="cs-CZ" dirty="0" err="1" smtClean="0"/>
              <a:t>resolvaci</a:t>
            </a:r>
            <a:r>
              <a:rPr lang="cs-CZ" dirty="0" smtClean="0"/>
              <a:t>, </a:t>
            </a:r>
            <a:r>
              <a:rPr lang="cs-CZ" dirty="0" err="1" smtClean="0"/>
              <a:t>nslookup</a:t>
            </a:r>
            <a:r>
              <a:rPr lang="cs-CZ" dirty="0" smtClean="0"/>
              <a:t>….</a:t>
            </a:r>
          </a:p>
          <a:p>
            <a:r>
              <a:rPr lang="cs-CZ" dirty="0" smtClean="0"/>
              <a:t>Volitelně nebo </a:t>
            </a:r>
            <a:r>
              <a:rPr lang="cs-CZ" dirty="0" err="1" smtClean="0"/>
              <a:t>conditional</a:t>
            </a:r>
            <a:r>
              <a:rPr lang="cs-CZ" dirty="0" smtClean="0"/>
              <a:t> </a:t>
            </a:r>
            <a:r>
              <a:rPr lang="cs-CZ" dirty="0" err="1" smtClean="0"/>
              <a:t>forwarders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Add</a:t>
            </a:r>
            <a:r>
              <a:rPr lang="en-US" dirty="0"/>
              <a:t>-</a:t>
            </a:r>
            <a:r>
              <a:rPr lang="cs-CZ" dirty="0" err="1" smtClean="0"/>
              <a:t>DnsServer</a:t>
            </a:r>
            <a:r>
              <a:rPr lang="en-US" dirty="0" err="1" smtClean="0"/>
              <a:t>StubZone</a:t>
            </a:r>
            <a:r>
              <a:rPr lang="en-US" dirty="0" smtClean="0"/>
              <a:t> –Name ‘</a:t>
            </a:r>
            <a:r>
              <a:rPr lang="en-US" dirty="0" err="1" smtClean="0"/>
              <a:t>kredenc.moje</a:t>
            </a:r>
            <a:r>
              <a:rPr lang="en-US" dirty="0" smtClean="0"/>
              <a:t>’ –</a:t>
            </a:r>
            <a:r>
              <a:rPr lang="en-US" dirty="0" err="1" smtClean="0"/>
              <a:t>MasterServers</a:t>
            </a:r>
            <a:r>
              <a:rPr lang="en-US" dirty="0" smtClean="0"/>
              <a:t> 10.10.10.1,10.10.10.2 –</a:t>
            </a:r>
            <a:r>
              <a:rPr lang="en-US" dirty="0" err="1" smtClean="0"/>
              <a:t>ZoneFile</a:t>
            </a:r>
            <a:r>
              <a:rPr lang="en-US" dirty="0" smtClean="0"/>
              <a:t> </a:t>
            </a:r>
            <a:r>
              <a:rPr lang="en-US" dirty="0"/>
              <a:t>‘</a:t>
            </a:r>
            <a:r>
              <a:rPr lang="en-US" dirty="0" err="1" smtClean="0"/>
              <a:t>kredenc.moje.dns</a:t>
            </a:r>
            <a:r>
              <a:rPr lang="en-US" dirty="0" smtClean="0"/>
              <a:t>’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2433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Cache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Snížení zátěže, uchovává odpověď po určitou dobu.</a:t>
            </a:r>
          </a:p>
          <a:p>
            <a:r>
              <a:rPr lang="cs-CZ" dirty="0" smtClean="0"/>
              <a:t>Pozitivní: hodnota záznamu, negativní: nepodařilo se záznam najít, doporučena malá hodnota</a:t>
            </a:r>
            <a:r>
              <a:rPr lang="en-US" dirty="0" smtClean="0"/>
              <a:t> </a:t>
            </a:r>
            <a:r>
              <a:rPr lang="cs-CZ" dirty="0" smtClean="0"/>
              <a:t>života negativního záznamu.</a:t>
            </a:r>
          </a:p>
          <a:p>
            <a:r>
              <a:rPr lang="cs-CZ" dirty="0" smtClean="0"/>
              <a:t>Na klientu i serveru.</a:t>
            </a:r>
          </a:p>
          <a:p>
            <a:r>
              <a:rPr lang="cs-CZ" dirty="0" smtClean="0"/>
              <a:t>Klientská</a:t>
            </a:r>
            <a:r>
              <a:rPr lang="cs-CZ" dirty="0"/>
              <a:t>: </a:t>
            </a:r>
            <a:r>
              <a:rPr lang="cs-CZ" dirty="0" err="1"/>
              <a:t>ipconfig</a:t>
            </a:r>
            <a:r>
              <a:rPr lang="cs-CZ" dirty="0"/>
              <a:t> /</a:t>
            </a:r>
            <a:r>
              <a:rPr lang="cs-CZ" dirty="0" err="1" smtClean="0"/>
              <a:t>displaydns</a:t>
            </a:r>
            <a:r>
              <a:rPr lang="cs-CZ" dirty="0"/>
              <a:t>, </a:t>
            </a:r>
            <a:r>
              <a:rPr lang="cs-CZ" dirty="0" err="1"/>
              <a:t>ipconfig</a:t>
            </a:r>
            <a:r>
              <a:rPr lang="cs-CZ" dirty="0"/>
              <a:t> </a:t>
            </a:r>
            <a:r>
              <a:rPr lang="cs-CZ" dirty="0" smtClean="0"/>
              <a:t>/</a:t>
            </a:r>
            <a:r>
              <a:rPr lang="cs-CZ" dirty="0" err="1" smtClean="0"/>
              <a:t>flushdns</a:t>
            </a:r>
            <a:r>
              <a:rPr lang="en-US" dirty="0"/>
              <a:t>, </a:t>
            </a:r>
            <a:r>
              <a:rPr lang="en-US" dirty="0" smtClean="0"/>
              <a:t>Clear-</a:t>
            </a:r>
            <a:r>
              <a:rPr lang="en-US" dirty="0" err="1" smtClean="0"/>
              <a:t>DnsClientCache</a:t>
            </a:r>
            <a:r>
              <a:rPr lang="en-US" dirty="0"/>
              <a:t>, Get-</a:t>
            </a:r>
            <a:r>
              <a:rPr lang="en-US" dirty="0" err="1"/>
              <a:t>DnsClientCache</a:t>
            </a:r>
            <a:endParaRPr lang="cs-CZ" dirty="0" smtClean="0"/>
          </a:p>
          <a:p>
            <a:r>
              <a:rPr lang="cs-CZ" dirty="0" smtClean="0"/>
              <a:t>Serverová: z GUI </a:t>
            </a:r>
            <a:r>
              <a:rPr lang="en-US" dirty="0" smtClean="0"/>
              <a:t>(</a:t>
            </a:r>
            <a:r>
              <a:rPr lang="cs-CZ" dirty="0" smtClean="0"/>
              <a:t>po zaškrtnutí </a:t>
            </a:r>
            <a:r>
              <a:rPr lang="cs-CZ" dirty="0" err="1" smtClean="0"/>
              <a:t>View-Advanced</a:t>
            </a:r>
            <a:r>
              <a:rPr lang="en-US" dirty="0" smtClean="0"/>
              <a:t>)</a:t>
            </a:r>
            <a:r>
              <a:rPr lang="cs-CZ" dirty="0" smtClean="0"/>
              <a:t> nebo </a:t>
            </a:r>
            <a:r>
              <a:rPr lang="cs-CZ" dirty="0" err="1" smtClean="0"/>
              <a:t>powershell</a:t>
            </a:r>
            <a:r>
              <a:rPr lang="cs-CZ" dirty="0" smtClean="0"/>
              <a:t> </a:t>
            </a:r>
            <a:r>
              <a:rPr lang="en-US" dirty="0" smtClean="0"/>
              <a:t>Show-</a:t>
            </a:r>
            <a:r>
              <a:rPr lang="en-US" dirty="0" err="1" smtClean="0"/>
              <a:t>DNSServerChache</a:t>
            </a:r>
            <a:r>
              <a:rPr lang="en-US" dirty="0" smtClean="0"/>
              <a:t>, </a:t>
            </a:r>
            <a:r>
              <a:rPr lang="cs-CZ" dirty="0" err="1" smtClean="0"/>
              <a:t>Get</a:t>
            </a:r>
            <a:r>
              <a:rPr lang="en-US" dirty="0" smtClean="0"/>
              <a:t>-</a:t>
            </a:r>
            <a:r>
              <a:rPr lang="en-US" dirty="0" err="1" smtClean="0"/>
              <a:t>DNSServerChache</a:t>
            </a:r>
            <a:r>
              <a:rPr lang="en-US" dirty="0" smtClean="0"/>
              <a:t>, S</a:t>
            </a:r>
            <a:r>
              <a:rPr lang="cs-CZ" dirty="0"/>
              <a:t>et</a:t>
            </a:r>
            <a:r>
              <a:rPr lang="en-US" dirty="0" smtClean="0"/>
              <a:t>-</a:t>
            </a:r>
            <a:r>
              <a:rPr lang="en-US" dirty="0" err="1" smtClean="0"/>
              <a:t>DNSServerChache</a:t>
            </a:r>
            <a:r>
              <a:rPr lang="en-US" dirty="0"/>
              <a:t>, </a:t>
            </a:r>
            <a:r>
              <a:rPr lang="en-US" dirty="0" smtClean="0"/>
              <a:t>Clear-</a:t>
            </a:r>
            <a:r>
              <a:rPr lang="en-US" dirty="0" err="1" smtClean="0"/>
              <a:t>DNSServerChache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92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možnosti DNS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Forwarders</a:t>
            </a:r>
            <a:r>
              <a:rPr lang="cs-CZ" dirty="0" smtClean="0"/>
              <a:t> – DNS servery, na které se přeposílají dotazy</a:t>
            </a:r>
          </a:p>
          <a:p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Hints</a:t>
            </a:r>
            <a:r>
              <a:rPr lang="cs-CZ" dirty="0" smtClean="0"/>
              <a:t> – předdefinované kořenové servery Internetu</a:t>
            </a:r>
          </a:p>
          <a:p>
            <a:r>
              <a:rPr lang="cs-CZ" dirty="0" smtClean="0"/>
              <a:t>Dynamické  záznamy v DNS – klienti se můžou registrovat, záznamy pak mohou stárnou</a:t>
            </a:r>
            <a:r>
              <a:rPr lang="en-US" dirty="0" smtClean="0"/>
              <a:t>t</a:t>
            </a:r>
            <a:r>
              <a:rPr lang="cs-CZ" dirty="0" smtClean="0"/>
              <a:t> (</a:t>
            </a:r>
            <a:r>
              <a:rPr lang="cs-CZ" dirty="0" err="1" smtClean="0"/>
              <a:t>aging</a:t>
            </a:r>
            <a:r>
              <a:rPr lang="cs-CZ" dirty="0" smtClean="0"/>
              <a:t>) a lze je uklízet (</a:t>
            </a:r>
            <a:r>
              <a:rPr lang="cs-CZ" dirty="0" err="1" smtClean="0"/>
              <a:t>scavenging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cs-CZ" dirty="0"/>
              <a:t>DNS sufix </a:t>
            </a:r>
            <a:r>
              <a:rPr lang="cs-CZ" dirty="0" smtClean="0"/>
              <a:t>list</a:t>
            </a:r>
            <a:r>
              <a:rPr lang="en-US" dirty="0" smtClean="0"/>
              <a:t> – </a:t>
            </a:r>
            <a:r>
              <a:rPr lang="en-US" dirty="0" err="1" smtClean="0"/>
              <a:t>umo</a:t>
            </a:r>
            <a:r>
              <a:rPr lang="cs-CZ" dirty="0" err="1" smtClean="0"/>
              <a:t>žňuje</a:t>
            </a:r>
            <a:r>
              <a:rPr lang="cs-CZ" dirty="0" smtClean="0"/>
              <a:t> používat krátká jména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3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Překlad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motivace:</a:t>
            </a:r>
          </a:p>
          <a:p>
            <a:pPr marL="914400" lvl="2" indent="0">
              <a:buNone/>
            </a:pPr>
            <a:r>
              <a:rPr lang="cs-CZ" sz="3200" dirty="0" smtClean="0"/>
              <a:t> jméno (např. služby sítě, stroje) </a:t>
            </a:r>
            <a:endParaRPr lang="en-US" sz="3200" dirty="0" smtClean="0"/>
          </a:p>
          <a:p>
            <a:pPr marL="914400" lvl="2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www.muni.cz</a:t>
            </a:r>
            <a:endParaRPr lang="cs-CZ" sz="3200" dirty="0" smtClean="0"/>
          </a:p>
          <a:p>
            <a:pPr marL="1828800" lvl="4" indent="0">
              <a:buNone/>
            </a:pPr>
            <a:r>
              <a:rPr lang="en-US" sz="6000" dirty="0" smtClean="0">
                <a:sym typeface="Wingdings" panose="05000000000000000000" pitchFamily="2" charset="2"/>
              </a:rPr>
              <a:t></a:t>
            </a:r>
            <a:endParaRPr lang="cs-CZ" sz="60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 umístění (adresa IP kam se stroj připojí)</a:t>
            </a: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       </a:t>
            </a:r>
            <a:r>
              <a:rPr lang="en-US" dirty="0" smtClean="0">
                <a:sym typeface="Wingdings" panose="05000000000000000000" pitchFamily="2" charset="2"/>
              </a:rPr>
              <a:t>147.251.5.237</a:t>
            </a:r>
            <a:endParaRPr lang="cs-CZ" dirty="0" smtClean="0"/>
          </a:p>
          <a:p>
            <a:r>
              <a:rPr lang="cs-CZ" dirty="0" smtClean="0"/>
              <a:t>bez něj nefunguje 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7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Forwarders</a:t>
            </a:r>
            <a:r>
              <a:rPr lang="cs-CZ" dirty="0" smtClean="0"/>
              <a:t>,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hints</a:t>
            </a:r>
            <a:r>
              <a:rPr lang="cs-CZ" dirty="0" smtClean="0"/>
              <a:t>, </a:t>
            </a:r>
            <a:r>
              <a:rPr lang="cs-CZ" dirty="0" err="1" smtClean="0"/>
              <a:t>conditional</a:t>
            </a:r>
            <a:r>
              <a:rPr lang="cs-CZ" dirty="0" smtClean="0"/>
              <a:t> </a:t>
            </a:r>
            <a:r>
              <a:rPr lang="cs-CZ" dirty="0" err="1" smtClean="0"/>
              <a:t>forwarders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Jaký </a:t>
            </a:r>
            <a:r>
              <a:rPr lang="cs-CZ" dirty="0"/>
              <a:t>je rozdíl mezi </a:t>
            </a:r>
            <a:r>
              <a:rPr lang="cs-CZ" dirty="0" err="1"/>
              <a:t>forwarders</a:t>
            </a:r>
            <a:r>
              <a:rPr lang="cs-CZ" dirty="0"/>
              <a:t> a </a:t>
            </a:r>
            <a:r>
              <a:rPr lang="cs-CZ" dirty="0" err="1"/>
              <a:t>conditional</a:t>
            </a:r>
            <a:r>
              <a:rPr lang="cs-CZ" dirty="0"/>
              <a:t> </a:t>
            </a:r>
            <a:r>
              <a:rPr lang="cs-CZ" dirty="0" err="1"/>
              <a:t>forwarders</a:t>
            </a:r>
            <a:r>
              <a:rPr lang="cs-CZ" dirty="0" smtClean="0"/>
              <a:t>?</a:t>
            </a:r>
            <a:endParaRPr lang="en-US" dirty="0" smtClean="0"/>
          </a:p>
          <a:p>
            <a:pPr lvl="1"/>
            <a:r>
              <a:rPr lang="en-US" dirty="0" smtClean="0"/>
              <a:t>Forwarders p</a:t>
            </a:r>
            <a:r>
              <a:rPr lang="cs-CZ" dirty="0" err="1" smtClean="0"/>
              <a:t>řeposílají</a:t>
            </a:r>
            <a:r>
              <a:rPr lang="cs-CZ" dirty="0" smtClean="0"/>
              <a:t> vše</a:t>
            </a:r>
          </a:p>
          <a:p>
            <a:pPr lvl="1"/>
            <a:r>
              <a:rPr lang="cs-CZ" dirty="0" err="1" smtClean="0"/>
              <a:t>Conditional</a:t>
            </a:r>
            <a:r>
              <a:rPr lang="cs-CZ" dirty="0" smtClean="0"/>
              <a:t> na vybranou zónu</a:t>
            </a:r>
          </a:p>
          <a:p>
            <a:pPr lvl="1"/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hints</a:t>
            </a:r>
            <a:r>
              <a:rPr lang="cs-CZ" dirty="0" smtClean="0"/>
              <a:t> se </a:t>
            </a:r>
            <a:r>
              <a:rPr lang="cs-CZ" dirty="0" err="1" smtClean="0"/>
              <a:t>použi</a:t>
            </a:r>
            <a:r>
              <a:rPr lang="en-US" dirty="0" smtClean="0"/>
              <a:t>j</a:t>
            </a:r>
            <a:r>
              <a:rPr lang="cs-CZ" dirty="0" smtClean="0"/>
              <a:t>í v případě, že není </a:t>
            </a:r>
            <a:r>
              <a:rPr lang="cs-CZ" dirty="0" err="1" smtClean="0"/>
              <a:t>forwarder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00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rozšiřuje</a:t>
            </a:r>
            <a:r>
              <a:rPr lang="en-US" dirty="0" smtClean="0"/>
              <a:t> </a:t>
            </a:r>
            <a:r>
              <a:rPr lang="en-US" dirty="0"/>
              <a:t>DNS </a:t>
            </a:r>
            <a:r>
              <a:rPr lang="en-US" dirty="0" err="1"/>
              <a:t>protokol</a:t>
            </a:r>
            <a:r>
              <a:rPr lang="en-US" dirty="0"/>
              <a:t> o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typy</a:t>
            </a:r>
            <a:r>
              <a:rPr lang="en-US" dirty="0"/>
              <a:t> RR </a:t>
            </a:r>
            <a:r>
              <a:rPr lang="en-US" dirty="0" smtClean="0"/>
              <a:t>a </a:t>
            </a:r>
            <a:r>
              <a:rPr lang="en-US" dirty="0" err="1"/>
              <a:t>příznaky</a:t>
            </a:r>
            <a:r>
              <a:rPr lang="en-US" dirty="0"/>
              <a:t> v DNS </a:t>
            </a:r>
            <a:r>
              <a:rPr lang="en-US" dirty="0" err="1"/>
              <a:t>zprávě</a:t>
            </a:r>
            <a:r>
              <a:rPr lang="en-US" dirty="0"/>
              <a:t>, </a:t>
            </a:r>
            <a:r>
              <a:rPr lang="en-US" dirty="0" smtClean="0"/>
              <a:t>pro </a:t>
            </a:r>
            <a:r>
              <a:rPr lang="en-US" dirty="0" err="1" smtClean="0"/>
              <a:t>ověření</a:t>
            </a:r>
            <a:r>
              <a:rPr lang="en-US" dirty="0" smtClean="0"/>
              <a:t> </a:t>
            </a:r>
            <a:r>
              <a:rPr lang="en-US" dirty="0" err="1" smtClean="0"/>
              <a:t>pravosti</a:t>
            </a:r>
            <a:r>
              <a:rPr lang="en-US" dirty="0" smtClean="0"/>
              <a:t> DNS </a:t>
            </a:r>
            <a:r>
              <a:rPr lang="en-US" dirty="0" err="1" smtClean="0"/>
              <a:t>odpovědi</a:t>
            </a:r>
            <a:endParaRPr lang="en-US" dirty="0" smtClean="0"/>
          </a:p>
          <a:p>
            <a:r>
              <a:rPr lang="en-US" dirty="0" smtClean="0"/>
              <a:t>DNSKEY </a:t>
            </a:r>
            <a:r>
              <a:rPr lang="en-US" dirty="0" err="1" smtClean="0"/>
              <a:t>klíč</a:t>
            </a:r>
            <a:r>
              <a:rPr lang="en-US" dirty="0" smtClean="0"/>
              <a:t> </a:t>
            </a:r>
            <a:r>
              <a:rPr lang="en-US" dirty="0" err="1" smtClean="0"/>
              <a:t>zóny</a:t>
            </a:r>
            <a:r>
              <a:rPr lang="en-US" dirty="0" smtClean="0"/>
              <a:t> </a:t>
            </a:r>
          </a:p>
          <a:p>
            <a:r>
              <a:rPr lang="en-US" dirty="0" smtClean="0"/>
              <a:t>RRSIG </a:t>
            </a:r>
            <a:r>
              <a:rPr lang="en-US" dirty="0" err="1" smtClean="0"/>
              <a:t>podpis</a:t>
            </a:r>
            <a:r>
              <a:rPr lang="en-US" dirty="0" smtClean="0"/>
              <a:t> </a:t>
            </a:r>
            <a:r>
              <a:rPr lang="en-US" dirty="0" err="1" smtClean="0"/>
              <a:t>společný</a:t>
            </a:r>
            <a:r>
              <a:rPr lang="en-US" dirty="0" smtClean="0"/>
              <a:t> </a:t>
            </a:r>
            <a:r>
              <a:rPr lang="en-US" dirty="0" smtClean="0"/>
              <a:t>pro </a:t>
            </a:r>
            <a:r>
              <a:rPr lang="en-US" dirty="0" err="1" smtClean="0"/>
              <a:t>RRset</a:t>
            </a:r>
            <a:r>
              <a:rPr lang="en-US" dirty="0" smtClean="0"/>
              <a:t> (</a:t>
            </a:r>
            <a:r>
              <a:rPr lang="en-US" dirty="0" err="1" smtClean="0"/>
              <a:t>skupina</a:t>
            </a:r>
            <a:r>
              <a:rPr lang="en-US" dirty="0" smtClean="0"/>
              <a:t> RR se </a:t>
            </a:r>
            <a:r>
              <a:rPr lang="en-US" dirty="0" err="1" smtClean="0"/>
              <a:t>stejnou</a:t>
            </a:r>
            <a:r>
              <a:rPr lang="en-US" dirty="0" smtClean="0"/>
              <a:t> </a:t>
            </a:r>
            <a:r>
              <a:rPr lang="en-US" dirty="0" err="1" smtClean="0"/>
              <a:t>hodnotou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typem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Kvůli</a:t>
            </a:r>
            <a:r>
              <a:rPr lang="en-US" dirty="0" smtClean="0"/>
              <a:t> </a:t>
            </a:r>
            <a:r>
              <a:rPr lang="en-US" dirty="0" err="1" smtClean="0"/>
              <a:t>kompatibilitě</a:t>
            </a:r>
            <a:r>
              <a:rPr lang="en-US" dirty="0" smtClean="0"/>
              <a:t> </a:t>
            </a:r>
            <a:r>
              <a:rPr lang="en-US" dirty="0" smtClean="0"/>
              <a:t>s </a:t>
            </a:r>
            <a:r>
              <a:rPr lang="en-US" dirty="0" err="1" smtClean="0"/>
              <a:t>klienty</a:t>
            </a:r>
            <a:r>
              <a:rPr lang="en-US" dirty="0" smtClean="0"/>
              <a:t> </a:t>
            </a:r>
            <a:r>
              <a:rPr lang="en-US" dirty="0" err="1" smtClean="0"/>
              <a:t>provádí</a:t>
            </a:r>
            <a:r>
              <a:rPr lang="en-US" dirty="0" smtClean="0"/>
              <a:t> </a:t>
            </a:r>
            <a:r>
              <a:rPr lang="en-US" dirty="0" err="1" smtClean="0"/>
              <a:t>validaci</a:t>
            </a:r>
            <a:r>
              <a:rPr lang="en-US" dirty="0" smtClean="0"/>
              <a:t> resolver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základ</a:t>
            </a:r>
            <a:r>
              <a:rPr lang="en-US" dirty="0" err="1"/>
              <a:t>ě</a:t>
            </a:r>
            <a:r>
              <a:rPr lang="en-US" dirty="0" smtClean="0"/>
              <a:t> </a:t>
            </a:r>
            <a:r>
              <a:rPr lang="en-US" dirty="0" err="1" smtClean="0"/>
              <a:t>příznaku</a:t>
            </a:r>
            <a:r>
              <a:rPr lang="en-US" dirty="0" smtClean="0"/>
              <a:t> </a:t>
            </a:r>
            <a:r>
              <a:rPr lang="en-US" dirty="0"/>
              <a:t>DO (DNSSEC OK</a:t>
            </a:r>
            <a:r>
              <a:rPr lang="en-US" dirty="0" smtClean="0"/>
              <a:t>) v </a:t>
            </a:r>
            <a:r>
              <a:rPr lang="en-US" dirty="0" err="1" smtClean="0"/>
              <a:t>doatzu</a:t>
            </a:r>
            <a:r>
              <a:rPr lang="en-US" dirty="0" smtClean="0"/>
              <a:t>. </a:t>
            </a:r>
            <a:r>
              <a:rPr lang="en-US" dirty="0" err="1" smtClean="0"/>
              <a:t>Úspěšná</a:t>
            </a:r>
            <a:r>
              <a:rPr lang="en-US" dirty="0" smtClean="0"/>
              <a:t> </a:t>
            </a:r>
            <a:r>
              <a:rPr lang="en-US" dirty="0" err="1" smtClean="0"/>
              <a:t>validace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je </a:t>
            </a:r>
            <a:r>
              <a:rPr lang="en-US" dirty="0" err="1" smtClean="0"/>
              <a:t>nastaven</a:t>
            </a:r>
            <a:r>
              <a:rPr lang="en-US" dirty="0" smtClean="0"/>
              <a:t> </a:t>
            </a:r>
            <a:r>
              <a:rPr lang="en-US" dirty="0"/>
              <a:t>AD (Authenticated Data</a:t>
            </a:r>
            <a:r>
              <a:rPr lang="en-US" dirty="0" smtClean="0"/>
              <a:t>) </a:t>
            </a:r>
            <a:r>
              <a:rPr lang="en-US" dirty="0" err="1" smtClean="0"/>
              <a:t>příznak</a:t>
            </a:r>
            <a:r>
              <a:rPr lang="en-US" dirty="0" smtClean="0"/>
              <a:t>. </a:t>
            </a:r>
            <a:r>
              <a:rPr lang="en-US" dirty="0" err="1" smtClean="0"/>
              <a:t>Neúspěch</a:t>
            </a:r>
            <a:r>
              <a:rPr lang="en-US" dirty="0" smtClean="0"/>
              <a:t>, </a:t>
            </a:r>
            <a:r>
              <a:rPr lang="en-US" dirty="0" err="1" smtClean="0"/>
              <a:t>vrácena</a:t>
            </a:r>
            <a:r>
              <a:rPr lang="en-US" dirty="0" smtClean="0"/>
              <a:t> </a:t>
            </a:r>
            <a:r>
              <a:rPr lang="en-US" dirty="0" err="1" smtClean="0"/>
              <a:t>chyba</a:t>
            </a:r>
            <a:r>
              <a:rPr lang="en-US" dirty="0" smtClean="0"/>
              <a:t> SERVFAIL.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514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</a:t>
            </a:r>
            <a:r>
              <a:rPr lang="en-US" dirty="0" err="1" smtClean="0"/>
              <a:t>Politiky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Nastavení</a:t>
            </a:r>
            <a:r>
              <a:rPr lang="en-US" dirty="0" smtClean="0"/>
              <a:t> DNS </a:t>
            </a:r>
            <a:r>
              <a:rPr lang="en-US" dirty="0" err="1" smtClean="0"/>
              <a:t>serveru</a:t>
            </a:r>
            <a:r>
              <a:rPr lang="en-US" dirty="0" smtClean="0"/>
              <a:t>, </a:t>
            </a:r>
            <a:r>
              <a:rPr lang="en-US" dirty="0" err="1" smtClean="0"/>
              <a:t>neplést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s Windows Policy/GPO.</a:t>
            </a:r>
          </a:p>
          <a:p>
            <a:r>
              <a:rPr lang="en-US" dirty="0" err="1" smtClean="0"/>
              <a:t>Novinka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Windows 2016 server.</a:t>
            </a:r>
          </a:p>
          <a:p>
            <a:r>
              <a:rPr lang="en-US" dirty="0" err="1" smtClean="0"/>
              <a:t>Dodatečná</a:t>
            </a:r>
            <a:r>
              <a:rPr lang="en-US" dirty="0" smtClean="0"/>
              <a:t> </a:t>
            </a:r>
            <a:r>
              <a:rPr lang="en-US" dirty="0" err="1" smtClean="0"/>
              <a:t>konfigurace</a:t>
            </a:r>
            <a:r>
              <a:rPr lang="en-US" dirty="0" smtClean="0"/>
              <a:t> </a:t>
            </a:r>
            <a:r>
              <a:rPr lang="en-US" dirty="0" err="1" smtClean="0"/>
              <a:t>ovlivňující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 DNS </a:t>
            </a:r>
            <a:r>
              <a:rPr lang="en-US" dirty="0" err="1" smtClean="0"/>
              <a:t>serveru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Mnoho</a:t>
            </a:r>
            <a:r>
              <a:rPr lang="en-US" dirty="0" smtClean="0"/>
              <a:t> </a:t>
            </a:r>
            <a:r>
              <a:rPr lang="en-US" dirty="0" err="1" smtClean="0"/>
              <a:t>možností</a:t>
            </a:r>
            <a:r>
              <a:rPr lang="en-US" dirty="0" smtClean="0"/>
              <a:t>, </a:t>
            </a:r>
            <a:r>
              <a:rPr lang="en-US" dirty="0" err="1" smtClean="0"/>
              <a:t>například</a:t>
            </a:r>
            <a:r>
              <a:rPr lang="en-US" dirty="0" smtClean="0"/>
              <a:t> </a:t>
            </a:r>
            <a:r>
              <a:rPr lang="en-US" dirty="0" err="1" smtClean="0"/>
              <a:t>odlišné</a:t>
            </a:r>
            <a:r>
              <a:rPr lang="en-US" dirty="0" smtClean="0"/>
              <a:t> </a:t>
            </a:r>
            <a:r>
              <a:rPr lang="en-US" dirty="0" err="1" smtClean="0"/>
              <a:t>odpovědi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dotazy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adresy</a:t>
            </a:r>
            <a:r>
              <a:rPr lang="en-US" dirty="0" smtClean="0"/>
              <a:t>, </a:t>
            </a:r>
            <a:r>
              <a:rPr lang="en-US" dirty="0" err="1" smtClean="0"/>
              <a:t>času</a:t>
            </a:r>
            <a:r>
              <a:rPr lang="en-US" dirty="0" smtClean="0"/>
              <a:t>, </a:t>
            </a:r>
            <a:r>
              <a:rPr lang="en-US" dirty="0" err="1" smtClean="0"/>
              <a:t>geolokace</a:t>
            </a:r>
            <a:r>
              <a:rPr lang="en-US" dirty="0" smtClean="0"/>
              <a:t> </a:t>
            </a:r>
            <a:r>
              <a:rPr lang="en-US" dirty="0" err="1" smtClean="0"/>
              <a:t>serveru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klienta</a:t>
            </a:r>
            <a:r>
              <a:rPr lang="en-US" dirty="0" smtClean="0"/>
              <a:t>. </a:t>
            </a:r>
            <a:r>
              <a:rPr lang="en-US" dirty="0" err="1" smtClean="0"/>
              <a:t>Ochrana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útoky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DNS server. </a:t>
            </a:r>
            <a:r>
              <a:rPr lang="en-US" dirty="0" err="1" smtClean="0"/>
              <a:t>Aplikační</a:t>
            </a:r>
            <a:r>
              <a:rPr lang="en-US" dirty="0" smtClean="0"/>
              <a:t> load balancing.</a:t>
            </a:r>
          </a:p>
          <a:p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článku </a:t>
            </a:r>
            <a:r>
              <a:rPr lang="en-US" dirty="0" err="1" smtClean="0"/>
              <a:t>na</a:t>
            </a:r>
            <a:r>
              <a:rPr lang="en-US" dirty="0" smtClean="0"/>
              <a:t> MS </a:t>
            </a:r>
            <a:r>
              <a:rPr lang="en-US" dirty="0" err="1" smtClean="0"/>
              <a:t>Technet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11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5920" y="1600200"/>
            <a:ext cx="5850879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Centralizovaná správa</a:t>
            </a:r>
          </a:p>
          <a:p>
            <a:r>
              <a:rPr lang="cs-CZ" dirty="0"/>
              <a:t>Objekty bezpečně uloženy v jedné logické struktuře</a:t>
            </a:r>
          </a:p>
          <a:p>
            <a:r>
              <a:rPr lang="cs-CZ" dirty="0"/>
              <a:t>Optimalizuje síťový provoz</a:t>
            </a:r>
          </a:p>
          <a:p>
            <a:r>
              <a:rPr lang="cs-CZ" dirty="0"/>
              <a:t>Rozšiřitelnost</a:t>
            </a:r>
          </a:p>
          <a:p>
            <a:r>
              <a:rPr lang="cs-CZ" dirty="0"/>
              <a:t>Uživatel se přihlásí jedním účtem a má přístup ke všem prostředkům, na které má oprávnění v celé struktuře</a:t>
            </a:r>
          </a:p>
          <a:p>
            <a:r>
              <a:rPr lang="cs-CZ" dirty="0"/>
              <a:t>Oddělení logické struktury (domény, OU, objekty) od fyzické struktury sítě samotné</a:t>
            </a:r>
          </a:p>
          <a:p>
            <a:endParaRPr lang="cs-CZ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38381" y="1983509"/>
            <a:ext cx="1095375" cy="1025525"/>
            <a:chOff x="752" y="2867"/>
            <a:chExt cx="1068" cy="90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752" y="3067"/>
              <a:ext cx="1068" cy="704"/>
            </a:xfrm>
            <a:custGeom>
              <a:avLst/>
              <a:gdLst>
                <a:gd name="T0" fmla="*/ 543 w 2242"/>
                <a:gd name="T1" fmla="*/ 640 h 1355"/>
                <a:gd name="T2" fmla="*/ 1080 w 2242"/>
                <a:gd name="T3" fmla="*/ 18 h 1355"/>
                <a:gd name="T4" fmla="*/ 1092 w 2242"/>
                <a:gd name="T5" fmla="*/ 10 h 1355"/>
                <a:gd name="T6" fmla="*/ 1104 w 2242"/>
                <a:gd name="T7" fmla="*/ 4 h 1355"/>
                <a:gd name="T8" fmla="*/ 1117 w 2242"/>
                <a:gd name="T9" fmla="*/ 1 h 1355"/>
                <a:gd name="T10" fmla="*/ 1130 w 2242"/>
                <a:gd name="T11" fmla="*/ 1 h 1355"/>
                <a:gd name="T12" fmla="*/ 1143 w 2242"/>
                <a:gd name="T13" fmla="*/ 4 h 1355"/>
                <a:gd name="T14" fmla="*/ 1156 w 2242"/>
                <a:gd name="T15" fmla="*/ 10 h 1355"/>
                <a:gd name="T16" fmla="*/ 1167 w 2242"/>
                <a:gd name="T17" fmla="*/ 18 h 1355"/>
                <a:gd name="T18" fmla="*/ 1700 w 2242"/>
                <a:gd name="T19" fmla="*/ 640 h 1355"/>
                <a:gd name="T20" fmla="*/ 2232 w 2242"/>
                <a:gd name="T21" fmla="*/ 1264 h 1355"/>
                <a:gd name="T22" fmla="*/ 2237 w 2242"/>
                <a:gd name="T23" fmla="*/ 1274 h 1355"/>
                <a:gd name="T24" fmla="*/ 2241 w 2242"/>
                <a:gd name="T25" fmla="*/ 1285 h 1355"/>
                <a:gd name="T26" fmla="*/ 2242 w 2242"/>
                <a:gd name="T27" fmla="*/ 1301 h 1355"/>
                <a:gd name="T28" fmla="*/ 2241 w 2242"/>
                <a:gd name="T29" fmla="*/ 1312 h 1355"/>
                <a:gd name="T30" fmla="*/ 2236 w 2242"/>
                <a:gd name="T31" fmla="*/ 1323 h 1355"/>
                <a:gd name="T32" fmla="*/ 2232 w 2242"/>
                <a:gd name="T33" fmla="*/ 1330 h 1355"/>
                <a:gd name="T34" fmla="*/ 2227 w 2242"/>
                <a:gd name="T35" fmla="*/ 1336 h 1355"/>
                <a:gd name="T36" fmla="*/ 2220 w 2242"/>
                <a:gd name="T37" fmla="*/ 1342 h 1355"/>
                <a:gd name="T38" fmla="*/ 2202 w 2242"/>
                <a:gd name="T39" fmla="*/ 1350 h 1355"/>
                <a:gd name="T40" fmla="*/ 2191 w 2242"/>
                <a:gd name="T41" fmla="*/ 1353 h 1355"/>
                <a:gd name="T42" fmla="*/ 2179 w 2242"/>
                <a:gd name="T43" fmla="*/ 1355 h 1355"/>
                <a:gd name="T44" fmla="*/ 1120 w 2242"/>
                <a:gd name="T45" fmla="*/ 1355 h 1355"/>
                <a:gd name="T46" fmla="*/ 61 w 2242"/>
                <a:gd name="T47" fmla="*/ 1355 h 1355"/>
                <a:gd name="T48" fmla="*/ 45 w 2242"/>
                <a:gd name="T49" fmla="*/ 1352 h 1355"/>
                <a:gd name="T50" fmla="*/ 32 w 2242"/>
                <a:gd name="T51" fmla="*/ 1346 h 1355"/>
                <a:gd name="T52" fmla="*/ 21 w 2242"/>
                <a:gd name="T53" fmla="*/ 1339 h 1355"/>
                <a:gd name="T54" fmla="*/ 12 w 2242"/>
                <a:gd name="T55" fmla="*/ 1330 h 1355"/>
                <a:gd name="T56" fmla="*/ 4 w 2242"/>
                <a:gd name="T57" fmla="*/ 1316 h 1355"/>
                <a:gd name="T58" fmla="*/ 0 w 2242"/>
                <a:gd name="T59" fmla="*/ 1301 h 1355"/>
                <a:gd name="T60" fmla="*/ 1 w 2242"/>
                <a:gd name="T61" fmla="*/ 1285 h 1355"/>
                <a:gd name="T62" fmla="*/ 4 w 2242"/>
                <a:gd name="T63" fmla="*/ 1274 h 1355"/>
                <a:gd name="T64" fmla="*/ 9 w 2242"/>
                <a:gd name="T65" fmla="*/ 1264 h 1355"/>
                <a:gd name="T66" fmla="*/ 13 w 2242"/>
                <a:gd name="T67" fmla="*/ 1258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42" h="1355">
                  <a:moveTo>
                    <a:pt x="13" y="1258"/>
                  </a:moveTo>
                  <a:lnTo>
                    <a:pt x="543" y="640"/>
                  </a:lnTo>
                  <a:lnTo>
                    <a:pt x="1075" y="24"/>
                  </a:lnTo>
                  <a:lnTo>
                    <a:pt x="1080" y="18"/>
                  </a:lnTo>
                  <a:lnTo>
                    <a:pt x="1086" y="14"/>
                  </a:lnTo>
                  <a:lnTo>
                    <a:pt x="1092" y="10"/>
                  </a:lnTo>
                  <a:lnTo>
                    <a:pt x="1098" y="6"/>
                  </a:lnTo>
                  <a:lnTo>
                    <a:pt x="1104" y="4"/>
                  </a:lnTo>
                  <a:lnTo>
                    <a:pt x="1110" y="2"/>
                  </a:lnTo>
                  <a:lnTo>
                    <a:pt x="1117" y="1"/>
                  </a:lnTo>
                  <a:lnTo>
                    <a:pt x="1124" y="0"/>
                  </a:lnTo>
                  <a:lnTo>
                    <a:pt x="1130" y="1"/>
                  </a:lnTo>
                  <a:lnTo>
                    <a:pt x="1137" y="2"/>
                  </a:lnTo>
                  <a:lnTo>
                    <a:pt x="1143" y="4"/>
                  </a:lnTo>
                  <a:lnTo>
                    <a:pt x="1149" y="6"/>
                  </a:lnTo>
                  <a:lnTo>
                    <a:pt x="1156" y="10"/>
                  </a:lnTo>
                  <a:lnTo>
                    <a:pt x="1161" y="14"/>
                  </a:lnTo>
                  <a:lnTo>
                    <a:pt x="1167" y="18"/>
                  </a:lnTo>
                  <a:lnTo>
                    <a:pt x="1172" y="24"/>
                  </a:lnTo>
                  <a:lnTo>
                    <a:pt x="1700" y="640"/>
                  </a:lnTo>
                  <a:lnTo>
                    <a:pt x="2227" y="1258"/>
                  </a:lnTo>
                  <a:lnTo>
                    <a:pt x="2232" y="1264"/>
                  </a:lnTo>
                  <a:lnTo>
                    <a:pt x="2235" y="1271"/>
                  </a:lnTo>
                  <a:lnTo>
                    <a:pt x="2237" y="1274"/>
                  </a:lnTo>
                  <a:lnTo>
                    <a:pt x="2238" y="1278"/>
                  </a:lnTo>
                  <a:lnTo>
                    <a:pt x="2241" y="1285"/>
                  </a:lnTo>
                  <a:lnTo>
                    <a:pt x="2242" y="1293"/>
                  </a:lnTo>
                  <a:lnTo>
                    <a:pt x="2242" y="1301"/>
                  </a:lnTo>
                  <a:lnTo>
                    <a:pt x="2241" y="1308"/>
                  </a:lnTo>
                  <a:lnTo>
                    <a:pt x="2241" y="1312"/>
                  </a:lnTo>
                  <a:lnTo>
                    <a:pt x="2239" y="1316"/>
                  </a:lnTo>
                  <a:lnTo>
                    <a:pt x="2236" y="1323"/>
                  </a:lnTo>
                  <a:lnTo>
                    <a:pt x="2234" y="1326"/>
                  </a:lnTo>
                  <a:lnTo>
                    <a:pt x="2232" y="1330"/>
                  </a:lnTo>
                  <a:lnTo>
                    <a:pt x="2230" y="1333"/>
                  </a:lnTo>
                  <a:lnTo>
                    <a:pt x="2227" y="1336"/>
                  </a:lnTo>
                  <a:lnTo>
                    <a:pt x="2223" y="1339"/>
                  </a:lnTo>
                  <a:lnTo>
                    <a:pt x="2220" y="1342"/>
                  </a:lnTo>
                  <a:lnTo>
                    <a:pt x="2212" y="1346"/>
                  </a:lnTo>
                  <a:lnTo>
                    <a:pt x="2202" y="1350"/>
                  </a:lnTo>
                  <a:lnTo>
                    <a:pt x="2197" y="1352"/>
                  </a:lnTo>
                  <a:lnTo>
                    <a:pt x="2191" y="1353"/>
                  </a:lnTo>
                  <a:lnTo>
                    <a:pt x="2185" y="1354"/>
                  </a:lnTo>
                  <a:lnTo>
                    <a:pt x="2179" y="1355"/>
                  </a:lnTo>
                  <a:lnTo>
                    <a:pt x="1649" y="1355"/>
                  </a:lnTo>
                  <a:lnTo>
                    <a:pt x="1120" y="1355"/>
                  </a:lnTo>
                  <a:lnTo>
                    <a:pt x="591" y="1355"/>
                  </a:lnTo>
                  <a:lnTo>
                    <a:pt x="61" y="1355"/>
                  </a:lnTo>
                  <a:lnTo>
                    <a:pt x="50" y="1353"/>
                  </a:lnTo>
                  <a:lnTo>
                    <a:pt x="45" y="1352"/>
                  </a:lnTo>
                  <a:lnTo>
                    <a:pt x="40" y="1350"/>
                  </a:lnTo>
                  <a:lnTo>
                    <a:pt x="32" y="1346"/>
                  </a:lnTo>
                  <a:lnTo>
                    <a:pt x="24" y="1342"/>
                  </a:lnTo>
                  <a:lnTo>
                    <a:pt x="21" y="1339"/>
                  </a:lnTo>
                  <a:lnTo>
                    <a:pt x="17" y="1336"/>
                  </a:lnTo>
                  <a:lnTo>
                    <a:pt x="12" y="1330"/>
                  </a:lnTo>
                  <a:lnTo>
                    <a:pt x="7" y="1323"/>
                  </a:lnTo>
                  <a:lnTo>
                    <a:pt x="4" y="1316"/>
                  </a:lnTo>
                  <a:lnTo>
                    <a:pt x="2" y="1308"/>
                  </a:lnTo>
                  <a:lnTo>
                    <a:pt x="0" y="1301"/>
                  </a:lnTo>
                  <a:lnTo>
                    <a:pt x="0" y="1293"/>
                  </a:lnTo>
                  <a:lnTo>
                    <a:pt x="1" y="1285"/>
                  </a:lnTo>
                  <a:lnTo>
                    <a:pt x="3" y="1278"/>
                  </a:lnTo>
                  <a:lnTo>
                    <a:pt x="4" y="1274"/>
                  </a:lnTo>
                  <a:lnTo>
                    <a:pt x="5" y="1271"/>
                  </a:lnTo>
                  <a:lnTo>
                    <a:pt x="9" y="1264"/>
                  </a:lnTo>
                  <a:lnTo>
                    <a:pt x="11" y="1261"/>
                  </a:lnTo>
                  <a:lnTo>
                    <a:pt x="13" y="1258"/>
                  </a:lnTo>
                  <a:close/>
                </a:path>
              </a:pathLst>
            </a:custGeom>
            <a:solidFill>
              <a:srgbClr val="B3C8DF"/>
            </a:solidFill>
            <a:ln w="9525">
              <a:solidFill>
                <a:srgbClr val="808080"/>
              </a:solidFill>
              <a:round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/>
            <a:lstStyle/>
            <a:p>
              <a:endParaRPr lang="cs-CZ"/>
            </a:p>
          </p:txBody>
        </p:sp>
        <p:pic>
          <p:nvPicPr>
            <p:cNvPr id="6" name="Picture 6" descr="Users0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" y="2867"/>
              <a:ext cx="742" cy="9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9" descr="Computer_DesktopComputerSansKeyboard01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81" y="4733528"/>
            <a:ext cx="8509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Computer_DesktopComputerSansKeyboard01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900" y="4750083"/>
            <a:ext cx="8509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Server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692" y="2740427"/>
            <a:ext cx="839084" cy="98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ServerProcess0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191" y="3020785"/>
            <a:ext cx="696809" cy="53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238381" y="3686615"/>
            <a:ext cx="2532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Domain Controller</a:t>
            </a:r>
          </a:p>
        </p:txBody>
      </p: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1764359" y="2442935"/>
            <a:ext cx="893762" cy="577850"/>
            <a:chOff x="557" y="1550"/>
            <a:chExt cx="563" cy="364"/>
          </a:xfrm>
        </p:grpSpPr>
        <p:pic>
          <p:nvPicPr>
            <p:cNvPr id="13" name="Picture 11" descr="Database01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" y="1550"/>
              <a:ext cx="563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669" y="1717"/>
              <a:ext cx="338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b="1">
                  <a:latin typeface="Arial Narrow" panose="020B0606020202030204" pitchFamily="34" charset="0"/>
                </a:rPr>
                <a:t>S</a:t>
              </a:r>
              <a:r>
                <a:rPr lang="cs-CZ" sz="1600" b="1">
                  <a:latin typeface="Arial Narrow" panose="020B0606020202030204" pitchFamily="34" charset="0"/>
                </a:rPr>
                <a:t>DB</a:t>
              </a:r>
              <a:endParaRPr lang="en-US" sz="1600" b="1">
                <a:latin typeface="Arial Narrow" panose="020B0606020202030204" pitchFamily="34" charset="0"/>
              </a:endParaRPr>
            </a:p>
          </p:txBody>
        </p:sp>
      </p:grp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624317" y="4055947"/>
            <a:ext cx="0" cy="6223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cs-CZ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2039776" y="4055947"/>
            <a:ext cx="0" cy="6223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8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Logická struktura</a:t>
            </a:r>
          </a:p>
          <a:p>
            <a:pPr lvl="1"/>
            <a:r>
              <a:rPr lang="cs-CZ" dirty="0"/>
              <a:t>Oddělení od fyzické reprezentace (sítě), pro zpřehlednění správy</a:t>
            </a:r>
          </a:p>
          <a:p>
            <a:pPr lvl="1"/>
            <a:r>
              <a:rPr lang="cs-CZ" dirty="0"/>
              <a:t>Nezávisí na fyzickém umístění serverů, konektivitě mezi lokacemi</a:t>
            </a:r>
          </a:p>
          <a:p>
            <a:r>
              <a:rPr lang="cs-CZ" dirty="0"/>
              <a:t>Fyzická struktura</a:t>
            </a:r>
          </a:p>
          <a:p>
            <a:pPr lvl="1"/>
            <a:r>
              <a:rPr lang="cs-CZ" dirty="0"/>
              <a:t>Popisuje servery a jejich propojení pomocí sítě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8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Dom</a:t>
            </a:r>
            <a:r>
              <a:rPr lang="cs-CZ" dirty="0" err="1" smtClean="0"/>
              <a:t>éna</a:t>
            </a:r>
            <a:endParaRPr lang="en-US" dirty="0" smtClean="0"/>
          </a:p>
          <a:p>
            <a:pPr lvl="1">
              <a:buFont typeface="Arial" charset="0"/>
              <a:buChar char="–"/>
              <a:defRPr/>
            </a:pPr>
            <a:r>
              <a:rPr lang="cs-CZ" dirty="0" smtClean="0"/>
              <a:t>Základní </a:t>
            </a:r>
            <a:r>
              <a:rPr lang="cs-CZ" dirty="0"/>
              <a:t>jednotka logické struktury </a:t>
            </a:r>
            <a:r>
              <a:rPr lang="cs-CZ" dirty="0" smtClean="0"/>
              <a:t>AD</a:t>
            </a:r>
            <a:r>
              <a:rPr lang="en-US" dirty="0" smtClean="0"/>
              <a:t>, </a:t>
            </a:r>
            <a:r>
              <a:rPr lang="cs-CZ" dirty="0" smtClean="0"/>
              <a:t>tvoří ji minimálně 1 DC</a:t>
            </a:r>
            <a:endParaRPr lang="cs-CZ" dirty="0"/>
          </a:p>
          <a:p>
            <a:pPr lvl="1">
              <a:buFont typeface="Arial" charset="0"/>
              <a:buChar char="–"/>
              <a:defRPr/>
            </a:pPr>
            <a:r>
              <a:rPr lang="cs-CZ" dirty="0" smtClean="0"/>
              <a:t>Umožňuje </a:t>
            </a:r>
            <a:r>
              <a:rPr lang="cs-CZ" dirty="0"/>
              <a:t>definovat administrativní </a:t>
            </a:r>
            <a:r>
              <a:rPr lang="cs-CZ" dirty="0" smtClean="0"/>
              <a:t>hranice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 smtClean="0"/>
              <a:t>Má </a:t>
            </a:r>
            <a:r>
              <a:rPr lang="cs-CZ" dirty="0"/>
              <a:t>vlastní zásady </a:t>
            </a:r>
            <a:r>
              <a:rPr lang="cs-CZ" dirty="0" smtClean="0"/>
              <a:t>zabezpečení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 smtClean="0"/>
              <a:t>Reprezentuje </a:t>
            </a:r>
            <a:r>
              <a:rPr lang="cs-CZ" dirty="0"/>
              <a:t>replikační hranici v </a:t>
            </a:r>
            <a:r>
              <a:rPr lang="cs-CZ" dirty="0" smtClean="0"/>
              <a:t>AD</a:t>
            </a:r>
          </a:p>
          <a:p>
            <a:r>
              <a:rPr lang="cs-CZ" dirty="0" smtClean="0"/>
              <a:t>Řadič domény (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Controller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Server, který provozuje AD DS roli</a:t>
            </a:r>
          </a:p>
          <a:p>
            <a:pPr lvl="1"/>
            <a:r>
              <a:rPr lang="cs-CZ" dirty="0"/>
              <a:t>Obsahuje kopii doménového adresáře – databázi</a:t>
            </a:r>
          </a:p>
          <a:p>
            <a:pPr lvl="1"/>
            <a:r>
              <a:rPr lang="cs-CZ" dirty="0"/>
              <a:t>Na jednom DC může být v jeden okamžik pouze jedna doména</a:t>
            </a:r>
          </a:p>
          <a:p>
            <a:pPr lvl="1"/>
            <a:r>
              <a:rPr lang="cs-CZ" dirty="0"/>
              <a:t>DC si mezi sebou vzájemně replikují informace o všech objektech v rámci </a:t>
            </a:r>
            <a:r>
              <a:rPr lang="cs-CZ" dirty="0" smtClean="0"/>
              <a:t>domény</a:t>
            </a:r>
            <a:endParaRPr lang="en-US" dirty="0" smtClean="0"/>
          </a:p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862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Logická struktura databáze 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b="1" dirty="0"/>
              <a:t>Objekt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/>
              <a:t>Pojmenovaná množina atributů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/>
              <a:t>Například uživatelský účet, může mít atributy: jméno, příjmení, email, tel. číslo, heslo,…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/>
              <a:t>Objekty jsou ukládány v hierarchické struktuře pomocí kontejnerů (podobně jako soubory v adresářích)</a:t>
            </a:r>
          </a:p>
          <a:p>
            <a:pPr>
              <a:buFont typeface="Arial" charset="0"/>
              <a:buChar char="•"/>
              <a:defRPr/>
            </a:pPr>
            <a:r>
              <a:rPr lang="cs-CZ" b="1" dirty="0"/>
              <a:t>Schéma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/>
              <a:t>Množina pravidel definující třídy objektů a atributů, které se mohou vyskytovat v adresáři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/>
              <a:t>AD má objekt „uživatelský účet“  proto,  že schéma definuje třídu objektu „uživatelský účet“ , atributy (jméno, příjmení, email, tel. číslo, heslo..) a asociaci mezi třídou objektu a atributy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0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AD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 Directory Domain Services (AD DS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LDAP </a:t>
            </a:r>
            <a:r>
              <a:rPr lang="en-US" dirty="0" smtClean="0"/>
              <a:t>- Lightweight </a:t>
            </a:r>
            <a:r>
              <a:rPr lang="en-US" dirty="0"/>
              <a:t>Directory </a:t>
            </a:r>
            <a:r>
              <a:rPr lang="en-US" dirty="0" smtClean="0"/>
              <a:t>Access Protocol</a:t>
            </a:r>
            <a:endParaRPr lang="cs-CZ" dirty="0"/>
          </a:p>
          <a:p>
            <a:r>
              <a:rPr lang="en-US" dirty="0" smtClean="0"/>
              <a:t>Certificate Services</a:t>
            </a:r>
            <a:endParaRPr lang="cs-CZ" dirty="0" smtClean="0"/>
          </a:p>
          <a:p>
            <a:r>
              <a:rPr lang="en-US" dirty="0" smtClean="0"/>
              <a:t>Active </a:t>
            </a:r>
            <a:r>
              <a:rPr lang="en-US" dirty="0"/>
              <a:t>Directory Rights Management Services (AD RMS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/>
              <a:t>Active Directory Federation Services (AD FS)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9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Překladové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DNS</a:t>
            </a:r>
            <a:r>
              <a:rPr lang="cs-CZ" dirty="0" smtClean="0"/>
              <a:t>, hierarchický, klient </a:t>
            </a:r>
            <a:r>
              <a:rPr lang="en-US" dirty="0" smtClean="0"/>
              <a:t>– </a:t>
            </a:r>
            <a:r>
              <a:rPr lang="cs-CZ" dirty="0" smtClean="0"/>
              <a:t>server, bude probrán dále</a:t>
            </a:r>
            <a:endParaRPr lang="en-GB" dirty="0" smtClean="0"/>
          </a:p>
          <a:p>
            <a:endParaRPr lang="en-US" dirty="0" smtClean="0"/>
          </a:p>
          <a:p>
            <a:r>
              <a:rPr lang="cs-CZ" dirty="0" err="1" smtClean="0"/>
              <a:t>NetBIOS</a:t>
            </a:r>
            <a:endParaRPr lang="en-US" dirty="0"/>
          </a:p>
          <a:p>
            <a:endParaRPr lang="en-GB" dirty="0" smtClean="0"/>
          </a:p>
          <a:p>
            <a:r>
              <a:rPr lang="en-GB" dirty="0" smtClean="0"/>
              <a:t>LLMNR (Link Local Multicast Name Resolution) </a:t>
            </a:r>
            <a:r>
              <a:rPr lang="en-GB" dirty="0">
                <a:hlinkClick r:id="rId3"/>
              </a:rPr>
              <a:t>Microsoft The Cable Guy </a:t>
            </a:r>
            <a:r>
              <a:rPr lang="en-GB" dirty="0" smtClean="0">
                <a:hlinkClick r:id="rId3"/>
              </a:rPr>
              <a:t>Article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NetBIOS broadcast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630932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</a:t>
            </a:r>
            <a:r>
              <a:rPr lang="cs-CZ" sz="1000" dirty="0" err="1" smtClean="0"/>
              <a:t>řevzato</a:t>
            </a:r>
            <a:r>
              <a:rPr lang="cs-CZ" sz="1000" dirty="0" smtClean="0"/>
              <a:t> z MCTS </a:t>
            </a:r>
            <a:r>
              <a:rPr lang="cs-CZ" sz="1000" dirty="0" err="1" smtClean="0"/>
              <a:t>Self</a:t>
            </a:r>
            <a:r>
              <a:rPr lang="cs-CZ" sz="1000" dirty="0" smtClean="0"/>
              <a:t> </a:t>
            </a:r>
            <a:r>
              <a:rPr lang="cs-CZ" sz="1000" dirty="0" err="1" smtClean="0"/>
              <a:t>Paced</a:t>
            </a:r>
            <a:r>
              <a:rPr lang="cs-CZ" sz="1000" dirty="0" smtClean="0"/>
              <a:t> </a:t>
            </a:r>
            <a:r>
              <a:rPr lang="cs-CZ" sz="1000" dirty="0" err="1" smtClean="0"/>
              <a:t>Training</a:t>
            </a:r>
            <a:r>
              <a:rPr lang="cs-CZ" sz="1000" dirty="0" smtClean="0"/>
              <a:t> </a:t>
            </a:r>
            <a:r>
              <a:rPr lang="cs-CZ" sz="1000" dirty="0" err="1" smtClean="0"/>
              <a:t>Kit</a:t>
            </a:r>
            <a:r>
              <a:rPr lang="cs-CZ" sz="1000" dirty="0" smtClean="0"/>
              <a:t> </a:t>
            </a:r>
            <a:r>
              <a:rPr lang="cs-CZ" sz="1000" dirty="0" err="1" smtClean="0"/>
              <a:t>Exam</a:t>
            </a:r>
            <a:r>
              <a:rPr lang="cs-CZ" sz="1000" dirty="0" smtClean="0"/>
              <a:t> 70-642.Configuring Windows Server 2008 Network </a:t>
            </a:r>
            <a:endParaRPr lang="cs-CZ" sz="1000" dirty="0"/>
          </a:p>
        </p:txBody>
      </p:sp>
      <p:pic>
        <p:nvPicPr>
          <p:cNvPr id="1027" name="Picture 3" descr="D:\prac\netbios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20" y="1769847"/>
            <a:ext cx="4572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prac\netbios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088" y="1725316"/>
            <a:ext cx="4467226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68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LLMNR multicast</a:t>
            </a:r>
            <a:endParaRPr lang="cs-CZ" dirty="0"/>
          </a:p>
        </p:txBody>
      </p:sp>
      <p:pic>
        <p:nvPicPr>
          <p:cNvPr id="4" name="Zástupný symbol pro obsah 3" descr="LLMNR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3623" y="2007340"/>
            <a:ext cx="4134427" cy="3581900"/>
          </a:xfrm>
        </p:spPr>
      </p:pic>
      <p:pic>
        <p:nvPicPr>
          <p:cNvPr id="1026" name="Picture 2" descr="C:\Users\Simik\Pictures\LLMNR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4327" y="2038268"/>
            <a:ext cx="4162425" cy="359092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0" y="630932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</a:t>
            </a:r>
            <a:r>
              <a:rPr lang="cs-CZ" sz="1000" dirty="0" err="1" smtClean="0"/>
              <a:t>řevzato</a:t>
            </a:r>
            <a:r>
              <a:rPr lang="cs-CZ" sz="1000" dirty="0" smtClean="0"/>
              <a:t> z MCTS </a:t>
            </a:r>
            <a:r>
              <a:rPr lang="cs-CZ" sz="1000" dirty="0" err="1" smtClean="0"/>
              <a:t>Self</a:t>
            </a:r>
            <a:r>
              <a:rPr lang="cs-CZ" sz="1000" dirty="0" smtClean="0"/>
              <a:t> </a:t>
            </a:r>
            <a:r>
              <a:rPr lang="cs-CZ" sz="1000" dirty="0" err="1" smtClean="0"/>
              <a:t>Paced</a:t>
            </a:r>
            <a:r>
              <a:rPr lang="cs-CZ" sz="1000" dirty="0" smtClean="0"/>
              <a:t> </a:t>
            </a:r>
            <a:r>
              <a:rPr lang="cs-CZ" sz="1000" dirty="0" err="1" smtClean="0"/>
              <a:t>Training</a:t>
            </a:r>
            <a:r>
              <a:rPr lang="cs-CZ" sz="1000" dirty="0" smtClean="0"/>
              <a:t> </a:t>
            </a:r>
            <a:r>
              <a:rPr lang="cs-CZ" sz="1000" dirty="0" err="1" smtClean="0"/>
              <a:t>Kit</a:t>
            </a:r>
            <a:r>
              <a:rPr lang="cs-CZ" sz="1000" dirty="0" smtClean="0"/>
              <a:t> </a:t>
            </a:r>
            <a:r>
              <a:rPr lang="cs-CZ" sz="1000" dirty="0" err="1" smtClean="0"/>
              <a:t>Exam</a:t>
            </a:r>
            <a:r>
              <a:rPr lang="cs-CZ" sz="1000" dirty="0" smtClean="0"/>
              <a:t> 70-642.Configuring Windows Server 2008 Network 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Statický překlad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NetBIOS</a:t>
            </a:r>
            <a:r>
              <a:rPr lang="cs-CZ" dirty="0"/>
              <a:t> –</a:t>
            </a:r>
            <a:r>
              <a:rPr lang="en-GB" dirty="0" smtClean="0"/>
              <a:t> </a:t>
            </a:r>
            <a:r>
              <a:rPr lang="cs-CZ" dirty="0" smtClean="0"/>
              <a:t>soubor </a:t>
            </a:r>
            <a:r>
              <a:rPr lang="cs-CZ" dirty="0"/>
              <a:t>LMHOSTS </a:t>
            </a:r>
            <a:r>
              <a:rPr lang="en-GB" i="1" dirty="0" smtClean="0"/>
              <a:t> </a:t>
            </a:r>
            <a:r>
              <a:rPr lang="en-GB" dirty="0" smtClean="0"/>
              <a:t>pro WINS</a:t>
            </a:r>
            <a:r>
              <a:rPr lang="cs-CZ" i="1" dirty="0" smtClean="0"/>
              <a:t>	</a:t>
            </a:r>
            <a:r>
              <a:rPr lang="cs-CZ" sz="2800" i="1" dirty="0" smtClean="0"/>
              <a:t>	</a:t>
            </a:r>
          </a:p>
          <a:p>
            <a:pPr>
              <a:buNone/>
            </a:pPr>
            <a:r>
              <a:rPr lang="cs-CZ" sz="2800" i="1" dirty="0" smtClean="0"/>
              <a:t>			</a:t>
            </a:r>
            <a:r>
              <a:rPr lang="cs-CZ" sz="2800" dirty="0" smtClean="0"/>
              <a:t> 147.251.53.156  nereis01 #PRE</a:t>
            </a:r>
            <a:endParaRPr lang="cs-CZ" sz="2800" dirty="0"/>
          </a:p>
          <a:p>
            <a:r>
              <a:rPr lang="cs-CZ" dirty="0"/>
              <a:t>Host </a:t>
            </a:r>
            <a:r>
              <a:rPr lang="cs-CZ" dirty="0" err="1"/>
              <a:t>name</a:t>
            </a:r>
            <a:r>
              <a:rPr lang="cs-CZ" dirty="0"/>
              <a:t> –</a:t>
            </a:r>
            <a:r>
              <a:rPr lang="en-US" dirty="0" smtClean="0"/>
              <a:t> </a:t>
            </a:r>
            <a:r>
              <a:rPr lang="cs-CZ" dirty="0" smtClean="0"/>
              <a:t>soubor HOSTS</a:t>
            </a:r>
            <a:r>
              <a:rPr lang="en-GB" dirty="0" smtClean="0"/>
              <a:t> pro DNS</a:t>
            </a:r>
            <a:endParaRPr lang="cs-CZ" dirty="0" smtClean="0"/>
          </a:p>
          <a:p>
            <a:pPr lvl="1">
              <a:buNone/>
            </a:pPr>
            <a:r>
              <a:rPr lang="cs-CZ" dirty="0"/>
              <a:t>	</a:t>
            </a:r>
            <a:r>
              <a:rPr lang="cs-CZ" dirty="0" smtClean="0"/>
              <a:t>		147.251.48.66 </a:t>
            </a:r>
            <a:r>
              <a:rPr lang="cs-CZ" dirty="0" err="1" smtClean="0"/>
              <a:t>atys</a:t>
            </a:r>
            <a:r>
              <a:rPr lang="cs-CZ" dirty="0" smtClean="0"/>
              <a:t> </a:t>
            </a:r>
          </a:p>
          <a:p>
            <a:pPr lvl="1">
              <a:buNone/>
            </a:pPr>
            <a:r>
              <a:rPr lang="cs-CZ" dirty="0"/>
              <a:t>	</a:t>
            </a:r>
            <a:r>
              <a:rPr lang="cs-CZ" dirty="0" smtClean="0"/>
              <a:t>		147.251.48.17 </a:t>
            </a:r>
            <a:r>
              <a:rPr lang="cs-CZ" dirty="0" err="1" smtClean="0"/>
              <a:t>artemis</a:t>
            </a:r>
            <a:r>
              <a:rPr lang="cs-CZ" dirty="0" smtClean="0"/>
              <a:t> 	instalace  </a:t>
            </a:r>
            <a:endParaRPr lang="cs-CZ" dirty="0"/>
          </a:p>
          <a:p>
            <a:endParaRPr lang="cs-CZ" dirty="0" smtClean="0"/>
          </a:p>
          <a:p>
            <a:pPr>
              <a:buNone/>
            </a:pPr>
            <a:r>
              <a:rPr lang="cs-CZ" dirty="0"/>
              <a:t>%SYSTEMROOT%\system32\</a:t>
            </a:r>
            <a:r>
              <a:rPr lang="cs-CZ" dirty="0" err="1"/>
              <a:t>drivers</a:t>
            </a:r>
            <a:r>
              <a:rPr lang="cs-CZ" dirty="0"/>
              <a:t>\</a:t>
            </a:r>
            <a:r>
              <a:rPr lang="cs-CZ" dirty="0" err="1"/>
              <a:t>etc</a:t>
            </a:r>
            <a:r>
              <a:rPr lang="cs-CZ" dirty="0"/>
              <a:t>\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69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Resolution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 systémů překladu jména, jak Windows přesně jméno překládají?</a:t>
            </a:r>
          </a:p>
          <a:p>
            <a:r>
              <a:rPr lang="cs-CZ" dirty="0" smtClean="0">
                <a:hlinkClick r:id="rId2"/>
              </a:rPr>
              <a:t>Default </a:t>
            </a:r>
            <a:r>
              <a:rPr lang="cs-CZ" dirty="0">
                <a:hlinkClick r:id="rId2"/>
              </a:rPr>
              <a:t>Name Resolution </a:t>
            </a:r>
            <a:r>
              <a:rPr lang="cs-CZ" dirty="0" err="1" smtClean="0">
                <a:hlinkClick r:id="rId2"/>
              </a:rPr>
              <a:t>Order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cs-CZ" dirty="0" smtClean="0"/>
              <a:t>lze měnit</a:t>
            </a:r>
            <a:r>
              <a:rPr lang="en-US" dirty="0" smtClean="0"/>
              <a:t>)</a:t>
            </a:r>
            <a:r>
              <a:rPr lang="cs-CZ" dirty="0" smtClean="0"/>
              <a:t>, jméno se hledá v tomto pořadí: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Je to mé vlastní jméno?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err="1" smtClean="0"/>
              <a:t>Hosts</a:t>
            </a:r>
            <a:r>
              <a:rPr lang="cs-CZ" dirty="0" smtClean="0"/>
              <a:t> soubor.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Dotaz na DNS servery.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err="1" smtClean="0"/>
              <a:t>NetBIOS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6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Hierarchický systém doménových jmen</a:t>
            </a:r>
            <a:endParaRPr lang="en-US" dirty="0" smtClean="0"/>
          </a:p>
          <a:p>
            <a:pPr lvl="1"/>
            <a:r>
              <a:rPr lang="en-US" dirty="0" smtClean="0"/>
              <a:t>Root </a:t>
            </a:r>
            <a:r>
              <a:rPr lang="cs-CZ" dirty="0" smtClean="0"/>
              <a:t>–</a:t>
            </a:r>
            <a:r>
              <a:rPr lang="en-US" dirty="0" smtClean="0"/>
              <a:t>&gt; top level </a:t>
            </a:r>
            <a:r>
              <a:rPr lang="cs-CZ" dirty="0"/>
              <a:t>–</a:t>
            </a:r>
            <a:r>
              <a:rPr lang="en-US" dirty="0" smtClean="0"/>
              <a:t>&gt; … p</a:t>
            </a:r>
            <a:r>
              <a:rPr lang="cs-CZ" dirty="0" smtClean="0"/>
              <a:t>ř. www</a:t>
            </a:r>
            <a:r>
              <a:rPr lang="en-US" dirty="0" smtClean="0"/>
              <a:t>.muni.cz.</a:t>
            </a:r>
            <a:endParaRPr lang="cs-CZ" dirty="0" smtClean="0"/>
          </a:p>
          <a:p>
            <a:pPr lvl="1"/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Namespace</a:t>
            </a:r>
            <a:r>
              <a:rPr lang="cs-CZ" dirty="0" smtClean="0"/>
              <a:t> </a:t>
            </a:r>
            <a:r>
              <a:rPr lang="en-US" dirty="0" smtClean="0"/>
              <a:t>p</a:t>
            </a:r>
            <a:r>
              <a:rPr lang="cs-CZ" dirty="0" smtClean="0"/>
              <a:t>ř. </a:t>
            </a:r>
            <a:r>
              <a:rPr lang="cs-CZ" dirty="0" err="1"/>
              <a:t>j</a:t>
            </a:r>
            <a:r>
              <a:rPr lang="cs-CZ" dirty="0" err="1" smtClean="0"/>
              <a:t>ezek.local</a:t>
            </a:r>
            <a:endParaRPr lang="cs-CZ" dirty="0" smtClean="0"/>
          </a:p>
          <a:p>
            <a:r>
              <a:rPr lang="cs-CZ" dirty="0" smtClean="0"/>
              <a:t>Protokol používá porty TCP/53 i UDP/53</a:t>
            </a:r>
          </a:p>
          <a:p>
            <a:r>
              <a:rPr lang="cs-CZ" dirty="0" smtClean="0"/>
              <a:t>Architektura klient </a:t>
            </a:r>
            <a:r>
              <a:rPr lang="en-US" dirty="0"/>
              <a:t>-</a:t>
            </a:r>
            <a:r>
              <a:rPr lang="cs-CZ" dirty="0" smtClean="0"/>
              <a:t> server.</a:t>
            </a:r>
          </a:p>
          <a:p>
            <a:r>
              <a:rPr lang="cs-CZ" dirty="0" smtClean="0"/>
              <a:t>Překlad jmen pro DNS klienty </a:t>
            </a:r>
            <a:r>
              <a:rPr lang="en-US" dirty="0" smtClean="0"/>
              <a:t>(</a:t>
            </a:r>
            <a:r>
              <a:rPr lang="en-US" dirty="0" err="1" smtClean="0"/>
              <a:t>typu</a:t>
            </a:r>
            <a:r>
              <a:rPr lang="en-US" dirty="0" smtClean="0"/>
              <a:t> host &lt;</a:t>
            </a:r>
            <a:r>
              <a:rPr lang="cs-CZ" dirty="0"/>
              <a:t> – </a:t>
            </a:r>
            <a:r>
              <a:rPr lang="en-US" dirty="0" smtClean="0"/>
              <a:t>&gt; IP) </a:t>
            </a:r>
            <a:r>
              <a:rPr lang="cs-CZ" dirty="0" smtClean="0"/>
              <a:t>a dále zajišťuje informace o</a:t>
            </a:r>
            <a:r>
              <a:rPr lang="en-GB" dirty="0" smtClean="0"/>
              <a:t> </a:t>
            </a:r>
            <a:r>
              <a:rPr lang="cs-CZ" dirty="0" smtClean="0"/>
              <a:t>distribuci služeb v síti (SRV záznamy</a:t>
            </a:r>
            <a:r>
              <a:rPr lang="en-US" dirty="0" smtClean="0"/>
              <a:t>, </a:t>
            </a:r>
            <a:r>
              <a:rPr lang="cs-CZ" dirty="0" smtClean="0"/>
              <a:t>služba </a:t>
            </a:r>
            <a:r>
              <a:rPr lang="en-US" dirty="0" smtClean="0"/>
              <a:t>&lt;</a:t>
            </a:r>
            <a:r>
              <a:rPr lang="cs-CZ" dirty="0"/>
              <a:t> – </a:t>
            </a:r>
            <a:r>
              <a:rPr lang="en-US" dirty="0" smtClean="0"/>
              <a:t>&gt; IP</a:t>
            </a:r>
            <a:r>
              <a:rPr lang="cs-CZ" dirty="0" smtClean="0"/>
              <a:t>)</a:t>
            </a:r>
          </a:p>
          <a:p>
            <a:r>
              <a:rPr lang="cs-CZ" dirty="0" smtClean="0"/>
              <a:t>Drží data: DNS server (autoritativní), DNS zóna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hostname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Každý počítač má </a:t>
            </a:r>
            <a:r>
              <a:rPr lang="cs-CZ" dirty="0" err="1" smtClean="0"/>
              <a:t>hostname</a:t>
            </a:r>
            <a:endParaRPr lang="cs-CZ" dirty="0" smtClean="0"/>
          </a:p>
          <a:p>
            <a:r>
              <a:rPr lang="cs-CZ" dirty="0"/>
              <a:t>na rozdíl od </a:t>
            </a:r>
            <a:r>
              <a:rPr lang="cs-CZ" dirty="0" err="1"/>
              <a:t>NetBIOSu</a:t>
            </a:r>
            <a:r>
              <a:rPr lang="cs-CZ" dirty="0"/>
              <a:t> použitelný v </a:t>
            </a:r>
            <a:r>
              <a:rPr lang="cs-CZ" dirty="0" smtClean="0"/>
              <a:t>Internetu –hierarchický </a:t>
            </a:r>
            <a:r>
              <a:rPr lang="cs-CZ" dirty="0"/>
              <a:t>obor </a:t>
            </a:r>
            <a:r>
              <a:rPr lang="cs-CZ" dirty="0" smtClean="0"/>
              <a:t>názvů</a:t>
            </a:r>
          </a:p>
          <a:p>
            <a:r>
              <a:rPr lang="cs-CZ" dirty="0" smtClean="0"/>
              <a:t>Je částí </a:t>
            </a:r>
            <a:r>
              <a:rPr lang="en-US" dirty="0"/>
              <a:t>FQDN, Fully Qualified Domain </a:t>
            </a:r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atlantis.fi.muni.cz</a:t>
            </a:r>
            <a:endParaRPr lang="cs-CZ" dirty="0"/>
          </a:p>
          <a:p>
            <a:r>
              <a:rPr lang="cs-CZ" dirty="0"/>
              <a:t>jediný hostitel může být v síti znám pod více hostitelskými </a:t>
            </a:r>
            <a:r>
              <a:rPr lang="cs-CZ" dirty="0" smtClean="0"/>
              <a:t>jmény</a:t>
            </a:r>
            <a:endParaRPr lang="en-GB" dirty="0" smtClean="0"/>
          </a:p>
          <a:p>
            <a:r>
              <a:rPr lang="en-GB" dirty="0" err="1" smtClean="0"/>
              <a:t>Pozn</a:t>
            </a:r>
            <a:r>
              <a:rPr lang="en-GB" dirty="0" smtClean="0"/>
              <a:t>. UNC </a:t>
            </a:r>
            <a:r>
              <a:rPr lang="en-GB" dirty="0" err="1" smtClean="0"/>
              <a:t>konvence</a:t>
            </a:r>
            <a:endParaRPr lang="en-GB" dirty="0" smtClean="0"/>
          </a:p>
          <a:p>
            <a:pPr lvl="1"/>
            <a:r>
              <a:rPr lang="en-GB" dirty="0" smtClean="0"/>
              <a:t>\\atlantis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2683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9604</TotalTime>
  <Words>2053</Words>
  <Application>Microsoft Macintosh PowerPoint</Application>
  <PresentationFormat>On-screen Show (4:3)</PresentationFormat>
  <Paragraphs>258</Paragraphs>
  <Slides>27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 Narrow</vt:lpstr>
      <vt:lpstr>Calibri</vt:lpstr>
      <vt:lpstr>Mangal</vt:lpstr>
      <vt:lpstr>Wingdings</vt:lpstr>
      <vt:lpstr>Arial</vt:lpstr>
      <vt:lpstr>Motiv sady Office</vt:lpstr>
      <vt:lpstr>Překlad jmen, úvod do Active Directory</vt:lpstr>
      <vt:lpstr>Překlad jmen</vt:lpstr>
      <vt:lpstr>Překladové služby</vt:lpstr>
      <vt:lpstr>NetBIOS broadcast</vt:lpstr>
      <vt:lpstr>LLMNR multicast</vt:lpstr>
      <vt:lpstr>Statický překlad jmen</vt:lpstr>
      <vt:lpstr>Name Resolution Order</vt:lpstr>
      <vt:lpstr>DNS</vt:lpstr>
      <vt:lpstr>hostname</vt:lpstr>
      <vt:lpstr>DNS překlad</vt:lpstr>
      <vt:lpstr>Instalace DNS serveru</vt:lpstr>
      <vt:lpstr>DNS zóny</vt:lpstr>
      <vt:lpstr>Zone transfer</vt:lpstr>
      <vt:lpstr>Vytvoření zóny</vt:lpstr>
      <vt:lpstr>DNS nejčastější typy záznamů</vt:lpstr>
      <vt:lpstr>Vytvoření DNS záznamu</vt:lpstr>
      <vt:lpstr>Úkol k zónám</vt:lpstr>
      <vt:lpstr>DNS Cache</vt:lpstr>
      <vt:lpstr>Vybrané možnosti DNS</vt:lpstr>
      <vt:lpstr>Kontrolní otázka</vt:lpstr>
      <vt:lpstr>DNSSEC</vt:lpstr>
      <vt:lpstr>DNS Politiky</vt:lpstr>
      <vt:lpstr>Úvod do Active Directory</vt:lpstr>
      <vt:lpstr>Struktura AD</vt:lpstr>
      <vt:lpstr>Základní terminologie</vt:lpstr>
      <vt:lpstr>Logická struktura databáze AD</vt:lpstr>
      <vt:lpstr>Rozdělení AD služeb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Simon Suchomel</dc:creator>
  <cp:lastModifiedBy>Leska, David</cp:lastModifiedBy>
  <cp:revision>331</cp:revision>
  <dcterms:created xsi:type="dcterms:W3CDTF">2011-02-28T16:28:25Z</dcterms:created>
  <dcterms:modified xsi:type="dcterms:W3CDTF">2017-03-10T13:51:53Z</dcterms:modified>
</cp:coreProperties>
</file>