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51" r:id="rId3"/>
    <p:sldId id="317" r:id="rId4"/>
    <p:sldId id="308" r:id="rId5"/>
    <p:sldId id="309" r:id="rId6"/>
    <p:sldId id="298" r:id="rId7"/>
    <p:sldId id="303" r:id="rId8"/>
    <p:sldId id="348" r:id="rId9"/>
    <p:sldId id="304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00" r:id="rId21"/>
    <p:sldId id="301" r:id="rId22"/>
    <p:sldId id="305" r:id="rId23"/>
    <p:sldId id="273" r:id="rId24"/>
    <p:sldId id="310" r:id="rId25"/>
    <p:sldId id="297" r:id="rId26"/>
    <p:sldId id="306" r:id="rId27"/>
    <p:sldId id="330" r:id="rId28"/>
    <p:sldId id="350" r:id="rId29"/>
    <p:sldId id="349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52" r:id="rId46"/>
    <p:sldId id="264" r:id="rId47"/>
    <p:sldId id="265" r:id="rId48"/>
    <p:sldId id="312" r:id="rId49"/>
    <p:sldId id="315" r:id="rId50"/>
    <p:sldId id="314" r:id="rId51"/>
    <p:sldId id="289" r:id="rId52"/>
    <p:sldId id="288" r:id="rId53"/>
    <p:sldId id="311" r:id="rId54"/>
    <p:sldId id="313" r:id="rId55"/>
    <p:sldId id="266" r:id="rId56"/>
    <p:sldId id="276" r:id="rId57"/>
    <p:sldId id="268" r:id="rId58"/>
    <p:sldId id="318" r:id="rId59"/>
    <p:sldId id="319" r:id="rId60"/>
    <p:sldId id="277" r:id="rId61"/>
    <p:sldId id="278" r:id="rId62"/>
    <p:sldId id="279" r:id="rId63"/>
    <p:sldId id="316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1" autoAdjust="0"/>
    <p:restoredTop sz="75259" autoAdjust="0"/>
  </p:normalViewPr>
  <p:slideViewPr>
    <p:cSldViewPr>
      <p:cViewPr varScale="1">
        <p:scale>
          <a:sx n="86" d="100"/>
          <a:sy n="86" d="100"/>
        </p:scale>
        <p:origin x="2472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2723E-67EA-410A-8322-E0EBE9631C2A}" type="datetimeFigureOut">
              <a:rPr lang="cs-CZ" smtClean="0"/>
              <a:t>12.03.17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3DC65-B130-482D-B266-F4C32F6B6D4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342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15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173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1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Dobré</a:t>
            </a:r>
            <a:r>
              <a:rPr lang="cs-CZ" baseline="0" dirty="0" smtClean="0"/>
              <a:t> vědět pro případnou údržbu databáze, například </a:t>
            </a:r>
            <a:r>
              <a:rPr lang="cs-CZ" baseline="0" dirty="0" err="1" smtClean="0"/>
              <a:t>ntdsutil</a:t>
            </a:r>
            <a:endParaRPr lang="cs-CZ" baseline="0" dirty="0" smtClean="0"/>
          </a:p>
          <a:p>
            <a:r>
              <a:rPr lang="cs-CZ" baseline="0" dirty="0" smtClean="0"/>
              <a:t>Při povýšení na řadič lze vybrat jiné umístění.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218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Připomíná to strukturu</a:t>
            </a:r>
            <a:r>
              <a:rPr lang="cs-CZ" baseline="0" dirty="0" smtClean="0"/>
              <a:t> adresářů a souborů souborového systému.</a:t>
            </a:r>
          </a:p>
          <a:p>
            <a:r>
              <a:rPr lang="cs-CZ" baseline="0" dirty="0" smtClean="0"/>
              <a:t>Členění musí být dobře navrženo, nekopírovat organizační strukturu podniku, ale spíše strukturu IT správy a aplikování politik, správce by měl mít své OU, zde své uživatele a pak delegovánu pravomoc.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2805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Netstat</a:t>
            </a:r>
            <a:r>
              <a:rPr lang="cs-CZ" dirty="0" smtClean="0"/>
              <a:t> </a:t>
            </a:r>
            <a:r>
              <a:rPr lang="en-US" dirty="0" smtClean="0"/>
              <a:t>{</a:t>
            </a:r>
            <a:r>
              <a:rPr lang="cs-CZ" dirty="0" smtClean="0"/>
              <a:t>př. </a:t>
            </a:r>
            <a:r>
              <a:rPr lang="cs-CZ" dirty="0" err="1" smtClean="0"/>
              <a:t>Netstat</a:t>
            </a:r>
            <a:r>
              <a:rPr lang="cs-CZ" dirty="0" smtClean="0"/>
              <a:t> -</a:t>
            </a:r>
            <a:r>
              <a:rPr lang="en-US" dirty="0" err="1" smtClean="0"/>
              <a:t>sp</a:t>
            </a:r>
            <a:r>
              <a:rPr lang="en-US" dirty="0" smtClean="0"/>
              <a:t> </a:t>
            </a:r>
            <a:r>
              <a:rPr lang="en-US" dirty="0" err="1" smtClean="0"/>
              <a:t>tcp</a:t>
            </a:r>
            <a:r>
              <a:rPr lang="en-US" dirty="0" smtClean="0"/>
              <a:t>}</a:t>
            </a:r>
            <a:r>
              <a:rPr lang="cs-CZ" dirty="0" smtClean="0"/>
              <a:t> </a:t>
            </a:r>
            <a:r>
              <a:rPr lang="en-US" dirty="0" smtClean="0"/>
              <a:t>–</a:t>
            </a:r>
            <a:r>
              <a:rPr lang="cs-CZ" dirty="0" smtClean="0"/>
              <a:t> spojení na doménu</a:t>
            </a:r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0750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najednou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tedy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povýšit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řadiš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počítač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který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není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doméně</a:t>
            </a:r>
            <a:r>
              <a:rPr lang="en-US" baseline="0" dirty="0" smtClean="0"/>
              <a:t>, ale </a:t>
            </a:r>
            <a:r>
              <a:rPr lang="en-US" baseline="0" dirty="0" err="1" smtClean="0"/>
              <a:t>bývají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tím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spojeny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různé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problémy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bugy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Windows), je </a:t>
            </a:r>
            <a:r>
              <a:rPr lang="en-US" baseline="0" dirty="0" err="1" smtClean="0"/>
              <a:t>lepší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dělat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postupně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217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Lze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najednou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tedy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povýšit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řadiš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počítač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který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není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doméně</a:t>
            </a:r>
            <a:r>
              <a:rPr lang="en-US" baseline="0" dirty="0" smtClean="0"/>
              <a:t>, ale </a:t>
            </a:r>
            <a:r>
              <a:rPr lang="en-US" baseline="0" dirty="0" err="1" smtClean="0"/>
              <a:t>bývají</a:t>
            </a:r>
            <a:r>
              <a:rPr lang="en-US" baseline="0" dirty="0" smtClean="0"/>
              <a:t> s </a:t>
            </a:r>
            <a:r>
              <a:rPr lang="en-US" baseline="0" dirty="0" err="1" smtClean="0"/>
              <a:t>tím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spojeny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různé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problémy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bugy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Windows), je </a:t>
            </a:r>
            <a:r>
              <a:rPr lang="en-US" baseline="0" dirty="0" err="1" smtClean="0"/>
              <a:t>lepší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dělat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postupně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913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5571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885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3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997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Rozdíl mezi </a:t>
            </a:r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 (je na počítači) a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 (lokální v rámci domény).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464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Role </a:t>
            </a:r>
            <a:r>
              <a:rPr lang="cs-CZ" dirty="0" err="1" smtClean="0"/>
              <a:t>Based</a:t>
            </a:r>
            <a:r>
              <a:rPr lang="cs-CZ" dirty="0" smtClean="0"/>
              <a:t> Access </a:t>
            </a:r>
            <a:r>
              <a:rPr lang="cs-CZ" dirty="0" err="1" smtClean="0"/>
              <a:t>Control</a:t>
            </a:r>
            <a:r>
              <a:rPr lang="cs-CZ" dirty="0" smtClean="0"/>
              <a:t> přístup.</a:t>
            </a:r>
          </a:p>
          <a:p>
            <a:endParaRPr lang="cs-CZ" dirty="0" smtClean="0"/>
          </a:p>
          <a:p>
            <a:r>
              <a:rPr lang="cs-CZ" dirty="0" smtClean="0"/>
              <a:t>Implementace RBAC z pohledu velké společnosti: maximální velikost tokenu, jeho zvětšení a problémy s tím spojené.  Z ryze teoretického hlediska v </a:t>
            </a:r>
            <a:r>
              <a:rPr lang="cs-CZ" dirty="0" err="1" smtClean="0"/>
              <a:t>multi</a:t>
            </a:r>
            <a:r>
              <a:rPr lang="cs-CZ" dirty="0" smtClean="0"/>
              <a:t> </a:t>
            </a:r>
            <a:r>
              <a:rPr lang="cs-CZ" dirty="0" err="1" smtClean="0"/>
              <a:t>domain</a:t>
            </a:r>
            <a:r>
              <a:rPr lang="cs-CZ" dirty="0" smtClean="0"/>
              <a:t>, single </a:t>
            </a:r>
            <a:r>
              <a:rPr lang="cs-CZ" dirty="0" err="1" smtClean="0"/>
              <a:t>forest</a:t>
            </a:r>
            <a:r>
              <a:rPr lang="cs-CZ" dirty="0" smtClean="0"/>
              <a:t> muže stačit používat pouze universal </a:t>
            </a:r>
            <a:r>
              <a:rPr lang="cs-CZ" dirty="0" err="1" smtClean="0"/>
              <a:t>group</a:t>
            </a:r>
            <a:r>
              <a:rPr lang="cs-CZ" dirty="0" smtClean="0"/>
              <a:t> (akorát třeba dát bacha na replikaci).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group</a:t>
            </a:r>
            <a:r>
              <a:rPr lang="cs-CZ" dirty="0" smtClean="0"/>
              <a:t> pak má smysl jen v prostředí kde se buduje trust.  V single </a:t>
            </a:r>
            <a:r>
              <a:rPr lang="cs-CZ" dirty="0" err="1" smtClean="0"/>
              <a:t>domain</a:t>
            </a:r>
            <a:r>
              <a:rPr lang="cs-CZ" dirty="0" smtClean="0"/>
              <a:t>, single </a:t>
            </a:r>
            <a:r>
              <a:rPr lang="cs-CZ" dirty="0" err="1" smtClean="0"/>
              <a:t>forest</a:t>
            </a:r>
            <a:r>
              <a:rPr lang="cs-CZ" dirty="0" smtClean="0"/>
              <a:t> stačí používat pouze </a:t>
            </a:r>
            <a:r>
              <a:rPr lang="cs-CZ" dirty="0" err="1" smtClean="0"/>
              <a:t>global</a:t>
            </a:r>
            <a:r>
              <a:rPr lang="cs-CZ" dirty="0" smtClean="0"/>
              <a:t> skupiny a dokud nedojde k nějakému spojení, nemá AGDLP fakticky smysl (na druhou stranu pak může ulehčit přechod na něco jiného).</a:t>
            </a:r>
          </a:p>
          <a:p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 err="1" smtClean="0"/>
              <a:t>idealním</a:t>
            </a:r>
            <a:r>
              <a:rPr lang="cs-CZ" dirty="0" smtClean="0"/>
              <a:t> návrhu vždy dodržujeme AGDLP.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66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47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Adsiedit.msc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773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Jeden z přístupů: účty zaměstnanců,</a:t>
            </a:r>
            <a:r>
              <a:rPr lang="cs-CZ" baseline="0" dirty="0" smtClean="0"/>
              <a:t> kteří odešli se nemažou, ale jen zakazují. Jiná možnost je AD </a:t>
            </a:r>
            <a:r>
              <a:rPr lang="cs-CZ" baseline="0" dirty="0" err="1" smtClean="0"/>
              <a:t>Recycle</a:t>
            </a:r>
            <a:r>
              <a:rPr lang="cs-CZ" baseline="0" dirty="0" smtClean="0"/>
              <a:t> bin.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1788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017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Je to už trošku historie, dobré o nich vědět,</a:t>
            </a:r>
            <a:r>
              <a:rPr lang="cs-CZ" baseline="0" dirty="0" smtClean="0"/>
              <a:t> ale používat </a:t>
            </a:r>
            <a:r>
              <a:rPr lang="cs-CZ" baseline="0" dirty="0" err="1" smtClean="0"/>
              <a:t>PowerShell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009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182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rámci</a:t>
            </a:r>
            <a:r>
              <a:rPr lang="cs-CZ" baseline="0" dirty="0" smtClean="0"/>
              <a:t> lesa je sdíleno schéma AD.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358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001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08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</a:t>
            </a:r>
            <a:r>
              <a:rPr lang="cs-CZ" baseline="0" dirty="0" smtClean="0"/>
              <a:t> instalaci vytvoříme DNS zónu integrovanou do AD. Pokud zrovna zadáme jméno zóny, které jsme již použili jako primární zónu dříve (zóna již existuje), data v ní se nepřepíší. To má za následek nefunkčnost překladu jmen doménu AD. Musí se pak opravit ručně. Možná oprava je probírána dále. Spočívá v smazání zóny, vytvoření nové zóny integrované do AD a restart služby </a:t>
            </a:r>
            <a:r>
              <a:rPr lang="cs-CZ" baseline="0" dirty="0" err="1" smtClean="0"/>
              <a:t>netlogon</a:t>
            </a:r>
            <a:r>
              <a:rPr lang="cs-CZ" baseline="0" dirty="0" smtClean="0"/>
              <a:t>. Automaticky se vygenerují SRV záznamy pro provoz domény.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42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25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3DC65-B130-482D-B266-F4C32F6B6D4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96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12.03.17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kockopes@zoo.local" TargetMode="External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quest.com/" TargetMode="External"/><Relationship Id="rId3" Type="http://schemas.openxmlformats.org/officeDocument/2006/relationships/hyperlink" Target="https://technet.microsoft.com/en-us/library/hh852274(v=wps.630).aspx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Instalace</a:t>
            </a:r>
            <a:r>
              <a:rPr lang="en-US" dirty="0" smtClean="0"/>
              <a:t> </a:t>
            </a:r>
            <a:r>
              <a:rPr lang="cs-CZ" dirty="0" smtClean="0"/>
              <a:t>AD</a:t>
            </a:r>
            <a:r>
              <a:rPr lang="cs-CZ" dirty="0"/>
              <a:t>, single sign-on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Šimon Suchomel, David Leška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1</a:t>
            </a:r>
            <a:endParaRPr lang="cs-CZ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632" y="1321513"/>
            <a:ext cx="6840760" cy="524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1143000"/>
          </a:xfrm>
        </p:spPr>
        <p:txBody>
          <a:bodyPr/>
          <a:lstStyle/>
          <a:p>
            <a:r>
              <a:rPr lang="cs-CZ" dirty="0" smtClean="0"/>
              <a:t>Povýšení DC1 2</a:t>
            </a:r>
            <a:endParaRPr lang="cs-C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7718" y="1403648"/>
            <a:ext cx="7068698" cy="522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3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986" y="1417638"/>
            <a:ext cx="6914414" cy="510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4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327298"/>
            <a:ext cx="7056784" cy="51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2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5</a:t>
            </a:r>
            <a:endParaRPr lang="cs-C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616" y="1351902"/>
            <a:ext cx="7200800" cy="523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4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6</a:t>
            </a:r>
            <a:endParaRPr lang="cs-C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30777" y="1268760"/>
            <a:ext cx="7285639" cy="53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7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Všichni zmáčknou </a:t>
            </a:r>
            <a:r>
              <a:rPr lang="cs-CZ" dirty="0" err="1" smtClean="0"/>
              <a:t>View</a:t>
            </a:r>
            <a:r>
              <a:rPr lang="cs-CZ" dirty="0" smtClean="0"/>
              <a:t> </a:t>
            </a:r>
            <a:r>
              <a:rPr lang="cs-CZ" dirty="0" err="1" smtClean="0"/>
              <a:t>Script</a:t>
            </a:r>
            <a:r>
              <a:rPr lang="cs-CZ" dirty="0" smtClean="0"/>
              <a:t> a prohlédnou si kód v </a:t>
            </a:r>
            <a:r>
              <a:rPr lang="cs-CZ" dirty="0" err="1" smtClean="0"/>
              <a:t>PowerShellu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2636912"/>
            <a:ext cx="5388792" cy="39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7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8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dirty="0"/>
              <a:t>#</a:t>
            </a:r>
          </a:p>
          <a:p>
            <a:pPr marL="0" indent="0">
              <a:buNone/>
            </a:pPr>
            <a:r>
              <a:rPr lang="cs-CZ" dirty="0"/>
              <a:t># Windows </a:t>
            </a:r>
            <a:r>
              <a:rPr lang="cs-CZ" dirty="0" err="1"/>
              <a:t>PowerShell</a:t>
            </a:r>
            <a:r>
              <a:rPr lang="cs-CZ" dirty="0"/>
              <a:t> </a:t>
            </a:r>
            <a:r>
              <a:rPr lang="cs-CZ" dirty="0" err="1"/>
              <a:t>script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AD DS </a:t>
            </a:r>
            <a:r>
              <a:rPr lang="cs-CZ" dirty="0" err="1"/>
              <a:t>Deployment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#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Import-Module </a:t>
            </a:r>
            <a:r>
              <a:rPr lang="cs-CZ" dirty="0" err="1"/>
              <a:t>ADDSDeployment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Install-ADDSForest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CreateDnsDelegation</a:t>
            </a:r>
            <a:r>
              <a:rPr lang="cs-CZ" dirty="0"/>
              <a:t>:$</a:t>
            </a:r>
            <a:r>
              <a:rPr lang="cs-CZ" dirty="0" err="1"/>
              <a:t>false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DatabasePath</a:t>
            </a:r>
            <a:r>
              <a:rPr lang="cs-CZ" dirty="0"/>
              <a:t> "C:\</a:t>
            </a:r>
            <a:r>
              <a:rPr lang="cs-CZ" dirty="0" err="1"/>
              <a:t>windows</a:t>
            </a:r>
            <a:r>
              <a:rPr lang="cs-CZ" dirty="0"/>
              <a:t>\NTDS"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DomainMode</a:t>
            </a:r>
            <a:r>
              <a:rPr lang="cs-CZ" dirty="0"/>
              <a:t> "</a:t>
            </a:r>
            <a:r>
              <a:rPr lang="cs-CZ" dirty="0" err="1"/>
              <a:t>WinThreshold</a:t>
            </a:r>
            <a:r>
              <a:rPr lang="cs-CZ" dirty="0"/>
              <a:t>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DomainName</a:t>
            </a:r>
            <a:r>
              <a:rPr lang="cs-CZ" dirty="0"/>
              <a:t> "</a:t>
            </a:r>
            <a:r>
              <a:rPr lang="cs-CZ" dirty="0" err="1"/>
              <a:t>ad.local</a:t>
            </a:r>
            <a:r>
              <a:rPr lang="cs-CZ" dirty="0"/>
              <a:t>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DomainNetbiosName</a:t>
            </a:r>
            <a:r>
              <a:rPr lang="cs-CZ" dirty="0"/>
              <a:t> "AD"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ForestMode</a:t>
            </a:r>
            <a:r>
              <a:rPr lang="cs-CZ" dirty="0"/>
              <a:t> "</a:t>
            </a:r>
            <a:r>
              <a:rPr lang="cs-CZ" dirty="0" err="1"/>
              <a:t>WinThreshold</a:t>
            </a:r>
            <a:r>
              <a:rPr lang="cs-CZ" dirty="0"/>
              <a:t>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InstallDns</a:t>
            </a:r>
            <a:r>
              <a:rPr lang="cs-CZ" dirty="0"/>
              <a:t>:$</a:t>
            </a:r>
            <a:r>
              <a:rPr lang="cs-CZ" dirty="0" err="1"/>
              <a:t>true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LogPath</a:t>
            </a:r>
            <a:r>
              <a:rPr lang="cs-CZ" dirty="0"/>
              <a:t> "C:\</a:t>
            </a:r>
            <a:r>
              <a:rPr lang="cs-CZ" dirty="0" err="1"/>
              <a:t>windows</a:t>
            </a:r>
            <a:r>
              <a:rPr lang="cs-CZ" dirty="0"/>
              <a:t>\NTDS"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NoRebootOnCompletion</a:t>
            </a:r>
            <a:r>
              <a:rPr lang="cs-CZ" dirty="0"/>
              <a:t>:$</a:t>
            </a:r>
            <a:r>
              <a:rPr lang="cs-CZ" dirty="0" err="1"/>
              <a:t>false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SysvolPath</a:t>
            </a:r>
            <a:r>
              <a:rPr lang="cs-CZ" dirty="0"/>
              <a:t> "C:\</a:t>
            </a:r>
            <a:r>
              <a:rPr lang="cs-CZ" dirty="0" err="1"/>
              <a:t>windows</a:t>
            </a:r>
            <a:r>
              <a:rPr lang="cs-CZ" dirty="0"/>
              <a:t>\SYSVOL"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Force</a:t>
            </a:r>
            <a:r>
              <a:rPr lang="cs-CZ" dirty="0"/>
              <a:t>:$</a:t>
            </a:r>
            <a:r>
              <a:rPr lang="cs-CZ" dirty="0" err="1"/>
              <a:t>true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1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Povýšeni DC1 9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324261"/>
            <a:ext cx="6984776" cy="513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2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DC1 10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Následuje instalace a po ní automatický restart.</a:t>
            </a:r>
          </a:p>
          <a:p>
            <a:r>
              <a:rPr lang="cs-CZ" dirty="0" smtClean="0"/>
              <a:t>Restart trvá delší dobu, použijte konzolový přístup, abyste věděli, že váš server nastartoval.</a:t>
            </a:r>
          </a:p>
          <a:p>
            <a:r>
              <a:rPr lang="cs-CZ" dirty="0" smtClean="0"/>
              <a:t>Po přihlášení kontrola DNS serveru ve vlastnosti sítě, pokud je tam 127.0.0.1, dát tam adresu interního interface 10.x.x.x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1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Prerekvizity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Server 0 a 1 </a:t>
            </a:r>
            <a:r>
              <a:rPr lang="en-US" dirty="0" err="1" smtClean="0"/>
              <a:t>vyvolat</a:t>
            </a:r>
            <a:r>
              <a:rPr lang="en-US" dirty="0" smtClean="0"/>
              <a:t> </a:t>
            </a:r>
            <a:r>
              <a:rPr lang="en-US" dirty="0" err="1" smtClean="0"/>
              <a:t>instalaci</a:t>
            </a:r>
            <a:r>
              <a:rPr lang="en-US" dirty="0" smtClean="0"/>
              <a:t> </a:t>
            </a:r>
            <a:r>
              <a:rPr lang="en-US" dirty="0" err="1" smtClean="0"/>
              <a:t>aktualizací</a:t>
            </a:r>
            <a:r>
              <a:rPr lang="en-US" dirty="0" smtClean="0"/>
              <a:t>, </a:t>
            </a:r>
            <a:r>
              <a:rPr lang="en-US" dirty="0" err="1" smtClean="0"/>
              <a:t>volitelně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další</a:t>
            </a:r>
            <a:r>
              <a:rPr lang="en-US" dirty="0" smtClean="0"/>
              <a:t> </a:t>
            </a:r>
            <a:r>
              <a:rPr lang="en-US" dirty="0" err="1" smtClean="0"/>
              <a:t>stroje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809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složka NTDS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C:\Windows\NTDS</a:t>
            </a:r>
            <a:endParaRPr lang="cs-CZ" dirty="0"/>
          </a:p>
          <a:p>
            <a:r>
              <a:rPr lang="cs-CZ" dirty="0" err="1" smtClean="0"/>
              <a:t>Ntds.dit</a:t>
            </a:r>
            <a:endParaRPr lang="cs-CZ" dirty="0" smtClean="0"/>
          </a:p>
          <a:p>
            <a:pPr lvl="1"/>
            <a:r>
              <a:rPr lang="cs-CZ" dirty="0"/>
              <a:t>databázový soubor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Directory</a:t>
            </a:r>
            <a:endParaRPr lang="cs-CZ" dirty="0"/>
          </a:p>
          <a:p>
            <a:pPr lvl="1"/>
            <a:r>
              <a:rPr lang="cs-CZ" dirty="0"/>
              <a:t>obsahuje všechny objekty AD na doménovém </a:t>
            </a:r>
            <a:r>
              <a:rPr lang="cs-CZ" dirty="0" smtClean="0"/>
              <a:t>řadiči</a:t>
            </a:r>
          </a:p>
          <a:p>
            <a:r>
              <a:rPr lang="cs-CZ" dirty="0" err="1"/>
              <a:t>Edb</a:t>
            </a:r>
            <a:r>
              <a:rPr lang="cs-CZ" dirty="0"/>
              <a:t>*.</a:t>
            </a:r>
            <a:r>
              <a:rPr lang="cs-CZ" dirty="0" smtClean="0"/>
              <a:t>log</a:t>
            </a:r>
          </a:p>
          <a:p>
            <a:pPr lvl="1"/>
            <a:r>
              <a:rPr lang="cs-CZ" dirty="0" err="1" smtClean="0"/>
              <a:t>logovací</a:t>
            </a:r>
            <a:r>
              <a:rPr lang="cs-CZ" dirty="0" smtClean="0"/>
              <a:t> </a:t>
            </a:r>
            <a:r>
              <a:rPr lang="cs-CZ" dirty="0"/>
              <a:t>soubor databázových </a:t>
            </a:r>
            <a:r>
              <a:rPr lang="cs-CZ" dirty="0" smtClean="0"/>
              <a:t>transakcí</a:t>
            </a:r>
          </a:p>
          <a:p>
            <a:r>
              <a:rPr lang="cs-CZ" dirty="0" err="1" smtClean="0"/>
              <a:t>Edb.chk</a:t>
            </a:r>
            <a:endParaRPr lang="cs-CZ" dirty="0" smtClean="0"/>
          </a:p>
          <a:p>
            <a:pPr lvl="1"/>
            <a:r>
              <a:rPr lang="cs-CZ" dirty="0"/>
              <a:t>soubor s </a:t>
            </a:r>
            <a:r>
              <a:rPr lang="cs-CZ" dirty="0" err="1"/>
              <a:t>checkpointy</a:t>
            </a:r>
            <a:r>
              <a:rPr lang="cs-CZ" dirty="0"/>
              <a:t> transakcí</a:t>
            </a:r>
          </a:p>
          <a:p>
            <a:pPr lvl="1"/>
            <a:r>
              <a:rPr lang="cs-CZ" dirty="0"/>
              <a:t>ukazuje, které transakce z logu, byly zapsány do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Directory</a:t>
            </a:r>
            <a:endParaRPr lang="cs-CZ" dirty="0"/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7948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složka SYSVOL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C:\Windows\NTDS</a:t>
            </a:r>
          </a:p>
          <a:p>
            <a:r>
              <a:rPr lang="cs-CZ" dirty="0" smtClean="0"/>
              <a:t>obsahuje </a:t>
            </a:r>
            <a:r>
              <a:rPr lang="cs-CZ" dirty="0"/>
              <a:t>systémový svazek, který bude sdílen a replikován mezi všemi doménovými </a:t>
            </a:r>
            <a:r>
              <a:rPr lang="cs-CZ" dirty="0" smtClean="0"/>
              <a:t>řadiči</a:t>
            </a:r>
            <a:endParaRPr lang="cs-CZ" dirty="0"/>
          </a:p>
          <a:p>
            <a:r>
              <a:rPr lang="cs-CZ" dirty="0"/>
              <a:t>obsahuje veškeré skupinové politiky domény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25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Kontrolní otázka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 přidělení nové IP adresy určitému počítači jste zjistili, že místní DNS server špatně překládá jméno tohoto počítače ze své lokální </a:t>
            </a:r>
            <a:r>
              <a:rPr lang="cs-CZ" dirty="0" err="1" smtClean="0"/>
              <a:t>cache</a:t>
            </a:r>
            <a:r>
              <a:rPr lang="cs-CZ" dirty="0" smtClean="0"/>
              <a:t>. Jak tento problém vyřešíte?</a:t>
            </a:r>
          </a:p>
          <a:p>
            <a:pPr marL="971550" lvl="1" indent="-514350">
              <a:buFont typeface="+mj-lt"/>
              <a:buAutoNum type="alphaLcParenR"/>
            </a:pPr>
            <a:r>
              <a:rPr lang="cs-CZ" dirty="0" smtClean="0"/>
              <a:t>Na DNS serveru spustíte </a:t>
            </a:r>
            <a:r>
              <a:rPr lang="cs-CZ" dirty="0" err="1" smtClean="0"/>
              <a:t>dnscmd</a:t>
            </a:r>
            <a:r>
              <a:rPr lang="cs-CZ" dirty="0" smtClean="0"/>
              <a:t> </a:t>
            </a:r>
            <a:r>
              <a:rPr lang="en-US" dirty="0" smtClean="0"/>
              <a:t>/</a:t>
            </a:r>
            <a:r>
              <a:rPr lang="en-US" dirty="0" err="1" smtClean="0"/>
              <a:t>clearcache</a:t>
            </a: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r>
              <a:rPr lang="en-US" dirty="0" err="1" smtClean="0"/>
              <a:t>Restartujete</a:t>
            </a:r>
            <a:r>
              <a:rPr lang="en-US" dirty="0" smtClean="0"/>
              <a:t> </a:t>
            </a:r>
            <a:r>
              <a:rPr lang="en-US" dirty="0" err="1" smtClean="0"/>
              <a:t>slu</a:t>
            </a:r>
            <a:r>
              <a:rPr lang="cs-CZ" dirty="0" err="1" smtClean="0"/>
              <a:t>žbu</a:t>
            </a:r>
            <a:r>
              <a:rPr lang="cs-CZ" dirty="0" smtClean="0"/>
              <a:t> DNS klient na klientském počítači</a:t>
            </a:r>
          </a:p>
          <a:p>
            <a:pPr marL="971550" lvl="1" indent="-514350">
              <a:buFont typeface="+mj-lt"/>
              <a:buAutoNum type="alphaLcParenR"/>
            </a:pPr>
            <a:r>
              <a:rPr lang="cs-CZ" dirty="0" smtClean="0"/>
              <a:t>Na klientském počítači spustíte </a:t>
            </a:r>
            <a:r>
              <a:rPr lang="cs-CZ" dirty="0" err="1" smtClean="0"/>
              <a:t>ipconfig</a:t>
            </a:r>
            <a:r>
              <a:rPr lang="cs-CZ" dirty="0" smtClean="0"/>
              <a:t> </a:t>
            </a:r>
            <a:r>
              <a:rPr lang="en-US" dirty="0" smtClean="0"/>
              <a:t>/</a:t>
            </a:r>
            <a:r>
              <a:rPr lang="en-US" dirty="0" err="1" smtClean="0"/>
              <a:t>flushdns</a:t>
            </a:r>
            <a:endParaRPr lang="en-US" dirty="0" smtClean="0"/>
          </a:p>
          <a:p>
            <a:pPr marL="971550" lvl="1" indent="-514350">
              <a:buFont typeface="+mj-lt"/>
              <a:buAutoNum type="alphaLcParenR"/>
            </a:pPr>
            <a:r>
              <a:rPr lang="en-US" dirty="0" err="1" smtClean="0"/>
              <a:t>Restartujete</a:t>
            </a:r>
            <a:r>
              <a:rPr lang="en-US" dirty="0" smtClean="0"/>
              <a:t> v</a:t>
            </a:r>
            <a:r>
              <a:rPr lang="cs-CZ" dirty="0" err="1" smtClean="0"/>
              <a:t>šechny</a:t>
            </a:r>
            <a:r>
              <a:rPr lang="cs-CZ" dirty="0" smtClean="0"/>
              <a:t> DNS klientské počítače</a:t>
            </a:r>
          </a:p>
          <a:p>
            <a:pPr marL="971550" lvl="1" indent="-514350">
              <a:buFont typeface="+mj-lt"/>
              <a:buAutoNum type="alphaLcParenR"/>
            </a:pPr>
            <a:endParaRPr lang="cs-CZ" dirty="0" smtClean="0"/>
          </a:p>
          <a:p>
            <a:pPr marL="971550" lvl="1" indent="-51435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686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Globální katalog (GC)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Doménový řadič s rozšířenou databází</a:t>
            </a:r>
          </a:p>
          <a:p>
            <a:pPr lvl="1"/>
            <a:r>
              <a:rPr lang="cs-CZ" dirty="0" smtClean="0"/>
              <a:t>Kromě všech atributů objektů z vlastní domény obsahují i omezenou množinu atributů všech objektů z celého lesa  </a:t>
            </a:r>
          </a:p>
          <a:p>
            <a:pPr lvl="1"/>
            <a:r>
              <a:rPr lang="cs-CZ" dirty="0" smtClean="0"/>
              <a:t>Nutné pro přihlášení uživatelů</a:t>
            </a:r>
          </a:p>
          <a:p>
            <a:pPr lvl="1"/>
            <a:r>
              <a:rPr lang="cs-CZ" dirty="0" smtClean="0"/>
              <a:t>Umožňují rychlé vyhledávání v objektech lesa</a:t>
            </a:r>
          </a:p>
          <a:p>
            <a:pPr lvl="1"/>
            <a:endParaRPr lang="cs-CZ" dirty="0"/>
          </a:p>
          <a:p>
            <a:r>
              <a:rPr lang="en-US" dirty="0" smtClean="0"/>
              <a:t>Real world practice: </a:t>
            </a:r>
            <a:r>
              <a:rPr lang="cs-CZ" dirty="0" smtClean="0"/>
              <a:t>GC ze všech DC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Logická struktura AD – pokračování</a:t>
            </a:r>
            <a:endParaRPr lang="cs-CZ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8987" y="1600200"/>
            <a:ext cx="6486025" cy="4525963"/>
          </a:xfrm>
          <a:noFill/>
        </p:spPr>
      </p:pic>
      <p:sp>
        <p:nvSpPr>
          <p:cNvPr id="5" name="TextovéPole 4"/>
          <p:cNvSpPr txBox="1"/>
          <p:nvPr/>
        </p:nvSpPr>
        <p:spPr>
          <a:xfrm>
            <a:off x="4500563" y="6464449"/>
            <a:ext cx="46434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Obrázek převzatý z MS 70-270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Training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kit</a:t>
            </a:r>
            <a:endParaRPr lang="cs-CZ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9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Uživatelské účty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Lokální</a:t>
            </a:r>
          </a:p>
          <a:p>
            <a:pPr lvl="1"/>
            <a:r>
              <a:rPr lang="cs-CZ" dirty="0" smtClean="0"/>
              <a:t>Uložený lokálně na počítači</a:t>
            </a:r>
          </a:p>
          <a:p>
            <a:pPr lvl="1"/>
            <a:r>
              <a:rPr lang="cs-CZ" dirty="0" smtClean="0"/>
              <a:t>Pro interaktivní přihlášení lze použít pouze na tom počítači</a:t>
            </a:r>
          </a:p>
          <a:p>
            <a:r>
              <a:rPr lang="cs-CZ" dirty="0" smtClean="0"/>
              <a:t>Doménový</a:t>
            </a:r>
          </a:p>
          <a:p>
            <a:pPr lvl="1"/>
            <a:r>
              <a:rPr lang="cs-CZ" dirty="0" smtClean="0"/>
              <a:t>Uložený na doménovém řadiči</a:t>
            </a:r>
          </a:p>
          <a:p>
            <a:pPr lvl="1"/>
            <a:r>
              <a:rPr lang="cs-CZ" dirty="0" smtClean="0"/>
              <a:t>Lze se s ním přihlásit na všechny doménové počítače, pokud to práva umožňují</a:t>
            </a:r>
          </a:p>
          <a:p>
            <a:pPr lvl="1"/>
            <a:r>
              <a:rPr lang="cs-CZ" dirty="0" smtClean="0"/>
              <a:t>Doménové řadiče nemají lokální účty, ale ostatní počítače zařazené v doméně je mít mohou</a:t>
            </a:r>
          </a:p>
        </p:txBody>
      </p:sp>
    </p:spTree>
    <p:extLst>
      <p:ext uri="{BB962C8B-B14F-4D97-AF65-F5344CB8AC3E}">
        <p14:creationId xmlns:p14="http://schemas.microsoft.com/office/powerpoint/2010/main" val="9372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 smtClean="0"/>
              <a:t>Přihlášení na DC</a:t>
            </a:r>
          </a:p>
          <a:p>
            <a:r>
              <a:rPr lang="cs-CZ" dirty="0" smtClean="0"/>
              <a:t>Uvědomit si, že neexistují lokální účty</a:t>
            </a:r>
          </a:p>
          <a:p>
            <a:r>
              <a:rPr lang="cs-CZ" dirty="0" smtClean="0"/>
              <a:t>Dostupnost domény z jiných počítačů</a:t>
            </a:r>
            <a:r>
              <a:rPr lang="en-US" dirty="0"/>
              <a:t> – </a:t>
            </a:r>
            <a:r>
              <a:rPr lang="cs-CZ" dirty="0"/>
              <a:t>DNS </a:t>
            </a:r>
            <a:r>
              <a:rPr lang="cs-CZ" dirty="0" smtClean="0"/>
              <a:t>překlad (+ping) jména </a:t>
            </a:r>
            <a:r>
              <a:rPr lang="cs-CZ" dirty="0"/>
              <a:t>domény</a:t>
            </a:r>
          </a:p>
          <a:p>
            <a:endParaRPr lang="cs-CZ" dirty="0" smtClean="0"/>
          </a:p>
          <a:p>
            <a:r>
              <a:rPr lang="cs-CZ" dirty="0" err="1" smtClean="0"/>
              <a:t>mmc</a:t>
            </a:r>
            <a:r>
              <a:rPr lang="cs-CZ" dirty="0" smtClean="0"/>
              <a:t> </a:t>
            </a:r>
            <a:r>
              <a:rPr lang="cs-CZ" dirty="0" err="1" smtClean="0"/>
              <a:t>snap</a:t>
            </a:r>
            <a:r>
              <a:rPr lang="cs-CZ" dirty="0" smtClean="0"/>
              <a:t> in – AD </a:t>
            </a:r>
            <a:r>
              <a:rPr lang="cs-CZ" dirty="0" err="1" smtClean="0"/>
              <a:t>Users</a:t>
            </a:r>
            <a:r>
              <a:rPr lang="cs-CZ" dirty="0" smtClean="0"/>
              <a:t> and </a:t>
            </a:r>
            <a:r>
              <a:rPr lang="cs-CZ" dirty="0" err="1" smtClean="0"/>
              <a:t>Computers</a:t>
            </a:r>
            <a:r>
              <a:rPr lang="cs-CZ" dirty="0" smtClean="0"/>
              <a:t> (</a:t>
            </a:r>
            <a:r>
              <a:rPr lang="cs-CZ" dirty="0" err="1" smtClean="0"/>
              <a:t>dsa.msc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Delegate</a:t>
            </a:r>
            <a:r>
              <a:rPr lang="cs-CZ" dirty="0" smtClean="0"/>
              <a:t> </a:t>
            </a:r>
            <a:r>
              <a:rPr lang="cs-CZ" dirty="0" err="1" smtClean="0"/>
              <a:t>Control</a:t>
            </a:r>
            <a:r>
              <a:rPr lang="cs-CZ" dirty="0" smtClean="0"/>
              <a:t> </a:t>
            </a:r>
            <a:r>
              <a:rPr lang="cs-CZ" dirty="0" err="1" smtClean="0"/>
              <a:t>Wizard</a:t>
            </a:r>
            <a:r>
              <a:rPr lang="cs-CZ" dirty="0" smtClean="0"/>
              <a:t> zjednodušení definice ACL v doméně</a:t>
            </a:r>
          </a:p>
          <a:p>
            <a:r>
              <a:rPr lang="cs-CZ" dirty="0" smtClean="0"/>
              <a:t>AD </a:t>
            </a:r>
            <a:r>
              <a:rPr lang="cs-CZ" dirty="0" err="1" smtClean="0"/>
              <a:t>Administrative</a:t>
            </a:r>
            <a:r>
              <a:rPr lang="cs-CZ" dirty="0" smtClean="0"/>
              <a:t> Centrum, umí doménový odpadkový koš</a:t>
            </a:r>
          </a:p>
          <a:p>
            <a:r>
              <a:rPr lang="cs-CZ" dirty="0" smtClean="0"/>
              <a:t>ADSI Editor, </a:t>
            </a:r>
            <a:r>
              <a:rPr lang="cs-CZ" dirty="0" err="1" smtClean="0"/>
              <a:t>low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DNS </a:t>
            </a:r>
            <a:r>
              <a:rPr lang="cs-CZ" dirty="0" err="1" smtClean="0"/>
              <a:t>snap</a:t>
            </a:r>
            <a:r>
              <a:rPr lang="cs-CZ" dirty="0" smtClean="0"/>
              <a:t> in </a:t>
            </a:r>
            <a:r>
              <a:rPr lang="en-US" dirty="0" smtClean="0"/>
              <a:t>–</a:t>
            </a:r>
            <a:r>
              <a:rPr lang="cs-CZ" dirty="0" smtClean="0"/>
              <a:t> prohlídka SRV záznamů, ukázka koexistence různých typů zón na jednom DNS serveru.</a:t>
            </a:r>
          </a:p>
          <a:p>
            <a:endParaRPr lang="cs-CZ" dirty="0" smtClean="0"/>
          </a:p>
          <a:p>
            <a:r>
              <a:rPr lang="en-US" dirty="0" err="1" smtClean="0"/>
              <a:t>Instalace</a:t>
            </a:r>
            <a:r>
              <a:rPr lang="en-US" dirty="0" smtClean="0"/>
              <a:t> </a:t>
            </a:r>
            <a:r>
              <a:rPr lang="en-US" dirty="0"/>
              <a:t>2. </a:t>
            </a:r>
            <a:r>
              <a:rPr lang="cs-CZ" dirty="0"/>
              <a:t>řadiče domény</a:t>
            </a:r>
            <a:endParaRPr lang="en-US" dirty="0"/>
          </a:p>
          <a:p>
            <a:pPr lvl="1"/>
            <a:r>
              <a:rPr lang="en-US" dirty="0"/>
              <a:t>Add a domain controller to an existing domain</a:t>
            </a:r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645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Přejmenovat server na DC2, </a:t>
            </a:r>
            <a:r>
              <a:rPr lang="cs-CZ" dirty="0" err="1" smtClean="0"/>
              <a:t>reboot</a:t>
            </a:r>
            <a:r>
              <a:rPr lang="cs-CZ" dirty="0" smtClean="0"/>
              <a:t>.</a:t>
            </a:r>
            <a:endParaRPr lang="en-US" dirty="0" smtClean="0"/>
          </a:p>
          <a:p>
            <a:r>
              <a:rPr lang="cs-CZ" dirty="0" smtClean="0"/>
              <a:t>Nastavit ve vlastnostech sítě první server jako DNS server</a:t>
            </a:r>
            <a:r>
              <a:rPr lang="en-US" dirty="0" smtClean="0"/>
              <a:t>!!!!!!</a:t>
            </a:r>
          </a:p>
          <a:p>
            <a:r>
              <a:rPr lang="en-US" dirty="0" err="1" smtClean="0"/>
              <a:t>Otestovat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se </a:t>
            </a:r>
            <a:r>
              <a:rPr lang="en-US" dirty="0" err="1" smtClean="0"/>
              <a:t>resolvuje</a:t>
            </a:r>
            <a:r>
              <a:rPr lang="en-US" dirty="0" smtClean="0"/>
              <a:t> </a:t>
            </a:r>
            <a:r>
              <a:rPr lang="en-US" dirty="0" err="1" smtClean="0"/>
              <a:t>jméno</a:t>
            </a:r>
            <a:r>
              <a:rPr lang="en-US" dirty="0" smtClean="0"/>
              <a:t> </a:t>
            </a:r>
            <a:r>
              <a:rPr lang="en-US" dirty="0" err="1" smtClean="0"/>
              <a:t>domény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IP </a:t>
            </a:r>
            <a:r>
              <a:rPr lang="en-US" dirty="0" err="1" smtClean="0"/>
              <a:t>adresu</a:t>
            </a:r>
            <a:r>
              <a:rPr lang="en-US" dirty="0" smtClean="0"/>
              <a:t> </a:t>
            </a:r>
            <a:r>
              <a:rPr lang="en-US" dirty="0" err="1" smtClean="0"/>
              <a:t>prvního</a:t>
            </a:r>
            <a:r>
              <a:rPr lang="en-US" dirty="0" smtClean="0"/>
              <a:t> </a:t>
            </a:r>
            <a:r>
              <a:rPr lang="en-US" dirty="0" err="1" smtClean="0"/>
              <a:t>řadiče</a:t>
            </a:r>
            <a:r>
              <a:rPr lang="en-US" dirty="0" smtClean="0"/>
              <a:t>: </a:t>
            </a:r>
            <a:r>
              <a:rPr lang="en-US" dirty="0" err="1" smtClean="0"/>
              <a:t>nslookup</a:t>
            </a:r>
            <a:r>
              <a:rPr lang="en-US" dirty="0" smtClean="0"/>
              <a:t> </a:t>
            </a:r>
            <a:r>
              <a:rPr lang="en-US" dirty="0" err="1" smtClean="0"/>
              <a:t>ad.local</a:t>
            </a:r>
            <a:endParaRPr lang="cs-CZ" dirty="0" smtClean="0"/>
          </a:p>
          <a:p>
            <a:r>
              <a:rPr lang="cs-CZ" dirty="0" smtClean="0"/>
              <a:t>Přidat server do domény, </a:t>
            </a:r>
            <a:r>
              <a:rPr lang="cs-CZ" dirty="0" err="1" smtClean="0"/>
              <a:t>reboot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744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Povýšení DC2 </a:t>
            </a:r>
            <a:r>
              <a:rPr lang="cs-CZ" dirty="0" smtClean="0"/>
              <a:t>2</a:t>
            </a:r>
            <a:br>
              <a:rPr lang="cs-CZ" dirty="0" smtClean="0"/>
            </a:br>
            <a:r>
              <a:rPr lang="cs-CZ" dirty="0" smtClean="0"/>
              <a:t>přidání do domény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537810"/>
            <a:ext cx="7349289" cy="484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8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3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 </a:t>
            </a:r>
            <a:r>
              <a:rPr lang="cs-CZ" dirty="0" err="1" smtClean="0"/>
              <a:t>rebootu</a:t>
            </a:r>
            <a:r>
              <a:rPr lang="cs-CZ" dirty="0" smtClean="0"/>
              <a:t> se přihlásit jako doménový administrátor </a:t>
            </a:r>
            <a:r>
              <a:rPr lang="en-US" b="1" dirty="0" err="1" smtClean="0"/>
              <a:t>Administrator@ad.local</a:t>
            </a:r>
            <a:endParaRPr lang="en-US" dirty="0" smtClean="0"/>
          </a:p>
          <a:p>
            <a:r>
              <a:rPr lang="en-US" dirty="0" err="1" smtClean="0"/>
              <a:t>Nainstalovat</a:t>
            </a:r>
            <a:r>
              <a:rPr lang="en-US" dirty="0" smtClean="0"/>
              <a:t> </a:t>
            </a:r>
            <a:r>
              <a:rPr lang="en-US" dirty="0" err="1" smtClean="0"/>
              <a:t>ze</a:t>
            </a:r>
            <a:r>
              <a:rPr lang="en-US" dirty="0" smtClean="0"/>
              <a:t> server manager </a:t>
            </a:r>
            <a:r>
              <a:rPr lang="cs-CZ" dirty="0"/>
              <a:t>roli </a:t>
            </a:r>
            <a:r>
              <a:rPr lang="cs-CZ" b="1" dirty="0" err="1"/>
              <a:t>Active</a:t>
            </a:r>
            <a:r>
              <a:rPr lang="cs-CZ" b="1" dirty="0"/>
              <a:t> </a:t>
            </a:r>
            <a:r>
              <a:rPr lang="cs-CZ" b="1" dirty="0" err="1"/>
              <a:t>Directory</a:t>
            </a:r>
            <a:r>
              <a:rPr lang="cs-CZ" b="1" dirty="0"/>
              <a:t> </a:t>
            </a:r>
            <a:r>
              <a:rPr lang="cs-CZ" b="1" dirty="0" err="1"/>
              <a:t>Domain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r>
              <a:rPr lang="cs-CZ" dirty="0"/>
              <a:t> </a:t>
            </a:r>
            <a:r>
              <a:rPr lang="cs-CZ" dirty="0" smtClean="0"/>
              <a:t>nesplést s jinými podobně pojmenovanými.</a:t>
            </a:r>
            <a:endParaRPr lang="en-US" dirty="0" smtClean="0"/>
          </a:p>
          <a:p>
            <a:r>
              <a:rPr lang="en-US" dirty="0" smtClean="0"/>
              <a:t>Reboot bez </a:t>
            </a:r>
            <a:r>
              <a:rPr lang="en-US" dirty="0" err="1" smtClean="0"/>
              <a:t>ohledu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to, </a:t>
            </a:r>
            <a:r>
              <a:rPr lang="en-US" dirty="0" err="1" smtClean="0"/>
              <a:t>zda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požadován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Jdeme</a:t>
            </a:r>
            <a:r>
              <a:rPr lang="en-US" dirty="0" smtClean="0"/>
              <a:t> </a:t>
            </a:r>
            <a:r>
              <a:rPr lang="en-US" dirty="0" err="1" smtClean="0"/>
              <a:t>povy</a:t>
            </a:r>
            <a:r>
              <a:rPr lang="cs-CZ" dirty="0" smtClean="0"/>
              <a:t>š</a:t>
            </a:r>
            <a:r>
              <a:rPr lang="en-US" dirty="0" err="1" smtClean="0"/>
              <a:t>ovat</a:t>
            </a:r>
            <a:r>
              <a:rPr lang="cs-CZ" dirty="0" smtClean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pozor</a:t>
            </a:r>
            <a:r>
              <a:rPr lang="cs-CZ" dirty="0" smtClean="0"/>
              <a:t> některé věci budou jinak, protože nebudeme vytvářet novou doménu, ale přidávat </a:t>
            </a:r>
            <a:r>
              <a:rPr lang="cs-CZ" dirty="0" err="1" smtClean="0"/>
              <a:t>kontroler</a:t>
            </a:r>
            <a:r>
              <a:rPr lang="cs-CZ" dirty="0" smtClean="0"/>
              <a:t> do stávající</a:t>
            </a:r>
            <a:r>
              <a:rPr lang="en-US" dirty="0" smtClean="0"/>
              <a:t>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73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Motivace</a:t>
            </a:r>
            <a:r>
              <a:rPr lang="cs-CZ" dirty="0" smtClean="0"/>
              <a:t>, pojmy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Jeden zdroj identit a dalších informací </a:t>
            </a:r>
            <a:r>
              <a:rPr lang="en-US" dirty="0" smtClean="0"/>
              <a:t>(</a:t>
            </a:r>
            <a:r>
              <a:rPr lang="cs-CZ" dirty="0" smtClean="0"/>
              <a:t>např.</a:t>
            </a:r>
            <a:r>
              <a:rPr lang="en-US" dirty="0" smtClean="0"/>
              <a:t>  </a:t>
            </a:r>
            <a:r>
              <a:rPr lang="cs-CZ" dirty="0" smtClean="0"/>
              <a:t>tiskárny, </a:t>
            </a:r>
            <a:r>
              <a:rPr lang="en-US" dirty="0" err="1" smtClean="0"/>
              <a:t>politiky</a:t>
            </a:r>
            <a:r>
              <a:rPr lang="cs-CZ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konfigurace</a:t>
            </a:r>
            <a:r>
              <a:rPr lang="en-US" dirty="0" smtClean="0"/>
              <a:t>)</a:t>
            </a:r>
            <a:r>
              <a:rPr lang="cs-CZ" dirty="0" smtClean="0"/>
              <a:t>.</a:t>
            </a:r>
          </a:p>
          <a:p>
            <a:r>
              <a:rPr lang="cs-CZ" dirty="0" smtClean="0"/>
              <a:t>AD je </a:t>
            </a:r>
            <a:r>
              <a:rPr lang="cs-CZ" dirty="0"/>
              <a:t>p</a:t>
            </a:r>
            <a:r>
              <a:rPr lang="cs-CZ" dirty="0" smtClean="0"/>
              <a:t>ostavena na otevřených protokolech LDAP, Kerberos, DNS. Možnost propojení s jinými systémy.</a:t>
            </a:r>
          </a:p>
          <a:p>
            <a:r>
              <a:rPr lang="cs-CZ" dirty="0" smtClean="0"/>
              <a:t>Doména je jedna instance AD.</a:t>
            </a:r>
          </a:p>
          <a:p>
            <a:r>
              <a:rPr lang="cs-CZ" dirty="0" smtClean="0"/>
              <a:t>Doménový řadič je stroj hostující databázi a služby AD.</a:t>
            </a:r>
          </a:p>
          <a:p>
            <a:r>
              <a:rPr lang="cs-CZ" dirty="0"/>
              <a:t>Doména má hierarchickou strukturu s definicí práv podobně jako třeba </a:t>
            </a:r>
            <a:r>
              <a:rPr lang="cs-CZ" dirty="0" err="1"/>
              <a:t>filesystem</a:t>
            </a:r>
            <a:r>
              <a:rPr lang="cs-CZ" dirty="0"/>
              <a:t>.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942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4</a:t>
            </a:r>
            <a:endParaRPr lang="cs-C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632" y="1321514"/>
            <a:ext cx="6984776" cy="53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</a:t>
            </a:r>
            <a:r>
              <a:rPr lang="cs-CZ" dirty="0" smtClean="0"/>
              <a:t>výšení DC2 5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251938"/>
            <a:ext cx="7200799" cy="532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2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</a:t>
            </a:r>
            <a:r>
              <a:rPr lang="cs-CZ" dirty="0" smtClean="0"/>
              <a:t>výšení DC2 6</a:t>
            </a:r>
            <a:endParaRPr lang="cs-CZ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6412" y="1268760"/>
            <a:ext cx="7260003" cy="53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7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338" y="1268760"/>
            <a:ext cx="7262077" cy="53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2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8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318183"/>
            <a:ext cx="7071888" cy="520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9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947" y="1268760"/>
            <a:ext cx="7094453" cy="52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10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Klikněte na </a:t>
            </a:r>
            <a:r>
              <a:rPr lang="cs-CZ" dirty="0" err="1"/>
              <a:t>View</a:t>
            </a:r>
            <a:r>
              <a:rPr lang="cs-CZ" dirty="0"/>
              <a:t> </a:t>
            </a:r>
            <a:r>
              <a:rPr lang="cs-CZ" dirty="0" err="1"/>
              <a:t>Script</a:t>
            </a:r>
            <a:r>
              <a:rPr lang="cs-CZ" dirty="0"/>
              <a:t> a zkuste porovnat rozdíly oproti instalaci prvního </a:t>
            </a:r>
            <a:r>
              <a:rPr lang="cs-CZ" dirty="0" err="1"/>
              <a:t>kontroleru</a:t>
            </a:r>
            <a:r>
              <a:rPr lang="cs-CZ" dirty="0"/>
              <a:t>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595745"/>
            <a:ext cx="5760640" cy="424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11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cs-CZ" dirty="0"/>
              <a:t>#</a:t>
            </a:r>
          </a:p>
          <a:p>
            <a:pPr marL="0" indent="0">
              <a:buNone/>
            </a:pPr>
            <a:r>
              <a:rPr lang="cs-CZ" dirty="0"/>
              <a:t># Windows </a:t>
            </a:r>
            <a:r>
              <a:rPr lang="cs-CZ" dirty="0" err="1"/>
              <a:t>PowerShell</a:t>
            </a:r>
            <a:r>
              <a:rPr lang="cs-CZ" dirty="0"/>
              <a:t> </a:t>
            </a:r>
            <a:r>
              <a:rPr lang="cs-CZ" dirty="0" err="1"/>
              <a:t>script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AD DS </a:t>
            </a:r>
            <a:r>
              <a:rPr lang="cs-CZ" dirty="0" err="1"/>
              <a:t>Deployment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#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Import-Module </a:t>
            </a:r>
            <a:r>
              <a:rPr lang="cs-CZ" dirty="0" err="1"/>
              <a:t>ADDSDeployment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Install-ADDSDomainController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NoGlobalCatalog</a:t>
            </a:r>
            <a:r>
              <a:rPr lang="cs-CZ" dirty="0"/>
              <a:t>:$</a:t>
            </a:r>
            <a:r>
              <a:rPr lang="cs-CZ" dirty="0" err="1"/>
              <a:t>false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CreateDnsDelegation</a:t>
            </a:r>
            <a:r>
              <a:rPr lang="cs-CZ" dirty="0"/>
              <a:t>:$</a:t>
            </a:r>
            <a:r>
              <a:rPr lang="cs-CZ" dirty="0" err="1"/>
              <a:t>false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CriticalReplicationOnly</a:t>
            </a:r>
            <a:r>
              <a:rPr lang="cs-CZ" dirty="0"/>
              <a:t>:$</a:t>
            </a:r>
            <a:r>
              <a:rPr lang="cs-CZ" dirty="0" err="1"/>
              <a:t>false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DatabasePath</a:t>
            </a:r>
            <a:r>
              <a:rPr lang="cs-CZ" dirty="0"/>
              <a:t> "C:\</a:t>
            </a:r>
            <a:r>
              <a:rPr lang="cs-CZ" dirty="0" err="1"/>
              <a:t>windows</a:t>
            </a:r>
            <a:r>
              <a:rPr lang="cs-CZ" dirty="0"/>
              <a:t>\NTDS"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DomainName</a:t>
            </a:r>
            <a:r>
              <a:rPr lang="cs-CZ" dirty="0"/>
              <a:t> "</a:t>
            </a:r>
            <a:r>
              <a:rPr lang="cs-CZ" dirty="0" err="1"/>
              <a:t>ad.local</a:t>
            </a:r>
            <a:r>
              <a:rPr lang="cs-CZ" dirty="0"/>
              <a:t>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InstallDns</a:t>
            </a:r>
            <a:r>
              <a:rPr lang="cs-CZ" dirty="0"/>
              <a:t>:$</a:t>
            </a:r>
            <a:r>
              <a:rPr lang="cs-CZ" dirty="0" err="1"/>
              <a:t>true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LogPath</a:t>
            </a:r>
            <a:r>
              <a:rPr lang="cs-CZ" dirty="0"/>
              <a:t> "C:\</a:t>
            </a:r>
            <a:r>
              <a:rPr lang="cs-CZ" dirty="0" err="1"/>
              <a:t>windows</a:t>
            </a:r>
            <a:r>
              <a:rPr lang="cs-CZ" dirty="0"/>
              <a:t>\NTDS"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NoRebootOnCompletion</a:t>
            </a:r>
            <a:r>
              <a:rPr lang="cs-CZ" dirty="0"/>
              <a:t>:$</a:t>
            </a:r>
            <a:r>
              <a:rPr lang="cs-CZ" dirty="0" err="1"/>
              <a:t>false</a:t>
            </a:r>
            <a:r>
              <a:rPr lang="cs-CZ" dirty="0"/>
              <a:t>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SiteName</a:t>
            </a:r>
            <a:r>
              <a:rPr lang="cs-CZ" dirty="0"/>
              <a:t> "Default-</a:t>
            </a:r>
            <a:r>
              <a:rPr lang="cs-CZ" dirty="0" err="1"/>
              <a:t>First</a:t>
            </a:r>
            <a:r>
              <a:rPr lang="cs-CZ" dirty="0"/>
              <a:t>-</a:t>
            </a:r>
            <a:r>
              <a:rPr lang="cs-CZ" dirty="0" err="1"/>
              <a:t>Site-Name</a:t>
            </a:r>
            <a:r>
              <a:rPr lang="cs-CZ" dirty="0"/>
              <a:t>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SysvolPath</a:t>
            </a:r>
            <a:r>
              <a:rPr lang="cs-CZ" dirty="0"/>
              <a:t> "C:\</a:t>
            </a:r>
            <a:r>
              <a:rPr lang="cs-CZ" dirty="0" err="1"/>
              <a:t>windows</a:t>
            </a:r>
            <a:r>
              <a:rPr lang="cs-CZ" dirty="0"/>
              <a:t>\SYSVOL" `</a:t>
            </a:r>
          </a:p>
          <a:p>
            <a:pPr marL="0" indent="0">
              <a:buNone/>
            </a:pPr>
            <a:r>
              <a:rPr lang="cs-CZ" dirty="0"/>
              <a:t>-</a:t>
            </a:r>
            <a:r>
              <a:rPr lang="cs-CZ" dirty="0" err="1"/>
              <a:t>Force</a:t>
            </a:r>
            <a:r>
              <a:rPr lang="cs-CZ" dirty="0"/>
              <a:t>:$</a:t>
            </a:r>
            <a:r>
              <a:rPr lang="cs-CZ" dirty="0" err="1"/>
              <a:t>true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220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12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3752" y="1268760"/>
            <a:ext cx="7088648" cy="527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13</a:t>
            </a:r>
            <a:endParaRPr lang="cs-CZ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752" y="1390708"/>
            <a:ext cx="7098496" cy="526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Logická struktura 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Tree</a:t>
            </a:r>
            <a:r>
              <a:rPr lang="cs-CZ" dirty="0" smtClean="0"/>
              <a:t> (strom)</a:t>
            </a:r>
          </a:p>
          <a:p>
            <a:pPr lvl="1"/>
            <a:r>
              <a:rPr lang="cs-CZ" dirty="0"/>
              <a:t>Je hierarchické spojení domén, vytvoření vztahem rodič-potomek</a:t>
            </a:r>
          </a:p>
          <a:p>
            <a:pPr lvl="1"/>
            <a:r>
              <a:rPr lang="cs-CZ" dirty="0"/>
              <a:t>Domény ve stromě sdílí souvislý DNS </a:t>
            </a:r>
            <a:r>
              <a:rPr lang="cs-CZ" dirty="0" err="1"/>
              <a:t>namespace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59188"/>
            <a:ext cx="52482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00563" y="6488113"/>
            <a:ext cx="46434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Obrázek převzatý z MS 70-270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Training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kit</a:t>
            </a:r>
            <a:endParaRPr lang="cs-CZ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Povýšení DC2 14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Následuje instalace a po ní automatický restart.</a:t>
            </a:r>
          </a:p>
          <a:p>
            <a:r>
              <a:rPr lang="cs-CZ" dirty="0" smtClean="0"/>
              <a:t>Dát na obou dvou řadičích jako první adresu DNS serveru interní IP </a:t>
            </a:r>
            <a:r>
              <a:rPr lang="cs-CZ" dirty="0" smtClean="0"/>
              <a:t>adresu druhého řadiče </a:t>
            </a:r>
            <a:r>
              <a:rPr lang="cs-CZ" dirty="0" smtClean="0"/>
              <a:t>10.x.x.</a:t>
            </a:r>
            <a:r>
              <a:rPr lang="en-US" dirty="0" smtClean="0"/>
              <a:t>x</a:t>
            </a:r>
            <a:r>
              <a:rPr lang="cs-CZ" dirty="0" smtClean="0"/>
              <a:t>. </a:t>
            </a:r>
            <a:r>
              <a:rPr lang="cs-CZ" dirty="0" smtClean="0"/>
              <a:t>Jako druhou adresu DNS serveru zadejte jeho vlastní 10.x.x.x.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6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Tasks</a:t>
            </a:r>
            <a:r>
              <a:rPr lang="cs-CZ" dirty="0" smtClean="0"/>
              <a:t> 1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DHCP servery je nutné autorizovat do domény, jinak nebudou přidělovat adresy.</a:t>
            </a:r>
          </a:p>
          <a:p>
            <a:r>
              <a:rPr lang="cs-CZ" dirty="0" smtClean="0"/>
              <a:t>Pokud máte DHCP na obou dvou řadičích, musíte je autorizovat na obou zvlášť.</a:t>
            </a:r>
          </a:p>
          <a:p>
            <a:r>
              <a:rPr lang="cs-CZ" dirty="0"/>
              <a:t>Přidání třetího serveru a stanice do </a:t>
            </a:r>
            <a:r>
              <a:rPr lang="cs-CZ" dirty="0" smtClean="0"/>
              <a:t>domény </a:t>
            </a:r>
            <a:r>
              <a:rPr lang="en-US" dirty="0" smtClean="0"/>
              <a:t>(DNS </a:t>
            </a:r>
            <a:r>
              <a:rPr lang="en-US" dirty="0" err="1" smtClean="0"/>
              <a:t>servery</a:t>
            </a:r>
            <a:r>
              <a:rPr lang="en-US" dirty="0" smtClean="0"/>
              <a:t>, </a:t>
            </a:r>
            <a:r>
              <a:rPr lang="en-US" dirty="0" err="1" smtClean="0"/>
              <a:t>pak</a:t>
            </a:r>
            <a:r>
              <a:rPr lang="en-US" dirty="0" smtClean="0"/>
              <a:t> p</a:t>
            </a:r>
            <a:r>
              <a:rPr lang="cs-CZ" dirty="0" err="1" smtClean="0"/>
              <a:t>řidat</a:t>
            </a:r>
            <a:r>
              <a:rPr lang="en-US" dirty="0" smtClean="0"/>
              <a:t>)</a:t>
            </a:r>
            <a:r>
              <a:rPr lang="cs-CZ" dirty="0" smtClean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08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Tasks</a:t>
            </a:r>
            <a:r>
              <a:rPr lang="cs-CZ" dirty="0" smtClean="0"/>
              <a:t> 2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663" y="1600200"/>
            <a:ext cx="762267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Tasks</a:t>
            </a:r>
            <a:r>
              <a:rPr lang="cs-CZ" dirty="0" smtClean="0"/>
              <a:t> 3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05" y="1600200"/>
            <a:ext cx="617538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Rest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Tasks</a:t>
            </a:r>
            <a:r>
              <a:rPr lang="cs-CZ" dirty="0" smtClean="0"/>
              <a:t> 4</a:t>
            </a:r>
            <a:endParaRPr lang="cs-C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05" y="1600200"/>
            <a:ext cx="617538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3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Domain</a:t>
            </a:r>
            <a:r>
              <a:rPr lang="cs-CZ" dirty="0"/>
              <a:t> </a:t>
            </a:r>
            <a:r>
              <a:rPr lang="cs-CZ" dirty="0" err="1"/>
              <a:t>Tasks</a:t>
            </a:r>
            <a:r>
              <a:rPr lang="cs-CZ" dirty="0"/>
              <a:t> </a:t>
            </a:r>
            <a:r>
              <a:rPr lang="cs-CZ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211" y="1417638"/>
            <a:ext cx="6649157" cy="48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0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Single sign-on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Uživatel se přihlašuje na jednom místě</a:t>
            </a:r>
          </a:p>
          <a:p>
            <a:r>
              <a:rPr lang="cs-CZ" dirty="0" smtClean="0"/>
              <a:t>Toto jedno přihlášení mu zajistí přístup ke všem sdíleným zdrojům ve </a:t>
            </a:r>
            <a:r>
              <a:rPr lang="cs-CZ" dirty="0" err="1" smtClean="0"/>
              <a:t>forestu</a:t>
            </a:r>
            <a:endParaRPr lang="cs-CZ" dirty="0" smtClean="0"/>
          </a:p>
          <a:p>
            <a:r>
              <a:rPr lang="cs-CZ" dirty="0" smtClean="0"/>
              <a:t>V AD zajišťuje Kerberos</a:t>
            </a:r>
          </a:p>
          <a:p>
            <a:pPr lvl="1"/>
            <a:r>
              <a:rPr lang="cs-CZ" sz="2400" dirty="0"/>
              <a:t>https://en.wikipedia.org/wiki/Kerberos</a:t>
            </a:r>
            <a:r>
              <a:rPr lang="cs-CZ" sz="2400" dirty="0" smtClean="0"/>
              <a:t>_(</a:t>
            </a:r>
            <a:r>
              <a:rPr lang="cs-CZ" sz="2400" dirty="0" err="1" smtClean="0"/>
              <a:t>protocol</a:t>
            </a:r>
            <a:r>
              <a:rPr lang="cs-CZ" sz="24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Účty v AD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4525963"/>
          </a:xfrm>
        </p:spPr>
        <p:txBody>
          <a:bodyPr>
            <a:noAutofit/>
          </a:bodyPr>
          <a:lstStyle/>
          <a:p>
            <a:r>
              <a:rPr lang="cs-CZ" sz="2400" dirty="0" smtClean="0"/>
              <a:t>Uživatelský účet</a:t>
            </a:r>
          </a:p>
          <a:p>
            <a:pPr lvl="1"/>
            <a:r>
              <a:rPr lang="cs-CZ" sz="2000" dirty="0" smtClean="0"/>
              <a:t>Nutný pro přihlášení člověka k doméně</a:t>
            </a:r>
          </a:p>
          <a:p>
            <a:pPr lvl="1"/>
            <a:r>
              <a:rPr lang="cs-CZ" sz="2000" dirty="0" smtClean="0"/>
              <a:t>Ustanovuje uživateli identitu, kterou operační systém následně používá pro autentizaci na síti a autorizaci prováděných činností</a:t>
            </a:r>
          </a:p>
          <a:p>
            <a:r>
              <a:rPr lang="cs-CZ" sz="2400" dirty="0" smtClean="0"/>
              <a:t>Účet počítače</a:t>
            </a:r>
          </a:p>
          <a:p>
            <a:pPr lvl="1"/>
            <a:r>
              <a:rPr lang="cs-CZ" sz="2000" dirty="0" smtClean="0"/>
              <a:t>Ustanovuje identitu počítače, která se používá pro autentizaci, autorizaci a audit</a:t>
            </a:r>
          </a:p>
          <a:p>
            <a:pPr lvl="1"/>
            <a:r>
              <a:rPr lang="cs-CZ" sz="2000" dirty="0" smtClean="0"/>
              <a:t>Pod účtem počítače běží všechny systémové procesy</a:t>
            </a:r>
          </a:p>
          <a:p>
            <a:r>
              <a:rPr lang="cs-CZ" sz="2400" dirty="0" smtClean="0"/>
              <a:t>Účet skupiny</a:t>
            </a:r>
          </a:p>
          <a:p>
            <a:pPr lvl="1"/>
            <a:r>
              <a:rPr lang="cs-CZ" sz="2000" dirty="0" smtClean="0"/>
              <a:t>Účet sdružující a zastupující jiné účty</a:t>
            </a:r>
          </a:p>
          <a:p>
            <a:pPr lvl="1"/>
            <a:r>
              <a:rPr lang="cs-CZ" sz="2000" dirty="0" smtClean="0"/>
              <a:t>Může obsahovat účty uživatelů, počítačů i dalších skupin</a:t>
            </a:r>
          </a:p>
          <a:p>
            <a:pPr lvl="1"/>
            <a:r>
              <a:rPr lang="cs-CZ" sz="2000" dirty="0" smtClean="0"/>
              <a:t>Každý účet (i účet skupiny) může být členem libovolného množství skupin</a:t>
            </a:r>
          </a:p>
          <a:p>
            <a:pPr lvl="1"/>
            <a:r>
              <a:rPr lang="cs-CZ" sz="2000" dirty="0" smtClean="0"/>
              <a:t>Zjednodušuje administraci a správu přístupu ke zdrojům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cs-CZ" dirty="0" err="1" smtClean="0"/>
              <a:t>kupin</a:t>
            </a:r>
            <a:r>
              <a:rPr lang="en-US" dirty="0" smtClean="0"/>
              <a:t>y</a:t>
            </a:r>
            <a:r>
              <a:rPr lang="cs-CZ" dirty="0" smtClean="0"/>
              <a:t> – typ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Bezpečnostní</a:t>
            </a:r>
          </a:p>
          <a:p>
            <a:pPr lvl="1"/>
            <a:r>
              <a:rPr lang="cs-CZ" dirty="0"/>
              <a:t>využívají se k přidělování práv a oprávnění </a:t>
            </a:r>
            <a:r>
              <a:rPr lang="cs-CZ" dirty="0" smtClean="0"/>
              <a:t>a</a:t>
            </a:r>
          </a:p>
          <a:p>
            <a:r>
              <a:rPr lang="cs-CZ" dirty="0" smtClean="0"/>
              <a:t>Distribuční</a:t>
            </a:r>
          </a:p>
          <a:p>
            <a:pPr lvl="1"/>
            <a:r>
              <a:rPr lang="cs-CZ" dirty="0" smtClean="0"/>
              <a:t>Skupinové mailové adresy</a:t>
            </a:r>
          </a:p>
          <a:p>
            <a:pPr lvl="1"/>
            <a:endParaRPr lang="cs-CZ" dirty="0"/>
          </a:p>
          <a:p>
            <a:pPr marL="57150" indent="0">
              <a:buNone/>
            </a:pPr>
            <a:r>
              <a:rPr lang="cs-CZ" dirty="0" smtClean="0"/>
              <a:t>Bezpečnostní skupinu lze také použít pro skupinovou mailovou adresu </a:t>
            </a:r>
            <a:r>
              <a:rPr lang="en-US" dirty="0" smtClean="0"/>
              <a:t>– </a:t>
            </a:r>
            <a:r>
              <a:rPr lang="cs-CZ" dirty="0" smtClean="0"/>
              <a:t>někteří správci distribuční adresy vůbec nepoužívají.</a:t>
            </a:r>
            <a:endParaRPr lang="en-US" dirty="0"/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7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Účty skupin – </a:t>
            </a:r>
            <a:r>
              <a:rPr lang="cs-CZ" dirty="0" err="1"/>
              <a:t>scope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Globální skupiny (G)</a:t>
            </a:r>
          </a:p>
          <a:p>
            <a:pPr lvl="1"/>
            <a:r>
              <a:rPr lang="cs-CZ" sz="2000" dirty="0"/>
              <a:t>Členství: Členy mohou být pouze účty a skupiny ze stejné domény jako je daná skupina</a:t>
            </a:r>
          </a:p>
          <a:p>
            <a:pPr lvl="1"/>
            <a:r>
              <a:rPr lang="cs-CZ" sz="2000" dirty="0"/>
              <a:t>Oprávnění: Globální skupině mohou být udělena oprávnění k libovolným objektům v celém lese</a:t>
            </a:r>
          </a:p>
          <a:p>
            <a:r>
              <a:rPr lang="cs-CZ" sz="2400" dirty="0"/>
              <a:t>Doménové lokální skupiny (DL)</a:t>
            </a:r>
          </a:p>
          <a:p>
            <a:pPr lvl="1"/>
            <a:r>
              <a:rPr lang="cs-CZ" sz="2000" dirty="0"/>
              <a:t>Členství: Členy doménové lokální skupiny mohou být účty a skupiny z celého vlastního lesa</a:t>
            </a:r>
          </a:p>
          <a:p>
            <a:pPr lvl="1"/>
            <a:r>
              <a:rPr lang="cs-CZ" sz="2000" dirty="0"/>
              <a:t>Oprávnění: Doménové lokální skupině mohou být udělena oprávnění pouze v rámci její domény</a:t>
            </a:r>
          </a:p>
          <a:p>
            <a:r>
              <a:rPr lang="cs-CZ" sz="2400" dirty="0"/>
              <a:t>Univerzální skupiny (U)</a:t>
            </a:r>
          </a:p>
          <a:p>
            <a:pPr lvl="1"/>
            <a:r>
              <a:rPr lang="cs-CZ" sz="2000" dirty="0"/>
              <a:t>Členství: Členy mohou být účty a skupiny z libovolné domény v lese</a:t>
            </a:r>
          </a:p>
          <a:p>
            <a:pPr lvl="1"/>
            <a:r>
              <a:rPr lang="cs-CZ" sz="2000" dirty="0"/>
              <a:t>Oprávnění: Univerzálním skupinám mohou být přiřazena oprávnění k libovolným objektům v celém lese</a:t>
            </a:r>
          </a:p>
          <a:p>
            <a:pPr lvl="1"/>
            <a:r>
              <a:rPr lang="cs-CZ" sz="2000" dirty="0"/>
              <a:t>Univerzální skupiny jsou ukládány pouze na globálním katalogu</a:t>
            </a:r>
            <a:endParaRPr lang="en-US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51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Logická struktura AD – pokračování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Forest</a:t>
            </a:r>
            <a:r>
              <a:rPr lang="cs-CZ" dirty="0" smtClean="0"/>
              <a:t> (les)</a:t>
            </a:r>
            <a:endParaRPr lang="cs-CZ" dirty="0"/>
          </a:p>
          <a:p>
            <a:pPr lvl="1"/>
            <a:r>
              <a:rPr lang="cs-CZ" dirty="0"/>
              <a:t>Kolekce jednoho nebo více </a:t>
            </a:r>
            <a:r>
              <a:rPr lang="cs-CZ" dirty="0" err="1"/>
              <a:t>trees</a:t>
            </a:r>
            <a:endParaRPr lang="cs-CZ" dirty="0"/>
          </a:p>
          <a:p>
            <a:pPr lvl="1"/>
            <a:r>
              <a:rPr lang="cs-CZ" dirty="0"/>
              <a:t>První doména v lese je tzv. </a:t>
            </a:r>
            <a:r>
              <a:rPr lang="cs-CZ" i="1" dirty="0" err="1"/>
              <a:t>forest</a:t>
            </a:r>
            <a:r>
              <a:rPr lang="cs-CZ" i="1" dirty="0"/>
              <a:t> </a:t>
            </a:r>
            <a:r>
              <a:rPr lang="cs-CZ" i="1" dirty="0" err="1"/>
              <a:t>root</a:t>
            </a:r>
            <a:r>
              <a:rPr lang="cs-CZ" i="1" dirty="0"/>
              <a:t> </a:t>
            </a:r>
            <a:r>
              <a:rPr lang="cs-CZ" i="1" dirty="0" err="1"/>
              <a:t>domain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70008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500563" y="6308725"/>
            <a:ext cx="46434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Obrázek převzatý z MS 70-270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Training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kit</a:t>
            </a:r>
            <a:endParaRPr lang="cs-CZ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Jmenné konvence + AGDLP přístup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28999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Definovat konvence pro vytváření veškerých objektů</a:t>
            </a:r>
            <a:endParaRPr lang="en-US" dirty="0" smtClean="0"/>
          </a:p>
          <a:p>
            <a:r>
              <a:rPr lang="cs-CZ" dirty="0" smtClean="0"/>
              <a:t>Ulehčení vyhledávání, ulehčení </a:t>
            </a:r>
            <a:r>
              <a:rPr lang="cs-CZ" dirty="0" err="1" smtClean="0"/>
              <a:t>skriptování</a:t>
            </a:r>
            <a:r>
              <a:rPr lang="cs-CZ" dirty="0" smtClean="0"/>
              <a:t>, ulehčení správy</a:t>
            </a:r>
            <a:endParaRPr lang="en-US" dirty="0" smtClean="0"/>
          </a:p>
          <a:p>
            <a:r>
              <a:rPr lang="cs-CZ" dirty="0">
                <a:solidFill>
                  <a:srgbClr val="C00000"/>
                </a:solidFill>
              </a:rPr>
              <a:t>A</a:t>
            </a:r>
            <a:r>
              <a:rPr lang="cs-CZ" dirty="0">
                <a:solidFill>
                  <a:schemeClr val="accent3">
                    <a:lumMod val="75000"/>
                  </a:schemeClr>
                </a:solidFill>
              </a:rPr>
              <a:t>G</a:t>
            </a:r>
            <a:r>
              <a:rPr lang="cs-CZ" dirty="0">
                <a:solidFill>
                  <a:srgbClr val="0070C0"/>
                </a:solidFill>
              </a:rPr>
              <a:t>D</a:t>
            </a:r>
            <a:r>
              <a:rPr lang="cs-CZ" dirty="0"/>
              <a:t>L</a:t>
            </a:r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cs-CZ" dirty="0"/>
              <a:t> – </a:t>
            </a:r>
            <a:r>
              <a:rPr lang="cs-CZ" dirty="0">
                <a:solidFill>
                  <a:srgbClr val="C00000"/>
                </a:solidFill>
              </a:rPr>
              <a:t>A</a:t>
            </a:r>
            <a:r>
              <a:rPr lang="cs-CZ" dirty="0"/>
              <a:t>ccess </a:t>
            </a:r>
            <a:r>
              <a:rPr lang="cs-CZ" dirty="0" err="1">
                <a:solidFill>
                  <a:schemeClr val="accent3"/>
                </a:solidFill>
              </a:rPr>
              <a:t>G</a:t>
            </a:r>
            <a:r>
              <a:rPr lang="cs-CZ" dirty="0" err="1"/>
              <a:t>lobal</a:t>
            </a:r>
            <a:r>
              <a:rPr lang="cs-CZ" dirty="0"/>
              <a:t> </a:t>
            </a:r>
            <a:r>
              <a:rPr lang="cs-CZ" dirty="0" err="1">
                <a:solidFill>
                  <a:srgbClr val="0070C0"/>
                </a:solidFill>
              </a:rPr>
              <a:t>D</a:t>
            </a:r>
            <a:r>
              <a:rPr lang="cs-CZ" dirty="0" err="1"/>
              <a:t>omain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cs-CZ" dirty="0" err="1" smtClean="0"/>
              <a:t>ermissions</a:t>
            </a:r>
            <a:endParaRPr lang="cs-CZ" dirty="0" smtClean="0"/>
          </a:p>
          <a:p>
            <a:r>
              <a:rPr lang="cs-CZ" dirty="0" smtClean="0"/>
              <a:t>př. globální skupina </a:t>
            </a:r>
            <a:r>
              <a:rPr lang="cs-CZ" dirty="0" err="1" smtClean="0"/>
              <a:t>g_opice</a:t>
            </a:r>
            <a:r>
              <a:rPr lang="cs-CZ" dirty="0" smtClean="0"/>
              <a:t>, doménová lokální skupina </a:t>
            </a:r>
            <a:r>
              <a:rPr lang="cs-CZ" dirty="0" err="1" smtClean="0"/>
              <a:t>dl_trhání_banánů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085184"/>
            <a:ext cx="7007817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Autentizace uživatele v AD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Uživatel zadává svůj </a:t>
            </a:r>
            <a:r>
              <a:rPr lang="cs-CZ" sz="2400" dirty="0" err="1" smtClean="0"/>
              <a:t>login</a:t>
            </a:r>
            <a:r>
              <a:rPr lang="cs-CZ" sz="2400" dirty="0" smtClean="0"/>
              <a:t> a heslo.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Stanice se ptá DNS, kde se nachází LDAP a Kerberos služba pro uživatelovu doménu. DNS poskytuje odpověď.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Stanice kontaktuje DC, jehož IP adresu dostala, a žádá o</a:t>
            </a:r>
            <a:r>
              <a:rPr lang="cs-CZ" sz="2400" dirty="0"/>
              <a:t> </a:t>
            </a:r>
            <a:r>
              <a:rPr lang="cs-CZ" sz="2400" dirty="0" smtClean="0"/>
              <a:t>autentizaci uživatele.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DC ověřuje platnost </a:t>
            </a:r>
            <a:r>
              <a:rPr lang="cs-CZ" sz="2400" dirty="0" err="1" smtClean="0"/>
              <a:t>loginu</a:t>
            </a:r>
            <a:r>
              <a:rPr lang="cs-CZ" sz="2400" dirty="0" smtClean="0"/>
              <a:t> a hesla, jsou platné. DC ale není GC, takže kontaktuje DNS a žádá o SRV záznamy o GC. DNS poskytuje odpověď.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smtClean="0"/>
              <a:t>DC se ptá GC, zda je uživatel členem nějaké univerzální skupiny, která nedovoluje přihlášení na dané stanici. Pokud není, DC povoluje uživateli přihlášení na stanici.</a:t>
            </a:r>
          </a:p>
          <a:p>
            <a:pPr marL="514350" indent="-514350">
              <a:buFont typeface="+mj-lt"/>
              <a:buAutoNum type="arabicPeriod"/>
            </a:pPr>
            <a:endParaRPr lang="cs-CZ" dirty="0" smtClean="0"/>
          </a:p>
          <a:p>
            <a:pPr marL="514350" indent="-514350">
              <a:buFont typeface="+mj-lt"/>
              <a:buAutoNum type="alphaUcPeriod" startAt="5"/>
            </a:pPr>
            <a:endParaRPr lang="cs-CZ" dirty="0" smtClean="0"/>
          </a:p>
          <a:p>
            <a:pPr marL="514350" indent="-514350">
              <a:buFont typeface="+mj-lt"/>
              <a:buAutoNum type="alphaUcPeriod" startAt="5"/>
            </a:pPr>
            <a:endParaRPr lang="cs-CZ" dirty="0" smtClean="0"/>
          </a:p>
          <a:p>
            <a:pPr marL="514350" indent="-514350">
              <a:buFont typeface="+mj-lt"/>
              <a:buAutoNum type="alphaUcPeriod" startAt="5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Autentizace uživatele v AD</a:t>
            </a:r>
            <a:endParaRPr lang="en-US" dirty="0"/>
          </a:p>
        </p:txBody>
      </p:sp>
      <p:pic>
        <p:nvPicPr>
          <p:cNvPr id="8" name="Zástupný symbol pro obsah 7" descr="dotazovani_v_A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196752"/>
            <a:ext cx="6083091" cy="54057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objektu v LDAP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5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Distinguished</a:t>
            </a:r>
            <a:r>
              <a:rPr lang="cs-CZ" dirty="0"/>
              <a:t> </a:t>
            </a:r>
            <a:r>
              <a:rPr lang="cs-CZ" dirty="0" err="1" smtClean="0"/>
              <a:t>Name</a:t>
            </a:r>
            <a:endParaRPr lang="en-US" dirty="0" smtClean="0"/>
          </a:p>
          <a:p>
            <a:pPr lvl="1"/>
            <a:r>
              <a:rPr lang="cs-CZ" dirty="0"/>
              <a:t>"</a:t>
            </a:r>
            <a:r>
              <a:rPr lang="cs-CZ" dirty="0" smtClean="0">
                <a:solidFill>
                  <a:schemeClr val="accent2"/>
                </a:solidFill>
              </a:rPr>
              <a:t>CN=</a:t>
            </a:r>
            <a:r>
              <a:rPr lang="cs-CZ" dirty="0" err="1" smtClean="0">
                <a:solidFill>
                  <a:schemeClr val="accent2"/>
                </a:solidFill>
              </a:rPr>
              <a:t>Kock</a:t>
            </a:r>
            <a:r>
              <a:rPr lang="en-US" dirty="0" smtClean="0">
                <a:solidFill>
                  <a:schemeClr val="accent2"/>
                </a:solidFill>
              </a:rPr>
              <a:t>a P</a:t>
            </a:r>
            <a:r>
              <a:rPr lang="cs-CZ" dirty="0" err="1" smtClean="0">
                <a:solidFill>
                  <a:schemeClr val="accent2"/>
                </a:solidFill>
              </a:rPr>
              <a:t>es</a:t>
            </a:r>
            <a:r>
              <a:rPr lang="cs-CZ" dirty="0" err="1" smtClean="0"/>
              <a:t>,</a:t>
            </a:r>
            <a:r>
              <a:rPr lang="cs-CZ" dirty="0" err="1" smtClean="0">
                <a:solidFill>
                  <a:schemeClr val="accent3"/>
                </a:solidFill>
              </a:rPr>
              <a:t>OU</a:t>
            </a:r>
            <a:r>
              <a:rPr lang="cs-CZ" dirty="0" smtClean="0">
                <a:solidFill>
                  <a:schemeClr val="accent3"/>
                </a:solidFill>
              </a:rPr>
              <a:t>=</a:t>
            </a:r>
            <a:r>
              <a:rPr lang="cs-CZ" dirty="0" err="1" smtClean="0">
                <a:solidFill>
                  <a:schemeClr val="accent3"/>
                </a:solidFill>
              </a:rPr>
              <a:t>Zvirata</a:t>
            </a:r>
            <a:r>
              <a:rPr lang="cs-CZ" dirty="0" err="1" smtClean="0"/>
              <a:t>,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DC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test,DC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cs-CZ" dirty="0" err="1" smtClean="0">
                <a:solidFill>
                  <a:schemeClr val="accent6">
                    <a:lumMod val="75000"/>
                  </a:schemeClr>
                </a:solidFill>
              </a:rPr>
              <a:t>local</a:t>
            </a:r>
            <a:r>
              <a:rPr lang="cs-CZ" dirty="0" smtClean="0"/>
              <a:t>„</a:t>
            </a:r>
          </a:p>
          <a:p>
            <a:r>
              <a:rPr lang="cs-CZ" dirty="0" err="1" smtClean="0"/>
              <a:t>Common</a:t>
            </a:r>
            <a:r>
              <a:rPr lang="cs-CZ" dirty="0" smtClean="0"/>
              <a:t> </a:t>
            </a:r>
            <a:r>
              <a:rPr lang="cs-CZ" dirty="0" err="1" smtClean="0"/>
              <a:t>Name</a:t>
            </a:r>
            <a:r>
              <a:rPr lang="cs-CZ" dirty="0" smtClean="0"/>
              <a:t>, Display </a:t>
            </a:r>
            <a:r>
              <a:rPr lang="cs-CZ" dirty="0" err="1" smtClean="0"/>
              <a:t>Name</a:t>
            </a:r>
            <a:endParaRPr lang="cs-CZ" dirty="0" smtClean="0"/>
          </a:p>
          <a:p>
            <a:pPr lvl="1"/>
            <a:r>
              <a:rPr lang="cs-CZ" dirty="0" err="1" smtClean="0"/>
              <a:t>Kocka</a:t>
            </a:r>
            <a:r>
              <a:rPr lang="cs-CZ" dirty="0" smtClean="0"/>
              <a:t> Pes</a:t>
            </a:r>
          </a:p>
          <a:p>
            <a:pPr lvl="1"/>
            <a:r>
              <a:rPr lang="cs-CZ" dirty="0" smtClean="0"/>
              <a:t>Z DN plyne, že CN je unikátní v rámci OU</a:t>
            </a:r>
          </a:p>
          <a:p>
            <a:r>
              <a:rPr lang="cs-CZ" dirty="0" smtClean="0"/>
              <a:t>User </a:t>
            </a:r>
            <a:r>
              <a:rPr lang="cs-CZ" dirty="0" err="1" smtClean="0"/>
              <a:t>logon</a:t>
            </a:r>
            <a:r>
              <a:rPr lang="cs-CZ" dirty="0" smtClean="0"/>
              <a:t> </a:t>
            </a:r>
            <a:r>
              <a:rPr lang="cs-CZ" dirty="0" err="1" smtClean="0"/>
              <a:t>name</a:t>
            </a:r>
            <a:r>
              <a:rPr lang="cs-CZ" dirty="0" smtClean="0"/>
              <a:t>, </a:t>
            </a:r>
            <a:r>
              <a:rPr lang="cs-CZ" dirty="0" err="1" smtClean="0"/>
              <a:t>sAMAccountName</a:t>
            </a:r>
            <a:endParaRPr lang="cs-CZ" dirty="0" smtClean="0"/>
          </a:p>
          <a:p>
            <a:pPr lvl="1"/>
            <a:r>
              <a:rPr lang="cs-CZ" dirty="0" smtClean="0"/>
              <a:t>unikátní v rámci domény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2592"/>
            <a:ext cx="3014133" cy="715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86787"/>
            <a:ext cx="5688632" cy="2371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204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Identifikace objektu v LDAP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SID</a:t>
            </a:r>
          </a:p>
          <a:p>
            <a:pPr lvl="1"/>
            <a:r>
              <a:rPr lang="cs-CZ" dirty="0" smtClean="0"/>
              <a:t>pokud uživatel změní doménu, změní se SID</a:t>
            </a:r>
          </a:p>
          <a:p>
            <a:pPr lvl="1"/>
            <a:r>
              <a:rPr lang="cs-CZ" dirty="0" smtClean="0"/>
              <a:t>udržuje se historie</a:t>
            </a:r>
          </a:p>
          <a:p>
            <a:pPr lvl="1"/>
            <a:r>
              <a:rPr lang="cs-CZ" dirty="0" smtClean="0"/>
              <a:t>SID existuje z historických kompatibilních důvodů</a:t>
            </a:r>
          </a:p>
          <a:p>
            <a:r>
              <a:rPr lang="cs-CZ" dirty="0" smtClean="0"/>
              <a:t>GUID</a:t>
            </a:r>
          </a:p>
          <a:p>
            <a:pPr lvl="1"/>
            <a:r>
              <a:rPr lang="cs-CZ" dirty="0" smtClean="0"/>
              <a:t>nelze změnit</a:t>
            </a:r>
          </a:p>
          <a:p>
            <a:r>
              <a:rPr lang="cs-CZ" dirty="0" smtClean="0"/>
              <a:t>UPN sufix</a:t>
            </a:r>
          </a:p>
          <a:p>
            <a:pPr lvl="1"/>
            <a:r>
              <a:rPr lang="cs-CZ" dirty="0" smtClean="0"/>
              <a:t>UPN tvoří přihlašovací informaci o tom jaký uživatel se chce </a:t>
            </a:r>
            <a:r>
              <a:rPr lang="cs-CZ" dirty="0" err="1" smtClean="0"/>
              <a:t>přihásit</a:t>
            </a:r>
            <a:r>
              <a:rPr lang="cs-CZ" dirty="0" smtClean="0"/>
              <a:t> (User </a:t>
            </a:r>
            <a:r>
              <a:rPr lang="cs-CZ" dirty="0" err="1" smtClean="0"/>
              <a:t>Principal</a:t>
            </a:r>
            <a:r>
              <a:rPr lang="cs-CZ" dirty="0" smtClean="0"/>
              <a:t> </a:t>
            </a:r>
            <a:r>
              <a:rPr lang="cs-CZ" dirty="0" err="1" smtClean="0"/>
              <a:t>Name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2 varianty:</a:t>
            </a:r>
          </a:p>
          <a:p>
            <a:pPr lvl="2"/>
            <a:r>
              <a:rPr lang="cs-CZ" dirty="0" err="1" smtClean="0">
                <a:hlinkClick r:id="rId3"/>
              </a:rPr>
              <a:t>kockopes@zoo.local</a:t>
            </a:r>
            <a:endParaRPr lang="cs-CZ" dirty="0" smtClean="0"/>
          </a:p>
          <a:p>
            <a:pPr lvl="2"/>
            <a:r>
              <a:rPr lang="cs-CZ" dirty="0" err="1" smtClean="0"/>
              <a:t>zoo.local</a:t>
            </a:r>
            <a:r>
              <a:rPr lang="cs-CZ" dirty="0" smtClean="0"/>
              <a:t>\</a:t>
            </a:r>
            <a:r>
              <a:rPr lang="cs-CZ" dirty="0" err="1" smtClean="0"/>
              <a:t>kockopes</a:t>
            </a:r>
            <a:endParaRPr lang="cs-CZ" dirty="0"/>
          </a:p>
          <a:p>
            <a:pPr lvl="2"/>
            <a:r>
              <a:rPr lang="cs-CZ" dirty="0" smtClean="0"/>
              <a:t>ZOO\</a:t>
            </a:r>
            <a:r>
              <a:rPr lang="cs-CZ" dirty="0" err="1" smtClean="0"/>
              <a:t>kockopes</a:t>
            </a:r>
            <a:r>
              <a:rPr lang="cs-CZ" dirty="0" smtClean="0"/>
              <a:t> – </a:t>
            </a:r>
            <a:r>
              <a:rPr lang="cs-CZ" dirty="0" err="1" smtClean="0"/>
              <a:t>NetBIOS</a:t>
            </a:r>
            <a:r>
              <a:rPr lang="cs-CZ" dirty="0" smtClean="0"/>
              <a:t> varianta</a:t>
            </a:r>
          </a:p>
          <a:p>
            <a:r>
              <a:rPr lang="cs-CZ" dirty="0" smtClean="0"/>
              <a:t>Access Token uživatele - </a:t>
            </a:r>
            <a:r>
              <a:rPr lang="cs-CZ" dirty="0" err="1" smtClean="0"/>
              <a:t>whoami</a:t>
            </a:r>
            <a:endParaRPr lang="cs-CZ" dirty="0" smtClean="0"/>
          </a:p>
          <a:p>
            <a:pPr lvl="2"/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30796"/>
            <a:ext cx="5363229" cy="82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9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Významné účty skupin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/>
          </a:bodyPr>
          <a:lstStyle/>
          <a:p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Users</a:t>
            </a:r>
            <a:r>
              <a:rPr lang="cs-CZ" dirty="0" smtClean="0"/>
              <a:t> </a:t>
            </a:r>
          </a:p>
          <a:p>
            <a:pPr lvl="1"/>
            <a:r>
              <a:rPr lang="cs-CZ" sz="2600" dirty="0" smtClean="0"/>
              <a:t>Skupina všech uživatelských účtů v doméně</a:t>
            </a:r>
          </a:p>
          <a:p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Computers</a:t>
            </a:r>
            <a:r>
              <a:rPr lang="cs-CZ" dirty="0" smtClean="0"/>
              <a:t> </a:t>
            </a:r>
          </a:p>
          <a:p>
            <a:pPr lvl="1"/>
            <a:r>
              <a:rPr lang="cs-CZ" sz="2600" dirty="0" smtClean="0"/>
              <a:t>Skupina všech účtů počítačů v doméně</a:t>
            </a:r>
          </a:p>
          <a:p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Controllers</a:t>
            </a:r>
            <a:r>
              <a:rPr lang="cs-CZ" dirty="0" smtClean="0"/>
              <a:t> </a:t>
            </a:r>
          </a:p>
          <a:p>
            <a:pPr lvl="1"/>
            <a:r>
              <a:rPr lang="cs-CZ" sz="2600" dirty="0" smtClean="0"/>
              <a:t>Skupina všech účtů doménových řadičů v doméně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Významné účty skupin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r>
              <a:rPr lang="cs-CZ" sz="2400" dirty="0" err="1" smtClean="0"/>
              <a:t>Domain</a:t>
            </a:r>
            <a:r>
              <a:rPr lang="cs-CZ" sz="2400" dirty="0" smtClean="0"/>
              <a:t> </a:t>
            </a:r>
            <a:r>
              <a:rPr lang="cs-CZ" sz="2400" dirty="0" err="1" smtClean="0"/>
              <a:t>Admins</a:t>
            </a:r>
            <a:r>
              <a:rPr lang="cs-CZ" sz="2400" dirty="0" smtClean="0"/>
              <a:t> </a:t>
            </a:r>
          </a:p>
          <a:p>
            <a:pPr lvl="1"/>
            <a:r>
              <a:rPr lang="cs-CZ" sz="2000" dirty="0" smtClean="0"/>
              <a:t>Správci domény, mají nejvyšší možná práva v rámci své domény</a:t>
            </a:r>
          </a:p>
          <a:p>
            <a:r>
              <a:rPr lang="cs-CZ" sz="2400" dirty="0" err="1" smtClean="0"/>
              <a:t>Enterprise</a:t>
            </a:r>
            <a:r>
              <a:rPr lang="cs-CZ" sz="2400" dirty="0" smtClean="0"/>
              <a:t> </a:t>
            </a:r>
            <a:r>
              <a:rPr lang="cs-CZ" sz="2400" dirty="0" err="1" smtClean="0"/>
              <a:t>Admins</a:t>
            </a:r>
            <a:endParaRPr lang="cs-CZ" sz="2400" dirty="0" smtClean="0"/>
          </a:p>
          <a:p>
            <a:pPr lvl="1"/>
            <a:r>
              <a:rPr lang="cs-CZ" sz="2000" dirty="0" smtClean="0"/>
              <a:t>Správci organizace, mají nejvyšší možná práva ve všech doménách celého lesa</a:t>
            </a:r>
          </a:p>
          <a:p>
            <a:pPr lvl="1"/>
            <a:r>
              <a:rPr lang="cs-CZ" sz="2000" dirty="0" smtClean="0"/>
              <a:t>Mohou vytvářet nové domény a navazovat nové vztahy důvěry mezi doménami</a:t>
            </a:r>
          </a:p>
          <a:p>
            <a:pPr lvl="1"/>
            <a:r>
              <a:rPr lang="cs-CZ" sz="2000" dirty="0" smtClean="0"/>
              <a:t>Tato skupina se nachází pouze ve </a:t>
            </a:r>
            <a:r>
              <a:rPr lang="cs-CZ" sz="2000" dirty="0" err="1" smtClean="0"/>
              <a:t>forest</a:t>
            </a:r>
            <a:r>
              <a:rPr lang="cs-CZ" sz="2000" dirty="0" smtClean="0"/>
              <a:t>-</a:t>
            </a:r>
            <a:r>
              <a:rPr lang="cs-CZ" sz="2000" dirty="0" err="1" smtClean="0"/>
              <a:t>root</a:t>
            </a:r>
            <a:r>
              <a:rPr lang="cs-CZ" sz="2000" dirty="0" smtClean="0"/>
              <a:t> doméně lesa</a:t>
            </a:r>
          </a:p>
          <a:p>
            <a:r>
              <a:rPr lang="cs-CZ" sz="2400" dirty="0" err="1" smtClean="0"/>
              <a:t>Schema</a:t>
            </a:r>
            <a:r>
              <a:rPr lang="cs-CZ" sz="2400" dirty="0" smtClean="0"/>
              <a:t> </a:t>
            </a:r>
            <a:r>
              <a:rPr lang="cs-CZ" sz="2400" dirty="0" err="1" smtClean="0"/>
              <a:t>Admins</a:t>
            </a:r>
            <a:endParaRPr lang="cs-CZ" sz="2400" dirty="0" smtClean="0"/>
          </a:p>
          <a:p>
            <a:pPr lvl="1"/>
            <a:r>
              <a:rPr lang="cs-CZ" sz="2000" dirty="0" smtClean="0"/>
              <a:t>Členové této skupiny mohou provádět změny schématu </a:t>
            </a:r>
            <a:r>
              <a:rPr lang="cs-CZ" sz="2000" dirty="0" err="1" smtClean="0"/>
              <a:t>Active</a:t>
            </a:r>
            <a:r>
              <a:rPr lang="cs-CZ" sz="2000" dirty="0" smtClean="0"/>
              <a:t> </a:t>
            </a:r>
            <a:r>
              <a:rPr lang="cs-CZ" sz="2000" dirty="0" err="1" smtClean="0"/>
              <a:t>Directory</a:t>
            </a:r>
            <a:endParaRPr lang="cs-CZ" sz="2000" dirty="0" smtClean="0"/>
          </a:p>
          <a:p>
            <a:pPr lvl="1"/>
            <a:r>
              <a:rPr lang="cs-CZ" sz="2000" dirty="0" smtClean="0"/>
              <a:t>Tato skupina se nachází pouze ve </a:t>
            </a:r>
            <a:r>
              <a:rPr lang="cs-CZ" sz="2000" dirty="0" err="1" smtClean="0"/>
              <a:t>forest</a:t>
            </a:r>
            <a:r>
              <a:rPr lang="cs-CZ" sz="2000" dirty="0" smtClean="0"/>
              <a:t>-</a:t>
            </a:r>
            <a:r>
              <a:rPr lang="cs-CZ" sz="2000" dirty="0" err="1" smtClean="0"/>
              <a:t>root</a:t>
            </a:r>
            <a:r>
              <a:rPr lang="cs-CZ" sz="2000" dirty="0" smtClean="0"/>
              <a:t> doméně lesa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Vytváření a správa účtů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 smtClean="0"/>
              <a:t>Malá organizace/výjimečné požadavky</a:t>
            </a:r>
          </a:p>
          <a:p>
            <a:pPr lvl="1"/>
            <a:r>
              <a:rPr lang="cs-CZ" sz="2000" dirty="0" err="1" smtClean="0"/>
              <a:t>Active</a:t>
            </a:r>
            <a:r>
              <a:rPr lang="cs-CZ" sz="2000" dirty="0" smtClean="0"/>
              <a:t> </a:t>
            </a:r>
            <a:r>
              <a:rPr lang="cs-CZ" sz="2000" dirty="0" err="1" smtClean="0"/>
              <a:t>Directory</a:t>
            </a:r>
            <a:r>
              <a:rPr lang="cs-CZ" sz="2000" dirty="0" smtClean="0"/>
              <a:t> </a:t>
            </a:r>
            <a:r>
              <a:rPr lang="cs-CZ" sz="2000" dirty="0" err="1" smtClean="0"/>
              <a:t>Users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Computers</a:t>
            </a:r>
            <a:endParaRPr lang="cs-CZ" sz="2000" dirty="0" smtClean="0"/>
          </a:p>
          <a:p>
            <a:pPr lvl="2"/>
            <a:r>
              <a:rPr lang="cs-CZ" sz="2000" dirty="0" smtClean="0"/>
              <a:t>Základní grafický nástroj pro správu účtů a organizačních jednotek</a:t>
            </a:r>
          </a:p>
          <a:p>
            <a:r>
              <a:rPr lang="cs-CZ" sz="2000" dirty="0" smtClean="0"/>
              <a:t>Střední organizace/občasné hromadné změny</a:t>
            </a:r>
          </a:p>
          <a:p>
            <a:pPr lvl="1"/>
            <a:r>
              <a:rPr lang="cs-CZ" sz="2000" dirty="0" smtClean="0"/>
              <a:t>Skripty a nástroje příkazové řádky</a:t>
            </a:r>
          </a:p>
          <a:p>
            <a:pPr lvl="2"/>
            <a:r>
              <a:rPr lang="cs-CZ" b="1" dirty="0" err="1" smtClean="0"/>
              <a:t>powerShell</a:t>
            </a:r>
            <a:endParaRPr lang="cs-CZ" b="1" dirty="0" smtClean="0"/>
          </a:p>
          <a:p>
            <a:pPr lvl="3"/>
            <a:r>
              <a:rPr lang="cs-CZ" b="1" dirty="0" smtClean="0"/>
              <a:t>import</a:t>
            </a:r>
            <a:r>
              <a:rPr lang="en-US" b="1" dirty="0" smtClean="0"/>
              <a:t>-module </a:t>
            </a:r>
            <a:r>
              <a:rPr lang="en-US" b="1" dirty="0" err="1" smtClean="0"/>
              <a:t>ActiveDirectory</a:t>
            </a:r>
            <a:endParaRPr lang="en-US" b="1" dirty="0" smtClean="0"/>
          </a:p>
          <a:p>
            <a:pPr lvl="3"/>
            <a:r>
              <a:rPr lang="en-US" b="1" dirty="0" smtClean="0"/>
              <a:t>get-help *-AD*</a:t>
            </a:r>
            <a:endParaRPr lang="cs-CZ" b="1" dirty="0" smtClean="0"/>
          </a:p>
          <a:p>
            <a:pPr lvl="2"/>
            <a:r>
              <a:rPr lang="cs-CZ" sz="1800" dirty="0" err="1" smtClean="0"/>
              <a:t>ldifde</a:t>
            </a:r>
            <a:endParaRPr lang="cs-CZ" sz="1800" dirty="0" smtClean="0"/>
          </a:p>
          <a:p>
            <a:pPr lvl="2"/>
            <a:r>
              <a:rPr lang="cs-CZ" sz="1800" dirty="0" err="1" smtClean="0"/>
              <a:t>Csvde</a:t>
            </a:r>
            <a:endParaRPr lang="cs-CZ" sz="1800" dirty="0" smtClean="0"/>
          </a:p>
          <a:p>
            <a:pPr lvl="2"/>
            <a:r>
              <a:rPr lang="cs-CZ" sz="1800" dirty="0" err="1"/>
              <a:t>dsadd</a:t>
            </a:r>
            <a:r>
              <a:rPr lang="cs-CZ" sz="1800" dirty="0"/>
              <a:t>, </a:t>
            </a:r>
            <a:r>
              <a:rPr lang="cs-CZ" sz="1800" dirty="0" err="1"/>
              <a:t>dsmod</a:t>
            </a:r>
            <a:r>
              <a:rPr lang="cs-CZ" sz="1800" dirty="0"/>
              <a:t>, </a:t>
            </a:r>
            <a:r>
              <a:rPr lang="cs-CZ" sz="1800" dirty="0" err="1"/>
              <a:t>dsquery</a:t>
            </a:r>
            <a:r>
              <a:rPr lang="cs-CZ" sz="1800" dirty="0"/>
              <a:t>, </a:t>
            </a:r>
            <a:r>
              <a:rPr lang="cs-CZ" sz="1800" dirty="0" err="1"/>
              <a:t>dsget</a:t>
            </a:r>
            <a:r>
              <a:rPr lang="cs-CZ" sz="1800" dirty="0"/>
              <a:t>, </a:t>
            </a:r>
            <a:r>
              <a:rPr lang="cs-CZ" sz="1800" dirty="0" err="1"/>
              <a:t>dsmove</a:t>
            </a:r>
            <a:r>
              <a:rPr lang="cs-CZ" sz="1800" dirty="0"/>
              <a:t>, </a:t>
            </a:r>
            <a:r>
              <a:rPr lang="cs-CZ" sz="1800" dirty="0" err="1" smtClean="0"/>
              <a:t>dsrm</a:t>
            </a:r>
            <a:endParaRPr lang="cs-CZ" sz="1800" dirty="0" smtClean="0"/>
          </a:p>
          <a:p>
            <a:pPr lvl="2"/>
            <a:r>
              <a:rPr lang="cs-CZ" sz="1800" dirty="0" err="1" smtClean="0"/>
              <a:t>Visual</a:t>
            </a:r>
            <a:r>
              <a:rPr lang="cs-CZ" sz="1800" dirty="0" smtClean="0"/>
              <a:t> Basic </a:t>
            </a:r>
            <a:r>
              <a:rPr lang="cs-CZ" sz="1800" dirty="0" err="1" smtClean="0"/>
              <a:t>Script</a:t>
            </a:r>
            <a:endParaRPr lang="cs-CZ" sz="1800" dirty="0" smtClean="0"/>
          </a:p>
          <a:p>
            <a:r>
              <a:rPr lang="cs-CZ" sz="2000" dirty="0" smtClean="0"/>
              <a:t>Velká organizace/dynamicky se měnící prostředí</a:t>
            </a:r>
          </a:p>
          <a:p>
            <a:pPr lvl="1"/>
            <a:r>
              <a:rPr lang="cs-CZ" sz="2000" dirty="0" smtClean="0"/>
              <a:t>Propojení s existujícím personálním systémem</a:t>
            </a:r>
          </a:p>
          <a:p>
            <a:pPr lvl="1"/>
            <a:r>
              <a:rPr lang="cs-CZ" sz="2000" dirty="0" err="1" smtClean="0"/>
              <a:t>Proprietární</a:t>
            </a:r>
            <a:r>
              <a:rPr lang="cs-CZ" sz="2000" dirty="0" smtClean="0"/>
              <a:t> řešení</a:t>
            </a:r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PowerShell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Preferujte ho</a:t>
            </a:r>
          </a:p>
          <a:p>
            <a:r>
              <a:rPr lang="cs-CZ" dirty="0" smtClean="0"/>
              <a:t>Rozšíření ke standardním od Microsoftu: </a:t>
            </a:r>
            <a:r>
              <a:rPr lang="cs-CZ" dirty="0" smtClean="0">
                <a:hlinkClick r:id="rId2"/>
              </a:rPr>
              <a:t>www.quest.com</a:t>
            </a:r>
            <a:r>
              <a:rPr lang="cs-CZ" dirty="0" smtClean="0"/>
              <a:t> koupila firma Dell, přejmenovala </a:t>
            </a:r>
            <a:r>
              <a:rPr lang="cs-CZ" dirty="0"/>
              <a:t>na </a:t>
            </a:r>
            <a:r>
              <a:rPr lang="cs-CZ" dirty="0" err="1"/>
              <a:t>ActiveRoles</a:t>
            </a:r>
            <a:r>
              <a:rPr lang="cs-CZ" dirty="0"/>
              <a:t> Management Shell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Active</a:t>
            </a:r>
            <a:r>
              <a:rPr lang="cs-CZ" dirty="0"/>
              <a:t> </a:t>
            </a:r>
            <a:r>
              <a:rPr lang="cs-CZ" dirty="0" err="1"/>
              <a:t>Directory</a:t>
            </a:r>
            <a:endParaRPr lang="cs-CZ" dirty="0" smtClean="0"/>
          </a:p>
          <a:p>
            <a:r>
              <a:rPr lang="cs-CZ" dirty="0" smtClean="0"/>
              <a:t>Popis AD </a:t>
            </a:r>
            <a:r>
              <a:rPr lang="cs-CZ" dirty="0" err="1" smtClean="0"/>
              <a:t>commandletů</a:t>
            </a:r>
            <a:r>
              <a:rPr lang="cs-CZ" dirty="0" smtClean="0"/>
              <a:t> na </a:t>
            </a:r>
            <a:r>
              <a:rPr lang="cs-CZ" dirty="0" smtClean="0">
                <a:hlinkClick r:id="rId3"/>
              </a:rPr>
              <a:t>stránkách Technetu</a:t>
            </a:r>
            <a:endParaRPr lang="cs-CZ" dirty="0" smtClean="0"/>
          </a:p>
          <a:p>
            <a:r>
              <a:rPr lang="cs-CZ" dirty="0" smtClean="0"/>
              <a:t>New</a:t>
            </a:r>
            <a:r>
              <a:rPr lang="en-US" dirty="0" smtClean="0"/>
              <a:t>- Get- Set-</a:t>
            </a:r>
            <a:r>
              <a:rPr lang="en-US" dirty="0" err="1" smtClean="0"/>
              <a:t>ADComputer</a:t>
            </a:r>
            <a:endParaRPr lang="en-US" dirty="0" smtClean="0"/>
          </a:p>
          <a:p>
            <a:r>
              <a:rPr lang="en-US" dirty="0" smtClean="0"/>
              <a:t>New- Remove- Get- Set-</a:t>
            </a:r>
            <a:r>
              <a:rPr lang="en-US" dirty="0" err="1" smtClean="0"/>
              <a:t>ADUser</a:t>
            </a:r>
            <a:endParaRPr lang="en-US" dirty="0" smtClean="0"/>
          </a:p>
          <a:p>
            <a:r>
              <a:rPr lang="cs-CZ" dirty="0" smtClean="0"/>
              <a:t>Všechny atributy účtu: </a:t>
            </a:r>
            <a:r>
              <a:rPr lang="cs-CZ" dirty="0" err="1" smtClean="0"/>
              <a:t>Get-ADUser</a:t>
            </a:r>
            <a:r>
              <a:rPr lang="cs-CZ" dirty="0" smtClean="0"/>
              <a:t> </a:t>
            </a:r>
            <a:r>
              <a:rPr lang="cs-CZ" dirty="0"/>
              <a:t>-Identity 25631 -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smtClean="0"/>
              <a:t>*</a:t>
            </a:r>
          </a:p>
          <a:p>
            <a:r>
              <a:rPr lang="cs-CZ" dirty="0" smtClean="0"/>
              <a:t>Vypíše všechny účty v organizační jednotce</a:t>
            </a:r>
            <a:r>
              <a:rPr lang="cs-CZ" dirty="0"/>
              <a:t>: </a:t>
            </a:r>
            <a:r>
              <a:rPr lang="cs-CZ" dirty="0" err="1"/>
              <a:t>Get-ADUser</a:t>
            </a:r>
            <a:r>
              <a:rPr lang="cs-CZ" dirty="0"/>
              <a:t> -</a:t>
            </a:r>
            <a:r>
              <a:rPr lang="cs-CZ" dirty="0" err="1"/>
              <a:t>Filter</a:t>
            </a:r>
            <a:r>
              <a:rPr lang="cs-CZ" dirty="0"/>
              <a:t> * -</a:t>
            </a:r>
            <a:r>
              <a:rPr lang="cs-CZ" dirty="0" err="1"/>
              <a:t>SearchBase</a:t>
            </a:r>
            <a:r>
              <a:rPr lang="cs-CZ" dirty="0"/>
              <a:t> "</a:t>
            </a:r>
            <a:r>
              <a:rPr lang="cs-CZ" dirty="0" smtClean="0"/>
              <a:t>OU=</a:t>
            </a:r>
            <a:r>
              <a:rPr lang="cs-CZ" dirty="0" err="1" smtClean="0"/>
              <a:t>System,OU</a:t>
            </a:r>
            <a:r>
              <a:rPr lang="cs-CZ" dirty="0" smtClean="0"/>
              <a:t>=MU,DC=UCN,DC=MUNI,DC=CZ„</a:t>
            </a:r>
          </a:p>
          <a:p>
            <a:r>
              <a:rPr lang="cs-CZ" dirty="0" smtClean="0"/>
              <a:t>Hledání s filtrem: </a:t>
            </a:r>
            <a:r>
              <a:rPr lang="en-US" dirty="0" smtClean="0"/>
              <a:t>Get-</a:t>
            </a:r>
            <a:r>
              <a:rPr lang="en-US" dirty="0" err="1" smtClean="0"/>
              <a:t>ADUser</a:t>
            </a:r>
            <a:r>
              <a:rPr lang="en-US" dirty="0" smtClean="0"/>
              <a:t> </a:t>
            </a:r>
            <a:r>
              <a:rPr lang="en-US" dirty="0"/>
              <a:t>-Filter {</a:t>
            </a:r>
            <a:r>
              <a:rPr lang="en-US" dirty="0" err="1"/>
              <a:t>GivenName</a:t>
            </a:r>
            <a:r>
              <a:rPr lang="en-US" dirty="0"/>
              <a:t> -</a:t>
            </a:r>
            <a:r>
              <a:rPr lang="en-US" dirty="0" err="1"/>
              <a:t>eq</a:t>
            </a:r>
            <a:r>
              <a:rPr lang="en-US" dirty="0"/>
              <a:t> "David"} -Properties "</a:t>
            </a:r>
            <a:r>
              <a:rPr lang="en-US" dirty="0" err="1"/>
              <a:t>sn</a:t>
            </a:r>
            <a:r>
              <a:rPr lang="en-US" dirty="0"/>
              <a:t>"</a:t>
            </a:r>
            <a:endParaRPr lang="en-US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966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PowerShell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Založení skupiny</a:t>
            </a:r>
            <a:r>
              <a:rPr lang="cs-CZ" dirty="0"/>
              <a:t>: New-</a:t>
            </a:r>
            <a:r>
              <a:rPr lang="cs-CZ" dirty="0" err="1"/>
              <a:t>ADGroup</a:t>
            </a:r>
            <a:r>
              <a:rPr lang="cs-CZ" dirty="0"/>
              <a:t> -</a:t>
            </a:r>
            <a:r>
              <a:rPr lang="cs-CZ" dirty="0" err="1"/>
              <a:t>Name</a:t>
            </a:r>
            <a:r>
              <a:rPr lang="cs-CZ" dirty="0"/>
              <a:t> "RODC </a:t>
            </a:r>
            <a:r>
              <a:rPr lang="cs-CZ" dirty="0" err="1"/>
              <a:t>Admins</a:t>
            </a:r>
            <a:r>
              <a:rPr lang="cs-CZ" dirty="0"/>
              <a:t>" -</a:t>
            </a:r>
            <a:r>
              <a:rPr lang="cs-CZ" dirty="0" err="1"/>
              <a:t>SamAccountName</a:t>
            </a:r>
            <a:r>
              <a:rPr lang="cs-CZ" dirty="0"/>
              <a:t> </a:t>
            </a:r>
            <a:r>
              <a:rPr lang="cs-CZ" dirty="0" err="1"/>
              <a:t>RODCAdmins</a:t>
            </a:r>
            <a:r>
              <a:rPr lang="cs-CZ" dirty="0"/>
              <a:t> -</a:t>
            </a:r>
            <a:r>
              <a:rPr lang="cs-CZ" dirty="0" err="1"/>
              <a:t>GroupCategory</a:t>
            </a:r>
            <a:r>
              <a:rPr lang="cs-CZ" dirty="0"/>
              <a:t> </a:t>
            </a:r>
            <a:r>
              <a:rPr lang="cs-CZ" dirty="0" err="1"/>
              <a:t>Security</a:t>
            </a:r>
            <a:r>
              <a:rPr lang="cs-CZ" dirty="0"/>
              <a:t> -</a:t>
            </a:r>
            <a:r>
              <a:rPr lang="cs-CZ" dirty="0" err="1"/>
              <a:t>GroupScope</a:t>
            </a:r>
            <a:r>
              <a:rPr lang="cs-CZ" dirty="0"/>
              <a:t> </a:t>
            </a:r>
            <a:r>
              <a:rPr lang="cs-CZ" dirty="0" err="1"/>
              <a:t>Global</a:t>
            </a:r>
            <a:r>
              <a:rPr lang="cs-CZ" dirty="0"/>
              <a:t> -</a:t>
            </a:r>
            <a:r>
              <a:rPr lang="cs-CZ" dirty="0" err="1"/>
              <a:t>DisplayName</a:t>
            </a:r>
            <a:r>
              <a:rPr lang="cs-CZ" dirty="0"/>
              <a:t> "RODC </a:t>
            </a:r>
            <a:r>
              <a:rPr lang="cs-CZ" dirty="0" err="1"/>
              <a:t>Administrators</a:t>
            </a:r>
            <a:r>
              <a:rPr lang="cs-CZ" dirty="0"/>
              <a:t>" -</a:t>
            </a:r>
            <a:r>
              <a:rPr lang="cs-CZ" dirty="0" err="1"/>
              <a:t>Path</a:t>
            </a:r>
            <a:r>
              <a:rPr lang="cs-CZ" dirty="0"/>
              <a:t> "CN=</a:t>
            </a:r>
            <a:r>
              <a:rPr lang="cs-CZ" dirty="0" err="1"/>
              <a:t>Users,DC</a:t>
            </a:r>
            <a:r>
              <a:rPr lang="cs-CZ" dirty="0"/>
              <a:t>=</a:t>
            </a:r>
            <a:r>
              <a:rPr lang="cs-CZ" dirty="0" err="1"/>
              <a:t>Fabrikam,DC</a:t>
            </a:r>
            <a:r>
              <a:rPr lang="cs-CZ" dirty="0"/>
              <a:t>=</a:t>
            </a:r>
            <a:r>
              <a:rPr lang="cs-CZ" dirty="0" err="1"/>
              <a:t>Com</a:t>
            </a:r>
            <a:r>
              <a:rPr lang="cs-CZ" dirty="0"/>
              <a:t>" -</a:t>
            </a:r>
            <a:r>
              <a:rPr lang="cs-CZ" dirty="0" err="1"/>
              <a:t>Description</a:t>
            </a:r>
            <a:r>
              <a:rPr lang="cs-CZ" dirty="0"/>
              <a:t> "</a:t>
            </a:r>
            <a:r>
              <a:rPr lang="cs-CZ" dirty="0" err="1"/>
              <a:t>Members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group</a:t>
            </a:r>
            <a:r>
              <a:rPr lang="cs-CZ" dirty="0"/>
              <a:t> are RODC </a:t>
            </a:r>
            <a:r>
              <a:rPr lang="cs-CZ" dirty="0" err="1"/>
              <a:t>Administrators</a:t>
            </a:r>
            <a:r>
              <a:rPr lang="cs-CZ" dirty="0" smtClean="0"/>
              <a:t>"</a:t>
            </a:r>
          </a:p>
          <a:p>
            <a:r>
              <a:rPr lang="en-US" dirty="0" err="1" smtClean="0"/>
              <a:t>Atributy</a:t>
            </a:r>
            <a:r>
              <a:rPr lang="en-US" dirty="0" smtClean="0"/>
              <a:t> </a:t>
            </a:r>
            <a:r>
              <a:rPr lang="en-US" dirty="0" err="1" smtClean="0"/>
              <a:t>skupiny</a:t>
            </a:r>
            <a:r>
              <a:rPr lang="en-US" dirty="0" smtClean="0"/>
              <a:t>: </a:t>
            </a:r>
            <a:r>
              <a:rPr lang="cs-CZ" dirty="0" err="1" smtClean="0"/>
              <a:t>Get-ADGroup</a:t>
            </a:r>
            <a:r>
              <a:rPr lang="cs-CZ" dirty="0" smtClean="0"/>
              <a:t> '</a:t>
            </a:r>
            <a:r>
              <a:rPr lang="cs-CZ" dirty="0" err="1" smtClean="0"/>
              <a:t>TSUKBUsers</a:t>
            </a:r>
            <a:r>
              <a:rPr lang="cs-CZ" dirty="0" smtClean="0"/>
              <a:t>‘</a:t>
            </a:r>
            <a:endParaRPr lang="en-US" dirty="0" smtClean="0"/>
          </a:p>
          <a:p>
            <a:r>
              <a:rPr lang="cs-CZ" dirty="0" smtClean="0"/>
              <a:t>Členové skupiny: </a:t>
            </a:r>
            <a:r>
              <a:rPr lang="cs-CZ" dirty="0" err="1" smtClean="0"/>
              <a:t>Get-ADGroupMember</a:t>
            </a:r>
            <a:r>
              <a:rPr lang="cs-CZ" dirty="0" smtClean="0"/>
              <a:t> '</a:t>
            </a:r>
            <a:r>
              <a:rPr lang="cs-CZ" dirty="0" err="1" smtClean="0"/>
              <a:t>TSUKBUsers</a:t>
            </a:r>
            <a:r>
              <a:rPr lang="cs-CZ" dirty="0" smtClean="0"/>
              <a:t>‚</a:t>
            </a:r>
          </a:p>
          <a:p>
            <a:r>
              <a:rPr lang="cs-CZ" dirty="0" smtClean="0"/>
              <a:t>Přidání do skupiny</a:t>
            </a:r>
            <a:r>
              <a:rPr lang="cs-CZ" dirty="0"/>
              <a:t>: </a:t>
            </a:r>
            <a:r>
              <a:rPr lang="cs-CZ" dirty="0" err="1"/>
              <a:t>Add-ADGroupMember</a:t>
            </a:r>
            <a:r>
              <a:rPr lang="cs-CZ" dirty="0"/>
              <a:t> -Identity </a:t>
            </a:r>
            <a:r>
              <a:rPr lang="cs-CZ" dirty="0" err="1"/>
              <a:t>SvcAccPSOGroup</a:t>
            </a:r>
            <a:r>
              <a:rPr lang="cs-CZ" dirty="0"/>
              <a:t> -</a:t>
            </a:r>
            <a:r>
              <a:rPr lang="cs-CZ" dirty="0" err="1"/>
              <a:t>Members</a:t>
            </a:r>
            <a:r>
              <a:rPr lang="cs-CZ" dirty="0"/>
              <a:t> SQL01,SQL02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24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Instalace AD – požadavky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Windows Server</a:t>
            </a:r>
          </a:p>
          <a:p>
            <a:r>
              <a:rPr lang="cs-CZ" dirty="0" smtClean="0"/>
              <a:t>Administrátorský přístup</a:t>
            </a:r>
          </a:p>
          <a:p>
            <a:endParaRPr lang="cs-CZ" dirty="0" smtClean="0"/>
          </a:p>
          <a:p>
            <a:r>
              <a:rPr lang="cs-CZ" dirty="0" smtClean="0"/>
              <a:t>DNS (a </a:t>
            </a:r>
            <a:r>
              <a:rPr lang="cs-CZ" dirty="0" err="1" smtClean="0"/>
              <a:t>NetB</a:t>
            </a:r>
            <a:r>
              <a:rPr lang="en-US" dirty="0" smtClean="0"/>
              <a:t>IOS</a:t>
            </a:r>
            <a:r>
              <a:rPr lang="cs-CZ" dirty="0"/>
              <a:t>)</a:t>
            </a:r>
            <a:r>
              <a:rPr lang="cs-CZ" dirty="0" smtClean="0"/>
              <a:t> jméno domény – </a:t>
            </a:r>
            <a:r>
              <a:rPr lang="cs-CZ" i="1" dirty="0" err="1" smtClean="0"/>
              <a:t>login</a:t>
            </a:r>
            <a:r>
              <a:rPr lang="cs-CZ" dirty="0" err="1" smtClean="0"/>
              <a:t>.local</a:t>
            </a:r>
            <a:endParaRPr lang="cs-CZ" dirty="0" smtClean="0"/>
          </a:p>
          <a:p>
            <a:pPr lvl="1"/>
            <a:r>
              <a:rPr lang="cs-CZ" dirty="0" smtClean="0"/>
              <a:t>Možná instalace nového DNS serveru</a:t>
            </a:r>
          </a:p>
          <a:p>
            <a:r>
              <a:rPr lang="cs-CZ" dirty="0" smtClean="0"/>
              <a:t>Statickou IP adresu</a:t>
            </a:r>
          </a:p>
          <a:p>
            <a:endParaRPr lang="cs-CZ" dirty="0"/>
          </a:p>
          <a:p>
            <a:r>
              <a:rPr lang="cs-CZ" dirty="0" smtClean="0"/>
              <a:t>Pokud v prostředí běží starší verze AD, musí být připravená na provoz nového řadiče s Windows Server 2012 za použití </a:t>
            </a:r>
            <a:r>
              <a:rPr lang="cs-CZ" dirty="0"/>
              <a:t>Adprep.exe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968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ds</a:t>
            </a:r>
            <a:r>
              <a:rPr lang="cs-CZ" dirty="0" smtClean="0"/>
              <a:t> nástroje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err="1" smtClean="0"/>
              <a:t>dsadd</a:t>
            </a:r>
            <a:r>
              <a:rPr lang="cs-CZ" sz="2000" dirty="0" smtClean="0"/>
              <a:t> – přidání objektu</a:t>
            </a:r>
          </a:p>
          <a:p>
            <a:r>
              <a:rPr lang="cs-CZ" sz="2000" dirty="0" err="1" smtClean="0"/>
              <a:t>dsmod</a:t>
            </a:r>
            <a:r>
              <a:rPr lang="cs-CZ" sz="2000" dirty="0" smtClean="0"/>
              <a:t> – úprava objektu</a:t>
            </a:r>
          </a:p>
          <a:p>
            <a:r>
              <a:rPr lang="cs-CZ" sz="2000" dirty="0" err="1" smtClean="0"/>
              <a:t>dsget</a:t>
            </a:r>
            <a:r>
              <a:rPr lang="cs-CZ" sz="2000" dirty="0" smtClean="0"/>
              <a:t> – zobrazení vlastností objektu</a:t>
            </a:r>
          </a:p>
          <a:p>
            <a:r>
              <a:rPr lang="cs-CZ" sz="2000" dirty="0" err="1" smtClean="0"/>
              <a:t>dsquery</a:t>
            </a:r>
            <a:r>
              <a:rPr lang="cs-CZ" sz="2000" dirty="0" smtClean="0"/>
              <a:t> – nalezení objektů v adresáři</a:t>
            </a:r>
          </a:p>
          <a:p>
            <a:r>
              <a:rPr lang="cs-CZ" sz="2000" dirty="0" err="1" smtClean="0"/>
              <a:t>dsmove</a:t>
            </a:r>
            <a:r>
              <a:rPr lang="cs-CZ" sz="2000" dirty="0" smtClean="0"/>
              <a:t> – přesun objektu</a:t>
            </a:r>
          </a:p>
          <a:p>
            <a:r>
              <a:rPr lang="cs-CZ" sz="2000" dirty="0" err="1" smtClean="0"/>
              <a:t>dsrm</a:t>
            </a:r>
            <a:r>
              <a:rPr lang="cs-CZ" sz="2000" dirty="0" smtClean="0"/>
              <a:t> – odstranění objektu</a:t>
            </a:r>
          </a:p>
          <a:p>
            <a:endParaRPr lang="cs-CZ" sz="2000" dirty="0" smtClean="0"/>
          </a:p>
          <a:p>
            <a:r>
              <a:rPr lang="cs-CZ" sz="2000" dirty="0" smtClean="0"/>
              <a:t>Př.:</a:t>
            </a:r>
          </a:p>
          <a:p>
            <a:pPr>
              <a:buNone/>
            </a:pPr>
            <a:r>
              <a:rPr lang="en-US" sz="2000" dirty="0" smtClean="0"/>
              <a:t>      </a:t>
            </a:r>
            <a:r>
              <a:rPr lang="en-US" sz="2000" dirty="0" err="1" smtClean="0"/>
              <a:t>dsadd</a:t>
            </a:r>
            <a:r>
              <a:rPr lang="en-US" sz="2000" dirty="0" smtClean="0"/>
              <a:t> user CN=</a:t>
            </a:r>
            <a:r>
              <a:rPr lang="cs-CZ" sz="2000" dirty="0" err="1" smtClean="0"/>
              <a:t>Kockopes</a:t>
            </a:r>
            <a:r>
              <a:rPr lang="en-US" sz="2000" dirty="0" smtClean="0"/>
              <a:t>,</a:t>
            </a:r>
            <a:r>
              <a:rPr lang="cs-CZ" sz="2000" dirty="0" smtClean="0"/>
              <a:t>OU</a:t>
            </a:r>
            <a:r>
              <a:rPr lang="en-US" sz="2000" dirty="0" smtClean="0"/>
              <a:t>=</a:t>
            </a:r>
            <a:r>
              <a:rPr lang="cs-CZ" sz="2000" dirty="0" err="1" smtClean="0"/>
              <a:t>Zvirata</a:t>
            </a:r>
            <a:r>
              <a:rPr lang="en-US" sz="2000" dirty="0" smtClean="0"/>
              <a:t>,DC=</a:t>
            </a:r>
            <a:r>
              <a:rPr lang="cs-CZ" sz="2000" dirty="0" smtClean="0"/>
              <a:t>zoo</a:t>
            </a:r>
            <a:r>
              <a:rPr lang="en-US" sz="2000" dirty="0" smtClean="0"/>
              <a:t>,DC=</a:t>
            </a:r>
            <a:r>
              <a:rPr lang="cs-CZ" sz="2000" dirty="0" err="1" smtClean="0"/>
              <a:t>local</a:t>
            </a:r>
            <a:r>
              <a:rPr lang="en-US" sz="2000" dirty="0" smtClean="0"/>
              <a:t> -</a:t>
            </a:r>
            <a:r>
              <a:rPr lang="en-US" sz="2000" dirty="0" err="1" smtClean="0"/>
              <a:t>samid</a:t>
            </a:r>
            <a:r>
              <a:rPr lang="en-US" sz="2000" dirty="0" smtClean="0"/>
              <a:t> </a:t>
            </a:r>
            <a:r>
              <a:rPr lang="cs-CZ" sz="2000" dirty="0" err="1" smtClean="0"/>
              <a:t>Kockopes</a:t>
            </a:r>
            <a:r>
              <a:rPr lang="en-US" sz="2000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en-US" sz="2000" dirty="0" smtClean="0"/>
              <a:t>-</a:t>
            </a:r>
            <a:r>
              <a:rPr lang="en-US" sz="2000" dirty="0" err="1" smtClean="0"/>
              <a:t>pwd</a:t>
            </a:r>
            <a:r>
              <a:rPr lang="en-US" sz="2000" dirty="0" smtClean="0"/>
              <a:t> Pa$$w0rd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ldifde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LDAP Data Interchange format</a:t>
            </a:r>
            <a:r>
              <a:rPr lang="cs-CZ" sz="2000" dirty="0" smtClean="0"/>
              <a:t> </a:t>
            </a:r>
            <a:r>
              <a:rPr lang="cs-CZ" sz="2000" dirty="0" err="1" smtClean="0"/>
              <a:t>directory</a:t>
            </a:r>
            <a:r>
              <a:rPr lang="cs-CZ" sz="2000" dirty="0" smtClean="0"/>
              <a:t> </a:t>
            </a:r>
            <a:r>
              <a:rPr lang="cs-CZ" sz="2000" dirty="0" err="1" smtClean="0"/>
              <a:t>exchange</a:t>
            </a:r>
            <a:endParaRPr lang="en-US" sz="2000" dirty="0" smtClean="0"/>
          </a:p>
          <a:p>
            <a:r>
              <a:rPr lang="en-US" sz="2000" dirty="0" smtClean="0"/>
              <a:t>import/export </a:t>
            </a:r>
            <a:r>
              <a:rPr lang="cs-CZ" sz="2000" dirty="0" smtClean="0"/>
              <a:t>účtů ve velkém množství</a:t>
            </a:r>
          </a:p>
          <a:p>
            <a:pPr lvl="1"/>
            <a:r>
              <a:rPr lang="cs-CZ" sz="2000" dirty="0" smtClean="0"/>
              <a:t>Import: </a:t>
            </a:r>
            <a:r>
              <a:rPr lang="cs-CZ" sz="2000" dirty="0" err="1" smtClean="0"/>
              <a:t>ldifde</a:t>
            </a:r>
            <a:r>
              <a:rPr lang="cs-CZ" sz="2000" dirty="0" smtClean="0"/>
              <a:t> –i –f INPUT.LDF</a:t>
            </a:r>
          </a:p>
          <a:p>
            <a:pPr lvl="1"/>
            <a:r>
              <a:rPr lang="cs-CZ" sz="2000" dirty="0" smtClean="0"/>
              <a:t>Export: </a:t>
            </a:r>
            <a:r>
              <a:rPr lang="cs-CZ" sz="2000" dirty="0" err="1" smtClean="0"/>
              <a:t>ldifde</a:t>
            </a:r>
            <a:r>
              <a:rPr lang="cs-CZ" sz="2000" dirty="0" smtClean="0"/>
              <a:t> –f OUTPUT.LDF</a:t>
            </a:r>
          </a:p>
          <a:p>
            <a:r>
              <a:rPr lang="cs-CZ" sz="2000" dirty="0" smtClean="0"/>
              <a:t>Struktura souboru:</a:t>
            </a:r>
            <a:br>
              <a:rPr lang="cs-CZ" sz="2000" dirty="0" smtClean="0"/>
            </a:b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dn</a:t>
            </a:r>
            <a:r>
              <a:rPr lang="cs-CZ" sz="2000" dirty="0" smtClean="0"/>
              <a:t>:</a:t>
            </a:r>
            <a:r>
              <a:rPr lang="en-US" sz="2000" dirty="0" smtClean="0"/>
              <a:t> CN=</a:t>
            </a:r>
            <a:r>
              <a:rPr lang="cs-CZ" sz="2000" dirty="0" err="1" smtClean="0"/>
              <a:t>Kocko</a:t>
            </a:r>
            <a:r>
              <a:rPr lang="en-US" sz="2000" dirty="0" smtClean="0"/>
              <a:t> </a:t>
            </a:r>
            <a:r>
              <a:rPr lang="cs-CZ" sz="2000" dirty="0" smtClean="0"/>
              <a:t>Pes</a:t>
            </a:r>
            <a:r>
              <a:rPr lang="en-US" sz="2000" dirty="0" smtClean="0"/>
              <a:t>,OU=</a:t>
            </a:r>
            <a:r>
              <a:rPr lang="cs-CZ" sz="2000" dirty="0" err="1" smtClean="0"/>
              <a:t>Zvirata</a:t>
            </a:r>
            <a:r>
              <a:rPr lang="en-US" sz="2000" dirty="0" smtClean="0"/>
              <a:t>,OU=</a:t>
            </a:r>
            <a:r>
              <a:rPr lang="en-US" sz="2000" dirty="0" err="1" smtClean="0"/>
              <a:t>Student,DC</a:t>
            </a:r>
            <a:r>
              <a:rPr lang="en-US" sz="2000" dirty="0" smtClean="0"/>
              <a:t>=</a:t>
            </a:r>
            <a:r>
              <a:rPr lang="cs-CZ" sz="2000" dirty="0" smtClean="0"/>
              <a:t>zoo</a:t>
            </a:r>
            <a:r>
              <a:rPr lang="en-US" sz="2000" dirty="0" smtClean="0"/>
              <a:t>,DC=local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changetype</a:t>
            </a:r>
            <a:r>
              <a:rPr lang="cs-CZ" sz="2000" dirty="0" smtClean="0"/>
              <a:t>: </a:t>
            </a:r>
            <a:r>
              <a:rPr lang="cs-CZ" sz="2000" dirty="0" err="1" smtClean="0"/>
              <a:t>add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cn</a:t>
            </a:r>
            <a:r>
              <a:rPr lang="cs-CZ" sz="2000" dirty="0" smtClean="0"/>
              <a:t>: </a:t>
            </a:r>
            <a:r>
              <a:rPr lang="cs-CZ" sz="2000" dirty="0" err="1" smtClean="0"/>
              <a:t>Kocko</a:t>
            </a:r>
            <a:r>
              <a:rPr lang="cs-CZ" sz="2000" dirty="0" smtClean="0"/>
              <a:t> Pes</a:t>
            </a:r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objectclass</a:t>
            </a:r>
            <a:r>
              <a:rPr lang="cs-CZ" sz="2000" dirty="0" smtClean="0"/>
              <a:t>: user</a:t>
            </a:r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givenname</a:t>
            </a:r>
            <a:r>
              <a:rPr lang="cs-CZ" sz="2000" dirty="0" smtClean="0"/>
              <a:t>: </a:t>
            </a:r>
            <a:r>
              <a:rPr lang="cs-CZ" sz="2000" dirty="0" err="1" smtClean="0"/>
              <a:t>Kocka</a:t>
            </a: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/>
              <a:t>sn</a:t>
            </a:r>
            <a:r>
              <a:rPr lang="cs-CZ" sz="2000" dirty="0" smtClean="0"/>
              <a:t>: </a:t>
            </a:r>
            <a:r>
              <a:rPr lang="cs-CZ" sz="2000" dirty="0" err="1" smtClean="0"/>
              <a:t>Domaci</a:t>
            </a: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csvde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err="1" smtClean="0"/>
              <a:t>Comma</a:t>
            </a:r>
            <a:r>
              <a:rPr lang="cs-CZ" sz="2000" dirty="0" smtClean="0"/>
              <a:t>-</a:t>
            </a:r>
            <a:r>
              <a:rPr lang="cs-CZ" sz="2000" dirty="0" err="1" smtClean="0"/>
              <a:t>separated</a:t>
            </a:r>
            <a:r>
              <a:rPr lang="cs-CZ" sz="2000" dirty="0" smtClean="0"/>
              <a:t> </a:t>
            </a:r>
            <a:r>
              <a:rPr lang="cs-CZ" sz="2000" dirty="0" err="1" smtClean="0"/>
              <a:t>values</a:t>
            </a:r>
            <a:r>
              <a:rPr lang="cs-CZ" sz="2000" dirty="0" smtClean="0"/>
              <a:t> </a:t>
            </a:r>
            <a:r>
              <a:rPr lang="cs-CZ" sz="2000" dirty="0" err="1" smtClean="0"/>
              <a:t>directory</a:t>
            </a:r>
            <a:r>
              <a:rPr lang="cs-CZ" sz="2000" dirty="0" smtClean="0"/>
              <a:t> </a:t>
            </a:r>
            <a:r>
              <a:rPr lang="cs-CZ" sz="2000" dirty="0" err="1" smtClean="0"/>
              <a:t>exchange</a:t>
            </a:r>
            <a:endParaRPr lang="cs-CZ" sz="2000" dirty="0" smtClean="0"/>
          </a:p>
          <a:p>
            <a:r>
              <a:rPr lang="en-US" sz="2000" dirty="0" smtClean="0"/>
              <a:t>import/export </a:t>
            </a:r>
            <a:r>
              <a:rPr lang="cs-CZ" sz="2000" dirty="0" smtClean="0"/>
              <a:t>účtů ve velkém množství</a:t>
            </a:r>
          </a:p>
          <a:p>
            <a:pPr lvl="1"/>
            <a:r>
              <a:rPr lang="cs-CZ" sz="2000" dirty="0" smtClean="0"/>
              <a:t>Import: </a:t>
            </a:r>
            <a:r>
              <a:rPr lang="cs-CZ" sz="2000" dirty="0" err="1" smtClean="0"/>
              <a:t>csvde</a:t>
            </a:r>
            <a:r>
              <a:rPr lang="cs-CZ" sz="2000" dirty="0" smtClean="0"/>
              <a:t> –i –f INPUT.CSV</a:t>
            </a:r>
          </a:p>
          <a:p>
            <a:pPr lvl="1"/>
            <a:r>
              <a:rPr lang="cs-CZ" sz="2000" dirty="0" smtClean="0"/>
              <a:t>Export: </a:t>
            </a:r>
            <a:r>
              <a:rPr lang="cs-CZ" sz="2000" dirty="0" err="1" smtClean="0"/>
              <a:t>csvde</a:t>
            </a:r>
            <a:r>
              <a:rPr lang="cs-CZ" sz="2000" dirty="0" smtClean="0"/>
              <a:t> –f OUTPUT.CSV</a:t>
            </a:r>
          </a:p>
          <a:p>
            <a:r>
              <a:rPr lang="cs-CZ" sz="2000" dirty="0" smtClean="0"/>
              <a:t>Struktura souboru: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>	</a:t>
            </a:r>
            <a:r>
              <a:rPr lang="cs-CZ" sz="2000" dirty="0" err="1" smtClean="0">
                <a:solidFill>
                  <a:srgbClr val="C00000"/>
                </a:solidFill>
              </a:rPr>
              <a:t>dn</a:t>
            </a:r>
            <a:r>
              <a:rPr lang="cs-CZ" sz="2000" dirty="0" smtClean="0"/>
              <a:t>,</a:t>
            </a:r>
            <a:r>
              <a:rPr lang="cs-CZ" sz="2000" dirty="0" err="1" smtClean="0">
                <a:solidFill>
                  <a:srgbClr val="00B050"/>
                </a:solidFill>
              </a:rPr>
              <a:t>UserPrincipalName</a:t>
            </a:r>
            <a:r>
              <a:rPr lang="cs-CZ" sz="2000" dirty="0" smtClean="0"/>
              <a:t>,</a:t>
            </a:r>
            <a:r>
              <a:rPr lang="cs-CZ" sz="2000" dirty="0" err="1" smtClean="0">
                <a:solidFill>
                  <a:srgbClr val="0070C0"/>
                </a:solidFill>
              </a:rPr>
              <a:t>objectClass</a:t>
            </a:r>
            <a:r>
              <a:rPr lang="cs-CZ" sz="2000" dirty="0" smtClean="0"/>
              <a:t>,</a:t>
            </a:r>
            <a:r>
              <a:rPr lang="cs-CZ" sz="2000" dirty="0" err="1" smtClean="0">
                <a:solidFill>
                  <a:srgbClr val="7030A0"/>
                </a:solidFill>
              </a:rPr>
              <a:t>givenName</a:t>
            </a:r>
            <a:r>
              <a:rPr lang="cs-CZ" sz="2000" dirty="0" smtClean="0"/>
              <a:t>,</a:t>
            </a:r>
            <a:r>
              <a:rPr lang="cs-CZ" sz="2000" dirty="0" err="1" smtClean="0"/>
              <a:t>sn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“CN=</a:t>
            </a:r>
            <a:r>
              <a:rPr lang="cs-CZ" sz="2000" dirty="0" err="1" smtClean="0">
                <a:solidFill>
                  <a:srgbClr val="C00000"/>
                </a:solidFill>
              </a:rPr>
              <a:t>Kocko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cs-CZ" sz="2000" dirty="0" smtClean="0">
                <a:solidFill>
                  <a:srgbClr val="C00000"/>
                </a:solidFill>
              </a:rPr>
              <a:t>Pes</a:t>
            </a:r>
            <a:r>
              <a:rPr lang="en-US" sz="2000" dirty="0" smtClean="0">
                <a:solidFill>
                  <a:srgbClr val="C00000"/>
                </a:solidFill>
              </a:rPr>
              <a:t>,OU=</a:t>
            </a:r>
            <a:r>
              <a:rPr lang="cs-CZ" sz="2000" dirty="0" err="1" smtClean="0">
                <a:solidFill>
                  <a:srgbClr val="C00000"/>
                </a:solidFill>
              </a:rPr>
              <a:t>Zvirata</a:t>
            </a:r>
            <a:r>
              <a:rPr lang="en-US" sz="2000" dirty="0" smtClean="0">
                <a:solidFill>
                  <a:srgbClr val="C00000"/>
                </a:solidFill>
              </a:rPr>
              <a:t>,OU=Student,</a:t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DC=</a:t>
            </a:r>
            <a:r>
              <a:rPr lang="cs-CZ" sz="2000" dirty="0" smtClean="0">
                <a:solidFill>
                  <a:srgbClr val="C00000"/>
                </a:solidFill>
              </a:rPr>
              <a:t>zoo,</a:t>
            </a:r>
            <a:r>
              <a:rPr lang="en-US" sz="2000" dirty="0" smtClean="0">
                <a:solidFill>
                  <a:srgbClr val="C00000"/>
                </a:solidFill>
              </a:rPr>
              <a:t>DC=local”</a:t>
            </a:r>
            <a:r>
              <a:rPr lang="cs-CZ" sz="2000" dirty="0" smtClean="0">
                <a:solidFill>
                  <a:srgbClr val="C00000"/>
                </a:solidFill>
              </a:rPr>
              <a:t>,</a:t>
            </a:r>
            <a:r>
              <a:rPr lang="cs-CZ" sz="2000" dirty="0" err="1" smtClean="0">
                <a:solidFill>
                  <a:srgbClr val="C00000"/>
                </a:solidFill>
              </a:rPr>
              <a:t>kockopes</a:t>
            </a:r>
            <a:r>
              <a:rPr lang="en-US" sz="2000" dirty="0" smtClean="0">
                <a:solidFill>
                  <a:srgbClr val="00B050"/>
                </a:solidFill>
              </a:rPr>
              <a:t>@</a:t>
            </a:r>
            <a:r>
              <a:rPr lang="cs-CZ" sz="2000" dirty="0" err="1" smtClean="0">
                <a:solidFill>
                  <a:srgbClr val="00B050"/>
                </a:solidFill>
              </a:rPr>
              <a:t>zoo.local</a:t>
            </a:r>
            <a:r>
              <a:rPr lang="cs-CZ" sz="2000" dirty="0" err="1" smtClean="0"/>
              <a:t>,</a:t>
            </a:r>
            <a:r>
              <a:rPr lang="cs-CZ" sz="2000" dirty="0" err="1" smtClean="0">
                <a:solidFill>
                  <a:srgbClr val="0070C0"/>
                </a:solidFill>
              </a:rPr>
              <a:t>user</a:t>
            </a:r>
            <a:r>
              <a:rPr lang="cs-CZ" sz="2000" dirty="0" err="1" smtClean="0"/>
              <a:t>,Kocka,Domaci</a:t>
            </a:r>
            <a:endParaRPr lang="cs-CZ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Vytvořit uživatelský účet nástrojem AD </a:t>
            </a:r>
            <a:r>
              <a:rPr lang="cs-CZ" dirty="0" err="1"/>
              <a:t>Users</a:t>
            </a:r>
            <a:r>
              <a:rPr lang="cs-CZ" dirty="0"/>
              <a:t> and </a:t>
            </a:r>
            <a:r>
              <a:rPr lang="cs-CZ" dirty="0" err="1"/>
              <a:t>Computers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Zakázat/povolit tento účet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Resetovat účtu heslo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Vytvořit skupinu v AD </a:t>
            </a:r>
            <a:r>
              <a:rPr lang="cs-CZ" dirty="0" err="1"/>
              <a:t>Users</a:t>
            </a:r>
            <a:r>
              <a:rPr lang="cs-CZ" dirty="0"/>
              <a:t> and </a:t>
            </a:r>
            <a:r>
              <a:rPr lang="cs-CZ" dirty="0" err="1"/>
              <a:t>Computers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Vložit do skupiny další účty i další skupiny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Zkontrolovat </a:t>
            </a:r>
            <a:r>
              <a:rPr lang="cs-CZ" dirty="0" err="1"/>
              <a:t>access</a:t>
            </a:r>
            <a:r>
              <a:rPr lang="cs-CZ" dirty="0"/>
              <a:t> token (</a:t>
            </a:r>
            <a:r>
              <a:rPr lang="cs-CZ" dirty="0" err="1"/>
              <a:t>whoami</a:t>
            </a:r>
            <a:r>
              <a:rPr lang="cs-CZ" dirty="0"/>
              <a:t> /</a:t>
            </a:r>
            <a:r>
              <a:rPr lang="cs-CZ" dirty="0" err="1"/>
              <a:t>all</a:t>
            </a:r>
            <a:r>
              <a:rPr lang="cs-CZ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Vytvořit účet </a:t>
            </a:r>
            <a:r>
              <a:rPr lang="cs-CZ" dirty="0" err="1"/>
              <a:t>commandletem</a:t>
            </a:r>
            <a:r>
              <a:rPr lang="cs-CZ" dirty="0"/>
              <a:t> v </a:t>
            </a:r>
            <a:r>
              <a:rPr lang="cs-CZ" dirty="0" err="1"/>
              <a:t>PowerShellu</a:t>
            </a:r>
            <a:r>
              <a:rPr lang="cs-CZ" dirty="0"/>
              <a:t> (</a:t>
            </a:r>
            <a:r>
              <a:rPr lang="cs-CZ" dirty="0" err="1"/>
              <a:t>new-adUser</a:t>
            </a:r>
            <a:r>
              <a:rPr lang="cs-CZ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Vytvořit účet příkazem </a:t>
            </a:r>
            <a:r>
              <a:rPr lang="cs-CZ" dirty="0" err="1"/>
              <a:t>dsadd</a:t>
            </a:r>
            <a:r>
              <a:rPr lang="cs-CZ" dirty="0"/>
              <a:t> a upravit ho přes </a:t>
            </a:r>
            <a:r>
              <a:rPr lang="cs-CZ" dirty="0" err="1"/>
              <a:t>dsmod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Vytvořit účty nástrojem </a:t>
            </a:r>
            <a:r>
              <a:rPr lang="cs-CZ" dirty="0" err="1"/>
              <a:t>ldifde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42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– instalace DC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Přejmenujeme server1 na DC1 (</a:t>
            </a:r>
            <a:r>
              <a:rPr lang="cs-CZ" dirty="0" err="1" smtClean="0"/>
              <a:t>reboot</a:t>
            </a:r>
            <a:r>
              <a:rPr lang="cs-CZ" dirty="0" smtClean="0"/>
              <a:t>!)</a:t>
            </a:r>
          </a:p>
          <a:p>
            <a:r>
              <a:rPr lang="cs-CZ" dirty="0" smtClean="0"/>
              <a:t>Přidáme roli AD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Services</a:t>
            </a:r>
            <a:r>
              <a:rPr lang="cs-CZ" dirty="0" smtClean="0"/>
              <a:t> na server1</a:t>
            </a:r>
          </a:p>
          <a:p>
            <a:r>
              <a:rPr lang="cs-CZ" dirty="0" err="1" smtClean="0"/>
              <a:t>Power</a:t>
            </a:r>
            <a:r>
              <a:rPr lang="cs-CZ" dirty="0" smtClean="0"/>
              <a:t> Shell nebo GUI Server </a:t>
            </a:r>
            <a:r>
              <a:rPr lang="cs-CZ" dirty="0" err="1" smtClean="0"/>
              <a:t>Manager</a:t>
            </a:r>
            <a:endParaRPr lang="cs-CZ" dirty="0" smtClean="0"/>
          </a:p>
          <a:p>
            <a:r>
              <a:rPr lang="cs-CZ" dirty="0" smtClean="0"/>
              <a:t>Vyberete roli </a:t>
            </a:r>
            <a:r>
              <a:rPr lang="cs-CZ" b="1" dirty="0" err="1" smtClean="0"/>
              <a:t>Active</a:t>
            </a:r>
            <a:r>
              <a:rPr lang="cs-CZ" b="1" dirty="0" smtClean="0"/>
              <a:t> </a:t>
            </a:r>
            <a:r>
              <a:rPr lang="cs-CZ" b="1" dirty="0" err="1" smtClean="0"/>
              <a:t>Directory</a:t>
            </a:r>
            <a:r>
              <a:rPr lang="cs-CZ" b="1" dirty="0" smtClean="0"/>
              <a:t> </a:t>
            </a:r>
            <a:r>
              <a:rPr lang="cs-CZ" b="1" dirty="0" err="1" smtClean="0"/>
              <a:t>Domain</a:t>
            </a:r>
            <a:r>
              <a:rPr lang="cs-CZ" b="1" dirty="0" smtClean="0"/>
              <a:t> </a:t>
            </a:r>
            <a:r>
              <a:rPr lang="cs-CZ" b="1" dirty="0" err="1" smtClean="0"/>
              <a:t>Services</a:t>
            </a:r>
            <a:r>
              <a:rPr lang="cs-CZ" dirty="0" smtClean="0"/>
              <a:t> Pozor je jich tam více s podobným názvem.</a:t>
            </a:r>
          </a:p>
          <a:p>
            <a:r>
              <a:rPr lang="cs-CZ" b="1" dirty="0" smtClean="0"/>
              <a:t>Restart</a:t>
            </a:r>
            <a:r>
              <a:rPr lang="cs-CZ" dirty="0" smtClean="0"/>
              <a:t> i když není vyžádán!</a:t>
            </a:r>
          </a:p>
        </p:txBody>
      </p:sp>
    </p:spTree>
    <p:extLst>
      <p:ext uri="{BB962C8B-B14F-4D97-AF65-F5344CB8AC3E}">
        <p14:creationId xmlns:p14="http://schemas.microsoft.com/office/powerpoint/2010/main" val="797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Instalace</a:t>
            </a:r>
            <a:r>
              <a:rPr lang="en-US" dirty="0" smtClean="0"/>
              <a:t> AD role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0248" y="1417638"/>
            <a:ext cx="7156167" cy="51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2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– instalace DC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Tímto je pouze nainstalovaná role, je nutné provést konfiguraci </a:t>
            </a:r>
            <a:r>
              <a:rPr lang="en-US" dirty="0" smtClean="0"/>
              <a:t>– </a:t>
            </a:r>
            <a:r>
              <a:rPr lang="cs-CZ" dirty="0" smtClean="0"/>
              <a:t>povýšení stroje na doménový řadič.</a:t>
            </a:r>
          </a:p>
          <a:p>
            <a:r>
              <a:rPr lang="cs-CZ" b="1" dirty="0"/>
              <a:t>Pro jméno AD vybrat nekonfliktní s existujícími DNS doménami!</a:t>
            </a:r>
            <a:endParaRPr lang="cs-CZ" dirty="0" smtClean="0"/>
          </a:p>
          <a:p>
            <a:r>
              <a:rPr lang="cs-CZ" dirty="0" smtClean="0"/>
              <a:t>Post-</a:t>
            </a:r>
            <a:r>
              <a:rPr lang="cs-CZ" dirty="0" err="1" smtClean="0"/>
              <a:t>deployment</a:t>
            </a:r>
            <a:r>
              <a:rPr lang="cs-CZ" dirty="0" smtClean="0"/>
              <a:t> </a:t>
            </a:r>
            <a:r>
              <a:rPr lang="cs-CZ" dirty="0" err="1" smtClean="0"/>
              <a:t>Configuration</a:t>
            </a:r>
            <a:r>
              <a:rPr lang="cs-CZ" dirty="0" smtClean="0"/>
              <a:t> in Server </a:t>
            </a:r>
            <a:r>
              <a:rPr lang="cs-CZ" dirty="0" err="1" smtClean="0"/>
              <a:t>Manager</a:t>
            </a:r>
            <a:r>
              <a:rPr lang="cs-CZ" dirty="0" smtClean="0"/>
              <a:t> </a:t>
            </a:r>
            <a:r>
              <a:rPr lang="en-US" dirty="0" smtClean="0"/>
              <a:t>– </a:t>
            </a:r>
            <a:r>
              <a:rPr lang="cs-CZ" dirty="0" smtClean="0"/>
              <a:t>konci ukáže odpovídající příkaz v </a:t>
            </a:r>
            <a:r>
              <a:rPr lang="cs-CZ" dirty="0" err="1" smtClean="0"/>
              <a:t>PowerShellu</a:t>
            </a:r>
            <a:r>
              <a:rPr lang="cs-CZ" dirty="0" smtClean="0"/>
              <a:t>.</a:t>
            </a:r>
          </a:p>
          <a:p>
            <a:pPr lvl="1"/>
            <a:r>
              <a:rPr lang="cs-CZ" dirty="0" err="1" smtClean="0"/>
              <a:t>Promote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 server to a </a:t>
            </a:r>
            <a:r>
              <a:rPr lang="cs-CZ" dirty="0" err="1" smtClean="0"/>
              <a:t>domain</a:t>
            </a:r>
            <a:r>
              <a:rPr lang="cs-CZ" dirty="0" smtClean="0"/>
              <a:t> </a:t>
            </a:r>
            <a:r>
              <a:rPr lang="cs-CZ" dirty="0" err="1" smtClean="0"/>
              <a:t>controller</a:t>
            </a:r>
            <a:endParaRPr lang="cs-CZ" dirty="0"/>
          </a:p>
          <a:p>
            <a:pPr lvl="1"/>
            <a:r>
              <a:rPr lang="cs-CZ" dirty="0" err="1" smtClean="0"/>
              <a:t>Add</a:t>
            </a:r>
            <a:r>
              <a:rPr lang="cs-CZ" dirty="0" smtClean="0"/>
              <a:t> a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forest</a:t>
            </a:r>
            <a:endParaRPr lang="cs-CZ" dirty="0" smtClean="0"/>
          </a:p>
          <a:p>
            <a:pPr lvl="1"/>
            <a:r>
              <a:rPr lang="cs-CZ" dirty="0" smtClean="0"/>
              <a:t>Funkční úroveň – probírané později</a:t>
            </a:r>
          </a:p>
          <a:p>
            <a:pPr lvl="2"/>
            <a:r>
              <a:rPr lang="cs-CZ" dirty="0" smtClean="0"/>
              <a:t>lesa: Windows Server 2016</a:t>
            </a:r>
          </a:p>
          <a:p>
            <a:pPr lvl="2"/>
            <a:r>
              <a:rPr lang="cs-CZ" dirty="0" smtClean="0"/>
              <a:t>domény: Windows Server 2016</a:t>
            </a:r>
          </a:p>
          <a:p>
            <a:pPr lvl="1"/>
            <a:r>
              <a:rPr lang="cs-CZ" dirty="0" smtClean="0"/>
              <a:t>Heslo pro obnovu AD (DSRM)</a:t>
            </a:r>
          </a:p>
          <a:p>
            <a:pPr lvl="2"/>
            <a:r>
              <a:rPr lang="cs-CZ" dirty="0" smtClean="0"/>
              <a:t>není heslo pro doménového správce = nepoužívá se v produkčním prostředí</a:t>
            </a:r>
          </a:p>
          <a:p>
            <a:pPr lvl="2"/>
            <a:r>
              <a:rPr lang="cs-CZ" dirty="0" smtClean="0"/>
              <a:t>nelze změnit, pokud není dostupná databáze AD! – napsat na bezpečné místo</a:t>
            </a:r>
          </a:p>
          <a:p>
            <a:pPr lvl="2"/>
            <a:r>
              <a:rPr lang="cs-CZ" dirty="0" smtClean="0"/>
              <a:t>pro cvičení použijte heslo </a:t>
            </a:r>
            <a:r>
              <a:rPr lang="en-US" dirty="0" smtClean="0"/>
              <a:t>	</a:t>
            </a:r>
            <a:r>
              <a:rPr lang="cs-CZ" dirty="0" smtClean="0"/>
              <a:t>Pa</a:t>
            </a:r>
            <a:r>
              <a:rPr lang="en-US" dirty="0" smtClean="0"/>
              <a:t>$$w0rd</a:t>
            </a:r>
          </a:p>
          <a:p>
            <a:pPr lvl="1"/>
            <a:r>
              <a:rPr lang="cs-CZ" dirty="0" smtClean="0"/>
              <a:t>Nová DNS zóna integrovaná do AD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38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4171</TotalTime>
  <Words>2426</Words>
  <Application>Microsoft Macintosh PowerPoint</Application>
  <PresentationFormat>On-screen Show (4:3)</PresentationFormat>
  <Paragraphs>385</Paragraphs>
  <Slides>63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Calibri</vt:lpstr>
      <vt:lpstr>Arial</vt:lpstr>
      <vt:lpstr>Motiv sady Office</vt:lpstr>
      <vt:lpstr>Instalace AD, single sign-on </vt:lpstr>
      <vt:lpstr>Prerekvizity</vt:lpstr>
      <vt:lpstr>Motivace, pojmy</vt:lpstr>
      <vt:lpstr>Logická struktura AD</vt:lpstr>
      <vt:lpstr>Logická struktura AD – pokračování</vt:lpstr>
      <vt:lpstr>Instalace AD – požadavky</vt:lpstr>
      <vt:lpstr>Úkoly – instalace DC</vt:lpstr>
      <vt:lpstr>Instalace AD role</vt:lpstr>
      <vt:lpstr>Úkoly – instalace DC</vt:lpstr>
      <vt:lpstr>Povýšení DC1 1</vt:lpstr>
      <vt:lpstr>Povýšení DC1 2</vt:lpstr>
      <vt:lpstr>Povýšení DC1 3</vt:lpstr>
      <vt:lpstr>Povýšení DC1 4</vt:lpstr>
      <vt:lpstr>Povýšení DC1 5</vt:lpstr>
      <vt:lpstr>Povýšení DC1 6</vt:lpstr>
      <vt:lpstr>Povýšení DC1 7</vt:lpstr>
      <vt:lpstr>Povýšení DC1 8</vt:lpstr>
      <vt:lpstr>Povýšeni DC1 9</vt:lpstr>
      <vt:lpstr>Povýšení DC1 10</vt:lpstr>
      <vt:lpstr>složka NTDS</vt:lpstr>
      <vt:lpstr>složka SYSVOL</vt:lpstr>
      <vt:lpstr>Kontrolní otázka</vt:lpstr>
      <vt:lpstr>Globální katalog (GC)</vt:lpstr>
      <vt:lpstr>Logická struktura AD – pokračování</vt:lpstr>
      <vt:lpstr>Uživatelské účty</vt:lpstr>
      <vt:lpstr>Úkoly</vt:lpstr>
      <vt:lpstr>Povýšení DC2 1</vt:lpstr>
      <vt:lpstr>Povýšení DC2 2 přidání do domény</vt:lpstr>
      <vt:lpstr>Povýšení DC2 3</vt:lpstr>
      <vt:lpstr>Povýšení DC2 4</vt:lpstr>
      <vt:lpstr>Povýšení DC2 5</vt:lpstr>
      <vt:lpstr>Povýšení DC2 6</vt:lpstr>
      <vt:lpstr>Povýšení DC2 7</vt:lpstr>
      <vt:lpstr>Povýšení DC2 8</vt:lpstr>
      <vt:lpstr>Povýšení DC2 9</vt:lpstr>
      <vt:lpstr>Povýšení DC2 10</vt:lpstr>
      <vt:lpstr>Povýšení DC2 11</vt:lpstr>
      <vt:lpstr>Povýšení DC2 12</vt:lpstr>
      <vt:lpstr>Povýšení DC2 13</vt:lpstr>
      <vt:lpstr>Povýšení DC2 14</vt:lpstr>
      <vt:lpstr>Rest of Domain Tasks 1</vt:lpstr>
      <vt:lpstr>Rest of Domain Tasks 2</vt:lpstr>
      <vt:lpstr>Rest of Domain Tasks 3</vt:lpstr>
      <vt:lpstr>Rest of Domain Tasks 4</vt:lpstr>
      <vt:lpstr>Rest of Domain Tasks 5</vt:lpstr>
      <vt:lpstr>Single sign-on</vt:lpstr>
      <vt:lpstr>Účty v AD</vt:lpstr>
      <vt:lpstr>Skupiny – typ</vt:lpstr>
      <vt:lpstr>Účty skupin – scope</vt:lpstr>
      <vt:lpstr>Jmenné konvence + AGDLP přístup</vt:lpstr>
      <vt:lpstr>Autentizace uživatele v AD</vt:lpstr>
      <vt:lpstr>Autentizace uživatele v AD</vt:lpstr>
      <vt:lpstr>Identifikace objektu v LDAP</vt:lpstr>
      <vt:lpstr>Identifikace objektu v LDAP</vt:lpstr>
      <vt:lpstr>Významné účty skupin</vt:lpstr>
      <vt:lpstr>Významné účty skupin</vt:lpstr>
      <vt:lpstr>Vytváření a správa účtů</vt:lpstr>
      <vt:lpstr>PowerShell</vt:lpstr>
      <vt:lpstr>PowerShell</vt:lpstr>
      <vt:lpstr>ds nástroje</vt:lpstr>
      <vt:lpstr>ldifde</vt:lpstr>
      <vt:lpstr>csvde</vt:lpstr>
      <vt:lpstr>Úkoly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Ave</dc:creator>
  <cp:lastModifiedBy>Leska, David</cp:lastModifiedBy>
  <cp:revision>312</cp:revision>
  <dcterms:created xsi:type="dcterms:W3CDTF">2011-03-06T12:09:01Z</dcterms:created>
  <dcterms:modified xsi:type="dcterms:W3CDTF">2017-03-12T10:30:59Z</dcterms:modified>
</cp:coreProperties>
</file>