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75"/>
  </p:notesMasterIdLst>
  <p:sldIdLst>
    <p:sldId id="256" r:id="rId2"/>
    <p:sldId id="371" r:id="rId3"/>
    <p:sldId id="270" r:id="rId4"/>
    <p:sldId id="382" r:id="rId5"/>
    <p:sldId id="257" r:id="rId6"/>
    <p:sldId id="258" r:id="rId7"/>
    <p:sldId id="335" r:id="rId8"/>
    <p:sldId id="263" r:id="rId9"/>
    <p:sldId id="359" r:id="rId10"/>
    <p:sldId id="360" r:id="rId11"/>
    <p:sldId id="264" r:id="rId12"/>
    <p:sldId id="337" r:id="rId13"/>
    <p:sldId id="374" r:id="rId14"/>
    <p:sldId id="373" r:id="rId15"/>
    <p:sldId id="351" r:id="rId16"/>
    <p:sldId id="375" r:id="rId17"/>
    <p:sldId id="261" r:id="rId18"/>
    <p:sldId id="355" r:id="rId19"/>
    <p:sldId id="298" r:id="rId20"/>
    <p:sldId id="376" r:id="rId21"/>
    <p:sldId id="377" r:id="rId22"/>
    <p:sldId id="341" r:id="rId23"/>
    <p:sldId id="299" r:id="rId24"/>
    <p:sldId id="352" r:id="rId25"/>
    <p:sldId id="316" r:id="rId26"/>
    <p:sldId id="378" r:id="rId27"/>
    <p:sldId id="344" r:id="rId28"/>
    <p:sldId id="317" r:id="rId29"/>
    <p:sldId id="384" r:id="rId30"/>
    <p:sldId id="331" r:id="rId31"/>
    <p:sldId id="312" r:id="rId32"/>
    <p:sldId id="314" r:id="rId33"/>
    <p:sldId id="333" r:id="rId34"/>
    <p:sldId id="332" r:id="rId35"/>
    <p:sldId id="315" r:id="rId36"/>
    <p:sldId id="379" r:id="rId37"/>
    <p:sldId id="357" r:id="rId38"/>
    <p:sldId id="380" r:id="rId39"/>
    <p:sldId id="319" r:id="rId40"/>
    <p:sldId id="348" r:id="rId41"/>
    <p:sldId id="343" r:id="rId42"/>
    <p:sldId id="345" r:id="rId43"/>
    <p:sldId id="383" r:id="rId44"/>
    <p:sldId id="320" r:id="rId45"/>
    <p:sldId id="305" r:id="rId46"/>
    <p:sldId id="356" r:id="rId47"/>
    <p:sldId id="260" r:id="rId48"/>
    <p:sldId id="342" r:id="rId49"/>
    <p:sldId id="358" r:id="rId50"/>
    <p:sldId id="262" r:id="rId51"/>
    <p:sldId id="291" r:id="rId52"/>
    <p:sldId id="267" r:id="rId53"/>
    <p:sldId id="322" r:id="rId54"/>
    <p:sldId id="280" r:id="rId55"/>
    <p:sldId id="321" r:id="rId56"/>
    <p:sldId id="278" r:id="rId57"/>
    <p:sldId id="275" r:id="rId58"/>
    <p:sldId id="381" r:id="rId59"/>
    <p:sldId id="346" r:id="rId60"/>
    <p:sldId id="324" r:id="rId61"/>
    <p:sldId id="307" r:id="rId62"/>
    <p:sldId id="340" r:id="rId63"/>
    <p:sldId id="306" r:id="rId64"/>
    <p:sldId id="366" r:id="rId65"/>
    <p:sldId id="367" r:id="rId66"/>
    <p:sldId id="368" r:id="rId67"/>
    <p:sldId id="288" r:id="rId68"/>
    <p:sldId id="308" r:id="rId69"/>
    <p:sldId id="266" r:id="rId70"/>
    <p:sldId id="325" r:id="rId71"/>
    <p:sldId id="336" r:id="rId72"/>
    <p:sldId id="363" r:id="rId73"/>
    <p:sldId id="302" r:id="rId7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dzurj" initials="x" lastIdx="2" clrIdx="0">
    <p:extLst>
      <p:ext uri="{19B8F6BF-5375-455C-9EA6-DF929625EA0E}">
        <p15:presenceInfo xmlns:p15="http://schemas.microsoft.com/office/powerpoint/2012/main" userId="S-1-5-21-1456231919-1440836737-2099212325-145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1" autoAdjust="0"/>
    <p:restoredTop sz="84514" autoAdjust="0"/>
  </p:normalViewPr>
  <p:slideViewPr>
    <p:cSldViewPr snapToGrid="0">
      <p:cViewPr varScale="1">
        <p:scale>
          <a:sx n="110" d="100"/>
          <a:sy n="110" d="100"/>
        </p:scale>
        <p:origin x="28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D28CF-FA6E-40F3-B8A3-FE4C6ADD28DB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41866-781A-4FB4-B59F-6F1AFE9750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0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397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bych chtěl udělat nastavení na lok. uživatele tak mohu:</a:t>
            </a:r>
          </a:p>
          <a:p>
            <a:r>
              <a:rPr lang="cs-CZ" dirty="0"/>
              <a:t>nakonfigurovat lokální politiky a pak je rozkopírovat do C:\Windows\System32\GroupPolicy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905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WMI EXPLORER http://blogs.technet.com/b/heyscriptingguy/archive/2014/09/13/weekend-scripter-the-wmi-explorer-tool.aspx</a:t>
            </a:r>
          </a:p>
          <a:p>
            <a:endParaRPr lang="en-US" dirty="0"/>
          </a:p>
          <a:p>
            <a:r>
              <a:rPr lang="en-US" dirty="0"/>
              <a:t>WMI CODE CREATOR http://deployhappiness.com/exploring-wmi-testing-group-policy-wmi-filters/</a:t>
            </a:r>
          </a:p>
          <a:p>
            <a:endParaRPr lang="cs-CZ" dirty="0"/>
          </a:p>
          <a:p>
            <a:r>
              <a:rPr lang="cs-CZ" dirty="0" err="1"/>
              <a:t>Vytvareni</a:t>
            </a:r>
            <a:r>
              <a:rPr lang="cs-CZ" dirty="0"/>
              <a:t> a </a:t>
            </a:r>
            <a:r>
              <a:rPr lang="cs-CZ" dirty="0" err="1"/>
              <a:t>testovani</a:t>
            </a:r>
            <a:r>
              <a:rPr lang="cs-CZ" dirty="0"/>
              <a:t> WMI dotazu https://4sysops.com/archives/wbemtest-part-2-wmi-queries/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https://www.simple-talk.com/sysadmin/general/group-policy-and-wmi,-a-wonderful-combination/</a:t>
            </a:r>
          </a:p>
          <a:p>
            <a:r>
              <a:rPr lang="cs-CZ" dirty="0"/>
              <a:t>http://deployhappiness.com/series/the-wonderful-world-of-wmi/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Ukazka</a:t>
            </a:r>
            <a:r>
              <a:rPr lang="cs-CZ" dirty="0"/>
              <a:t> step-by-step http://www.howtogeek.com/138801/geek-school-using-powershell-to-get-computer-information/</a:t>
            </a:r>
          </a:p>
          <a:p>
            <a:endParaRPr lang="cs-CZ" dirty="0"/>
          </a:p>
          <a:p>
            <a:r>
              <a:rPr lang="cs-CZ" dirty="0" err="1"/>
              <a:t>ziskani</a:t>
            </a:r>
            <a:r>
              <a:rPr lang="cs-CZ" dirty="0"/>
              <a:t> CPU,RAM,.. </a:t>
            </a:r>
            <a:r>
              <a:rPr lang="cs-CZ" dirty="0" err="1"/>
              <a:t>vytizeni</a:t>
            </a:r>
            <a:r>
              <a:rPr lang="cs-CZ" dirty="0"/>
              <a:t> http://gallery.technet.microsoft.com/scriptcenter/Powershell-Script-to-Get-78687c5e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54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WMI EXPLORER http://blogs.technet.com/b/heyscriptingguy/archive/2014/09/13/weekend-scripter-the-wmi-explorer-tool.aspx</a:t>
            </a:r>
          </a:p>
          <a:p>
            <a:endParaRPr lang="en-US" dirty="0"/>
          </a:p>
          <a:p>
            <a:r>
              <a:rPr lang="en-US" dirty="0"/>
              <a:t>WMI CODE CREATOR http://deployhappiness.com/exploring-wmi-testing-group-policy-wmi-filters/</a:t>
            </a:r>
          </a:p>
          <a:p>
            <a:endParaRPr lang="cs-CZ" dirty="0"/>
          </a:p>
          <a:p>
            <a:r>
              <a:rPr lang="cs-CZ" dirty="0" err="1"/>
              <a:t>Vytvareni</a:t>
            </a:r>
            <a:r>
              <a:rPr lang="cs-CZ" dirty="0"/>
              <a:t> a </a:t>
            </a:r>
            <a:r>
              <a:rPr lang="cs-CZ" dirty="0" err="1"/>
              <a:t>testovani</a:t>
            </a:r>
            <a:r>
              <a:rPr lang="cs-CZ" dirty="0"/>
              <a:t> WMI dotazu https://4sysops.com/archives/wbemtest-part-2-wmi-queries/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https://www.simple-talk.com/sysadmin/general/group-policy-and-wmi,-a-wonderful-combination/</a:t>
            </a:r>
          </a:p>
          <a:p>
            <a:r>
              <a:rPr lang="cs-CZ" dirty="0"/>
              <a:t>http://deployhappiness.com/series/the-wonderful-world-of-wmi/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Ukazka</a:t>
            </a:r>
            <a:r>
              <a:rPr lang="cs-CZ" dirty="0"/>
              <a:t> step-by-step http://www.howtogeek.com/138801/geek-school-using-powershell-to-get-computer-information/</a:t>
            </a:r>
          </a:p>
          <a:p>
            <a:endParaRPr lang="cs-CZ" dirty="0"/>
          </a:p>
          <a:p>
            <a:r>
              <a:rPr lang="cs-CZ" dirty="0" err="1"/>
              <a:t>ziskani</a:t>
            </a:r>
            <a:r>
              <a:rPr lang="cs-CZ" dirty="0"/>
              <a:t> CPU,RAM,.. </a:t>
            </a:r>
            <a:r>
              <a:rPr lang="cs-CZ" dirty="0" err="1"/>
              <a:t>vytizeni</a:t>
            </a:r>
            <a:r>
              <a:rPr lang="cs-CZ" dirty="0"/>
              <a:t> http://gallery.technet.microsoft.com/scriptcenter/Powershell-Script-to-Get-78687c5e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496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ADM šablony </a:t>
            </a:r>
          </a:p>
          <a:p>
            <a:r>
              <a:rPr lang="cs-CZ" dirty="0"/>
              <a:t>obsahují jak nastavení, tak UI pro GPMC</a:t>
            </a:r>
          </a:p>
          <a:p>
            <a:r>
              <a:rPr lang="cs-CZ" dirty="0"/>
              <a:t>jsou uloženy v C:\Windows\inf</a:t>
            </a:r>
          </a:p>
          <a:p>
            <a:endParaRPr lang="cs-CZ" dirty="0"/>
          </a:p>
          <a:p>
            <a:r>
              <a:rPr lang="cs-CZ" dirty="0"/>
              <a:t>ADMX</a:t>
            </a:r>
          </a:p>
          <a:p>
            <a:r>
              <a:rPr lang="cs-CZ" dirty="0" err="1"/>
              <a:t>Xml</a:t>
            </a:r>
            <a:r>
              <a:rPr lang="cs-CZ" dirty="0"/>
              <a:t> formát kde se jedna šablona skládá ze dvou částí (</a:t>
            </a:r>
            <a:r>
              <a:rPr lang="cs-CZ" dirty="0" err="1"/>
              <a:t>adml,admx</a:t>
            </a:r>
            <a:r>
              <a:rPr lang="cs-CZ" dirty="0"/>
              <a:t>)</a:t>
            </a:r>
          </a:p>
          <a:p>
            <a:r>
              <a:rPr lang="cs-CZ" dirty="0" err="1"/>
              <a:t>Adml</a:t>
            </a:r>
            <a:r>
              <a:rPr lang="cs-CZ" dirty="0"/>
              <a:t> obsahuje text (jeden soubor pro každý jazyk) </a:t>
            </a:r>
          </a:p>
          <a:p>
            <a:r>
              <a:rPr lang="cs-CZ" dirty="0" err="1"/>
              <a:t>Admx</a:t>
            </a:r>
            <a:r>
              <a:rPr lang="cs-CZ" dirty="0"/>
              <a:t> pak obsahuje nastavení (klíče registru včetně hodnot)</a:t>
            </a:r>
          </a:p>
          <a:p>
            <a:endParaRPr lang="cs-CZ" dirty="0"/>
          </a:p>
          <a:p>
            <a:r>
              <a:rPr lang="cs-CZ" dirty="0"/>
              <a:t>Jak se zbavit ADM</a:t>
            </a:r>
            <a:r>
              <a:rPr lang="cs-CZ" baseline="0" dirty="0"/>
              <a:t> šablon z GPO http://blogs.technet.com/b/askpfeplat/archive/2012/03/14/central-store-and-adm-removal-q-amp-a-with-an-updated-script.aspx</a:t>
            </a:r>
          </a:p>
          <a:p>
            <a:endParaRPr lang="cs-CZ" baseline="0" dirty="0"/>
          </a:p>
          <a:p>
            <a:r>
              <a:rPr lang="cs-CZ" dirty="0"/>
              <a:t>HKEY_LOCAL_MACHINE\Software\</a:t>
            </a:r>
            <a:r>
              <a:rPr lang="cs-CZ" dirty="0" err="1"/>
              <a:t>Policies</a:t>
            </a:r>
            <a:endParaRPr lang="cs-CZ" dirty="0"/>
          </a:p>
          <a:p>
            <a:r>
              <a:rPr lang="cs-CZ" dirty="0"/>
              <a:t>HKEY_LOCAL_MACHINE\Software\Microsoft\Windows\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Policies</a:t>
            </a:r>
            <a:endParaRPr lang="cs-CZ" dirty="0"/>
          </a:p>
          <a:p>
            <a:r>
              <a:rPr lang="cs-CZ" dirty="0"/>
              <a:t>HKEY_CURRENT_USER\Software\</a:t>
            </a:r>
            <a:r>
              <a:rPr lang="cs-CZ" dirty="0" err="1"/>
              <a:t>Policies</a:t>
            </a:r>
            <a:endParaRPr lang="cs-CZ" dirty="0"/>
          </a:p>
          <a:p>
            <a:r>
              <a:rPr lang="cs-CZ" dirty="0"/>
              <a:t>HKEY_CURRENT_USER\Software\Microsoft\Windows\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Policies</a:t>
            </a:r>
            <a:endParaRPr lang="en-US" dirty="0"/>
          </a:p>
          <a:p>
            <a:endParaRPr lang="en-US" dirty="0"/>
          </a:p>
          <a:p>
            <a:r>
              <a:rPr lang="en-US" dirty="0"/>
              <a:t>Registry</a:t>
            </a:r>
            <a:r>
              <a:rPr lang="en-US" baseline="0" dirty="0"/>
              <a:t> pol viewer https://sdmsoftware.com/gpoguy/free-tools/library/registry-pol-viewer-utility/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561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Pozor při</a:t>
            </a:r>
            <a:r>
              <a:rPr lang="cs-CZ" baseline="0" dirty="0"/>
              <a:t> </a:t>
            </a:r>
            <a:r>
              <a:rPr lang="cs-CZ" baseline="0" dirty="0" err="1"/>
              <a:t>vytvareni</a:t>
            </a:r>
            <a:r>
              <a:rPr lang="cs-CZ" baseline="0" dirty="0"/>
              <a:t> </a:t>
            </a:r>
            <a:r>
              <a:rPr lang="cs-CZ" baseline="0" dirty="0" err="1"/>
              <a:t>uziv</a:t>
            </a:r>
            <a:r>
              <a:rPr lang="cs-CZ" baseline="0" dirty="0"/>
              <a:t>. </a:t>
            </a:r>
            <a:r>
              <a:rPr lang="cs-CZ" baseline="0" dirty="0" err="1"/>
              <a:t>uctu</a:t>
            </a:r>
            <a:r>
              <a:rPr lang="cs-CZ" baseline="0" dirty="0"/>
              <a:t> skrze </a:t>
            </a:r>
            <a:r>
              <a:rPr lang="cs-CZ" baseline="0" dirty="0" err="1"/>
              <a:t>preference..heslo</a:t>
            </a:r>
            <a:r>
              <a:rPr lang="cs-CZ" baseline="0" dirty="0"/>
              <a:t> se </a:t>
            </a:r>
            <a:r>
              <a:rPr lang="cs-CZ" baseline="0" dirty="0" err="1"/>
              <a:t>uklada</a:t>
            </a:r>
            <a:r>
              <a:rPr lang="cs-CZ" baseline="0" dirty="0"/>
              <a:t> v GPT jako </a:t>
            </a:r>
            <a:r>
              <a:rPr lang="cs-CZ" baseline="0" dirty="0" err="1"/>
              <a:t>plaintext</a:t>
            </a:r>
            <a:r>
              <a:rPr lang="cs-CZ" baseline="0" dirty="0"/>
              <a:t> (</a:t>
            </a:r>
            <a:r>
              <a:rPr lang="cs-CZ" baseline="0" dirty="0" err="1"/>
              <a:t>kodovane</a:t>
            </a:r>
            <a:r>
              <a:rPr lang="cs-CZ" baseline="0" dirty="0"/>
              <a:t> pomoci base64) </a:t>
            </a:r>
            <a:r>
              <a:rPr lang="cs-CZ" baseline="0" dirty="0" err="1"/>
              <a:t>takze</a:t>
            </a:r>
            <a:r>
              <a:rPr lang="cs-CZ" baseline="0" dirty="0"/>
              <a:t> snadno </a:t>
            </a:r>
            <a:r>
              <a:rPr lang="cs-CZ" baseline="0" dirty="0" err="1"/>
              <a:t>zjistitelne</a:t>
            </a:r>
            <a:r>
              <a:rPr lang="cs-CZ" baseline="0" dirty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40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 sdílení adresářů skrze GPO</a:t>
            </a:r>
            <a:r>
              <a:rPr lang="cs-CZ" baseline="0" dirty="0"/>
              <a:t> Preference se bohužel nedají nastavit i </a:t>
            </a:r>
            <a:r>
              <a:rPr lang="cs-CZ" baseline="0" dirty="0" err="1"/>
              <a:t>share</a:t>
            </a:r>
            <a:r>
              <a:rPr lang="cs-CZ" baseline="0" dirty="0"/>
              <a:t> práva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5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Proto </a:t>
            </a:r>
            <a:r>
              <a:rPr lang="cs-CZ" dirty="0" err="1"/>
              <a:t>Policy</a:t>
            </a:r>
            <a:r>
              <a:rPr lang="cs-CZ" dirty="0"/>
              <a:t> mohu</a:t>
            </a:r>
            <a:r>
              <a:rPr lang="cs-CZ" baseline="0" dirty="0"/>
              <a:t> použít pouze pro nastavení </a:t>
            </a:r>
            <a:r>
              <a:rPr lang="cs-CZ" baseline="0" dirty="0" err="1"/>
              <a:t>group</a:t>
            </a:r>
            <a:r>
              <a:rPr lang="cs-CZ" baseline="0" dirty="0"/>
              <a:t> </a:t>
            </a:r>
            <a:r>
              <a:rPr lang="cs-CZ" baseline="0" dirty="0" err="1"/>
              <a:t>policy</a:t>
            </a:r>
            <a:r>
              <a:rPr lang="cs-CZ" baseline="0" dirty="0"/>
              <a:t> </a:t>
            </a:r>
            <a:r>
              <a:rPr lang="cs-CZ" baseline="0" dirty="0" err="1"/>
              <a:t>aware</a:t>
            </a:r>
            <a:r>
              <a:rPr lang="cs-CZ" baseline="0" dirty="0"/>
              <a:t> aplikací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332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</a:t>
            </a:r>
            <a:r>
              <a:rPr lang="cs-CZ" dirty="0" err="1"/>
              <a:t>citrix</a:t>
            </a:r>
            <a:r>
              <a:rPr lang="cs-CZ" dirty="0"/>
              <a:t> server se přihlásí uživatel z OU </a:t>
            </a:r>
            <a:r>
              <a:rPr lang="cs-CZ" dirty="0" err="1"/>
              <a:t>groupA</a:t>
            </a:r>
            <a:r>
              <a:rPr lang="cs-CZ" dirty="0"/>
              <a:t> či </a:t>
            </a:r>
            <a:r>
              <a:rPr lang="cs-CZ" dirty="0" err="1"/>
              <a:t>GroupB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35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RSOP může ukazovat, že se politiky neaplikovaly pokud obsahují jen User </a:t>
            </a:r>
            <a:r>
              <a:rPr lang="cs-CZ" dirty="0" err="1"/>
              <a:t>Conf</a:t>
            </a:r>
            <a:r>
              <a:rPr lang="cs-CZ" dirty="0"/>
              <a:t>.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Loopback</a:t>
            </a:r>
            <a:r>
              <a:rPr lang="cs-CZ" dirty="0"/>
              <a:t> nemusím povolit v GPO linkované přímo na OU se strojem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319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Gpotool</a:t>
            </a:r>
            <a:r>
              <a:rPr lang="cs-CZ" dirty="0"/>
              <a:t> pro kontrolu verze GPT a GPC vybrané GPO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70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mám v</a:t>
            </a:r>
            <a:r>
              <a:rPr lang="cs-CZ" baseline="0" dirty="0"/>
              <a:t> AD struktuře objekty skupin </a:t>
            </a:r>
            <a:r>
              <a:rPr lang="cs-CZ" baseline="0" dirty="0" err="1"/>
              <a:t>atd</a:t>
            </a:r>
            <a:r>
              <a:rPr lang="cs-CZ" baseline="0" dirty="0"/>
              <a:t> tak na ty se GPO </a:t>
            </a:r>
            <a:r>
              <a:rPr lang="cs-CZ" baseline="0"/>
              <a:t>nijak neaplikují!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185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Každé CSE má vlastní GUID pro jednoznačnou identifikaci (tento GUID je uložen jak v GPT = GPE.ini tak v GPC = </a:t>
            </a:r>
            <a:r>
              <a:rPr lang="cs-CZ" dirty="0" err="1"/>
              <a:t>gPCMachineExtensionNames</a:t>
            </a:r>
            <a:r>
              <a:rPr lang="cs-CZ" dirty="0"/>
              <a:t>, </a:t>
            </a:r>
            <a:r>
              <a:rPr lang="cs-CZ" dirty="0" err="1"/>
              <a:t>gPCUserExtentionNames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016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Pozor pro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zpracovani</a:t>
            </a:r>
            <a:r>
              <a:rPr lang="cs-CZ" dirty="0"/>
              <a:t> </a:t>
            </a:r>
            <a:r>
              <a:rPr lang="cs-CZ" dirty="0" err="1"/>
              <a:t>gpo</a:t>
            </a:r>
            <a:r>
              <a:rPr lang="cs-CZ" dirty="0"/>
              <a:t> a user jsou </a:t>
            </a:r>
            <a:r>
              <a:rPr lang="cs-CZ" dirty="0" err="1"/>
              <a:t>ruzne</a:t>
            </a:r>
            <a:r>
              <a:rPr lang="cs-CZ" dirty="0"/>
              <a:t> ID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432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876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Vysvetlivky</a:t>
            </a:r>
            <a:r>
              <a:rPr lang="en-US" dirty="0"/>
              <a:t> k 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gpsvc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log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</a:t>
            </a:r>
            <a:r>
              <a:rPr lang="en-US" dirty="0"/>
              <a:t>http://blogs.technet.com/b/askds/archive/2015/04/17/a-treatise-on-group-policy-troubleshooting-now-with-gpsvc-log-analysis.aspx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456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http://blogs.technet.com/b/askds/archive/2015/04/17/a-treatise-on-group-policy-troubleshooting-now-with-gpsvc-log-analysis.aspx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824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Pozor čas ukazovaný v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neukazuje čas potřebný pro LDAP dotazy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056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PS ukázky je potřeba ještě upravit pokud obsahují cestu (</a:t>
            </a:r>
            <a:r>
              <a:rPr lang="cs-CZ" dirty="0" err="1"/>
              <a:t>dc</a:t>
            </a:r>
            <a:r>
              <a:rPr lang="cs-CZ" dirty="0"/>
              <a:t>=</a:t>
            </a:r>
            <a:r>
              <a:rPr lang="cs-CZ" dirty="0" err="1"/>
              <a:t>ad,dc</a:t>
            </a:r>
            <a:r>
              <a:rPr lang="cs-CZ" dirty="0"/>
              <a:t>=</a:t>
            </a:r>
            <a:r>
              <a:rPr lang="cs-CZ" dirty="0" err="1"/>
              <a:t>local</a:t>
            </a:r>
            <a:r>
              <a:rPr lang="cs-CZ" dirty="0"/>
              <a:t>), tak aby</a:t>
            </a:r>
            <a:r>
              <a:rPr lang="cs-CZ" baseline="0" dirty="0"/>
              <a:t> odpovídala vaší doméně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8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 </a:t>
            </a:r>
            <a:r>
              <a:rPr lang="en-US" dirty="0" err="1"/>
              <a:t>konzoli</a:t>
            </a:r>
            <a:r>
              <a:rPr lang="en-US" baseline="0" dirty="0"/>
              <a:t> s </a:t>
            </a:r>
            <a:r>
              <a:rPr lang="en-US" baseline="0" dirty="0" err="1"/>
              <a:t>prikazem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nechte</a:t>
            </a:r>
            <a:r>
              <a:rPr lang="en-US" baseline="0" dirty="0"/>
              <a:t> </a:t>
            </a:r>
            <a:r>
              <a:rPr lang="en-US" baseline="0" dirty="0" err="1"/>
              <a:t>otevrenou</a:t>
            </a:r>
            <a:r>
              <a:rPr lang="en-US" baseline="0" dirty="0"/>
              <a:t>..</a:t>
            </a:r>
            <a:r>
              <a:rPr lang="en-US" baseline="0" dirty="0" err="1"/>
              <a:t>pozdeji</a:t>
            </a:r>
            <a:r>
              <a:rPr lang="en-US" baseline="0" dirty="0"/>
              <a:t> se </a:t>
            </a:r>
            <a:r>
              <a:rPr lang="en-US" baseline="0" dirty="0" err="1"/>
              <a:t>bude</a:t>
            </a:r>
            <a:r>
              <a:rPr lang="en-US" baseline="0" dirty="0"/>
              <a:t> </a:t>
            </a:r>
            <a:r>
              <a:rPr lang="en-US" baseline="0" dirty="0" err="1"/>
              <a:t>hodit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80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CC =</a:t>
            </a:r>
            <a:r>
              <a:rPr lang="cs-CZ" baseline="0" dirty="0"/>
              <a:t> </a:t>
            </a:r>
            <a:r>
              <a:rPr lang="cs-CZ" baseline="0" dirty="0" err="1"/>
              <a:t>Computer</a:t>
            </a:r>
            <a:r>
              <a:rPr lang="cs-CZ" baseline="0" dirty="0"/>
              <a:t> </a:t>
            </a:r>
            <a:r>
              <a:rPr lang="cs-CZ" baseline="0" dirty="0" err="1"/>
              <a:t>Configuration</a:t>
            </a:r>
            <a:endParaRPr lang="cs-CZ" baseline="0" dirty="0"/>
          </a:p>
          <a:p>
            <a:r>
              <a:rPr lang="cs-CZ" baseline="0" dirty="0"/>
              <a:t>UC = User </a:t>
            </a:r>
            <a:r>
              <a:rPr lang="cs-CZ" baseline="0" dirty="0" err="1"/>
              <a:t>Configuration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VersionNumber</a:t>
            </a:r>
            <a:r>
              <a:rPr lang="cs-CZ" dirty="0"/>
              <a:t> se ukládá jako atribut GPC a v GTP v souboru GTP.ini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647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65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http://gallery.technet.microsoft.com/scriptcenter/Purging-the-Kerberos-7ab3c0ce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274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41866-781A-4FB4-B59F-6F1AFE975006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3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15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47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9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54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1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2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74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9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5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5061-4D37-45ED-B1AC-99A5E90B6AF9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FC07D-CC31-42B2-A3C8-E047FF5D2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11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help/3163622/ms16-072-security-update-for-group-policy-june-14,-20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help/3163622/ms16-072-security-update-for-group-policy-june-14,-201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download/details.aspx?id=2525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sdmsoftware.com/gpoguy/free-tools/library/registry-pol-viewer-utility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dl.google.com/dl/edgedl/chrome/policy/policy_templates.zip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et.microsoft.com/en-us/library/cc732793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dowsnetworking.com/kbase/WindowsTips/WindowsServer2012/AdminTips/ActiveDirectory/policies-vs-preference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microsoft.com/kb/953768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download/details.aspx?id=25250" TargetMode="External"/><Relationship Id="rId2" Type="http://schemas.openxmlformats.org/officeDocument/2006/relationships/hyperlink" Target="http://gpsearch.azurewebsites.net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et.microsoft.com/en-us/bb679962.asp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et.microsoft.com/en-us/library/jj572986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technet.microsoft.com/askds/2015/04/17/a-treatise-on-group-policy-troubleshootingnow-with-gpsvc-log-analysi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hyperlink" Target="http://channel9.msdn.com/Events/TechEd/NorthAmerica/2014/WIN-B328#fbid=?hashlink=fbid" TargetMode="External"/><Relationship Id="rId3" Type="http://schemas.openxmlformats.org/officeDocument/2006/relationships/hyperlink" Target="http://www.samuraj-cz.com/clanek/group-policy-administrative-templates/" TargetMode="External"/><Relationship Id="rId7" Type="http://schemas.openxmlformats.org/officeDocument/2006/relationships/hyperlink" Target="http://www.microsoft.com/en-us/download/confirmation.aspx?id=24449" TargetMode="External"/><Relationship Id="rId2" Type="http://schemas.openxmlformats.org/officeDocument/2006/relationships/hyperlink" Target="http://technet.microsoft.com/en-us/library/cc754948(v=ws.10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s.technet.com/b/askpfeplat/archive/2014/10/27/becoming-an-wpa-xpert-part-11-troubleshooting-long-group-policy-processing.aspx" TargetMode="External"/><Relationship Id="rId5" Type="http://schemas.openxmlformats.org/officeDocument/2006/relationships/hyperlink" Target="http://technet.microsoft.com/en-us/library/cc749336(v=ws.10).aspx" TargetMode="External"/><Relationship Id="rId4" Type="http://schemas.openxmlformats.org/officeDocument/2006/relationships/hyperlink" Target="http://blogs.technet.com/b/gpguru/archive/2008/08/29/troubleshooting-group-policy-using-event-logs.aspx" TargetMode="External"/><Relationship Id="rId9" Type="http://schemas.openxmlformats.org/officeDocument/2006/relationships/hyperlink" Target="https://technet.microsoft.com/cs-cz/library/dn581922.aspx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4sysops.com/archives/group-policy-caching-in-windows-8-1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ndowsecurity.com/articles-tutorials/Windows_Server_2012_Security/group-policy-changes-windows-server-2012-windows-8-window-rt-part3.html" TargetMode="External"/><Relationship Id="rId4" Type="http://schemas.openxmlformats.org/officeDocument/2006/relationships/hyperlink" Target="http://www.windowsnetworking.com/articles-tutorials/windows-server-2012/configuring-fine-grained-password-policies.html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indowsnetworking.com/articles-tutorials/windows-server-2012/configuring-fine-grained-password-polici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GPO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Šebela</a:t>
            </a:r>
          </a:p>
        </p:txBody>
      </p:sp>
    </p:spTree>
    <p:extLst>
      <p:ext uri="{BB962C8B-B14F-4D97-AF65-F5344CB8AC3E}">
        <p14:creationId xmlns:p14="http://schemas.microsoft.com/office/powerpoint/2010/main" val="229774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doménové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Default </a:t>
            </a:r>
            <a:r>
              <a:rPr lang="cs-CZ" sz="3200" dirty="0" err="1"/>
              <a:t>Domain</a:t>
            </a:r>
            <a:r>
              <a:rPr lang="cs-CZ" sz="3200" dirty="0"/>
              <a:t> </a:t>
            </a:r>
            <a:r>
              <a:rPr lang="cs-CZ" sz="3200" dirty="0" err="1"/>
              <a:t>Controllers</a:t>
            </a:r>
            <a:r>
              <a:rPr lang="cs-CZ" sz="3200" dirty="0"/>
              <a:t> </a:t>
            </a:r>
            <a:r>
              <a:rPr lang="cs-CZ" sz="3200" dirty="0" err="1"/>
              <a:t>Policy</a:t>
            </a:r>
            <a:endParaRPr lang="cs-CZ" sz="3200" dirty="0"/>
          </a:p>
          <a:p>
            <a:pPr lvl="1"/>
            <a:r>
              <a:rPr lang="en-US" sz="2800" dirty="0" err="1"/>
              <a:t>Aplikuje</a:t>
            </a:r>
            <a:r>
              <a:rPr lang="en-US" sz="2800" dirty="0"/>
              <a:t> se </a:t>
            </a:r>
            <a:r>
              <a:rPr lang="en-US" sz="2800" dirty="0" err="1"/>
              <a:t>jen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DC</a:t>
            </a:r>
            <a:endParaRPr lang="cs-CZ" sz="2800" dirty="0"/>
          </a:p>
          <a:p>
            <a:pPr lvl="1"/>
            <a:r>
              <a:rPr lang="cs-CZ" sz="2800" dirty="0"/>
              <a:t>Definuje základní pravidla zabezpečení, </a:t>
            </a:r>
            <a:r>
              <a:rPr lang="cs-CZ" sz="2800" dirty="0" err="1"/>
              <a:t>auditování</a:t>
            </a:r>
            <a:r>
              <a:rPr lang="cs-CZ" sz="2800" dirty="0"/>
              <a:t> a práv uživatelů (User </a:t>
            </a:r>
            <a:r>
              <a:rPr lang="cs-CZ" sz="2800" dirty="0" err="1"/>
              <a:t>Rights</a:t>
            </a:r>
            <a:r>
              <a:rPr lang="cs-CZ" sz="2800" dirty="0"/>
              <a:t>)</a:t>
            </a:r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pPr marL="0" lvl="1" indent="0">
              <a:spcBef>
                <a:spcPts val="1000"/>
              </a:spcBef>
              <a:buNone/>
            </a:pPr>
            <a:r>
              <a:rPr lang="cs-CZ" sz="2800" dirty="0"/>
              <a:t>(Best </a:t>
            </a:r>
            <a:r>
              <a:rPr lang="cs-CZ" sz="2800" dirty="0" err="1"/>
              <a:t>practice</a:t>
            </a:r>
            <a:r>
              <a:rPr lang="cs-CZ" sz="2800" dirty="0"/>
              <a:t>: neupravovat je, raději nalinkovat novou GPO)</a:t>
            </a:r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482" y="1139032"/>
            <a:ext cx="3209925" cy="1238250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8583282" y="2178875"/>
            <a:ext cx="327803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96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Linkování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Všechny GPO jsou uloženy v </a:t>
            </a:r>
            <a:r>
              <a:rPr lang="cs-CZ" b="1" dirty="0"/>
              <a:t>Group </a:t>
            </a:r>
            <a:r>
              <a:rPr lang="cs-CZ" b="1" dirty="0" err="1"/>
              <a:t>Policy</a:t>
            </a:r>
            <a:r>
              <a:rPr lang="cs-CZ" b="1" dirty="0"/>
              <a:t> </a:t>
            </a:r>
            <a:r>
              <a:rPr lang="cs-CZ" b="1" dirty="0" err="1"/>
              <a:t>Objects</a:t>
            </a:r>
            <a:r>
              <a:rPr lang="cs-CZ" b="1" dirty="0"/>
              <a:t> </a:t>
            </a:r>
            <a:r>
              <a:rPr lang="cs-CZ" dirty="0"/>
              <a:t>kontejneru a na AD strukturu se pouze linkují</a:t>
            </a:r>
          </a:p>
          <a:p>
            <a:r>
              <a:rPr lang="cs-CZ" dirty="0"/>
              <a:t>Jednu GPO tedy mohu mít nalinkovanou na víc míst v AD</a:t>
            </a:r>
          </a:p>
          <a:p>
            <a:r>
              <a:rPr lang="nl-NL" dirty="0"/>
              <a:t>GPO je možné p</a:t>
            </a:r>
            <a:r>
              <a:rPr lang="cs-CZ" dirty="0"/>
              <a:t>ř</a:t>
            </a:r>
            <a:r>
              <a:rPr lang="nl-NL" dirty="0"/>
              <a:t>ilinkovat na úrovni</a:t>
            </a:r>
            <a:endParaRPr lang="cs-CZ" dirty="0"/>
          </a:p>
          <a:p>
            <a:pPr lvl="1"/>
            <a:r>
              <a:rPr lang="cs-CZ" dirty="0" err="1"/>
              <a:t>Site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Na všechny objekty v rámci lesa spadající do dané </a:t>
            </a:r>
            <a:r>
              <a:rPr lang="cs-CZ" dirty="0" err="1"/>
              <a:t>Site</a:t>
            </a:r>
            <a:endParaRPr lang="cs-CZ" dirty="0"/>
          </a:p>
          <a:p>
            <a:pPr lvl="2"/>
            <a:r>
              <a:rPr lang="cs-CZ" dirty="0"/>
              <a:t>Neukazují se v „</a:t>
            </a:r>
            <a:r>
              <a:rPr lang="cs-CZ" dirty="0" err="1"/>
              <a:t>Linked</a:t>
            </a:r>
            <a:r>
              <a:rPr lang="cs-CZ" dirty="0"/>
              <a:t>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“</a:t>
            </a:r>
            <a:endParaRPr lang="en-US" dirty="0"/>
          </a:p>
          <a:p>
            <a:pPr lvl="2"/>
            <a:r>
              <a:rPr lang="cs-CZ" dirty="0"/>
              <a:t>GPO je uložena na DC kde byla vytvořena (proto musí být stále dostupný!)</a:t>
            </a:r>
          </a:p>
          <a:p>
            <a:pPr lvl="1"/>
            <a:r>
              <a:rPr lang="cs-CZ" dirty="0" err="1"/>
              <a:t>Domain</a:t>
            </a:r>
            <a:endParaRPr lang="cs-CZ" dirty="0"/>
          </a:p>
          <a:p>
            <a:pPr lvl="2"/>
            <a:r>
              <a:rPr lang="cs-CZ" dirty="0"/>
              <a:t>Pozor, nezdědí se na </a:t>
            </a:r>
            <a:r>
              <a:rPr lang="cs-CZ" dirty="0" err="1"/>
              <a:t>child</a:t>
            </a:r>
            <a:r>
              <a:rPr lang="cs-CZ" dirty="0"/>
              <a:t> domény</a:t>
            </a:r>
          </a:p>
          <a:p>
            <a:pPr lvl="1"/>
            <a:r>
              <a:rPr lang="cs-CZ" dirty="0"/>
              <a:t>OU</a:t>
            </a:r>
          </a:p>
          <a:p>
            <a:r>
              <a:rPr lang="cs-CZ" dirty="0"/>
              <a:t>GPO nemohu linkovat na některé výchozí kontejnery jako </a:t>
            </a:r>
            <a:r>
              <a:rPr lang="cs-CZ" dirty="0" err="1"/>
              <a:t>Users</a:t>
            </a:r>
            <a:r>
              <a:rPr lang="cs-CZ" dirty="0"/>
              <a:t>, </a:t>
            </a:r>
            <a:r>
              <a:rPr lang="cs-CZ" dirty="0" err="1"/>
              <a:t>Computers</a:t>
            </a:r>
            <a:endParaRPr lang="cs-CZ" dirty="0"/>
          </a:p>
          <a:p>
            <a:r>
              <a:rPr lang="cs-CZ" dirty="0"/>
              <a:t>Na každé úrovni je možné přilinkovat libovolné množství GPO (aplikuje se však jen 999)</a:t>
            </a:r>
          </a:p>
        </p:txBody>
      </p:sp>
    </p:spTree>
    <p:extLst>
      <p:ext uri="{BB962C8B-B14F-4D97-AF65-F5344CB8AC3E}">
        <p14:creationId xmlns:p14="http://schemas.microsoft.com/office/powerpoint/2010/main" val="388372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Nakonfigurování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Stáhněte si ze studijních materiálů tyto slajdy a 05_tools.zip </a:t>
            </a:r>
          </a:p>
          <a:p>
            <a:r>
              <a:rPr lang="cs-CZ" dirty="0"/>
              <a:t>Vytvořte hierarchii </a:t>
            </a:r>
            <a:r>
              <a:rPr lang="en-US" dirty="0" err="1"/>
              <a:t>organi</a:t>
            </a:r>
            <a:r>
              <a:rPr lang="cs-CZ" dirty="0" err="1"/>
              <a:t>začních</a:t>
            </a:r>
            <a:r>
              <a:rPr lang="cs-CZ" dirty="0"/>
              <a:t> jednotek (OU) </a:t>
            </a:r>
            <a:endParaRPr lang="en-US" dirty="0"/>
          </a:p>
          <a:p>
            <a:pPr lvl="1"/>
            <a:r>
              <a:rPr lang="en-US" dirty="0" err="1"/>
              <a:t>Pocitace</a:t>
            </a:r>
            <a:endParaRPr lang="cs-CZ" dirty="0"/>
          </a:p>
          <a:p>
            <a:pPr lvl="2"/>
            <a:r>
              <a:rPr lang="cs-CZ" dirty="0"/>
              <a:t>Klienti</a:t>
            </a:r>
            <a:r>
              <a:rPr lang="en-US" dirty="0"/>
              <a:t> + </a:t>
            </a:r>
            <a:r>
              <a:rPr lang="cs-CZ" dirty="0"/>
              <a:t>přemístěte do ní </a:t>
            </a:r>
            <a:r>
              <a:rPr lang="cs-CZ" dirty="0" err="1"/>
              <a:t>computer</a:t>
            </a:r>
            <a:r>
              <a:rPr lang="cs-CZ" dirty="0"/>
              <a:t> účet klientského </a:t>
            </a:r>
            <a:r>
              <a:rPr lang="cs-CZ" dirty="0" err="1"/>
              <a:t>virtuálu</a:t>
            </a:r>
            <a:endParaRPr lang="cs-CZ" dirty="0"/>
          </a:p>
          <a:p>
            <a:pPr lvl="1"/>
            <a:r>
              <a:rPr lang="cs-CZ" dirty="0" err="1"/>
              <a:t>Uzivatele</a:t>
            </a:r>
            <a:endParaRPr lang="cs-CZ" dirty="0"/>
          </a:p>
          <a:p>
            <a:pPr lvl="2"/>
            <a:r>
              <a:rPr lang="cs-CZ" dirty="0" err="1"/>
              <a:t>Zamestnanci</a:t>
            </a:r>
            <a:r>
              <a:rPr lang="cs-CZ" dirty="0"/>
              <a:t> + v ní vytvořte uživatele </a:t>
            </a:r>
            <a:r>
              <a:rPr lang="cs-CZ" dirty="0" err="1"/>
              <a:t>xpepik</a:t>
            </a:r>
            <a:r>
              <a:rPr lang="cs-CZ" dirty="0"/>
              <a:t> a </a:t>
            </a:r>
            <a:r>
              <a:rPr lang="cs-CZ" dirty="0" err="1"/>
              <a:t>xbubla</a:t>
            </a:r>
            <a:endParaRPr lang="cs-CZ" dirty="0"/>
          </a:p>
          <a:p>
            <a:r>
              <a:rPr lang="cs-CZ" dirty="0"/>
              <a:t>PS</a:t>
            </a:r>
          </a:p>
          <a:p>
            <a:pPr lvl="1"/>
            <a:r>
              <a:rPr lang="en-US" i="1" dirty="0"/>
              <a:t>New-</a:t>
            </a:r>
            <a:r>
              <a:rPr lang="en-US" i="1" dirty="0" err="1"/>
              <a:t>ADOrganizationalUnit</a:t>
            </a:r>
            <a:r>
              <a:rPr lang="en-US" i="1" dirty="0"/>
              <a:t> -Name </a:t>
            </a:r>
            <a:r>
              <a:rPr lang="cs-CZ" i="1" dirty="0" err="1"/>
              <a:t>Pocitace</a:t>
            </a:r>
            <a:r>
              <a:rPr lang="en-US" i="1" dirty="0"/>
              <a:t> -Path "DC=</a:t>
            </a:r>
            <a:r>
              <a:rPr lang="cs-CZ" i="1" dirty="0"/>
              <a:t>ad,</a:t>
            </a:r>
            <a:r>
              <a:rPr lang="en-US" i="1" dirty="0"/>
              <a:t>DC=</a:t>
            </a:r>
            <a:r>
              <a:rPr lang="cs-CZ" i="1" dirty="0" err="1"/>
              <a:t>local</a:t>
            </a:r>
            <a:r>
              <a:rPr lang="en-US" i="1" dirty="0"/>
              <a:t>“</a:t>
            </a:r>
          </a:p>
          <a:p>
            <a:pPr lvl="1"/>
            <a:r>
              <a:rPr lang="cs-CZ" i="1" dirty="0"/>
              <a:t>New-</a:t>
            </a:r>
            <a:r>
              <a:rPr lang="cs-CZ" i="1" dirty="0" err="1"/>
              <a:t>ADUser</a:t>
            </a:r>
            <a:r>
              <a:rPr lang="cs-CZ" i="1" dirty="0"/>
              <a:t> -</a:t>
            </a:r>
            <a:r>
              <a:rPr lang="cs-CZ" i="1" dirty="0" err="1"/>
              <a:t>AccountPassword</a:t>
            </a:r>
            <a:r>
              <a:rPr lang="cs-CZ" i="1" dirty="0"/>
              <a:t> (</a:t>
            </a:r>
            <a:r>
              <a:rPr lang="cs-CZ" i="1" dirty="0" err="1"/>
              <a:t>ConvertTo-SecureString</a:t>
            </a:r>
            <a:r>
              <a:rPr lang="cs-CZ" i="1" dirty="0"/>
              <a:t> -</a:t>
            </a:r>
            <a:r>
              <a:rPr lang="cs-CZ" i="1" dirty="0" err="1"/>
              <a:t>AsPlainText</a:t>
            </a:r>
            <a:r>
              <a:rPr lang="cs-CZ" i="1" dirty="0"/>
              <a:t> 'Pass123.' -</a:t>
            </a:r>
            <a:r>
              <a:rPr lang="cs-CZ" i="1" dirty="0" err="1"/>
              <a:t>Force</a:t>
            </a:r>
            <a:r>
              <a:rPr lang="cs-CZ" i="1" dirty="0"/>
              <a:t>) -</a:t>
            </a:r>
            <a:r>
              <a:rPr lang="cs-CZ" i="1" dirty="0" err="1"/>
              <a:t>ChangePasswordAtLogon</a:t>
            </a:r>
            <a:r>
              <a:rPr lang="cs-CZ" i="1" dirty="0"/>
              <a:t> $</a:t>
            </a:r>
            <a:r>
              <a:rPr lang="cs-CZ" i="1" dirty="0" err="1"/>
              <a:t>false</a:t>
            </a:r>
            <a:r>
              <a:rPr lang="cs-CZ" i="1" dirty="0"/>
              <a:t> -</a:t>
            </a:r>
            <a:r>
              <a:rPr lang="cs-CZ" i="1" dirty="0" err="1"/>
              <a:t>Name</a:t>
            </a:r>
            <a:r>
              <a:rPr lang="cs-CZ" i="1" dirty="0"/>
              <a:t> </a:t>
            </a:r>
            <a:r>
              <a:rPr lang="en-US" i="1" dirty="0" err="1"/>
              <a:t>xpepik</a:t>
            </a:r>
            <a:r>
              <a:rPr lang="cs-CZ" i="1" dirty="0"/>
              <a:t> -</a:t>
            </a:r>
            <a:r>
              <a:rPr lang="cs-CZ" i="1" dirty="0" err="1"/>
              <a:t>Enabled</a:t>
            </a:r>
            <a:r>
              <a:rPr lang="cs-CZ" i="1" dirty="0"/>
              <a:t> $</a:t>
            </a:r>
            <a:r>
              <a:rPr lang="cs-CZ" i="1" dirty="0" err="1"/>
              <a:t>true</a:t>
            </a:r>
            <a:r>
              <a:rPr lang="cs-CZ" i="1" dirty="0"/>
              <a:t> -</a:t>
            </a:r>
            <a:r>
              <a:rPr lang="cs-CZ" i="1" dirty="0" err="1"/>
              <a:t>PasswordNeverExpires</a:t>
            </a:r>
            <a:r>
              <a:rPr lang="cs-CZ" i="1" dirty="0"/>
              <a:t> $</a:t>
            </a:r>
            <a:r>
              <a:rPr lang="cs-CZ" i="1" dirty="0" err="1"/>
              <a:t>true</a:t>
            </a:r>
            <a:r>
              <a:rPr lang="cs-CZ" i="1" dirty="0"/>
              <a:t> -</a:t>
            </a:r>
            <a:r>
              <a:rPr lang="cs-CZ" i="1" dirty="0" err="1"/>
              <a:t>Path</a:t>
            </a:r>
            <a:r>
              <a:rPr lang="cs-CZ" i="1" dirty="0"/>
              <a:t> ‘</a:t>
            </a:r>
            <a:r>
              <a:rPr lang="en-US" i="1" dirty="0" err="1"/>
              <a:t>ou</a:t>
            </a:r>
            <a:r>
              <a:rPr lang="en-US" i="1" dirty="0"/>
              <a:t>=</a:t>
            </a:r>
            <a:r>
              <a:rPr lang="en-US" i="1" dirty="0" err="1"/>
              <a:t>Zamestnanci</a:t>
            </a:r>
            <a:r>
              <a:rPr lang="en-US" i="1" dirty="0"/>
              <a:t>,</a:t>
            </a:r>
            <a:r>
              <a:rPr lang="cs-CZ" i="1" dirty="0"/>
              <a:t>ou=</a:t>
            </a:r>
            <a:r>
              <a:rPr lang="en-US" i="1" dirty="0"/>
              <a:t>U</a:t>
            </a:r>
            <a:r>
              <a:rPr lang="cs-CZ" i="1" dirty="0" err="1"/>
              <a:t>zivatele,dc</a:t>
            </a:r>
            <a:r>
              <a:rPr lang="cs-CZ" i="1" dirty="0"/>
              <a:t>=</a:t>
            </a:r>
            <a:r>
              <a:rPr lang="cs-CZ" i="1" dirty="0" err="1"/>
              <a:t>ad,dc</a:t>
            </a:r>
            <a:r>
              <a:rPr lang="cs-CZ" i="1" dirty="0"/>
              <a:t>=</a:t>
            </a:r>
            <a:r>
              <a:rPr lang="cs-CZ" i="1" dirty="0" err="1"/>
              <a:t>local</a:t>
            </a:r>
            <a:r>
              <a:rPr lang="cs-CZ" i="1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45961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Nakonfigurování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Povolen</a:t>
            </a:r>
            <a:r>
              <a:rPr lang="cs-CZ" dirty="0"/>
              <a:t>í </a:t>
            </a:r>
            <a:r>
              <a:rPr lang="en-US" dirty="0" err="1"/>
              <a:t>funkce</a:t>
            </a:r>
            <a:r>
              <a:rPr lang="en-US" dirty="0"/>
              <a:t> “Remote GPO Update”</a:t>
            </a:r>
            <a:endParaRPr lang="cs-CZ" dirty="0"/>
          </a:p>
          <a:p>
            <a:pPr lvl="1"/>
            <a:r>
              <a:rPr lang="cs-CZ" dirty="0"/>
              <a:t>Pomocí GPMC konzole</a:t>
            </a:r>
          </a:p>
          <a:p>
            <a:pPr lvl="2"/>
            <a:r>
              <a:rPr lang="cs-CZ" dirty="0"/>
              <a:t>Otevřete sekci </a:t>
            </a:r>
            <a:r>
              <a:rPr lang="cs-CZ" dirty="0" err="1"/>
              <a:t>Starter</a:t>
            </a:r>
            <a:r>
              <a:rPr lang="cs-CZ" dirty="0"/>
              <a:t> </a:t>
            </a:r>
            <a:r>
              <a:rPr lang="cs-CZ" dirty="0" err="1"/>
              <a:t>GPOs</a:t>
            </a:r>
            <a:r>
              <a:rPr lang="cs-CZ" dirty="0"/>
              <a:t> (nechte je vygenerovat)</a:t>
            </a:r>
          </a:p>
          <a:p>
            <a:pPr lvl="2"/>
            <a:r>
              <a:rPr lang="cs-CZ" dirty="0"/>
              <a:t>Z GPO „</a:t>
            </a:r>
            <a:r>
              <a:rPr lang="en-US" dirty="0"/>
              <a:t>Group Policy Remote Update Firewall Ports</a:t>
            </a:r>
            <a:r>
              <a:rPr lang="cs-CZ" dirty="0"/>
              <a:t>“ vytvořte novou GPO „</a:t>
            </a:r>
            <a:r>
              <a:rPr lang="en-US" dirty="0"/>
              <a:t>Group Policy Remote Update</a:t>
            </a:r>
            <a:r>
              <a:rPr lang="cs-CZ" dirty="0"/>
              <a:t>“ a tu nalinkujte na celou doménu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Pomocí PS</a:t>
            </a:r>
            <a:r>
              <a:rPr lang="en-US" dirty="0"/>
              <a:t> </a:t>
            </a:r>
            <a:endParaRPr lang="cs-CZ" dirty="0"/>
          </a:p>
          <a:p>
            <a:pPr lvl="2"/>
            <a:r>
              <a:rPr lang="cs-CZ" dirty="0"/>
              <a:t>V GPMC otevřete sekci </a:t>
            </a:r>
            <a:r>
              <a:rPr lang="cs-CZ" dirty="0" err="1"/>
              <a:t>Starter</a:t>
            </a:r>
            <a:r>
              <a:rPr lang="cs-CZ" dirty="0"/>
              <a:t> GPO a nechte je vygenerovat</a:t>
            </a:r>
          </a:p>
          <a:p>
            <a:pPr lvl="2"/>
            <a:r>
              <a:rPr lang="cs-CZ" i="1" dirty="0"/>
              <a:t>New-GPO -</a:t>
            </a:r>
            <a:r>
              <a:rPr lang="cs-CZ" i="1" dirty="0" err="1"/>
              <a:t>Name</a:t>
            </a:r>
            <a:r>
              <a:rPr lang="cs-CZ" i="1" dirty="0"/>
              <a:t> "</a:t>
            </a:r>
            <a:r>
              <a:rPr lang="en-US" i="1" dirty="0"/>
              <a:t>Group Policy Remote Update</a:t>
            </a:r>
            <a:r>
              <a:rPr lang="cs-CZ" i="1" dirty="0"/>
              <a:t>" -</a:t>
            </a:r>
            <a:r>
              <a:rPr lang="cs-CZ" i="1" dirty="0" err="1"/>
              <a:t>StarterGpoName</a:t>
            </a:r>
            <a:r>
              <a:rPr lang="cs-CZ" i="1" dirty="0"/>
              <a:t> "Group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r>
              <a:rPr lang="cs-CZ" i="1" dirty="0" err="1"/>
              <a:t>Remote</a:t>
            </a:r>
            <a:r>
              <a:rPr lang="cs-CZ" i="1" dirty="0"/>
              <a:t> Update Firewall </a:t>
            </a:r>
            <a:r>
              <a:rPr lang="cs-CZ" i="1" dirty="0" err="1"/>
              <a:t>Ports</a:t>
            </a:r>
            <a:r>
              <a:rPr lang="cs-CZ" i="1" dirty="0"/>
              <a:t>" | New-</a:t>
            </a:r>
            <a:r>
              <a:rPr lang="cs-CZ" i="1" dirty="0" err="1"/>
              <a:t>GPLink</a:t>
            </a:r>
            <a:r>
              <a:rPr lang="cs-CZ" i="1" dirty="0"/>
              <a:t> -</a:t>
            </a:r>
            <a:r>
              <a:rPr lang="cs-CZ" i="1" dirty="0" err="1"/>
              <a:t>target</a:t>
            </a:r>
            <a:r>
              <a:rPr lang="cs-CZ" i="1" dirty="0"/>
              <a:t> "</a:t>
            </a:r>
            <a:r>
              <a:rPr lang="cs-CZ" i="1" dirty="0" err="1"/>
              <a:t>dc</a:t>
            </a:r>
            <a:r>
              <a:rPr lang="cs-CZ" i="1" dirty="0"/>
              <a:t>=</a:t>
            </a:r>
            <a:r>
              <a:rPr lang="cs-CZ" i="1" dirty="0" err="1"/>
              <a:t>ad,dc</a:t>
            </a:r>
            <a:r>
              <a:rPr lang="cs-CZ" i="1" dirty="0"/>
              <a:t>=</a:t>
            </a:r>
            <a:r>
              <a:rPr lang="cs-CZ" i="1" dirty="0" err="1"/>
              <a:t>local</a:t>
            </a:r>
            <a:r>
              <a:rPr lang="cs-CZ" i="1" dirty="0"/>
              <a:t>" -</a:t>
            </a:r>
            <a:r>
              <a:rPr lang="cs-CZ" i="1" dirty="0" err="1"/>
              <a:t>LinkEnabled</a:t>
            </a:r>
            <a:r>
              <a:rPr lang="cs-CZ" i="1" dirty="0"/>
              <a:t> </a:t>
            </a:r>
            <a:r>
              <a:rPr lang="cs-CZ" i="1" dirty="0" err="1"/>
              <a:t>yes</a:t>
            </a:r>
            <a:endParaRPr lang="cs-CZ" i="1" dirty="0"/>
          </a:p>
          <a:p>
            <a:pPr lvl="2"/>
            <a:endParaRPr lang="cs-CZ" dirty="0"/>
          </a:p>
          <a:p>
            <a:r>
              <a:rPr lang="cs-CZ" dirty="0"/>
              <a:t>Vynuťte na klientovi aplikování nové GPO skrze </a:t>
            </a:r>
            <a:r>
              <a:rPr lang="cs-CZ" dirty="0" err="1"/>
              <a:t>gpupdate</a:t>
            </a:r>
            <a:r>
              <a:rPr lang="cs-CZ" dirty="0"/>
              <a:t> /</a:t>
            </a:r>
            <a:r>
              <a:rPr lang="cs-CZ" dirty="0" err="1"/>
              <a:t>force</a:t>
            </a:r>
            <a:r>
              <a:rPr lang="cs-CZ" dirty="0"/>
              <a:t> (v CMD)</a:t>
            </a:r>
          </a:p>
          <a:p>
            <a:r>
              <a:rPr lang="cs-CZ" dirty="0"/>
              <a:t>Otestujte </a:t>
            </a:r>
            <a:r>
              <a:rPr lang="cs-CZ" dirty="0" err="1"/>
              <a:t>remote</a:t>
            </a:r>
            <a:r>
              <a:rPr lang="cs-CZ" dirty="0"/>
              <a:t> update </a:t>
            </a:r>
            <a:r>
              <a:rPr lang="en-US" dirty="0"/>
              <a:t>PS </a:t>
            </a:r>
            <a:r>
              <a:rPr lang="cs-CZ" dirty="0"/>
              <a:t>příkazem „</a:t>
            </a:r>
            <a:r>
              <a:rPr lang="cs-CZ" i="1" dirty="0" err="1"/>
              <a:t>Invoke-GPUpdate</a:t>
            </a:r>
            <a:r>
              <a:rPr lang="cs-CZ" i="1" dirty="0"/>
              <a:t> </a:t>
            </a:r>
            <a:r>
              <a:rPr lang="cs-CZ" i="1" dirty="0" err="1"/>
              <a:t>ipklienta</a:t>
            </a:r>
            <a:r>
              <a:rPr lang="cs-CZ" i="1" dirty="0"/>
              <a:t> -</a:t>
            </a:r>
            <a:r>
              <a:rPr lang="cs-CZ" i="1" dirty="0" err="1"/>
              <a:t>RandomDelayInMinutes</a:t>
            </a:r>
            <a:r>
              <a:rPr lang="cs-CZ" i="1" dirty="0"/>
              <a:t> 0</a:t>
            </a:r>
            <a:r>
              <a:rPr lang="cs-CZ" dirty="0"/>
              <a:t>“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/>
              <a:t>skrze GPMC </a:t>
            </a:r>
            <a:r>
              <a:rPr lang="cs-CZ" dirty="0"/>
              <a:t>má </a:t>
            </a:r>
            <a:r>
              <a:rPr lang="cs-CZ" dirty="0" err="1"/>
              <a:t>spoždění</a:t>
            </a:r>
            <a:r>
              <a:rPr lang="cs-CZ" dirty="0"/>
              <a:t> až 10 minut)</a:t>
            </a:r>
          </a:p>
        </p:txBody>
      </p:sp>
    </p:spTree>
    <p:extLst>
      <p:ext uri="{BB962C8B-B14F-4D97-AF65-F5344CB8AC3E}">
        <p14:creationId xmlns:p14="http://schemas.microsoft.com/office/powerpoint/2010/main" val="2977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Nakonfigurování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Abychom se mohli na stroje přihlašovat přes RDP </a:t>
            </a:r>
            <a:r>
              <a:rPr lang="en-US" dirty="0" err="1"/>
              <a:t>i</a:t>
            </a:r>
            <a:r>
              <a:rPr lang="en-US" dirty="0"/>
              <a:t> ne-admin </a:t>
            </a:r>
            <a:r>
              <a:rPr lang="cs-CZ" dirty="0"/>
              <a:t>účty je potřeba přidat „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“ do „</a:t>
            </a:r>
            <a:r>
              <a:rPr lang="cs-CZ" dirty="0" err="1"/>
              <a:t>Remote</a:t>
            </a:r>
            <a:r>
              <a:rPr lang="cs-CZ" dirty="0"/>
              <a:t> Desktop </a:t>
            </a:r>
            <a:r>
              <a:rPr lang="cs-CZ" dirty="0" err="1"/>
              <a:t>Users</a:t>
            </a:r>
            <a:r>
              <a:rPr lang="cs-CZ" dirty="0"/>
              <a:t>“ skupiny</a:t>
            </a:r>
          </a:p>
          <a:p>
            <a:pPr lvl="1"/>
            <a:r>
              <a:rPr lang="cs-CZ" dirty="0"/>
              <a:t>Vytvořte GPO „</a:t>
            </a:r>
            <a:r>
              <a:rPr lang="en-US" dirty="0"/>
              <a:t>RDP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“ a nalinkujte ji na vaši doménu</a:t>
            </a:r>
          </a:p>
          <a:p>
            <a:pPr lvl="1"/>
            <a:r>
              <a:rPr lang="cs-CZ" dirty="0"/>
              <a:t>V </a:t>
            </a:r>
            <a:r>
              <a:rPr lang="cs-CZ" i="1" dirty="0"/>
              <a:t>CC – </a:t>
            </a:r>
            <a:r>
              <a:rPr lang="cs-CZ" i="1" dirty="0" err="1"/>
              <a:t>Policies</a:t>
            </a:r>
            <a:r>
              <a:rPr lang="cs-CZ" i="1" dirty="0"/>
              <a:t> - Windows </a:t>
            </a:r>
            <a:r>
              <a:rPr lang="cs-CZ" i="1" dirty="0" err="1"/>
              <a:t>Settings</a:t>
            </a:r>
            <a:r>
              <a:rPr lang="cs-CZ" i="1" dirty="0"/>
              <a:t> – </a:t>
            </a:r>
            <a:r>
              <a:rPr lang="cs-CZ" i="1" dirty="0" err="1"/>
              <a:t>Security</a:t>
            </a:r>
            <a:r>
              <a:rPr lang="cs-CZ" i="1" dirty="0"/>
              <a:t> </a:t>
            </a:r>
            <a:r>
              <a:rPr lang="cs-CZ" i="1" dirty="0" err="1"/>
              <a:t>Settings</a:t>
            </a:r>
            <a:r>
              <a:rPr lang="cs-CZ" i="1" dirty="0"/>
              <a:t> – </a:t>
            </a:r>
            <a:r>
              <a:rPr lang="cs-CZ" i="1" dirty="0" err="1"/>
              <a:t>Restricted</a:t>
            </a:r>
            <a:r>
              <a:rPr lang="cs-CZ" i="1" dirty="0"/>
              <a:t> </a:t>
            </a:r>
            <a:r>
              <a:rPr lang="cs-CZ" i="1" dirty="0" err="1"/>
              <a:t>Groups</a:t>
            </a:r>
            <a:r>
              <a:rPr lang="cs-CZ" i="1" dirty="0"/>
              <a:t> – </a:t>
            </a:r>
            <a:r>
              <a:rPr lang="cs-CZ" i="1" dirty="0" err="1"/>
              <a:t>Add</a:t>
            </a:r>
            <a:r>
              <a:rPr lang="cs-CZ" i="1" dirty="0"/>
              <a:t> Group – </a:t>
            </a:r>
            <a:r>
              <a:rPr lang="cs-CZ" i="1" dirty="0" err="1"/>
              <a:t>Browse</a:t>
            </a:r>
            <a:r>
              <a:rPr lang="cs-CZ" i="1" dirty="0"/>
              <a:t> – </a:t>
            </a:r>
            <a:r>
              <a:rPr lang="cs-CZ" i="1" dirty="0" err="1"/>
              <a:t>Domain</a:t>
            </a:r>
            <a:r>
              <a:rPr lang="cs-CZ" i="1" dirty="0"/>
              <a:t> </a:t>
            </a:r>
            <a:r>
              <a:rPr lang="cs-CZ" i="1" dirty="0" err="1"/>
              <a:t>users</a:t>
            </a:r>
            <a:r>
              <a:rPr lang="cs-CZ" i="1" dirty="0"/>
              <a:t> – OK – </a:t>
            </a:r>
            <a:r>
              <a:rPr lang="cs-CZ" i="1" dirty="0" err="1"/>
              <a:t>This</a:t>
            </a:r>
            <a:r>
              <a:rPr lang="cs-CZ" i="1" dirty="0"/>
              <a:t> </a:t>
            </a:r>
            <a:r>
              <a:rPr lang="cs-CZ" i="1" dirty="0" err="1"/>
              <a:t>group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a </a:t>
            </a:r>
            <a:r>
              <a:rPr lang="cs-CZ" i="1" dirty="0" err="1"/>
              <a:t>member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– ADD – </a:t>
            </a:r>
            <a:r>
              <a:rPr lang="cs-CZ" i="1" dirty="0" err="1"/>
              <a:t>remote</a:t>
            </a:r>
            <a:r>
              <a:rPr lang="cs-CZ" i="1" dirty="0"/>
              <a:t> desktop </a:t>
            </a:r>
            <a:r>
              <a:rPr lang="cs-CZ" i="1" dirty="0" err="1"/>
              <a:t>users</a:t>
            </a:r>
            <a:endParaRPr lang="cs-CZ" i="1" dirty="0"/>
          </a:p>
          <a:p>
            <a:r>
              <a:rPr lang="cs-CZ" dirty="0"/>
              <a:t>Aby</a:t>
            </a:r>
            <a:r>
              <a:rPr lang="en-US" dirty="0"/>
              <a:t> to </a:t>
            </a:r>
            <a:r>
              <a:rPr lang="en-US" dirty="0" err="1"/>
              <a:t>fungovalo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server</a:t>
            </a:r>
            <a:r>
              <a:rPr lang="cs-CZ" dirty="0"/>
              <a:t>ů, je potřeba ještě </a:t>
            </a:r>
          </a:p>
          <a:p>
            <a:pPr lvl="1"/>
            <a:r>
              <a:rPr lang="cs-CZ" dirty="0"/>
              <a:t>V </a:t>
            </a:r>
            <a:r>
              <a:rPr lang="cs-CZ" i="1" dirty="0"/>
              <a:t>CC – </a:t>
            </a:r>
            <a:r>
              <a:rPr lang="cs-CZ" i="1" dirty="0" err="1"/>
              <a:t>Policies</a:t>
            </a:r>
            <a:r>
              <a:rPr lang="cs-CZ" i="1" dirty="0"/>
              <a:t> - Windows </a:t>
            </a:r>
            <a:r>
              <a:rPr lang="cs-CZ" i="1" dirty="0" err="1"/>
              <a:t>Settings</a:t>
            </a:r>
            <a:r>
              <a:rPr lang="cs-CZ" i="1" dirty="0"/>
              <a:t> – </a:t>
            </a:r>
            <a:r>
              <a:rPr lang="cs-CZ" i="1" dirty="0" err="1"/>
              <a:t>Security</a:t>
            </a:r>
            <a:r>
              <a:rPr lang="cs-CZ" i="1" dirty="0"/>
              <a:t> </a:t>
            </a:r>
            <a:r>
              <a:rPr lang="cs-CZ" i="1" dirty="0" err="1"/>
              <a:t>Settings</a:t>
            </a:r>
            <a:r>
              <a:rPr lang="cs-CZ" i="1" dirty="0"/>
              <a:t> – </a:t>
            </a:r>
            <a:r>
              <a:rPr lang="cs-CZ" i="1" dirty="0" err="1"/>
              <a:t>Local</a:t>
            </a:r>
            <a:r>
              <a:rPr lang="cs-CZ" i="1" dirty="0"/>
              <a:t> </a:t>
            </a:r>
            <a:r>
              <a:rPr lang="cs-CZ" i="1" dirty="0" err="1"/>
              <a:t>Policies</a:t>
            </a:r>
            <a:r>
              <a:rPr lang="cs-CZ" i="1" dirty="0"/>
              <a:t> – User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Assignment</a:t>
            </a:r>
            <a:r>
              <a:rPr lang="cs-CZ" i="1" dirty="0"/>
              <a:t> – </a:t>
            </a:r>
            <a:r>
              <a:rPr lang="cs-CZ" i="1" dirty="0" err="1"/>
              <a:t>Allow</a:t>
            </a:r>
            <a:r>
              <a:rPr lang="cs-CZ" i="1" dirty="0"/>
              <a:t> log on </a:t>
            </a:r>
            <a:r>
              <a:rPr lang="cs-CZ" i="1" dirty="0" err="1"/>
              <a:t>through</a:t>
            </a:r>
            <a:r>
              <a:rPr lang="cs-CZ" i="1" dirty="0"/>
              <a:t> </a:t>
            </a:r>
            <a:r>
              <a:rPr lang="cs-CZ" i="1" dirty="0" err="1"/>
              <a:t>remote</a:t>
            </a:r>
            <a:r>
              <a:rPr lang="cs-CZ" i="1" dirty="0"/>
              <a:t> desktop </a:t>
            </a:r>
            <a:r>
              <a:rPr lang="cs-CZ" i="1" dirty="0" err="1"/>
              <a:t>services</a:t>
            </a:r>
            <a:r>
              <a:rPr lang="cs-CZ" i="1" dirty="0"/>
              <a:t> – přidat </a:t>
            </a:r>
            <a:r>
              <a:rPr lang="cs-CZ" i="1" dirty="0" err="1"/>
              <a:t>users,domain</a:t>
            </a:r>
            <a:r>
              <a:rPr lang="cs-CZ" i="1" dirty="0"/>
              <a:t> </a:t>
            </a:r>
            <a:r>
              <a:rPr lang="cs-CZ" i="1" dirty="0" err="1"/>
              <a:t>users</a:t>
            </a:r>
            <a:endParaRPr lang="cs-CZ" i="1" dirty="0"/>
          </a:p>
          <a:p>
            <a:r>
              <a:rPr lang="en-US" dirty="0" err="1"/>
              <a:t>Vynu</a:t>
            </a:r>
            <a:r>
              <a:rPr lang="cs-CZ" dirty="0" err="1"/>
              <a:t>ťte</a:t>
            </a:r>
            <a:r>
              <a:rPr lang="cs-CZ" dirty="0"/>
              <a:t> </a:t>
            </a:r>
            <a:r>
              <a:rPr lang="en-US" dirty="0" err="1"/>
              <a:t>okam</a:t>
            </a:r>
            <a:r>
              <a:rPr lang="cs-CZ" dirty="0"/>
              <a:t>žité aplikování politiky pomocí (</a:t>
            </a:r>
            <a:r>
              <a:rPr lang="cs-CZ" i="1" dirty="0" err="1"/>
              <a:t>Invoke-GPUpdate</a:t>
            </a:r>
            <a:r>
              <a:rPr lang="cs-CZ" i="1" dirty="0"/>
              <a:t> </a:t>
            </a:r>
            <a:r>
              <a:rPr lang="cs-CZ" i="1" dirty="0" err="1"/>
              <a:t>ipklienta</a:t>
            </a:r>
            <a:r>
              <a:rPr lang="cs-CZ" i="1" dirty="0"/>
              <a:t> -</a:t>
            </a:r>
            <a:r>
              <a:rPr lang="cs-CZ" i="1" dirty="0" err="1"/>
              <a:t>RandomDelayInMinutes</a:t>
            </a:r>
            <a:r>
              <a:rPr lang="cs-CZ" i="1" dirty="0"/>
              <a:t> 0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908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</a:t>
            </a:r>
            <a:r>
              <a:rPr lang="cs-CZ" b="1" dirty="0"/>
              <a:t>OU </a:t>
            </a:r>
            <a:r>
              <a:rPr lang="cs-CZ" b="1" dirty="0" err="1"/>
              <a:t>Pocitace</a:t>
            </a:r>
            <a:r>
              <a:rPr lang="cs-CZ" b="1" dirty="0"/>
              <a:t> </a:t>
            </a:r>
            <a:r>
              <a:rPr lang="en-US" dirty="0" err="1"/>
              <a:t>nalinkujte</a:t>
            </a:r>
            <a:r>
              <a:rPr lang="en-US" dirty="0"/>
              <a:t> GPO </a:t>
            </a:r>
            <a:r>
              <a:rPr lang="cs-CZ" dirty="0"/>
              <a:t>„</a:t>
            </a:r>
            <a:r>
              <a:rPr lang="cs-CZ" b="1" dirty="0" err="1"/>
              <a:t>Modify</a:t>
            </a:r>
            <a:r>
              <a:rPr lang="cs-CZ" b="1" dirty="0"/>
              <a:t> </a:t>
            </a:r>
            <a:r>
              <a:rPr lang="cs-CZ" b="1" dirty="0" err="1"/>
              <a:t>permissions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temp</a:t>
            </a:r>
            <a:r>
              <a:rPr lang="cs-CZ" dirty="0"/>
              <a:t>“, která </a:t>
            </a:r>
            <a:r>
              <a:rPr lang="en-US" dirty="0" err="1"/>
              <a:t>nasta</a:t>
            </a:r>
            <a:r>
              <a:rPr lang="cs-CZ" dirty="0"/>
              <a:t>ví skupině </a:t>
            </a:r>
            <a:r>
              <a:rPr lang="cs-CZ" dirty="0" err="1"/>
              <a:t>users</a:t>
            </a:r>
            <a:r>
              <a:rPr lang="cs-CZ" dirty="0"/>
              <a:t> </a:t>
            </a:r>
            <a:r>
              <a:rPr lang="en-US" dirty="0"/>
              <a:t>modify </a:t>
            </a:r>
            <a:r>
              <a:rPr lang="en-US" dirty="0" err="1"/>
              <a:t>pr</a:t>
            </a:r>
            <a:r>
              <a:rPr lang="cs-CZ" dirty="0" err="1"/>
              <a:t>áva</a:t>
            </a:r>
            <a:r>
              <a:rPr lang="cs-CZ" dirty="0"/>
              <a:t> na C:\temp </a:t>
            </a:r>
          </a:p>
          <a:p>
            <a:pPr lvl="1"/>
            <a:r>
              <a:rPr lang="cs-CZ" i="1" dirty="0"/>
              <a:t>CC -&gt; </a:t>
            </a:r>
            <a:r>
              <a:rPr lang="cs-CZ" i="1" dirty="0" err="1"/>
              <a:t>Policies</a:t>
            </a:r>
            <a:r>
              <a:rPr lang="cs-CZ" i="1" dirty="0"/>
              <a:t> -&gt; Windows </a:t>
            </a:r>
            <a:r>
              <a:rPr lang="cs-CZ" i="1" dirty="0" err="1"/>
              <a:t>Settings</a:t>
            </a:r>
            <a:r>
              <a:rPr lang="cs-CZ" i="1" dirty="0"/>
              <a:t> -&gt; </a:t>
            </a:r>
            <a:r>
              <a:rPr lang="cs-CZ" i="1" dirty="0" err="1"/>
              <a:t>Security</a:t>
            </a:r>
            <a:r>
              <a:rPr lang="cs-CZ" i="1" dirty="0"/>
              <a:t> </a:t>
            </a:r>
            <a:r>
              <a:rPr lang="cs-CZ" i="1" dirty="0" err="1"/>
              <a:t>Settings</a:t>
            </a:r>
            <a:r>
              <a:rPr lang="cs-CZ" i="1" dirty="0"/>
              <a:t> -&gt; </a:t>
            </a:r>
            <a:r>
              <a:rPr lang="cs-CZ" i="1" dirty="0" err="1"/>
              <a:t>File</a:t>
            </a:r>
            <a:r>
              <a:rPr lang="cs-CZ" i="1" dirty="0"/>
              <a:t> </a:t>
            </a:r>
            <a:r>
              <a:rPr lang="cs-CZ" i="1" dirty="0" err="1"/>
              <a:t>System</a:t>
            </a:r>
            <a:endParaRPr lang="cs-CZ" i="1" dirty="0"/>
          </a:p>
          <a:p>
            <a:r>
              <a:rPr lang="cs-CZ" dirty="0"/>
              <a:t>Na </a:t>
            </a:r>
            <a:r>
              <a:rPr lang="cs-CZ" b="1" dirty="0"/>
              <a:t>OU </a:t>
            </a:r>
            <a:r>
              <a:rPr lang="cs-CZ" b="1" dirty="0" err="1"/>
              <a:t>Uzivatele</a:t>
            </a:r>
            <a:r>
              <a:rPr lang="cs-CZ" b="1" dirty="0"/>
              <a:t> </a:t>
            </a:r>
            <a:r>
              <a:rPr lang="cs-CZ" dirty="0"/>
              <a:t>nalinkujte GPO „</a:t>
            </a:r>
            <a:r>
              <a:rPr lang="cs-CZ" b="1" dirty="0"/>
              <a:t>IE </a:t>
            </a:r>
            <a:r>
              <a:rPr lang="cs-CZ" b="1" dirty="0" err="1"/>
              <a:t>homepage</a:t>
            </a:r>
            <a:r>
              <a:rPr lang="cs-CZ" b="1" dirty="0"/>
              <a:t> is.muni.cz</a:t>
            </a:r>
            <a:r>
              <a:rPr lang="cs-CZ" dirty="0"/>
              <a:t>“ a nastavte v ní </a:t>
            </a:r>
            <a:r>
              <a:rPr lang="cs-CZ" dirty="0" err="1"/>
              <a:t>homepage</a:t>
            </a:r>
            <a:r>
              <a:rPr lang="cs-CZ" dirty="0"/>
              <a:t> IE na is.muni.cz</a:t>
            </a:r>
          </a:p>
          <a:p>
            <a:pPr lvl="1"/>
            <a:r>
              <a:rPr lang="cs-CZ" i="1" dirty="0"/>
              <a:t>U</a:t>
            </a:r>
            <a:r>
              <a:rPr lang="en-US" i="1" dirty="0"/>
              <a:t>C</a:t>
            </a:r>
            <a:r>
              <a:rPr lang="cs-CZ" i="1" dirty="0"/>
              <a:t> -&gt; </a:t>
            </a:r>
            <a:r>
              <a:rPr lang="cs-CZ" i="1" dirty="0" err="1"/>
              <a:t>Policies</a:t>
            </a:r>
            <a:r>
              <a:rPr lang="cs-CZ" i="1" dirty="0"/>
              <a:t> -&gt; </a:t>
            </a:r>
            <a:r>
              <a:rPr lang="cs-CZ" i="1" dirty="0" err="1"/>
              <a:t>Administrative</a:t>
            </a:r>
            <a:r>
              <a:rPr lang="cs-CZ" i="1" dirty="0"/>
              <a:t> </a:t>
            </a:r>
            <a:r>
              <a:rPr lang="cs-CZ" i="1" dirty="0" err="1"/>
              <a:t>Templates</a:t>
            </a:r>
            <a:r>
              <a:rPr lang="cs-CZ" i="1" dirty="0"/>
              <a:t> -&gt; Windows </a:t>
            </a:r>
            <a:r>
              <a:rPr lang="cs-CZ" i="1" dirty="0" err="1"/>
              <a:t>Components</a:t>
            </a:r>
            <a:r>
              <a:rPr lang="cs-CZ" i="1" dirty="0"/>
              <a:t> -&gt; Internet Explorer </a:t>
            </a:r>
            <a:r>
              <a:rPr lang="en-US" i="1" dirty="0"/>
              <a:t>-&gt; Disable changing home page settings</a:t>
            </a:r>
            <a:endParaRPr lang="cs-CZ" i="1" dirty="0"/>
          </a:p>
          <a:p>
            <a:r>
              <a:rPr lang="cs-CZ" dirty="0"/>
              <a:t>Otestujte funkčnost GPO přihlášením jako </a:t>
            </a:r>
            <a:r>
              <a:rPr lang="cs-CZ" dirty="0" err="1"/>
              <a:t>xpepik</a:t>
            </a:r>
            <a:r>
              <a:rPr lang="cs-CZ" dirty="0"/>
              <a:t> na klientský stroj</a:t>
            </a:r>
          </a:p>
          <a:p>
            <a:pPr lvl="1"/>
            <a:r>
              <a:rPr lang="cs-CZ" dirty="0"/>
              <a:t>Vytvořte adresář C:\temp </a:t>
            </a:r>
            <a:r>
              <a:rPr lang="en-US" dirty="0"/>
              <a:t>+ </a:t>
            </a:r>
            <a:r>
              <a:rPr lang="en-US" dirty="0" err="1"/>
              <a:t>updatujte</a:t>
            </a:r>
            <a:r>
              <a:rPr lang="en-US" dirty="0"/>
              <a:t> </a:t>
            </a:r>
            <a:r>
              <a:rPr lang="en-US" dirty="0" err="1"/>
              <a:t>politiky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V PS</a:t>
            </a:r>
          </a:p>
          <a:p>
            <a:pPr lvl="1"/>
            <a:r>
              <a:rPr lang="cs-CZ" i="1" dirty="0"/>
              <a:t>New-</a:t>
            </a:r>
            <a:r>
              <a:rPr lang="cs-CZ" i="1" dirty="0" err="1"/>
              <a:t>GPLink</a:t>
            </a:r>
            <a:r>
              <a:rPr lang="cs-CZ" i="1" dirty="0"/>
              <a:t> -</a:t>
            </a:r>
            <a:r>
              <a:rPr lang="cs-CZ" i="1" dirty="0" err="1"/>
              <a:t>Name</a:t>
            </a:r>
            <a:r>
              <a:rPr lang="cs-CZ" i="1" dirty="0"/>
              <a:t> „</a:t>
            </a:r>
            <a:r>
              <a:rPr lang="cs-CZ" i="1" dirty="0" err="1"/>
              <a:t>Modify</a:t>
            </a:r>
            <a:r>
              <a:rPr lang="cs-CZ" i="1" dirty="0"/>
              <a:t> </a:t>
            </a:r>
            <a:r>
              <a:rPr lang="cs-CZ" i="1" dirty="0" err="1"/>
              <a:t>permissions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temp“ -Target „ou=</a:t>
            </a:r>
            <a:r>
              <a:rPr lang="cs-CZ" i="1" dirty="0" err="1"/>
              <a:t>Pocitace,dc</a:t>
            </a:r>
            <a:r>
              <a:rPr lang="cs-CZ" i="1" dirty="0"/>
              <a:t>=ad, </a:t>
            </a:r>
            <a:r>
              <a:rPr lang="cs-CZ" i="1" dirty="0" err="1"/>
              <a:t>dc</a:t>
            </a:r>
            <a:r>
              <a:rPr lang="cs-CZ" i="1" dirty="0"/>
              <a:t>=</a:t>
            </a:r>
            <a:r>
              <a:rPr lang="cs-CZ" i="1" dirty="0" err="1"/>
              <a:t>local</a:t>
            </a:r>
            <a:r>
              <a:rPr lang="cs-CZ" i="1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726646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Nastaven</a:t>
            </a:r>
            <a:r>
              <a:rPr lang="cs-CZ" dirty="0"/>
              <a:t>í z </a:t>
            </a:r>
            <a:r>
              <a:rPr lang="pl-PL" dirty="0"/>
              <a:t>GPO se </a:t>
            </a:r>
            <a:r>
              <a:rPr lang="en-US" dirty="0" err="1"/>
              <a:t>aplikuj</a:t>
            </a:r>
            <a:r>
              <a:rPr lang="cs-CZ" dirty="0"/>
              <a:t>í na objekty v AD struktuře, na kterou byla GPO nalinkována včetně</a:t>
            </a:r>
            <a:r>
              <a:rPr lang="en-US" dirty="0"/>
              <a:t> v</a:t>
            </a:r>
            <a:r>
              <a:rPr lang="cs-CZ" dirty="0"/>
              <a:t>šech podúrovní tzn. dědí se podobně jako NTFS oprávnění</a:t>
            </a:r>
          </a:p>
          <a:p>
            <a:r>
              <a:rPr lang="cs-CZ" dirty="0"/>
              <a:t>Zkontrolujte v GPMC na záložce </a:t>
            </a:r>
            <a:r>
              <a:rPr lang="cs-CZ" b="1" dirty="0"/>
              <a:t>Group </a:t>
            </a:r>
            <a:r>
              <a:rPr lang="cs-CZ" b="1" dirty="0" err="1"/>
              <a:t>Policy</a:t>
            </a:r>
            <a:r>
              <a:rPr lang="cs-CZ" b="1" dirty="0"/>
              <a:t> Inheritance</a:t>
            </a:r>
            <a:r>
              <a:rPr lang="cs-CZ" dirty="0"/>
              <a:t> u OU </a:t>
            </a:r>
            <a:r>
              <a:rPr lang="cs-CZ" dirty="0" err="1"/>
              <a:t>Pocitace</a:t>
            </a:r>
            <a:r>
              <a:rPr lang="cs-CZ" dirty="0"/>
              <a:t>, že je tam i 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, která je ale </a:t>
            </a:r>
            <a:r>
              <a:rPr lang="en-US" dirty="0" err="1"/>
              <a:t>nalinkovan</a:t>
            </a:r>
            <a:r>
              <a:rPr lang="cs-CZ" dirty="0"/>
              <a:t>á o úroveň výš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197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Foreground</a:t>
            </a:r>
            <a:r>
              <a:rPr lang="cs-CZ" dirty="0"/>
              <a:t> GP </a:t>
            </a:r>
            <a:r>
              <a:rPr lang="cs-CZ" dirty="0" err="1"/>
              <a:t>processing</a:t>
            </a:r>
            <a:endParaRPr lang="cs-CZ" dirty="0"/>
          </a:p>
          <a:p>
            <a:pPr lvl="1"/>
            <a:r>
              <a:rPr lang="cs-CZ" b="1" dirty="0" err="1"/>
              <a:t>Computer</a:t>
            </a:r>
            <a:r>
              <a:rPr lang="cs-CZ" b="1" dirty="0"/>
              <a:t> </a:t>
            </a:r>
            <a:r>
              <a:rPr lang="cs-CZ" dirty="0"/>
              <a:t>části GPO se aplikují při každém </a:t>
            </a:r>
            <a:r>
              <a:rPr lang="cs-CZ" b="1" dirty="0"/>
              <a:t>startu počítače zapojeného do domény</a:t>
            </a:r>
          </a:p>
          <a:p>
            <a:pPr lvl="2"/>
            <a:r>
              <a:rPr lang="cs-CZ" b="1" dirty="0"/>
              <a:t>Aplikuje se pod účtem daného stroje</a:t>
            </a:r>
          </a:p>
          <a:p>
            <a:pPr lvl="1"/>
            <a:r>
              <a:rPr lang="cs-CZ" b="1" dirty="0"/>
              <a:t>User</a:t>
            </a:r>
            <a:r>
              <a:rPr lang="cs-CZ" dirty="0"/>
              <a:t> části GPO se aplikují při </a:t>
            </a:r>
            <a:r>
              <a:rPr lang="cs-CZ" b="1" dirty="0"/>
              <a:t>přihlášení doménového uživatele </a:t>
            </a:r>
          </a:p>
          <a:p>
            <a:pPr lvl="2"/>
            <a:r>
              <a:rPr lang="cs-CZ" b="1" dirty="0"/>
              <a:t>Aplikuje se pod účtem uživatele,</a:t>
            </a:r>
            <a:r>
              <a:rPr lang="en-US" b="1" dirty="0"/>
              <a:t> </a:t>
            </a:r>
            <a:r>
              <a:rPr lang="en-US" b="1" dirty="0" err="1"/>
              <a:t>kter</a:t>
            </a:r>
            <a:r>
              <a:rPr lang="cs-CZ" b="1" dirty="0"/>
              <a:t>ý se právě přihlašuje</a:t>
            </a:r>
          </a:p>
          <a:p>
            <a:pPr lvl="2"/>
            <a:r>
              <a:rPr lang="cs-CZ" dirty="0"/>
              <a:t>Z DC se ale od června 2016 stahují pod účtem stroje</a:t>
            </a:r>
            <a:r>
              <a:rPr lang="en-US" dirty="0"/>
              <a:t>!</a:t>
            </a:r>
            <a:r>
              <a:rPr lang="cs-CZ" dirty="0"/>
              <a:t> Viz </a:t>
            </a:r>
            <a:r>
              <a:rPr lang="cs-CZ" dirty="0">
                <a:hlinkClick r:id="rId3"/>
              </a:rPr>
              <a:t>MS16-072</a:t>
            </a:r>
            <a:endParaRPr lang="cs-CZ" b="1" dirty="0"/>
          </a:p>
          <a:p>
            <a:r>
              <a:rPr lang="cs-CZ" dirty="0"/>
              <a:t>Background </a:t>
            </a:r>
            <a:r>
              <a:rPr lang="cs-CZ" dirty="0" err="1"/>
              <a:t>refresh</a:t>
            </a:r>
            <a:r>
              <a:rPr lang="cs-CZ" dirty="0"/>
              <a:t> probíhá každých 90min +- 30 (nastavitelné)</a:t>
            </a:r>
          </a:p>
          <a:p>
            <a:pPr lvl="1"/>
            <a:r>
              <a:rPr lang="cs-CZ" dirty="0"/>
              <a:t>Defaultně se aplikují pouze změněné GPO (</a:t>
            </a:r>
            <a:r>
              <a:rPr lang="cs-CZ" dirty="0" err="1"/>
              <a:t>VersionNumber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Security</a:t>
            </a:r>
            <a:r>
              <a:rPr lang="cs-CZ" dirty="0"/>
              <a:t> politiky se aplikují každých 16 hodin ať se změnily či ne (každých 5minut na DC)</a:t>
            </a:r>
          </a:p>
          <a:p>
            <a:r>
              <a:rPr lang="cs-CZ" dirty="0"/>
              <a:t>Ruční </a:t>
            </a:r>
            <a:r>
              <a:rPr lang="cs-CZ" dirty="0" err="1"/>
              <a:t>refresh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Lokálně </a:t>
            </a:r>
            <a:r>
              <a:rPr lang="cs-CZ" i="1" dirty="0" err="1"/>
              <a:t>gpupdate</a:t>
            </a:r>
            <a:r>
              <a:rPr lang="cs-CZ" i="1" dirty="0"/>
              <a:t> /</a:t>
            </a:r>
            <a:r>
              <a:rPr lang="cs-CZ" i="1" dirty="0" err="1"/>
              <a:t>force</a:t>
            </a:r>
            <a:r>
              <a:rPr lang="cs-CZ" dirty="0"/>
              <a:t> (CMD) nebo vzdáleně </a:t>
            </a:r>
            <a:r>
              <a:rPr lang="cs-CZ" i="1" dirty="0" err="1"/>
              <a:t>Invoke-GPUpdate</a:t>
            </a:r>
            <a:r>
              <a:rPr lang="cs-CZ" dirty="0"/>
              <a:t> (</a:t>
            </a:r>
            <a:r>
              <a:rPr lang="cs-CZ" dirty="0" err="1"/>
              <a:t>Powershell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Pozn.: ne všechna nastavení z GPO mohou být aplikována na pozadí (</a:t>
            </a:r>
            <a:r>
              <a:rPr lang="cs-CZ" dirty="0" err="1"/>
              <a:t>auditování</a:t>
            </a:r>
            <a:r>
              <a:rPr lang="cs-CZ" dirty="0"/>
              <a:t>, </a:t>
            </a:r>
            <a:r>
              <a:rPr lang="cs-CZ" dirty="0" err="1"/>
              <a:t>intalace</a:t>
            </a:r>
            <a:r>
              <a:rPr lang="cs-CZ" dirty="0"/>
              <a:t> software, přesměrování adresáře, mapování disků, skripty,..)</a:t>
            </a:r>
          </a:p>
        </p:txBody>
      </p:sp>
    </p:spTree>
    <p:extLst>
      <p:ext uri="{BB962C8B-B14F-4D97-AF65-F5344CB8AC3E}">
        <p14:creationId xmlns:p14="http://schemas.microsoft.com/office/powerpoint/2010/main" val="3179727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Pořadí zpracování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Počítač/uživatel si vždy při zapnutí/přihlášení vytvoří seznam všech politik z OU, ve které se nachází jeho AD účet + GPO umístěných výše, seřadí je a začne na sebe aplikovat (</a:t>
            </a:r>
            <a:r>
              <a:rPr lang="cs-CZ" dirty="0" err="1"/>
              <a:t>Computer</a:t>
            </a:r>
            <a:r>
              <a:rPr lang="cs-CZ" dirty="0"/>
              <a:t>/User část dle jeho typu)</a:t>
            </a:r>
          </a:p>
          <a:p>
            <a:r>
              <a:rPr lang="cs-CZ" dirty="0"/>
              <a:t>Pokud existují konfliktní nastavení v GPO na různých úrovních, tak vyhraje nastavení z GPO, která se aplikovala později</a:t>
            </a:r>
          </a:p>
          <a:p>
            <a:r>
              <a:rPr lang="cs-CZ" dirty="0"/>
              <a:t>Pokud jsou konfliktní GPO na stejné úrovni, rozhoduje pořadí zpracování (hodnota Link </a:t>
            </a:r>
            <a:r>
              <a:rPr lang="cs-CZ" dirty="0" err="1"/>
              <a:t>Order</a:t>
            </a:r>
            <a:r>
              <a:rPr lang="cs-CZ" dirty="0"/>
              <a:t> – GPO s nejnižším číslem se aplikuje jako poslední == vyhrává)</a:t>
            </a:r>
          </a:p>
          <a:p>
            <a:pPr lvl="1"/>
            <a:r>
              <a:rPr lang="cs-CZ" dirty="0"/>
              <a:t>V GPMC záložka </a:t>
            </a:r>
            <a:r>
              <a:rPr lang="cs-CZ" b="1" dirty="0" err="1"/>
              <a:t>Linked</a:t>
            </a:r>
            <a:r>
              <a:rPr lang="cs-CZ" b="1" dirty="0"/>
              <a:t> Group </a:t>
            </a:r>
            <a:r>
              <a:rPr lang="cs-CZ" b="1" dirty="0" err="1"/>
              <a:t>Policy</a:t>
            </a:r>
            <a:r>
              <a:rPr lang="cs-CZ" b="1" dirty="0"/>
              <a:t> </a:t>
            </a:r>
            <a:r>
              <a:rPr lang="cs-CZ" b="1" dirty="0" err="1"/>
              <a:t>Objects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82290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Pořadí zpracování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GPO se aplikují v tomto pořadí přičemž platí, že </a:t>
            </a:r>
            <a:r>
              <a:rPr lang="pl-PL" b="1" dirty="0"/>
              <a:t>poslední vyhrává</a:t>
            </a:r>
            <a:r>
              <a:rPr lang="pl-PL" dirty="0"/>
              <a:t>: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/>
              <a:t>(Lokální politiky jsou-li nějaké a nejsou-li zakázány)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/>
              <a:t>Všechny GPO přilinkované na </a:t>
            </a:r>
            <a:r>
              <a:rPr lang="cs-CZ" dirty="0" err="1"/>
              <a:t>site</a:t>
            </a:r>
            <a:r>
              <a:rPr lang="cs-CZ" dirty="0"/>
              <a:t>, do které spadá IP adresa stroje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/>
              <a:t>Všechny GPO přilinkované na doménu, ve které se objekt nachází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/>
              <a:t>Všechny GPO přilinkované na všechny nadřazené OU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/>
              <a:t>Všechny GPO přilinkované přímo na OU ve které je uložen</a:t>
            </a:r>
          </a:p>
          <a:p>
            <a:pPr marL="845820" lvl="1" indent="-342900">
              <a:buFont typeface="+mj-lt"/>
              <a:buAutoNum type="arabicPeriod"/>
            </a:pPr>
            <a:r>
              <a:rPr lang="cs-CZ" dirty="0" err="1"/>
              <a:t>Enforce</a:t>
            </a:r>
            <a:r>
              <a:rPr lang="cs-CZ" dirty="0"/>
              <a:t> GPO jsou-li nějaké (ale o tom později)</a:t>
            </a:r>
          </a:p>
          <a:p>
            <a:pPr marL="845820" lvl="1" indent="-342900">
              <a:buFont typeface="+mj-lt"/>
              <a:buAutoNum type="arabicPeriod"/>
            </a:pPr>
            <a:endParaRPr lang="cs-CZ" dirty="0"/>
          </a:p>
          <a:p>
            <a:pPr marL="502920" indent="-457200"/>
            <a:r>
              <a:rPr lang="cs-CZ" dirty="0"/>
              <a:t>Pořadí zpracování GPO ověřím v GPMC záložka </a:t>
            </a:r>
            <a:r>
              <a:rPr lang="cs-CZ" b="1" dirty="0"/>
              <a:t>Group </a:t>
            </a:r>
            <a:r>
              <a:rPr lang="cs-CZ" b="1" dirty="0" err="1"/>
              <a:t>Policy</a:t>
            </a:r>
            <a:r>
              <a:rPr lang="cs-CZ" b="1" dirty="0"/>
              <a:t> inheritance</a:t>
            </a:r>
          </a:p>
          <a:p>
            <a:pPr marL="388620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3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</a:t>
            </a:r>
            <a:r>
              <a:rPr lang="cs-CZ" dirty="0" err="1"/>
              <a:t>ředstavte</a:t>
            </a:r>
            <a:r>
              <a:rPr lang="cs-CZ" dirty="0"/>
              <a:t> si, že máte ve firmě 500</a:t>
            </a:r>
            <a:r>
              <a:rPr lang="en-US" dirty="0"/>
              <a:t>0</a:t>
            </a:r>
            <a:r>
              <a:rPr lang="cs-CZ" dirty="0"/>
              <a:t> počítačů a uživatelů.</a:t>
            </a:r>
          </a:p>
          <a:p>
            <a:r>
              <a:rPr lang="cs-CZ" dirty="0"/>
              <a:t>Jaké máte možnosti, pokud budete chtít:</a:t>
            </a:r>
          </a:p>
          <a:p>
            <a:pPr lvl="1"/>
            <a:r>
              <a:rPr lang="cs-CZ" dirty="0"/>
              <a:t>instalovat </a:t>
            </a:r>
            <a:r>
              <a:rPr lang="en-US" dirty="0" err="1"/>
              <a:t>aplikace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cs-CZ" dirty="0"/>
              <a:t>Google Chrome</a:t>
            </a:r>
            <a:r>
              <a:rPr lang="en-US" dirty="0"/>
              <a:t>, Java</a:t>
            </a:r>
            <a:r>
              <a:rPr lang="cs-CZ" dirty="0"/>
              <a:t> a pravidelně je aktualizovat</a:t>
            </a:r>
          </a:p>
          <a:p>
            <a:pPr lvl="1"/>
            <a:r>
              <a:rPr lang="cs-CZ" dirty="0"/>
              <a:t>zakázat ne-</a:t>
            </a:r>
            <a:r>
              <a:rPr lang="cs-CZ" dirty="0" err="1"/>
              <a:t>adminům</a:t>
            </a:r>
            <a:r>
              <a:rPr lang="cs-CZ" dirty="0"/>
              <a:t> spouštět CMD kromě úzké skupiny uživatelů</a:t>
            </a:r>
          </a:p>
          <a:p>
            <a:pPr lvl="1"/>
            <a:r>
              <a:rPr lang="cs-CZ" dirty="0"/>
              <a:t>do skupiny </a:t>
            </a:r>
            <a:r>
              <a:rPr lang="cs-CZ" dirty="0" err="1"/>
              <a:t>administrators</a:t>
            </a:r>
            <a:r>
              <a:rPr lang="cs-CZ" dirty="0"/>
              <a:t> na každém stroji přidat účet </a:t>
            </a:r>
            <a:r>
              <a:rPr lang="cs-CZ" dirty="0" err="1"/>
              <a:t>pepa</a:t>
            </a:r>
            <a:endParaRPr lang="cs-CZ" dirty="0"/>
          </a:p>
          <a:p>
            <a:pPr lvl="1"/>
            <a:r>
              <a:rPr lang="cs-CZ" dirty="0"/>
              <a:t>povolit vybraná pravidla ve firewallu</a:t>
            </a:r>
            <a:endParaRPr lang="en-US" dirty="0"/>
          </a:p>
          <a:p>
            <a:pPr lvl="1"/>
            <a:r>
              <a:rPr lang="en-US" dirty="0"/>
              <a:t>…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Jaké vás napadají výhody/nevýhody navrhovaných řešení?</a:t>
            </a:r>
          </a:p>
        </p:txBody>
      </p:sp>
    </p:spTree>
    <p:extLst>
      <p:ext uri="{BB962C8B-B14F-4D97-AF65-F5344CB8AC3E}">
        <p14:creationId xmlns:p14="http://schemas.microsoft.com/office/powerpoint/2010/main" val="358392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Vytvořte GPO „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temp“, která skupině </a:t>
            </a:r>
            <a:r>
              <a:rPr lang="cs-CZ" dirty="0" err="1"/>
              <a:t>Users</a:t>
            </a:r>
            <a:r>
              <a:rPr lang="cs-CZ" dirty="0"/>
              <a:t> nastaví u adresáře C:\temp </a:t>
            </a:r>
            <a:r>
              <a:rPr lang="cs-CZ" dirty="0" err="1"/>
              <a:t>read</a:t>
            </a:r>
            <a:r>
              <a:rPr lang="cs-CZ" dirty="0"/>
              <a:t> práva</a:t>
            </a:r>
          </a:p>
          <a:p>
            <a:r>
              <a:rPr lang="cs-CZ" dirty="0"/>
              <a:t>Nalinkujte tuto GPO na OU </a:t>
            </a:r>
            <a:r>
              <a:rPr lang="cs-CZ" dirty="0" err="1"/>
              <a:t>Pocitace</a:t>
            </a:r>
            <a:r>
              <a:rPr lang="cs-CZ" dirty="0"/>
              <a:t> a updatujte na klientovi politiky</a:t>
            </a:r>
          </a:p>
          <a:p>
            <a:r>
              <a:rPr lang="cs-CZ" dirty="0"/>
              <a:t>Zkontrolujte NTFS práva na C:\temp, změňte pořadí zpracování GPO, opět update a opět zkontrolujte</a:t>
            </a:r>
          </a:p>
          <a:p>
            <a:r>
              <a:rPr lang="cs-CZ" dirty="0"/>
              <a:t>Na klientovi v CMD </a:t>
            </a:r>
            <a:r>
              <a:rPr lang="en-US" dirty="0" err="1"/>
              <a:t>pu</a:t>
            </a:r>
            <a:r>
              <a:rPr lang="cs-CZ" dirty="0" err="1"/>
              <a:t>štěné</a:t>
            </a:r>
            <a:r>
              <a:rPr lang="cs-CZ" dirty="0"/>
              <a:t> pod </a:t>
            </a:r>
            <a:r>
              <a:rPr lang="cs-CZ" dirty="0" err="1"/>
              <a:t>adminem</a:t>
            </a:r>
            <a:r>
              <a:rPr lang="cs-CZ" dirty="0"/>
              <a:t> vygenerujte příkazem </a:t>
            </a:r>
            <a:r>
              <a:rPr lang="cs-CZ" i="1" dirty="0" err="1"/>
              <a:t>gpresult</a:t>
            </a:r>
            <a:r>
              <a:rPr lang="cs-CZ" i="1" dirty="0"/>
              <a:t> /h report.html</a:t>
            </a:r>
            <a:r>
              <a:rPr lang="cs-CZ" dirty="0"/>
              <a:t> a otevřete jej </a:t>
            </a:r>
            <a:r>
              <a:rPr lang="en-US" dirty="0"/>
              <a:t>(</a:t>
            </a:r>
            <a:r>
              <a:rPr lang="en-US" dirty="0" err="1"/>
              <a:t>bude</a:t>
            </a:r>
            <a:r>
              <a:rPr lang="en-US" dirty="0"/>
              <a:t> tam vid</a:t>
            </a:r>
            <a:r>
              <a:rPr lang="cs-CZ" dirty="0" err="1"/>
              <a:t>ět</a:t>
            </a:r>
            <a:r>
              <a:rPr lang="cs-CZ" dirty="0"/>
              <a:t>, která GPO „vyhrála“)</a:t>
            </a:r>
          </a:p>
          <a:p>
            <a:endParaRPr lang="cs-CZ" dirty="0"/>
          </a:p>
          <a:p>
            <a:r>
              <a:rPr lang="cs-CZ" dirty="0"/>
              <a:t>V PS</a:t>
            </a:r>
          </a:p>
          <a:p>
            <a:pPr lvl="1"/>
            <a:r>
              <a:rPr lang="en-US" i="1" dirty="0"/>
              <a:t>Set-</a:t>
            </a:r>
            <a:r>
              <a:rPr lang="en-US" i="1" dirty="0" err="1"/>
              <a:t>GPLink</a:t>
            </a:r>
            <a:r>
              <a:rPr lang="en-US" i="1" dirty="0"/>
              <a:t> -Name „</a:t>
            </a:r>
            <a:r>
              <a:rPr lang="cs-CZ" i="1" dirty="0" err="1"/>
              <a:t>Read</a:t>
            </a:r>
            <a:r>
              <a:rPr lang="en-US" i="1" dirty="0"/>
              <a:t> permissions for temp“ -Target „</a:t>
            </a:r>
            <a:r>
              <a:rPr lang="en-US" i="1" dirty="0" err="1"/>
              <a:t>ou</a:t>
            </a:r>
            <a:r>
              <a:rPr lang="en-US" i="1" dirty="0"/>
              <a:t>=</a:t>
            </a:r>
            <a:r>
              <a:rPr lang="en-US" i="1" dirty="0" err="1"/>
              <a:t>Pocitace,dc</a:t>
            </a:r>
            <a:r>
              <a:rPr lang="en-US" i="1" dirty="0"/>
              <a:t>=ad, dc=local" -Order 1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50840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GPO „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temp“ nalinkovanou na OU </a:t>
            </a:r>
            <a:r>
              <a:rPr lang="cs-CZ" dirty="0" err="1"/>
              <a:t>Pocitace</a:t>
            </a:r>
            <a:r>
              <a:rPr lang="cs-CZ" dirty="0"/>
              <a:t> </a:t>
            </a:r>
            <a:r>
              <a:rPr lang="cs-CZ" dirty="0" err="1"/>
              <a:t>disablujte</a:t>
            </a:r>
            <a:r>
              <a:rPr lang="cs-CZ" dirty="0"/>
              <a:t> a nalinkujte ji na OU Klienti</a:t>
            </a:r>
          </a:p>
          <a:p>
            <a:r>
              <a:rPr lang="cs-CZ" dirty="0"/>
              <a:t>Updatujte politiky na klientovi</a:t>
            </a:r>
          </a:p>
          <a:p>
            <a:r>
              <a:rPr lang="cs-CZ" dirty="0"/>
              <a:t>Zkontrolujte NTFS práva na C:\temp</a:t>
            </a:r>
          </a:p>
          <a:p>
            <a:endParaRPr lang="cs-CZ" dirty="0"/>
          </a:p>
          <a:p>
            <a:r>
              <a:rPr lang="cs-CZ" dirty="0" err="1"/>
              <a:t>Disablujte</a:t>
            </a:r>
            <a:r>
              <a:rPr lang="cs-CZ" dirty="0"/>
              <a:t> „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temp“ na OU Klienti a opět updatujte politiky</a:t>
            </a:r>
            <a:endParaRPr lang="en-US" dirty="0"/>
          </a:p>
          <a:p>
            <a:endParaRPr lang="en-US" dirty="0"/>
          </a:p>
          <a:p>
            <a:r>
              <a:rPr lang="en-US" dirty="0"/>
              <a:t>PS</a:t>
            </a:r>
          </a:p>
          <a:p>
            <a:pPr lvl="1"/>
            <a:r>
              <a:rPr lang="cs-CZ" dirty="0"/>
              <a:t>Set-</a:t>
            </a:r>
            <a:r>
              <a:rPr lang="cs-CZ" dirty="0" err="1"/>
              <a:t>GPLink</a:t>
            </a:r>
            <a:r>
              <a:rPr lang="cs-CZ" dirty="0"/>
              <a:t> -</a:t>
            </a:r>
            <a:r>
              <a:rPr lang="cs-CZ" dirty="0" err="1"/>
              <a:t>name</a:t>
            </a:r>
            <a:r>
              <a:rPr lang="cs-CZ" dirty="0"/>
              <a:t> '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temp' -</a:t>
            </a:r>
            <a:r>
              <a:rPr lang="cs-CZ" dirty="0" err="1"/>
              <a:t>LinkEnabled</a:t>
            </a:r>
            <a:r>
              <a:rPr lang="cs-CZ" dirty="0"/>
              <a:t> </a:t>
            </a:r>
            <a:r>
              <a:rPr lang="en-US" dirty="0"/>
              <a:t>no</a:t>
            </a:r>
            <a:r>
              <a:rPr lang="cs-CZ" dirty="0"/>
              <a:t> -</a:t>
            </a:r>
            <a:r>
              <a:rPr lang="cs-CZ" dirty="0" err="1"/>
              <a:t>target</a:t>
            </a:r>
            <a:r>
              <a:rPr lang="cs-CZ" dirty="0"/>
              <a:t> '</a:t>
            </a:r>
            <a:r>
              <a:rPr lang="en-US" dirty="0" err="1"/>
              <a:t>ou</a:t>
            </a:r>
            <a:r>
              <a:rPr lang="en-US" dirty="0"/>
              <a:t>=</a:t>
            </a:r>
            <a:r>
              <a:rPr lang="en-US" dirty="0" err="1"/>
              <a:t>Pocitace,dc</a:t>
            </a:r>
            <a:r>
              <a:rPr lang="en-US" dirty="0"/>
              <a:t>=ad, dc=local </a:t>
            </a:r>
            <a:r>
              <a:rPr lang="cs-CZ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682396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471" y="348739"/>
            <a:ext cx="3000375" cy="1914525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>
            <a:off x="3291840" y="1932167"/>
            <a:ext cx="1796995" cy="1152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5677231" y="1860605"/>
            <a:ext cx="2202512" cy="1240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100757" y="3474720"/>
            <a:ext cx="58056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 počítač </a:t>
            </a:r>
            <a:r>
              <a:rPr lang="cs-CZ" b="1" dirty="0"/>
              <a:t>STANICE</a:t>
            </a:r>
            <a:r>
              <a:rPr lang="cs-CZ" dirty="0"/>
              <a:t> se budou aplikovat GPO v tomto pořadí: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Lokální GPO (jsou-li nějaké a nejsou zakázané)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err="1"/>
              <a:t>Remote</a:t>
            </a:r>
            <a:r>
              <a:rPr lang="cs-CZ" dirty="0"/>
              <a:t> </a:t>
            </a:r>
            <a:r>
              <a:rPr lang="cs-CZ" dirty="0" err="1"/>
              <a:t>connection</a:t>
            </a: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err="1"/>
              <a:t>Pocitac</a:t>
            </a: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err="1"/>
              <a:t>Lock</a:t>
            </a:r>
            <a:r>
              <a:rPr lang="cs-CZ" dirty="0"/>
              <a:t> </a:t>
            </a:r>
            <a:r>
              <a:rPr lang="cs-CZ" dirty="0" err="1"/>
              <a:t>taskbar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to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/>
              <a:t>Computer Configuration </a:t>
            </a:r>
            <a:r>
              <a:rPr lang="cs-CZ" dirty="0"/>
              <a:t>část!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Proč se nebude aplikovat i GPO </a:t>
            </a:r>
            <a:r>
              <a:rPr lang="cs-CZ" b="1" dirty="0"/>
              <a:t>Servery</a:t>
            </a:r>
            <a:r>
              <a:rPr lang="cs-CZ" dirty="0"/>
              <a:t>?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9163" y="253489"/>
            <a:ext cx="2200275" cy="200977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672943" y="2480807"/>
            <a:ext cx="2107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Umístění </a:t>
            </a:r>
            <a:r>
              <a:rPr lang="cs-CZ" sz="1400" dirty="0" err="1"/>
              <a:t>computer</a:t>
            </a:r>
            <a:r>
              <a:rPr lang="cs-CZ" sz="1400" dirty="0"/>
              <a:t> objektu STANICE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34353" y="2508636"/>
            <a:ext cx="26149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Struktura OU + nalinkované GPO</a:t>
            </a:r>
          </a:p>
        </p:txBody>
      </p:sp>
    </p:spTree>
    <p:extLst>
      <p:ext uri="{BB962C8B-B14F-4D97-AF65-F5344CB8AC3E}">
        <p14:creationId xmlns:p14="http://schemas.microsoft.com/office/powerpoint/2010/main" val="1131330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Pořadí zpracování GPO 2.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Block</a:t>
            </a:r>
            <a:r>
              <a:rPr lang="cs-CZ" dirty="0"/>
              <a:t> inheritance</a:t>
            </a:r>
          </a:p>
          <a:p>
            <a:pPr lvl="1"/>
            <a:r>
              <a:rPr lang="cs-CZ" dirty="0"/>
              <a:t>Nastavuje se na OU</a:t>
            </a:r>
          </a:p>
          <a:p>
            <a:pPr lvl="1"/>
            <a:r>
              <a:rPr lang="cs-CZ" dirty="0"/>
              <a:t>Blokuje dědičnost všech politik uvedených hierarchicky výš od vybrané OU</a:t>
            </a:r>
          </a:p>
          <a:p>
            <a:r>
              <a:rPr lang="cs-CZ" dirty="0" err="1"/>
              <a:t>Enforce</a:t>
            </a:r>
            <a:r>
              <a:rPr lang="cs-CZ" dirty="0"/>
              <a:t> inheritance</a:t>
            </a:r>
          </a:p>
          <a:p>
            <a:pPr lvl="1"/>
            <a:r>
              <a:rPr lang="cs-CZ" dirty="0"/>
              <a:t>Nastavuje se na GPO</a:t>
            </a:r>
          </a:p>
          <a:p>
            <a:pPr lvl="1"/>
            <a:r>
              <a:rPr lang="cs-CZ" dirty="0"/>
              <a:t>Vynutí aplikování vybrané GPO hierarchicky níž do všech OU, i kdyby byly cestou nějaká </a:t>
            </a:r>
            <a:r>
              <a:rPr lang="cs-CZ" dirty="0" err="1"/>
              <a:t>block</a:t>
            </a:r>
            <a:r>
              <a:rPr lang="cs-CZ" dirty="0"/>
              <a:t> inheritance</a:t>
            </a:r>
          </a:p>
          <a:p>
            <a:pPr lvl="1"/>
            <a:r>
              <a:rPr lang="cs-CZ" dirty="0" err="1"/>
              <a:t>Enforce</a:t>
            </a:r>
            <a:r>
              <a:rPr lang="cs-CZ" dirty="0"/>
              <a:t> GPO se navíc aplikují jako poslední</a:t>
            </a:r>
            <a:r>
              <a:rPr lang="en-US" dirty="0"/>
              <a:t>!</a:t>
            </a:r>
            <a:r>
              <a:rPr lang="cs-CZ" dirty="0"/>
              <a:t> (v případě více </a:t>
            </a:r>
            <a:r>
              <a:rPr lang="cs-CZ" dirty="0" err="1"/>
              <a:t>enforced</a:t>
            </a:r>
            <a:r>
              <a:rPr lang="cs-CZ" dirty="0"/>
              <a:t> GPO platí, čím „výš“ tím silnější)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Ideálně nepoužívat </a:t>
            </a:r>
          </a:p>
          <a:p>
            <a:pPr lvl="1"/>
            <a:r>
              <a:rPr lang="cs-CZ" dirty="0"/>
              <a:t>Blokování dědění zakáže totiž i aplikování 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což je nutné řešit (</a:t>
            </a:r>
            <a:r>
              <a:rPr lang="cs-CZ" dirty="0" err="1"/>
              <a:t>enforce</a:t>
            </a:r>
            <a:r>
              <a:rPr lang="cs-CZ" dirty="0"/>
              <a:t> či nalinkování na danou 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77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Povolte všechny </a:t>
            </a:r>
            <a:r>
              <a:rPr lang="cs-CZ" dirty="0" err="1"/>
              <a:t>disablované</a:t>
            </a:r>
            <a:r>
              <a:rPr lang="cs-CZ" dirty="0"/>
              <a:t> GPO</a:t>
            </a:r>
          </a:p>
          <a:p>
            <a:r>
              <a:rPr lang="cs-CZ" dirty="0"/>
              <a:t>Zakažte dědění na OU Klienti</a:t>
            </a:r>
          </a:p>
          <a:p>
            <a:r>
              <a:rPr lang="cs-CZ" dirty="0"/>
              <a:t>Updatujte politiky na klientovi a zkontrolujte NTFS práva na C:\temp</a:t>
            </a:r>
          </a:p>
          <a:p>
            <a:endParaRPr lang="cs-CZ" dirty="0"/>
          </a:p>
          <a:p>
            <a:r>
              <a:rPr lang="cs-CZ" dirty="0"/>
              <a:t>U GPO „</a:t>
            </a:r>
            <a:r>
              <a:rPr lang="cs-CZ" dirty="0" err="1"/>
              <a:t>Modify</a:t>
            </a:r>
            <a:r>
              <a:rPr lang="cs-CZ" dirty="0"/>
              <a:t> </a:t>
            </a:r>
            <a:r>
              <a:rPr lang="cs-CZ" dirty="0" err="1"/>
              <a:t>permissions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temp“ nastavte </a:t>
            </a:r>
            <a:r>
              <a:rPr lang="cs-CZ" dirty="0" err="1"/>
              <a:t>enforce</a:t>
            </a:r>
            <a:r>
              <a:rPr lang="cs-CZ" dirty="0"/>
              <a:t> a opět zkontrolujte</a:t>
            </a:r>
          </a:p>
          <a:p>
            <a:endParaRPr lang="cs-CZ" dirty="0"/>
          </a:p>
          <a:p>
            <a:r>
              <a:rPr lang="cs-CZ" dirty="0"/>
              <a:t>Nalinkujte GPO „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permissions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temp“ na vaši doménu, nastavte </a:t>
            </a:r>
            <a:r>
              <a:rPr lang="cs-CZ" dirty="0" err="1"/>
              <a:t>enforce</a:t>
            </a:r>
            <a:r>
              <a:rPr lang="cs-CZ" dirty="0"/>
              <a:t> a opět zkontrolujte</a:t>
            </a:r>
          </a:p>
          <a:p>
            <a:endParaRPr lang="cs-CZ" dirty="0"/>
          </a:p>
          <a:p>
            <a:r>
              <a:rPr lang="cs-CZ" dirty="0"/>
              <a:t>V PS</a:t>
            </a:r>
          </a:p>
          <a:p>
            <a:pPr lvl="1"/>
            <a:r>
              <a:rPr lang="en-US" i="1" dirty="0"/>
              <a:t>Set-</a:t>
            </a:r>
            <a:r>
              <a:rPr lang="en-US" i="1" dirty="0" err="1"/>
              <a:t>GPinheritance</a:t>
            </a:r>
            <a:r>
              <a:rPr lang="en-US" i="1" dirty="0"/>
              <a:t> -Target "</a:t>
            </a:r>
            <a:r>
              <a:rPr lang="en-US" i="1" dirty="0" err="1"/>
              <a:t>ou</a:t>
            </a:r>
            <a:r>
              <a:rPr lang="en-US" i="1" dirty="0"/>
              <a:t>=</a:t>
            </a:r>
            <a:r>
              <a:rPr lang="en-US" i="1" dirty="0" err="1"/>
              <a:t>Klienti,ou</a:t>
            </a:r>
            <a:r>
              <a:rPr lang="en-US" i="1" dirty="0"/>
              <a:t>=</a:t>
            </a:r>
            <a:r>
              <a:rPr lang="en-US" i="1" dirty="0" err="1"/>
              <a:t>Pocitace,dc</a:t>
            </a:r>
            <a:r>
              <a:rPr lang="en-US" i="1" dirty="0"/>
              <a:t>=</a:t>
            </a:r>
            <a:r>
              <a:rPr lang="en-US" i="1" dirty="0" err="1"/>
              <a:t>ad,dc</a:t>
            </a:r>
            <a:r>
              <a:rPr lang="en-US" i="1" dirty="0"/>
              <a:t>=local" -</a:t>
            </a:r>
            <a:r>
              <a:rPr lang="en-US" i="1" dirty="0" err="1"/>
              <a:t>IsBlocked</a:t>
            </a:r>
            <a:r>
              <a:rPr lang="en-US" i="1" dirty="0"/>
              <a:t> Yes</a:t>
            </a:r>
            <a:endParaRPr lang="cs-CZ" i="1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Tip: po každé úpravě kontrolujte záložku </a:t>
            </a:r>
            <a:r>
              <a:rPr lang="cs-CZ" b="1" dirty="0"/>
              <a:t>Group </a:t>
            </a:r>
            <a:r>
              <a:rPr lang="cs-CZ" b="1" dirty="0" err="1"/>
              <a:t>Policy</a:t>
            </a:r>
            <a:r>
              <a:rPr lang="cs-CZ" b="1" dirty="0"/>
              <a:t> Inheritance </a:t>
            </a:r>
            <a:r>
              <a:rPr lang="cs-CZ" dirty="0"/>
              <a:t>(nezapomeňte na </a:t>
            </a:r>
            <a:r>
              <a:rPr lang="cs-CZ" dirty="0" err="1"/>
              <a:t>refresh</a:t>
            </a:r>
            <a:r>
              <a:rPr lang="cs-CZ" dirty="0"/>
              <a:t> - F5)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862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GPO </a:t>
            </a:r>
            <a:r>
              <a:rPr lang="cs-CZ" dirty="0" err="1"/>
              <a:t>Scope</a:t>
            </a:r>
            <a:r>
              <a:rPr lang="cs-CZ" dirty="0"/>
              <a:t> –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Potom co klient získá seřazený seznam GPO, je začne postupně aplikovat </a:t>
            </a:r>
            <a:r>
              <a:rPr lang="cs-CZ" b="1" dirty="0"/>
              <a:t>pokud na to má právo</a:t>
            </a:r>
          </a:p>
          <a:p>
            <a:r>
              <a:rPr lang="cs-CZ" dirty="0"/>
              <a:t>Ve výchozím nastavení mají členové skupiny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(všichni autentizovaní uživatelé </a:t>
            </a:r>
            <a:r>
              <a:rPr lang="cs-CZ" b="1" dirty="0"/>
              <a:t>i počítače</a:t>
            </a:r>
            <a:r>
              <a:rPr lang="cs-CZ" dirty="0"/>
              <a:t>) právo READ a APPLY GROUP POLICY na každou GPO</a:t>
            </a:r>
          </a:p>
          <a:p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r>
              <a:rPr lang="cs-CZ" dirty="0"/>
              <a:t> i</a:t>
            </a:r>
            <a:r>
              <a:rPr lang="cs-CZ" dirty="0"/>
              <a:t>deálně </a:t>
            </a:r>
            <a:r>
              <a:rPr lang="cs-CZ" b="1" dirty="0"/>
              <a:t>vůbec nepoužívat</a:t>
            </a:r>
            <a:endParaRPr lang="en-US" b="1" dirty="0"/>
          </a:p>
          <a:p>
            <a:r>
              <a:rPr lang="cs-CZ" dirty="0"/>
              <a:t>Z DC se od června 2016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en-US" dirty="0"/>
              <a:t>i </a:t>
            </a:r>
            <a:r>
              <a:rPr lang="en-US" b="1" dirty="0"/>
              <a:t>user</a:t>
            </a:r>
            <a:r>
              <a:rPr lang="en-US" dirty="0"/>
              <a:t> </a:t>
            </a:r>
            <a:r>
              <a:rPr lang="cs-CZ" dirty="0"/>
              <a:t>politiky stahují pod účtem stroje</a:t>
            </a:r>
            <a:r>
              <a:rPr lang="en-US" dirty="0"/>
              <a:t>!</a:t>
            </a:r>
            <a:r>
              <a:rPr lang="cs-CZ" dirty="0"/>
              <a:t> Viz </a:t>
            </a:r>
            <a:r>
              <a:rPr lang="cs-CZ" dirty="0">
                <a:hlinkClick r:id="rId3"/>
              </a:rPr>
              <a:t>MS16-072</a:t>
            </a:r>
            <a:endParaRPr lang="cs-CZ" dirty="0"/>
          </a:p>
          <a:p>
            <a:endParaRPr lang="cs-CZ" dirty="0"/>
          </a:p>
          <a:p>
            <a:r>
              <a:rPr lang="cs-CZ" dirty="0"/>
              <a:t>Princip: Objekt má/nemá právo na sebe GPO aplikovat</a:t>
            </a:r>
          </a:p>
          <a:p>
            <a:r>
              <a:rPr lang="cs-CZ" dirty="0"/>
              <a:t>Pro: možnost granulárního aplikování GPO na konkrétní objekty</a:t>
            </a:r>
          </a:p>
          <a:p>
            <a:r>
              <a:rPr lang="cs-CZ" dirty="0"/>
              <a:t>Proti: horší správa, debugging, právo se nevztahuje na konkrétní GPO link, ale na samotnou GPO tzn. projeví se na všech lincích</a:t>
            </a:r>
            <a:r>
              <a:rPr lang="en-US" dirty="0"/>
              <a:t>!</a:t>
            </a:r>
            <a:endParaRPr lang="cs-CZ" dirty="0"/>
          </a:p>
          <a:p>
            <a:pPr lvl="1"/>
            <a:r>
              <a:rPr lang="cs-CZ" dirty="0" err="1"/>
              <a:t>Deny</a:t>
            </a:r>
            <a:r>
              <a:rPr lang="cs-CZ" dirty="0"/>
              <a:t> oprávnění se nezobrazují v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r>
              <a:rPr lang="cs-CZ" dirty="0"/>
              <a:t> u GPO</a:t>
            </a:r>
          </a:p>
          <a:p>
            <a:r>
              <a:rPr lang="cs-CZ" dirty="0"/>
              <a:t>Druhy použití:</a:t>
            </a:r>
          </a:p>
          <a:p>
            <a:pPr marL="845820" lvl="1" indent="-342900">
              <a:buFont typeface="+mj-lt"/>
              <a:buAutoNum type="alphaUcPeriod"/>
            </a:pPr>
            <a:r>
              <a:rPr lang="en-US" dirty="0"/>
              <a:t>D</a:t>
            </a:r>
            <a:r>
              <a:rPr lang="cs-CZ" dirty="0" err="1"/>
              <a:t>ám</a:t>
            </a:r>
            <a:r>
              <a:rPr lang="cs-CZ" dirty="0"/>
              <a:t> právo jen vybrané skupině účtů (odebráním práv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a přidáním vlastní skupině účtů)</a:t>
            </a:r>
          </a:p>
          <a:p>
            <a:pPr marL="845820" lvl="1" indent="-342900">
              <a:buFont typeface="+mj-lt"/>
              <a:buAutoNum type="alphaUcPeriod"/>
            </a:pPr>
            <a:r>
              <a:rPr lang="cs-CZ" dirty="0"/>
              <a:t>Zakázání přístupu vybrané skupině účtů (přidáním </a:t>
            </a:r>
            <a:r>
              <a:rPr lang="cs-CZ" dirty="0" err="1"/>
              <a:t>deny</a:t>
            </a:r>
            <a:r>
              <a:rPr lang="cs-CZ" dirty="0"/>
              <a:t> práva skrze záložku </a:t>
            </a:r>
            <a:r>
              <a:rPr lang="cs-CZ" dirty="0" err="1"/>
              <a:t>Delegation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8532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Zrušte všechny </a:t>
            </a:r>
            <a:r>
              <a:rPr lang="cs-CZ" dirty="0" err="1"/>
              <a:t>enforce</a:t>
            </a:r>
            <a:r>
              <a:rPr lang="cs-CZ" dirty="0"/>
              <a:t> a zákazy dědění</a:t>
            </a:r>
          </a:p>
          <a:p>
            <a:r>
              <a:rPr lang="cs-CZ" dirty="0"/>
              <a:t>Na OU </a:t>
            </a:r>
            <a:r>
              <a:rPr lang="cs-CZ" dirty="0" err="1"/>
              <a:t>Zamestnanci</a:t>
            </a:r>
            <a:r>
              <a:rPr lang="cs-CZ" dirty="0"/>
              <a:t> nalinkujte GPO „IE </a:t>
            </a:r>
            <a:r>
              <a:rPr lang="cs-CZ" dirty="0" err="1"/>
              <a:t>homepage</a:t>
            </a:r>
            <a:r>
              <a:rPr lang="cs-CZ" dirty="0"/>
              <a:t> seznam.cz“ a nastavte v ní </a:t>
            </a:r>
            <a:r>
              <a:rPr lang="cs-CZ" dirty="0" err="1"/>
              <a:t>homepage</a:t>
            </a:r>
            <a:r>
              <a:rPr lang="cs-CZ" dirty="0"/>
              <a:t> IE na seznam.cz</a:t>
            </a:r>
          </a:p>
          <a:p>
            <a:pPr lvl="1"/>
            <a:r>
              <a:rPr lang="cs-CZ" i="1" dirty="0"/>
              <a:t>UC -&gt; </a:t>
            </a:r>
            <a:r>
              <a:rPr lang="cs-CZ" i="1" dirty="0" err="1"/>
              <a:t>Policies</a:t>
            </a:r>
            <a:r>
              <a:rPr lang="cs-CZ" i="1" dirty="0"/>
              <a:t> -&gt; </a:t>
            </a:r>
            <a:r>
              <a:rPr lang="cs-CZ" i="1" dirty="0" err="1"/>
              <a:t>Administrative</a:t>
            </a:r>
            <a:r>
              <a:rPr lang="cs-CZ" i="1" dirty="0"/>
              <a:t> </a:t>
            </a:r>
            <a:r>
              <a:rPr lang="cs-CZ" i="1" dirty="0" err="1"/>
              <a:t>Templates</a:t>
            </a:r>
            <a:r>
              <a:rPr lang="cs-CZ" i="1" dirty="0"/>
              <a:t> -&gt; Windows </a:t>
            </a:r>
            <a:r>
              <a:rPr lang="cs-CZ" i="1" dirty="0" err="1"/>
              <a:t>Components</a:t>
            </a:r>
            <a:r>
              <a:rPr lang="cs-CZ" i="1" dirty="0"/>
              <a:t> -&gt; Internet Explorer -&gt; </a:t>
            </a:r>
            <a:r>
              <a:rPr lang="cs-CZ" i="1" dirty="0" err="1"/>
              <a:t>Disable</a:t>
            </a:r>
            <a:r>
              <a:rPr lang="cs-CZ" i="1" dirty="0"/>
              <a:t> </a:t>
            </a:r>
            <a:r>
              <a:rPr lang="cs-CZ" i="1" dirty="0" err="1"/>
              <a:t>changing</a:t>
            </a:r>
            <a:r>
              <a:rPr lang="cs-CZ" i="1" dirty="0"/>
              <a:t> </a:t>
            </a:r>
            <a:r>
              <a:rPr lang="cs-CZ" i="1" dirty="0" err="1"/>
              <a:t>home</a:t>
            </a:r>
            <a:r>
              <a:rPr lang="cs-CZ" i="1" dirty="0"/>
              <a:t> </a:t>
            </a:r>
            <a:r>
              <a:rPr lang="cs-CZ" i="1" dirty="0" err="1"/>
              <a:t>page</a:t>
            </a:r>
            <a:r>
              <a:rPr lang="cs-CZ" i="1" dirty="0"/>
              <a:t> </a:t>
            </a:r>
            <a:r>
              <a:rPr lang="cs-CZ" i="1" dirty="0" err="1"/>
              <a:t>settings</a:t>
            </a:r>
            <a:endParaRPr lang="cs-CZ" i="1" dirty="0"/>
          </a:p>
          <a:p>
            <a:r>
              <a:rPr lang="cs-CZ" dirty="0"/>
              <a:t>Ověřte pod </a:t>
            </a:r>
            <a:r>
              <a:rPr lang="cs-CZ" dirty="0" err="1"/>
              <a:t>xpepik</a:t>
            </a:r>
            <a:r>
              <a:rPr lang="cs-CZ" dirty="0"/>
              <a:t>, že se </a:t>
            </a:r>
            <a:r>
              <a:rPr lang="cs-CZ" dirty="0" err="1"/>
              <a:t>homepage</a:t>
            </a:r>
            <a:r>
              <a:rPr lang="cs-CZ" dirty="0"/>
              <a:t> změnil</a:t>
            </a:r>
          </a:p>
          <a:p>
            <a:r>
              <a:rPr lang="en-US" dirty="0" err="1"/>
              <a:t>Nastavte</a:t>
            </a:r>
            <a:r>
              <a:rPr lang="en-US" dirty="0"/>
              <a:t> GPO </a:t>
            </a:r>
            <a:r>
              <a:rPr lang="cs-CZ" dirty="0"/>
              <a:t>„IE </a:t>
            </a:r>
            <a:r>
              <a:rPr lang="cs-CZ" dirty="0" err="1"/>
              <a:t>homepage</a:t>
            </a:r>
            <a:r>
              <a:rPr lang="cs-CZ" dirty="0"/>
              <a:t> seznam.cz“ </a:t>
            </a:r>
            <a:r>
              <a:rPr lang="en-US" dirty="0" err="1"/>
              <a:t>tak</a:t>
            </a:r>
            <a:r>
              <a:rPr lang="cs-CZ" dirty="0"/>
              <a:t>, že </a:t>
            </a:r>
            <a:r>
              <a:rPr lang="cs-CZ" dirty="0" err="1"/>
              <a:t>xpepik</a:t>
            </a:r>
            <a:r>
              <a:rPr lang="cs-CZ" dirty="0"/>
              <a:t> jako jediný zaměstnanec </a:t>
            </a:r>
            <a:r>
              <a:rPr lang="en-US" dirty="0"/>
              <a:t>v OU </a:t>
            </a:r>
            <a:r>
              <a:rPr lang="cs-CZ" dirty="0" err="1"/>
              <a:t>Zamestnanci</a:t>
            </a:r>
            <a:r>
              <a:rPr lang="cs-CZ" dirty="0"/>
              <a:t> bude mít jako </a:t>
            </a:r>
            <a:r>
              <a:rPr lang="cs-CZ" dirty="0" err="1"/>
              <a:t>homepage</a:t>
            </a:r>
            <a:r>
              <a:rPr lang="cs-CZ" dirty="0"/>
              <a:t> výchozí URL ve firmě, tedy is.muni.cz. </a:t>
            </a:r>
          </a:p>
          <a:p>
            <a:r>
              <a:rPr lang="cs-CZ" dirty="0"/>
              <a:t>Ověřte pod uživateli </a:t>
            </a:r>
            <a:r>
              <a:rPr lang="cs-CZ" dirty="0" err="1"/>
              <a:t>xpepik</a:t>
            </a:r>
            <a:r>
              <a:rPr lang="cs-CZ" dirty="0"/>
              <a:t> i </a:t>
            </a:r>
            <a:r>
              <a:rPr lang="cs-CZ" dirty="0" err="1"/>
              <a:t>xbubla</a:t>
            </a:r>
            <a:r>
              <a:rPr lang="cs-CZ" dirty="0"/>
              <a:t>, že se aplikuje správně</a:t>
            </a:r>
          </a:p>
        </p:txBody>
      </p:sp>
    </p:spTree>
    <p:extLst>
      <p:ext uri="{BB962C8B-B14F-4D97-AF65-F5344CB8AC3E}">
        <p14:creationId xmlns:p14="http://schemas.microsoft.com/office/powerpoint/2010/main" val="2152022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když se na klientský stroj přihlásí doménový administrátor? </a:t>
            </a:r>
          </a:p>
          <a:p>
            <a:pPr lvl="1"/>
            <a:r>
              <a:rPr lang="cs-CZ" dirty="0"/>
              <a:t>Na jakýkoli účet mimo </a:t>
            </a:r>
            <a:r>
              <a:rPr lang="cs-CZ" dirty="0" err="1"/>
              <a:t>scope</a:t>
            </a:r>
            <a:r>
              <a:rPr lang="cs-CZ" dirty="0"/>
              <a:t> politiky se politika neaplikuje = nebude mít nastaven žádný </a:t>
            </a:r>
            <a:r>
              <a:rPr lang="cs-CZ" dirty="0" err="1"/>
              <a:t>homepage</a:t>
            </a:r>
            <a:r>
              <a:rPr lang="cs-CZ" dirty="0"/>
              <a:t>. Ale nesouvisí to s tím, že je administrátor.</a:t>
            </a:r>
          </a:p>
          <a:p>
            <a:r>
              <a:rPr lang="cs-CZ" dirty="0"/>
              <a:t>Jak docílit toho, že se GPO aplikuje pouze pokud se přihlásí někdo ze skupiny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Admins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</a:t>
            </a:r>
            <a:r>
              <a:rPr lang="cs-CZ" dirty="0"/>
              <a:t> GPO vyhodím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a přidám jen skupinu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Admins</a:t>
            </a:r>
            <a:r>
              <a:rPr lang="cs-CZ" dirty="0"/>
              <a:t> (+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Computers</a:t>
            </a:r>
            <a:r>
              <a:rPr lang="cs-CZ" dirty="0"/>
              <a:t>).</a:t>
            </a:r>
          </a:p>
          <a:p>
            <a:r>
              <a:rPr lang="cs-CZ" dirty="0"/>
              <a:t>Co když se přihlásí lokální uživatel?</a:t>
            </a:r>
          </a:p>
          <a:p>
            <a:pPr lvl="1"/>
            <a:r>
              <a:rPr lang="cs-CZ" dirty="0"/>
              <a:t>Lokální účty nemají právo na sebe doménové politiky aplikovat.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20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GPO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/>
              <a:t>– WMI </a:t>
            </a:r>
            <a:r>
              <a:rPr lang="cs-CZ" dirty="0" err="1"/>
              <a:t>filtering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Princip: než se GPO aplikuje, tak se nejdříve ověří, že WMI dotaz získal odpověď</a:t>
            </a:r>
          </a:p>
          <a:p>
            <a:r>
              <a:rPr lang="cs-CZ" dirty="0"/>
              <a:t>Pro: mohu vytvořit filtr prakticky na cokoli</a:t>
            </a:r>
          </a:p>
          <a:p>
            <a:r>
              <a:rPr lang="cs-CZ" dirty="0"/>
              <a:t>Proti: může dost zpomalit zpracování GPO, filtr se nevztahuje na konkrétní GPO link, ale na samotnou GPO tzn. projeví se na všech lincích</a:t>
            </a:r>
            <a:r>
              <a:rPr lang="en-US" dirty="0"/>
              <a:t>!</a:t>
            </a:r>
            <a:endParaRPr lang="cs-CZ" dirty="0"/>
          </a:p>
          <a:p>
            <a:pPr marL="331470" indent="-285750"/>
            <a:r>
              <a:rPr lang="cs-CZ" dirty="0"/>
              <a:t>WMI filtry se ukládají v kontejneru WMI </a:t>
            </a:r>
            <a:r>
              <a:rPr lang="cs-CZ" dirty="0" err="1"/>
              <a:t>Filters</a:t>
            </a:r>
            <a:r>
              <a:rPr lang="cs-CZ" dirty="0"/>
              <a:t> a poté se linkují na GPO</a:t>
            </a:r>
          </a:p>
        </p:txBody>
      </p:sp>
    </p:spTree>
    <p:extLst>
      <p:ext uri="{BB962C8B-B14F-4D97-AF65-F5344CB8AC3E}">
        <p14:creationId xmlns:p14="http://schemas.microsoft.com/office/powerpoint/2010/main" val="2419469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GPO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/>
              <a:t>– WMI </a:t>
            </a:r>
            <a:r>
              <a:rPr lang="cs-CZ" dirty="0" err="1"/>
              <a:t>filtering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WMI dotazovací jazyk (WQL) má podobnou syntaxi jako SQL.</a:t>
            </a:r>
          </a:p>
          <a:p>
            <a:pPr lvl="1"/>
            <a:r>
              <a:rPr lang="cs-CZ" dirty="0"/>
              <a:t>Test na jméno stroje </a:t>
            </a:r>
          </a:p>
          <a:p>
            <a:pPr marL="502920" lvl="1" indent="0">
              <a:buNone/>
            </a:pPr>
            <a:r>
              <a:rPr lang="en-US" i="1" dirty="0"/>
              <a:t>SELECT * FROM Win32_ComputerSystem WHERE Name LIKE “%SIRENE%”</a:t>
            </a:r>
            <a:endParaRPr lang="cs-CZ" i="1" dirty="0"/>
          </a:p>
          <a:p>
            <a:pPr lvl="1"/>
            <a:r>
              <a:rPr lang="en-US" dirty="0"/>
              <a:t>Test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cs-CZ" dirty="0" err="1"/>
              <a:t>ální</a:t>
            </a:r>
            <a:r>
              <a:rPr lang="cs-CZ" dirty="0"/>
              <a:t> den v týdnu (projde jen o víkendu)</a:t>
            </a:r>
          </a:p>
          <a:p>
            <a:pPr marL="457200" lvl="1" indent="0">
              <a:buNone/>
            </a:pPr>
            <a:r>
              <a:rPr lang="en-US" i="1" dirty="0"/>
              <a:t>SELECT * FROM Win32_LocalTime WHERE </a:t>
            </a:r>
            <a:r>
              <a:rPr lang="en-US" i="1" dirty="0" err="1"/>
              <a:t>DayOfWeek</a:t>
            </a:r>
            <a:r>
              <a:rPr lang="en-US" i="1" dirty="0"/>
              <a:t> &gt; 5</a:t>
            </a:r>
          </a:p>
          <a:p>
            <a:pPr lvl="1"/>
            <a:r>
              <a:rPr lang="cs-CZ" dirty="0"/>
              <a:t>Test zda se jedná o 64b OS</a:t>
            </a:r>
          </a:p>
          <a:p>
            <a:pPr marL="502920" lvl="1" indent="0">
              <a:buNone/>
            </a:pPr>
            <a:r>
              <a:rPr lang="cs-CZ" i="1" dirty="0"/>
              <a:t>SELECT * FROM Win32_Processor WHERE </a:t>
            </a:r>
            <a:r>
              <a:rPr lang="cs-CZ" i="1" dirty="0" err="1"/>
              <a:t>AddressWidth</a:t>
            </a:r>
            <a:r>
              <a:rPr lang="cs-CZ" i="1" dirty="0"/>
              <a:t> = '64'</a:t>
            </a:r>
          </a:p>
          <a:p>
            <a:pPr lvl="1"/>
            <a:r>
              <a:rPr lang="cs-CZ" dirty="0"/>
              <a:t>Test zda se jedná alespoň o OS Windows Vista či Server 2008</a:t>
            </a:r>
          </a:p>
          <a:p>
            <a:pPr marL="502920" lvl="1" indent="0">
              <a:buNone/>
            </a:pPr>
            <a:r>
              <a:rPr lang="cs-CZ" sz="2000" i="1" dirty="0"/>
              <a:t>SELECT </a:t>
            </a:r>
            <a:r>
              <a:rPr lang="cs-CZ" sz="2000" i="1" dirty="0" err="1"/>
              <a:t>Version</a:t>
            </a:r>
            <a:r>
              <a:rPr lang="cs-CZ" sz="2000" i="1" dirty="0"/>
              <a:t> FROM Win32_OperatingSystem WHERE </a:t>
            </a:r>
            <a:r>
              <a:rPr lang="cs-CZ" sz="2000" i="1" dirty="0" err="1"/>
              <a:t>Version</a:t>
            </a:r>
            <a:r>
              <a:rPr lang="cs-CZ" sz="2000" i="1" dirty="0"/>
              <a:t> &gt;= </a:t>
            </a:r>
            <a:r>
              <a:rPr lang="en-US" sz="2000" i="1" dirty="0"/>
              <a:t>‘</a:t>
            </a:r>
            <a:r>
              <a:rPr lang="cs-CZ" sz="2000" i="1" dirty="0"/>
              <a:t>6</a:t>
            </a:r>
            <a:r>
              <a:rPr lang="en-US" sz="2000" i="1" dirty="0"/>
              <a:t>’</a:t>
            </a:r>
            <a:endParaRPr lang="cs-CZ" sz="2000" i="1" dirty="0"/>
          </a:p>
          <a:p>
            <a:pPr lvl="1"/>
            <a:r>
              <a:rPr lang="cs-CZ" dirty="0"/>
              <a:t>Test na volné místo (10MB) a NTFS </a:t>
            </a:r>
            <a:r>
              <a:rPr lang="cs-CZ" dirty="0" err="1"/>
              <a:t>file</a:t>
            </a:r>
            <a:r>
              <a:rPr lang="cs-CZ" dirty="0"/>
              <a:t> systém</a:t>
            </a:r>
          </a:p>
          <a:p>
            <a:pPr marL="502920" lvl="1" indent="0">
              <a:buNone/>
            </a:pPr>
            <a:r>
              <a:rPr lang="cs-CZ" sz="2000" i="1" dirty="0"/>
              <a:t>SELECT * FROM Win32_LogicalDisk WHERE </a:t>
            </a:r>
            <a:r>
              <a:rPr lang="cs-CZ" sz="2000" i="1" dirty="0" err="1"/>
              <a:t>Name</a:t>
            </a:r>
            <a:r>
              <a:rPr lang="cs-CZ" sz="2000" i="1" dirty="0"/>
              <a:t> = "C:" AND </a:t>
            </a:r>
            <a:r>
              <a:rPr lang="cs-CZ" sz="2000" i="1" dirty="0" err="1"/>
              <a:t>DriveType</a:t>
            </a:r>
            <a:r>
              <a:rPr lang="cs-CZ" sz="2000" i="1" dirty="0"/>
              <a:t> = 3 AND </a:t>
            </a:r>
            <a:r>
              <a:rPr lang="cs-CZ" sz="2000" i="1" dirty="0" err="1"/>
              <a:t>FreeSpace</a:t>
            </a:r>
            <a:r>
              <a:rPr lang="cs-CZ" sz="2000" i="1" dirty="0"/>
              <a:t> &gt; 10485760 AND </a:t>
            </a:r>
            <a:r>
              <a:rPr lang="cs-CZ" sz="2000" i="1" dirty="0" err="1"/>
              <a:t>FileSystem</a:t>
            </a:r>
            <a:r>
              <a:rPr lang="cs-CZ" sz="2000" i="1" dirty="0"/>
              <a:t> = " NTFS" </a:t>
            </a:r>
            <a:endParaRPr lang="cs-CZ" i="1" dirty="0"/>
          </a:p>
          <a:p>
            <a:pPr marL="331470" indent="-285750"/>
            <a:r>
              <a:rPr lang="cs-CZ" dirty="0"/>
              <a:t>V PS otestuji</a:t>
            </a:r>
          </a:p>
          <a:p>
            <a:pPr marL="788670" lvl="1" indent="-285750"/>
            <a:r>
              <a:rPr lang="en-US" i="1" dirty="0"/>
              <a:t>Get-</a:t>
            </a:r>
            <a:r>
              <a:rPr lang="en-US" i="1" dirty="0" err="1"/>
              <a:t>WmiObject</a:t>
            </a:r>
            <a:r>
              <a:rPr lang="en-US" i="1" dirty="0"/>
              <a:t> -Query 'SELECT * FROM Win32_ComputerSystem WHERE Name LIKE "%SIRENE%"'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5391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Group </a:t>
            </a:r>
            <a:r>
              <a:rPr lang="cs-CZ" dirty="0" err="1"/>
              <a:t>Policy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Systémové politiky</a:t>
            </a:r>
          </a:p>
          <a:p>
            <a:r>
              <a:rPr lang="en-US" dirty="0"/>
              <a:t>“GUI </a:t>
            </a:r>
            <a:r>
              <a:rPr lang="en-US" dirty="0" err="1"/>
              <a:t>nadstavba</a:t>
            </a:r>
            <a:r>
              <a:rPr lang="en-US" dirty="0"/>
              <a:t> </a:t>
            </a:r>
            <a:r>
              <a:rPr lang="en-US" dirty="0" err="1"/>
              <a:t>registr</a:t>
            </a:r>
            <a:r>
              <a:rPr lang="cs-CZ" dirty="0"/>
              <a:t>ů“</a:t>
            </a:r>
            <a:endParaRPr lang="en-US" dirty="0"/>
          </a:p>
          <a:p>
            <a:r>
              <a:rPr lang="cs-CZ" dirty="0"/>
              <a:t>Obsahují </a:t>
            </a:r>
            <a:r>
              <a:rPr lang="cs-CZ" dirty="0">
                <a:hlinkClick r:id="rId2"/>
              </a:rPr>
              <a:t>tisíce</a:t>
            </a:r>
            <a:r>
              <a:rPr lang="cs-CZ" dirty="0"/>
              <a:t> nastavení, kterými můžeme měnit například: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Konfiguraci služeb, úpravu nastavení systému, registrů, NTFS oprávnění, politik bezpečnosti a auditu, instalaci software, přihlašovací a odhlašovací skripty, přesměrování adresářů, nastavení IE</a:t>
            </a:r>
            <a:r>
              <a:rPr lang="en-US" dirty="0"/>
              <a:t>, </a:t>
            </a:r>
            <a:r>
              <a:rPr lang="cs-CZ" dirty="0"/>
              <a:t>členství ve skupinách a mnoho dalších </a:t>
            </a:r>
          </a:p>
          <a:p>
            <a:r>
              <a:rPr lang="cs-CZ" dirty="0"/>
              <a:t>Dají se použít jak pro konfiguraci lokálního stroje</a:t>
            </a:r>
            <a:r>
              <a:rPr lang="en-US" dirty="0"/>
              <a:t>/u</a:t>
            </a:r>
            <a:r>
              <a:rPr lang="cs-CZ" dirty="0" err="1"/>
              <a:t>živatelů</a:t>
            </a:r>
            <a:r>
              <a:rPr lang="cs-CZ" dirty="0"/>
              <a:t> (viz PV175), tak v doménovém prostředí, kde slouží pro </a:t>
            </a:r>
            <a:r>
              <a:rPr lang="cs-CZ" b="1" dirty="0"/>
              <a:t>centralizovanou</a:t>
            </a:r>
            <a:r>
              <a:rPr lang="cs-CZ" dirty="0"/>
              <a:t> správu všech strojů a uživatelů </a:t>
            </a:r>
          </a:p>
        </p:txBody>
      </p:sp>
    </p:spTree>
    <p:extLst>
      <p:ext uri="{BB962C8B-B14F-4D97-AF65-F5344CB8AC3E}">
        <p14:creationId xmlns:p14="http://schemas.microsoft.com/office/powerpoint/2010/main" val="307598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Provádějí změny v chráněné části registrů (ne-</a:t>
            </a:r>
            <a:r>
              <a:rPr lang="cs-CZ" dirty="0" err="1"/>
              <a:t>admin</a:t>
            </a:r>
            <a:r>
              <a:rPr lang="cs-CZ" dirty="0"/>
              <a:t> uživ. nemohou měnit)</a:t>
            </a:r>
          </a:p>
          <a:p>
            <a:pPr lvl="1"/>
            <a:r>
              <a:rPr lang="cs-CZ" dirty="0"/>
              <a:t>HKEY_LOCAL_MACHINE\Software\</a:t>
            </a:r>
            <a:r>
              <a:rPr lang="cs-CZ" dirty="0" err="1"/>
              <a:t>Policies</a:t>
            </a:r>
            <a:endParaRPr lang="cs-CZ" dirty="0"/>
          </a:p>
          <a:p>
            <a:pPr lvl="1"/>
            <a:r>
              <a:rPr lang="cs-CZ" dirty="0"/>
              <a:t>HKEY_LOCAL_MACHINE\Software\Microsoft\Windows\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Policies</a:t>
            </a:r>
            <a:endParaRPr lang="cs-CZ" dirty="0"/>
          </a:p>
          <a:p>
            <a:pPr lvl="1"/>
            <a:r>
              <a:rPr lang="cs-CZ" dirty="0"/>
              <a:t>HKEY_CURRENT_USER\Software\</a:t>
            </a:r>
            <a:r>
              <a:rPr lang="cs-CZ" dirty="0" err="1"/>
              <a:t>Policies</a:t>
            </a:r>
            <a:endParaRPr lang="cs-CZ" dirty="0"/>
          </a:p>
          <a:p>
            <a:pPr lvl="1"/>
            <a:r>
              <a:rPr lang="cs-CZ" dirty="0"/>
              <a:t>HKEY_CURRENT_USER\Software\Microsoft\Windows\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Policies</a:t>
            </a:r>
            <a:endParaRPr lang="cs-CZ" dirty="0"/>
          </a:p>
          <a:p>
            <a:r>
              <a:rPr lang="cs-CZ" dirty="0"/>
              <a:t>GPO </a:t>
            </a:r>
            <a:r>
              <a:rPr lang="cs-CZ" dirty="0" err="1"/>
              <a:t>aware</a:t>
            </a:r>
            <a:r>
              <a:rPr lang="cs-CZ" dirty="0"/>
              <a:t> aplikace + systém se dívají do těchto cest a dle případných nastavení upravují své nastavení</a:t>
            </a:r>
            <a:endParaRPr lang="cs-CZ" dirty="0"/>
          </a:p>
          <a:p>
            <a:r>
              <a:rPr lang="cs-CZ" dirty="0"/>
              <a:t>Do Windows XP/Server 2003 </a:t>
            </a:r>
          </a:p>
          <a:p>
            <a:pPr lvl="1"/>
            <a:r>
              <a:rPr lang="cs-CZ" dirty="0"/>
              <a:t>Definice v textovém souboru s koncovkou ADM (pro každý jazyk jeden)</a:t>
            </a:r>
          </a:p>
          <a:p>
            <a:pPr lvl="1"/>
            <a:r>
              <a:rPr lang="cs-CZ" dirty="0"/>
              <a:t>ADM šablony se kopírují do každé GPO kde jsou použity (bobtnající SYSVOL)</a:t>
            </a:r>
          </a:p>
          <a:p>
            <a:r>
              <a:rPr lang="cs-CZ" dirty="0"/>
              <a:t>Od Windows Vista/Server 2008 </a:t>
            </a:r>
          </a:p>
          <a:p>
            <a:pPr lvl="1"/>
            <a:r>
              <a:rPr lang="cs-CZ" dirty="0"/>
              <a:t>Definice šablon pomocí univerzálního XML formátu</a:t>
            </a:r>
          </a:p>
          <a:p>
            <a:pPr lvl="1"/>
            <a:r>
              <a:rPr lang="cs-CZ" dirty="0"/>
              <a:t>ADMX šablony jsou uloženy v %</a:t>
            </a:r>
            <a:r>
              <a:rPr lang="cs-CZ" dirty="0" err="1"/>
              <a:t>SystemRoot</a:t>
            </a:r>
            <a:r>
              <a:rPr lang="cs-CZ" dirty="0"/>
              <a:t>%\</a:t>
            </a:r>
            <a:r>
              <a:rPr lang="cs-CZ" dirty="0" err="1"/>
              <a:t>PolicyDefinitions</a:t>
            </a:r>
            <a:endParaRPr lang="cs-CZ" dirty="0"/>
          </a:p>
          <a:p>
            <a:pPr lvl="1"/>
            <a:r>
              <a:rPr lang="cs-CZ" dirty="0" err="1"/>
              <a:t>Zadefinované</a:t>
            </a:r>
            <a:r>
              <a:rPr lang="cs-CZ" dirty="0"/>
              <a:t> změny se ukládají v souboru </a:t>
            </a:r>
            <a:r>
              <a:rPr lang="cs-CZ" dirty="0">
                <a:hlinkClick r:id="rId3"/>
              </a:rPr>
              <a:t>registry.pol</a:t>
            </a:r>
            <a:r>
              <a:rPr lang="cs-CZ" dirty="0"/>
              <a:t>, který se poté aplikuje na klientech</a:t>
            </a:r>
          </a:p>
        </p:txBody>
      </p:sp>
    </p:spTree>
    <p:extLst>
      <p:ext uri="{BB962C8B-B14F-4D97-AF65-F5344CB8AC3E}">
        <p14:creationId xmlns:p14="http://schemas.microsoft.com/office/powerpoint/2010/main" val="2926963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sz="2800" dirty="0"/>
              <a:t>Šablony se dají vytvořit ručně či nástroji jako </a:t>
            </a:r>
            <a:r>
              <a:rPr lang="cs-CZ" sz="2800" dirty="0" err="1"/>
              <a:t>admxmigrator</a:t>
            </a:r>
            <a:endParaRPr lang="cs-CZ" sz="2800" dirty="0"/>
          </a:p>
          <a:p>
            <a:r>
              <a:rPr lang="cs-CZ" dirty="0"/>
              <a:t>Někteří výrobci poskytují tyto šablony pro snadnou správu svých aplikací (MS Office, Google, Adobe,..)</a:t>
            </a:r>
          </a:p>
          <a:p>
            <a:r>
              <a:rPr lang="cs-CZ" dirty="0" err="1"/>
              <a:t>Managed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Unmanaged</a:t>
            </a:r>
            <a:r>
              <a:rPr lang="cs-CZ" dirty="0"/>
              <a:t> nastavení</a:t>
            </a:r>
          </a:p>
          <a:p>
            <a:pPr lvl="1"/>
            <a:r>
              <a:rPr lang="cs-CZ" dirty="0" err="1"/>
              <a:t>Managed</a:t>
            </a:r>
            <a:endParaRPr lang="cs-CZ" dirty="0"/>
          </a:p>
          <a:p>
            <a:pPr lvl="2"/>
            <a:r>
              <a:rPr lang="cs-CZ" dirty="0"/>
              <a:t>Při vypadnutí uživatele | stroje ze </a:t>
            </a:r>
            <a:r>
              <a:rPr lang="cs-CZ" dirty="0" err="1"/>
              <a:t>scope</a:t>
            </a:r>
            <a:r>
              <a:rPr lang="cs-CZ" dirty="0"/>
              <a:t> politiky se změny ztratí</a:t>
            </a:r>
          </a:p>
          <a:p>
            <a:pPr lvl="2"/>
            <a:r>
              <a:rPr lang="cs-CZ" dirty="0"/>
              <a:t>4 registry cesty viz předchozí slajd</a:t>
            </a:r>
          </a:p>
          <a:p>
            <a:pPr lvl="1"/>
            <a:r>
              <a:rPr lang="cs-CZ" dirty="0" err="1"/>
              <a:t>Unmanaged</a:t>
            </a:r>
            <a:endParaRPr lang="cs-CZ" dirty="0"/>
          </a:p>
          <a:p>
            <a:pPr lvl="2"/>
            <a:r>
              <a:rPr lang="cs-CZ" dirty="0"/>
              <a:t>Změny jsou trvalé (i při vypadnutí ze </a:t>
            </a:r>
            <a:r>
              <a:rPr lang="cs-CZ" dirty="0" err="1"/>
              <a:t>scope</a:t>
            </a:r>
            <a:r>
              <a:rPr lang="cs-CZ" dirty="0"/>
              <a:t> politiky nastavení zůstanou)</a:t>
            </a:r>
          </a:p>
          <a:p>
            <a:pPr lvl="2"/>
            <a:r>
              <a:rPr lang="cs-CZ" dirty="0"/>
              <a:t>Standardně jsou v GPMC skryty (</a:t>
            </a:r>
            <a:r>
              <a:rPr lang="cs-CZ" dirty="0" err="1"/>
              <a:t>filter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 – </a:t>
            </a:r>
            <a:r>
              <a:rPr lang="cs-CZ" dirty="0" err="1"/>
              <a:t>managed</a:t>
            </a:r>
            <a:r>
              <a:rPr lang="cs-CZ" dirty="0"/>
              <a:t> – no)</a:t>
            </a:r>
          </a:p>
        </p:txBody>
      </p:sp>
    </p:spTree>
    <p:extLst>
      <p:ext uri="{BB962C8B-B14F-4D97-AF65-F5344CB8AC3E}">
        <p14:creationId xmlns:p14="http://schemas.microsoft.com/office/powerpoint/2010/main" val="2014573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 do systémů Vista/Server 2008 a novějších mohu přidat i staré ADM šablony</a:t>
            </a:r>
          </a:p>
          <a:p>
            <a:pPr lvl="1"/>
            <a:r>
              <a:rPr lang="cs-CZ" dirty="0"/>
              <a:t>Skrze GPMC konzoli. Zobrazí se poté v Administrative </a:t>
            </a:r>
            <a:r>
              <a:rPr lang="cs-CZ" dirty="0" err="1"/>
              <a:t>templates</a:t>
            </a:r>
            <a:r>
              <a:rPr lang="cs-CZ" dirty="0"/>
              <a:t> - </a:t>
            </a:r>
            <a:r>
              <a:rPr lang="cs-CZ" dirty="0" err="1"/>
              <a:t>Classic</a:t>
            </a:r>
            <a:r>
              <a:rPr lang="cs-CZ" dirty="0"/>
              <a:t> Administrative </a:t>
            </a:r>
            <a:r>
              <a:rPr lang="cs-CZ" dirty="0" err="1"/>
              <a:t>Templates</a:t>
            </a:r>
            <a:r>
              <a:rPr lang="cs-CZ" dirty="0"/>
              <a:t> (ADM).</a:t>
            </a:r>
          </a:p>
          <a:p>
            <a:r>
              <a:rPr lang="cs-CZ" dirty="0"/>
              <a:t>Pokud vytvořím politiku v OS Server 2003 a poté provedu povýšení domény na Server 2008 v GPT části GPO zůstanou i </a:t>
            </a:r>
            <a:r>
              <a:rPr lang="cs-CZ" dirty="0" err="1"/>
              <a:t>adm</a:t>
            </a:r>
            <a:r>
              <a:rPr lang="cs-CZ" dirty="0"/>
              <a:t> soubory!</a:t>
            </a:r>
          </a:p>
          <a:p>
            <a:pPr lvl="1"/>
            <a:r>
              <a:rPr lang="cs-CZ" dirty="0"/>
              <a:t>Řešením je buď vytvořit politiky znovu (import nastavení nepomůže protože se importují i </a:t>
            </a:r>
            <a:r>
              <a:rPr lang="cs-CZ" dirty="0" err="1"/>
              <a:t>adm</a:t>
            </a:r>
            <a:r>
              <a:rPr lang="cs-CZ" dirty="0"/>
              <a:t> soubory). Nebo v GPO pravým na AT a </a:t>
            </a:r>
            <a:r>
              <a:rPr lang="cs-CZ" dirty="0" err="1"/>
              <a:t>Add</a:t>
            </a:r>
            <a:r>
              <a:rPr lang="cs-CZ" dirty="0"/>
              <a:t>/</a:t>
            </a:r>
            <a:r>
              <a:rPr lang="cs-CZ" dirty="0" err="1"/>
              <a:t>Remove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…a odebrat staré </a:t>
            </a:r>
            <a:r>
              <a:rPr lang="cs-CZ" dirty="0" err="1"/>
              <a:t>templates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 err="1"/>
              <a:t>Jak</a:t>
            </a:r>
            <a:r>
              <a:rPr lang="en-US" dirty="0"/>
              <a:t> se </a:t>
            </a:r>
            <a:r>
              <a:rPr lang="en-US" dirty="0" err="1"/>
              <a:t>zbavit</a:t>
            </a:r>
            <a:r>
              <a:rPr lang="en-US" dirty="0"/>
              <a:t> </a:t>
            </a:r>
            <a:r>
              <a:rPr lang="en-US" dirty="0" err="1"/>
              <a:t>bugu</a:t>
            </a:r>
            <a:r>
              <a:rPr lang="en-US" dirty="0"/>
              <a:t> u </a:t>
            </a:r>
            <a:r>
              <a:rPr lang="en-US" dirty="0" err="1"/>
              <a:t>filtrov</a:t>
            </a:r>
            <a:r>
              <a:rPr lang="cs-CZ" dirty="0" err="1"/>
              <a:t>ání</a:t>
            </a:r>
            <a:r>
              <a:rPr lang="cs-CZ" dirty="0"/>
              <a:t> AT (nic to nenajde)?</a:t>
            </a:r>
          </a:p>
          <a:p>
            <a:pPr lvl="1"/>
            <a:r>
              <a:rPr lang="cs-CZ" dirty="0"/>
              <a:t>Přepnutím klávesnice na anglickou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Změny nadefinované v AT části GPO se ukládají v</a:t>
            </a:r>
            <a:r>
              <a:rPr lang="cs-CZ" dirty="0">
                <a:sym typeface="Wingdings" panose="05000000000000000000" pitchFamily="2" charset="2"/>
              </a:rPr>
              <a:t> adresáři dané politiky v souboru Registry.pol (GPT část)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030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ADMX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en-US" dirty="0" err="1"/>
              <a:t>Standardn</a:t>
            </a:r>
            <a:r>
              <a:rPr lang="cs-CZ" dirty="0"/>
              <a:t>ě když konfigurujete GPO, tak v </a:t>
            </a:r>
            <a:r>
              <a:rPr lang="cs-CZ" dirty="0" err="1"/>
              <a:t>Administrator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 sekci vidíte jen šablony, které jsou uloženy na vašem stroji. Tzn. složitá aktualizace, distribuce a konzistence šablon v doménovém prostředí</a:t>
            </a:r>
            <a:endParaRPr lang="en-US" dirty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je adresář v SYSVOL, který slouží jako centrální úložiště pro všechny </a:t>
            </a:r>
            <a:r>
              <a:rPr lang="cs-CZ" dirty="0" err="1"/>
              <a:t>admx</a:t>
            </a:r>
            <a:r>
              <a:rPr lang="cs-CZ" dirty="0"/>
              <a:t> šablony používané v dané doméně. Tzn. výše zmíněné problémy odpadají</a:t>
            </a:r>
          </a:p>
          <a:p>
            <a:pPr marL="182880" lvl="1">
              <a:spcBef>
                <a:spcPts val="1200"/>
              </a:spcBef>
            </a:pPr>
            <a:r>
              <a:rPr lang="cs-CZ" dirty="0"/>
              <a:t>Vytvořím jej prostým zkopírováním adresáře C:\Windows\PolicyDefinitions do C:\Windows\SYSVOL\sysvol\</a:t>
            </a:r>
            <a:r>
              <a:rPr lang="en-US" dirty="0" err="1"/>
              <a:t>jmenodomeny</a:t>
            </a:r>
            <a:r>
              <a:rPr lang="cs-CZ" dirty="0"/>
              <a:t>\</a:t>
            </a:r>
            <a:r>
              <a:rPr lang="cs-CZ" dirty="0" err="1"/>
              <a:t>Policies</a:t>
            </a:r>
            <a:r>
              <a:rPr lang="cs-CZ" dirty="0"/>
              <a:t>\ </a:t>
            </a:r>
          </a:p>
          <a:p>
            <a:r>
              <a:rPr lang="cs-CZ" dirty="0"/>
              <a:t>Jakmile je vytvořen, GPMC automaticky z</a:t>
            </a:r>
            <a:r>
              <a:rPr lang="en-US" dirty="0" err="1"/>
              <a:t>obra</a:t>
            </a:r>
            <a:r>
              <a:rPr lang="cs-CZ" dirty="0" err="1"/>
              <a:t>zí</a:t>
            </a:r>
            <a:r>
              <a:rPr lang="cs-CZ" dirty="0"/>
              <a:t> šablony z něj namísto lokálního umístění</a:t>
            </a:r>
          </a:p>
        </p:txBody>
      </p:sp>
    </p:spTree>
    <p:extLst>
      <p:ext uri="{BB962C8B-B14F-4D97-AF65-F5344CB8AC3E}">
        <p14:creationId xmlns:p14="http://schemas.microsoft.com/office/powerpoint/2010/main" val="1230997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Dejte Edit u jakékoli GPO a podívejte se na část Administrative </a:t>
            </a:r>
            <a:r>
              <a:rPr lang="cs-CZ" dirty="0" err="1"/>
              <a:t>Templates</a:t>
            </a:r>
            <a:r>
              <a:rPr lang="cs-CZ" dirty="0"/>
              <a:t> (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)</a:t>
            </a:r>
          </a:p>
          <a:p>
            <a:r>
              <a:rPr lang="cs-CZ" dirty="0"/>
              <a:t>Stáhněte ADMX </a:t>
            </a:r>
            <a:r>
              <a:rPr lang="cs-CZ" dirty="0" err="1"/>
              <a:t>templates</a:t>
            </a:r>
            <a:r>
              <a:rPr lang="cs-CZ" dirty="0"/>
              <a:t> pro Google Chrome z </a:t>
            </a:r>
            <a:r>
              <a:rPr lang="cs-CZ" dirty="0" err="1"/>
              <a:t>ISu</a:t>
            </a:r>
            <a:r>
              <a:rPr lang="cs-CZ" dirty="0"/>
              <a:t> či </a:t>
            </a:r>
            <a:r>
              <a:rPr lang="cs-CZ" dirty="0">
                <a:hlinkClick r:id="rId2"/>
              </a:rPr>
              <a:t>zde</a:t>
            </a:r>
            <a:endParaRPr lang="cs-CZ" dirty="0"/>
          </a:p>
          <a:p>
            <a:r>
              <a:rPr lang="cs-CZ" dirty="0"/>
              <a:t>Na serveru1 vytvořte ADMX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zkopírováním adresáře C:\Windows\PolicyDefinitions do C:\Windows\SYSVOL\sysvol\FQDN\Policies</a:t>
            </a:r>
          </a:p>
          <a:p>
            <a:r>
              <a:rPr lang="cs-CZ" dirty="0"/>
              <a:t>Zkopírujte do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nové ADMX šablony pro Chrome</a:t>
            </a:r>
          </a:p>
          <a:p>
            <a:pPr lvl="1"/>
            <a:r>
              <a:rPr lang="cs-CZ" dirty="0"/>
              <a:t>Obsah en-US (</a:t>
            </a:r>
            <a:r>
              <a:rPr lang="cs-CZ" dirty="0" err="1"/>
              <a:t>chrome.adml</a:t>
            </a:r>
            <a:r>
              <a:rPr lang="cs-CZ" dirty="0"/>
              <a:t>) do en-US a </a:t>
            </a:r>
            <a:r>
              <a:rPr lang="cs-CZ" dirty="0" err="1"/>
              <a:t>chrome.admx</a:t>
            </a:r>
            <a:r>
              <a:rPr lang="cs-CZ" dirty="0"/>
              <a:t> přímo do </a:t>
            </a:r>
            <a:r>
              <a:rPr lang="cs-CZ" dirty="0" err="1"/>
              <a:t>PolicyDefinitions</a:t>
            </a:r>
            <a:endParaRPr lang="cs-CZ" dirty="0"/>
          </a:p>
          <a:p>
            <a:r>
              <a:rPr lang="cs-CZ" dirty="0"/>
              <a:t>Opět si otevřete nastavení nějaké GPO a zkontrolujte část Administrative </a:t>
            </a:r>
            <a:r>
              <a:rPr lang="cs-CZ" dirty="0" err="1"/>
              <a:t>Templates</a:t>
            </a:r>
            <a:r>
              <a:rPr lang="cs-CZ" dirty="0"/>
              <a:t> (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) a ověřte, že je dostupný nový </a:t>
            </a:r>
            <a:r>
              <a:rPr lang="cs-CZ" dirty="0" err="1"/>
              <a:t>template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451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Rozšiřují možnosti doménových GPO</a:t>
            </a:r>
          </a:p>
          <a:p>
            <a:r>
              <a:rPr lang="cs-CZ" dirty="0"/>
              <a:t>Dostupné od Windows Vista</a:t>
            </a:r>
          </a:p>
          <a:p>
            <a:r>
              <a:rPr lang="cs-CZ" dirty="0"/>
              <a:t>Obsahují nepovinná nastavení (uživatelé mohou změnit)</a:t>
            </a:r>
          </a:p>
          <a:p>
            <a:r>
              <a:rPr lang="cs-CZ" dirty="0"/>
              <a:t>Mapování disků, systémové proměnné, úprava registrů,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, start menu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printers</a:t>
            </a:r>
            <a:r>
              <a:rPr lang="cs-CZ" dirty="0"/>
              <a:t>, </a:t>
            </a:r>
            <a:r>
              <a:rPr lang="cs-CZ" dirty="0" err="1"/>
              <a:t>scheduled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, kopírování souborů, .. </a:t>
            </a:r>
          </a:p>
          <a:p>
            <a:endParaRPr lang="cs-CZ" dirty="0"/>
          </a:p>
          <a:p>
            <a:r>
              <a:rPr lang="cs-CZ" dirty="0" err="1"/>
              <a:t>Item-level</a:t>
            </a:r>
            <a:r>
              <a:rPr lang="cs-CZ" dirty="0"/>
              <a:t> </a:t>
            </a:r>
            <a:r>
              <a:rPr lang="cs-CZ" dirty="0" err="1"/>
              <a:t>targeting</a:t>
            </a:r>
            <a:endParaRPr lang="cs-CZ" dirty="0"/>
          </a:p>
          <a:p>
            <a:r>
              <a:rPr lang="cs-CZ" dirty="0" err="1"/>
              <a:t>Remove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applied</a:t>
            </a:r>
            <a:endParaRPr lang="cs-CZ" dirty="0"/>
          </a:p>
          <a:p>
            <a:r>
              <a:rPr lang="cs-CZ" dirty="0">
                <a:hlinkClick r:id="rId3"/>
              </a:rPr>
              <a:t>Rozdíly</a:t>
            </a:r>
            <a:r>
              <a:rPr lang="cs-CZ" dirty="0"/>
              <a:t> mezi </a:t>
            </a:r>
            <a:r>
              <a:rPr lang="cs-CZ" dirty="0" err="1"/>
              <a:t>Create</a:t>
            </a:r>
            <a:r>
              <a:rPr lang="cs-CZ" dirty="0"/>
              <a:t>, </a:t>
            </a:r>
            <a:r>
              <a:rPr lang="cs-CZ" dirty="0" err="1"/>
              <a:t>Delete</a:t>
            </a:r>
            <a:r>
              <a:rPr lang="cs-CZ" dirty="0"/>
              <a:t>, </a:t>
            </a:r>
            <a:r>
              <a:rPr lang="cs-CZ" dirty="0" err="1"/>
              <a:t>Replace</a:t>
            </a:r>
            <a:r>
              <a:rPr lang="cs-CZ" dirty="0"/>
              <a:t>, Update akcemi</a:t>
            </a:r>
          </a:p>
          <a:p>
            <a:endParaRPr lang="cs-CZ" dirty="0"/>
          </a:p>
          <a:p>
            <a:r>
              <a:rPr lang="cs-CZ" dirty="0"/>
              <a:t>Pozn. nepoužívat pro vytváření user účtů!</a:t>
            </a:r>
          </a:p>
        </p:txBody>
      </p:sp>
    </p:spTree>
    <p:extLst>
      <p:ext uri="{BB962C8B-B14F-4D97-AF65-F5344CB8AC3E}">
        <p14:creationId xmlns:p14="http://schemas.microsoft.com/office/powerpoint/2010/main" val="1897571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GPO „</a:t>
            </a:r>
            <a:r>
              <a:rPr lang="cs-CZ" dirty="0" err="1"/>
              <a:t>Share</a:t>
            </a:r>
            <a:r>
              <a:rPr lang="cs-CZ" dirty="0"/>
              <a:t> Temp“ a nalinkujte ji na OU Klienti</a:t>
            </a:r>
          </a:p>
          <a:p>
            <a:r>
              <a:rPr lang="cs-CZ" dirty="0"/>
              <a:t>V </a:t>
            </a:r>
            <a:r>
              <a:rPr lang="cs-CZ" dirty="0" err="1"/>
              <a:t>Preferences</a:t>
            </a:r>
            <a:r>
              <a:rPr lang="cs-CZ" dirty="0"/>
              <a:t> v ní nastavte </a:t>
            </a:r>
            <a:r>
              <a:rPr lang="cs-CZ" dirty="0" err="1"/>
              <a:t>nasdílení</a:t>
            </a:r>
            <a:r>
              <a:rPr lang="cs-CZ" dirty="0"/>
              <a:t> adresáře C:\temp</a:t>
            </a:r>
          </a:p>
          <a:p>
            <a:r>
              <a:rPr lang="cs-CZ" dirty="0"/>
              <a:t>Otestujte na klientovi</a:t>
            </a:r>
          </a:p>
          <a:p>
            <a:endParaRPr lang="cs-CZ" dirty="0"/>
          </a:p>
          <a:p>
            <a:r>
              <a:rPr lang="cs-CZ" dirty="0"/>
              <a:t>Povolte v „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and do not </a:t>
            </a:r>
            <a:r>
              <a:rPr lang="cs-CZ" dirty="0" err="1"/>
              <a:t>reapply</a:t>
            </a:r>
            <a:r>
              <a:rPr lang="cs-CZ" dirty="0"/>
              <a:t>“, zrušte ručně </a:t>
            </a:r>
            <a:r>
              <a:rPr lang="cs-CZ" dirty="0" err="1"/>
              <a:t>nasdílení</a:t>
            </a:r>
            <a:r>
              <a:rPr lang="cs-CZ" dirty="0"/>
              <a:t> adresáře a znovu GPO aplikujte</a:t>
            </a:r>
          </a:p>
          <a:p>
            <a:endParaRPr lang="cs-CZ" dirty="0"/>
          </a:p>
          <a:p>
            <a:r>
              <a:rPr lang="cs-CZ" dirty="0"/>
              <a:t>Podívejte se na možnosti „</a:t>
            </a:r>
            <a:r>
              <a:rPr lang="cs-CZ" dirty="0" err="1"/>
              <a:t>Item-level</a:t>
            </a:r>
            <a:r>
              <a:rPr lang="cs-CZ" dirty="0"/>
              <a:t> </a:t>
            </a:r>
            <a:r>
              <a:rPr lang="cs-CZ" dirty="0" err="1"/>
              <a:t>targeting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052825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mezi </a:t>
            </a:r>
            <a:r>
              <a:rPr lang="cs-CZ" dirty="0" err="1"/>
              <a:t>Preferences</a:t>
            </a:r>
            <a:r>
              <a:rPr lang="cs-CZ" dirty="0"/>
              <a:t> a </a:t>
            </a:r>
            <a:r>
              <a:rPr lang="cs-CZ" dirty="0" err="1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Nastavení definovaná v </a:t>
            </a:r>
            <a:r>
              <a:rPr lang="cs-CZ" dirty="0" err="1"/>
              <a:t>Policy</a:t>
            </a:r>
            <a:r>
              <a:rPr lang="cs-CZ" dirty="0"/>
              <a:t> části zakáží i odpovídající interface v konfigurované </a:t>
            </a:r>
            <a:r>
              <a:rPr lang="cs-CZ" dirty="0" err="1"/>
              <a:t>app</a:t>
            </a:r>
            <a:r>
              <a:rPr lang="cs-CZ" dirty="0"/>
              <a:t> (je-li GPO </a:t>
            </a:r>
            <a:r>
              <a:rPr lang="cs-CZ" dirty="0" err="1"/>
              <a:t>aware</a:t>
            </a:r>
            <a:r>
              <a:rPr lang="cs-CZ" dirty="0"/>
              <a:t>)</a:t>
            </a:r>
          </a:p>
          <a:p>
            <a:r>
              <a:rPr lang="cs-CZ" dirty="0"/>
              <a:t>Pokud objekt vypadne ze </a:t>
            </a:r>
            <a:r>
              <a:rPr lang="cs-CZ" dirty="0" err="1"/>
              <a:t>scope</a:t>
            </a:r>
            <a:r>
              <a:rPr lang="cs-CZ" dirty="0"/>
              <a:t> GPO:</a:t>
            </a:r>
          </a:p>
          <a:p>
            <a:pPr lvl="1"/>
            <a:r>
              <a:rPr lang="cs-CZ" dirty="0"/>
              <a:t>Klíče v registrech měněné nastaveními v </a:t>
            </a:r>
            <a:r>
              <a:rPr lang="cs-CZ" dirty="0" err="1"/>
              <a:t>Policy</a:t>
            </a:r>
            <a:r>
              <a:rPr lang="cs-CZ" dirty="0"/>
              <a:t> se vrátí na původní hodnoty</a:t>
            </a:r>
          </a:p>
          <a:p>
            <a:pPr lvl="1"/>
            <a:r>
              <a:rPr lang="cs-CZ" dirty="0"/>
              <a:t>Klíče měněné nastaveními v </a:t>
            </a:r>
            <a:r>
              <a:rPr lang="cs-CZ" dirty="0" err="1"/>
              <a:t>Preferences</a:t>
            </a:r>
            <a:r>
              <a:rPr lang="cs-CZ" dirty="0"/>
              <a:t> zůstanou tak jak jsou (pokud nepoužiji „</a:t>
            </a:r>
            <a:r>
              <a:rPr lang="cs-CZ" dirty="0" err="1"/>
              <a:t>remove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“)</a:t>
            </a:r>
          </a:p>
          <a:p>
            <a:r>
              <a:rPr lang="cs-CZ" dirty="0"/>
              <a:t>Pokud provedu nastavení v </a:t>
            </a:r>
            <a:r>
              <a:rPr lang="cs-CZ" dirty="0" err="1"/>
              <a:t>Policy</a:t>
            </a:r>
            <a:r>
              <a:rPr lang="cs-CZ" dirty="0"/>
              <a:t>, ve skutečnosti se nezmění odpovídající klíče v registrech, systém pouze použije nastavení z GPO více </a:t>
            </a:r>
            <a:r>
              <a:rPr lang="cs-CZ" dirty="0">
                <a:hlinkClick r:id="rId3"/>
              </a:rPr>
              <a:t>zde</a:t>
            </a:r>
            <a:endParaRPr lang="cs-CZ" dirty="0"/>
          </a:p>
          <a:p>
            <a:r>
              <a:rPr lang="cs-CZ" dirty="0" err="1"/>
              <a:t>Policy</a:t>
            </a:r>
            <a:r>
              <a:rPr lang="cs-CZ" dirty="0"/>
              <a:t> se dají definovat v lokálních i doménových GPO, </a:t>
            </a:r>
            <a:r>
              <a:rPr lang="cs-CZ" dirty="0" err="1"/>
              <a:t>Preferences</a:t>
            </a:r>
            <a:r>
              <a:rPr lang="cs-CZ" dirty="0"/>
              <a:t> pouze v doménových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0024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byste docílili toho, že na klientovi bude pokaždé jako </a:t>
            </a:r>
            <a:r>
              <a:rPr lang="cs-CZ" dirty="0" err="1"/>
              <a:t>homepage</a:t>
            </a:r>
            <a:r>
              <a:rPr lang="cs-CZ" dirty="0"/>
              <a:t> v IE stránka is.muni.cz? Tzn. ať už se přihlásí jakýkoli doménový uživatel.</a:t>
            </a:r>
          </a:p>
        </p:txBody>
      </p:sp>
    </p:spTree>
    <p:extLst>
      <p:ext uri="{BB962C8B-B14F-4D97-AF65-F5344CB8AC3E}">
        <p14:creationId xmlns:p14="http://schemas.microsoft.com/office/powerpoint/2010/main" val="29291103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stroje kde chceme konzistentní prostředí bez ohledu na to, kdo se přihlásí</a:t>
            </a:r>
          </a:p>
          <a:p>
            <a:r>
              <a:rPr lang="cs-CZ" b="1" dirty="0"/>
              <a:t>Z GPO aplikovaných na stroj se kromě </a:t>
            </a:r>
            <a:r>
              <a:rPr lang="cs-CZ" b="1" dirty="0" err="1"/>
              <a:t>Computer</a:t>
            </a:r>
            <a:r>
              <a:rPr lang="cs-CZ" b="1" dirty="0"/>
              <a:t> </a:t>
            </a:r>
            <a:r>
              <a:rPr lang="cs-CZ" b="1" dirty="0" err="1"/>
              <a:t>Configuration</a:t>
            </a:r>
            <a:r>
              <a:rPr lang="cs-CZ" b="1" dirty="0"/>
              <a:t> části začne aplikovat i User </a:t>
            </a:r>
            <a:r>
              <a:rPr lang="cs-CZ" b="1" dirty="0" err="1"/>
              <a:t>Configuration</a:t>
            </a:r>
            <a:endParaRPr lang="cs-CZ" dirty="0"/>
          </a:p>
          <a:p>
            <a:r>
              <a:rPr lang="cs-CZ" dirty="0"/>
              <a:t>Při přihlášení uživatele na stroj s </a:t>
            </a:r>
            <a:r>
              <a:rPr lang="cs-CZ" dirty="0" err="1"/>
              <a:t>loopbackem</a:t>
            </a:r>
            <a:r>
              <a:rPr lang="cs-CZ" dirty="0"/>
              <a:t> se u:</a:t>
            </a:r>
          </a:p>
          <a:p>
            <a:pPr lvl="1"/>
            <a:r>
              <a:rPr lang="cs-CZ" dirty="0" err="1"/>
              <a:t>Merge</a:t>
            </a:r>
            <a:r>
              <a:rPr lang="cs-CZ" dirty="0"/>
              <a:t> – stáhne seznam uživatelových GPO, následně znovu seznam pro počítač, zařadí se za seznam GPO pro uživatele a postupně se vše aplikuje. Pokud dojde ke konfliktu některých nastavení, tak "vítězí" nastavení z GPO linkované na počítač</a:t>
            </a:r>
          </a:p>
          <a:p>
            <a:pPr lvl="1"/>
            <a:r>
              <a:rPr lang="cs-CZ" dirty="0" err="1"/>
              <a:t>Replace</a:t>
            </a:r>
            <a:r>
              <a:rPr lang="cs-CZ" dirty="0"/>
              <a:t> – uživatelovy GPO vůbec nestahují. Seznam uživatelových GPO je nahrazen seznamem GPO linkovaných na daný stroj, přičemž User </a:t>
            </a:r>
            <a:r>
              <a:rPr lang="cs-CZ" dirty="0" err="1"/>
              <a:t>Conf</a:t>
            </a:r>
            <a:r>
              <a:rPr lang="cs-CZ" dirty="0"/>
              <a:t>. část politik se aplikuje </a:t>
            </a:r>
            <a:r>
              <a:rPr lang="cs-CZ" b="1" dirty="0"/>
              <a:t>pod účtem uživatele</a:t>
            </a:r>
          </a:p>
        </p:txBody>
      </p:sp>
    </p:spTree>
    <p:extLst>
      <p:ext uri="{BB962C8B-B14F-4D97-AF65-F5344CB8AC3E}">
        <p14:creationId xmlns:p14="http://schemas.microsoft.com/office/powerpoint/2010/main" val="353369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fungov</a:t>
            </a:r>
            <a:r>
              <a:rPr lang="cs-CZ" dirty="0" err="1"/>
              <a:t>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Vytvořím v Group </a:t>
            </a:r>
            <a:r>
              <a:rPr lang="cs-CZ" dirty="0" err="1"/>
              <a:t>Policy</a:t>
            </a:r>
            <a:r>
              <a:rPr lang="cs-CZ" dirty="0"/>
              <a:t> Management konzoli GP objekt</a:t>
            </a:r>
            <a:r>
              <a:rPr lang="en-US" dirty="0"/>
              <a:t>y</a:t>
            </a:r>
            <a:r>
              <a:rPr lang="cs-CZ" dirty="0"/>
              <a:t> (GPO) s různými nastaveními pro uživatele a počítače</a:t>
            </a:r>
          </a:p>
          <a:p>
            <a:r>
              <a:rPr lang="cs-CZ" dirty="0"/>
              <a:t>Uživatele a počítače roztřídím do OU</a:t>
            </a:r>
          </a:p>
          <a:p>
            <a:r>
              <a:rPr lang="cs-CZ" dirty="0"/>
              <a:t>Na danou strukturu OU nalinkuji vytvořená GPO</a:t>
            </a:r>
          </a:p>
          <a:p>
            <a:r>
              <a:rPr lang="cs-CZ" dirty="0"/>
              <a:t>Stroje/uživatelé na sebe aplikují nastavení z GPO a tím nakonfiguruji prostředí dle mých představ </a:t>
            </a:r>
          </a:p>
        </p:txBody>
      </p:sp>
    </p:spTree>
    <p:extLst>
      <p:ext uri="{BB962C8B-B14F-4D97-AF65-F5344CB8AC3E}">
        <p14:creationId xmlns:p14="http://schemas.microsoft.com/office/powerpoint/2010/main" val="160879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504" y="1317266"/>
            <a:ext cx="2790825" cy="381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795" y="1107716"/>
            <a:ext cx="2952750" cy="40195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25718" y="6122505"/>
            <a:ext cx="10153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Převzato z http://ibrahim.wikia.com/wiki/Article_of_the_Week:_Active_Directory_Integration_With_Citrix_-_GPO_Loopback_Processing</a:t>
            </a:r>
          </a:p>
        </p:txBody>
      </p:sp>
    </p:spTree>
    <p:extLst>
      <p:ext uri="{BB962C8B-B14F-4D97-AF65-F5344CB8AC3E}">
        <p14:creationId xmlns:p14="http://schemas.microsoft.com/office/powerpoint/2010/main" val="1724346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Configuration</a:t>
            </a:r>
            <a:r>
              <a:rPr lang="cs-CZ" dirty="0"/>
              <a:t> -&gt; </a:t>
            </a:r>
            <a:r>
              <a:rPr lang="cs-CZ" dirty="0" err="1"/>
              <a:t>Policies</a:t>
            </a:r>
            <a:r>
              <a:rPr lang="cs-CZ" dirty="0"/>
              <a:t> -&gt;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r>
              <a:rPr lang="cs-CZ" dirty="0"/>
              <a:t> -&gt; </a:t>
            </a:r>
            <a:r>
              <a:rPr lang="cs-CZ" dirty="0" err="1"/>
              <a:t>System</a:t>
            </a:r>
            <a:r>
              <a:rPr lang="cs-CZ" dirty="0"/>
              <a:t> -&gt; Group </a:t>
            </a:r>
            <a:r>
              <a:rPr lang="cs-CZ" dirty="0" err="1"/>
              <a:t>Policy</a:t>
            </a:r>
            <a:r>
              <a:rPr lang="cs-CZ" dirty="0"/>
              <a:t> -&gt; </a:t>
            </a:r>
            <a:r>
              <a:rPr lang="en-US" dirty="0"/>
              <a:t>Configure </a:t>
            </a:r>
            <a:r>
              <a:rPr lang="cs-CZ" dirty="0"/>
              <a:t>User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mode</a:t>
            </a:r>
          </a:p>
          <a:p>
            <a:r>
              <a:rPr lang="cs-CZ" dirty="0"/>
              <a:t>Stroj, na který je GPO s user. </a:t>
            </a:r>
            <a:r>
              <a:rPr lang="cs-CZ" dirty="0" err="1"/>
              <a:t>conf</a:t>
            </a:r>
            <a:r>
              <a:rPr lang="cs-CZ" dirty="0"/>
              <a:t>. nastaveními aplikována musí mít na GPO alespoň READ (od </a:t>
            </a:r>
            <a:r>
              <a:rPr lang="cs-CZ" dirty="0">
                <a:hlinkClick r:id="rId3"/>
              </a:rPr>
              <a:t>Server 2008</a:t>
            </a:r>
            <a:r>
              <a:rPr lang="cs-CZ" dirty="0"/>
              <a:t>) a uživatel, který se přihlašuje musí mít na této GPO právo APPLY, jinak GPO nebude aplikována</a:t>
            </a:r>
            <a:r>
              <a:rPr lang="en-US" dirty="0"/>
              <a:t>!</a:t>
            </a:r>
            <a:endParaRPr lang="cs-CZ" dirty="0"/>
          </a:p>
          <a:p>
            <a:r>
              <a:rPr lang="cs-CZ" dirty="0"/>
              <a:t>Jakmile povolím, tak se začne aplikovat User </a:t>
            </a:r>
            <a:r>
              <a:rPr lang="cs-CZ" dirty="0" err="1"/>
              <a:t>Configuration</a:t>
            </a:r>
            <a:r>
              <a:rPr lang="cs-CZ" dirty="0"/>
              <a:t> část z </a:t>
            </a:r>
            <a:r>
              <a:rPr lang="cs-CZ" b="1" dirty="0"/>
              <a:t>každé</a:t>
            </a:r>
            <a:r>
              <a:rPr lang="cs-CZ" dirty="0"/>
              <a:t> politiky aplikované na daný 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95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Zajistěte, aby jakýkoli uživatel, který se přihlásí na </a:t>
            </a:r>
            <a:r>
              <a:rPr lang="en-US" dirty="0" err="1"/>
              <a:t>klienta</a:t>
            </a:r>
            <a:r>
              <a:rPr lang="en-US" dirty="0"/>
              <a:t>,</a:t>
            </a:r>
            <a:r>
              <a:rPr lang="cs-CZ" dirty="0"/>
              <a:t> měl </a:t>
            </a:r>
            <a:r>
              <a:rPr lang="en-US" dirty="0" err="1"/>
              <a:t>jako</a:t>
            </a:r>
            <a:r>
              <a:rPr lang="en-US" dirty="0"/>
              <a:t> homepage v IE is.muni.cz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Vytvořte GPO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cs-CZ" dirty="0" err="1"/>
              <a:t>Enable</a:t>
            </a:r>
            <a:r>
              <a:rPr lang="cs-CZ" dirty="0"/>
              <a:t> </a:t>
            </a:r>
            <a:r>
              <a:rPr lang="cs-CZ" dirty="0" err="1"/>
              <a:t>LoopBack</a:t>
            </a:r>
            <a:r>
              <a:rPr lang="cs-CZ" dirty="0"/>
              <a:t> - </a:t>
            </a:r>
            <a:r>
              <a:rPr lang="cs-CZ" dirty="0" err="1"/>
              <a:t>merge</a:t>
            </a:r>
            <a:r>
              <a:rPr lang="cs-CZ" dirty="0"/>
              <a:t>“, která povolí </a:t>
            </a:r>
            <a:r>
              <a:rPr lang="cs-CZ" dirty="0" err="1"/>
              <a:t>loopback</a:t>
            </a:r>
            <a:r>
              <a:rPr lang="cs-CZ" dirty="0"/>
              <a:t> v </a:t>
            </a:r>
            <a:r>
              <a:rPr lang="cs-CZ" dirty="0" err="1"/>
              <a:t>merge</a:t>
            </a:r>
            <a:r>
              <a:rPr lang="cs-CZ" dirty="0"/>
              <a:t> módu a nalinkujte na OU Klienti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Vytvořte novou GPO „</a:t>
            </a:r>
            <a:r>
              <a:rPr lang="cs-CZ" dirty="0" err="1"/>
              <a:t>Loopback_IE</a:t>
            </a:r>
            <a:r>
              <a:rPr lang="cs-CZ" dirty="0"/>
              <a:t> </a:t>
            </a:r>
            <a:r>
              <a:rPr lang="cs-CZ" dirty="0" err="1"/>
              <a:t>homepage</a:t>
            </a:r>
            <a:r>
              <a:rPr lang="cs-CZ" dirty="0"/>
              <a:t> is.muni.cz“ se shodným nastavením jako má „IE </a:t>
            </a:r>
            <a:r>
              <a:rPr lang="cs-CZ" dirty="0" err="1"/>
              <a:t>homepage</a:t>
            </a:r>
            <a:r>
              <a:rPr lang="cs-CZ" dirty="0"/>
              <a:t> is.muni.cz“ a nalinkujte ji na OU Klienti</a:t>
            </a:r>
          </a:p>
          <a:p>
            <a:r>
              <a:rPr lang="cs-CZ" dirty="0"/>
              <a:t>Jak zajistíte výjimku z tohoto pravidla pro uživatele </a:t>
            </a:r>
            <a:r>
              <a:rPr lang="cs-CZ" dirty="0" err="1"/>
              <a:t>xbubla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Dám mu </a:t>
            </a:r>
            <a:r>
              <a:rPr lang="cs-CZ" b="1" dirty="0" err="1"/>
              <a:t>deny</a:t>
            </a:r>
            <a:r>
              <a:rPr lang="cs-CZ" dirty="0"/>
              <a:t> právo na aplikování GPO „</a:t>
            </a:r>
            <a:r>
              <a:rPr lang="cs-CZ" dirty="0" err="1"/>
              <a:t>Loopback_IE</a:t>
            </a:r>
            <a:r>
              <a:rPr lang="cs-CZ" dirty="0"/>
              <a:t> </a:t>
            </a:r>
            <a:r>
              <a:rPr lang="cs-CZ" dirty="0" err="1"/>
              <a:t>homepage</a:t>
            </a:r>
            <a:r>
              <a:rPr lang="cs-CZ" dirty="0"/>
              <a:t> is.muni.cz“ linkované na OU Klienti (pozor projeví se i v GPO linkované na OU </a:t>
            </a:r>
            <a:r>
              <a:rPr lang="cs-CZ" dirty="0" err="1"/>
              <a:t>Uzivatele</a:t>
            </a:r>
            <a:r>
              <a:rPr lang="cs-CZ" dirty="0"/>
              <a:t>)</a:t>
            </a:r>
          </a:p>
          <a:p>
            <a:r>
              <a:rPr lang="cs-CZ" dirty="0"/>
              <a:t>Proč jsem nemohl nalinkovat rovnou GPO „IE </a:t>
            </a:r>
            <a:r>
              <a:rPr lang="cs-CZ" dirty="0" err="1"/>
              <a:t>homepage</a:t>
            </a:r>
            <a:r>
              <a:rPr lang="cs-CZ" dirty="0"/>
              <a:t> is.muni.cz“ a v ní jen upravit oprávnění?</a:t>
            </a:r>
          </a:p>
          <a:p>
            <a:pPr lvl="1"/>
            <a:r>
              <a:rPr lang="cs-CZ" dirty="0"/>
              <a:t>Modifikuje se vždy daná GPO ne jen link tzn. </a:t>
            </a:r>
            <a:r>
              <a:rPr lang="cs-CZ" dirty="0" err="1"/>
              <a:t>xpepik</a:t>
            </a:r>
            <a:r>
              <a:rPr lang="cs-CZ" dirty="0"/>
              <a:t> by měl jako </a:t>
            </a:r>
            <a:r>
              <a:rPr lang="cs-CZ" dirty="0" err="1"/>
              <a:t>homepage</a:t>
            </a:r>
            <a:r>
              <a:rPr lang="cs-CZ" dirty="0"/>
              <a:t> seznam.cz </a:t>
            </a:r>
          </a:p>
          <a:p>
            <a:r>
              <a:rPr lang="cs-CZ" dirty="0"/>
              <a:t>Otestujte na klientovi oba úkoly pod účtem </a:t>
            </a:r>
            <a:r>
              <a:rPr lang="cs-CZ" dirty="0" err="1"/>
              <a:t>xpepik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66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Zajistěte, aby jakýkoli uživatel, který se přihlásí na </a:t>
            </a:r>
            <a:r>
              <a:rPr lang="en-US" dirty="0" err="1"/>
              <a:t>klienta</a:t>
            </a:r>
            <a:r>
              <a:rPr lang="en-US" dirty="0"/>
              <a:t>,</a:t>
            </a:r>
            <a:r>
              <a:rPr lang="cs-CZ" dirty="0"/>
              <a:t> měl </a:t>
            </a:r>
            <a:r>
              <a:rPr lang="en-US" dirty="0" err="1"/>
              <a:t>jako</a:t>
            </a:r>
            <a:r>
              <a:rPr lang="en-US" dirty="0"/>
              <a:t> homepage v IE is.muni.cz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Vytvořte GPO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cs-CZ" dirty="0" err="1"/>
              <a:t>Enable</a:t>
            </a:r>
            <a:r>
              <a:rPr lang="cs-CZ" dirty="0"/>
              <a:t> </a:t>
            </a:r>
            <a:r>
              <a:rPr lang="cs-CZ" dirty="0" err="1"/>
              <a:t>LoopBack</a:t>
            </a:r>
            <a:r>
              <a:rPr lang="cs-CZ" dirty="0"/>
              <a:t> - </a:t>
            </a:r>
            <a:r>
              <a:rPr lang="cs-CZ" dirty="0" err="1"/>
              <a:t>merge</a:t>
            </a:r>
            <a:r>
              <a:rPr lang="cs-CZ" dirty="0"/>
              <a:t>“, která povolí </a:t>
            </a:r>
            <a:r>
              <a:rPr lang="cs-CZ" dirty="0" err="1"/>
              <a:t>loopback</a:t>
            </a:r>
            <a:r>
              <a:rPr lang="cs-CZ" dirty="0"/>
              <a:t> v </a:t>
            </a:r>
            <a:r>
              <a:rPr lang="cs-CZ" dirty="0" err="1"/>
              <a:t>merge</a:t>
            </a:r>
            <a:r>
              <a:rPr lang="cs-CZ" dirty="0"/>
              <a:t> módu a nalinkujte na OU Klienti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GPO </a:t>
            </a:r>
            <a:r>
              <a:rPr lang="cs-CZ" dirty="0"/>
              <a:t>„IE </a:t>
            </a:r>
            <a:r>
              <a:rPr lang="cs-CZ" dirty="0" err="1"/>
              <a:t>homepage</a:t>
            </a:r>
            <a:r>
              <a:rPr lang="cs-CZ" dirty="0"/>
              <a:t> is.muni.cz“ nalinkujte na OU Klienti</a:t>
            </a:r>
          </a:p>
          <a:p>
            <a:r>
              <a:rPr lang="cs-CZ" dirty="0"/>
              <a:t>Jak zajistíte výjimku z tohoto pravidla pro uživatele </a:t>
            </a:r>
            <a:r>
              <a:rPr lang="cs-CZ" dirty="0" err="1"/>
              <a:t>xbubla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Dám mu </a:t>
            </a:r>
            <a:r>
              <a:rPr lang="cs-CZ" b="1" dirty="0" err="1"/>
              <a:t>deny</a:t>
            </a:r>
            <a:r>
              <a:rPr lang="cs-CZ" dirty="0"/>
              <a:t> právo na aplikování GPO „IE </a:t>
            </a:r>
            <a:r>
              <a:rPr lang="cs-CZ" dirty="0" err="1"/>
              <a:t>homepage</a:t>
            </a:r>
            <a:r>
              <a:rPr lang="cs-CZ" dirty="0"/>
              <a:t> is.muni.cz“ linkované na OU Klienti (pozor projeví se i v GPO linkované na OU </a:t>
            </a:r>
            <a:r>
              <a:rPr lang="cs-CZ" dirty="0" err="1"/>
              <a:t>Uzivatele</a:t>
            </a:r>
            <a:r>
              <a:rPr lang="cs-CZ" dirty="0"/>
              <a:t>,</a:t>
            </a:r>
            <a:r>
              <a:rPr lang="en-US" dirty="0"/>
              <a:t> co</a:t>
            </a:r>
            <a:r>
              <a:rPr lang="cs-CZ" dirty="0"/>
              <a:t>ž ale nevadí)</a:t>
            </a:r>
          </a:p>
          <a:p>
            <a:r>
              <a:rPr lang="cs-CZ" dirty="0"/>
              <a:t>Jak zajistíte, že pouze členové skupiny </a:t>
            </a:r>
            <a:r>
              <a:rPr lang="cs-CZ" dirty="0" err="1"/>
              <a:t>Ucetni</a:t>
            </a:r>
            <a:r>
              <a:rPr lang="cs-CZ" dirty="0"/>
              <a:t> budou </a:t>
            </a:r>
            <a:r>
              <a:rPr lang="cs-CZ" dirty="0" err="1"/>
              <a:t>mit</a:t>
            </a:r>
            <a:r>
              <a:rPr lang="cs-CZ" dirty="0"/>
              <a:t> na klientovi vždy is.muni.cz jako </a:t>
            </a:r>
            <a:r>
              <a:rPr lang="cs-CZ" dirty="0" err="1"/>
              <a:t>homepage</a:t>
            </a:r>
            <a:endParaRPr lang="cs-CZ" dirty="0"/>
          </a:p>
          <a:p>
            <a:pPr lvl="1"/>
            <a:r>
              <a:rPr lang="cs-CZ" dirty="0"/>
              <a:t>Proč nemohu nalinkovat GPO „IE </a:t>
            </a:r>
            <a:r>
              <a:rPr lang="cs-CZ" dirty="0" err="1"/>
              <a:t>homepage</a:t>
            </a:r>
            <a:r>
              <a:rPr lang="cs-CZ" dirty="0"/>
              <a:t> is.muni.cz“ a v ní jen upravit oprávnění?</a:t>
            </a:r>
          </a:p>
          <a:p>
            <a:pPr lvl="2"/>
            <a:r>
              <a:rPr lang="cs-CZ" dirty="0"/>
              <a:t>Modifikuje se vždy daná GPO ne jen link tzn. bych ovlivnil chování GPO na OU </a:t>
            </a:r>
            <a:r>
              <a:rPr lang="cs-CZ" dirty="0" err="1"/>
              <a:t>Uzivatele</a:t>
            </a:r>
            <a:endParaRPr lang="cs-CZ" dirty="0"/>
          </a:p>
          <a:p>
            <a:r>
              <a:rPr lang="cs-CZ" dirty="0"/>
              <a:t>Otestujte na klientovi oba úkoly pod účtem </a:t>
            </a:r>
            <a:r>
              <a:rPr lang="cs-CZ" dirty="0" err="1"/>
              <a:t>xbubla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6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Když chci naprosto konzistentní prostředí ať už se přihlásí kdokoli, použiji </a:t>
            </a:r>
            <a:r>
              <a:rPr lang="cs-CZ" dirty="0" err="1"/>
              <a:t>merge</a:t>
            </a:r>
            <a:r>
              <a:rPr lang="cs-CZ" dirty="0"/>
              <a:t> či </a:t>
            </a:r>
            <a:r>
              <a:rPr lang="cs-CZ" dirty="0" err="1"/>
              <a:t>replace</a:t>
            </a:r>
            <a:r>
              <a:rPr lang="cs-CZ" dirty="0"/>
              <a:t> mód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Processingu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Replace</a:t>
            </a:r>
            <a:endParaRPr lang="cs-CZ" dirty="0"/>
          </a:p>
          <a:p>
            <a:r>
              <a:rPr lang="cs-CZ" dirty="0"/>
              <a:t>Projeví se nějak zapnutý </a:t>
            </a:r>
            <a:r>
              <a:rPr lang="cs-CZ" dirty="0" err="1"/>
              <a:t>loopback</a:t>
            </a:r>
            <a:r>
              <a:rPr lang="cs-CZ" dirty="0"/>
              <a:t> i na lokálních uživatelích?</a:t>
            </a:r>
          </a:p>
          <a:p>
            <a:pPr lvl="1"/>
            <a:r>
              <a:rPr lang="cs-CZ" dirty="0"/>
              <a:t>Ne. Nastavení lokálních uživatelů mohu měnit pouze lokálními politikami. Mohu ale udělat požadovaná nastavení no vybraném stroji (pro vybraného lok. uživatele), poté je vykopírovat na sdílenou složku a udělat </a:t>
            </a:r>
            <a:r>
              <a:rPr lang="cs-CZ" dirty="0" err="1"/>
              <a:t>logon</a:t>
            </a:r>
            <a:r>
              <a:rPr lang="cs-CZ" dirty="0"/>
              <a:t> skript, který je </a:t>
            </a:r>
            <a:r>
              <a:rPr lang="cs-CZ" dirty="0" err="1"/>
              <a:t>skopíruje</a:t>
            </a:r>
            <a:r>
              <a:rPr lang="cs-CZ" dirty="0"/>
              <a:t> do C:\Windows\System32\GroupPolicyUsers\SID_lok.uzivatele </a:t>
            </a:r>
          </a:p>
          <a:p>
            <a:r>
              <a:rPr lang="cs-CZ" dirty="0"/>
              <a:t>Na OU obsahující počítač PC1 jsou nalinkovány dvě GPO. První je </a:t>
            </a:r>
            <a:r>
              <a:rPr lang="cs-CZ" dirty="0" err="1"/>
              <a:t>enforce</a:t>
            </a:r>
            <a:r>
              <a:rPr lang="cs-CZ" dirty="0"/>
              <a:t> a</a:t>
            </a:r>
            <a:r>
              <a:rPr lang="cs-CZ" b="1" dirty="0"/>
              <a:t> </a:t>
            </a:r>
            <a:r>
              <a:rPr lang="cs-CZ" dirty="0"/>
              <a:t>nastavuje bílou plochu. Druhá zapíná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a zároveň nastavuje zelenou plochu. Jakou plochu bude uživatel mít po přihlášení na PC1? (Nastavení plochy je v user. </a:t>
            </a:r>
            <a:r>
              <a:rPr lang="cs-CZ" dirty="0" err="1"/>
              <a:t>conf</a:t>
            </a:r>
            <a:r>
              <a:rPr lang="cs-CZ" dirty="0"/>
              <a:t>. části.)</a:t>
            </a:r>
          </a:p>
          <a:p>
            <a:pPr lvl="1"/>
            <a:r>
              <a:rPr lang="cs-CZ" dirty="0"/>
              <a:t>Bílou. Jelikož je zapnut </a:t>
            </a:r>
            <a:r>
              <a:rPr lang="cs-CZ" dirty="0" err="1"/>
              <a:t>loopback</a:t>
            </a:r>
            <a:r>
              <a:rPr lang="cs-CZ" dirty="0"/>
              <a:t>, vytvoří se seznam politik s user. </a:t>
            </a:r>
            <a:r>
              <a:rPr lang="cs-CZ" dirty="0" err="1"/>
              <a:t>conf</a:t>
            </a:r>
            <a:r>
              <a:rPr lang="cs-CZ" dirty="0"/>
              <a:t>. částí kde </a:t>
            </a:r>
            <a:r>
              <a:rPr lang="cs-CZ" dirty="0" err="1"/>
              <a:t>enforce</a:t>
            </a:r>
            <a:r>
              <a:rPr lang="cs-CZ" dirty="0"/>
              <a:t> politiky budou na konci = přebijí ostatní.</a:t>
            </a:r>
          </a:p>
        </p:txBody>
      </p:sp>
    </p:spTree>
    <p:extLst>
      <p:ext uri="{BB962C8B-B14F-4D97-AF65-F5344CB8AC3E}">
        <p14:creationId xmlns:p14="http://schemas.microsoft.com/office/powerpoint/2010/main" val="297864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Hledání konkrétního nastavení </a:t>
            </a:r>
            <a:r>
              <a:rPr lang="cs-CZ" dirty="0"/>
              <a:t>v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hledání politik je možné použít zabudovaný </a:t>
            </a:r>
            <a:r>
              <a:rPr lang="cs-CZ" dirty="0" err="1"/>
              <a:t>search</a:t>
            </a:r>
            <a:r>
              <a:rPr lang="cs-CZ" dirty="0"/>
              <a:t> v GPMC</a:t>
            </a:r>
          </a:p>
          <a:p>
            <a:pPr lvl="1"/>
            <a:r>
              <a:rPr lang="cs-CZ" dirty="0"/>
              <a:t>Mohu tak najít politiky které mají např. </a:t>
            </a:r>
            <a:r>
              <a:rPr lang="cs-CZ" dirty="0" err="1"/>
              <a:t>zadefinovaný</a:t>
            </a:r>
            <a:r>
              <a:rPr lang="cs-CZ" dirty="0"/>
              <a:t> nějaký </a:t>
            </a:r>
            <a:r>
              <a:rPr lang="cs-CZ" dirty="0" err="1"/>
              <a:t>startup</a:t>
            </a:r>
            <a:r>
              <a:rPr lang="cs-CZ" dirty="0"/>
              <a:t> </a:t>
            </a:r>
            <a:r>
              <a:rPr lang="cs-CZ" dirty="0" err="1"/>
              <a:t>script</a:t>
            </a:r>
            <a:endParaRPr lang="cs-CZ" dirty="0"/>
          </a:p>
          <a:p>
            <a:r>
              <a:rPr lang="cs-CZ" dirty="0"/>
              <a:t>Mohu použít </a:t>
            </a:r>
            <a:r>
              <a:rPr lang="cs-CZ" dirty="0" err="1"/>
              <a:t>filter</a:t>
            </a:r>
            <a:r>
              <a:rPr lang="cs-CZ" dirty="0"/>
              <a:t> v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cs-CZ" dirty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>
                <a:hlinkClick r:id="rId2"/>
              </a:rPr>
              <a:t>Online </a:t>
            </a:r>
            <a:r>
              <a:rPr lang="cs-CZ" dirty="0" err="1">
                <a:hlinkClick r:id="rId2"/>
              </a:rPr>
              <a:t>vyh</a:t>
            </a:r>
            <a:r>
              <a:rPr lang="en-US" dirty="0">
                <a:hlinkClick r:id="rId2"/>
              </a:rPr>
              <a:t>led</a:t>
            </a:r>
            <a:r>
              <a:rPr lang="cs-CZ" dirty="0" err="1">
                <a:hlinkClick r:id="rId2"/>
              </a:rPr>
              <a:t>ávání</a:t>
            </a:r>
            <a:r>
              <a:rPr lang="cs-CZ" dirty="0">
                <a:hlinkClick r:id="rId2"/>
              </a:rPr>
              <a:t> dostupných nastavení GPO</a:t>
            </a:r>
            <a:endParaRPr lang="cs-CZ" dirty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/>
              <a:t>Mohu si stáhnou </a:t>
            </a:r>
            <a:r>
              <a:rPr lang="cs-CZ" dirty="0">
                <a:hlinkClick r:id="rId3"/>
              </a:rPr>
              <a:t>xls</a:t>
            </a:r>
            <a:r>
              <a:rPr lang="cs-CZ" dirty="0"/>
              <a:t> se všemi dostupnými GPO a prohledávat ten</a:t>
            </a:r>
          </a:p>
        </p:txBody>
      </p:sp>
    </p:spTree>
    <p:extLst>
      <p:ext uri="{BB962C8B-B14F-4D97-AF65-F5344CB8AC3E}">
        <p14:creationId xmlns:p14="http://schemas.microsoft.com/office/powerpoint/2010/main" val="16854767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GPO mají nastavení zvlášť pro stroje a uživatele</a:t>
            </a:r>
          </a:p>
          <a:p>
            <a:r>
              <a:rPr lang="cs-CZ" dirty="0"/>
              <a:t>GPO se dají linkovat na </a:t>
            </a:r>
            <a:r>
              <a:rPr lang="cs-CZ" dirty="0" err="1"/>
              <a:t>sajtu</a:t>
            </a:r>
            <a:r>
              <a:rPr lang="cs-CZ" dirty="0"/>
              <a:t>, doménu, OU</a:t>
            </a:r>
          </a:p>
          <a:p>
            <a:r>
              <a:rPr lang="cs-CZ" dirty="0"/>
              <a:t>GPO se dědí shora dolů</a:t>
            </a:r>
          </a:p>
          <a:p>
            <a:pPr lvl="1"/>
            <a:r>
              <a:rPr lang="cs-CZ" dirty="0"/>
              <a:t>Mohu ovlivnit pomocí </a:t>
            </a:r>
            <a:r>
              <a:rPr lang="cs-CZ" dirty="0" err="1"/>
              <a:t>block</a:t>
            </a:r>
            <a:r>
              <a:rPr lang="cs-CZ" dirty="0"/>
              <a:t> inheritance a </a:t>
            </a:r>
            <a:r>
              <a:rPr lang="cs-CZ" dirty="0" err="1"/>
              <a:t>enforce</a:t>
            </a:r>
            <a:endParaRPr lang="cs-CZ" dirty="0"/>
          </a:p>
          <a:p>
            <a:r>
              <a:rPr lang="cs-CZ" dirty="0"/>
              <a:t>Na koho se bude GPO aplikovat mohu ovlivnit pomocí </a:t>
            </a:r>
            <a:r>
              <a:rPr lang="cs-CZ" dirty="0" err="1"/>
              <a:t>security</a:t>
            </a:r>
            <a:r>
              <a:rPr lang="cs-CZ" dirty="0"/>
              <a:t> a WMI filtrování</a:t>
            </a:r>
          </a:p>
          <a:p>
            <a:r>
              <a:rPr lang="cs-CZ" dirty="0"/>
              <a:t>Chci-li vytvořit konzistentní prostředí či prostě na stroj aplikovat nastavení z User </a:t>
            </a:r>
            <a:r>
              <a:rPr lang="cs-CZ" dirty="0" err="1"/>
              <a:t>Conf</a:t>
            </a:r>
            <a:r>
              <a:rPr lang="cs-CZ" dirty="0"/>
              <a:t>. části GPO použiji </a:t>
            </a:r>
            <a:r>
              <a:rPr lang="cs-CZ" dirty="0" err="1"/>
              <a:t>loopback</a:t>
            </a:r>
            <a:r>
              <a:rPr lang="cs-CZ" dirty="0"/>
              <a:t> </a:t>
            </a:r>
            <a:r>
              <a:rPr lang="cs-CZ" dirty="0" err="1"/>
              <a:t>processing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394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GPO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GPO se skládají ze dvou částí GP </a:t>
            </a:r>
            <a:r>
              <a:rPr lang="cs-CZ" dirty="0" err="1"/>
              <a:t>Container</a:t>
            </a:r>
            <a:r>
              <a:rPr lang="cs-CZ" dirty="0"/>
              <a:t> (GPC) a GP </a:t>
            </a:r>
            <a:r>
              <a:rPr lang="cs-CZ" dirty="0" err="1"/>
              <a:t>Template</a:t>
            </a:r>
            <a:r>
              <a:rPr lang="cs-CZ" dirty="0"/>
              <a:t> (GPT)</a:t>
            </a:r>
          </a:p>
          <a:p>
            <a:r>
              <a:rPr lang="cs-CZ" b="1" dirty="0"/>
              <a:t>GPC</a:t>
            </a:r>
            <a:r>
              <a:rPr lang="cs-CZ" dirty="0"/>
              <a:t> je </a:t>
            </a:r>
            <a:r>
              <a:rPr lang="cs-CZ" b="1" dirty="0"/>
              <a:t>objekt</a:t>
            </a:r>
            <a:r>
              <a:rPr lang="cs-CZ" dirty="0"/>
              <a:t> v AD uložený v ADUC\</a:t>
            </a:r>
            <a:r>
              <a:rPr lang="cs-CZ" dirty="0" err="1"/>
              <a:t>System</a:t>
            </a:r>
            <a:r>
              <a:rPr lang="cs-CZ" dirty="0"/>
              <a:t>\</a:t>
            </a:r>
            <a:r>
              <a:rPr lang="cs-CZ" dirty="0" err="1"/>
              <a:t>Policies</a:t>
            </a:r>
            <a:r>
              <a:rPr lang="cs-CZ" dirty="0"/>
              <a:t>\</a:t>
            </a:r>
            <a:r>
              <a:rPr lang="en-US" dirty="0"/>
              <a:t>{</a:t>
            </a:r>
            <a:r>
              <a:rPr lang="cs-CZ" dirty="0"/>
              <a:t>GUID</a:t>
            </a:r>
            <a:r>
              <a:rPr lang="en-US" dirty="0"/>
              <a:t>}</a:t>
            </a:r>
            <a:r>
              <a:rPr lang="cs-CZ" dirty="0"/>
              <a:t> obsahující atributy jako GUID, </a:t>
            </a:r>
            <a:r>
              <a:rPr lang="cs-CZ" dirty="0" err="1"/>
              <a:t>versionNumber</a:t>
            </a:r>
            <a:r>
              <a:rPr lang="cs-CZ" dirty="0"/>
              <a:t>, status, ... S touto částí GPO manipuluji v GPMC konzoli</a:t>
            </a:r>
          </a:p>
          <a:p>
            <a:r>
              <a:rPr lang="cs-CZ" b="1" dirty="0"/>
              <a:t>GPT</a:t>
            </a:r>
            <a:r>
              <a:rPr lang="cs-CZ" dirty="0"/>
              <a:t> je </a:t>
            </a:r>
            <a:r>
              <a:rPr lang="cs-CZ" b="1" dirty="0"/>
              <a:t>kolekce souborů </a:t>
            </a:r>
            <a:r>
              <a:rPr lang="cs-CZ" dirty="0"/>
              <a:t>uložená v %</a:t>
            </a:r>
            <a:r>
              <a:rPr lang="cs-CZ" dirty="0" err="1"/>
              <a:t>SystemRoot</a:t>
            </a:r>
            <a:r>
              <a:rPr lang="cs-CZ" dirty="0"/>
              <a:t>%\SYSVOL\FQDN\</a:t>
            </a:r>
            <a:r>
              <a:rPr lang="cs-CZ" dirty="0" err="1"/>
              <a:t>Policies</a:t>
            </a:r>
            <a:r>
              <a:rPr lang="cs-CZ" dirty="0"/>
              <a:t>\</a:t>
            </a:r>
            <a:r>
              <a:rPr lang="en-US" dirty="0"/>
              <a:t>{</a:t>
            </a:r>
            <a:r>
              <a:rPr lang="cs-CZ" dirty="0"/>
              <a:t>GUID</a:t>
            </a:r>
            <a:r>
              <a:rPr lang="en-US" dirty="0"/>
              <a:t>}</a:t>
            </a:r>
            <a:r>
              <a:rPr lang="cs-CZ" dirty="0"/>
              <a:t>, která obsahuje výsledné konfigurační soubory, které si klienti stahují a poté aplikují</a:t>
            </a:r>
          </a:p>
        </p:txBody>
      </p:sp>
    </p:spTree>
    <p:extLst>
      <p:ext uri="{BB962C8B-B14F-4D97-AF65-F5344CB8AC3E}">
        <p14:creationId xmlns:p14="http://schemas.microsoft.com/office/powerpoint/2010/main" val="3331973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Prohlédněte si GPT i GPC politiky „IE </a:t>
            </a:r>
            <a:r>
              <a:rPr lang="cs-CZ" dirty="0" err="1"/>
              <a:t>homepage</a:t>
            </a:r>
            <a:r>
              <a:rPr lang="cs-CZ" dirty="0"/>
              <a:t> is.muni.cz“</a:t>
            </a:r>
          </a:p>
          <a:p>
            <a:pPr lvl="1"/>
            <a:r>
              <a:rPr lang="cs-CZ" dirty="0"/>
              <a:t>Pro rychlé dohledání </a:t>
            </a:r>
            <a:r>
              <a:rPr lang="cs-CZ" dirty="0" err="1"/>
              <a:t>GUIDu</a:t>
            </a:r>
            <a:r>
              <a:rPr lang="cs-CZ" dirty="0"/>
              <a:t> můžete použít PS příkaz </a:t>
            </a:r>
            <a:r>
              <a:rPr lang="cs-CZ" dirty="0" err="1"/>
              <a:t>Get-Gpo</a:t>
            </a:r>
            <a:r>
              <a:rPr lang="cs-CZ" dirty="0"/>
              <a:t> –</a:t>
            </a:r>
            <a:r>
              <a:rPr lang="cs-CZ" dirty="0" err="1"/>
              <a:t>name</a:t>
            </a:r>
            <a:r>
              <a:rPr lang="cs-CZ" dirty="0"/>
              <a:t> „IE </a:t>
            </a:r>
            <a:r>
              <a:rPr lang="cs-CZ" dirty="0" err="1"/>
              <a:t>homepage</a:t>
            </a:r>
            <a:r>
              <a:rPr lang="cs-CZ" dirty="0"/>
              <a:t> is.muni.cz“</a:t>
            </a:r>
          </a:p>
          <a:p>
            <a:r>
              <a:rPr lang="cs-CZ" dirty="0"/>
              <a:t>Zejména soubor GPT.ini a Registry.pol</a:t>
            </a:r>
          </a:p>
        </p:txBody>
      </p:sp>
    </p:spTree>
    <p:extLst>
      <p:ext uri="{BB962C8B-B14F-4D97-AF65-F5344CB8AC3E}">
        <p14:creationId xmlns:p14="http://schemas.microsoft.com/office/powerpoint/2010/main" val="6116068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GPT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Adm</a:t>
            </a:r>
            <a:r>
              <a:rPr lang="cs-CZ" dirty="0"/>
              <a:t> (pokud byla politika vytvořena v Server 2003)</a:t>
            </a:r>
          </a:p>
          <a:p>
            <a:r>
              <a:rPr lang="cs-CZ" dirty="0"/>
              <a:t>Group </a:t>
            </a:r>
            <a:r>
              <a:rPr lang="cs-CZ" dirty="0" err="1"/>
              <a:t>Policy</a:t>
            </a:r>
            <a:endParaRPr lang="cs-CZ" dirty="0"/>
          </a:p>
          <a:p>
            <a:pPr lvl="1"/>
            <a:r>
              <a:rPr lang="cs-CZ" dirty="0"/>
              <a:t>Obsahuje GPE.ini, který obsahuje seznam </a:t>
            </a:r>
            <a:r>
              <a:rPr lang="cs-CZ" dirty="0" err="1"/>
              <a:t>GUIDů</a:t>
            </a:r>
            <a:r>
              <a:rPr lang="cs-CZ" dirty="0"/>
              <a:t> pro každé CSE odkazované v GPO</a:t>
            </a:r>
          </a:p>
          <a:p>
            <a:r>
              <a:rPr lang="cs-CZ" dirty="0" err="1"/>
              <a:t>Machine</a:t>
            </a:r>
            <a:endParaRPr lang="cs-CZ" dirty="0"/>
          </a:p>
          <a:p>
            <a:pPr lvl="1"/>
            <a:r>
              <a:rPr lang="cs-CZ" dirty="0" err="1"/>
              <a:t>Applications</a:t>
            </a:r>
            <a:endParaRPr lang="cs-CZ" dirty="0"/>
          </a:p>
          <a:p>
            <a:pPr lvl="1"/>
            <a:r>
              <a:rPr lang="cs-CZ" dirty="0"/>
              <a:t>Microsoft</a:t>
            </a:r>
          </a:p>
          <a:p>
            <a:pPr lvl="1"/>
            <a:r>
              <a:rPr lang="cs-CZ" dirty="0" err="1"/>
              <a:t>Preferences</a:t>
            </a:r>
            <a:endParaRPr lang="cs-CZ" dirty="0"/>
          </a:p>
          <a:p>
            <a:pPr lvl="1"/>
            <a:r>
              <a:rPr lang="cs-CZ" dirty="0" err="1"/>
              <a:t>Scripts</a:t>
            </a:r>
            <a:endParaRPr lang="cs-CZ" dirty="0"/>
          </a:p>
          <a:p>
            <a:pPr lvl="1"/>
            <a:r>
              <a:rPr lang="cs-CZ" dirty="0"/>
              <a:t>Registry.pol (nastavení z AT sekce)</a:t>
            </a:r>
          </a:p>
          <a:p>
            <a:r>
              <a:rPr lang="cs-CZ" dirty="0"/>
              <a:t>User (</a:t>
            </a:r>
            <a:r>
              <a:rPr lang="en-US" dirty="0"/>
              <a:t>to </a:t>
            </a:r>
            <a:r>
              <a:rPr lang="en-US" dirty="0" err="1"/>
              <a:t>sam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Machine</a:t>
            </a:r>
            <a:r>
              <a:rPr lang="cs-CZ" dirty="0"/>
              <a:t>)</a:t>
            </a:r>
          </a:p>
          <a:p>
            <a:r>
              <a:rPr lang="cs-CZ" dirty="0"/>
              <a:t>GPT.ini (soubor obsahující číslo verze politiky,+1)</a:t>
            </a:r>
          </a:p>
          <a:p>
            <a:r>
              <a:rPr lang="cs-CZ" dirty="0"/>
              <a:t>Každé CSE vytváří jiný soubor pro svá nastavení</a:t>
            </a:r>
          </a:p>
        </p:txBody>
      </p:sp>
    </p:spTree>
    <p:extLst>
      <p:ext uri="{BB962C8B-B14F-4D97-AF65-F5344CB8AC3E}">
        <p14:creationId xmlns:p14="http://schemas.microsoft.com/office/powerpoint/2010/main" val="26161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Local</a:t>
            </a:r>
            <a:r>
              <a:rPr lang="cs-CZ" dirty="0"/>
              <a:t> GPO</a:t>
            </a:r>
          </a:p>
          <a:p>
            <a:pPr lvl="1"/>
            <a:r>
              <a:rPr lang="cs-CZ" dirty="0"/>
              <a:t>Aplikují se pouze na daný počítač</a:t>
            </a:r>
          </a:p>
          <a:p>
            <a:pPr lvl="1"/>
            <a:r>
              <a:rPr lang="cs-CZ" dirty="0"/>
              <a:t>Uloženy v %</a:t>
            </a:r>
            <a:r>
              <a:rPr lang="cs-CZ" dirty="0" err="1"/>
              <a:t>SystemRoot</a:t>
            </a:r>
            <a:r>
              <a:rPr lang="cs-CZ" dirty="0"/>
              <a:t>%\System32\</a:t>
            </a:r>
            <a:r>
              <a:rPr lang="cs-CZ" dirty="0" err="1"/>
              <a:t>GroupPolicy</a:t>
            </a:r>
            <a:endParaRPr lang="cs-CZ" dirty="0"/>
          </a:p>
          <a:p>
            <a:pPr lvl="1"/>
            <a:r>
              <a:rPr lang="cs-CZ" dirty="0"/>
              <a:t>Defaultně jsou nastaveny jen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Settings</a:t>
            </a:r>
            <a:endParaRPr lang="cs-CZ" dirty="0"/>
          </a:p>
          <a:p>
            <a:pPr lvl="1"/>
            <a:r>
              <a:rPr lang="cs-CZ" dirty="0"/>
              <a:t>Od Windows Vista lze aplikovat GPO na administrátory / ne-administrátory / konkrétní uživatele</a:t>
            </a:r>
          </a:p>
          <a:p>
            <a:pPr lvl="1"/>
            <a:r>
              <a:rPr lang="cs-CZ" dirty="0"/>
              <a:t>Pořadí zpracování: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computer</a:t>
            </a:r>
            <a:r>
              <a:rPr lang="cs-CZ" dirty="0"/>
              <a:t>-&gt;</a:t>
            </a:r>
            <a:r>
              <a:rPr lang="cs-CZ" dirty="0" err="1"/>
              <a:t>Adminisrators</a:t>
            </a:r>
            <a:r>
              <a:rPr lang="cs-CZ" dirty="0"/>
              <a:t>/Non-</a:t>
            </a:r>
            <a:r>
              <a:rPr lang="cs-CZ" dirty="0" err="1"/>
              <a:t>Administrators</a:t>
            </a:r>
            <a:r>
              <a:rPr lang="cs-CZ" dirty="0"/>
              <a:t>-&gt;User-</a:t>
            </a:r>
            <a:r>
              <a:rPr lang="cs-CZ" dirty="0" err="1"/>
              <a:t>specific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3298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GPO </a:t>
            </a:r>
            <a:r>
              <a:rPr lang="cs-CZ" dirty="0" err="1"/>
              <a:t>replication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GPC a GPT se replikují zvlášť (proto může nastat problém, kdy stanice vidí v AD novou GPO (GPC), ale GPT ještě není v SYSVOL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)) nebo víc </a:t>
            </a:r>
            <a:r>
              <a:rPr lang="cs-CZ" dirty="0" err="1"/>
              <a:t>adminů</a:t>
            </a:r>
            <a:r>
              <a:rPr lang="cs-CZ" dirty="0"/>
              <a:t> modifikuje stejnou GPO ale na různých DC</a:t>
            </a:r>
          </a:p>
          <a:p>
            <a:r>
              <a:rPr lang="cs-CZ" dirty="0"/>
              <a:t>Replikace GPC v rámci </a:t>
            </a:r>
            <a:r>
              <a:rPr lang="cs-CZ" dirty="0" err="1"/>
              <a:t>Site</a:t>
            </a:r>
            <a:r>
              <a:rPr lang="cs-CZ" dirty="0"/>
              <a:t> probíhá v řádech sekund a mezi více </a:t>
            </a:r>
            <a:r>
              <a:rPr lang="cs-CZ" dirty="0" err="1"/>
              <a:t>Site</a:t>
            </a:r>
            <a:r>
              <a:rPr lang="cs-CZ" dirty="0"/>
              <a:t> dle aktuálního nastavení inter-</a:t>
            </a:r>
            <a:r>
              <a:rPr lang="cs-CZ" dirty="0" err="1"/>
              <a:t>site</a:t>
            </a:r>
            <a:r>
              <a:rPr lang="cs-CZ" dirty="0"/>
              <a:t> replikace</a:t>
            </a:r>
          </a:p>
          <a:p>
            <a:r>
              <a:rPr lang="cs-CZ" dirty="0"/>
              <a:t>GPT je replikováno v rámci replikace </a:t>
            </a:r>
            <a:r>
              <a:rPr lang="cs-CZ" dirty="0" err="1"/>
              <a:t>SYSVOLu</a:t>
            </a:r>
            <a:r>
              <a:rPr lang="cs-CZ" dirty="0"/>
              <a:t> </a:t>
            </a:r>
          </a:p>
          <a:p>
            <a:r>
              <a:rPr lang="cs-CZ" dirty="0"/>
              <a:t>Od Server 2008 replikace skrze DFS dříve FRS</a:t>
            </a:r>
          </a:p>
          <a:p>
            <a:r>
              <a:rPr lang="cs-CZ" dirty="0"/>
              <a:t>Editace GPO se standardně dělá na DC s PDC </a:t>
            </a:r>
            <a:r>
              <a:rPr lang="cs-CZ" dirty="0" err="1"/>
              <a:t>Emulator</a:t>
            </a:r>
            <a:r>
              <a:rPr lang="cs-CZ"/>
              <a:t> rolí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4977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Slow</a:t>
            </a:r>
            <a:r>
              <a:rPr lang="cs-CZ" dirty="0"/>
              <a:t> link </a:t>
            </a:r>
            <a:r>
              <a:rPr lang="cs-CZ" dirty="0" err="1"/>
              <a:t>detection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670202"/>
              </p:ext>
            </p:extLst>
          </p:nvPr>
        </p:nvGraphicFramePr>
        <p:xfrm>
          <a:off x="2373893" y="1277070"/>
          <a:ext cx="73152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>
                          <a:effectLst/>
                          <a:latin typeface="Verdana" panose="020B0604030504040204" pitchFamily="34" charset="0"/>
                        </a:rPr>
                        <a:t>Procesy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>
                          <a:effectLst/>
                          <a:latin typeface="Verdana" panose="020B0604030504040204" pitchFamily="34" charset="0"/>
                        </a:rPr>
                        <a:t>Aplikování při zjištění pomalé linky</a:t>
                      </a:r>
                      <a:endParaRPr lang="cs-CZ" sz="1700" dirty="0">
                        <a:effectLst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700" b="1" dirty="0">
                          <a:effectLst/>
                          <a:latin typeface="Verdana" panose="020B0604030504040204" pitchFamily="34" charset="0"/>
                        </a:rPr>
                        <a:t>Dá se změnit?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Zpracování zásad registru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Nastavení Internet Explorer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instalování SW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přesměrování adresy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>
                          <a:effectLst/>
                        </a:rPr>
                        <a:t>Skripty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zabezpečení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Internet Protocol Security (IPSec)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bezdrátových sítí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EFS Recovery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Politiky diskových kvót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Ne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effectLst/>
                        </a:rPr>
                        <a:t>Ano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5342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potřeba brát v potaz při aplikování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GPO linkované na </a:t>
            </a:r>
            <a:r>
              <a:rPr lang="en-US" dirty="0"/>
              <a:t>s</a:t>
            </a:r>
            <a:r>
              <a:rPr lang="cs-CZ" dirty="0" err="1"/>
              <a:t>ajtu</a:t>
            </a:r>
            <a:r>
              <a:rPr lang="en-US" dirty="0"/>
              <a:t>, </a:t>
            </a:r>
            <a:r>
              <a:rPr lang="en-US" dirty="0" err="1"/>
              <a:t>dom</a:t>
            </a:r>
            <a:r>
              <a:rPr lang="cs-CZ" dirty="0" err="1"/>
              <a:t>énu</a:t>
            </a:r>
            <a:r>
              <a:rPr lang="en-US" dirty="0"/>
              <a:t>, </a:t>
            </a:r>
            <a:r>
              <a:rPr lang="cs-CZ" dirty="0"/>
              <a:t>či</a:t>
            </a:r>
            <a:r>
              <a:rPr lang="en-US" dirty="0"/>
              <a:t> OU </a:t>
            </a:r>
            <a:r>
              <a:rPr lang="cs-CZ" dirty="0"/>
              <a:t>a jestli jsou povolené</a:t>
            </a:r>
            <a:endParaRPr lang="en-US" dirty="0"/>
          </a:p>
          <a:p>
            <a:r>
              <a:rPr lang="cs-CZ" dirty="0"/>
              <a:t>Zdali je GPO </a:t>
            </a:r>
            <a:r>
              <a:rPr lang="cs-CZ" dirty="0" err="1"/>
              <a:t>enforced</a:t>
            </a:r>
            <a:endParaRPr lang="en-US" dirty="0"/>
          </a:p>
          <a:p>
            <a:r>
              <a:rPr lang="cs-CZ" dirty="0"/>
              <a:t>Zdali je někde </a:t>
            </a:r>
            <a:r>
              <a:rPr lang="cs-CZ" dirty="0" err="1"/>
              <a:t>block</a:t>
            </a:r>
            <a:r>
              <a:rPr lang="cs-CZ" dirty="0"/>
              <a:t> inheritance</a:t>
            </a:r>
            <a:endParaRPr lang="en-US" dirty="0"/>
          </a:p>
          <a:p>
            <a:r>
              <a:rPr lang="en-US" dirty="0"/>
              <a:t>Security &amp; WMI filtering</a:t>
            </a:r>
          </a:p>
          <a:p>
            <a:r>
              <a:rPr lang="cs-CZ" dirty="0"/>
              <a:t>Samotná hodnota nastavení (</a:t>
            </a:r>
            <a:r>
              <a:rPr lang="cs-CZ" dirty="0" err="1"/>
              <a:t>Enable</a:t>
            </a:r>
            <a:r>
              <a:rPr lang="cs-CZ" dirty="0"/>
              <a:t> | </a:t>
            </a:r>
            <a:r>
              <a:rPr lang="cs-CZ" dirty="0" err="1"/>
              <a:t>Disable</a:t>
            </a:r>
            <a:r>
              <a:rPr lang="cs-CZ" dirty="0"/>
              <a:t> | Not </a:t>
            </a:r>
            <a:r>
              <a:rPr lang="cs-CZ" dirty="0" err="1"/>
              <a:t>configured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(</a:t>
            </a:r>
            <a:r>
              <a:rPr lang="en-US" dirty="0"/>
              <a:t>Preferences targeting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Loopback policy processing</a:t>
            </a:r>
            <a:endParaRPr lang="cs-CZ" dirty="0"/>
          </a:p>
          <a:p>
            <a:r>
              <a:rPr lang="cs-CZ" dirty="0" err="1"/>
              <a:t>Slowlink</a:t>
            </a:r>
            <a:r>
              <a:rPr lang="cs-CZ" dirty="0"/>
              <a:t> </a:t>
            </a:r>
            <a:r>
              <a:rPr lang="cs-CZ" dirty="0" err="1"/>
              <a:t>detection</a:t>
            </a:r>
            <a:endParaRPr lang="cs-CZ" dirty="0"/>
          </a:p>
          <a:p>
            <a:r>
              <a:rPr lang="cs-CZ" dirty="0"/>
              <a:t>User politiky se aplikují pod účtem uživatele </a:t>
            </a:r>
            <a:r>
              <a:rPr lang="cs-CZ" dirty="0" err="1"/>
              <a:t>Computer</a:t>
            </a:r>
            <a:r>
              <a:rPr lang="cs-CZ" dirty="0"/>
              <a:t> pak pod účtem stroje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018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CSE (</a:t>
            </a:r>
            <a:r>
              <a:rPr lang="cs-CZ" dirty="0" err="1"/>
              <a:t>Client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Extension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CSE jsou knihovny </a:t>
            </a:r>
            <a:r>
              <a:rPr lang="cs-CZ" dirty="0" err="1"/>
              <a:t>dll</a:t>
            </a:r>
            <a:r>
              <a:rPr lang="en-US" dirty="0"/>
              <a:t> (System 32)</a:t>
            </a:r>
            <a:r>
              <a:rPr lang="cs-CZ" dirty="0"/>
              <a:t>, které aplikují stažená „surová data“ (GPT část) doménových politik na daný stroj</a:t>
            </a:r>
          </a:p>
          <a:p>
            <a:r>
              <a:rPr lang="cs-CZ" dirty="0"/>
              <a:t>O různé části GPO se starají různé CSE (</a:t>
            </a:r>
            <a:r>
              <a:rPr lang="cs-CZ" dirty="0" err="1"/>
              <a:t>Security</a:t>
            </a:r>
            <a:r>
              <a:rPr lang="cs-CZ" dirty="0"/>
              <a:t> CSE, Group </a:t>
            </a:r>
            <a:r>
              <a:rPr lang="cs-CZ" dirty="0" err="1"/>
              <a:t>Policy</a:t>
            </a:r>
            <a:r>
              <a:rPr lang="cs-CZ" dirty="0"/>
              <a:t> Drive </a:t>
            </a:r>
            <a:r>
              <a:rPr lang="cs-CZ" dirty="0" err="1"/>
              <a:t>Maps</a:t>
            </a:r>
            <a:r>
              <a:rPr lang="cs-CZ" dirty="0"/>
              <a:t> CSE,…)</a:t>
            </a:r>
          </a:p>
          <a:p>
            <a:r>
              <a:rPr lang="cs-CZ" dirty="0"/>
              <a:t>Seznam CSE je uložen v HKLM\Software\Microsoft\Windows </a:t>
            </a:r>
            <a:r>
              <a:rPr lang="en-US" dirty="0"/>
              <a:t>N</a:t>
            </a:r>
            <a:r>
              <a:rPr lang="cs-CZ" dirty="0"/>
              <a:t>T\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Winlogon</a:t>
            </a:r>
            <a:r>
              <a:rPr lang="cs-CZ" dirty="0"/>
              <a:t>\</a:t>
            </a:r>
            <a:r>
              <a:rPr lang="cs-CZ" dirty="0" err="1"/>
              <a:t>GPExtensions</a:t>
            </a:r>
            <a:endParaRPr lang="cs-CZ" dirty="0"/>
          </a:p>
          <a:p>
            <a:r>
              <a:rPr lang="cs-CZ" dirty="0"/>
              <a:t>Pokud by chyběla nějaká knihovna či byl poškozen registr, tak politiky které zpracovává se nemohou aplikovat!</a:t>
            </a:r>
          </a:p>
        </p:txBody>
      </p:sp>
    </p:spTree>
    <p:extLst>
      <p:ext uri="{BB962C8B-B14F-4D97-AF65-F5344CB8AC3E}">
        <p14:creationId xmlns:p14="http://schemas.microsoft.com/office/powerpoint/2010/main" val="21068036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GPO (stroj)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Počítač najde DC a přihlásí se k němu. 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Pro úspěšné přihlášení musí být povolené následující porty. UDP 53 (DNS), UDP a TCP 389 (LDAP), TCP 135 (RPC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Portmapper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), UDP 88 (Kerberos)</a:t>
            </a:r>
          </a:p>
          <a:p>
            <a:r>
              <a:rPr lang="cs-CZ" dirty="0"/>
              <a:t>Počítač zjistí zda je na pomalé lince (</a:t>
            </a:r>
            <a:r>
              <a:rPr lang="cs-CZ" dirty="0" err="1"/>
              <a:t>Slow</a:t>
            </a:r>
            <a:r>
              <a:rPr lang="cs-CZ" dirty="0"/>
              <a:t> Link </a:t>
            </a:r>
            <a:r>
              <a:rPr lang="cs-CZ" dirty="0" err="1"/>
              <a:t>Detection</a:t>
            </a:r>
            <a:r>
              <a:rPr lang="cs-CZ" dirty="0"/>
              <a:t>).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Pomocí NLA (network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location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awareness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)(dříve ICMP paketů) </a:t>
            </a:r>
          </a:p>
          <a:p>
            <a:r>
              <a:rPr lang="cs-CZ" dirty="0"/>
              <a:t>Pomocí </a:t>
            </a:r>
            <a:r>
              <a:rPr lang="cs-CZ" dirty="0" err="1"/>
              <a:t>LDAPu</a:t>
            </a:r>
            <a:r>
              <a:rPr lang="cs-CZ" dirty="0"/>
              <a:t> zjistí jaké GPO jsou nalinkovány na OU, doménu, </a:t>
            </a:r>
            <a:r>
              <a:rPr lang="cs-CZ" dirty="0" err="1"/>
              <a:t>sajtu</a:t>
            </a:r>
            <a:r>
              <a:rPr lang="cs-CZ" dirty="0"/>
              <a:t>. Z těchto odpovědí si vytvoří seznam všech GPO které jsou na něj aplikovány</a:t>
            </a:r>
          </a:p>
          <a:p>
            <a:r>
              <a:rPr lang="cs-CZ" dirty="0"/>
              <a:t>Pomocí </a:t>
            </a:r>
            <a:r>
              <a:rPr lang="cs-CZ" dirty="0" err="1"/>
              <a:t>LDAPu</a:t>
            </a:r>
            <a:r>
              <a:rPr lang="cs-CZ" dirty="0"/>
              <a:t> pošle počítač otázku na seznam WMI filtrů na všechny GPO, které našel 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+ si požádá o atributy jako je cesta ke GPT, číslo verze GPC,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gpCMachineExtensionNames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a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gpCUserExtensionnames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attribut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dirty="0"/>
              <a:t>Počítač se pomocí SMB 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(port TCP 445) </a:t>
            </a:r>
            <a:r>
              <a:rPr lang="cs-CZ" dirty="0"/>
              <a:t>připojí k </a:t>
            </a:r>
            <a:r>
              <a:rPr lang="cs-CZ" dirty="0" err="1"/>
              <a:t>SYSVOLu</a:t>
            </a:r>
            <a:r>
              <a:rPr lang="cs-CZ" dirty="0"/>
              <a:t> a přečte si GPT.INI pro každou GPO která se na něj aplikuje</a:t>
            </a:r>
          </a:p>
        </p:txBody>
      </p:sp>
    </p:spTree>
    <p:extLst>
      <p:ext uri="{BB962C8B-B14F-4D97-AF65-F5344CB8AC3E}">
        <p14:creationId xmlns:p14="http://schemas.microsoft.com/office/powerpoint/2010/main" val="2245052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GPO (stroj)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začne porovnávat verzi GPO v </a:t>
            </a:r>
            <a:r>
              <a:rPr lang="cs-CZ" dirty="0" err="1"/>
              <a:t>SYSVOLu</a:t>
            </a:r>
            <a:r>
              <a:rPr lang="cs-CZ" dirty="0"/>
              <a:t> s verzí GPO kterou má lokálně uloženou 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(HKEY_LOCAL_MACHINE\SOFTWARE\Microsoft\Windows\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CurrentVersion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\Group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Policy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\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History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(Pokud se verze GPO nezměnila je přeskočena. V GPO se dá nastavit aby se toto nedělo a politiky se aplikovali pokaždé i když nenastala změna. Toto se dá vynutit i přes CMD pomocí příkazu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gpupdate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/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force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cs-CZ" dirty="0"/>
              <a:t>CSE (</a:t>
            </a:r>
            <a:r>
              <a:rPr lang="cs-CZ" dirty="0" err="1"/>
              <a:t>Client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Extension</a:t>
            </a:r>
            <a:r>
              <a:rPr lang="cs-CZ" dirty="0"/>
              <a:t>) zjistí zda má dostatečná práva na všechny GPO, které se mají aplikovat. Pokud ne dané GPO je vyhozeno ze seznamu. Pokud je na GPO nastaveno </a:t>
            </a:r>
            <a:r>
              <a:rPr lang="cs-CZ" dirty="0" err="1"/>
              <a:t>Enforced</a:t>
            </a:r>
            <a:r>
              <a:rPr lang="cs-CZ" dirty="0"/>
              <a:t> (vynucené) je v tomto kroku přeneseno na konec seznamu. Tzn. že nastavení z tohoto GPO vždycky vyhrají pokud nastane nějaký konflikt.</a:t>
            </a:r>
          </a:p>
          <a:p>
            <a:r>
              <a:rPr lang="cs-CZ" dirty="0"/>
              <a:t>CSE začne zpracovávat jednotlivá GPO (přesněji stažené GPT soubory)</a:t>
            </a:r>
          </a:p>
          <a:p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Po každém zpracovaní GPO, CSE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zaloguje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RSoP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(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Result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of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Policy</a:t>
            </a:r>
            <a:r>
              <a:rPr lang="cs-CZ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 přes WMI do CIMOM databáze</a:t>
            </a:r>
          </a:p>
        </p:txBody>
      </p:sp>
    </p:spTree>
    <p:extLst>
      <p:ext uri="{BB962C8B-B14F-4D97-AF65-F5344CB8AC3E}">
        <p14:creationId xmlns:p14="http://schemas.microsoft.com/office/powerpoint/2010/main" val="17748276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Starter</a:t>
            </a:r>
            <a:r>
              <a:rPr lang="cs-CZ" dirty="0"/>
              <a:t> </a:t>
            </a:r>
            <a:r>
              <a:rPr lang="cs-CZ" dirty="0" err="1"/>
              <a:t>GPOs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Windows Server 2008</a:t>
            </a:r>
          </a:p>
          <a:p>
            <a:r>
              <a:rPr lang="cs-CZ" dirty="0"/>
              <a:t>Sada </a:t>
            </a:r>
            <a:r>
              <a:rPr lang="cs-CZ" dirty="0" err="1"/>
              <a:t>read-only</a:t>
            </a:r>
            <a:r>
              <a:rPr lang="cs-CZ" dirty="0"/>
              <a:t> politik s nadefinovanou sadou nastavení</a:t>
            </a:r>
          </a:p>
          <a:p>
            <a:r>
              <a:rPr lang="cs-CZ" dirty="0"/>
              <a:t>Mohou sloužit jako základ pro nové politiky</a:t>
            </a:r>
          </a:p>
          <a:p>
            <a:r>
              <a:rPr lang="cs-CZ" dirty="0"/>
              <a:t>Nové </a:t>
            </a:r>
            <a:r>
              <a:rPr lang="cs-CZ" dirty="0" err="1"/>
              <a:t>Starter</a:t>
            </a:r>
            <a:r>
              <a:rPr lang="cs-CZ" dirty="0"/>
              <a:t> GPO mohou obsahovat pouze nastavení z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cs-CZ" dirty="0"/>
          </a:p>
          <a:p>
            <a:r>
              <a:rPr lang="cs-CZ" dirty="0"/>
              <a:t>Změny provedené v </a:t>
            </a:r>
            <a:r>
              <a:rPr lang="cs-CZ" dirty="0" err="1"/>
              <a:t>Starter</a:t>
            </a:r>
            <a:r>
              <a:rPr lang="cs-CZ" dirty="0"/>
              <a:t> GPO se neprojeví v politikách už vygenerovaných</a:t>
            </a:r>
          </a:p>
          <a:p>
            <a:r>
              <a:rPr lang="cs-CZ" dirty="0"/>
              <a:t>Popis EC a SSLF </a:t>
            </a:r>
            <a:r>
              <a:rPr lang="cs-CZ" dirty="0">
                <a:hlinkClick r:id="rId2"/>
              </a:rPr>
              <a:t>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4638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Ladění GPO GPMC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  <a:p>
            <a:pPr lvl="1"/>
            <a:r>
              <a:rPr lang="cs-CZ" dirty="0"/>
              <a:t>Pro vybraný počítač a uživatele zobrazí, výsledek aplikování GPO. Chci-li výsledky i pro uživatel, je nutné, aby se na vybraném stroji alespoň jednou přihlásil (jinak není co zobrazovat).</a:t>
            </a:r>
          </a:p>
          <a:p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Modeling</a:t>
            </a:r>
          </a:p>
          <a:p>
            <a:pPr lvl="1"/>
            <a:r>
              <a:rPr lang="cs-CZ" dirty="0"/>
              <a:t>Group </a:t>
            </a:r>
            <a:r>
              <a:rPr lang="cs-CZ" dirty="0" err="1"/>
              <a:t>Policy</a:t>
            </a:r>
            <a:r>
              <a:rPr lang="cs-CZ" dirty="0"/>
              <a:t> Modeling, na rozdíl od předchozího aplikaci politik pouze simuluje a jedná se především o nástroj pro prověření nového nastavení před jeho nasazením do ostrého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36091429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Ladění GPO klient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Příkaz </a:t>
            </a:r>
            <a:r>
              <a:rPr lang="cs-CZ" b="1" dirty="0"/>
              <a:t>gpresult.exe</a:t>
            </a:r>
          </a:p>
          <a:p>
            <a:pPr lvl="1"/>
            <a:r>
              <a:rPr lang="cs-CZ" dirty="0"/>
              <a:t>Slouží k vygenerování výsledku posledního aplikování GPO na daném stroji. Umí i export do </a:t>
            </a:r>
            <a:r>
              <a:rPr lang="cs-CZ" dirty="0" err="1"/>
              <a:t>html</a:t>
            </a:r>
            <a:r>
              <a:rPr lang="cs-CZ" dirty="0"/>
              <a:t> </a:t>
            </a:r>
            <a:r>
              <a:rPr lang="cs-CZ" dirty="0" err="1"/>
              <a:t>atd</a:t>
            </a:r>
            <a:r>
              <a:rPr lang="cs-CZ" dirty="0"/>
              <a:t> viz </a:t>
            </a:r>
            <a:r>
              <a:rPr lang="cs-CZ" dirty="0" err="1"/>
              <a:t>gpresult</a:t>
            </a:r>
            <a:r>
              <a:rPr lang="cs-CZ" dirty="0"/>
              <a:t> /?. </a:t>
            </a:r>
          </a:p>
          <a:p>
            <a:r>
              <a:rPr lang="cs-CZ" dirty="0"/>
              <a:t>Resultant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(</a:t>
            </a:r>
            <a:r>
              <a:rPr lang="cs-CZ" b="1" dirty="0" err="1"/>
              <a:t>RSOP.msc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mmc</a:t>
            </a:r>
            <a:r>
              <a:rPr lang="cs-CZ" dirty="0"/>
              <a:t> konzoli podobné té, ve které se definují GPO zobrazí pouze ta nastavení, která jsou politikami nějak modifikována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23825"/>
            <a:ext cx="6781800" cy="66103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1358106"/>
            <a:ext cx="75057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GPO s </a:t>
            </a:r>
            <a:r>
              <a:rPr lang="cs-CZ" dirty="0">
                <a:hlinkClick r:id="rId2"/>
              </a:rPr>
              <a:t>FW výjimkami</a:t>
            </a:r>
            <a:r>
              <a:rPr lang="cs-CZ" dirty="0"/>
              <a:t> potřebnými pro správnou funkčnost </a:t>
            </a:r>
            <a:r>
              <a:rPr lang="cs-CZ" b="1" dirty="0"/>
              <a:t>Group </a:t>
            </a:r>
            <a:r>
              <a:rPr lang="cs-CZ" b="1" dirty="0" err="1"/>
              <a:t>Policy</a:t>
            </a:r>
            <a:r>
              <a:rPr lang="cs-CZ" b="1" dirty="0"/>
              <a:t> </a:t>
            </a:r>
            <a:r>
              <a:rPr lang="cs-CZ" b="1" dirty="0" err="1"/>
              <a:t>Results</a:t>
            </a:r>
            <a:r>
              <a:rPr lang="cs-CZ" b="1" dirty="0"/>
              <a:t> </a:t>
            </a:r>
            <a:r>
              <a:rPr lang="cs-CZ" dirty="0"/>
              <a:t>na </a:t>
            </a:r>
            <a:r>
              <a:rPr lang="cs-CZ" b="1" dirty="0"/>
              <a:t>všech</a:t>
            </a:r>
            <a:r>
              <a:rPr lang="cs-CZ" dirty="0"/>
              <a:t> klientech v doméně (</a:t>
            </a:r>
            <a:r>
              <a:rPr lang="cs-CZ" b="1" dirty="0"/>
              <a:t>použijte </a:t>
            </a:r>
            <a:r>
              <a:rPr lang="cs-CZ" b="1" dirty="0" err="1"/>
              <a:t>Starter</a:t>
            </a:r>
            <a:r>
              <a:rPr lang="cs-CZ" b="1" dirty="0"/>
              <a:t> GPO</a:t>
            </a:r>
            <a:r>
              <a:rPr lang="en-US" b="1" dirty="0"/>
              <a:t> </a:t>
            </a:r>
            <a:r>
              <a:rPr lang="cs-CZ" b="1" dirty="0"/>
              <a:t>„Group </a:t>
            </a:r>
            <a:r>
              <a:rPr lang="cs-CZ" b="1" dirty="0" err="1"/>
              <a:t>Policy</a:t>
            </a:r>
            <a:r>
              <a:rPr lang="cs-CZ" b="1" dirty="0"/>
              <a:t> Reporting Firewall </a:t>
            </a:r>
            <a:r>
              <a:rPr lang="cs-CZ" b="1" dirty="0" err="1"/>
              <a:t>Ports</a:t>
            </a:r>
            <a:r>
              <a:rPr lang="cs-CZ" b="1" dirty="0"/>
              <a:t>“</a:t>
            </a:r>
            <a:r>
              <a:rPr lang="cs-CZ" dirty="0"/>
              <a:t>)</a:t>
            </a:r>
          </a:p>
          <a:p>
            <a:r>
              <a:rPr lang="cs-CZ" dirty="0"/>
              <a:t>Otestujte zobrazením výsledků GP </a:t>
            </a:r>
            <a:r>
              <a:rPr lang="cs-CZ" dirty="0" err="1"/>
              <a:t>Results</a:t>
            </a:r>
            <a:r>
              <a:rPr lang="cs-CZ" dirty="0"/>
              <a:t> z klienta</a:t>
            </a:r>
          </a:p>
          <a:p>
            <a:endParaRPr lang="cs-CZ" dirty="0"/>
          </a:p>
          <a:p>
            <a:r>
              <a:rPr lang="cs-CZ" dirty="0"/>
              <a:t>Na klientovi, kde jste přihlášení pomocí doménového účtu</a:t>
            </a:r>
          </a:p>
          <a:p>
            <a:pPr lvl="1"/>
            <a:r>
              <a:rPr lang="cs-CZ" dirty="0"/>
              <a:t>Spusťte v CMD </a:t>
            </a:r>
            <a:r>
              <a:rPr lang="cs-CZ" dirty="0" err="1"/>
              <a:t>gpresult</a:t>
            </a:r>
            <a:r>
              <a:rPr lang="cs-CZ" dirty="0"/>
              <a:t> /F /H result.html a ten pak otevřete</a:t>
            </a:r>
          </a:p>
          <a:p>
            <a:pPr lvl="1"/>
            <a:r>
              <a:rPr lang="cs-CZ" dirty="0"/>
              <a:t>Spusťte </a:t>
            </a:r>
            <a:r>
              <a:rPr lang="cs-CZ" dirty="0" err="1"/>
              <a:t>RSOP.msc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89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Domain</a:t>
            </a:r>
            <a:r>
              <a:rPr lang="cs-CZ" dirty="0"/>
              <a:t>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Vytvářeny a ukládány na doménových řadičích (SYSVOL adresář)</a:t>
            </a:r>
          </a:p>
          <a:p>
            <a:r>
              <a:rPr lang="en-US" dirty="0"/>
              <a:t>GPO je </a:t>
            </a:r>
            <a:r>
              <a:rPr lang="cs-CZ" dirty="0"/>
              <a:t>objekt </a:t>
            </a:r>
            <a:r>
              <a:rPr lang="en-US" dirty="0"/>
              <a:t>(</a:t>
            </a:r>
            <a:r>
              <a:rPr lang="en-US" dirty="0" err="1"/>
              <a:t>soubory</a:t>
            </a:r>
            <a:r>
              <a:rPr lang="en-US" dirty="0"/>
              <a:t>) </a:t>
            </a:r>
            <a:r>
              <a:rPr lang="cs-CZ" dirty="0"/>
              <a:t>reprezentující námi vybranou </a:t>
            </a:r>
            <a:r>
              <a:rPr lang="en-US" dirty="0"/>
              <a:t>sad</a:t>
            </a:r>
            <a:r>
              <a:rPr lang="cs-CZ" dirty="0"/>
              <a:t>u</a:t>
            </a:r>
            <a:r>
              <a:rPr lang="en-US" dirty="0"/>
              <a:t> </a:t>
            </a:r>
            <a:r>
              <a:rPr lang="en-US" dirty="0" err="1"/>
              <a:t>nastaven</a:t>
            </a:r>
            <a:r>
              <a:rPr lang="cs-CZ" dirty="0"/>
              <a:t>í</a:t>
            </a:r>
          </a:p>
          <a:p>
            <a:r>
              <a:rPr lang="cs-CZ" dirty="0"/>
              <a:t>Linkují se na AD strukturu</a:t>
            </a:r>
            <a:r>
              <a:rPr lang="en-US" dirty="0"/>
              <a:t> = </a:t>
            </a:r>
            <a:r>
              <a:rPr lang="en-US" dirty="0" err="1"/>
              <a:t>aplikuj</a:t>
            </a:r>
            <a:r>
              <a:rPr lang="cs-CZ" dirty="0"/>
              <a:t>í se na všechny uživatele/počítače v daném umístění</a:t>
            </a:r>
          </a:p>
          <a:p>
            <a:r>
              <a:rPr lang="cs-CZ" b="1" dirty="0" err="1"/>
              <a:t>Computer</a:t>
            </a:r>
            <a:r>
              <a:rPr lang="cs-CZ" dirty="0"/>
              <a:t> </a:t>
            </a:r>
            <a:r>
              <a:rPr lang="cs-CZ" b="1" dirty="0"/>
              <a:t>část GPO se aplikuje na stroje, user část potom na uživatele</a:t>
            </a:r>
            <a:r>
              <a:rPr lang="cs-CZ" dirty="0"/>
              <a:t> v dané AD struktuře</a:t>
            </a:r>
          </a:p>
          <a:p>
            <a:r>
              <a:rPr lang="cs-CZ" dirty="0"/>
              <a:t>Správa pomocí nástroje Group </a:t>
            </a:r>
            <a:r>
              <a:rPr lang="cs-CZ" dirty="0" err="1"/>
              <a:t>Policy</a:t>
            </a:r>
            <a:r>
              <a:rPr lang="cs-CZ" dirty="0"/>
              <a:t> Management </a:t>
            </a:r>
            <a:r>
              <a:rPr lang="cs-CZ" dirty="0" err="1"/>
              <a:t>Console</a:t>
            </a:r>
            <a:r>
              <a:rPr lang="cs-CZ" dirty="0"/>
              <a:t> (GPMC)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115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Ladění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Event</a:t>
            </a:r>
            <a:r>
              <a:rPr lang="cs-CZ" sz="2800" dirty="0"/>
              <a:t> </a:t>
            </a:r>
            <a:r>
              <a:rPr lang="cs-CZ" sz="2800" dirty="0" err="1"/>
              <a:t>Viewer</a:t>
            </a:r>
            <a:r>
              <a:rPr lang="cs-CZ" sz="2800" dirty="0"/>
              <a:t> </a:t>
            </a:r>
          </a:p>
          <a:p>
            <a:pPr lvl="1"/>
            <a:r>
              <a:rPr lang="cs-CZ" sz="2400" dirty="0" err="1"/>
              <a:t>System</a:t>
            </a:r>
            <a:r>
              <a:rPr lang="cs-CZ" sz="2400" dirty="0"/>
              <a:t> –  zdroj Group </a:t>
            </a:r>
            <a:r>
              <a:rPr lang="cs-CZ" sz="2400" dirty="0" err="1"/>
              <a:t>Policy</a:t>
            </a:r>
            <a:endParaRPr lang="cs-CZ" sz="2400" dirty="0"/>
          </a:p>
          <a:p>
            <a:pPr lvl="1"/>
            <a:r>
              <a:rPr lang="en-US" sz="2400" dirty="0"/>
              <a:t>Applications and Services Logs</a:t>
            </a:r>
            <a:r>
              <a:rPr lang="cs-CZ" sz="2400" dirty="0"/>
              <a:t>\</a:t>
            </a:r>
            <a:r>
              <a:rPr lang="en-US" sz="2400" dirty="0"/>
              <a:t>Microsoft\Windows\</a:t>
            </a:r>
            <a:r>
              <a:rPr lang="en-US" sz="2400" dirty="0" err="1"/>
              <a:t>GroupPolicy</a:t>
            </a:r>
            <a:r>
              <a:rPr lang="en-US" sz="2400" dirty="0"/>
              <a:t>\Operational</a:t>
            </a:r>
            <a:endParaRPr lang="cs-CZ" sz="2400" dirty="0"/>
          </a:p>
          <a:p>
            <a:pPr lvl="1"/>
            <a:r>
              <a:rPr lang="cs-CZ" sz="2400" dirty="0"/>
              <a:t>Sledování konkrétního zpracování GPO User/</a:t>
            </a:r>
            <a:r>
              <a:rPr lang="cs-CZ" sz="2400" dirty="0" err="1"/>
              <a:t>Computer</a:t>
            </a:r>
            <a:r>
              <a:rPr lang="cs-CZ" sz="2400" dirty="0"/>
              <a:t> (pomocí </a:t>
            </a:r>
            <a:r>
              <a:rPr lang="cs-CZ" sz="2400" dirty="0" err="1"/>
              <a:t>ActivityID</a:t>
            </a:r>
            <a:r>
              <a:rPr lang="cs-CZ" sz="2400" dirty="0"/>
              <a:t>)</a:t>
            </a:r>
          </a:p>
          <a:p>
            <a:pPr lvl="2"/>
            <a:r>
              <a:rPr lang="cs-CZ" sz="2000" dirty="0"/>
              <a:t>V logu najít záznam GPO který nás zajímá a v XML – </a:t>
            </a:r>
            <a:r>
              <a:rPr lang="cs-CZ" sz="2000" dirty="0" err="1"/>
              <a:t>friendly</a:t>
            </a:r>
            <a:r>
              <a:rPr lang="cs-CZ" sz="2000" dirty="0"/>
              <a:t> </a:t>
            </a:r>
            <a:r>
              <a:rPr lang="cs-CZ" sz="2000" dirty="0" err="1"/>
              <a:t>view</a:t>
            </a:r>
            <a:r>
              <a:rPr lang="cs-CZ" sz="2000" dirty="0"/>
              <a:t> zkopírovat hodnotu </a:t>
            </a:r>
            <a:r>
              <a:rPr lang="cs-CZ" sz="2000" dirty="0" err="1"/>
              <a:t>ActivityID</a:t>
            </a:r>
            <a:endParaRPr lang="cs-CZ" sz="2000" dirty="0"/>
          </a:p>
          <a:p>
            <a:pPr marL="1371600" lvl="2" indent="-457200">
              <a:buFont typeface="+mj-lt"/>
              <a:buAutoNum type="alphaLcParenR"/>
            </a:pPr>
            <a:r>
              <a:rPr lang="cs-CZ" sz="2000" dirty="0"/>
              <a:t>Použít dané ID v PS skriptu </a:t>
            </a:r>
            <a:r>
              <a:rPr lang="cs-CZ" dirty="0"/>
              <a:t>Get-GPEventByCorrelationID.ps1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000" dirty="0"/>
              <a:t>Vytvořit </a:t>
            </a:r>
            <a:r>
              <a:rPr lang="cs-CZ" sz="2000" dirty="0" err="1"/>
              <a:t>Custom</a:t>
            </a:r>
            <a:r>
              <a:rPr lang="cs-CZ" sz="2000" dirty="0"/>
              <a:t> </a:t>
            </a:r>
            <a:r>
              <a:rPr lang="cs-CZ" sz="2000" dirty="0" err="1"/>
              <a:t>view</a:t>
            </a:r>
            <a:r>
              <a:rPr lang="cs-CZ" sz="2000" dirty="0"/>
              <a:t>. Jako </a:t>
            </a:r>
            <a:r>
              <a:rPr lang="cs-CZ" sz="2000" dirty="0" err="1"/>
              <a:t>xml</a:t>
            </a:r>
            <a:r>
              <a:rPr lang="cs-CZ" sz="2000" dirty="0"/>
              <a:t> </a:t>
            </a:r>
            <a:r>
              <a:rPr lang="cs-CZ" sz="2000" dirty="0" err="1"/>
              <a:t>query</a:t>
            </a:r>
            <a:r>
              <a:rPr lang="cs-CZ" sz="2000" dirty="0"/>
              <a:t> použít </a:t>
            </a:r>
            <a:r>
              <a:rPr lang="en-US" sz="2000" dirty="0"/>
              <a:t>&lt;</a:t>
            </a:r>
            <a:r>
              <a:rPr lang="en-US" sz="2000" dirty="0" err="1"/>
              <a:t>QueryList</a:t>
            </a:r>
            <a:r>
              <a:rPr lang="en-US" sz="2000" dirty="0"/>
              <a:t>&gt;&lt;Query Id="0" Path="Application"&gt;&lt;Select Path="Microsoft-Windows-</a:t>
            </a:r>
            <a:r>
              <a:rPr lang="en-US" sz="2000" dirty="0" err="1"/>
              <a:t>GroupPolicy</a:t>
            </a:r>
            <a:r>
              <a:rPr lang="en-US" sz="2000" dirty="0"/>
              <a:t>/Operational"&gt;*[System/Correlation/@</a:t>
            </a:r>
            <a:r>
              <a:rPr lang="en-US" sz="2000" dirty="0" err="1"/>
              <a:t>ActivityID</a:t>
            </a:r>
            <a:r>
              <a:rPr lang="en-US" sz="2000" dirty="0"/>
              <a:t>='{</a:t>
            </a:r>
            <a:r>
              <a:rPr lang="cs-CZ" sz="2000" dirty="0"/>
              <a:t>sem </a:t>
            </a:r>
            <a:r>
              <a:rPr lang="cs-CZ" sz="2000" dirty="0" err="1"/>
              <a:t>vlozit</a:t>
            </a:r>
            <a:r>
              <a:rPr lang="cs-CZ" sz="2000" dirty="0"/>
              <a:t> </a:t>
            </a:r>
            <a:r>
              <a:rPr lang="en-US" sz="2000" dirty="0"/>
              <a:t> ACTIVITYID}']&lt;/Select&gt; &lt;/Query&gt;&lt;/</a:t>
            </a:r>
            <a:r>
              <a:rPr lang="en-US" sz="2000" dirty="0" err="1"/>
              <a:t>QueryList</a:t>
            </a:r>
            <a:r>
              <a:rPr lang="en-US" sz="2000" dirty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655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Ladění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err="1"/>
              <a:t>PolicyReporter</a:t>
            </a:r>
            <a:endParaRPr lang="cs-CZ" dirty="0"/>
          </a:p>
          <a:p>
            <a:r>
              <a:rPr lang="en-US" dirty="0"/>
              <a:t>Po </a:t>
            </a:r>
            <a:r>
              <a:rPr lang="en-US" dirty="0" err="1"/>
              <a:t>zapnut</a:t>
            </a:r>
            <a:r>
              <a:rPr lang="cs-CZ" dirty="0"/>
              <a:t>í </a:t>
            </a:r>
            <a:r>
              <a:rPr lang="cs-CZ" dirty="0" err="1"/>
              <a:t>debug</a:t>
            </a:r>
            <a:r>
              <a:rPr lang="cs-CZ" dirty="0"/>
              <a:t> logování zpracování GPO umožňuje snadné procházení vygenerovaného logu</a:t>
            </a:r>
          </a:p>
          <a:p>
            <a:pPr lvl="1"/>
            <a:r>
              <a:rPr lang="cs-CZ" dirty="0"/>
              <a:t>Zapnutí logování se provede vytvořením registry záznamu </a:t>
            </a:r>
            <a:r>
              <a:rPr lang="en-US" dirty="0"/>
              <a:t>HK</a:t>
            </a:r>
            <a:r>
              <a:rPr lang="cs-CZ" dirty="0"/>
              <a:t>LM\</a:t>
            </a:r>
            <a:r>
              <a:rPr lang="en-US" dirty="0"/>
              <a:t>SOFTWARE\Microsoft\Windows NT\</a:t>
            </a:r>
            <a:r>
              <a:rPr lang="en-US" dirty="0" err="1"/>
              <a:t>CurrentVersion</a:t>
            </a:r>
            <a:r>
              <a:rPr lang="en-US" dirty="0"/>
              <a:t>\Diagnostics</a:t>
            </a:r>
            <a:r>
              <a:rPr lang="cs-CZ" dirty="0"/>
              <a:t> - </a:t>
            </a:r>
            <a:r>
              <a:rPr lang="cs-CZ" dirty="0" err="1"/>
              <a:t>GPSvcDebugLevel</a:t>
            </a:r>
            <a:r>
              <a:rPr lang="en-US" dirty="0"/>
              <a:t> </a:t>
            </a:r>
            <a:r>
              <a:rPr lang="cs-CZ" dirty="0"/>
              <a:t>(DWORD 0x30002)</a:t>
            </a:r>
            <a:endParaRPr lang="en-US" dirty="0"/>
          </a:p>
          <a:p>
            <a:pPr lvl="1"/>
            <a:r>
              <a:rPr lang="en-US" dirty="0" err="1">
                <a:hlinkClick r:id="rId3"/>
              </a:rPr>
              <a:t>Jak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pracovat</a:t>
            </a:r>
            <a:r>
              <a:rPr lang="en-US" dirty="0">
                <a:hlinkClick r:id="rId3"/>
              </a:rPr>
              <a:t> s G</a:t>
            </a:r>
            <a:r>
              <a:rPr lang="cs-CZ" dirty="0">
                <a:hlinkClick r:id="rId3"/>
              </a:rPr>
              <a:t>PSVC</a:t>
            </a:r>
            <a:r>
              <a:rPr lang="en-US" dirty="0">
                <a:hlinkClick r:id="rId3"/>
              </a:rPr>
              <a:t>.log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Gplogview.exe </a:t>
            </a:r>
          </a:p>
          <a:p>
            <a:r>
              <a:rPr lang="cs-CZ" dirty="0"/>
              <a:t>Umožňuje </a:t>
            </a:r>
            <a:r>
              <a:rPr lang="cs-CZ" dirty="0" err="1"/>
              <a:t>realtime</a:t>
            </a:r>
            <a:r>
              <a:rPr lang="cs-CZ" dirty="0"/>
              <a:t> monitorování zpracování GPO (-m)</a:t>
            </a:r>
          </a:p>
          <a:p>
            <a:r>
              <a:rPr lang="cs-CZ" dirty="0"/>
              <a:t>Umožňuje vyexportovat </a:t>
            </a:r>
            <a:r>
              <a:rPr lang="cs-CZ" dirty="0" err="1"/>
              <a:t>event</a:t>
            </a:r>
            <a:r>
              <a:rPr lang="cs-CZ" dirty="0"/>
              <a:t> logy do souboru </a:t>
            </a:r>
          </a:p>
          <a:p>
            <a:pPr lvl="1"/>
            <a:r>
              <a:rPr lang="cs-CZ" dirty="0"/>
              <a:t>I dle </a:t>
            </a:r>
            <a:r>
              <a:rPr lang="cs-CZ" dirty="0" err="1"/>
              <a:t>ActivityID</a:t>
            </a:r>
            <a:r>
              <a:rPr lang="cs-CZ" dirty="0"/>
              <a:t> (gplogview.exe –a </a:t>
            </a:r>
            <a:r>
              <a:rPr lang="cs-CZ" dirty="0" err="1"/>
              <a:t>ActivityID</a:t>
            </a:r>
            <a:r>
              <a:rPr lang="cs-CZ" dirty="0"/>
              <a:t> –o log.txt)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GPMonitor.exe</a:t>
            </a:r>
          </a:p>
          <a:p>
            <a:r>
              <a:rPr lang="cs-CZ" dirty="0"/>
              <a:t>Dostupný v  Windows Server 2003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Kit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  <a:p>
            <a:r>
              <a:rPr lang="cs-CZ" dirty="0"/>
              <a:t>Logy ze strojů zasílá na centrální úložiště kde mohou být dále spravovány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9989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Z 05_tools.zip </a:t>
            </a:r>
            <a:r>
              <a:rPr lang="en-US" dirty="0" err="1"/>
              <a:t>extrahujte</a:t>
            </a:r>
            <a:r>
              <a:rPr lang="en-US" dirty="0"/>
              <a:t> </a:t>
            </a:r>
            <a:r>
              <a:rPr lang="cs-CZ" dirty="0" err="1"/>
              <a:t>GPLogView</a:t>
            </a:r>
            <a:r>
              <a:rPr lang="cs-CZ" dirty="0"/>
              <a:t> a </a:t>
            </a:r>
            <a:r>
              <a:rPr lang="cs-CZ" dirty="0" err="1"/>
              <a:t>PolicyReporter</a:t>
            </a:r>
            <a:endParaRPr lang="cs-CZ" dirty="0"/>
          </a:p>
          <a:p>
            <a:endParaRPr lang="cs-CZ" dirty="0"/>
          </a:p>
          <a:p>
            <a:r>
              <a:rPr lang="cs-CZ" dirty="0"/>
              <a:t>Zapněte na klientovi skrze GPO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dirty="0"/>
              <a:t>importem </a:t>
            </a:r>
            <a:r>
              <a:rPr lang="en-US" dirty="0"/>
              <a:t>‘</a:t>
            </a:r>
            <a:r>
              <a:rPr lang="en-US" dirty="0" err="1"/>
              <a:t>zapnuti</a:t>
            </a:r>
            <a:r>
              <a:rPr lang="en-US" dirty="0"/>
              <a:t> debug </a:t>
            </a:r>
            <a:r>
              <a:rPr lang="en-US" dirty="0" err="1"/>
              <a:t>logovani</a:t>
            </a:r>
            <a:r>
              <a:rPr lang="en-US" dirty="0"/>
              <a:t> gpo.reg’ </a:t>
            </a:r>
            <a:r>
              <a:rPr lang="cs-CZ" dirty="0" err="1"/>
              <a:t>debug</a:t>
            </a:r>
            <a:r>
              <a:rPr lang="cs-CZ" dirty="0"/>
              <a:t> logování GPO</a:t>
            </a:r>
          </a:p>
          <a:p>
            <a:r>
              <a:rPr lang="cs-CZ" dirty="0"/>
              <a:t>Restartujte klienta, nainstalujte </a:t>
            </a:r>
            <a:r>
              <a:rPr lang="cs-CZ" dirty="0" err="1"/>
              <a:t>PolicyReporter</a:t>
            </a:r>
            <a:r>
              <a:rPr lang="cs-CZ" dirty="0"/>
              <a:t> a prohlédněte si log</a:t>
            </a:r>
          </a:p>
          <a:p>
            <a:endParaRPr lang="cs-CZ" dirty="0"/>
          </a:p>
          <a:p>
            <a:r>
              <a:rPr lang="cs-CZ" dirty="0"/>
              <a:t>Spusťte </a:t>
            </a:r>
            <a:r>
              <a:rPr lang="cs-CZ" dirty="0" err="1"/>
              <a:t>GPLogView</a:t>
            </a:r>
            <a:r>
              <a:rPr lang="cs-CZ" dirty="0"/>
              <a:t> na klientovi v </a:t>
            </a:r>
            <a:r>
              <a:rPr lang="cs-CZ" u="sng" dirty="0" err="1"/>
              <a:t>admin</a:t>
            </a:r>
            <a:r>
              <a:rPr lang="cs-CZ" dirty="0"/>
              <a:t> CMD s parametrem –m</a:t>
            </a:r>
          </a:p>
          <a:p>
            <a:pPr lvl="1"/>
            <a:r>
              <a:rPr lang="cs-CZ" dirty="0"/>
              <a:t>V jiném CMD okně spusťte </a:t>
            </a:r>
            <a:r>
              <a:rPr lang="cs-CZ" dirty="0" err="1"/>
              <a:t>gpupdate</a:t>
            </a:r>
            <a:r>
              <a:rPr lang="cs-CZ" dirty="0"/>
              <a:t> /</a:t>
            </a:r>
            <a:r>
              <a:rPr lang="cs-CZ" dirty="0" err="1"/>
              <a:t>force</a:t>
            </a:r>
            <a:r>
              <a:rPr lang="cs-CZ" dirty="0"/>
              <a:t> a sledujte výstup</a:t>
            </a:r>
          </a:p>
          <a:p>
            <a:r>
              <a:rPr lang="cs-CZ" dirty="0"/>
              <a:t>Spusťte s parametrem –h –o report.html a prohlédněte výsledek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8418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Ladění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Zapnutí </a:t>
            </a:r>
            <a:r>
              <a:rPr lang="cs-CZ" dirty="0" err="1"/>
              <a:t>debug</a:t>
            </a:r>
            <a:r>
              <a:rPr lang="cs-CZ" dirty="0"/>
              <a:t> logů - CC\AT\</a:t>
            </a:r>
            <a:r>
              <a:rPr lang="cs-CZ" dirty="0" err="1"/>
              <a:t>System</a:t>
            </a:r>
            <a:r>
              <a:rPr lang="cs-CZ" dirty="0"/>
              <a:t>\Group </a:t>
            </a:r>
            <a:r>
              <a:rPr lang="cs-CZ" dirty="0" err="1"/>
              <a:t>Policy</a:t>
            </a:r>
            <a:endParaRPr lang="en-US" dirty="0"/>
          </a:p>
          <a:p>
            <a:r>
              <a:rPr lang="cs-CZ" dirty="0" err="1"/>
              <a:t>Dcgpofix</a:t>
            </a:r>
            <a:r>
              <a:rPr lang="en-US" dirty="0"/>
              <a:t> (u</a:t>
            </a:r>
            <a:r>
              <a:rPr lang="cs-CZ" dirty="0" err="1"/>
              <a:t>tilita</a:t>
            </a:r>
            <a:r>
              <a:rPr lang="cs-CZ" dirty="0"/>
              <a:t> pro obnovení 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 Default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controllers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/>
              <a:t>HKLM\software\</a:t>
            </a:r>
            <a:r>
              <a:rPr lang="cs-CZ" dirty="0" err="1"/>
              <a:t>microsoft</a:t>
            </a:r>
            <a:r>
              <a:rPr lang="cs-CZ" dirty="0"/>
              <a:t>\</a:t>
            </a:r>
            <a:r>
              <a:rPr lang="cs-CZ" dirty="0" err="1"/>
              <a:t>windows</a:t>
            </a:r>
            <a:r>
              <a:rPr lang="cs-CZ" dirty="0"/>
              <a:t>\</a:t>
            </a:r>
            <a:r>
              <a:rPr lang="cs-CZ" dirty="0" err="1"/>
              <a:t>currentversion</a:t>
            </a:r>
            <a:r>
              <a:rPr lang="cs-CZ" dirty="0"/>
              <a:t>\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r>
              <a:rPr lang="cs-CZ" dirty="0"/>
              <a:t>Gpotool.exe (nástroj pro kontrolu konzistence verze GPT a GPC)</a:t>
            </a:r>
          </a:p>
          <a:p>
            <a:r>
              <a:rPr lang="cs-CZ" dirty="0"/>
              <a:t>Má klient správný DNS, IP, existují SRV záznamy pro DC,..?</a:t>
            </a:r>
          </a:p>
          <a:p>
            <a:r>
              <a:rPr lang="cs-CZ" dirty="0"/>
              <a:t>Politika, která používala nějaký WMI filtr se po jeho smazání přestane aplikovat (je potřeba zrušit WMI filtrování na dané GPO)</a:t>
            </a:r>
          </a:p>
          <a:p>
            <a:r>
              <a:rPr lang="cs-CZ" dirty="0"/>
              <a:t>Je na klientovi správný čas? Pokud nesedí o víc jak 5min tak se klient neautentizuje (Kerberos) = nestáhne politiky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1501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s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Copy (ACL,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)</a:t>
            </a:r>
          </a:p>
          <a:p>
            <a:r>
              <a:rPr lang="cs-CZ" dirty="0" err="1"/>
              <a:t>Back</a:t>
            </a:r>
            <a:r>
              <a:rPr lang="cs-CZ" dirty="0"/>
              <a:t> Up (</a:t>
            </a:r>
            <a:r>
              <a:rPr lang="cs-CZ" dirty="0" err="1"/>
              <a:t>links</a:t>
            </a:r>
            <a:r>
              <a:rPr lang="cs-CZ" dirty="0"/>
              <a:t>, </a:t>
            </a:r>
            <a:r>
              <a:rPr lang="cs-CZ" dirty="0" err="1"/>
              <a:t>permissions,files</a:t>
            </a:r>
            <a:r>
              <a:rPr lang="cs-CZ" dirty="0"/>
              <a:t>)</a:t>
            </a:r>
          </a:p>
          <a:p>
            <a:r>
              <a:rPr lang="cs-CZ" dirty="0" err="1"/>
              <a:t>Restore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Backup</a:t>
            </a:r>
            <a:endParaRPr lang="cs-CZ" dirty="0"/>
          </a:p>
          <a:p>
            <a:r>
              <a:rPr lang="cs-CZ" dirty="0"/>
              <a:t>Import </a:t>
            </a:r>
            <a:r>
              <a:rPr lang="cs-CZ" dirty="0" err="1"/>
              <a:t>Settings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neimportuje linky ani oprávnění</a:t>
            </a:r>
          </a:p>
          <a:p>
            <a:pPr lvl="1"/>
            <a:r>
              <a:rPr lang="cs-CZ" dirty="0"/>
              <a:t>Používá se u non-</a:t>
            </a:r>
            <a:r>
              <a:rPr lang="cs-CZ" dirty="0" err="1"/>
              <a:t>trusted</a:t>
            </a:r>
            <a:r>
              <a:rPr lang="cs-CZ" dirty="0"/>
              <a:t> domén kde se nedá použít copy-paste</a:t>
            </a:r>
          </a:p>
          <a:p>
            <a:r>
              <a:rPr lang="cs-CZ" dirty="0" err="1"/>
              <a:t>Save</a:t>
            </a:r>
            <a:r>
              <a:rPr lang="cs-CZ" dirty="0"/>
              <a:t> Report</a:t>
            </a:r>
          </a:p>
          <a:p>
            <a:r>
              <a:rPr lang="cs-CZ" dirty="0" err="1"/>
              <a:t>Delete</a:t>
            </a:r>
            <a:r>
              <a:rPr lang="cs-CZ" dirty="0"/>
              <a:t> (smaže GPO a všechny linky)</a:t>
            </a:r>
          </a:p>
          <a:p>
            <a:r>
              <a:rPr lang="cs-CZ" dirty="0" err="1"/>
              <a:t>Rename</a:t>
            </a:r>
            <a:r>
              <a:rPr lang="cs-CZ" dirty="0"/>
              <a:t> (linky jsou zachovány protože používají GUID)</a:t>
            </a:r>
          </a:p>
          <a:p>
            <a:r>
              <a:rPr lang="cs-CZ" dirty="0"/>
              <a:t>Link </a:t>
            </a:r>
            <a:r>
              <a:rPr lang="cs-CZ" dirty="0" err="1"/>
              <a:t>Enabled</a:t>
            </a:r>
            <a:r>
              <a:rPr lang="cs-CZ" dirty="0"/>
              <a:t> (mohu zakázat tento link – na výkon to ale vliv nemá)</a:t>
            </a:r>
          </a:p>
        </p:txBody>
      </p:sp>
    </p:spTree>
    <p:extLst>
      <p:ext uri="{BB962C8B-B14F-4D97-AF65-F5344CB8AC3E}">
        <p14:creationId xmlns:p14="http://schemas.microsoft.com/office/powerpoint/2010/main" val="10689162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s GPO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Povolení/zakázání </a:t>
            </a:r>
            <a:r>
              <a:rPr lang="cs-CZ" dirty="0" err="1"/>
              <a:t>Computer</a:t>
            </a:r>
            <a:r>
              <a:rPr lang="cs-CZ" dirty="0"/>
              <a:t>/User části GPO</a:t>
            </a:r>
          </a:p>
          <a:p>
            <a:pPr lvl="1"/>
            <a:r>
              <a:rPr lang="cs-CZ" dirty="0"/>
              <a:t>Motivace – větší rychlost zpracování politik =&gt; spokojenější uživatelé.</a:t>
            </a:r>
          </a:p>
          <a:p>
            <a:r>
              <a:rPr lang="cs-CZ" dirty="0"/>
              <a:t>Povolení/zakázání GPO</a:t>
            </a:r>
          </a:p>
          <a:p>
            <a:r>
              <a:rPr lang="cs-CZ" dirty="0"/>
              <a:t>Delegace oprávnění na GPO </a:t>
            </a:r>
          </a:p>
          <a:p>
            <a:pPr lvl="1"/>
            <a:r>
              <a:rPr lang="cs-CZ" dirty="0"/>
              <a:t>Kteří uživatelé nebo skupiny mají oprávnění s politikou nakládat.</a:t>
            </a:r>
          </a:p>
          <a:p>
            <a:pPr lvl="1"/>
            <a:r>
              <a:rPr lang="cs-CZ" dirty="0"/>
              <a:t>Využije se především ve větších prostředích, kde se uplatňuje více úrovní správců</a:t>
            </a:r>
          </a:p>
        </p:txBody>
      </p:sp>
    </p:spTree>
    <p:extLst>
      <p:ext uri="{BB962C8B-B14F-4D97-AF65-F5344CB8AC3E}">
        <p14:creationId xmlns:p14="http://schemas.microsoft.com/office/powerpoint/2010/main" val="39270065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Delegování oprávnění na GPO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4279" y="1369502"/>
          <a:ext cx="7713660" cy="5144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4191">
                <a:tc>
                  <a:txBody>
                    <a:bodyPr/>
                    <a:lstStyle/>
                    <a:p>
                      <a:r>
                        <a:rPr lang="cs-CZ" sz="2000" dirty="0"/>
                        <a:t>Metody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Vytvořit GPO v doméně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Editovat / mazat GPO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Linkovat GPO na kontejner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Použít </a:t>
                      </a:r>
                      <a:r>
                        <a:rPr lang="cs-CZ" sz="2000" dirty="0" err="1"/>
                        <a:t>reportovací</a:t>
                      </a:r>
                      <a:r>
                        <a:rPr lang="cs-CZ" sz="2000" dirty="0"/>
                        <a:t> nástroje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109">
                <a:tc>
                  <a:txBody>
                    <a:bodyPr/>
                    <a:lstStyle/>
                    <a:p>
                      <a:r>
                        <a:rPr lang="cs-CZ" sz="1600" dirty="0"/>
                        <a:t>Členství ve skupině Group </a:t>
                      </a:r>
                      <a:r>
                        <a:rPr lang="cs-CZ" sz="1600" dirty="0" err="1"/>
                        <a:t>Policy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Creator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Owners</a:t>
                      </a:r>
                      <a:r>
                        <a:rPr lang="cs-CZ" sz="1600" dirty="0"/>
                        <a:t> či explicitní právo CREATE</a:t>
                      </a:r>
                      <a:r>
                        <a:rPr lang="cs-CZ" sz="1600" baseline="0" dirty="0"/>
                        <a:t> GPO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191">
                <a:tc>
                  <a:txBody>
                    <a:bodyPr/>
                    <a:lstStyle/>
                    <a:p>
                      <a:r>
                        <a:rPr lang="cs-CZ" sz="1600" dirty="0"/>
                        <a:t>Přiřazení</a:t>
                      </a:r>
                      <a:r>
                        <a:rPr lang="cs-CZ" sz="1600" baseline="0" dirty="0"/>
                        <a:t> práva EDIT na GPO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001">
                <a:tc>
                  <a:txBody>
                    <a:bodyPr/>
                    <a:lstStyle/>
                    <a:p>
                      <a:r>
                        <a:rPr lang="cs-CZ" sz="1600" dirty="0"/>
                        <a:t>Delegování práva Link </a:t>
                      </a:r>
                      <a:r>
                        <a:rPr lang="cs-CZ" sz="1600" dirty="0" err="1"/>
                        <a:t>GPOs</a:t>
                      </a:r>
                      <a:r>
                        <a:rPr lang="cs-CZ" sz="1600" dirty="0"/>
                        <a:t> to </a:t>
                      </a:r>
                      <a:r>
                        <a:rPr lang="cs-CZ" sz="1600" dirty="0" err="1"/>
                        <a:t>Container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855">
                <a:tc>
                  <a:txBody>
                    <a:bodyPr/>
                    <a:lstStyle/>
                    <a:p>
                      <a:r>
                        <a:rPr lang="cs-CZ" sz="1600" dirty="0"/>
                        <a:t>Delegování práva pro užití RSOP/Modeling </a:t>
                      </a:r>
                      <a:r>
                        <a:rPr lang="cs-CZ" sz="1600" dirty="0" err="1"/>
                        <a:t>Wizard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  <a:p>
                      <a:pPr algn="ctr"/>
                      <a:r>
                        <a:rPr lang="cs-CZ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7156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7863"/>
            <a:ext cx="9307513" cy="6018212"/>
          </a:xfrm>
        </p:spPr>
      </p:pic>
    </p:spTree>
    <p:extLst>
      <p:ext uri="{BB962C8B-B14F-4D97-AF65-F5344CB8AC3E}">
        <p14:creationId xmlns:p14="http://schemas.microsoft.com/office/powerpoint/2010/main" val="37781629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Naming</a:t>
            </a:r>
            <a:r>
              <a:rPr lang="cs-CZ" dirty="0"/>
              <a:t> </a:t>
            </a:r>
            <a:r>
              <a:rPr lang="cs-CZ" dirty="0" err="1"/>
              <a:t>conventions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OU pojmenovávat krátkými stručnými, ale výstižnými názvy</a:t>
            </a:r>
          </a:p>
          <a:p>
            <a:r>
              <a:rPr lang="cs-CZ" dirty="0"/>
              <a:t>Rozmyslet se jestli OU budou rozděleny dle geografické či organizační struktury</a:t>
            </a:r>
          </a:p>
          <a:p>
            <a:r>
              <a:rPr lang="cs-CZ" dirty="0"/>
              <a:t>Používat konzistentní pojmenování (desktop==</a:t>
            </a:r>
            <a:r>
              <a:rPr lang="cs-CZ" dirty="0" err="1"/>
              <a:t>workstation</a:t>
            </a:r>
            <a:r>
              <a:rPr lang="cs-CZ" dirty="0"/>
              <a:t>)</a:t>
            </a:r>
          </a:p>
          <a:p>
            <a:r>
              <a:rPr lang="cs-CZ" dirty="0"/>
              <a:t>GPO pojmenovávat dle struktury OU na kterou jsou linkovány př. </a:t>
            </a:r>
            <a:r>
              <a:rPr lang="cs-CZ" dirty="0" err="1"/>
              <a:t>Pocitace_Zamestnanci_Ucetni</a:t>
            </a:r>
            <a:r>
              <a:rPr lang="cs-CZ" dirty="0"/>
              <a:t>) z vrchu – dolů (kvůli přehlednosti i v </a:t>
            </a:r>
            <a:r>
              <a:rPr lang="cs-CZ" dirty="0" err="1"/>
              <a:t>rsop</a:t>
            </a:r>
            <a:r>
              <a:rPr lang="cs-CZ" dirty="0"/>
              <a:t>..) nebo dle užití dané GPO</a:t>
            </a:r>
          </a:p>
          <a:p>
            <a:r>
              <a:rPr lang="cs-CZ" dirty="0"/>
              <a:t>Ve jméně zbytečně nepoužívat slova jako politika, GPO </a:t>
            </a:r>
          </a:p>
        </p:txBody>
      </p:sp>
    </p:spTree>
    <p:extLst>
      <p:ext uri="{BB962C8B-B14F-4D97-AF65-F5344CB8AC3E}">
        <p14:creationId xmlns:p14="http://schemas.microsoft.com/office/powerpoint/2010/main" val="8528139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Best </a:t>
            </a:r>
            <a:r>
              <a:rPr lang="cs-CZ" dirty="0" err="1"/>
              <a:t>Practices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Aplikovat GPO pokud možno na co nejvyšší úrovni</a:t>
            </a:r>
          </a:p>
          <a:p>
            <a:pPr lvl="1"/>
            <a:r>
              <a:rPr lang="cs-CZ" dirty="0"/>
              <a:t>maximálně využívat dědičnost</a:t>
            </a:r>
          </a:p>
          <a:p>
            <a:r>
              <a:rPr lang="cs-CZ" dirty="0"/>
              <a:t>Neupravovat defaultní politiky, ale vytvořit nové</a:t>
            </a:r>
          </a:p>
          <a:p>
            <a:r>
              <a:rPr lang="cs-CZ" dirty="0"/>
              <a:t>Omezit množství skupinových politik</a:t>
            </a:r>
          </a:p>
          <a:p>
            <a:pPr lvl="1"/>
            <a:r>
              <a:rPr lang="cs-CZ" dirty="0"/>
              <a:t>Každá konfigurační změna by měla být ideálně v nejvýše jedné GPO</a:t>
            </a:r>
          </a:p>
          <a:p>
            <a:pPr lvl="1"/>
            <a:r>
              <a:rPr lang="cs-CZ" dirty="0"/>
              <a:t>Vhodné spíše kvůli přehlednosti než rychlosti zpracování</a:t>
            </a:r>
          </a:p>
          <a:p>
            <a:r>
              <a:rPr lang="cs-CZ" dirty="0"/>
              <a:t>Pomalost zpracování je než počtem </a:t>
            </a:r>
            <a:r>
              <a:rPr lang="cs-CZ" dirty="0" err="1"/>
              <a:t>gpo</a:t>
            </a:r>
            <a:r>
              <a:rPr lang="cs-CZ" dirty="0"/>
              <a:t> způsobena: spouštěním skriptů, mapování tiskáren, disků případně používáním </a:t>
            </a:r>
            <a:r>
              <a:rPr lang="cs-CZ" dirty="0" err="1"/>
              <a:t>wmi</a:t>
            </a:r>
            <a:r>
              <a:rPr lang="cs-CZ" dirty="0"/>
              <a:t> filtrů (raději používat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targeting</a:t>
            </a:r>
            <a:r>
              <a:rPr lang="cs-CZ" dirty="0"/>
              <a:t> pokud je to možné)</a:t>
            </a:r>
          </a:p>
          <a:p>
            <a:r>
              <a:rPr lang="cs-CZ" dirty="0"/>
              <a:t>Dodržovat jmenné konvence názvů GPO</a:t>
            </a:r>
          </a:p>
          <a:p>
            <a:r>
              <a:rPr lang="cs-CZ" dirty="0"/>
              <a:t>Skupinové politiky aplikujte na </a:t>
            </a:r>
            <a:r>
              <a:rPr lang="cs-CZ" dirty="0" err="1"/>
              <a:t>Site</a:t>
            </a:r>
            <a:r>
              <a:rPr lang="cs-CZ" dirty="0"/>
              <a:t> pouze v případě , že se vztahují opravdu k rozsahu </a:t>
            </a:r>
            <a:r>
              <a:rPr lang="cs-CZ" dirty="0" err="1"/>
              <a:t>Site</a:t>
            </a:r>
            <a:r>
              <a:rPr lang="cs-CZ" dirty="0"/>
              <a:t> a ne k doménám</a:t>
            </a:r>
          </a:p>
        </p:txBody>
      </p:sp>
    </p:spTree>
    <p:extLst>
      <p:ext uri="{BB962C8B-B14F-4D97-AF65-F5344CB8AC3E}">
        <p14:creationId xmlns:p14="http://schemas.microsoft.com/office/powerpoint/2010/main" val="427067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technet.microsoft.com/dynimg/IC1954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723" y="281665"/>
            <a:ext cx="9012555" cy="629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Šipka doprava 1"/>
          <p:cNvSpPr/>
          <p:nvPr/>
        </p:nvSpPr>
        <p:spPr>
          <a:xfrm>
            <a:off x="1759788" y="5322499"/>
            <a:ext cx="327803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2093754" y="5520906"/>
            <a:ext cx="327803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923689" y="1584386"/>
            <a:ext cx="327803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Best </a:t>
            </a:r>
            <a:r>
              <a:rPr lang="cs-CZ" dirty="0" err="1"/>
              <a:t>Practices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Vyvarovat se použití </a:t>
            </a:r>
            <a:r>
              <a:rPr lang="cs-CZ" dirty="0" err="1"/>
              <a:t>Block</a:t>
            </a:r>
            <a:r>
              <a:rPr lang="cs-CZ" dirty="0"/>
              <a:t> inheritance a </a:t>
            </a:r>
            <a:r>
              <a:rPr lang="cs-CZ" dirty="0" err="1"/>
              <a:t>Enforce</a:t>
            </a:r>
            <a:r>
              <a:rPr lang="cs-CZ" dirty="0"/>
              <a:t> inheritance</a:t>
            </a:r>
          </a:p>
          <a:p>
            <a:r>
              <a:rPr lang="cs-CZ" dirty="0"/>
              <a:t>Typicky 80% politik bude obsahovat většinu nastavení a bude statických a 20% bude obsahovat specifická nastavení, která se budou měnit častěji (</a:t>
            </a:r>
            <a:r>
              <a:rPr lang="cs-CZ" dirty="0" err="1"/>
              <a:t>monolitic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)</a:t>
            </a:r>
          </a:p>
          <a:p>
            <a:r>
              <a:rPr lang="cs-CZ" dirty="0"/>
              <a:t>Pokud mám nějaká nastavení, která se často mění, je lepší pro ně vyhradit samostatnou GPO (aby se nemusely při každé změně aplikovat i nastavení která se v rámci té GPO nezměnily)</a:t>
            </a:r>
          </a:p>
          <a:p>
            <a:r>
              <a:rPr lang="cs-CZ" dirty="0"/>
              <a:t>Zakázat user/</a:t>
            </a:r>
            <a:r>
              <a:rPr lang="cs-CZ" dirty="0" err="1"/>
              <a:t>computer</a:t>
            </a:r>
            <a:r>
              <a:rPr lang="cs-CZ" dirty="0"/>
              <a:t> část GPO pokud se nepoužívá</a:t>
            </a:r>
          </a:p>
          <a:p>
            <a:r>
              <a:rPr lang="cs-CZ" dirty="0"/>
              <a:t>Pokud máte Software </a:t>
            </a:r>
            <a:r>
              <a:rPr lang="cs-CZ" dirty="0" err="1"/>
              <a:t>Assurance</a:t>
            </a:r>
            <a:r>
              <a:rPr lang="cs-CZ" dirty="0"/>
              <a:t> používejte </a:t>
            </a:r>
            <a:r>
              <a:rPr lang="cs-CZ" dirty="0" err="1"/>
              <a:t>Advanced</a:t>
            </a:r>
            <a:r>
              <a:rPr lang="cs-CZ" dirty="0"/>
              <a:t> Group </a:t>
            </a:r>
            <a:r>
              <a:rPr lang="cs-CZ" dirty="0" err="1"/>
              <a:t>Policy</a:t>
            </a:r>
            <a:r>
              <a:rPr lang="cs-CZ" dirty="0"/>
              <a:t> Management (</a:t>
            </a:r>
            <a:r>
              <a:rPr lang="cs-CZ" dirty="0" err="1"/>
              <a:t>verzování</a:t>
            </a:r>
            <a:r>
              <a:rPr lang="cs-CZ" dirty="0"/>
              <a:t> GPO,..)</a:t>
            </a:r>
          </a:p>
          <a:p>
            <a:r>
              <a:rPr lang="cs-CZ" dirty="0"/>
              <a:t>U používání </a:t>
            </a:r>
            <a:r>
              <a:rPr lang="cs-CZ" dirty="0" err="1"/>
              <a:t>security</a:t>
            </a:r>
            <a:r>
              <a:rPr lang="cs-CZ" dirty="0"/>
              <a:t> filtrování používat raději skupiny než samotné uživatelské účty (neodstraňovat úplně </a:t>
            </a:r>
            <a:r>
              <a:rPr lang="cs-CZ" dirty="0" err="1"/>
              <a:t>authenticated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, ale jen odebrat právo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, jinak bude politika </a:t>
            </a:r>
            <a:r>
              <a:rPr lang="cs-CZ" dirty="0" err="1"/>
              <a:t>Inaccesible</a:t>
            </a:r>
            <a:r>
              <a:rPr lang="cs-CZ" dirty="0"/>
              <a:t>)</a:t>
            </a:r>
          </a:p>
          <a:p>
            <a:r>
              <a:rPr lang="cs-CZ" dirty="0"/>
              <a:t>Stroje administrátorů mít v samostatné OU</a:t>
            </a:r>
          </a:p>
          <a:p>
            <a:r>
              <a:rPr lang="cs-CZ" dirty="0"/>
              <a:t>Mít testovací OU </a:t>
            </a:r>
            <a:r>
              <a:rPr lang="cs-CZ"/>
              <a:t>s testovacími GPO</a:t>
            </a:r>
            <a:endParaRPr lang="cs-CZ" dirty="0"/>
          </a:p>
          <a:p>
            <a:r>
              <a:rPr lang="cs-CZ" dirty="0"/>
              <a:t>Zálohovat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9443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Group Policy Planning and Deployment Guide</a:t>
            </a:r>
            <a:endParaRPr lang="cs-CZ" dirty="0"/>
          </a:p>
          <a:p>
            <a:r>
              <a:rPr lang="cs-CZ" dirty="0">
                <a:hlinkClick r:id="rId3"/>
              </a:rPr>
              <a:t>Administrative </a:t>
            </a:r>
            <a:r>
              <a:rPr lang="cs-CZ" dirty="0" err="1">
                <a:hlinkClick r:id="rId3"/>
              </a:rPr>
              <a:t>templates</a:t>
            </a:r>
            <a:endParaRPr lang="cs-CZ" dirty="0"/>
          </a:p>
          <a:p>
            <a:r>
              <a:rPr lang="cs-CZ" dirty="0">
                <a:hlinkClick r:id="rId4"/>
              </a:rPr>
              <a:t>Troubleshooting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2</a:t>
            </a:r>
            <a:r>
              <a:rPr lang="cs-CZ" dirty="0"/>
              <a:t>)</a:t>
            </a:r>
          </a:p>
          <a:p>
            <a:r>
              <a:rPr lang="cs-CZ" dirty="0">
                <a:hlinkClick r:id="rId6"/>
              </a:rPr>
              <a:t>Jak použít WPA pro vyřešení pomalého zpracování GPO</a:t>
            </a:r>
            <a:r>
              <a:rPr lang="cs-CZ" dirty="0"/>
              <a:t> (</a:t>
            </a:r>
            <a:r>
              <a:rPr lang="cs-CZ" dirty="0" err="1"/>
              <a:t>supr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>
                <a:hlinkClick r:id="rId7"/>
              </a:rPr>
              <a:t>Podrobné </a:t>
            </a:r>
            <a:r>
              <a:rPr lang="cs-CZ" dirty="0" err="1">
                <a:hlinkClick r:id="rId7"/>
              </a:rPr>
              <a:t>info</a:t>
            </a:r>
            <a:r>
              <a:rPr lang="cs-CZ" dirty="0">
                <a:hlinkClick r:id="rId7"/>
              </a:rPr>
              <a:t> k GPO </a:t>
            </a:r>
            <a:r>
              <a:rPr lang="cs-CZ" dirty="0" err="1">
                <a:hlinkClick r:id="rId7"/>
              </a:rPr>
              <a:t>Preferences</a:t>
            </a:r>
            <a:endParaRPr lang="cs-CZ" dirty="0"/>
          </a:p>
          <a:p>
            <a:r>
              <a:rPr lang="cs-CZ" dirty="0">
                <a:hlinkClick r:id="rId8"/>
              </a:rPr>
              <a:t>http://channel9.msdn.com/Events/TechEd/NorthAmerica/2014/WIN-B328#fbid=?hashlink=fbid</a:t>
            </a:r>
            <a:r>
              <a:rPr lang="cs-CZ" dirty="0"/>
              <a:t> zajímavé video</a:t>
            </a:r>
          </a:p>
          <a:p>
            <a:r>
              <a:rPr lang="cs-CZ" dirty="0">
                <a:hlinkClick r:id="rId9"/>
              </a:rPr>
              <a:t>https://technet.microsoft.com/cs-cz/library/dn581922.aspx</a:t>
            </a:r>
            <a:r>
              <a:rPr lang="cs-CZ" dirty="0"/>
              <a:t> souhrn</a:t>
            </a:r>
          </a:p>
        </p:txBody>
      </p:sp>
    </p:spTree>
    <p:extLst>
      <p:ext uri="{BB962C8B-B14F-4D97-AF65-F5344CB8AC3E}">
        <p14:creationId xmlns:p14="http://schemas.microsoft.com/office/powerpoint/2010/main" val="19118923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GPO n</a:t>
            </a:r>
            <a:r>
              <a:rPr lang="cs-CZ" dirty="0"/>
              <a:t>ovinky </a:t>
            </a:r>
            <a:r>
              <a:rPr lang="en-US" dirty="0"/>
              <a:t>v</a:t>
            </a:r>
            <a:r>
              <a:rPr lang="cs-CZ" dirty="0"/>
              <a:t> Win8 </a:t>
            </a:r>
            <a:r>
              <a:rPr lang="en-US" dirty="0"/>
              <a:t>&amp;</a:t>
            </a:r>
            <a:r>
              <a:rPr lang="cs-CZ" dirty="0"/>
              <a:t> Server 2012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Gpupdate</a:t>
            </a:r>
            <a:r>
              <a:rPr lang="en-US" dirty="0"/>
              <a:t> p</a:t>
            </a:r>
            <a:r>
              <a:rPr lang="cs-CZ" dirty="0"/>
              <a:t>ří</a:t>
            </a:r>
            <a:r>
              <a:rPr lang="en-US" dirty="0"/>
              <a:t>mo v GPMC </a:t>
            </a:r>
            <a:r>
              <a:rPr lang="en-US" dirty="0" err="1"/>
              <a:t>kon</a:t>
            </a:r>
            <a:r>
              <a:rPr lang="cs-CZ" dirty="0" err="1"/>
              <a:t>zoli</a:t>
            </a:r>
            <a:endParaRPr lang="cs-CZ" dirty="0"/>
          </a:p>
          <a:p>
            <a:r>
              <a:rPr lang="cs-CZ" dirty="0"/>
              <a:t>Vylepšené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v GPMC konzoli </a:t>
            </a:r>
          </a:p>
          <a:p>
            <a:r>
              <a:rPr lang="cs-CZ" dirty="0"/>
              <a:t>Nové </a:t>
            </a:r>
            <a:r>
              <a:rPr lang="cs-CZ" dirty="0" err="1"/>
              <a:t>Starter</a:t>
            </a:r>
            <a:r>
              <a:rPr lang="cs-CZ" dirty="0"/>
              <a:t> </a:t>
            </a:r>
            <a:r>
              <a:rPr lang="cs-CZ" dirty="0" err="1"/>
              <a:t>GPOs</a:t>
            </a:r>
            <a:endParaRPr lang="cs-CZ" dirty="0"/>
          </a:p>
          <a:p>
            <a:r>
              <a:rPr lang="cs-CZ" dirty="0"/>
              <a:t>Pro Win8.1 je automaticky posunuto zpracování </a:t>
            </a:r>
            <a:r>
              <a:rPr lang="cs-CZ" dirty="0" err="1"/>
              <a:t>logon</a:t>
            </a:r>
            <a:r>
              <a:rPr lang="cs-CZ" dirty="0"/>
              <a:t> skriptů o 5 minut</a:t>
            </a:r>
          </a:p>
          <a:p>
            <a:r>
              <a:rPr lang="cs-CZ" dirty="0"/>
              <a:t>Nové podrobnější záznamy v </a:t>
            </a:r>
            <a:r>
              <a:rPr lang="cs-CZ" dirty="0" err="1"/>
              <a:t>Event</a:t>
            </a:r>
            <a:r>
              <a:rPr lang="cs-CZ" dirty="0"/>
              <a:t> Logu </a:t>
            </a:r>
          </a:p>
          <a:p>
            <a:pPr lvl="1"/>
            <a:r>
              <a:rPr lang="cs-CZ" dirty="0"/>
              <a:t>ID 4257 GP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download</a:t>
            </a:r>
            <a:r>
              <a:rPr lang="cs-CZ" dirty="0"/>
              <a:t> start</a:t>
            </a:r>
          </a:p>
          <a:p>
            <a:pPr lvl="1"/>
            <a:r>
              <a:rPr lang="cs-CZ" dirty="0"/>
              <a:t>ID 5257 GP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download</a:t>
            </a:r>
            <a:r>
              <a:rPr lang="cs-CZ" dirty="0"/>
              <a:t> end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Nové možnosti logování zpracování GPO dostupné v GPO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Group </a:t>
            </a:r>
            <a:r>
              <a:rPr lang="cs-CZ" dirty="0" err="1">
                <a:sym typeface="Wingdings" panose="05000000000000000000" pitchFamily="2" charset="2"/>
              </a:rPr>
              <a:t>Policy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Caching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  <a:hlinkClick r:id="rId3"/>
              </a:rPr>
              <a:t>odkaz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Fine </a:t>
            </a:r>
            <a:r>
              <a:rPr lang="cs-CZ" dirty="0" err="1">
                <a:sym typeface="Wingdings" panose="05000000000000000000" pitchFamily="2" charset="2"/>
              </a:rPr>
              <a:t>Grained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Policy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  <a:hlinkClick r:id="rId4"/>
              </a:rPr>
              <a:t>odkaz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Další </a:t>
            </a:r>
            <a:r>
              <a:rPr lang="cs-CZ" dirty="0">
                <a:sym typeface="Wingdings" panose="05000000000000000000" pitchFamily="2" charset="2"/>
                <a:hlinkClick r:id="rId5"/>
              </a:rPr>
              <a:t>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00664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062038"/>
            <a:ext cx="5499100" cy="46767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979" y="133899"/>
            <a:ext cx="6305550" cy="6533784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69631" y="6021351"/>
            <a:ext cx="3681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Převzato z Group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Kit</a:t>
            </a:r>
            <a:r>
              <a:rPr lang="cs-CZ" dirty="0"/>
              <a:t> Server 2008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69631" y="416072"/>
            <a:ext cx="3833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Ukázka některých souborů CSE nastavení</a:t>
            </a:r>
          </a:p>
        </p:txBody>
      </p:sp>
    </p:spTree>
    <p:extLst>
      <p:ext uri="{BB962C8B-B14F-4D97-AF65-F5344CB8AC3E}">
        <p14:creationId xmlns:p14="http://schemas.microsoft.com/office/powerpoint/2010/main" val="33895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GPO </a:t>
            </a:r>
            <a:r>
              <a:rPr lang="cs-CZ" dirty="0" err="1"/>
              <a:t>settings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Nastavení v GPO je rozděleno do 2 částí podle toho, jaký typ objektů nastavuje: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configuration</a:t>
            </a:r>
            <a:endParaRPr lang="cs-CZ" dirty="0"/>
          </a:p>
          <a:p>
            <a:pPr lvl="2"/>
            <a:r>
              <a:rPr lang="cs-CZ" dirty="0"/>
              <a:t>Nastavení počítače </a:t>
            </a:r>
            <a:r>
              <a:rPr lang="en-US" dirty="0"/>
              <a:t>(</a:t>
            </a:r>
            <a:r>
              <a:rPr lang="cs-CZ" dirty="0"/>
              <a:t>bez ohledu na to, který uživatel s ním pracuje</a:t>
            </a:r>
            <a:r>
              <a:rPr lang="en-US" dirty="0"/>
              <a:t>)</a:t>
            </a:r>
            <a:endParaRPr lang="cs-CZ" dirty="0"/>
          </a:p>
          <a:p>
            <a:pPr lvl="2"/>
            <a:r>
              <a:rPr lang="cs-CZ" dirty="0"/>
              <a:t>Nastavení se aplikují </a:t>
            </a:r>
            <a:r>
              <a:rPr lang="cs-CZ" b="1" dirty="0"/>
              <a:t>pouze na účty počítačů</a:t>
            </a:r>
          </a:p>
          <a:p>
            <a:pPr lvl="1"/>
            <a:r>
              <a:rPr lang="cs-CZ" dirty="0"/>
              <a:t>User </a:t>
            </a:r>
            <a:r>
              <a:rPr lang="cs-CZ" dirty="0" err="1"/>
              <a:t>configuration</a:t>
            </a:r>
            <a:endParaRPr lang="cs-CZ" dirty="0"/>
          </a:p>
          <a:p>
            <a:pPr lvl="2"/>
            <a:r>
              <a:rPr lang="cs-CZ" dirty="0"/>
              <a:t>Uživatelská nastavení (bez ohledu na to, ke kterému počítači se uživatel přihlašuje) </a:t>
            </a:r>
          </a:p>
          <a:p>
            <a:pPr lvl="2"/>
            <a:r>
              <a:rPr lang="cs-CZ" dirty="0"/>
              <a:t>Nastavení se aplikují </a:t>
            </a:r>
            <a:r>
              <a:rPr lang="cs-CZ" b="1" dirty="0"/>
              <a:t>pouze na účty uživatelů</a:t>
            </a:r>
            <a:endParaRPr lang="cs-CZ" dirty="0"/>
          </a:p>
          <a:p>
            <a:r>
              <a:rPr lang="cs-CZ" dirty="0"/>
              <a:t>Je tedy velice důležité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kter</a:t>
            </a:r>
            <a:r>
              <a:rPr lang="cs-CZ" dirty="0"/>
              <a:t>é sekce nastavení pochází a na jaký typ objektů se GPO aplikuje! Tedy pokud nalinkuji GPO s nastaveními v User </a:t>
            </a:r>
            <a:r>
              <a:rPr lang="cs-CZ" dirty="0" err="1"/>
              <a:t>configuration</a:t>
            </a:r>
            <a:r>
              <a:rPr lang="cs-CZ" dirty="0"/>
              <a:t> části na OU s počítači, tak na nich k žádným změnám nedojde</a:t>
            </a:r>
          </a:p>
        </p:txBody>
      </p:sp>
    </p:spTree>
    <p:extLst>
      <p:ext uri="{BB962C8B-B14F-4D97-AF65-F5344CB8AC3E}">
        <p14:creationId xmlns:p14="http://schemas.microsoft.com/office/powerpoint/2010/main" val="4201575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doménové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Default </a:t>
            </a:r>
            <a:r>
              <a:rPr lang="cs-CZ" sz="3200" dirty="0" err="1"/>
              <a:t>Domain</a:t>
            </a:r>
            <a:r>
              <a:rPr lang="cs-CZ" sz="3200" dirty="0"/>
              <a:t> </a:t>
            </a:r>
            <a:r>
              <a:rPr lang="cs-CZ" sz="3200" dirty="0" err="1"/>
              <a:t>Policy</a:t>
            </a:r>
            <a:r>
              <a:rPr lang="cs-CZ" sz="3200" dirty="0"/>
              <a:t> </a:t>
            </a:r>
          </a:p>
          <a:p>
            <a:pPr lvl="1"/>
            <a:r>
              <a:rPr lang="cs-CZ" sz="2800" dirty="0"/>
              <a:t>Aplikuje se na všechny uživatele i počítače v doméně (včetně DC)</a:t>
            </a:r>
          </a:p>
          <a:p>
            <a:pPr lvl="1"/>
            <a:r>
              <a:rPr lang="cs-CZ" sz="2800" dirty="0"/>
              <a:t>Definuje bezpečnostní nastavení (</a:t>
            </a:r>
            <a:r>
              <a:rPr lang="cs-CZ" sz="2800" dirty="0" err="1"/>
              <a:t>Account</a:t>
            </a:r>
            <a:r>
              <a:rPr lang="cs-CZ" sz="2800" dirty="0"/>
              <a:t> </a:t>
            </a:r>
            <a:r>
              <a:rPr lang="cs-CZ" sz="2800" dirty="0" err="1"/>
              <a:t>Policy</a:t>
            </a:r>
            <a:r>
              <a:rPr lang="cs-CZ" sz="2800" dirty="0"/>
              <a:t> - </a:t>
            </a:r>
            <a:r>
              <a:rPr lang="cs-CZ" sz="2800" dirty="0" err="1"/>
              <a:t>kerberos</a:t>
            </a:r>
            <a:r>
              <a:rPr lang="cs-CZ" sz="2800" dirty="0"/>
              <a:t>, </a:t>
            </a:r>
            <a:r>
              <a:rPr lang="cs-CZ" sz="2800" dirty="0" err="1"/>
              <a:t>password</a:t>
            </a:r>
            <a:r>
              <a:rPr lang="cs-CZ" sz="2800" dirty="0"/>
              <a:t> a </a:t>
            </a:r>
            <a:r>
              <a:rPr lang="cs-CZ" sz="2800" dirty="0" err="1"/>
              <a:t>account</a:t>
            </a:r>
            <a:r>
              <a:rPr lang="cs-CZ" sz="2800" dirty="0"/>
              <a:t> </a:t>
            </a:r>
            <a:r>
              <a:rPr lang="cs-CZ" sz="2800" dirty="0" err="1"/>
              <a:t>lockout</a:t>
            </a:r>
            <a:r>
              <a:rPr lang="cs-CZ" sz="2800" dirty="0"/>
              <a:t> </a:t>
            </a:r>
            <a:r>
              <a:rPr lang="cs-CZ" sz="2800" dirty="0" err="1"/>
              <a:t>policy</a:t>
            </a:r>
            <a:r>
              <a:rPr lang="cs-CZ" sz="2800" dirty="0"/>
              <a:t>)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Nastavení v sekci </a:t>
            </a:r>
            <a:r>
              <a:rPr lang="cs-CZ" sz="2800" dirty="0" err="1"/>
              <a:t>Account</a:t>
            </a:r>
            <a:r>
              <a:rPr lang="cs-CZ" sz="2800" dirty="0"/>
              <a:t> </a:t>
            </a:r>
            <a:r>
              <a:rPr lang="cs-CZ" sz="2800" dirty="0" err="1"/>
              <a:t>Policy</a:t>
            </a:r>
            <a:r>
              <a:rPr lang="cs-CZ" sz="2800" dirty="0"/>
              <a:t> se dají definovat jen v GPO linkovaných na doménu!</a:t>
            </a:r>
          </a:p>
          <a:p>
            <a:pPr lvl="1"/>
            <a:r>
              <a:rPr lang="cs-CZ" sz="2800" dirty="0"/>
              <a:t>Nastavení </a:t>
            </a:r>
            <a:r>
              <a:rPr lang="en-US" sz="2800" dirty="0" err="1"/>
              <a:t>hesl</a:t>
            </a:r>
            <a:r>
              <a:rPr lang="cs-CZ" sz="2800" dirty="0"/>
              <a:t>a + </a:t>
            </a:r>
            <a:r>
              <a:rPr lang="cs-CZ" sz="2800" dirty="0" err="1"/>
              <a:t>lockout</a:t>
            </a:r>
            <a:r>
              <a:rPr lang="cs-CZ" sz="2800" dirty="0"/>
              <a:t> se však od Server 2008 dají definovat separátně pro uživatele i skupiny. Viz </a:t>
            </a:r>
            <a:r>
              <a:rPr lang="cs-CZ" sz="2800" dirty="0">
                <a:hlinkClick r:id="rId2"/>
              </a:rPr>
              <a:t>Fine-</a:t>
            </a:r>
            <a:r>
              <a:rPr lang="cs-CZ" sz="2800" dirty="0" err="1">
                <a:hlinkClick r:id="rId2"/>
              </a:rPr>
              <a:t>Grained</a:t>
            </a:r>
            <a:r>
              <a:rPr lang="cs-CZ" sz="2800" dirty="0">
                <a:hlinkClick r:id="rId2"/>
              </a:rPr>
              <a:t> </a:t>
            </a:r>
            <a:r>
              <a:rPr lang="cs-CZ" sz="2800" dirty="0" err="1">
                <a:hlinkClick r:id="rId2"/>
              </a:rPr>
              <a:t>Password</a:t>
            </a:r>
            <a:r>
              <a:rPr lang="cs-CZ" sz="2800" dirty="0">
                <a:hlinkClick r:id="rId2"/>
              </a:rPr>
              <a:t> </a:t>
            </a:r>
            <a:r>
              <a:rPr lang="cs-CZ" sz="2800" dirty="0" err="1">
                <a:hlinkClick r:id="rId2"/>
              </a:rPr>
              <a:t>Policies</a:t>
            </a:r>
            <a:endParaRPr lang="cs-CZ" sz="2800" dirty="0"/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7482" y="1139032"/>
            <a:ext cx="3209925" cy="1238250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8402128" y="1825625"/>
            <a:ext cx="327803" cy="19840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49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14847</TotalTime>
  <Words>6283</Words>
  <Application>Microsoft Office PowerPoint</Application>
  <PresentationFormat>Širokoúhlá obrazovka</PresentationFormat>
  <Paragraphs>719</Paragraphs>
  <Slides>73</Slides>
  <Notes>25</Notes>
  <HiddenSlides>6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Verdana</vt:lpstr>
      <vt:lpstr>Wingdings</vt:lpstr>
      <vt:lpstr>Motiv Office</vt:lpstr>
      <vt:lpstr>GPO</vt:lpstr>
      <vt:lpstr>Motivace</vt:lpstr>
      <vt:lpstr>Co jsou Group Policy </vt:lpstr>
      <vt:lpstr>Princip fungování</vt:lpstr>
      <vt:lpstr>Local vs Domain GPO</vt:lpstr>
      <vt:lpstr>Domain GPO</vt:lpstr>
      <vt:lpstr>Prezentace aplikace PowerPoint</vt:lpstr>
      <vt:lpstr>GPO settings</vt:lpstr>
      <vt:lpstr>Výchozí doménové politiky</vt:lpstr>
      <vt:lpstr>Výchozí doménové politiky</vt:lpstr>
      <vt:lpstr>Linkování GPO</vt:lpstr>
      <vt:lpstr>Nakonfigurování prostředí</vt:lpstr>
      <vt:lpstr>Nakonfigurování prostředí</vt:lpstr>
      <vt:lpstr>Nakonfigurování prostředí</vt:lpstr>
      <vt:lpstr>Úkol  </vt:lpstr>
      <vt:lpstr>Dědičnost</vt:lpstr>
      <vt:lpstr>Aplikace GPO</vt:lpstr>
      <vt:lpstr>Pořadí zpracování GPO</vt:lpstr>
      <vt:lpstr>Pořadí zpracování GPO</vt:lpstr>
      <vt:lpstr>Úkol </vt:lpstr>
      <vt:lpstr>Úkol pokračování</vt:lpstr>
      <vt:lpstr>Prezentace aplikace PowerPoint</vt:lpstr>
      <vt:lpstr>Pořadí zpracování GPO 2.</vt:lpstr>
      <vt:lpstr>Úkol </vt:lpstr>
      <vt:lpstr>GPO Scope – Security Filtering</vt:lpstr>
      <vt:lpstr>Úkol </vt:lpstr>
      <vt:lpstr>Úkol </vt:lpstr>
      <vt:lpstr>GPO Scope – WMI filtering</vt:lpstr>
      <vt:lpstr>GPO Scope – WMI filtering</vt:lpstr>
      <vt:lpstr>Administrative Templates</vt:lpstr>
      <vt:lpstr>Administrative Templates</vt:lpstr>
      <vt:lpstr>Administrative Templates</vt:lpstr>
      <vt:lpstr>ADMX Central Store</vt:lpstr>
      <vt:lpstr>Úkol</vt:lpstr>
      <vt:lpstr>Preferences</vt:lpstr>
      <vt:lpstr>Úkol</vt:lpstr>
      <vt:lpstr>Rozdíly mezi Preferences a Policy</vt:lpstr>
      <vt:lpstr>Úkol</vt:lpstr>
      <vt:lpstr>Loopback Processing</vt:lpstr>
      <vt:lpstr>Prezentace aplikace PowerPoint</vt:lpstr>
      <vt:lpstr>Loopback Processing</vt:lpstr>
      <vt:lpstr>Úkol </vt:lpstr>
      <vt:lpstr>Úkol </vt:lpstr>
      <vt:lpstr>Kontrolní otázky</vt:lpstr>
      <vt:lpstr>Hledání konkrétního nastavení v GPO</vt:lpstr>
      <vt:lpstr>Rekapitulace</vt:lpstr>
      <vt:lpstr>Struktura GPO </vt:lpstr>
      <vt:lpstr>Úkol </vt:lpstr>
      <vt:lpstr>Obsah GPT části</vt:lpstr>
      <vt:lpstr>GPO replication</vt:lpstr>
      <vt:lpstr>Slow link detection</vt:lpstr>
      <vt:lpstr>Co je potřeba brát v potaz při aplikování GPO</vt:lpstr>
      <vt:lpstr>CSE (Client Side Extension)</vt:lpstr>
      <vt:lpstr>Zpracování GPO (stroj)</vt:lpstr>
      <vt:lpstr>Zpracování GPO (stroj)</vt:lpstr>
      <vt:lpstr>Starter GPOs</vt:lpstr>
      <vt:lpstr>Ladění GPO GPMC</vt:lpstr>
      <vt:lpstr>Ladění GPO klient</vt:lpstr>
      <vt:lpstr>Úkol </vt:lpstr>
      <vt:lpstr>Ladění GPO</vt:lpstr>
      <vt:lpstr>Ladění GPO</vt:lpstr>
      <vt:lpstr>Úkol</vt:lpstr>
      <vt:lpstr>Ladění GPO</vt:lpstr>
      <vt:lpstr>Operace s GPO</vt:lpstr>
      <vt:lpstr>Operace s GPO</vt:lpstr>
      <vt:lpstr>Delegování oprávnění na GPO</vt:lpstr>
      <vt:lpstr>Prezentace aplikace PowerPoint</vt:lpstr>
      <vt:lpstr>Naming conventions</vt:lpstr>
      <vt:lpstr>Best Practices</vt:lpstr>
      <vt:lpstr>Best Practices</vt:lpstr>
      <vt:lpstr>Užitečné odkazy</vt:lpstr>
      <vt:lpstr>GPO novinky v Win8 &amp; Server 2012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GPO</dc:title>
  <dc:creator>xdzurj</dc:creator>
  <cp:lastModifiedBy>sebela@ad.fi.muni.cz</cp:lastModifiedBy>
  <cp:revision>781</cp:revision>
  <dcterms:created xsi:type="dcterms:W3CDTF">2013-03-12T08:20:34Z</dcterms:created>
  <dcterms:modified xsi:type="dcterms:W3CDTF">2017-03-20T08:49:48Z</dcterms:modified>
</cp:coreProperties>
</file>