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2"/>
  </p:notesMasterIdLst>
  <p:sldIdLst>
    <p:sldId id="256" r:id="rId2"/>
    <p:sldId id="271" r:id="rId3"/>
    <p:sldId id="257" r:id="rId4"/>
    <p:sldId id="258" r:id="rId5"/>
    <p:sldId id="261" r:id="rId6"/>
    <p:sldId id="262" r:id="rId7"/>
    <p:sldId id="263" r:id="rId8"/>
    <p:sldId id="265" r:id="rId9"/>
    <p:sldId id="264" r:id="rId10"/>
    <p:sldId id="270" r:id="rId11"/>
    <p:sldId id="266" r:id="rId12"/>
    <p:sldId id="268" r:id="rId13"/>
    <p:sldId id="269" r:id="rId14"/>
    <p:sldId id="273" r:id="rId15"/>
    <p:sldId id="272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8" r:id="rId24"/>
    <p:sldId id="282" r:id="rId25"/>
    <p:sldId id="283" r:id="rId26"/>
    <p:sldId id="284" r:id="rId27"/>
    <p:sldId id="285" r:id="rId28"/>
    <p:sldId id="286" r:id="rId29"/>
    <p:sldId id="287" r:id="rId30"/>
    <p:sldId id="289" r:id="rId31"/>
    <p:sldId id="291" r:id="rId32"/>
    <p:sldId id="292" r:id="rId33"/>
    <p:sldId id="296" r:id="rId34"/>
    <p:sldId id="293" r:id="rId35"/>
    <p:sldId id="294" r:id="rId36"/>
    <p:sldId id="295" r:id="rId37"/>
    <p:sldId id="297" r:id="rId38"/>
    <p:sldId id="298" r:id="rId39"/>
    <p:sldId id="299" r:id="rId40"/>
    <p:sldId id="300" r:id="rId41"/>
    <p:sldId id="290" r:id="rId42"/>
    <p:sldId id="301" r:id="rId43"/>
    <p:sldId id="302" r:id="rId44"/>
    <p:sldId id="303" r:id="rId45"/>
    <p:sldId id="304" r:id="rId46"/>
    <p:sldId id="305" r:id="rId47"/>
    <p:sldId id="307" r:id="rId48"/>
    <p:sldId id="306" r:id="rId49"/>
    <p:sldId id="308" r:id="rId50"/>
    <p:sldId id="259" r:id="rId5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70F2F-598A-4282-9847-CF2BF4B2C078}" v="7312" dt="2017-04-02T18:25:38.8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DD8E9-7E28-4A27-A09E-D4E5703F739F}" type="datetimeFigureOut">
              <a:rPr lang="cs-CZ"/>
              <a:t>02.04.2017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ABE05-8BFC-4BE9-9D7E-12B2F524619B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BABE05-8BFC-4BE9-9D7E-12B2F524619B}" type="slidenum">
              <a:rPr lang="cs-CZ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76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705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57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100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36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109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853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44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8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09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40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59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66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19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18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91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02.04.2017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91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powershell/reference/5.1/Microsoft.PowerShell.Core/about/about_Jobs" TargetMode="External"/><Relationship Id="rId2" Type="http://schemas.openxmlformats.org/officeDocument/2006/relationships/hyperlink" Target="https://msdn.microsoft.com/en-us/library/dd878288(v=vs.85)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owtogeek.com/138856/geek-school-learn-how-to-use-jobs-in-powershell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urlyadmin.com/2013/02/11/multithreading-powershell-scripts/" TargetMode="External"/><Relationship Id="rId2" Type="http://schemas.openxmlformats.org/officeDocument/2006/relationships/hyperlink" Target="https://blogs.technet.microsoft.com/heyscriptingguy/2015/11/26/beginning-use-of-powershell-runspaces-part-1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powershell/reference/5.1/microsoft.powershell.utility/write-host" TargetMode="External"/><Relationship Id="rId2" Type="http://schemas.openxmlformats.org/officeDocument/2006/relationships/hyperlink" Target="https://msdn.microsoft.com/en-us/powershell/reference/5.1/microsoft.powershell.core/about/about_preference_variable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xasoft.com/blogs/powershell/7255220-powershell-tutorial-try-catch-finally-and-error-handling-in-powershell" TargetMode="External"/><Relationship Id="rId2" Type="http://schemas.openxmlformats.org/officeDocument/2006/relationships/hyperlink" Target="https://msdn.microsoft.com/en-us/powershell/reference/5.1/microsoft.powershell.core/about/about_preference_variabl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powershell/reference/5.1/microsoft.powershell.host/start-transcript" TargetMode="External"/><Relationship Id="rId2" Type="http://schemas.openxmlformats.org/officeDocument/2006/relationships/hyperlink" Target="https://www.fireeye.com/blog/threat-research/2016/02/greater_visibilityt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powershell/reference/5.1/microsoft.powershell.core/Enable-PSRemoting" TargetMode="External"/><Relationship Id="rId2" Type="http://schemas.openxmlformats.org/officeDocument/2006/relationships/hyperlink" Target="https://msdn.microsoft.com/en-us/library/aa384372(v=vs.85)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s.technet.microsoft.com/josebda/2010/03/31/experimenting-with-powershell-v2-remotin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s://msdn.microsoft.com/en-us/powershell/scripting/whats-new/what-s-new-in-windows-powershell-50#BKMK_new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cs-CZ" sz="4800" dirty="0">
                <a:solidFill>
                  <a:schemeClr val="tx1"/>
                </a:solidFill>
              </a:rPr>
              <a:t>Powershell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r"/>
            <a:r>
              <a:rPr lang="cs-CZ" sz="2000" dirty="0">
                <a:solidFill>
                  <a:schemeClr val="accent2"/>
                </a:solidFill>
                <a:latin typeface="Calibri"/>
              </a:rPr>
              <a:t>Martin Čuchran</a:t>
            </a:r>
          </a:p>
          <a:p>
            <a:pPr algn="r"/>
            <a:r>
              <a:rPr lang="en-US" sz="2000" dirty="0">
                <a:solidFill>
                  <a:schemeClr val="accent2"/>
                </a:solidFill>
                <a:latin typeface="Calibri"/>
              </a:rPr>
              <a:t>c</a:t>
            </a:r>
            <a:r>
              <a:rPr lang="cs-CZ" sz="2000" dirty="0">
                <a:solidFill>
                  <a:schemeClr val="accent2"/>
                </a:solidFill>
                <a:latin typeface="Calibri"/>
              </a:rPr>
              <a:t>uchran</a:t>
            </a:r>
            <a:r>
              <a:rPr lang="en-US" sz="2000" dirty="0">
                <a:solidFill>
                  <a:schemeClr val="accent2"/>
                </a:solidFill>
                <a:latin typeface="Calibri"/>
              </a:rPr>
              <a:t>@</a:t>
            </a:r>
            <a:r>
              <a:rPr lang="cs-CZ" sz="2000" dirty="0">
                <a:solidFill>
                  <a:schemeClr val="accent2"/>
                </a:solidFill>
                <a:latin typeface="Calibri"/>
              </a:rPr>
              <a:t>muni.cz</a:t>
            </a: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r>
              <a:rPr lang="en-US" dirty="0"/>
              <a:t> – </a:t>
            </a:r>
            <a:r>
              <a:rPr lang="sk-SK" dirty="0"/>
              <a:t>Príklad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Zistite</a:t>
            </a:r>
            <a:r>
              <a:rPr lang="en-US" dirty="0"/>
              <a:t> </a:t>
            </a:r>
            <a:r>
              <a:rPr lang="sk-SK" dirty="0"/>
              <a:t>s využitím Powershell Background jobs </a:t>
            </a:r>
            <a:r>
              <a:rPr lang="en-US" dirty="0"/>
              <a:t>p</a:t>
            </a:r>
            <a:r>
              <a:rPr lang="sk-SK" dirty="0"/>
              <a:t>rítomnosť súboru C:</a:t>
            </a:r>
            <a:r>
              <a:rPr lang="en-US" dirty="0"/>
              <a:t>\file.txt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k-SK" dirty="0"/>
              <a:t>čítačoch zo </a:t>
            </a:r>
            <a:r>
              <a:rPr lang="en-US" dirty="0" err="1"/>
              <a:t>zoznamu</a:t>
            </a:r>
            <a:r>
              <a:rPr lang="sk-SK" dirty="0"/>
              <a:t> C</a:t>
            </a:r>
            <a:r>
              <a:rPr lang="en-US" dirty="0"/>
              <a:t>:\computers.csv. </a:t>
            </a:r>
            <a:endParaRPr lang="sk-SK" dirty="0"/>
          </a:p>
          <a:p>
            <a:endParaRPr lang="sk-SK" dirty="0"/>
          </a:p>
        </p:txBody>
      </p:sp>
      <p:sp>
        <p:nvSpPr>
          <p:cNvPr id="5" name="Rectangle 4"/>
          <p:cNvSpPr/>
          <p:nvPr/>
        </p:nvSpPr>
        <p:spPr>
          <a:xfrm>
            <a:off x="1330036" y="3226505"/>
            <a:ext cx="92086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 </a:t>
            </a:r>
            <a:r>
              <a:rPr lang="en-US" sz="1400" dirty="0">
                <a:solidFill>
                  <a:srgbClr val="006400"/>
                </a:solidFill>
                <a:latin typeface="Lucida Console" panose="020B0609040504020204" pitchFamily="49" charset="0"/>
              </a:rPr>
              <a:t>#1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Get-Content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C:\computers.csv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Invoke-Command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ComputerName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ScriptBlock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Write-output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args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]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;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Test-Path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C:\file.txt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} 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–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ArgumentList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AsJob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400" dirty="0">
                <a:solidFill>
                  <a:srgbClr val="00008B"/>
                </a:solidFill>
                <a:latin typeface="Lucida Console" panose="020B0609040504020204" pitchFamily="49" charset="0"/>
              </a:rPr>
              <a:t>while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((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Running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count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-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gt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){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Start-Sleep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-Seconds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A2BE2"/>
                </a:solidFill>
                <a:latin typeface="Lucida Console" panose="020B0609040504020204" pitchFamily="49" charset="0"/>
              </a:rPr>
              <a:t>Completed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Receive-Job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-Id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Id}</a:t>
            </a: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549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r>
              <a:rPr lang="en-US" dirty="0"/>
              <a:t> – </a:t>
            </a:r>
            <a:r>
              <a:rPr lang="sk-SK" dirty="0"/>
              <a:t>ú</a:t>
            </a:r>
            <a:r>
              <a:rPr lang="en-US" dirty="0" err="1"/>
              <a:t>loha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Založte 5 skupín </a:t>
            </a:r>
            <a:r>
              <a:rPr lang="en-US" dirty="0"/>
              <a:t>s n</a:t>
            </a:r>
            <a:r>
              <a:rPr lang="sk-SK" dirty="0"/>
              <a:t>ázvom group</a:t>
            </a:r>
            <a:r>
              <a:rPr lang="en-US" dirty="0"/>
              <a:t>&lt;x&gt;, </a:t>
            </a:r>
            <a:r>
              <a:rPr lang="en-US" dirty="0" err="1"/>
              <a:t>kde</a:t>
            </a:r>
            <a:r>
              <a:rPr lang="en-US" dirty="0"/>
              <a:t> x </a:t>
            </a:r>
            <a:r>
              <a:rPr lang="en-US" dirty="0" err="1"/>
              <a:t>je</a:t>
            </a:r>
            <a:r>
              <a:rPr lang="en-US" dirty="0"/>
              <a:t> z </a:t>
            </a:r>
            <a:r>
              <a:rPr lang="en-US" dirty="0" err="1"/>
              <a:t>rozsahu</a:t>
            </a:r>
            <a:r>
              <a:rPr lang="en-US" dirty="0"/>
              <a:t> &lt;1,5&gt;</a:t>
            </a:r>
            <a:r>
              <a:rPr lang="sk-SK" dirty="0"/>
              <a:t> v Active Directory </a:t>
            </a:r>
            <a:r>
              <a:rPr lang="en-US" dirty="0"/>
              <a:t>s </a:t>
            </a:r>
            <a:r>
              <a:rPr lang="en-US" dirty="0" err="1"/>
              <a:t>vyu</a:t>
            </a:r>
            <a:r>
              <a:rPr lang="sk-SK" dirty="0"/>
              <a:t>ž</a:t>
            </a:r>
            <a:r>
              <a:rPr lang="en-US" dirty="0"/>
              <a:t>it</a:t>
            </a:r>
            <a:r>
              <a:rPr lang="sk-SK" dirty="0"/>
              <a:t>í</a:t>
            </a:r>
            <a:r>
              <a:rPr lang="en-US" dirty="0"/>
              <a:t>m</a:t>
            </a:r>
            <a:r>
              <a:rPr lang="sk-SK" dirty="0"/>
              <a:t> Powershellu</a:t>
            </a:r>
            <a:r>
              <a:rPr lang="en-US" dirty="0"/>
              <a:t> background jobs</a:t>
            </a:r>
            <a:r>
              <a:rPr lang="sk-SK" dirty="0"/>
              <a:t>. </a:t>
            </a:r>
            <a:r>
              <a:rPr lang="en-US" dirty="0"/>
              <a:t>V</a:t>
            </a:r>
            <a:r>
              <a:rPr lang="sk-SK" dirty="0"/>
              <a:t>ýstup z operácie zapíšte do súboru C:</a:t>
            </a:r>
            <a:r>
              <a:rPr lang="en-US" dirty="0"/>
              <a:t>\output.txt</a:t>
            </a:r>
            <a:endParaRPr lang="sk-SK" dirty="0"/>
          </a:p>
          <a:p>
            <a:pPr lvl="1"/>
            <a:endParaRPr lang="sk-SK" dirty="0"/>
          </a:p>
          <a:p>
            <a:r>
              <a:rPr lang="en-US" dirty="0" err="1"/>
              <a:t>Zistite</a:t>
            </a:r>
            <a:r>
              <a:rPr lang="en-US" dirty="0"/>
              <a:t>, </a:t>
            </a:r>
            <a:r>
              <a:rPr lang="sk-SK" dirty="0"/>
              <a:t>či </a:t>
            </a:r>
            <a:r>
              <a:rPr lang="en-US" dirty="0"/>
              <a:t>exist</a:t>
            </a:r>
            <a:r>
              <a:rPr lang="sk-SK" dirty="0"/>
              <a:t>ujú</a:t>
            </a:r>
            <a:r>
              <a:rPr lang="en-US" dirty="0"/>
              <a:t> </a:t>
            </a:r>
            <a:r>
              <a:rPr lang="sk-SK" dirty="0"/>
              <a:t>súbory zo zoznamu files</a:t>
            </a:r>
            <a:r>
              <a:rPr lang="en-US" dirty="0"/>
              <a:t>.csv </a:t>
            </a:r>
            <a:r>
              <a:rPr lang="sk-SK" dirty="0"/>
              <a:t>na lokálnom PC s využitím Background-jobs.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45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r>
              <a:rPr lang="en-US" dirty="0"/>
              <a:t> – </a:t>
            </a:r>
            <a:r>
              <a:rPr lang="sk-SK" dirty="0"/>
              <a:t>ú</a:t>
            </a:r>
            <a:r>
              <a:rPr lang="en-US" dirty="0" err="1"/>
              <a:t>loha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Založte 5 skupín </a:t>
            </a:r>
            <a:r>
              <a:rPr lang="en-US" dirty="0"/>
              <a:t>s n</a:t>
            </a:r>
            <a:r>
              <a:rPr lang="sk-SK" dirty="0"/>
              <a:t>ázvom group</a:t>
            </a:r>
            <a:r>
              <a:rPr lang="en-US" dirty="0"/>
              <a:t>&lt;x&gt;, </a:t>
            </a:r>
            <a:r>
              <a:rPr lang="en-US" dirty="0" err="1"/>
              <a:t>kde</a:t>
            </a:r>
            <a:r>
              <a:rPr lang="en-US" dirty="0"/>
              <a:t> x </a:t>
            </a:r>
            <a:r>
              <a:rPr lang="en-US" dirty="0" err="1"/>
              <a:t>je</a:t>
            </a:r>
            <a:r>
              <a:rPr lang="en-US" dirty="0"/>
              <a:t> z </a:t>
            </a:r>
            <a:r>
              <a:rPr lang="en-US" dirty="0" err="1"/>
              <a:t>rozsahu</a:t>
            </a:r>
            <a:r>
              <a:rPr lang="en-US" dirty="0"/>
              <a:t> &lt;1,5&gt;</a:t>
            </a:r>
            <a:r>
              <a:rPr lang="sk-SK" dirty="0"/>
              <a:t> v Active Directory </a:t>
            </a:r>
            <a:r>
              <a:rPr lang="en-US" dirty="0"/>
              <a:t>s </a:t>
            </a:r>
            <a:r>
              <a:rPr lang="en-US" dirty="0" err="1"/>
              <a:t>vyu</a:t>
            </a:r>
            <a:r>
              <a:rPr lang="sk-SK" dirty="0"/>
              <a:t>ž</a:t>
            </a:r>
            <a:r>
              <a:rPr lang="en-US" dirty="0"/>
              <a:t>it</a:t>
            </a:r>
            <a:r>
              <a:rPr lang="sk-SK" dirty="0"/>
              <a:t>í</a:t>
            </a:r>
            <a:r>
              <a:rPr lang="en-US" dirty="0"/>
              <a:t>m</a:t>
            </a:r>
            <a:r>
              <a:rPr lang="sk-SK" dirty="0"/>
              <a:t> Powershellu</a:t>
            </a:r>
            <a:r>
              <a:rPr lang="en-US" dirty="0"/>
              <a:t> background jobs</a:t>
            </a:r>
            <a:r>
              <a:rPr lang="sk-SK" dirty="0"/>
              <a:t>. </a:t>
            </a:r>
            <a:r>
              <a:rPr lang="en-US" dirty="0"/>
              <a:t>V</a:t>
            </a:r>
            <a:r>
              <a:rPr lang="sk-SK" dirty="0"/>
              <a:t>ýstup z operácie zapíšte do súboru C:</a:t>
            </a:r>
            <a:r>
              <a:rPr lang="en-US" dirty="0"/>
              <a:t>\output.txt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  <a:p>
            <a:endParaRPr lang="en-US" dirty="0"/>
          </a:p>
          <a:p>
            <a:r>
              <a:rPr lang="en-US" dirty="0" err="1"/>
              <a:t>Zistite</a:t>
            </a:r>
            <a:r>
              <a:rPr lang="en-US" dirty="0"/>
              <a:t>, </a:t>
            </a:r>
            <a:r>
              <a:rPr lang="sk-SK" dirty="0"/>
              <a:t>či </a:t>
            </a:r>
            <a:r>
              <a:rPr lang="en-US" dirty="0"/>
              <a:t>exist</a:t>
            </a:r>
            <a:r>
              <a:rPr lang="sk-SK" dirty="0"/>
              <a:t>ujú</a:t>
            </a:r>
            <a:r>
              <a:rPr lang="en-US" dirty="0"/>
              <a:t> </a:t>
            </a:r>
            <a:r>
              <a:rPr lang="sk-SK" dirty="0"/>
              <a:t>súbory zo zoznamu files</a:t>
            </a:r>
            <a:r>
              <a:rPr lang="en-US" dirty="0"/>
              <a:t>.csv </a:t>
            </a:r>
            <a:r>
              <a:rPr lang="sk-SK" dirty="0"/>
              <a:t>na lokálnom PC s využitím Background-jobs.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30399" y="3078677"/>
            <a:ext cx="764771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..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5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ScriptBlock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New-</a:t>
            </a:r>
            <a:r>
              <a:rPr lang="en-US" sz="11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ADGroup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-Name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1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groupName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GroupCategory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Security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		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GroupScope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Global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-Path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"CN=</a:t>
            </a:r>
            <a:r>
              <a:rPr lang="en-US" sz="1100" dirty="0" err="1">
                <a:solidFill>
                  <a:srgbClr val="8B0000"/>
                </a:solidFill>
                <a:latin typeface="Lucida Console" panose="020B0609040504020204" pitchFamily="49" charset="0"/>
              </a:rPr>
              <a:t>Users,DC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=pv176,DC=local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 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–</a:t>
            </a:r>
            <a:r>
              <a:rPr lang="en-US" sz="11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ArgumentList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“group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$(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”</a:t>
            </a:r>
            <a:endParaRPr lang="en-US" sz="1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100" dirty="0">
                <a:solidFill>
                  <a:srgbClr val="00008B"/>
                </a:solidFill>
                <a:latin typeface="Lucida Console" panose="020B0609040504020204" pitchFamily="49" charset="0"/>
              </a:rPr>
              <a:t>while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((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Running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count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gt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){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Start-Sleep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-Seconds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endParaRPr lang="en-US" sz="1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Completed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Receive-Job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-Id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Id}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&gt;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C:\output.txt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6623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r>
              <a:rPr lang="en-US" dirty="0"/>
              <a:t> – </a:t>
            </a:r>
            <a:r>
              <a:rPr lang="sk-SK" dirty="0"/>
              <a:t>ú</a:t>
            </a:r>
            <a:r>
              <a:rPr lang="en-US" dirty="0" err="1"/>
              <a:t>loha</a:t>
            </a:r>
            <a:r>
              <a:rPr lang="sk-S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Založte 5 skupín </a:t>
            </a:r>
            <a:r>
              <a:rPr lang="en-US" dirty="0"/>
              <a:t>s n</a:t>
            </a:r>
            <a:r>
              <a:rPr lang="sk-SK" dirty="0"/>
              <a:t>ázvom group</a:t>
            </a:r>
            <a:r>
              <a:rPr lang="en-US" dirty="0"/>
              <a:t>&lt;x&gt;, </a:t>
            </a:r>
            <a:r>
              <a:rPr lang="en-US" dirty="0" err="1"/>
              <a:t>kde</a:t>
            </a:r>
            <a:r>
              <a:rPr lang="en-US" dirty="0"/>
              <a:t> x </a:t>
            </a:r>
            <a:r>
              <a:rPr lang="en-US" dirty="0" err="1"/>
              <a:t>je</a:t>
            </a:r>
            <a:r>
              <a:rPr lang="en-US" dirty="0"/>
              <a:t> z </a:t>
            </a:r>
            <a:r>
              <a:rPr lang="en-US" dirty="0" err="1"/>
              <a:t>rozsahu</a:t>
            </a:r>
            <a:r>
              <a:rPr lang="en-US" dirty="0"/>
              <a:t> &lt;1,5&gt;</a:t>
            </a:r>
            <a:r>
              <a:rPr lang="sk-SK" dirty="0"/>
              <a:t> v Active Directory </a:t>
            </a:r>
            <a:r>
              <a:rPr lang="en-US" dirty="0"/>
              <a:t>s </a:t>
            </a:r>
            <a:r>
              <a:rPr lang="en-US" dirty="0" err="1"/>
              <a:t>vyu</a:t>
            </a:r>
            <a:r>
              <a:rPr lang="sk-SK" dirty="0"/>
              <a:t>ž</a:t>
            </a:r>
            <a:r>
              <a:rPr lang="en-US" dirty="0"/>
              <a:t>it</a:t>
            </a:r>
            <a:r>
              <a:rPr lang="sk-SK" dirty="0"/>
              <a:t>í</a:t>
            </a:r>
            <a:r>
              <a:rPr lang="en-US" dirty="0"/>
              <a:t>m</a:t>
            </a:r>
            <a:r>
              <a:rPr lang="sk-SK" dirty="0"/>
              <a:t> Powershellu</a:t>
            </a:r>
            <a:r>
              <a:rPr lang="en-US" dirty="0"/>
              <a:t> background jobs</a:t>
            </a:r>
            <a:r>
              <a:rPr lang="sk-SK" dirty="0"/>
              <a:t>. </a:t>
            </a:r>
            <a:r>
              <a:rPr lang="en-US" dirty="0"/>
              <a:t>V</a:t>
            </a:r>
            <a:r>
              <a:rPr lang="sk-SK" dirty="0"/>
              <a:t>ýstup z operácie zapíšte do súboru C:</a:t>
            </a:r>
            <a:r>
              <a:rPr lang="en-US" dirty="0"/>
              <a:t>\output.txt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sk-SK" dirty="0">
              <a:solidFill>
                <a:srgbClr val="C00000"/>
              </a:solidFill>
            </a:endParaRPr>
          </a:p>
          <a:p>
            <a:r>
              <a:rPr lang="en-US" dirty="0" err="1"/>
              <a:t>Zistite</a:t>
            </a:r>
            <a:r>
              <a:rPr lang="en-US" dirty="0"/>
              <a:t>, </a:t>
            </a:r>
            <a:r>
              <a:rPr lang="sk-SK" dirty="0"/>
              <a:t>či </a:t>
            </a:r>
            <a:r>
              <a:rPr lang="en-US" dirty="0"/>
              <a:t>exist</a:t>
            </a:r>
            <a:r>
              <a:rPr lang="sk-SK" dirty="0"/>
              <a:t>ujú</a:t>
            </a:r>
            <a:r>
              <a:rPr lang="en-US" dirty="0"/>
              <a:t> </a:t>
            </a:r>
            <a:r>
              <a:rPr lang="sk-SK" dirty="0"/>
              <a:t>súbory zo zoznamu files</a:t>
            </a:r>
            <a:r>
              <a:rPr lang="en-US" dirty="0"/>
              <a:t>.csv </a:t>
            </a:r>
            <a:r>
              <a:rPr lang="sk-SK" dirty="0"/>
              <a:t>na lokálnom PC s využitím Background-jobs.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30399" y="3078677"/>
            <a:ext cx="764771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..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5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ScriptBlock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New-</a:t>
            </a:r>
            <a:r>
              <a:rPr lang="en-US" sz="11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ADGroup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-Name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1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groupName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GroupCategory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Security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		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GroupScope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Global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-Path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"CN=</a:t>
            </a:r>
            <a:r>
              <a:rPr lang="en-US" sz="1100" dirty="0" err="1">
                <a:solidFill>
                  <a:srgbClr val="8B0000"/>
                </a:solidFill>
                <a:latin typeface="Lucida Console" panose="020B0609040504020204" pitchFamily="49" charset="0"/>
              </a:rPr>
              <a:t>Users,DC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=pv176,DC=local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 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–</a:t>
            </a:r>
            <a:r>
              <a:rPr lang="en-US" sz="11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ArgumentList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“group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$(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100" dirty="0">
                <a:solidFill>
                  <a:srgbClr val="8B0000"/>
                </a:solidFill>
                <a:latin typeface="Lucida Console" panose="020B0609040504020204" pitchFamily="49" charset="0"/>
              </a:rPr>
              <a:t>”</a:t>
            </a:r>
            <a:endParaRPr lang="en-US" sz="1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100" dirty="0">
                <a:solidFill>
                  <a:srgbClr val="00008B"/>
                </a:solidFill>
                <a:latin typeface="Lucida Console" panose="020B0609040504020204" pitchFamily="49" charset="0"/>
              </a:rPr>
              <a:t>while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((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Running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count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-</a:t>
            </a:r>
            <a:r>
              <a:rPr lang="en-US" sz="11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gt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){</a:t>
            </a: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Start-Sleep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-Seconds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endParaRPr lang="en-US" sz="11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Completed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r>
              <a:rPr lang="en-US" sz="1100" dirty="0">
                <a:solidFill>
                  <a:srgbClr val="0000FF"/>
                </a:solidFill>
                <a:latin typeface="Lucida Console" panose="020B0609040504020204" pitchFamily="49" charset="0"/>
              </a:rPr>
              <a:t>Receive-Job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000080"/>
                </a:solidFill>
                <a:latin typeface="Lucida Console" panose="020B0609040504020204" pitchFamily="49" charset="0"/>
              </a:rPr>
              <a:t>-Id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Id} </a:t>
            </a:r>
            <a:r>
              <a:rPr lang="en-US" sz="1100" dirty="0">
                <a:solidFill>
                  <a:srgbClr val="A9A9A9"/>
                </a:solidFill>
                <a:latin typeface="Lucida Console" panose="020B0609040504020204" pitchFamily="49" charset="0"/>
              </a:rPr>
              <a:t>&gt;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100" dirty="0">
                <a:solidFill>
                  <a:srgbClr val="8A2BE2"/>
                </a:solidFill>
                <a:latin typeface="Lucida Console" panose="020B0609040504020204" pitchFamily="49" charset="0"/>
              </a:rPr>
              <a:t>C:\output.txt</a:t>
            </a:r>
            <a:r>
              <a:rPr lang="en-US" sz="1100" dirty="0">
                <a:solidFill>
                  <a:prstClr val="black"/>
                </a:solidFill>
                <a:latin typeface="Lucida Console" panose="020B0609040504020204" pitchFamily="49" charset="0"/>
              </a:rPr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9124" y="5329796"/>
            <a:ext cx="98552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Get-Content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C:\files.csv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Start-Job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2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ArgumentList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2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ScriptBlock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{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Write-Output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args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]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;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Test-Path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args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]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while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((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Running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)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count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-</a:t>
            </a:r>
            <a:r>
              <a:rPr lang="en-US" sz="12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gt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0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){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Start-Sleep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-Seconds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00080"/>
                </a:solidFill>
                <a:latin typeface="Lucida Console" panose="020B0609040504020204" pitchFamily="49" charset="0"/>
              </a:rPr>
              <a:t>1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Get-Job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-State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Completed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%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Receive-Job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-Id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Id} </a:t>
            </a:r>
          </a:p>
        </p:txBody>
      </p:sp>
    </p:spTree>
    <p:extLst>
      <p:ext uri="{BB962C8B-B14F-4D97-AF65-F5344CB8AC3E}">
        <p14:creationId xmlns:p14="http://schemas.microsoft.com/office/powerpoint/2010/main" val="2001719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Literatúra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https://msdn.microsoft.com/en-us/library/dd878288(v=vs.85).aspx</a:t>
            </a:r>
            <a:endParaRPr lang="sk-SK" dirty="0"/>
          </a:p>
          <a:p>
            <a:r>
              <a:rPr lang="en-US" dirty="0">
                <a:hlinkClick r:id="rId3"/>
              </a:rPr>
              <a:t>https://msdn.microsoft.com/powershell/reference/5.1/Microsoft.PowerShell.Core/about/about_Jobs</a:t>
            </a:r>
            <a:endParaRPr lang="sk-SK" dirty="0"/>
          </a:p>
          <a:p>
            <a:r>
              <a:rPr lang="en-US" dirty="0">
                <a:hlinkClick r:id="rId4"/>
              </a:rPr>
              <a:t>https://www.howtogeek.com/138856/geek-school-learn-how-to-use-jobs-in-powershell/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84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runspaces</a:t>
            </a:r>
            <a:br>
              <a:rPr lang="sk-SK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Alternatíva k Background jobs</a:t>
            </a:r>
          </a:p>
          <a:p>
            <a:r>
              <a:rPr lang="sk-SK" dirty="0"/>
              <a:t>Výhody:</a:t>
            </a:r>
          </a:p>
          <a:p>
            <a:pPr lvl="1"/>
            <a:r>
              <a:rPr lang="sk-SK" dirty="0"/>
              <a:t>Rýchlejšia inicializácia</a:t>
            </a:r>
          </a:p>
          <a:p>
            <a:pPr lvl="1"/>
            <a:r>
              <a:rPr lang="sk-SK" dirty="0"/>
              <a:t>Menšie nároky na zdroje</a:t>
            </a:r>
          </a:p>
          <a:p>
            <a:pPr lvl="1"/>
            <a:r>
              <a:rPr lang="sk-SK" dirty="0"/>
              <a:t>Alternatíva k vláknam</a:t>
            </a:r>
          </a:p>
          <a:p>
            <a:r>
              <a:rPr lang="sk-SK" dirty="0"/>
              <a:t>Nevýhody:</a:t>
            </a:r>
          </a:p>
          <a:p>
            <a:pPr lvl="1"/>
            <a:r>
              <a:rPr lang="sk-SK" dirty="0"/>
              <a:t>Nie je plnohodnotná Powershell session – nepodporuje všetky funkcie PS</a:t>
            </a:r>
          </a:p>
          <a:p>
            <a:pPr lvl="1"/>
            <a:r>
              <a:rPr lang="sk-SK" dirty="0"/>
              <a:t>Zložitosť – monitoring vlákna</a:t>
            </a:r>
            <a:r>
              <a:rPr lang="en-US" dirty="0"/>
              <a:t>, o</a:t>
            </a:r>
            <a:r>
              <a:rPr lang="sk-SK" dirty="0"/>
              <a:t>š</a:t>
            </a:r>
            <a:r>
              <a:rPr lang="en-US" dirty="0" err="1"/>
              <a:t>etr</a:t>
            </a:r>
            <a:r>
              <a:rPr lang="sk-SK" dirty="0"/>
              <a:t>e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ch</a:t>
            </a:r>
            <a:r>
              <a:rPr lang="sk-SK" dirty="0"/>
              <a:t>ý</a:t>
            </a:r>
            <a:r>
              <a:rPr lang="en-US" dirty="0"/>
              <a:t>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76511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runspaces</a:t>
            </a:r>
            <a:r>
              <a:rPr lang="en-US" dirty="0"/>
              <a:t> – </a:t>
            </a:r>
            <a:r>
              <a:rPr lang="en-US" dirty="0" err="1"/>
              <a:t>uk</a:t>
            </a:r>
            <a:r>
              <a:rPr lang="sk-SK" dirty="0"/>
              <a:t>ážka</a:t>
            </a:r>
            <a:br>
              <a:rPr lang="sk-SK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7334" y="2090662"/>
            <a:ext cx="771236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Runspace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400" dirty="0" err="1">
                <a:solidFill>
                  <a:srgbClr val="008080"/>
                </a:solidFill>
                <a:latin typeface="Lucida Console" panose="020B0609040504020204" pitchFamily="49" charset="0"/>
              </a:rPr>
              <a:t>runspacefactory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]::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CreateRunspace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$PowerShell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400" dirty="0">
                <a:solidFill>
                  <a:srgbClr val="008080"/>
                </a:solidFill>
                <a:latin typeface="Lucida Console" panose="020B0609040504020204" pitchFamily="49" charset="0"/>
              </a:rPr>
              <a:t>powershell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]::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Create()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PowerShell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runspace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Runspace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Runspace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Open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400" dirty="0">
                <a:solidFill>
                  <a:srgbClr val="008080"/>
                </a:solidFill>
                <a:latin typeface="Lucida Console" panose="020B0609040504020204" pitchFamily="49" charset="0"/>
              </a:rPr>
              <a:t>void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]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PowerShell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AddScript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({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Get-Date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Lucida Console" panose="020B0609040504020204" pitchFamily="49" charset="0"/>
              </a:rPr>
              <a:t>Start-Sleep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000080"/>
                </a:solidFill>
                <a:latin typeface="Lucida Console" panose="020B0609040504020204" pitchFamily="49" charset="0"/>
              </a:rPr>
              <a:t>-Seconds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800080"/>
                </a:solidFill>
                <a:latin typeface="Lucida Console" panose="020B0609040504020204" pitchFamily="49" charset="0"/>
              </a:rPr>
              <a:t>10</a:t>
            </a:r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})</a:t>
            </a:r>
          </a:p>
          <a:p>
            <a:endParaRPr lang="en-US" sz="14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AsyncObject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4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4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PowerShell</a:t>
            </a:r>
            <a:r>
              <a:rPr lang="en-US" sz="14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4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BeginInvoke</a:t>
            </a:r>
            <a:r>
              <a:rPr lang="en-US" sz="1400" dirty="0">
                <a:solidFill>
                  <a:prstClr val="black"/>
                </a:solidFill>
                <a:latin typeface="Lucida Console" panose="020B0609040504020204" pitchFamily="49" charset="0"/>
              </a:rPr>
              <a:t>() </a:t>
            </a:r>
          </a:p>
        </p:txBody>
      </p:sp>
    </p:spTree>
    <p:extLst>
      <p:ext uri="{BB962C8B-B14F-4D97-AF65-F5344CB8AC3E}">
        <p14:creationId xmlns:p14="http://schemas.microsoft.com/office/powerpoint/2010/main" val="1261327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Literatúra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https://blogs.technet.microsoft.com/heyscriptingguy/2015/11/26/beginning-use-of-powershell-runspaces-part-1/</a:t>
            </a:r>
            <a:endParaRPr lang="sk-SK" dirty="0"/>
          </a:p>
          <a:p>
            <a:r>
              <a:rPr lang="sk-SK" dirty="0">
                <a:hlinkClick r:id="rId3"/>
              </a:rPr>
              <a:t>https://thesurlyadmin.com/2013/02/11/multithreading-powershell-scripts/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4746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debug</a:t>
            </a:r>
            <a:r>
              <a:rPr lang="en-US" dirty="0"/>
              <a:t>g</a:t>
            </a:r>
            <a:r>
              <a:rPr lang="sk-SK" dirty="0"/>
              <a:t>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</a:p>
          <a:p>
            <a:pPr lvl="1"/>
            <a:r>
              <a:rPr lang="sk-SK" dirty="0"/>
              <a:t>Write-Host, Write-Verbose, Write-Output, Write-Debug, Write-Error, Write-Warning</a:t>
            </a:r>
          </a:p>
          <a:p>
            <a:r>
              <a:rPr lang="sk-SK" dirty="0"/>
              <a:t>Odchytávanie chýb</a:t>
            </a:r>
          </a:p>
          <a:p>
            <a:pPr lvl="1"/>
            <a:r>
              <a:rPr lang="sk-SK" dirty="0"/>
              <a:t>Try-Catch-Finally</a:t>
            </a:r>
          </a:p>
          <a:p>
            <a:r>
              <a:rPr lang="en-US" dirty="0" err="1"/>
              <a:t>Logovanie</a:t>
            </a:r>
            <a:endParaRPr lang="sk-SK" dirty="0"/>
          </a:p>
          <a:p>
            <a:pPr lvl="1"/>
            <a:r>
              <a:rPr lang="sk-SK" dirty="0"/>
              <a:t>Start-transcript, Stop-transcript</a:t>
            </a:r>
            <a:endParaRPr lang="en-US" dirty="0"/>
          </a:p>
          <a:p>
            <a:pPr lvl="1"/>
            <a:r>
              <a:rPr lang="en-US" dirty="0"/>
              <a:t>Powershell logs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3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 </a:t>
            </a:r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</a:p>
          <a:p>
            <a:pPr lvl="1"/>
            <a:r>
              <a:rPr lang="sk-SK" dirty="0"/>
              <a:t>Write-Host</a:t>
            </a:r>
            <a:endParaRPr lang="en-US" dirty="0"/>
          </a:p>
          <a:p>
            <a:pPr lvl="1"/>
            <a:r>
              <a:rPr lang="sk-SK" dirty="0"/>
              <a:t>Write-Verbose</a:t>
            </a:r>
            <a:endParaRPr lang="en-US" dirty="0"/>
          </a:p>
          <a:p>
            <a:pPr lvl="1"/>
            <a:r>
              <a:rPr lang="sk-SK" dirty="0"/>
              <a:t>Write-Output</a:t>
            </a:r>
            <a:endParaRPr lang="en-US" dirty="0"/>
          </a:p>
          <a:p>
            <a:pPr lvl="1"/>
            <a:r>
              <a:rPr lang="sk-SK" dirty="0"/>
              <a:t>Write-Debug</a:t>
            </a:r>
            <a:endParaRPr lang="en-US" dirty="0"/>
          </a:p>
          <a:p>
            <a:pPr lvl="1"/>
            <a:r>
              <a:rPr lang="sk-SK" dirty="0"/>
              <a:t>Write-Error</a:t>
            </a:r>
            <a:endParaRPr lang="en-US" dirty="0"/>
          </a:p>
          <a:p>
            <a:pPr lvl="1"/>
            <a:r>
              <a:rPr lang="sk-SK" dirty="0"/>
              <a:t>Write-Warning</a:t>
            </a:r>
            <a:endParaRPr lang="en-US" dirty="0"/>
          </a:p>
          <a:p>
            <a:pPr lvl="1"/>
            <a:r>
              <a:rPr lang="en-US" dirty="0"/>
              <a:t>Write-Information (PS 5.0)</a:t>
            </a:r>
            <a:endParaRPr lang="sk-SK" dirty="0"/>
          </a:p>
          <a:p>
            <a:r>
              <a:rPr lang="en-US" dirty="0" err="1"/>
              <a:t>Ak</a:t>
            </a:r>
            <a:r>
              <a:rPr lang="sk-SK" dirty="0"/>
              <a:t>ý je rozdiel medzi </a:t>
            </a:r>
            <a:r>
              <a:rPr lang="en-US" dirty="0" err="1"/>
              <a:t>skupinami</a:t>
            </a:r>
            <a:r>
              <a:rPr lang="en-US" dirty="0"/>
              <a:t> </a:t>
            </a:r>
            <a:r>
              <a:rPr lang="sk-SK" dirty="0"/>
              <a:t>cmdlet</a:t>
            </a:r>
            <a:r>
              <a:rPr lang="en-US" dirty="0" err="1"/>
              <a:t>ov</a:t>
            </a:r>
            <a:r>
              <a:rPr lang="sk-SK" dirty="0"/>
              <a:t> </a:t>
            </a:r>
            <a:r>
              <a:rPr lang="en-US" dirty="0"/>
              <a:t>“</a:t>
            </a:r>
            <a:r>
              <a:rPr lang="sk-SK" dirty="0"/>
              <a:t>Write</a:t>
            </a:r>
            <a:r>
              <a:rPr lang="en-US" dirty="0"/>
              <a:t>-host, Write-error, Write-warning” a “Write-Debug, Write-Verbose” ?</a:t>
            </a:r>
          </a:p>
        </p:txBody>
      </p:sp>
    </p:spTree>
    <p:extLst>
      <p:ext uri="{BB962C8B-B14F-4D97-AF65-F5344CB8AC3E}">
        <p14:creationId xmlns:p14="http://schemas.microsoft.com/office/powerpoint/2010/main" val="374258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Definícia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„</a:t>
            </a:r>
            <a:r>
              <a:rPr lang="en-US" dirty="0"/>
              <a:t>PowerShell is an automation platform and scripting language for Windows and Windows Server that allows you to simplify the management of your systems. Unlike other text-based shells, PowerShell harnesses the power of the .NET Framework, providing rich objects and a massive set of built-in functionality for taking control of your Windows environments.</a:t>
            </a:r>
            <a:r>
              <a:rPr lang="sk-SK" dirty="0"/>
              <a:t>“</a:t>
            </a:r>
          </a:p>
          <a:p>
            <a:pPr marL="1828800" lvl="4" indent="0">
              <a:buNone/>
            </a:pPr>
            <a:r>
              <a:rPr lang="sk-SK" dirty="0"/>
              <a:t>											Microsoft</a:t>
            </a:r>
          </a:p>
          <a:p>
            <a:r>
              <a:rPr lang="sk-SK" dirty="0"/>
              <a:t>Súčasti:</a:t>
            </a:r>
            <a:endParaRPr lang="en-US" dirty="0"/>
          </a:p>
          <a:p>
            <a:pPr lvl="1"/>
            <a:r>
              <a:rPr lang="sk-SK" dirty="0"/>
              <a:t>Powershell</a:t>
            </a:r>
            <a:endParaRPr lang="en-US" dirty="0"/>
          </a:p>
          <a:p>
            <a:pPr lvl="1"/>
            <a:r>
              <a:rPr lang="en-US" dirty="0"/>
              <a:t>Powershell ISE</a:t>
            </a:r>
            <a:endParaRPr lang="sk-SK" dirty="0"/>
          </a:p>
          <a:p>
            <a:pPr lvl="1"/>
            <a:r>
              <a:rPr lang="sk-SK" dirty="0"/>
              <a:t>Powershell Desired State Configuration </a:t>
            </a:r>
            <a:r>
              <a:rPr lang="en-US" dirty="0"/>
              <a:t>(DSC)</a:t>
            </a:r>
          </a:p>
        </p:txBody>
      </p:sp>
    </p:spTree>
    <p:extLst>
      <p:ext uri="{BB962C8B-B14F-4D97-AF65-F5344CB8AC3E}">
        <p14:creationId xmlns:p14="http://schemas.microsoft.com/office/powerpoint/2010/main" val="180960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 </a:t>
            </a:r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$</a:t>
            </a:r>
            <a:r>
              <a:rPr lang="en-US" dirty="0" err="1"/>
              <a:t>DebugPreference</a:t>
            </a:r>
            <a:endParaRPr lang="en-US" dirty="0"/>
          </a:p>
          <a:p>
            <a:pPr lvl="1"/>
            <a:r>
              <a:rPr lang="en-US" dirty="0"/>
              <a:t>Continue</a:t>
            </a:r>
            <a:endParaRPr lang="en-US" dirty="0"/>
          </a:p>
          <a:p>
            <a:pPr lvl="1"/>
            <a:r>
              <a:rPr lang="en-US" dirty="0"/>
              <a:t>Stop</a:t>
            </a:r>
          </a:p>
          <a:p>
            <a:pPr lvl="1"/>
            <a:r>
              <a:rPr lang="en-US" dirty="0" err="1"/>
              <a:t>SilentlyContinue</a:t>
            </a:r>
            <a:endParaRPr lang="en-US" dirty="0"/>
          </a:p>
          <a:p>
            <a:pPr lvl="1"/>
            <a:r>
              <a:rPr lang="en-US" dirty="0"/>
              <a:t>Inquire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VerbosePreference</a:t>
            </a:r>
            <a:endParaRPr lang="en-US" dirty="0"/>
          </a:p>
          <a:p>
            <a:pPr lvl="1"/>
            <a:r>
              <a:rPr lang="en-US" dirty="0"/>
              <a:t>Continue</a:t>
            </a:r>
          </a:p>
          <a:p>
            <a:pPr lvl="1"/>
            <a:r>
              <a:rPr lang="en-US" dirty="0"/>
              <a:t>Stop</a:t>
            </a:r>
          </a:p>
          <a:p>
            <a:pPr lvl="1"/>
            <a:r>
              <a:rPr lang="en-US" dirty="0" err="1"/>
              <a:t>SilentlyContinue</a:t>
            </a:r>
            <a:endParaRPr lang="en-US" dirty="0"/>
          </a:p>
          <a:p>
            <a:pPr lvl="1"/>
            <a:r>
              <a:rPr lang="en-US" dirty="0"/>
              <a:t>Inquire</a:t>
            </a:r>
          </a:p>
          <a:p>
            <a:r>
              <a:rPr lang="en-US" dirty="0"/>
              <a:t>$</a:t>
            </a:r>
            <a:r>
              <a:rPr lang="en-US" dirty="0" err="1"/>
              <a:t>ErrorActionPreference</a:t>
            </a:r>
            <a:r>
              <a:rPr lang="en-US" dirty="0"/>
              <a:t> - &gt; </a:t>
            </a:r>
            <a:r>
              <a:rPr lang="en-US" dirty="0" err="1"/>
              <a:t>Viac</a:t>
            </a:r>
            <a:r>
              <a:rPr lang="en-US" dirty="0"/>
              <a:t> v </a:t>
            </a:r>
            <a:r>
              <a:rPr lang="sk-SK" dirty="0"/>
              <a:t>ďalšej časti prednášky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Ak</a:t>
            </a:r>
            <a:r>
              <a:rPr lang="sk-SK" dirty="0"/>
              <a:t>ý je rozdiel medzi jednotlivými hodnotami</a:t>
            </a:r>
            <a:r>
              <a:rPr lang="en-US" dirty="0"/>
              <a:t>? </a:t>
            </a:r>
            <a:endParaRPr lang="sk-SK" dirty="0"/>
          </a:p>
          <a:p>
            <a:pPr marL="0" indent="0">
              <a:buNone/>
            </a:pPr>
            <a:r>
              <a:rPr lang="en-US" dirty="0"/>
              <a:t>M</a:t>
            </a:r>
            <a:r>
              <a:rPr lang="sk-SK" dirty="0"/>
              <a:t>ôžeme zabezpečiť zobrazovanie debug a verbose výstupu aj iným spôsobom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695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 </a:t>
            </a:r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Príklad .</a:t>
            </a:r>
            <a:r>
              <a:rPr lang="en-US" dirty="0"/>
              <a:t>\</a:t>
            </a:r>
            <a:r>
              <a:rPr lang="sk-SK" dirty="0"/>
              <a:t>debugging.ps1</a:t>
            </a:r>
            <a:endParaRPr lang="en-US" dirty="0"/>
          </a:p>
          <a:p>
            <a:pPr lvl="1"/>
            <a:r>
              <a:rPr lang="sk-SK" dirty="0"/>
              <a:t>Čo vypíše na štandardný výstup zadaný script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22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 </a:t>
            </a:r>
            <a:r>
              <a:rPr lang="sk-SK" dirty="0"/>
              <a:t>Práca s vý</a:t>
            </a:r>
            <a:r>
              <a:rPr lang="en-US" dirty="0" err="1"/>
              <a:t>stup</a:t>
            </a:r>
            <a:r>
              <a:rPr lang="sk-SK" dirty="0"/>
              <a:t>om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Príklad .</a:t>
            </a:r>
            <a:r>
              <a:rPr lang="en-US" dirty="0"/>
              <a:t>\</a:t>
            </a:r>
            <a:r>
              <a:rPr lang="sk-SK" dirty="0"/>
              <a:t>debugging.ps1</a:t>
            </a:r>
            <a:endParaRPr lang="en-US" dirty="0"/>
          </a:p>
          <a:p>
            <a:pPr lvl="1"/>
            <a:r>
              <a:rPr lang="sk-SK" dirty="0"/>
              <a:t>Čo vypíše na štandardný výstup zadaný script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zabezpe</a:t>
            </a:r>
            <a:r>
              <a:rPr lang="sk-SK" dirty="0"/>
              <a:t>čím aby sa na </a:t>
            </a:r>
            <a:r>
              <a:rPr lang="sk-SK" dirty="0"/>
              <a:t>štandardný výstup vypísali všetky definované reťazce</a:t>
            </a:r>
            <a:r>
              <a:rPr lang="en-US" dirty="0"/>
              <a:t>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25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Literatúra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https://msdn.microsoft.com/en-us/powershell/reference/5.1/microsoft.powershell.core/about/about_preference_variables</a:t>
            </a:r>
            <a:endParaRPr lang="sk-SK" dirty="0"/>
          </a:p>
          <a:p>
            <a:r>
              <a:rPr lang="en-US" dirty="0">
                <a:hlinkClick r:id="rId3"/>
              </a:rPr>
              <a:t>https://msdn.microsoft.com/en-us/powershell/reference/5.1/microsoft.powershell.utility/write-host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71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chýb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r>
              <a:rPr lang="sk-SK"/>
              <a:t>Try-Catch-Finally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15999" y="1930400"/>
            <a:ext cx="892232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 </a:t>
            </a:r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Try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AuthorizedUsers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Get-Content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\\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FileServer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\</a:t>
            </a:r>
            <a:r>
              <a:rPr lang="en-US" sz="12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HRShare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\UserList.txt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2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ErrorAction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Stop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Catch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[</a:t>
            </a:r>
            <a:r>
              <a:rPr lang="en-US" sz="1200" dirty="0" err="1">
                <a:solidFill>
                  <a:srgbClr val="008080"/>
                </a:solidFill>
                <a:latin typeface="Lucida Console" panose="020B0609040504020204" pitchFamily="49" charset="0"/>
              </a:rPr>
              <a:t>System.OutOfMemoryException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]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Restart-Computer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localhost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Catch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ErrorMessage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Exception</a:t>
            </a:r>
            <a:r>
              <a:rPr lang="en-US" sz="12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Message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FailedItem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$_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Exception</a:t>
            </a:r>
            <a:r>
              <a:rPr lang="en-US" sz="1200" dirty="0" err="1">
                <a:solidFill>
                  <a:srgbClr val="A9A9A9"/>
                </a:solidFill>
                <a:latin typeface="Lucida Console" panose="020B0609040504020204" pitchFamily="49" charset="0"/>
              </a:rPr>
              <a:t>.</a:t>
            </a:r>
            <a:r>
              <a:rPr lang="en-US" sz="1200" dirty="0" err="1">
                <a:solidFill>
                  <a:prstClr val="black"/>
                </a:solidFill>
                <a:latin typeface="Lucida Console" panose="020B0609040504020204" pitchFamily="49" charset="0"/>
              </a:rPr>
              <a:t>ItemName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Send-</a:t>
            </a:r>
            <a:r>
              <a:rPr lang="en-US" sz="12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MailMessage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-From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ExpensesBot@MyCompany.Com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-To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 err="1">
                <a:solidFill>
                  <a:srgbClr val="8A2BE2"/>
                </a:solidFill>
                <a:latin typeface="Lucida Console" panose="020B0609040504020204" pitchFamily="49" charset="0"/>
              </a:rPr>
              <a:t>WinAdmin@MyCompany.Com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-Subject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"HR File Read Failed!"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</a:t>
            </a:r>
            <a:r>
              <a:rPr lang="en-US" sz="1200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SmtpServer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EXCH01.AD.MyCompany.Com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-Body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"We failed to read file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FailedItem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. The error message was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</a:t>
            </a:r>
            <a:r>
              <a:rPr lang="en-US" sz="1200" dirty="0" err="1">
                <a:solidFill>
                  <a:srgbClr val="FF4500"/>
                </a:solidFill>
                <a:latin typeface="Lucida Console" panose="020B0609040504020204" pitchFamily="49" charset="0"/>
              </a:rPr>
              <a:t>ErrorMessage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Break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</a:t>
            </a:r>
          </a:p>
          <a:p>
            <a:r>
              <a:rPr lang="en-US" sz="1200" dirty="0">
                <a:solidFill>
                  <a:srgbClr val="00008B"/>
                </a:solidFill>
                <a:latin typeface="Lucida Console" panose="020B0609040504020204" pitchFamily="49" charset="0"/>
              </a:rPr>
              <a:t>Finally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{</a:t>
            </a: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$Time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Get-Date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   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"This script made a read attempt at </a:t>
            </a:r>
            <a:r>
              <a:rPr lang="en-US" sz="1200" dirty="0">
                <a:solidFill>
                  <a:srgbClr val="FF4500"/>
                </a:solidFill>
                <a:latin typeface="Lucida Console" panose="020B0609040504020204" pitchFamily="49" charset="0"/>
              </a:rPr>
              <a:t>$Time</a:t>
            </a:r>
            <a:r>
              <a:rPr lang="en-US" sz="1200" dirty="0">
                <a:solidFill>
                  <a:srgbClr val="8B0000"/>
                </a:solidFill>
                <a:latin typeface="Lucida Console" panose="020B0609040504020204" pitchFamily="49" charset="0"/>
              </a:rPr>
              <a:t>"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A9A9A9"/>
                </a:solidFill>
                <a:latin typeface="Lucida Console" panose="020B0609040504020204" pitchFamily="49" charset="0"/>
              </a:rPr>
              <a:t>|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Lucida Console" panose="020B0609040504020204" pitchFamily="49" charset="0"/>
              </a:rPr>
              <a:t>out-file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8A2BE2"/>
                </a:solidFill>
                <a:latin typeface="Lucida Console" panose="020B0609040504020204" pitchFamily="49" charset="0"/>
              </a:rPr>
              <a:t>c:\logs\ExpensesScript.log</a:t>
            </a:r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 </a:t>
            </a:r>
            <a:r>
              <a:rPr lang="en-US" sz="1200" dirty="0">
                <a:solidFill>
                  <a:srgbClr val="000080"/>
                </a:solidFill>
                <a:latin typeface="Lucida Console" panose="020B0609040504020204" pitchFamily="49" charset="0"/>
              </a:rPr>
              <a:t>-append</a:t>
            </a:r>
            <a:endParaRPr lang="en-US" sz="1200" dirty="0">
              <a:solidFill>
                <a:prstClr val="black"/>
              </a:solidFill>
              <a:latin typeface="Lucida Console" panose="020B0609040504020204" pitchFamily="49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Lucida Console" panose="020B06090405040202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9424640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chýb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r>
              <a:rPr lang="sk-SK" dirty="0"/>
              <a:t>Powershell pracuje s 2 typmi chýb</a:t>
            </a:r>
          </a:p>
          <a:p>
            <a:pPr lvl="1"/>
            <a:r>
              <a:rPr lang="sk-SK" dirty="0"/>
              <a:t>Terminating errors</a:t>
            </a:r>
          </a:p>
          <a:p>
            <a:pPr lvl="1"/>
            <a:r>
              <a:rPr lang="sk-SK" dirty="0"/>
              <a:t>Non-Terminating errors</a:t>
            </a:r>
          </a:p>
          <a:p>
            <a:r>
              <a:rPr lang="sk-SK" dirty="0"/>
              <a:t>Try</a:t>
            </a:r>
            <a:r>
              <a:rPr lang="en-US" dirty="0"/>
              <a:t>-</a:t>
            </a:r>
            <a:r>
              <a:rPr lang="sk-SK" dirty="0"/>
              <a:t>Catch</a:t>
            </a:r>
            <a:r>
              <a:rPr lang="en-US" dirty="0"/>
              <a:t>-</a:t>
            </a:r>
            <a:r>
              <a:rPr lang="sk-SK" dirty="0"/>
              <a:t>Finally</a:t>
            </a:r>
            <a:r>
              <a:rPr lang="en-US" dirty="0"/>
              <a:t> </a:t>
            </a:r>
            <a:r>
              <a:rPr lang="en-US" dirty="0" err="1"/>
              <a:t>vy</a:t>
            </a:r>
            <a:r>
              <a:rPr lang="sk-SK" dirty="0"/>
              <a:t>žaduje pre správnu funkčnosť aby cmdlety vyhadzovali Terminating errors</a:t>
            </a:r>
          </a:p>
          <a:p>
            <a:endParaRPr lang="sk-SK" dirty="0"/>
          </a:p>
          <a:p>
            <a:r>
              <a:rPr lang="sk-SK" dirty="0"/>
              <a:t>Ako zabezpečíte, aby konštrukcia try-catch-finally vedela reagovať na akékoľvek chyby v rámci vášho skriptu</a:t>
            </a:r>
            <a:r>
              <a:rPr lang="en-US" dirty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357598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chýb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Powershell pracuje s 2 typmi chýb</a:t>
            </a:r>
          </a:p>
          <a:p>
            <a:pPr lvl="1"/>
            <a:r>
              <a:rPr lang="sk-SK" dirty="0"/>
              <a:t>Terminating errors</a:t>
            </a:r>
          </a:p>
          <a:p>
            <a:pPr lvl="1"/>
            <a:r>
              <a:rPr lang="sk-SK" dirty="0"/>
              <a:t>Non-Terminating errors</a:t>
            </a:r>
          </a:p>
          <a:p>
            <a:endParaRPr lang="sk-SK" dirty="0"/>
          </a:p>
          <a:p>
            <a:r>
              <a:rPr lang="sk-SK" dirty="0"/>
              <a:t>Ako zabezpečíte, aby konštrukcia try-catch-finally vedela reagovať na akékoľvek chyby v rámci vášho skriptu</a:t>
            </a:r>
            <a:r>
              <a:rPr lang="en-US" dirty="0"/>
              <a:t>?</a:t>
            </a:r>
            <a:endParaRPr lang="sk-SK" dirty="0"/>
          </a:p>
          <a:p>
            <a:pPr lvl="1"/>
            <a:r>
              <a:rPr lang="sk-SK" dirty="0"/>
              <a:t>Konverzia Non-Terminating errors na Terminating errors</a:t>
            </a:r>
          </a:p>
          <a:p>
            <a:pPr lvl="1"/>
            <a:r>
              <a:rPr lang="en-US" dirty="0"/>
              <a:t>$</a:t>
            </a:r>
            <a:r>
              <a:rPr lang="en-US" dirty="0" err="1"/>
              <a:t>ErroActionPreference</a:t>
            </a:r>
            <a:endParaRPr lang="en-US" dirty="0"/>
          </a:p>
          <a:p>
            <a:pPr lvl="2"/>
            <a:r>
              <a:rPr lang="en-US" dirty="0"/>
              <a:t>Continue</a:t>
            </a:r>
          </a:p>
          <a:p>
            <a:pPr lvl="2"/>
            <a:r>
              <a:rPr lang="en-US" dirty="0"/>
              <a:t>Stop</a:t>
            </a:r>
          </a:p>
          <a:p>
            <a:pPr lvl="2"/>
            <a:r>
              <a:rPr lang="en-US" dirty="0" err="1"/>
              <a:t>SilentlyContinue</a:t>
            </a:r>
            <a:endParaRPr lang="en-US" dirty="0"/>
          </a:p>
          <a:p>
            <a:pPr lvl="2"/>
            <a:r>
              <a:rPr lang="en-US" dirty="0"/>
              <a:t>Inquire</a:t>
            </a:r>
          </a:p>
          <a:p>
            <a:pPr lvl="2"/>
            <a:r>
              <a:rPr lang="en-US" dirty="0"/>
              <a:t>Suspend</a:t>
            </a:r>
          </a:p>
          <a:p>
            <a:pPr lvl="1"/>
            <a:r>
              <a:rPr lang="en-US" dirty="0"/>
              <a:t>-</a:t>
            </a:r>
            <a:r>
              <a:rPr lang="en-US" dirty="0" err="1"/>
              <a:t>ErrorAction</a:t>
            </a:r>
            <a:r>
              <a:rPr lang="en-US" dirty="0"/>
              <a:t>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68671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chýb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r>
              <a:rPr lang="en-US" dirty="0" err="1"/>
              <a:t>Pr</a:t>
            </a:r>
            <a:r>
              <a:rPr lang="sk-SK" dirty="0"/>
              <a:t>íklad .</a:t>
            </a:r>
            <a:r>
              <a:rPr lang="en-US" dirty="0"/>
              <a:t>\Try-catch-finally.ps1</a:t>
            </a:r>
          </a:p>
          <a:p>
            <a:pPr lvl="1"/>
            <a:r>
              <a:rPr lang="sk-SK" dirty="0"/>
              <a:t>Čo vypíše na štandardný výstup zadaný script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8722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chýb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1449"/>
            <a:ext cx="8596668" cy="4549913"/>
          </a:xfrm>
        </p:spPr>
        <p:txBody>
          <a:bodyPr>
            <a:normAutofit/>
          </a:bodyPr>
          <a:lstStyle/>
          <a:p>
            <a:r>
              <a:rPr lang="en-US" dirty="0" err="1"/>
              <a:t>Pr</a:t>
            </a:r>
            <a:r>
              <a:rPr lang="sk-SK" dirty="0"/>
              <a:t>íklad .</a:t>
            </a:r>
            <a:r>
              <a:rPr lang="en-US" dirty="0"/>
              <a:t>\Try-catch-finally.ps1</a:t>
            </a:r>
          </a:p>
          <a:p>
            <a:pPr lvl="1"/>
            <a:r>
              <a:rPr lang="sk-SK" dirty="0"/>
              <a:t>Čo vypíše na štandardný výstup zadaný script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zabezpe</a:t>
            </a:r>
            <a:r>
              <a:rPr lang="sk-SK" dirty="0"/>
              <a:t>čím aby </a:t>
            </a:r>
            <a:r>
              <a:rPr lang="en-US" dirty="0" err="1"/>
              <a:t>kon</a:t>
            </a:r>
            <a:r>
              <a:rPr lang="sk-SK" dirty="0"/>
              <a:t>š</a:t>
            </a:r>
            <a:r>
              <a:rPr lang="en-US" dirty="0" err="1"/>
              <a:t>trukcia</a:t>
            </a:r>
            <a:r>
              <a:rPr lang="en-US" dirty="0"/>
              <a:t> </a:t>
            </a:r>
            <a:r>
              <a:rPr lang="sk-SK" dirty="0"/>
              <a:t>try-catch-finally fungovala správne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9053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</a:t>
            </a:r>
            <a:r>
              <a:rPr lang="sk-SK" dirty="0"/>
              <a:t>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https://msdn.microsoft.com/en-us/powershell/reference/5.1/microsoft.powershell.core/about/about_preference_variables</a:t>
            </a:r>
            <a:endParaRPr lang="sk-SK" dirty="0"/>
          </a:p>
          <a:p>
            <a:r>
              <a:rPr lang="en-US" dirty="0">
                <a:hlinkClick r:id="rId3"/>
              </a:rPr>
              <a:t>https://www.vexasoft.com/blogs/powershell/7255220-powershell-tutorial-try-catch-finally-and-error-handling-in-powershell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150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Obsah</a:t>
            </a:r>
            <a:r>
              <a:rPr lang="sk-SK" dirty="0"/>
              <a:t> prednášky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Background jobs</a:t>
            </a:r>
          </a:p>
          <a:p>
            <a:r>
              <a:rPr lang="sk-SK" dirty="0"/>
              <a:t>Runspaces</a:t>
            </a:r>
          </a:p>
          <a:p>
            <a:r>
              <a:rPr lang="sk-SK" dirty="0"/>
              <a:t>Debuging</a:t>
            </a:r>
          </a:p>
          <a:p>
            <a:r>
              <a:rPr lang="sk-SK" dirty="0"/>
              <a:t>Remote management</a:t>
            </a:r>
          </a:p>
          <a:p>
            <a:r>
              <a:rPr lang="sk-SK" dirty="0"/>
              <a:t>Novinky v Powershell 5.0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73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S 5 kolegami spravujete 5000 PC. Ako zabezpečíte logovanie bezobslužných skriptov, ktoré sa spúšťajú na PC vo vašej správe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81693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S 5 kolegami spravujete 5000 PC. Ako zabezpečíte logovanie bezobslužných skriptov, ktoré sa spúšťajú na PC vo vašej správe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Využijem Write</a:t>
            </a:r>
            <a:r>
              <a:rPr lang="en-US" dirty="0"/>
              <a:t>-* </a:t>
            </a:r>
            <a:r>
              <a:rPr lang="en-US" dirty="0" err="1"/>
              <a:t>cmdlety</a:t>
            </a:r>
            <a:r>
              <a:rPr lang="en-US" dirty="0"/>
              <a:t>, </a:t>
            </a:r>
            <a:r>
              <a:rPr lang="en-US" dirty="0" err="1"/>
              <a:t>poriadne</a:t>
            </a:r>
            <a:r>
              <a:rPr lang="en-US" dirty="0"/>
              <a:t> o</a:t>
            </a:r>
            <a:r>
              <a:rPr lang="sk-SK" dirty="0"/>
              <a:t>šetrým odchytávanie výnimiek</a:t>
            </a:r>
            <a:r>
              <a:rPr lang="en-US" dirty="0"/>
              <a:t> a don</a:t>
            </a:r>
            <a:r>
              <a:rPr lang="sk-SK" dirty="0"/>
              <a:t>útim takéto riešenie používať všetkých kolegov</a:t>
            </a:r>
          </a:p>
        </p:txBody>
      </p:sp>
    </p:spTree>
    <p:extLst>
      <p:ext uri="{BB962C8B-B14F-4D97-AF65-F5344CB8AC3E}">
        <p14:creationId xmlns:p14="http://schemas.microsoft.com/office/powerpoint/2010/main" val="9401442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S 5 kolegami spravujete 5000 PC. Ako zabezpečíte logovanie bezobslužných skriptov, ktoré sa spúšťajú na PC vo vašej správe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Využijem Write</a:t>
            </a:r>
            <a:r>
              <a:rPr lang="en-US" dirty="0"/>
              <a:t>-* </a:t>
            </a:r>
            <a:r>
              <a:rPr lang="en-US" dirty="0" err="1"/>
              <a:t>cmdlety</a:t>
            </a:r>
            <a:r>
              <a:rPr lang="en-US" dirty="0"/>
              <a:t>, </a:t>
            </a:r>
            <a:r>
              <a:rPr lang="en-US" dirty="0" err="1"/>
              <a:t>poriadne</a:t>
            </a:r>
            <a:r>
              <a:rPr lang="en-US" dirty="0"/>
              <a:t> o</a:t>
            </a:r>
            <a:r>
              <a:rPr lang="sk-SK" dirty="0"/>
              <a:t>šetrým odchytávanie výnimiek</a:t>
            </a:r>
            <a:r>
              <a:rPr lang="en-US" dirty="0"/>
              <a:t> a don</a:t>
            </a:r>
            <a:r>
              <a:rPr lang="sk-SK" dirty="0"/>
              <a:t>útim takéto riešenie používať všetkých kolegov</a:t>
            </a:r>
          </a:p>
          <a:p>
            <a:pPr lvl="1"/>
            <a:r>
              <a:rPr lang="sk-SK" dirty="0"/>
              <a:t>Použijem Powershell Transcript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4993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S 5 kolegami spravujete 5000 PC. Ako zabezpečíte logovanie bezobslužných skriptov, ktoré sa spúšťajú na PC vo vašej správe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Využijem Write</a:t>
            </a:r>
            <a:r>
              <a:rPr lang="en-US" dirty="0"/>
              <a:t>-* </a:t>
            </a:r>
            <a:r>
              <a:rPr lang="en-US" dirty="0" err="1"/>
              <a:t>cmdlety</a:t>
            </a:r>
            <a:r>
              <a:rPr lang="en-US" dirty="0"/>
              <a:t>, </a:t>
            </a:r>
            <a:r>
              <a:rPr lang="en-US" dirty="0" err="1"/>
              <a:t>poriadne</a:t>
            </a:r>
            <a:r>
              <a:rPr lang="en-US" dirty="0"/>
              <a:t> o</a:t>
            </a:r>
            <a:r>
              <a:rPr lang="sk-SK" dirty="0"/>
              <a:t>šetrým odchytávanie výnimiek</a:t>
            </a:r>
            <a:r>
              <a:rPr lang="en-US" dirty="0"/>
              <a:t> a don</a:t>
            </a:r>
            <a:r>
              <a:rPr lang="sk-SK" dirty="0"/>
              <a:t>útim takéto riešenie používať všetkých kolegov</a:t>
            </a:r>
          </a:p>
          <a:p>
            <a:pPr lvl="1"/>
            <a:r>
              <a:rPr lang="sk-SK" dirty="0"/>
              <a:t>Použijem Powershell Transcript</a:t>
            </a:r>
            <a:endParaRPr lang="en-US" dirty="0"/>
          </a:p>
          <a:p>
            <a:pPr lvl="1"/>
            <a:r>
              <a:rPr lang="en-US" dirty="0" err="1"/>
              <a:t>Zapnem</a:t>
            </a:r>
            <a:r>
              <a:rPr lang="en-US" dirty="0"/>
              <a:t> </a:t>
            </a:r>
            <a:r>
              <a:rPr lang="en-US" dirty="0" err="1"/>
              <a:t>logovanie</a:t>
            </a:r>
            <a:r>
              <a:rPr lang="en-US" dirty="0"/>
              <a:t> pre Powershell </a:t>
            </a:r>
            <a:r>
              <a:rPr lang="en-US" dirty="0" err="1"/>
              <a:t>pomocou</a:t>
            </a:r>
            <a:r>
              <a:rPr lang="en-US" dirty="0"/>
              <a:t> GPO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07955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Powershell Transcript</a:t>
            </a:r>
          </a:p>
          <a:p>
            <a:pPr lvl="1"/>
            <a:r>
              <a:rPr lang="sk-SK" dirty="0"/>
              <a:t>Zaznamenáva užívateľsky vstup a výstup z Powershell session do textového súboru. Záznam obsahuje aj aktuálne nastavenie Powershell session</a:t>
            </a:r>
          </a:p>
          <a:p>
            <a:r>
              <a:rPr lang="sk-SK" dirty="0"/>
              <a:t>Powershell Transcript cmdlety</a:t>
            </a:r>
          </a:p>
          <a:p>
            <a:pPr lvl="1"/>
            <a:r>
              <a:rPr lang="sk-SK" dirty="0"/>
              <a:t>Start</a:t>
            </a:r>
            <a:r>
              <a:rPr lang="en-US" dirty="0"/>
              <a:t>-Transcript</a:t>
            </a:r>
          </a:p>
          <a:p>
            <a:pPr lvl="1"/>
            <a:r>
              <a:rPr lang="en-US" dirty="0"/>
              <a:t>Stop-Transcript</a:t>
            </a:r>
            <a:endParaRPr lang="sk-SK" dirty="0"/>
          </a:p>
          <a:p>
            <a:r>
              <a:rPr lang="sk-SK" dirty="0"/>
              <a:t>Powershell Transcript môže byť hromadne vynútený cez GPO</a:t>
            </a:r>
            <a:endParaRPr lang="en-US" dirty="0"/>
          </a:p>
          <a:p>
            <a:r>
              <a:rPr lang="en-US" dirty="0"/>
              <a:t>O</a:t>
            </a:r>
            <a:r>
              <a:rPr lang="sk-SK" dirty="0"/>
              <a:t>d</a:t>
            </a:r>
            <a:r>
              <a:rPr lang="en-US" dirty="0"/>
              <a:t> </a:t>
            </a:r>
            <a:r>
              <a:rPr lang="en-US" dirty="0" err="1"/>
              <a:t>verzie</a:t>
            </a:r>
            <a:r>
              <a:rPr lang="en-US" dirty="0"/>
              <a:t> Powershell 5.0 </a:t>
            </a:r>
            <a:r>
              <a:rPr lang="en-US" dirty="0" err="1"/>
              <a:t>dostupn</a:t>
            </a:r>
            <a:r>
              <a:rPr lang="sk-SK" dirty="0"/>
              <a:t>é aj v Powershell ISE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67242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Odchytávanie výstupu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1109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Príklad: .</a:t>
            </a:r>
            <a:r>
              <a:rPr lang="en-US" dirty="0"/>
              <a:t>\Transcript.ps1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6422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sk-SK" dirty="0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909"/>
            <a:ext cx="8596668" cy="45073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 err="1"/>
              <a:t>Nastavenie</a:t>
            </a:r>
            <a:r>
              <a:rPr lang="en-US" dirty="0"/>
              <a:t> Powershell Transcript </a:t>
            </a:r>
            <a:r>
              <a:rPr lang="en-US" dirty="0" err="1"/>
              <a:t>cez</a:t>
            </a:r>
            <a:r>
              <a:rPr lang="en-US" dirty="0"/>
              <a:t> GPO</a:t>
            </a:r>
          </a:p>
          <a:p>
            <a:pPr lvl="1"/>
            <a:r>
              <a:rPr lang="en-US" dirty="0"/>
              <a:t>\Computer Configuration\ Administrative Templates\Windows Components\Windows PowerShell</a:t>
            </a:r>
          </a:p>
          <a:p>
            <a:pPr lvl="1"/>
            <a:endParaRPr lang="sk-SK" dirty="0"/>
          </a:p>
          <a:p>
            <a:endParaRPr lang="sk-S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27" y="3250046"/>
            <a:ext cx="6486525" cy="3543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875" y="3152919"/>
            <a:ext cx="741045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023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909"/>
            <a:ext cx="8596668" cy="45073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sk-SK" dirty="0"/>
              <a:t>Úloha</a:t>
            </a:r>
            <a:r>
              <a:rPr lang="en-US" dirty="0"/>
              <a:t> 1</a:t>
            </a:r>
            <a:r>
              <a:rPr lang="sk-SK" dirty="0"/>
              <a:t>: </a:t>
            </a:r>
            <a:r>
              <a:rPr lang="en-US" dirty="0" err="1"/>
              <a:t>Nastavte</a:t>
            </a:r>
            <a:r>
              <a:rPr lang="en-US" dirty="0"/>
              <a:t> </a:t>
            </a:r>
            <a:r>
              <a:rPr lang="en-US" dirty="0" err="1"/>
              <a:t>vytv</a:t>
            </a:r>
            <a:r>
              <a:rPr lang="sk-SK" dirty="0"/>
              <a:t>áranie transcript logov pre všetky PC v doméne pomocou GPO do </a:t>
            </a:r>
            <a:r>
              <a:rPr lang="en-US" dirty="0" err="1"/>
              <a:t>adres</a:t>
            </a:r>
            <a:r>
              <a:rPr lang="sk-SK" dirty="0"/>
              <a:t>áru C</a:t>
            </a:r>
            <a:r>
              <a:rPr lang="en-US" dirty="0"/>
              <a:t>:\Transcript</a:t>
            </a:r>
            <a:r>
              <a:rPr lang="sk-SK" dirty="0"/>
              <a:t> bez zaškrtnutej možnosti „</a:t>
            </a:r>
            <a:r>
              <a:rPr lang="en-US" b="1" dirty="0" err="1"/>
              <a:t>IncludeInvocationHeader</a:t>
            </a:r>
            <a:r>
              <a:rPr lang="sk-SK" dirty="0"/>
              <a:t>“</a:t>
            </a:r>
          </a:p>
          <a:p>
            <a:r>
              <a:rPr lang="sk-SK" dirty="0"/>
              <a:t>Overte funkčnosť nastavenia pomocou spustenia Powershell príkazu na jednom z PC v doméne.</a:t>
            </a:r>
            <a:endParaRPr lang="en-US" dirty="0"/>
          </a:p>
          <a:p>
            <a:r>
              <a:rPr lang="sk-SK" dirty="0"/>
              <a:t>Úloha</a:t>
            </a:r>
            <a:r>
              <a:rPr lang="en-US" dirty="0"/>
              <a:t> 2</a:t>
            </a:r>
            <a:r>
              <a:rPr lang="sk-SK" dirty="0"/>
              <a:t>: </a:t>
            </a:r>
            <a:r>
              <a:rPr lang="en-US" dirty="0" err="1"/>
              <a:t>Nastavte</a:t>
            </a:r>
            <a:r>
              <a:rPr lang="en-US" dirty="0"/>
              <a:t> </a:t>
            </a:r>
            <a:r>
              <a:rPr lang="en-US" dirty="0" err="1"/>
              <a:t>vytv</a:t>
            </a:r>
            <a:r>
              <a:rPr lang="sk-SK" dirty="0"/>
              <a:t>áranie transcript logov pre všetky PC v doméne pomocou GPO do </a:t>
            </a:r>
            <a:r>
              <a:rPr lang="en-US" dirty="0" err="1"/>
              <a:t>adres</a:t>
            </a:r>
            <a:r>
              <a:rPr lang="sk-SK" dirty="0"/>
              <a:t>áru C</a:t>
            </a:r>
            <a:r>
              <a:rPr lang="en-US" dirty="0"/>
              <a:t>:\</a:t>
            </a:r>
            <a:r>
              <a:rPr lang="en-US" dirty="0" err="1"/>
              <a:t>TranscriptWithHeaders</a:t>
            </a:r>
            <a:r>
              <a:rPr lang="sk-SK" dirty="0"/>
              <a:t> so zaškrtnutou možnosťou „</a:t>
            </a:r>
            <a:r>
              <a:rPr lang="en-US" b="1" dirty="0" err="1"/>
              <a:t>IncludeInvocationHeader</a:t>
            </a:r>
            <a:r>
              <a:rPr lang="sk-SK" dirty="0"/>
              <a:t>“</a:t>
            </a:r>
          </a:p>
          <a:p>
            <a:r>
              <a:rPr lang="sk-SK" dirty="0"/>
              <a:t>Overte funkčnosť nastavenia pomocou spustenia Powershell príkazu na jednom z PC v doméne.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Ak</a:t>
            </a:r>
            <a:r>
              <a:rPr lang="sk-SK" dirty="0"/>
              <a:t>ý je rozdiel vo vytvorených logoch</a:t>
            </a:r>
            <a:r>
              <a:rPr lang="en-US" dirty="0"/>
              <a:t>?</a:t>
            </a:r>
          </a:p>
          <a:p>
            <a:endParaRPr lang="en-US" dirty="0"/>
          </a:p>
          <a:p>
            <a:pPr marL="457200" lvl="1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988666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909"/>
            <a:ext cx="8596668" cy="4507345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sk-SK" dirty="0"/>
          </a:p>
          <a:p>
            <a:r>
              <a:rPr lang="en-US" dirty="0" err="1"/>
              <a:t>Spracovanie</a:t>
            </a:r>
            <a:r>
              <a:rPr lang="en-US" dirty="0"/>
              <a:t> Powershell </a:t>
            </a:r>
            <a:r>
              <a:rPr lang="sk-SK" dirty="0"/>
              <a:t>p</a:t>
            </a:r>
            <a:r>
              <a:rPr lang="en-US" dirty="0"/>
              <a:t>r</a:t>
            </a:r>
            <a:r>
              <a:rPr lang="sk-SK" dirty="0"/>
              <a:t>íkazov je možné logovať aj </a:t>
            </a:r>
            <a:r>
              <a:rPr lang="en-US" dirty="0" err="1"/>
              <a:t>pomocou</a:t>
            </a:r>
            <a:r>
              <a:rPr lang="en-US" dirty="0"/>
              <a:t> </a:t>
            </a:r>
            <a:r>
              <a:rPr lang="en-US" dirty="0" err="1"/>
              <a:t>syst</a:t>
            </a:r>
            <a:r>
              <a:rPr lang="sk-SK" dirty="0"/>
              <a:t>é</a:t>
            </a:r>
            <a:r>
              <a:rPr lang="en-US" dirty="0" err="1"/>
              <a:t>moveho</a:t>
            </a:r>
            <a:r>
              <a:rPr lang="en-US" dirty="0"/>
              <a:t> </a:t>
            </a:r>
            <a:r>
              <a:rPr lang="en-US" dirty="0" err="1"/>
              <a:t>logu</a:t>
            </a:r>
            <a:r>
              <a:rPr lang="sk-SK" dirty="0"/>
              <a:t> </a:t>
            </a:r>
            <a:r>
              <a:rPr lang="en-US" dirty="0"/>
              <a:t>(Event viewer)</a:t>
            </a:r>
          </a:p>
          <a:p>
            <a:r>
              <a:rPr lang="en-US" dirty="0" err="1"/>
              <a:t>Logovanie</a:t>
            </a:r>
            <a:r>
              <a:rPr lang="en-US" dirty="0"/>
              <a:t> </a:t>
            </a:r>
            <a:r>
              <a:rPr lang="en-US" dirty="0" err="1"/>
              <a:t>prebieha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2 </a:t>
            </a:r>
            <a:r>
              <a:rPr lang="sk-SK" dirty="0"/>
              <a:t>úrovniach:</a:t>
            </a:r>
          </a:p>
          <a:p>
            <a:pPr lvl="1"/>
            <a:r>
              <a:rPr lang="sk-SK" dirty="0"/>
              <a:t>Logovanie modulov </a:t>
            </a:r>
            <a:r>
              <a:rPr lang="en-US" dirty="0"/>
              <a:t>(Event ID 4103)</a:t>
            </a:r>
            <a:endParaRPr lang="sk-SK" dirty="0"/>
          </a:p>
          <a:p>
            <a:pPr lvl="1"/>
            <a:r>
              <a:rPr lang="sk-SK" dirty="0"/>
              <a:t>Logovanie scriptov</a:t>
            </a:r>
            <a:r>
              <a:rPr lang="en-US" dirty="0"/>
              <a:t> (Event ID 4104)</a:t>
            </a:r>
          </a:p>
          <a:p>
            <a:r>
              <a:rPr lang="en-US" dirty="0"/>
              <a:t>Logy s</a:t>
            </a:r>
            <a:r>
              <a:rPr lang="sk-SK" dirty="0"/>
              <a:t>ú</a:t>
            </a:r>
            <a:r>
              <a:rPr lang="en-US" dirty="0"/>
              <a:t> </a:t>
            </a:r>
            <a:r>
              <a:rPr lang="en-US" dirty="0" err="1"/>
              <a:t>umiestnen</a:t>
            </a:r>
            <a:r>
              <a:rPr lang="sk-SK" dirty="0"/>
              <a:t>é v časti „Applications and Services Logs</a:t>
            </a:r>
            <a:r>
              <a:rPr lang="en-US" dirty="0"/>
              <a:t>\Microsoft\Windows\PowerShell\Operational”</a:t>
            </a:r>
            <a:endParaRPr lang="sk-SK" dirty="0"/>
          </a:p>
          <a:p>
            <a:r>
              <a:rPr lang="sk-SK" dirty="0"/>
              <a:t>Zapnutie pomocou GPO v </a:t>
            </a:r>
            <a:r>
              <a:rPr lang="en-US" dirty="0"/>
              <a:t>\Computer Configuration\ Administrative Templates\Windows Components\Windows PowerShell</a:t>
            </a:r>
            <a:endParaRPr lang="sk-SK" dirty="0"/>
          </a:p>
          <a:p>
            <a:pPr lvl="1"/>
            <a:r>
              <a:rPr lang="en-US" dirty="0"/>
              <a:t>Turn on Module Logging</a:t>
            </a:r>
            <a:endParaRPr lang="sk-SK" dirty="0"/>
          </a:p>
          <a:p>
            <a:pPr lvl="1"/>
            <a:r>
              <a:rPr lang="en-US" dirty="0"/>
              <a:t>Turn on PowerShell Script Block Logging</a:t>
            </a:r>
            <a:endParaRPr lang="sk-SK" dirty="0"/>
          </a:p>
          <a:p>
            <a:r>
              <a:rPr lang="sk-SK" dirty="0"/>
              <a:t>Zapnuté logovanie generuje netriviálne množstvo udalostí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05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909"/>
            <a:ext cx="8596668" cy="45073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k-SK" dirty="0"/>
          </a:p>
          <a:p>
            <a:r>
              <a:rPr lang="sk-SK" dirty="0"/>
              <a:t>Úloha: Nastavte logovanie Powershell príkazov pre PC v doméne na úrovni modulov a scriptov pomocou GPO. Overte funkčnosť nastavenia.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2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</a:t>
            </a:r>
            <a:r>
              <a:rPr lang="sk-SK" dirty="0"/>
              <a:t>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sk-SK" dirty="0"/>
              <a:t>áte v správe 500 zamestnaneckých PC. Dostali ste hlásenie, že pri včerajších aktualizáciach SW sa korektne nenainštaloval požadovaný SW a naniektorých spravovaných PC chýbajú konfiguračné súbory. Ako zaistíte nápr</a:t>
            </a:r>
            <a:r>
              <a:rPr lang="en-US" dirty="0" err="1"/>
              <a:t>avu</a:t>
            </a:r>
            <a:r>
              <a:rPr lang="en-US" dirty="0"/>
              <a:t>?</a:t>
            </a:r>
            <a:endParaRPr lang="sk-SK" dirty="0"/>
          </a:p>
          <a:p>
            <a:endParaRPr lang="sk-SK" dirty="0"/>
          </a:p>
          <a:p>
            <a:r>
              <a:rPr lang="sk-SK" dirty="0"/>
              <a:t>Zabezpečujete správu identít v cloudovom prostredí Microsoft Office365 pre 500 zamestnancov. Všetkym užívateľom potrebujete nastaviť novú e-mailovu adresu pre ich účet. Aké možnosti máte</a:t>
            </a:r>
            <a:r>
              <a:rPr lang="en-US" dirty="0"/>
              <a:t>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66455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debugging</a:t>
            </a:r>
            <a:r>
              <a:rPr lang="en-US" dirty="0"/>
              <a:t> -</a:t>
            </a:r>
            <a:r>
              <a:rPr lang="sk-SK" dirty="0"/>
              <a:t> </a:t>
            </a:r>
            <a:r>
              <a:rPr lang="en-US" dirty="0" err="1"/>
              <a:t>Logovanie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4909"/>
            <a:ext cx="8596668" cy="4507345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k-SK" dirty="0"/>
          </a:p>
          <a:p>
            <a:r>
              <a:rPr lang="sk-SK" dirty="0"/>
              <a:t>Úloha: Nastavte logovanie Powershell príkazov pre PC v doméne na úrovni modulov a scriptov pomocou GPO. Overte funkčnosť nastavenia.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279" y="2938430"/>
            <a:ext cx="6840393" cy="345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631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</a:t>
            </a:r>
            <a:r>
              <a:rPr lang="sk-SK" dirty="0"/>
              <a:t>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https://www.fireeye.com/blog/threat-research/2016/02/greater_visibilityt.html</a:t>
            </a:r>
            <a:endParaRPr lang="sk-SK" dirty="0"/>
          </a:p>
          <a:p>
            <a:r>
              <a:rPr lang="en-US" dirty="0">
                <a:hlinkClick r:id="rId3"/>
              </a:rPr>
              <a:t>https://msdn.microsoft.com/en-us/powershell/reference/5.1/microsoft.powershell.host/start-transcript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236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</a:t>
            </a:r>
            <a:r>
              <a:rPr lang="en-US" dirty="0"/>
              <a:t>remote management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rámci prostredia Microsoft</a:t>
            </a:r>
            <a:r>
              <a:rPr lang="en-US" dirty="0"/>
              <a:t> Powershell-u</a:t>
            </a:r>
            <a:r>
              <a:rPr lang="sk-SK" dirty="0"/>
              <a:t> </a:t>
            </a:r>
            <a:r>
              <a:rPr lang="en-US" dirty="0"/>
              <a:t>m</a:t>
            </a:r>
            <a:r>
              <a:rPr lang="sk-SK" dirty="0"/>
              <a:t>ôžete využiť viacero technológií</a:t>
            </a:r>
          </a:p>
          <a:p>
            <a:pPr lvl="1"/>
            <a:r>
              <a:rPr lang="sk-SK" dirty="0"/>
              <a:t>RPC – Get</a:t>
            </a:r>
            <a:r>
              <a:rPr lang="en-US" dirty="0"/>
              <a:t>-Service –</a:t>
            </a:r>
            <a:r>
              <a:rPr lang="en-US" dirty="0" err="1"/>
              <a:t>ComputerName</a:t>
            </a:r>
            <a:r>
              <a:rPr lang="en-US" dirty="0"/>
              <a:t> …</a:t>
            </a:r>
            <a:endParaRPr lang="sk-SK" dirty="0"/>
          </a:p>
          <a:p>
            <a:pPr lvl="1"/>
            <a:r>
              <a:rPr lang="sk-SK" dirty="0"/>
              <a:t>WMI</a:t>
            </a:r>
            <a:r>
              <a:rPr lang="en-US" dirty="0"/>
              <a:t> – </a:t>
            </a:r>
            <a:r>
              <a:rPr lang="en-US" dirty="0" err="1"/>
              <a:t>GetWMIObject</a:t>
            </a:r>
            <a:r>
              <a:rPr lang="en-US" dirty="0"/>
              <a:t> –</a:t>
            </a:r>
            <a:r>
              <a:rPr lang="en-US" dirty="0" err="1"/>
              <a:t>ComputerName</a:t>
            </a:r>
            <a:r>
              <a:rPr lang="en-US" dirty="0"/>
              <a:t> …</a:t>
            </a:r>
            <a:endParaRPr lang="sk-SK" dirty="0"/>
          </a:p>
          <a:p>
            <a:pPr lvl="1"/>
            <a:r>
              <a:rPr lang="sk-SK" dirty="0"/>
              <a:t>WS-Management</a:t>
            </a:r>
            <a:r>
              <a:rPr lang="en-US" dirty="0"/>
              <a:t> – Invoke-Command -</a:t>
            </a:r>
            <a:r>
              <a:rPr lang="en-US" dirty="0" err="1"/>
              <a:t>ComputerName</a:t>
            </a:r>
            <a:r>
              <a:rPr lang="en-US" dirty="0"/>
              <a:t> …..</a:t>
            </a:r>
            <a:r>
              <a:rPr lang="sk-SK" dirty="0"/>
              <a:t> </a:t>
            </a:r>
            <a:r>
              <a:rPr lang="en-US" dirty="0"/>
              <a:t>(Powershell Remoting)</a:t>
            </a:r>
            <a:endParaRPr lang="sk-SK" dirty="0"/>
          </a:p>
          <a:p>
            <a:pPr lvl="1"/>
            <a:endParaRPr lang="sk-SK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05" y="3666546"/>
            <a:ext cx="62769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1516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</a:t>
            </a:r>
            <a:r>
              <a:rPr lang="en-US" dirty="0"/>
              <a:t>Remoting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Vyu</a:t>
            </a:r>
            <a:r>
              <a:rPr lang="sk-SK" dirty="0"/>
              <a:t>žíva WS-Management</a:t>
            </a:r>
          </a:p>
          <a:p>
            <a:pPr lvl="1"/>
            <a:r>
              <a:rPr lang="sk-SK" dirty="0"/>
              <a:t>HTTP – TCP/5985</a:t>
            </a:r>
          </a:p>
          <a:p>
            <a:pPr lvl="1"/>
            <a:r>
              <a:rPr lang="sk-SK" dirty="0"/>
              <a:t>HTTPs – TCP/5986</a:t>
            </a:r>
          </a:p>
          <a:p>
            <a:r>
              <a:rPr lang="sk-SK" dirty="0"/>
              <a:t>Autentizácia</a:t>
            </a:r>
          </a:p>
          <a:p>
            <a:pPr lvl="1"/>
            <a:r>
              <a:rPr lang="sk-SK" dirty="0"/>
              <a:t>Basic Auth</a:t>
            </a:r>
          </a:p>
          <a:p>
            <a:pPr lvl="1"/>
            <a:r>
              <a:rPr lang="sk-SK"/>
              <a:t>Digest</a:t>
            </a:r>
            <a:endParaRPr lang="sk-SK" dirty="0"/>
          </a:p>
          <a:p>
            <a:pPr lvl="1"/>
            <a:r>
              <a:rPr lang="sk-SK" dirty="0"/>
              <a:t>Kerberos</a:t>
            </a:r>
          </a:p>
          <a:p>
            <a:r>
              <a:rPr lang="sk-SK" dirty="0"/>
              <a:t>Umožňuje vytvoriť </a:t>
            </a:r>
          </a:p>
          <a:p>
            <a:pPr lvl="1"/>
            <a:r>
              <a:rPr lang="sk-SK" dirty="0"/>
              <a:t>Persistentné spojenia</a:t>
            </a:r>
          </a:p>
          <a:p>
            <a:pPr lvl="1"/>
            <a:r>
              <a:rPr lang="sk-SK" dirty="0"/>
              <a:t>Interaktívne 1:1 spojenia</a:t>
            </a:r>
          </a:p>
          <a:p>
            <a:pPr lvl="1"/>
            <a:r>
              <a:rPr lang="sk-SK" dirty="0"/>
              <a:t>Spúšťať skripty na viacerých PC</a:t>
            </a:r>
          </a:p>
          <a:p>
            <a:r>
              <a:rPr lang="sk-SK" dirty="0"/>
              <a:t>„Obdoba“ SSH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3594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- Konfigurácia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sprostredkováva služba WinRM</a:t>
            </a:r>
          </a:p>
          <a:p>
            <a:r>
              <a:rPr lang="sk-SK" dirty="0"/>
              <a:t>WinRM pozostáva z klientskej a serverovej časti</a:t>
            </a:r>
          </a:p>
          <a:p>
            <a:r>
              <a:rPr lang="sk-SK" dirty="0"/>
              <a:t>WinRM môžeme konfigurovať:</a:t>
            </a:r>
          </a:p>
          <a:p>
            <a:pPr lvl="1"/>
            <a:r>
              <a:rPr lang="sk-SK" dirty="0"/>
              <a:t>Lokálne pomocou Powershellu - </a:t>
            </a:r>
            <a:r>
              <a:rPr lang="en-US" b="1" dirty="0"/>
              <a:t>Enable-</a:t>
            </a:r>
            <a:r>
              <a:rPr lang="en-US" b="1" dirty="0" err="1"/>
              <a:t>PSRemoting</a:t>
            </a:r>
            <a:r>
              <a:rPr lang="sk-SK" b="1" dirty="0"/>
              <a:t> </a:t>
            </a:r>
            <a:r>
              <a:rPr lang="sk-SK" dirty="0"/>
              <a:t>a</a:t>
            </a:r>
            <a:r>
              <a:rPr lang="sk-SK" b="1" dirty="0"/>
              <a:t> winrm</a:t>
            </a:r>
            <a:endParaRPr lang="sk-SK" dirty="0"/>
          </a:p>
          <a:p>
            <a:pPr lvl="1"/>
            <a:r>
              <a:rPr lang="sk-SK" dirty="0"/>
              <a:t>Pomocou GPO - </a:t>
            </a:r>
            <a:r>
              <a:rPr lang="en-US" dirty="0"/>
              <a:t>Policies &gt; Administrative Templates &gt; Windows Components &gt; Windows Remote Management (WinRM) </a:t>
            </a:r>
            <a:endParaRPr lang="sk-SK" dirty="0"/>
          </a:p>
          <a:p>
            <a:r>
              <a:rPr lang="en-US" dirty="0" err="1"/>
              <a:t>Zobrazenie</a:t>
            </a:r>
            <a:r>
              <a:rPr lang="en-US" dirty="0"/>
              <a:t> </a:t>
            </a:r>
            <a:r>
              <a:rPr lang="en-US" dirty="0" err="1"/>
              <a:t>aktu</a:t>
            </a:r>
            <a:r>
              <a:rPr lang="sk-SK" dirty="0"/>
              <a:t>álnej konfigurácie cez Powershell: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en-US" b="1" dirty="0" err="1"/>
              <a:t>winrm</a:t>
            </a:r>
            <a:r>
              <a:rPr lang="en-US" b="1" dirty="0"/>
              <a:t> get </a:t>
            </a:r>
            <a:r>
              <a:rPr lang="en-US" b="1" dirty="0" err="1"/>
              <a:t>winrm</a:t>
            </a:r>
            <a:r>
              <a:rPr lang="en-US" b="1" dirty="0"/>
              <a:t>/config</a:t>
            </a:r>
            <a:endParaRPr lang="sk-SK" dirty="0"/>
          </a:p>
          <a:p>
            <a:r>
              <a:rPr lang="sk-SK" dirty="0"/>
              <a:t>Základna konfigurácia</a:t>
            </a:r>
          </a:p>
          <a:p>
            <a:pPr marL="457200" lvl="1" indent="0">
              <a:buNone/>
            </a:pPr>
            <a:r>
              <a:rPr lang="en-US" b="1" dirty="0" err="1"/>
              <a:t>winrm</a:t>
            </a:r>
            <a:r>
              <a:rPr lang="en-US" b="1" dirty="0"/>
              <a:t> </a:t>
            </a:r>
            <a:r>
              <a:rPr lang="en-US" b="1" dirty="0" err="1"/>
              <a:t>quickconfig</a:t>
            </a:r>
            <a:r>
              <a:rPr lang="sk-SK" b="1" dirty="0"/>
              <a:t> </a:t>
            </a:r>
            <a:r>
              <a:rPr lang="sk-SK" dirty="0"/>
              <a:t>a </a:t>
            </a:r>
            <a:r>
              <a:rPr lang="sk-SK" b="1" dirty="0"/>
              <a:t>winrm set winrm</a:t>
            </a:r>
            <a:r>
              <a:rPr lang="en-US" b="1" dirty="0"/>
              <a:t>/config/….</a:t>
            </a:r>
            <a:endParaRPr lang="sk-SK" b="1" dirty="0"/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90058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- Konfigurácia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winrm</a:t>
            </a:r>
            <a:r>
              <a:rPr lang="en-US" dirty="0"/>
              <a:t> </a:t>
            </a:r>
            <a:r>
              <a:rPr lang="en-US" dirty="0" err="1"/>
              <a:t>quickconfig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winrm</a:t>
            </a:r>
            <a:r>
              <a:rPr lang="en-US" dirty="0"/>
              <a:t> get </a:t>
            </a:r>
            <a:r>
              <a:rPr lang="en-US" dirty="0" err="1"/>
              <a:t>winrm</a:t>
            </a:r>
            <a:r>
              <a:rPr lang="en-US" dirty="0"/>
              <a:t>/config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winrm</a:t>
            </a:r>
            <a:r>
              <a:rPr lang="en-US" dirty="0"/>
              <a:t> set </a:t>
            </a:r>
            <a:r>
              <a:rPr lang="en-US" dirty="0" err="1"/>
              <a:t>winrm</a:t>
            </a:r>
            <a:r>
              <a:rPr lang="en-US" dirty="0"/>
              <a:t>/config/client '@{</a:t>
            </a:r>
            <a:r>
              <a:rPr lang="en-US" dirty="0" err="1"/>
              <a:t>AllowUnencrypted</a:t>
            </a:r>
            <a:r>
              <a:rPr lang="en-US" dirty="0"/>
              <a:t>="true"}'</a:t>
            </a:r>
            <a:endParaRPr lang="sk-SK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082" y="1631373"/>
            <a:ext cx="3867150" cy="1600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873" y="2042249"/>
            <a:ext cx="4315265" cy="43354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454" y="4540252"/>
            <a:ext cx="54864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985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- Konfigurácia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1744953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err="1"/>
              <a:t>Pomocou</a:t>
            </a:r>
            <a:r>
              <a:rPr lang="en-US" dirty="0"/>
              <a:t> GPO</a:t>
            </a:r>
            <a:r>
              <a:rPr lang="sk-SK" dirty="0"/>
              <a:t> – Client + Service</a:t>
            </a:r>
            <a:endParaRPr lang="en-US" dirty="0"/>
          </a:p>
          <a:p>
            <a:pPr lvl="1"/>
            <a:r>
              <a:rPr lang="en-US" dirty="0" err="1"/>
              <a:t>Potrebn</a:t>
            </a:r>
            <a:r>
              <a:rPr lang="sk-SK" dirty="0"/>
              <a:t>é zabezpečit automatické spúšťanie služby WinRM pri štarte PC</a:t>
            </a:r>
            <a:endParaRPr lang="en-US" dirty="0"/>
          </a:p>
          <a:p>
            <a:pPr lvl="1"/>
            <a:r>
              <a:rPr lang="en-US" dirty="0"/>
              <a:t>Policies &gt; Administrative Templates &gt; Windows Components &gt; Windows Remote Management (WinRM)</a:t>
            </a:r>
            <a:endParaRPr lang="sk-SK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2" y="5109831"/>
            <a:ext cx="7620000" cy="1600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233" y="3243417"/>
            <a:ext cx="95631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993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- Ukážka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1744953"/>
            <a:ext cx="8596668" cy="388077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err="1"/>
              <a:t>Interakt</a:t>
            </a:r>
            <a:r>
              <a:rPr lang="sk-SK" dirty="0"/>
              <a:t>ívna Powershell session:</a:t>
            </a:r>
            <a:endParaRPr lang="en-US" dirty="0"/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en-US" dirty="0"/>
              <a:t>Enter-</a:t>
            </a:r>
            <a:r>
              <a:rPr lang="en-US" dirty="0" err="1"/>
              <a:t>PSSession</a:t>
            </a:r>
            <a:r>
              <a:rPr lang="en-US" dirty="0"/>
              <a:t> -</a:t>
            </a:r>
            <a:r>
              <a:rPr lang="en-US" dirty="0" err="1"/>
              <a:t>ComputerName</a:t>
            </a:r>
            <a:r>
              <a:rPr lang="en-US" dirty="0"/>
              <a:t> dc1</a:t>
            </a:r>
            <a:endParaRPr lang="sk-SK" dirty="0"/>
          </a:p>
          <a:p>
            <a:pPr marL="457200" lvl="1" indent="0">
              <a:buNone/>
            </a:pPr>
            <a:r>
              <a:rPr lang="sk-SK" dirty="0"/>
              <a:t>Persistentná Powershell session:</a:t>
            </a: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en-US" dirty="0"/>
              <a:t>$session = New-</a:t>
            </a:r>
            <a:r>
              <a:rPr lang="en-US" dirty="0" err="1"/>
              <a:t>PSSession</a:t>
            </a:r>
            <a:r>
              <a:rPr lang="en-US" dirty="0"/>
              <a:t> -</a:t>
            </a:r>
            <a:r>
              <a:rPr lang="en-US" dirty="0" err="1"/>
              <a:t>ComputerName</a:t>
            </a:r>
            <a:r>
              <a:rPr lang="en-US" dirty="0"/>
              <a:t> dc1</a:t>
            </a:r>
          </a:p>
          <a:p>
            <a:pPr marL="457200" lvl="1" indent="0">
              <a:buNone/>
            </a:pPr>
            <a:r>
              <a:rPr lang="sk-SK" dirty="0"/>
              <a:t>Informácie o existujúcich Powershell sessions:</a:t>
            </a: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en-US" dirty="0"/>
              <a:t>Get-P</a:t>
            </a:r>
            <a:r>
              <a:rPr lang="sk-SK" dirty="0"/>
              <a:t>SS</a:t>
            </a:r>
            <a:r>
              <a:rPr lang="en-US" dirty="0" err="1"/>
              <a:t>ession</a:t>
            </a:r>
            <a:endParaRPr lang="sk-SK" dirty="0"/>
          </a:p>
          <a:p>
            <a:pPr marL="457200" lvl="1" indent="0">
              <a:buNone/>
            </a:pPr>
            <a:r>
              <a:rPr lang="sk-SK" dirty="0"/>
              <a:t>Ukončenie spojenia v prípade persistentnej Powershell session:</a:t>
            </a:r>
          </a:p>
          <a:p>
            <a:pPr marL="457200" lvl="1" indent="0">
              <a:buNone/>
            </a:pPr>
            <a:r>
              <a:rPr lang="sk-SK" dirty="0"/>
              <a:t>	Remove-PSSession –Session </a:t>
            </a:r>
            <a:r>
              <a:rPr lang="en-US" dirty="0"/>
              <a:t>$session</a:t>
            </a:r>
          </a:p>
          <a:p>
            <a:pPr marL="457200" lvl="1" indent="0">
              <a:buNone/>
            </a:pPr>
            <a:r>
              <a:rPr lang="sk-SK" dirty="0"/>
              <a:t>Spustenie scriptbloku v Powershell session:</a:t>
            </a:r>
          </a:p>
          <a:p>
            <a:pPr marL="457200" lvl="1" indent="0">
              <a:buNone/>
            </a:pPr>
            <a:r>
              <a:rPr lang="sk-SK" dirty="0"/>
              <a:t>	</a:t>
            </a:r>
            <a:r>
              <a:rPr lang="en-US" dirty="0"/>
              <a:t>Invoke-Command -Session $session -</a:t>
            </a:r>
            <a:r>
              <a:rPr lang="en-US" dirty="0" err="1"/>
              <a:t>ScriptBlock</a:t>
            </a:r>
            <a:r>
              <a:rPr lang="en-US" dirty="0"/>
              <a:t> {get-service -name </a:t>
            </a:r>
            <a:r>
              <a:rPr lang="en-US" dirty="0" err="1"/>
              <a:t>dhcp</a:t>
            </a:r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493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Powershell Remoting - Úloha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77334" y="1744953"/>
            <a:ext cx="8596668" cy="3880773"/>
          </a:xfrm>
        </p:spPr>
        <p:txBody>
          <a:bodyPr>
            <a:normAutofit/>
          </a:bodyPr>
          <a:lstStyle/>
          <a:p>
            <a:r>
              <a:rPr lang="sk-SK" dirty="0"/>
              <a:t>Zistite, či je na vašich doménovych radičoch povolený Powershell Remoting</a:t>
            </a:r>
          </a:p>
          <a:p>
            <a:r>
              <a:rPr lang="sk-SK" dirty="0"/>
              <a:t>Zistite pomocou Powershell Remotingu z doménoveho radiča 1 aké služby bežia na doménovom radiči 2</a:t>
            </a:r>
          </a:p>
          <a:p>
            <a:r>
              <a:rPr lang="sk-SK" dirty="0"/>
              <a:t>Zmeňte hodnotu „MaxConcurrentoperationsPerUser“ na 500 pre WinRM server na jednom z vašich radičov</a:t>
            </a:r>
          </a:p>
          <a:p>
            <a:r>
              <a:rPr lang="sk-SK" dirty="0"/>
              <a:t>Vytvorte persistentné spojenie na PC v doméne pomocou Powershell Remotingu a doménového názvu PC. Zistite ako procesy bežia na vzdialenom PC</a:t>
            </a:r>
          </a:p>
          <a:p>
            <a:r>
              <a:rPr lang="sk-SK" dirty="0"/>
              <a:t>Vytvorte persistentné spojenie na PC v doméne pomocou Powershell Remotingu a IP adresy PC. Na aký problém </a:t>
            </a:r>
            <a:r>
              <a:rPr lang="en-US" dirty="0"/>
              <a:t>m</a:t>
            </a:r>
            <a:r>
              <a:rPr lang="sk-SK" dirty="0"/>
              <a:t>ôžet</a:t>
            </a:r>
            <a:r>
              <a:rPr lang="en-US" dirty="0"/>
              <a:t>e</a:t>
            </a:r>
            <a:r>
              <a:rPr lang="sk-SK" dirty="0"/>
              <a:t> naraziť</a:t>
            </a:r>
            <a:r>
              <a:rPr lang="en-US" dirty="0"/>
              <a:t>?</a:t>
            </a:r>
            <a:endParaRPr lang="sk-SK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5392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</a:t>
            </a:r>
            <a:r>
              <a:rPr lang="sk-SK" dirty="0"/>
              <a:t>úra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https://msdn.microsoft.com/en-us/library/aa384372(v=vs.85).aspx</a:t>
            </a:r>
            <a:endParaRPr lang="en-US" dirty="0"/>
          </a:p>
          <a:p>
            <a:r>
              <a:rPr lang="en-US" dirty="0">
                <a:hlinkClick r:id="rId3"/>
              </a:rPr>
              <a:t>https://msdn.microsoft.com/powershell/reference/5.1/microsoft.powershell.core/Enable-PSRemoting</a:t>
            </a:r>
            <a:endParaRPr lang="en-US" dirty="0"/>
          </a:p>
          <a:p>
            <a:r>
              <a:rPr lang="en-US" dirty="0">
                <a:hlinkClick r:id="rId4"/>
              </a:rPr>
              <a:t>https://blogs.technet.microsoft.com/josebda/2010/03/31/experimenting-with-powershell-v2-remoting/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75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</a:t>
            </a:r>
            <a:r>
              <a:rPr lang="sk-SK" dirty="0"/>
              <a:t>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sk-SK" dirty="0"/>
              <a:t>áte v správe 500 zamestnaneckých PC. Dostali ste hlásenie, že pri včerajších aktualizáciach SW sa korektne nenainštaloval požadovaný SW a na niektorých spravovaných PC chýbajú konfiguračné súbory. Ako budete postupovať pri oprave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1. Zistím, na ktorých PC chýbajú požadované súbory:</a:t>
            </a:r>
          </a:p>
          <a:p>
            <a:pPr lvl="2"/>
            <a:r>
              <a:rPr lang="en-US" dirty="0"/>
              <a:t>Powershell remoting + Background jobs / </a:t>
            </a:r>
            <a:r>
              <a:rPr lang="en-US" dirty="0" err="1"/>
              <a:t>runspaces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2. Zaistím opravu</a:t>
            </a:r>
          </a:p>
          <a:p>
            <a:pPr lvl="2"/>
            <a:r>
              <a:rPr lang="sk-SK" dirty="0"/>
              <a:t>GPO + Powershell Remoting</a:t>
            </a:r>
          </a:p>
          <a:p>
            <a:r>
              <a:rPr lang="sk-SK" dirty="0"/>
              <a:t>Zabezpečujete správu identít v cloudovom prostredí Microsoft Office365 pre 500 zamestnancov. Všetkym užívateľom potrebujete nastaviť novú e-mailovu adresu pre ich účet. Aké možnosti máte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80102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Novinky v Powershell 5.0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https://msdn.microsoft.com/en-us/powershell/scripting/whats-new/what-s-new-in-windows-powershell-50#BKMK_new50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0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Motiv</a:t>
            </a:r>
            <a:r>
              <a:rPr lang="sk-SK" dirty="0"/>
              <a:t>ácia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</a:t>
            </a:r>
            <a:r>
              <a:rPr lang="sk-SK" dirty="0"/>
              <a:t>áte v správe 500 zamestnaneckých PC. Dostali ste hlásenie, že pri včerajších aktualizáciach SW sa korektne nenainštaloval požadovaný SW a na niektorých spravovaných PC chýbajú konfiguračné súbory. Ako budete postupovať pri oprave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1. Zistím, na ktorých PC chýbajú požadované súbory:</a:t>
            </a:r>
          </a:p>
          <a:p>
            <a:pPr lvl="2"/>
            <a:r>
              <a:rPr lang="en-US" dirty="0"/>
              <a:t>Powershell remoting + Background jobs / </a:t>
            </a:r>
            <a:r>
              <a:rPr lang="en-US" dirty="0" err="1"/>
              <a:t>runspaces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2. Zaistím opravu</a:t>
            </a:r>
          </a:p>
          <a:p>
            <a:pPr lvl="2"/>
            <a:r>
              <a:rPr lang="sk-SK" dirty="0"/>
              <a:t>GPO + Powershell Remoting</a:t>
            </a:r>
          </a:p>
          <a:p>
            <a:r>
              <a:rPr lang="sk-SK" dirty="0"/>
              <a:t>Zabezpečujete správu identít v cloudovom prostredí Microsoft Office365 pre 500 zamestnancov. Všetkym užívateľom potrebujete nastaviť novú e-mailovu adresu pre ich účet. Aké možnosti máte a ako budete postupovať</a:t>
            </a:r>
            <a:r>
              <a:rPr lang="en-US" dirty="0"/>
              <a:t>?</a:t>
            </a:r>
          </a:p>
          <a:p>
            <a:pPr lvl="1"/>
            <a:r>
              <a:rPr lang="sk-SK" dirty="0"/>
              <a:t>Použijem </a:t>
            </a:r>
            <a:r>
              <a:rPr lang="en-US" dirty="0"/>
              <a:t>Web GUI</a:t>
            </a:r>
            <a:r>
              <a:rPr lang="sk-SK" dirty="0"/>
              <a:t> a uklikam sa k smrti</a:t>
            </a:r>
            <a:endParaRPr lang="en-US" dirty="0"/>
          </a:p>
          <a:p>
            <a:pPr lvl="1"/>
            <a:r>
              <a:rPr lang="sk-SK" dirty="0"/>
              <a:t>Naskriptujem zmeny a použijem </a:t>
            </a:r>
            <a:r>
              <a:rPr lang="en-US" dirty="0"/>
              <a:t>Powershell remoting</a:t>
            </a:r>
            <a:r>
              <a:rPr lang="sk-SK" dirty="0"/>
              <a:t> pre komunikáciu s cloudom</a:t>
            </a:r>
          </a:p>
        </p:txBody>
      </p:sp>
    </p:spTree>
    <p:extLst>
      <p:ext uri="{BB962C8B-B14F-4D97-AF65-F5344CB8AC3E}">
        <p14:creationId xmlns:p14="http://schemas.microsoft.com/office/powerpoint/2010/main" val="420326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Uvedené vo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sk-SK" dirty="0"/>
              <a:t>i</a:t>
            </a:r>
            <a:r>
              <a:rPr lang="en-US" dirty="0"/>
              <a:t> </a:t>
            </a:r>
            <a:r>
              <a:rPr lang="sk-SK" dirty="0"/>
              <a:t>Powershell 2.0 </a:t>
            </a:r>
            <a:r>
              <a:rPr lang="en-US" dirty="0"/>
              <a:t>(Windows server 2008r2&lt;)</a:t>
            </a:r>
            <a:endParaRPr lang="sk-SK" dirty="0"/>
          </a:p>
          <a:p>
            <a:r>
              <a:rPr lang="en-US" dirty="0" err="1"/>
              <a:t>Umo</a:t>
            </a:r>
            <a:r>
              <a:rPr lang="sk-SK" dirty="0"/>
              <a:t>žňuje a</a:t>
            </a:r>
            <a:r>
              <a:rPr lang="en-US" dirty="0" err="1"/>
              <a:t>synchronn</a:t>
            </a:r>
            <a:r>
              <a:rPr lang="sk-SK" dirty="0"/>
              <a:t>ý beh skriptov</a:t>
            </a:r>
          </a:p>
          <a:p>
            <a:r>
              <a:rPr lang="sk-SK" dirty="0"/>
              <a:t>„Náhrada“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k-SK" dirty="0"/>
              <a:t>vlákn</a:t>
            </a:r>
            <a:r>
              <a:rPr lang="en-US" dirty="0"/>
              <a:t>a</a:t>
            </a:r>
          </a:p>
          <a:p>
            <a:r>
              <a:rPr lang="en-US" dirty="0" err="1"/>
              <a:t>Samostatn</a:t>
            </a:r>
            <a:r>
              <a:rPr lang="sk-SK" dirty="0"/>
              <a:t>á</a:t>
            </a:r>
            <a:r>
              <a:rPr lang="en-US" dirty="0"/>
              <a:t> session </a:t>
            </a:r>
            <a:r>
              <a:rPr lang="sk-SK" dirty="0"/>
              <a:t>pre každý job – vlastný proces</a:t>
            </a:r>
          </a:p>
          <a:p>
            <a:r>
              <a:rPr lang="sk-SK" dirty="0"/>
              <a:t>Prístup len z rodičovského procesu </a:t>
            </a:r>
          </a:p>
        </p:txBody>
      </p:sp>
    </p:spTree>
    <p:extLst>
      <p:ext uri="{BB962C8B-B14F-4D97-AF65-F5344CB8AC3E}">
        <p14:creationId xmlns:p14="http://schemas.microsoft.com/office/powerpoint/2010/main" val="314340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Uvedené vo</a:t>
            </a:r>
            <a:r>
              <a:rPr lang="en-US" dirty="0"/>
              <a:t> </a:t>
            </a:r>
            <a:r>
              <a:rPr lang="en-US" dirty="0" err="1"/>
              <a:t>verzi</a:t>
            </a:r>
            <a:r>
              <a:rPr lang="sk-SK" dirty="0"/>
              <a:t>i</a:t>
            </a:r>
            <a:r>
              <a:rPr lang="en-US" dirty="0"/>
              <a:t> </a:t>
            </a:r>
            <a:r>
              <a:rPr lang="sk-SK" dirty="0"/>
              <a:t>Powershell 2.0 </a:t>
            </a:r>
            <a:r>
              <a:rPr lang="en-US" dirty="0"/>
              <a:t>(Windows server 2008r2&lt;)</a:t>
            </a:r>
            <a:endParaRPr lang="sk-SK" dirty="0"/>
          </a:p>
          <a:p>
            <a:r>
              <a:rPr lang="en-US" dirty="0" err="1"/>
              <a:t>Umo</a:t>
            </a:r>
            <a:r>
              <a:rPr lang="sk-SK" dirty="0"/>
              <a:t>žňuje a</a:t>
            </a:r>
            <a:r>
              <a:rPr lang="en-US" dirty="0" err="1"/>
              <a:t>synchronn</a:t>
            </a:r>
            <a:r>
              <a:rPr lang="sk-SK" dirty="0"/>
              <a:t>ý beh skriptov</a:t>
            </a:r>
          </a:p>
          <a:p>
            <a:r>
              <a:rPr lang="sk-SK" dirty="0"/>
              <a:t>„Náhrada“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sk-SK" dirty="0"/>
              <a:t>vlákn</a:t>
            </a:r>
            <a:r>
              <a:rPr lang="en-US" dirty="0"/>
              <a:t>a</a:t>
            </a:r>
          </a:p>
          <a:p>
            <a:r>
              <a:rPr lang="en-US" dirty="0" err="1"/>
              <a:t>Samostatn</a:t>
            </a:r>
            <a:r>
              <a:rPr lang="sk-SK" dirty="0"/>
              <a:t>á</a:t>
            </a:r>
            <a:r>
              <a:rPr lang="en-US" dirty="0"/>
              <a:t> session </a:t>
            </a:r>
            <a:r>
              <a:rPr lang="sk-SK" dirty="0"/>
              <a:t>pre každý job – vlastný proces</a:t>
            </a:r>
          </a:p>
          <a:p>
            <a:r>
              <a:rPr lang="sk-SK" dirty="0"/>
              <a:t>Prístup len z rodičovského procesu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Príklad: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sk-SK" dirty="0"/>
              <a:t>Start</a:t>
            </a:r>
            <a:r>
              <a:rPr lang="en-US" dirty="0"/>
              <a:t>-job –name Test –</a:t>
            </a:r>
            <a:r>
              <a:rPr lang="en-US" dirty="0" err="1"/>
              <a:t>scriptBlock</a:t>
            </a:r>
            <a:r>
              <a:rPr lang="en-US" dirty="0"/>
              <a:t> {</a:t>
            </a:r>
            <a:r>
              <a:rPr lang="sk-SK" dirty="0"/>
              <a:t>G</a:t>
            </a:r>
            <a:r>
              <a:rPr lang="en-US" dirty="0"/>
              <a:t>et-</a:t>
            </a:r>
            <a:r>
              <a:rPr lang="sk-SK" dirty="0"/>
              <a:t>P</a:t>
            </a:r>
            <a:r>
              <a:rPr lang="en-US" dirty="0" err="1"/>
              <a:t>rocess</a:t>
            </a:r>
            <a:r>
              <a:rPr lang="en-US" dirty="0"/>
              <a:t> | select name}</a:t>
            </a:r>
          </a:p>
          <a:p>
            <a:pPr marL="0" indent="0">
              <a:buNone/>
            </a:pPr>
            <a:r>
              <a:rPr lang="en-US" dirty="0"/>
              <a:t>		Invoke-Command </a:t>
            </a:r>
            <a:r>
              <a:rPr lang="sk-SK" dirty="0"/>
              <a:t>–computerName dc1 </a:t>
            </a:r>
            <a:r>
              <a:rPr lang="en-US" dirty="0"/>
              <a:t>–</a:t>
            </a:r>
            <a:r>
              <a:rPr lang="en-US" dirty="0" err="1"/>
              <a:t>scriptBlock</a:t>
            </a:r>
            <a:r>
              <a:rPr lang="en-US" dirty="0"/>
              <a:t> {</a:t>
            </a:r>
            <a:r>
              <a:rPr lang="sk-SK" dirty="0"/>
              <a:t>Get-Process</a:t>
            </a:r>
            <a:r>
              <a:rPr lang="en-US" dirty="0"/>
              <a:t>} -</a:t>
            </a:r>
            <a:r>
              <a:rPr lang="en-US" dirty="0" err="1"/>
              <a:t>asJob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434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Powershell Background jobs</a:t>
            </a:r>
            <a:r>
              <a:rPr lang="en-US" dirty="0"/>
              <a:t> – </a:t>
            </a:r>
            <a:r>
              <a:rPr lang="sk-SK" dirty="0"/>
              <a:t>cmdlety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6365"/>
            <a:ext cx="8596668" cy="442499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Spustenie</a:t>
            </a:r>
            <a:r>
              <a:rPr lang="en-US" dirty="0"/>
              <a:t> </a:t>
            </a:r>
            <a:r>
              <a:rPr lang="en-US" dirty="0" err="1"/>
              <a:t>jobu</a:t>
            </a:r>
            <a:endParaRPr lang="en-US" dirty="0"/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Start-Job -Name "Test Job" -</a:t>
            </a:r>
            <a:r>
              <a:rPr lang="en-US" b="1" dirty="0" err="1">
                <a:solidFill>
                  <a:schemeClr val="tx1"/>
                </a:solidFill>
              </a:rPr>
              <a:t>ScriptBlock</a:t>
            </a:r>
            <a:r>
              <a:rPr lang="en-US" b="1" dirty="0">
                <a:solidFill>
                  <a:schemeClr val="tx1"/>
                </a:solidFill>
              </a:rPr>
              <a:t> {Write-Output $</a:t>
            </a:r>
            <a:r>
              <a:rPr lang="en-US" b="1" dirty="0" err="1">
                <a:solidFill>
                  <a:schemeClr val="tx1"/>
                </a:solidFill>
              </a:rPr>
              <a:t>args</a:t>
            </a:r>
            <a:r>
              <a:rPr lang="en-US" b="1" dirty="0">
                <a:solidFill>
                  <a:schemeClr val="tx1"/>
                </a:solidFill>
              </a:rPr>
              <a:t>[0] &gt; C:\output.txt}</a:t>
            </a:r>
          </a:p>
          <a:p>
            <a:pPr lvl="1"/>
            <a:r>
              <a:rPr lang="en-US" dirty="0" err="1"/>
              <a:t>Sprostredkovanie</a:t>
            </a:r>
            <a:r>
              <a:rPr lang="en-US" dirty="0"/>
              <a:t> </a:t>
            </a:r>
            <a:r>
              <a:rPr lang="en-US" dirty="0" err="1"/>
              <a:t>argumentov</a:t>
            </a:r>
            <a:r>
              <a:rPr lang="en-US" dirty="0"/>
              <a:t> </a:t>
            </a:r>
            <a:r>
              <a:rPr lang="en-US" dirty="0" err="1"/>
              <a:t>pomocou</a:t>
            </a:r>
            <a:r>
              <a:rPr lang="en-US" dirty="0"/>
              <a:t> </a:t>
            </a:r>
            <a:r>
              <a:rPr lang="sk-SK" dirty="0"/>
              <a:t>„</a:t>
            </a:r>
            <a:r>
              <a:rPr lang="en-US" dirty="0"/>
              <a:t>–</a:t>
            </a:r>
            <a:r>
              <a:rPr lang="en-US" dirty="0" err="1"/>
              <a:t>argumentList</a:t>
            </a:r>
            <a:r>
              <a:rPr lang="sk-SK" dirty="0"/>
              <a:t>“</a:t>
            </a:r>
            <a:endParaRPr lang="en-US" dirty="0"/>
          </a:p>
          <a:p>
            <a:r>
              <a:rPr lang="en-US" dirty="0"/>
              <a:t>Z</a:t>
            </a:r>
            <a:r>
              <a:rPr lang="sk-SK" dirty="0"/>
              <a:t>ískanie informácií o existujúcich Background job-och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Get-Job -State ….</a:t>
            </a:r>
          </a:p>
          <a:p>
            <a:r>
              <a:rPr lang="sk-SK" dirty="0"/>
              <a:t>Prístup k výstupu z Background job-u</a:t>
            </a:r>
          </a:p>
          <a:p>
            <a:pPr lvl="1"/>
            <a:r>
              <a:rPr lang="en-US" b="1" dirty="0"/>
              <a:t>Receive-Job</a:t>
            </a:r>
            <a:endParaRPr lang="sk-SK" b="1" dirty="0"/>
          </a:p>
          <a:p>
            <a:pPr lvl="1"/>
            <a:r>
              <a:rPr lang="sk-SK" dirty="0"/>
              <a:t>Deštruktívne čítanie – </a:t>
            </a:r>
            <a:r>
              <a:rPr lang="en-US" dirty="0"/>
              <a:t>$data = Receive-</a:t>
            </a:r>
            <a:r>
              <a:rPr lang="sk-SK" dirty="0"/>
              <a:t>J</a:t>
            </a:r>
            <a:r>
              <a:rPr lang="en-US" dirty="0" err="1"/>
              <a:t>ob</a:t>
            </a:r>
            <a:r>
              <a:rPr lang="en-US" dirty="0"/>
              <a:t> –Job ….</a:t>
            </a:r>
          </a:p>
          <a:p>
            <a:r>
              <a:rPr lang="en-US" dirty="0" err="1"/>
              <a:t>Odstr</a:t>
            </a:r>
            <a:r>
              <a:rPr lang="sk-SK" dirty="0"/>
              <a:t>á</a:t>
            </a:r>
            <a:r>
              <a:rPr lang="en-US" dirty="0" err="1"/>
              <a:t>nenie</a:t>
            </a:r>
            <a:r>
              <a:rPr lang="sk-SK" dirty="0"/>
              <a:t> Background job-u</a:t>
            </a:r>
          </a:p>
          <a:p>
            <a:pPr lvl="1"/>
            <a:r>
              <a:rPr lang="sk-SK" b="1" dirty="0"/>
              <a:t>Remove-Job</a:t>
            </a:r>
            <a:endParaRPr lang="en-US" b="1" dirty="0"/>
          </a:p>
          <a:p>
            <a:r>
              <a:rPr lang="sk-SK" dirty="0"/>
              <a:t>Background j</a:t>
            </a:r>
            <a:r>
              <a:rPr lang="en-US" dirty="0" err="1"/>
              <a:t>ob</a:t>
            </a:r>
            <a:r>
              <a:rPr lang="en-US" dirty="0"/>
              <a:t> </a:t>
            </a:r>
            <a:r>
              <a:rPr lang="en-US" dirty="0" err="1"/>
              <a:t>pomocou</a:t>
            </a:r>
            <a:r>
              <a:rPr lang="en-US" dirty="0"/>
              <a:t> </a:t>
            </a:r>
            <a:r>
              <a:rPr lang="en-US" dirty="0" err="1"/>
              <a:t>parametru</a:t>
            </a:r>
            <a:r>
              <a:rPr lang="en-US" dirty="0"/>
              <a:t> </a:t>
            </a:r>
            <a:r>
              <a:rPr lang="sk-SK" dirty="0"/>
              <a:t>„</a:t>
            </a:r>
            <a:r>
              <a:rPr lang="en-US" dirty="0"/>
              <a:t>-</a:t>
            </a:r>
            <a:r>
              <a:rPr lang="en-US" dirty="0" err="1"/>
              <a:t>asJob</a:t>
            </a:r>
            <a:r>
              <a:rPr lang="sk-SK" dirty="0"/>
              <a:t>“</a:t>
            </a:r>
            <a:endParaRPr lang="en-US" dirty="0"/>
          </a:p>
          <a:p>
            <a:pPr lvl="1"/>
            <a:r>
              <a:rPr lang="sk-SK" b="1" dirty="0"/>
              <a:t>Invoke-Command -ScriptBlock </a:t>
            </a:r>
            <a:r>
              <a:rPr lang="en-US" b="1" dirty="0"/>
              <a:t>{….}</a:t>
            </a:r>
            <a:r>
              <a:rPr lang="sk-SK" b="1" dirty="0"/>
              <a:t> -AsJob -ComputerName </a:t>
            </a:r>
            <a:r>
              <a:rPr lang="en-US" b="1" dirty="0"/>
              <a:t>....</a:t>
            </a:r>
            <a:endParaRPr lang="sk-SK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832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0</TotalTime>
  <Words>2581</Words>
  <Application>Microsoft Office PowerPoint</Application>
  <PresentationFormat>Widescreen</PresentationFormat>
  <Paragraphs>379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Lucida Console</vt:lpstr>
      <vt:lpstr>Trebuchet MS</vt:lpstr>
      <vt:lpstr>Wingdings 3</vt:lpstr>
      <vt:lpstr>Facet</vt:lpstr>
      <vt:lpstr>Powershell</vt:lpstr>
      <vt:lpstr>Definícia</vt:lpstr>
      <vt:lpstr>Obsah prednášky</vt:lpstr>
      <vt:lpstr>Motivácia</vt:lpstr>
      <vt:lpstr>Motivácia</vt:lpstr>
      <vt:lpstr>Motivácia</vt:lpstr>
      <vt:lpstr>Powershell Background jobs</vt:lpstr>
      <vt:lpstr>Powershell Background jobs</vt:lpstr>
      <vt:lpstr>Powershell Background jobs – cmdlety </vt:lpstr>
      <vt:lpstr>Powershell Background jobs – Príklad </vt:lpstr>
      <vt:lpstr>Powershell Background jobs – úloha </vt:lpstr>
      <vt:lpstr>Powershell Background jobs – úloha </vt:lpstr>
      <vt:lpstr>Powershell Background jobs – úloha </vt:lpstr>
      <vt:lpstr>Literatúra</vt:lpstr>
      <vt:lpstr>Powershell runspaces </vt:lpstr>
      <vt:lpstr>Powershell runspaces – ukážka </vt:lpstr>
      <vt:lpstr>Literatúra</vt:lpstr>
      <vt:lpstr>Powershell debugging</vt:lpstr>
      <vt:lpstr>Powershell debugging - Práca s výstupom </vt:lpstr>
      <vt:lpstr>Powershell debugging - Práca s výstupom </vt:lpstr>
      <vt:lpstr>Powershell debugging - Práca s výstupom </vt:lpstr>
      <vt:lpstr>Powershell debugging - Práca s výstupom </vt:lpstr>
      <vt:lpstr>Literatúra</vt:lpstr>
      <vt:lpstr>Powershell debugging - Odchytávanie chýb  </vt:lpstr>
      <vt:lpstr>Powershell debugging - Odchytávanie chýb  </vt:lpstr>
      <vt:lpstr>Powershell debugging - Odchytávanie chýb  </vt:lpstr>
      <vt:lpstr>Powershell debugging - Odchytávanie chýb  </vt:lpstr>
      <vt:lpstr>Powershell debugging - Odchytávanie chýb  </vt:lpstr>
      <vt:lpstr>Literatúra</vt:lpstr>
      <vt:lpstr>Powershell debugging - Logovanie </vt:lpstr>
      <vt:lpstr>Powershell debugging - Logovanie </vt:lpstr>
      <vt:lpstr>Powershell debugging - Logovanie </vt:lpstr>
      <vt:lpstr>Powershell debugging - Logovanie </vt:lpstr>
      <vt:lpstr>Powershell debugging - Logovanie </vt:lpstr>
      <vt:lpstr>Powershell debugging - Odchytávanie výstupu </vt:lpstr>
      <vt:lpstr>Powershell debugging - Logovanie </vt:lpstr>
      <vt:lpstr>Powershell debugging - Logovanie </vt:lpstr>
      <vt:lpstr>Powershell debugging - Logovanie </vt:lpstr>
      <vt:lpstr>Powershell debugging - Logovanie </vt:lpstr>
      <vt:lpstr>Powershell debugging - Logovanie </vt:lpstr>
      <vt:lpstr>Literatúra</vt:lpstr>
      <vt:lpstr>Powershell remote management </vt:lpstr>
      <vt:lpstr>Powershell Remoting </vt:lpstr>
      <vt:lpstr>Powershell Remoting - Konfigurácia </vt:lpstr>
      <vt:lpstr>Powershell Remoting - Konfigurácia </vt:lpstr>
      <vt:lpstr>Powershell Remoting - Konfigurácia </vt:lpstr>
      <vt:lpstr>Powershell Remoting - Ukážka </vt:lpstr>
      <vt:lpstr>Powershell Remoting - Úloha </vt:lpstr>
      <vt:lpstr>Literatúra</vt:lpstr>
      <vt:lpstr>Novinky v Powershell 5.0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Powershell 5.0</dc:title>
  <cp:revision>1</cp:revision>
  <dcterms:modified xsi:type="dcterms:W3CDTF">2017-04-02T18:25:47Z</dcterms:modified>
</cp:coreProperties>
</file>