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4"/>
  </p:notesMasterIdLst>
  <p:handoutMasterIdLst>
    <p:handoutMasterId r:id="rId105"/>
  </p:handoutMasterIdLst>
  <p:sldIdLst>
    <p:sldId id="261" r:id="rId2"/>
    <p:sldId id="614" r:id="rId3"/>
    <p:sldId id="824" r:id="rId4"/>
    <p:sldId id="745" r:id="rId5"/>
    <p:sldId id="778" r:id="rId6"/>
    <p:sldId id="637" r:id="rId7"/>
    <p:sldId id="638" r:id="rId8"/>
    <p:sldId id="639" r:id="rId9"/>
    <p:sldId id="640" r:id="rId10"/>
    <p:sldId id="642" r:id="rId11"/>
    <p:sldId id="643" r:id="rId12"/>
    <p:sldId id="644" r:id="rId13"/>
    <p:sldId id="776" r:id="rId14"/>
    <p:sldId id="861" r:id="rId15"/>
    <p:sldId id="750" r:id="rId16"/>
    <p:sldId id="823" r:id="rId17"/>
    <p:sldId id="779" r:id="rId18"/>
    <p:sldId id="753" r:id="rId19"/>
    <p:sldId id="780" r:id="rId20"/>
    <p:sldId id="805" r:id="rId21"/>
    <p:sldId id="871" r:id="rId22"/>
    <p:sldId id="645" r:id="rId23"/>
    <p:sldId id="738" r:id="rId24"/>
    <p:sldId id="647" r:id="rId25"/>
    <p:sldId id="804" r:id="rId26"/>
    <p:sldId id="652" r:id="rId27"/>
    <p:sldId id="846" r:id="rId28"/>
    <p:sldId id="657" r:id="rId29"/>
    <p:sldId id="658" r:id="rId30"/>
    <p:sldId id="769" r:id="rId31"/>
    <p:sldId id="781" r:id="rId32"/>
    <p:sldId id="767" r:id="rId33"/>
    <p:sldId id="768" r:id="rId34"/>
    <p:sldId id="796" r:id="rId35"/>
    <p:sldId id="872" r:id="rId36"/>
    <p:sldId id="809" r:id="rId37"/>
    <p:sldId id="850" r:id="rId38"/>
    <p:sldId id="810" r:id="rId39"/>
    <p:sldId id="811" r:id="rId40"/>
    <p:sldId id="812" r:id="rId41"/>
    <p:sldId id="848" r:id="rId42"/>
    <p:sldId id="849" r:id="rId43"/>
    <p:sldId id="715" r:id="rId44"/>
    <p:sldId id="716" r:id="rId45"/>
    <p:sldId id="717" r:id="rId46"/>
    <p:sldId id="819" r:id="rId47"/>
    <p:sldId id="718" r:id="rId48"/>
    <p:sldId id="719" r:id="rId49"/>
    <p:sldId id="720" r:id="rId50"/>
    <p:sldId id="744" r:id="rId51"/>
    <p:sldId id="860" r:id="rId52"/>
    <p:sldId id="703" r:id="rId53"/>
    <p:sldId id="818" r:id="rId54"/>
    <p:sldId id="795" r:id="rId55"/>
    <p:sldId id="862" r:id="rId56"/>
    <p:sldId id="863" r:id="rId57"/>
    <p:sldId id="864" r:id="rId58"/>
    <p:sldId id="865" r:id="rId59"/>
    <p:sldId id="866" r:id="rId60"/>
    <p:sldId id="867" r:id="rId61"/>
    <p:sldId id="868" r:id="rId62"/>
    <p:sldId id="869" r:id="rId63"/>
    <p:sldId id="870" r:id="rId64"/>
    <p:sldId id="825" r:id="rId65"/>
    <p:sldId id="826" r:id="rId66"/>
    <p:sldId id="827" r:id="rId67"/>
    <p:sldId id="828" r:id="rId68"/>
    <p:sldId id="829" r:id="rId69"/>
    <p:sldId id="830" r:id="rId70"/>
    <p:sldId id="831" r:id="rId71"/>
    <p:sldId id="832" r:id="rId72"/>
    <p:sldId id="833" r:id="rId73"/>
    <p:sldId id="834" r:id="rId74"/>
    <p:sldId id="835" r:id="rId75"/>
    <p:sldId id="836" r:id="rId76"/>
    <p:sldId id="837" r:id="rId77"/>
    <p:sldId id="838" r:id="rId78"/>
    <p:sldId id="839" r:id="rId79"/>
    <p:sldId id="840" r:id="rId80"/>
    <p:sldId id="841" r:id="rId81"/>
    <p:sldId id="842" r:id="rId82"/>
    <p:sldId id="843" r:id="rId83"/>
    <p:sldId id="844" r:id="rId84"/>
    <p:sldId id="845" r:id="rId85"/>
    <p:sldId id="821" r:id="rId86"/>
    <p:sldId id="822" r:id="rId87"/>
    <p:sldId id="786" r:id="rId88"/>
    <p:sldId id="787" r:id="rId89"/>
    <p:sldId id="788" r:id="rId90"/>
    <p:sldId id="789" r:id="rId91"/>
    <p:sldId id="790" r:id="rId92"/>
    <p:sldId id="791" r:id="rId93"/>
    <p:sldId id="792" r:id="rId94"/>
    <p:sldId id="793" r:id="rId95"/>
    <p:sldId id="794" r:id="rId96"/>
    <p:sldId id="817" r:id="rId97"/>
    <p:sldId id="799" r:id="rId98"/>
    <p:sldId id="802" r:id="rId99"/>
    <p:sldId id="813" r:id="rId100"/>
    <p:sldId id="814" r:id="rId101"/>
    <p:sldId id="815" r:id="rId102"/>
    <p:sldId id="816" r:id="rId103"/>
  </p:sldIdLst>
  <p:sldSz cx="9144000" cy="6858000" type="screen4x3"/>
  <p:notesSz cx="7099300" cy="10234613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44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3270" autoAdjust="0"/>
    <p:restoredTop sz="90877" autoAdjust="0"/>
  </p:normalViewPr>
  <p:slideViewPr>
    <p:cSldViewPr>
      <p:cViewPr varScale="1">
        <p:scale>
          <a:sx n="100" d="100"/>
          <a:sy n="100" d="100"/>
        </p:scale>
        <p:origin x="13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7" d="100"/>
          <a:sy n="77" d="100"/>
        </p:scale>
        <p:origin x="-2190" y="-90"/>
      </p:cViewPr>
      <p:guideLst>
        <p:guide orient="horz" pos="3224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viewProps" Target="viewProps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tableStyles" Target="tableStyle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77137" cy="511813"/>
          </a:xfrm>
          <a:prstGeom prst="rect">
            <a:avLst/>
          </a:prstGeom>
        </p:spPr>
        <p:txBody>
          <a:bodyPr vert="horz" lIns="95486" tIns="47743" rIns="95486" bIns="47743" rtlCol="0"/>
          <a:lstStyle>
            <a:lvl1pPr algn="l">
              <a:defRPr sz="130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4020507" y="1"/>
            <a:ext cx="3077137" cy="511813"/>
          </a:xfrm>
          <a:prstGeom prst="rect">
            <a:avLst/>
          </a:prstGeom>
        </p:spPr>
        <p:txBody>
          <a:bodyPr vert="horz" lIns="95486" tIns="47743" rIns="95486" bIns="47743" rtlCol="0"/>
          <a:lstStyle>
            <a:lvl1pPr algn="r">
              <a:defRPr sz="1300" smtClean="0"/>
            </a:lvl1pPr>
          </a:lstStyle>
          <a:p>
            <a:pPr>
              <a:defRPr/>
            </a:pPr>
            <a:fld id="{281D9DC7-60FB-481D-B360-7AA869485673}" type="datetimeFigureOut">
              <a:rPr lang="cs-CZ"/>
              <a:pPr>
                <a:defRPr/>
              </a:pPr>
              <a:t>07.03.2017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4020507" y="9745480"/>
            <a:ext cx="3077137" cy="487488"/>
          </a:xfrm>
          <a:prstGeom prst="rect">
            <a:avLst/>
          </a:prstGeom>
        </p:spPr>
        <p:txBody>
          <a:bodyPr vert="horz" lIns="95486" tIns="47743" rIns="95486" bIns="47743" rtlCol="0" anchor="b"/>
          <a:lstStyle>
            <a:lvl1pPr algn="r">
              <a:defRPr sz="1300" smtClean="0"/>
            </a:lvl1pPr>
          </a:lstStyle>
          <a:p>
            <a:pPr>
              <a:defRPr/>
            </a:pPr>
            <a:fld id="{E587F38C-DA6E-45CD-A1EC-8060F697074C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2"/>
          </p:nvPr>
        </p:nvSpPr>
        <p:spPr>
          <a:xfrm>
            <a:off x="2" y="9721156"/>
            <a:ext cx="3077137" cy="511812"/>
          </a:xfrm>
          <a:prstGeom prst="rect">
            <a:avLst/>
          </a:prstGeom>
        </p:spPr>
        <p:txBody>
          <a:bodyPr vert="horz" lIns="95486" tIns="47743" rIns="95486" bIns="47743" rtlCol="0" anchor="b"/>
          <a:lstStyle>
            <a:lvl1pPr algn="l">
              <a:defRPr sz="1300"/>
            </a:lvl1pPr>
          </a:lstStyle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89218832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77137" cy="511813"/>
          </a:xfrm>
          <a:prstGeom prst="rect">
            <a:avLst/>
          </a:prstGeom>
        </p:spPr>
        <p:txBody>
          <a:bodyPr vert="horz" lIns="95486" tIns="47743" rIns="95486" bIns="4774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4020507" y="1"/>
            <a:ext cx="3077137" cy="511813"/>
          </a:xfrm>
          <a:prstGeom prst="rect">
            <a:avLst/>
          </a:prstGeom>
        </p:spPr>
        <p:txBody>
          <a:bodyPr vert="horz" lIns="95486" tIns="47743" rIns="95486" bIns="4774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88430E7B-8391-4B76-9996-05F39D470192}" type="datetimeFigureOut">
              <a:rPr lang="cs-CZ"/>
              <a:pPr>
                <a:defRPr/>
              </a:pPr>
              <a:t>07.03.2017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486" tIns="47743" rIns="95486" bIns="47743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09601" y="4861400"/>
            <a:ext cx="5680103" cy="4606317"/>
          </a:xfrm>
          <a:prstGeom prst="rect">
            <a:avLst/>
          </a:prstGeom>
        </p:spPr>
        <p:txBody>
          <a:bodyPr vert="horz" lIns="95486" tIns="47743" rIns="95486" bIns="47743" rtlCol="0"/>
          <a:lstStyle/>
          <a:p>
            <a:pPr lvl="0"/>
            <a:r>
              <a:rPr lang="cs-CZ" noProof="0"/>
              <a:t>Kliknutím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2" y="9721156"/>
            <a:ext cx="3077137" cy="511812"/>
          </a:xfrm>
          <a:prstGeom prst="rect">
            <a:avLst/>
          </a:prstGeom>
        </p:spPr>
        <p:txBody>
          <a:bodyPr vert="horz" lIns="95486" tIns="47743" rIns="95486" bIns="4774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4020507" y="9721156"/>
            <a:ext cx="3077137" cy="511812"/>
          </a:xfrm>
          <a:prstGeom prst="rect">
            <a:avLst/>
          </a:prstGeom>
        </p:spPr>
        <p:txBody>
          <a:bodyPr vert="horz" lIns="95486" tIns="47743" rIns="95486" bIns="4774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484370BB-E9F5-43C3-BA0C-E22917C2281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6183257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370BB-E9F5-43C3-BA0C-E22917C22812}" type="slidenum">
              <a:rPr lang="cs-CZ" smtClean="0"/>
              <a:pPr>
                <a:defRPr/>
              </a:pPr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44863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469829" eaLnBrk="0" hangingPunct="0"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defTabSz="469829" eaLnBrk="0" hangingPunct="0"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defTabSz="469829" eaLnBrk="0" hangingPunct="0"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defTabSz="469829" eaLnBrk="0" hangingPunct="0"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defTabSz="469829" eaLnBrk="0" hangingPunct="0"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225" indent="-228566" defTabSz="46982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356" indent="-228566" defTabSz="46982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8488" indent="-228566" defTabSz="46982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5619" indent="-228566" defTabSz="46982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fld id="{2A8F67E4-A3E6-4993-B877-B8062859D2A6}" type="slidenum">
              <a:rPr lang="cs-CZ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 eaLnBrk="1" hangingPunct="1"/>
              <a:t>93</a:t>
            </a:fld>
            <a:endParaRPr lang="cs-CZ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968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2313"/>
            <a:ext cx="4795838" cy="3598862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968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31839" y="4560889"/>
            <a:ext cx="5851525" cy="43227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5742" rIns="95742" anchor="ctr"/>
          <a:lstStyle/>
          <a:p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4878565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469829" eaLnBrk="0" hangingPunct="0"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defTabSz="469829" eaLnBrk="0" hangingPunct="0"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defTabSz="469829" eaLnBrk="0" hangingPunct="0"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defTabSz="469829" eaLnBrk="0" hangingPunct="0"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defTabSz="469829" eaLnBrk="0" hangingPunct="0"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225" indent="-228566" defTabSz="46982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356" indent="-228566" defTabSz="46982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8488" indent="-228566" defTabSz="46982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5619" indent="-228566" defTabSz="46982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fld id="{8DC958AC-3552-4625-A86E-E78D90767B1B}" type="slidenum">
              <a:rPr lang="cs-CZ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 eaLnBrk="1" hangingPunct="1"/>
              <a:t>95</a:t>
            </a:fld>
            <a:endParaRPr lang="cs-CZ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0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2313"/>
            <a:ext cx="4795838" cy="3598862"/>
          </a:xfrm>
          <a:ln/>
        </p:spPr>
      </p:sp>
      <p:sp>
        <p:nvSpPr>
          <p:cNvPr id="200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9" y="4560889"/>
            <a:ext cx="5851525" cy="432276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41895135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469829" eaLnBrk="0" hangingPunct="0"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defTabSz="469829" eaLnBrk="0" hangingPunct="0"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defTabSz="469829" eaLnBrk="0" hangingPunct="0"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defTabSz="469829" eaLnBrk="0" hangingPunct="0"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defTabSz="469829" eaLnBrk="0" hangingPunct="0"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225" indent="-228566" defTabSz="46982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356" indent="-228566" defTabSz="46982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8488" indent="-228566" defTabSz="46982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5619" indent="-228566" defTabSz="46982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fld id="{4D56C32D-DBE4-449B-8814-E63E3FF5533C}" type="slidenum">
              <a:rPr lang="cs-CZ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 eaLnBrk="1" hangingPunct="1"/>
              <a:t>96</a:t>
            </a:fld>
            <a:endParaRPr lang="cs-CZ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456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2313"/>
            <a:ext cx="4795838" cy="3598862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56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31839" y="4560889"/>
            <a:ext cx="5851525" cy="43227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5742" rIns="95742" anchor="ctr"/>
          <a:lstStyle/>
          <a:p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40700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469829" eaLnBrk="0" hangingPunct="0"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defTabSz="469829" eaLnBrk="0" hangingPunct="0"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defTabSz="469829" eaLnBrk="0" hangingPunct="0"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defTabSz="469829" eaLnBrk="0" hangingPunct="0"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defTabSz="469829" eaLnBrk="0" hangingPunct="0"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225" indent="-228566" defTabSz="46982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356" indent="-228566" defTabSz="46982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8488" indent="-228566" defTabSz="46982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5619" indent="-228566" defTabSz="46982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fld id="{247440F0-3DF7-45B9-A926-3733804899F5}" type="slidenum">
              <a:rPr lang="cs-CZ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 eaLnBrk="1" hangingPunct="1"/>
              <a:t>17</a:t>
            </a:fld>
            <a:endParaRPr lang="cs-CZ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974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2313"/>
            <a:ext cx="4795838" cy="3598862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974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31839" y="4560889"/>
            <a:ext cx="5851525" cy="43227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5742" rIns="95742" anchor="ctr"/>
          <a:lstStyle/>
          <a:p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775571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469829" eaLnBrk="0" hangingPunct="0"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defTabSz="469829" eaLnBrk="0" hangingPunct="0"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defTabSz="469829" eaLnBrk="0" hangingPunct="0"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defTabSz="469829" eaLnBrk="0" hangingPunct="0"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defTabSz="469829" eaLnBrk="0" hangingPunct="0"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225" indent="-228566" defTabSz="46982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356" indent="-228566" defTabSz="46982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8488" indent="-228566" defTabSz="46982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5619" indent="-228566" defTabSz="46982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fld id="{247440F0-3DF7-45B9-A926-3733804899F5}" type="slidenum">
              <a:rPr lang="cs-CZ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 eaLnBrk="1" hangingPunct="1"/>
              <a:t>25</a:t>
            </a:fld>
            <a:endParaRPr lang="cs-CZ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974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2313"/>
            <a:ext cx="4795838" cy="3598862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974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31839" y="4560889"/>
            <a:ext cx="5851525" cy="43227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5742" rIns="95742" anchor="ctr"/>
          <a:lstStyle/>
          <a:p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1940428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469829" eaLnBrk="0" hangingPunct="0"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defTabSz="469829" eaLnBrk="0" hangingPunct="0"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defTabSz="469829" eaLnBrk="0" hangingPunct="0"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defTabSz="469829" eaLnBrk="0" hangingPunct="0"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defTabSz="469829" eaLnBrk="0" hangingPunct="0"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225" indent="-228566" defTabSz="46982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356" indent="-228566" defTabSz="46982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8488" indent="-228566" defTabSz="46982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5619" indent="-228566" defTabSz="46982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fld id="{47FAFB18-EA29-49BD-80B8-9DE399241C9A}" type="slidenum">
              <a:rPr lang="cs-CZ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 eaLnBrk="1" hangingPunct="1"/>
              <a:t>31</a:t>
            </a:fld>
            <a:endParaRPr lang="cs-CZ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077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2313"/>
            <a:ext cx="4795838" cy="3598862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077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31839" y="4560889"/>
            <a:ext cx="5851525" cy="43227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5742" rIns="95742" anchor="ctr"/>
          <a:lstStyle/>
          <a:p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9370178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469829" eaLnBrk="0" hangingPunct="0"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defTabSz="469829" eaLnBrk="0" hangingPunct="0"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defTabSz="469829" eaLnBrk="0" hangingPunct="0"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defTabSz="469829" eaLnBrk="0" hangingPunct="0"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defTabSz="469829" eaLnBrk="0" hangingPunct="0"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225" indent="-228566" defTabSz="46982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356" indent="-228566" defTabSz="46982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8488" indent="-228566" defTabSz="46982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5619" indent="-228566" defTabSz="46982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fld id="{FA04A3B0-0EAF-4DD2-8DDF-2DA02FF2573C}" type="slidenum">
              <a:rPr lang="cs-CZ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 eaLnBrk="1" hangingPunct="1"/>
              <a:t>86</a:t>
            </a:fld>
            <a:endParaRPr lang="cs-CZ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763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2313"/>
            <a:ext cx="4795838" cy="3598862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763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31839" y="4560889"/>
            <a:ext cx="5851525" cy="43227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5742" rIns="95742" anchor="ctr"/>
          <a:lstStyle/>
          <a:p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0850721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469829" eaLnBrk="0" hangingPunct="0"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defTabSz="469829" eaLnBrk="0" hangingPunct="0"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defTabSz="469829" eaLnBrk="0" hangingPunct="0"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defTabSz="469829" eaLnBrk="0" hangingPunct="0"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defTabSz="469829" eaLnBrk="0" hangingPunct="0"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225" indent="-228566" defTabSz="46982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356" indent="-228566" defTabSz="46982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8488" indent="-228566" defTabSz="46982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5619" indent="-228566" defTabSz="46982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fld id="{4D56C32D-DBE4-449B-8814-E63E3FF5533C}" type="slidenum">
              <a:rPr lang="cs-CZ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 eaLnBrk="1" hangingPunct="1"/>
              <a:t>87</a:t>
            </a:fld>
            <a:endParaRPr lang="cs-CZ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456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2313"/>
            <a:ext cx="4795838" cy="3598862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56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31839" y="4560889"/>
            <a:ext cx="5851525" cy="43227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5742" rIns="95742" anchor="ctr"/>
          <a:lstStyle/>
          <a:p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9113078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469829" eaLnBrk="0" hangingPunct="0"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defTabSz="469829" eaLnBrk="0" hangingPunct="0"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defTabSz="469829" eaLnBrk="0" hangingPunct="0"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defTabSz="469829" eaLnBrk="0" hangingPunct="0"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defTabSz="469829" eaLnBrk="0" hangingPunct="0"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225" indent="-228566" defTabSz="46982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356" indent="-228566" defTabSz="46982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8488" indent="-228566" defTabSz="46982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5619" indent="-228566" defTabSz="46982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fld id="{9BDA9584-5FE5-4F20-90C8-12BE7A782B40}" type="slidenum">
              <a:rPr lang="cs-CZ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 eaLnBrk="1" hangingPunct="1"/>
              <a:t>88</a:t>
            </a:fld>
            <a:endParaRPr lang="cs-CZ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558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2313"/>
            <a:ext cx="4795838" cy="3598862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558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31839" y="4560889"/>
            <a:ext cx="5851525" cy="43227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5742" rIns="95742" anchor="ctr"/>
          <a:lstStyle/>
          <a:p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6950906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469829" eaLnBrk="0" hangingPunct="0"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defTabSz="469829" eaLnBrk="0" hangingPunct="0"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defTabSz="469829" eaLnBrk="0" hangingPunct="0"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defTabSz="469829" eaLnBrk="0" hangingPunct="0"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defTabSz="469829" eaLnBrk="0" hangingPunct="0"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225" indent="-228566" defTabSz="46982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356" indent="-228566" defTabSz="46982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8488" indent="-228566" defTabSz="46982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5619" indent="-228566" defTabSz="46982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fld id="{4F2594AC-E530-41E0-B5E6-362A9A33BB0E}" type="slidenum">
              <a:rPr lang="cs-CZ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 eaLnBrk="1" hangingPunct="1"/>
              <a:t>89</a:t>
            </a:fld>
            <a:endParaRPr lang="cs-CZ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661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2313"/>
            <a:ext cx="4795838" cy="3598862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661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31839" y="4560889"/>
            <a:ext cx="5851525" cy="43227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5742" rIns="95742" anchor="ctr"/>
          <a:lstStyle/>
          <a:p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0238942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469829" eaLnBrk="0" hangingPunct="0"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defTabSz="469829" eaLnBrk="0" hangingPunct="0"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defTabSz="469829" eaLnBrk="0" hangingPunct="0"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defTabSz="469829" eaLnBrk="0" hangingPunct="0"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defTabSz="469829" eaLnBrk="0" hangingPunct="0"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225" indent="-228566" defTabSz="46982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356" indent="-228566" defTabSz="46982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8488" indent="-228566" defTabSz="46982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5619" indent="-228566" defTabSz="46982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712" algn="l"/>
                <a:tab pos="1515837" algn="l"/>
                <a:tab pos="2274548" algn="l"/>
                <a:tab pos="3031672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fld id="{D86F8321-36EE-4C06-869A-891A0E13F457}" type="slidenum">
              <a:rPr lang="cs-CZ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 eaLnBrk="1" hangingPunct="1"/>
              <a:t>90</a:t>
            </a:fld>
            <a:endParaRPr lang="cs-CZ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865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2313"/>
            <a:ext cx="4795838" cy="3598862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866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31839" y="4560889"/>
            <a:ext cx="5851525" cy="43227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5742" rIns="95742" anchor="ctr"/>
          <a:lstStyle/>
          <a:p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597936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:\CRCS\2012_0178_Redesign_loga_a_JVS\PPT_prezentace\sablona\pracovni\titulka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04000" y="476672"/>
            <a:ext cx="5753925" cy="1872208"/>
          </a:xfrm>
        </p:spPr>
        <p:txBody>
          <a:bodyPr anchor="ctr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04000" y="3284984"/>
            <a:ext cx="5724184" cy="108012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rgbClr val="1E448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Kliknutím lze upravit styl předlohy.</a:t>
            </a:r>
          </a:p>
        </p:txBody>
      </p:sp>
      <p:sp>
        <p:nvSpPr>
          <p:cNvPr id="7" name="Zástupný symbol pro text 2"/>
          <p:cNvSpPr>
            <a:spLocks noGrp="1"/>
          </p:cNvSpPr>
          <p:nvPr>
            <p:ph type="body" idx="10"/>
          </p:nvPr>
        </p:nvSpPr>
        <p:spPr>
          <a:xfrm>
            <a:off x="504000" y="5254005"/>
            <a:ext cx="5724184" cy="864096"/>
          </a:xfrm>
        </p:spPr>
        <p:txBody>
          <a:bodyPr anchor="ctr"/>
          <a:lstStyle>
            <a:lvl1pPr marL="0" indent="0">
              <a:buNone/>
              <a:defRPr sz="1800" b="0">
                <a:solidFill>
                  <a:srgbClr val="1E448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sz="2700"/>
            </a:lvl1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163D1-75E5-4E6C-8902-FDAF1BBD20D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5328592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| PV204 Security Technologies: JavaCard</a:t>
            </a:r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37A9633-68B8-4EFC-BDD0-D52B95C8A4D2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| PV204 Security Technologies: JavaCard</a:t>
            </a:r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18894322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5825" cy="992187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idx="10"/>
          </p:nvPr>
        </p:nvSpPr>
        <p:spPr>
          <a:xfrm>
            <a:off x="457200" y="6245225"/>
            <a:ext cx="2132013" cy="4746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F289BD-8A7F-428C-B3F3-B5C9C586FD92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cs-CZ"/>
              <a:t>| PV204 Security Technologies: JavaCard</a:t>
            </a:r>
          </a:p>
        </p:txBody>
      </p:sp>
    </p:spTree>
    <p:extLst>
      <p:ext uri="{BB962C8B-B14F-4D97-AF65-F5344CB8AC3E}">
        <p14:creationId xmlns:p14="http://schemas.microsoft.com/office/powerpoint/2010/main" val="22649563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| PV204 Security Technologies: JavaCard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9380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lze upravit styl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SzPct val="100000"/>
              <a:buFont typeface="Arial" pitchFamily="34" charset="0"/>
              <a:buChar char="•"/>
              <a:defRPr sz="2700"/>
            </a:lvl1pPr>
            <a:lvl2pPr marL="628650" indent="-266700">
              <a:buClrTx/>
              <a:buSzPct val="100000"/>
              <a:buFont typeface="Arial" pitchFamily="34" charset="0"/>
              <a:buChar char="–"/>
              <a:defRPr sz="2300"/>
            </a:lvl2pPr>
            <a:lvl3pPr>
              <a:buClrTx/>
              <a:buSzPct val="100000"/>
              <a:defRPr sz="2300"/>
            </a:lvl3pPr>
            <a:lvl4pPr marL="1343025" indent="-266700">
              <a:defRPr sz="2300"/>
            </a:lvl4pPr>
            <a:lvl5pPr marL="1704975" indent="-266700">
              <a:buFont typeface="Arial" pitchFamily="34" charset="0"/>
              <a:buChar char="•"/>
              <a:defRPr sz="2300"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5A545-624B-40D2-AFF6-9618F12C24F0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| PV204 Security Technologies: JavaCard</a:t>
            </a:r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63691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85801-738D-4AFC-9D72-B567D521F73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4032448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| PV204 Security Technologies: JavaCard</a:t>
            </a:r>
            <a:endParaRPr lang="cs-CZ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04000" y="1844824"/>
            <a:ext cx="3956248" cy="4281339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844824"/>
            <a:ext cx="4038600" cy="4281339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B1D15-C9BD-4600-93F2-E833C6F24BA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| PV204 Security Technologies: JavaCard</a:t>
            </a:r>
            <a:endParaRPr lang="cs-C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18864" y="1916832"/>
            <a:ext cx="4040188" cy="59595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8864" y="2556594"/>
            <a:ext cx="4040188" cy="368071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706689" y="1916832"/>
            <a:ext cx="4041775" cy="59595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706689" y="2556594"/>
            <a:ext cx="4041775" cy="368071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5E8C9-9747-458D-9BD5-A050EA3B9532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| PV204 Security Technologies: JavaCard</a:t>
            </a:r>
            <a:endParaRPr lang="cs-C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012ED-8BBC-429C-91D7-E341A804C14B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| PV204 Security Technologies: JavaCard</a:t>
            </a:r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72F7E-A92E-4996-87A8-9530E00B3D3A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| PV204 Security Technologies: JavaCard</a:t>
            </a:r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3008313" cy="984577"/>
          </a:xfrm>
        </p:spPr>
        <p:txBody>
          <a:bodyPr anchor="t"/>
          <a:lstStyle>
            <a:lvl1pPr algn="l">
              <a:defRPr sz="32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764704"/>
            <a:ext cx="5111750" cy="5400601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916831"/>
            <a:ext cx="3008313" cy="4248473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19744-537E-4F65-89DC-21C1FC7A8C71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| PV204 Security Technologies: JavaCard</a:t>
            </a:r>
            <a:endParaRPr lang="cs-CZ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1052735"/>
            <a:ext cx="5486400" cy="367483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CA52DF-66C9-4F47-86CF-D7E7AA0B1F18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| PV204 Security Technologies: JavaCard</a:t>
            </a:r>
            <a:endParaRPr lang="cs-C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:\CRCS\2012_0178_Redesign_loga_a_JVS\PPT_prezentace\sablona\pracovni\normalni.jpg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503238" y="908720"/>
            <a:ext cx="822960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dirty="0"/>
              <a:t>Kliknutím lze upravit styl</a:t>
            </a:r>
          </a:p>
        </p:txBody>
      </p:sp>
      <p:sp>
        <p:nvSpPr>
          <p:cNvPr id="1028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503238" y="1871663"/>
            <a:ext cx="8229600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503238" y="6573838"/>
            <a:ext cx="396875" cy="284162"/>
          </a:xfrm>
          <a:prstGeom prst="rect">
            <a:avLst/>
          </a:prstGeom>
        </p:spPr>
        <p:txBody>
          <a:bodyPr lIns="0" tIns="0" rIns="0" anchor="ctr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500" b="1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7EC21CA0-2CA7-47F4-B597-FCA32B78883B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| PV204 Security Technologies: JavaCard</a:t>
            </a:r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3" r:id="rId11"/>
    <p:sldLayoutId id="2147483744" r:id="rId12"/>
    <p:sldLayoutId id="2147483745" r:id="rId13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1E4485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1E4485"/>
        </a:buClr>
        <a:buSzPct val="100000"/>
        <a:buFont typeface="Arial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66700" algn="l" rtl="0" eaLnBrk="0" fontAlgn="base" hangingPunct="0">
        <a:spcBef>
          <a:spcPct val="20000"/>
        </a:spcBef>
        <a:spcAft>
          <a:spcPct val="0"/>
        </a:spcAft>
        <a:buSzPct val="100000"/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990600" indent="-27622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43025" indent="-2667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1704975" indent="-2667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venda@fi.muni.cz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i.muni.cz/~xsvenda/jcsupport.html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ekladata.com/IHWNXUB-yernblD2sdiK1zxxQco/5_javacard.pdf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s.cs.ru.nl/applications/smartcards/firewalltester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ekladata.com/IHWNXUB-yernblD2sdiK1zxxQco/5_javacard.pdf" TargetMode="External"/><Relationship Id="rId2" Type="http://schemas.openxmlformats.org/officeDocument/2006/relationships/hyperlink" Target="https://is.muni.cz/el/1433/podzim2007/PV181/um/4472881/Gemalto_JavaCard_DevelGuide.pdf" TargetMode="Externa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martinpaljak/GlobalPlatformPro" TargetMode="External"/><Relationship Id="rId2" Type="http://schemas.openxmlformats.org/officeDocument/2006/relationships/hyperlink" Target="https://github.com/martinpaljak/AppletPlayground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oracle.com/technetwork/java/javacard/index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10code.de/p-card.htm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ourceforge.net/projects/jopenpgpcard/" TargetMode="Externa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8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9.png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0.png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PV204 Security technologies</a:t>
            </a:r>
            <a:endParaRPr lang="cs-CZ" dirty="0"/>
          </a:p>
        </p:txBody>
      </p:sp>
      <p:sp>
        <p:nvSpPr>
          <p:cNvPr id="3075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err="1"/>
              <a:t>JavaCard</a:t>
            </a:r>
            <a:r>
              <a:rPr lang="en-GB" dirty="0"/>
              <a:t> platform</a:t>
            </a:r>
          </a:p>
        </p:txBody>
      </p:sp>
      <p:sp>
        <p:nvSpPr>
          <p:cNvPr id="3076" name="Zástupný symbol pro text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/>
              <a:t>Petr </a:t>
            </a:r>
            <a:r>
              <a:rPr lang="cs-CZ"/>
              <a:t>Švenda</a:t>
            </a:r>
            <a:r>
              <a:rPr lang="en-US"/>
              <a:t> </a:t>
            </a:r>
            <a:r>
              <a:rPr lang="cs-CZ">
                <a:hlinkClick r:id="rId3"/>
              </a:rPr>
              <a:t>svenda</a:t>
            </a:r>
            <a:r>
              <a:rPr lang="en-US">
                <a:hlinkClick r:id="rId3"/>
              </a:rPr>
              <a:t>@fi.muni.cz</a:t>
            </a:r>
            <a:endParaRPr lang="en-US"/>
          </a:p>
          <a:p>
            <a:r>
              <a:rPr lang="en-US"/>
              <a:t>Faculty of Informatics, Masaryk University</a:t>
            </a:r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9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 err="1"/>
              <a:t>JavaCard</a:t>
            </a:r>
            <a:r>
              <a:rPr lang="en-US" altLang="cs-CZ" dirty="0"/>
              <a:t> 2.x not supporting</a:t>
            </a:r>
          </a:p>
        </p:txBody>
      </p:sp>
      <p:sp>
        <p:nvSpPr>
          <p:cNvPr id="1209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cs-CZ" sz="2400" dirty="0"/>
              <a:t>No dynamic class loading</a:t>
            </a:r>
            <a:endParaRPr lang="cs-CZ" altLang="cs-CZ" sz="2400" dirty="0"/>
          </a:p>
          <a:p>
            <a:r>
              <a:rPr lang="en-US" altLang="cs-CZ" sz="2400" dirty="0"/>
              <a:t>No Security manager</a:t>
            </a:r>
            <a:endParaRPr lang="cs-CZ" altLang="cs-CZ" sz="2400" dirty="0"/>
          </a:p>
          <a:p>
            <a:r>
              <a:rPr lang="en-US" altLang="cs-CZ" sz="2400" dirty="0"/>
              <a:t>No Threads and synchronization</a:t>
            </a:r>
            <a:endParaRPr lang="cs-CZ" altLang="cs-CZ" sz="2400" dirty="0"/>
          </a:p>
          <a:p>
            <a:r>
              <a:rPr lang="en-US" altLang="cs-CZ" sz="2400" dirty="0"/>
              <a:t>No Object cloning, finalization</a:t>
            </a:r>
            <a:endParaRPr lang="cs-CZ" altLang="cs-CZ" sz="2400" dirty="0"/>
          </a:p>
          <a:p>
            <a:r>
              <a:rPr lang="en-US" altLang="cs-CZ" sz="2400" dirty="0"/>
              <a:t>No Large primitive data types </a:t>
            </a:r>
          </a:p>
          <a:p>
            <a:pPr lvl="1"/>
            <a:r>
              <a:rPr lang="en-US" altLang="cs-CZ" sz="2000" dirty="0"/>
              <a:t>float, double, long and char</a:t>
            </a:r>
          </a:p>
          <a:p>
            <a:pPr lvl="1"/>
            <a:r>
              <a:rPr lang="en-US" altLang="cs-CZ" sz="2000" dirty="0"/>
              <a:t>usually not even </a:t>
            </a:r>
            <a:r>
              <a:rPr lang="en-US" altLang="cs-CZ" sz="2000" dirty="0" err="1"/>
              <a:t>int</a:t>
            </a:r>
            <a:r>
              <a:rPr lang="en-US" altLang="cs-CZ" sz="2000" dirty="0"/>
              <a:t> (4 bytes) data type</a:t>
            </a:r>
          </a:p>
          <a:p>
            <a:r>
              <a:rPr lang="en-US" altLang="cs-CZ" sz="2400" dirty="0"/>
              <a:t>Most of std. classes missing</a:t>
            </a:r>
          </a:p>
          <a:p>
            <a:pPr lvl="1"/>
            <a:r>
              <a:rPr lang="en-US" altLang="cs-CZ" sz="2000" dirty="0"/>
              <a:t>most of </a:t>
            </a:r>
            <a:r>
              <a:rPr lang="en-US" altLang="cs-CZ" sz="2000" dirty="0" err="1"/>
              <a:t>java.lang</a:t>
            </a:r>
            <a:r>
              <a:rPr lang="en-US" altLang="cs-CZ" sz="2000" dirty="0"/>
              <a:t>, Object and </a:t>
            </a:r>
            <a:r>
              <a:rPr lang="en-US" altLang="cs-CZ" sz="2000" dirty="0" err="1"/>
              <a:t>Throwable</a:t>
            </a:r>
            <a:r>
              <a:rPr lang="en-US" altLang="cs-CZ" sz="2000" dirty="0"/>
              <a:t> in limited form</a:t>
            </a:r>
          </a:p>
          <a:p>
            <a:r>
              <a:rPr lang="en-US" altLang="cs-CZ" sz="2400" dirty="0"/>
              <a:t>Limited garbage collection</a:t>
            </a:r>
          </a:p>
          <a:p>
            <a:pPr lvl="1"/>
            <a:r>
              <a:rPr lang="en-US" altLang="cs-CZ" sz="2000" dirty="0"/>
              <a:t>Newer cards supports, but slow and not always unreliable</a:t>
            </a:r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900113" y="6572250"/>
            <a:ext cx="2895600" cy="285750"/>
          </a:xfrm>
        </p:spPr>
        <p:txBody>
          <a:bodyPr/>
          <a:lstStyle/>
          <a:p>
            <a:r>
              <a:rPr lang="cs-CZ" altLang="cs-CZ"/>
              <a:t>| PV204 Security Technologies: JavaCard</a:t>
            </a:r>
            <a:endParaRPr lang="en-GB" altLang="cs-CZ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92204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3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zápatí 3"/>
          <p:cNvSpPr>
            <a:spLocks noGrp="1"/>
          </p:cNvSpPr>
          <p:nvPr>
            <p:ph type="ftr" sz="quarter" idx="4294967295"/>
          </p:nvPr>
        </p:nvSpPr>
        <p:spPr>
          <a:xfrm>
            <a:off x="179388" y="6497638"/>
            <a:ext cx="7129462" cy="476250"/>
          </a:xfrm>
          <a:prstGeom prst="rect">
            <a:avLst/>
          </a:prstGeom>
        </p:spPr>
        <p:txBody>
          <a:bodyPr/>
          <a:lstStyle/>
          <a:p>
            <a:r>
              <a:rPr lang="en-US" altLang="cs-CZ"/>
              <a:t>| PV204 Security Technologies: JavaCard</a:t>
            </a:r>
            <a:endParaRPr lang="en-GB" altLang="cs-CZ"/>
          </a:p>
        </p:txBody>
      </p:sp>
      <p:sp>
        <p:nvSpPr>
          <p:cNvPr id="952322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cs-CZ"/>
              <a:t>JavaCard – PIN verification done better</a:t>
            </a:r>
          </a:p>
        </p:txBody>
      </p:sp>
      <p:sp>
        <p:nvSpPr>
          <p:cNvPr id="952323" name="Zástupný symbol pro obsah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US" altLang="cs-CZ"/>
              <a:t>Non-atomic operations</a:t>
            </a:r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/>
          </p:nvPr>
        </p:nvGraphicFramePr>
        <p:xfrm>
          <a:off x="428625" y="2382093"/>
          <a:ext cx="8286750" cy="435927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286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59275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onsolas" pitchFamily="49" charset="0"/>
                          <a:cs typeface="Consolas" pitchFamily="49" charset="0"/>
                        </a:rPr>
                        <a:t>public class </a:t>
                      </a:r>
                      <a:r>
                        <a:rPr lang="en-US" sz="2000" dirty="0" err="1">
                          <a:latin typeface="Consolas" pitchFamily="49" charset="0"/>
                          <a:cs typeface="Consolas" pitchFamily="49" charset="0"/>
                        </a:rPr>
                        <a:t>OwnerPIN</a:t>
                      </a:r>
                      <a:r>
                        <a:rPr lang="en-US" sz="2000" dirty="0">
                          <a:latin typeface="Consolas" pitchFamily="49" charset="0"/>
                          <a:cs typeface="Consolas" pitchFamily="49" charset="0"/>
                        </a:rPr>
                        <a:t> implements PIN {</a:t>
                      </a:r>
                    </a:p>
                    <a:p>
                      <a:r>
                        <a:rPr lang="en-US" sz="2000" dirty="0">
                          <a:latin typeface="Consolas" pitchFamily="49" charset="0"/>
                          <a:cs typeface="Consolas" pitchFamily="49" charset="0"/>
                        </a:rPr>
                        <a:t>  byte[] </a:t>
                      </a:r>
                      <a:r>
                        <a:rPr lang="en-US" sz="2000" dirty="0" err="1">
                          <a:latin typeface="Consolas" pitchFamily="49" charset="0"/>
                          <a:cs typeface="Consolas" pitchFamily="49" charset="0"/>
                        </a:rPr>
                        <a:t>triesLeft</a:t>
                      </a:r>
                      <a:r>
                        <a:rPr lang="en-US" sz="2000" dirty="0">
                          <a:latin typeface="Consolas" pitchFamily="49" charset="0"/>
                          <a:cs typeface="Consolas" pitchFamily="49" charset="0"/>
                        </a:rPr>
                        <a:t> = new byte[1]; // persistent counter</a:t>
                      </a:r>
                    </a:p>
                    <a:p>
                      <a:r>
                        <a:rPr lang="en-US" sz="2000" dirty="0">
                          <a:latin typeface="Consolas" pitchFamily="49" charset="0"/>
                          <a:cs typeface="Consolas" pitchFamily="49" charset="0"/>
                        </a:rPr>
                        <a:t>  byte[] temps =</a:t>
                      </a:r>
                    </a:p>
                    <a:p>
                      <a:r>
                        <a:rPr lang="en-US" sz="2000" dirty="0">
                          <a:latin typeface="Consolas" pitchFamily="49" charset="0"/>
                          <a:cs typeface="Consolas" pitchFamily="49" charset="0"/>
                        </a:rPr>
                        <a:t>     </a:t>
                      </a:r>
                      <a:r>
                        <a:rPr lang="en-US" sz="2000" dirty="0" err="1">
                          <a:latin typeface="Consolas" pitchFamily="49" charset="0"/>
                          <a:cs typeface="Consolas" pitchFamily="49" charset="0"/>
                        </a:rPr>
                        <a:t>JCSystem.makeTransientByteArray</a:t>
                      </a:r>
                      <a:r>
                        <a:rPr lang="en-US" sz="2000" dirty="0">
                          <a:latin typeface="Consolas" pitchFamily="49" charset="0"/>
                          <a:cs typeface="Consolas" pitchFamily="49" charset="0"/>
                        </a:rPr>
                        <a:t>(1,</a:t>
                      </a:r>
                    </a:p>
                    <a:p>
                      <a:r>
                        <a:rPr lang="en-US" sz="2000" baseline="0" dirty="0">
                          <a:latin typeface="Consolas" pitchFamily="49" charset="0"/>
                          <a:cs typeface="Consolas" pitchFamily="49" charset="0"/>
                        </a:rPr>
                        <a:t>                </a:t>
                      </a:r>
                      <a:r>
                        <a:rPr lang="en-US" sz="2000" dirty="0" err="1">
                          <a:latin typeface="Consolas" pitchFamily="49" charset="0"/>
                          <a:cs typeface="Consolas" pitchFamily="49" charset="0"/>
                        </a:rPr>
                        <a:t>JCSystem.CLEAR_ON_RESET</a:t>
                      </a:r>
                      <a:r>
                        <a:rPr lang="en-US" sz="2000" dirty="0">
                          <a:latin typeface="Consolas" pitchFamily="49" charset="0"/>
                          <a:cs typeface="Consolas" pitchFamily="49" charset="0"/>
                        </a:rPr>
                        <a:t>);</a:t>
                      </a:r>
                    </a:p>
                    <a:p>
                      <a:endParaRPr lang="en-US" sz="2000" dirty="0">
                        <a:latin typeface="Consolas" pitchFamily="49" charset="0"/>
                        <a:cs typeface="Consolas" pitchFamily="49" charset="0"/>
                      </a:endParaRPr>
                    </a:p>
                    <a:p>
                      <a:r>
                        <a:rPr lang="en-US" sz="2000" dirty="0">
                          <a:latin typeface="Consolas" pitchFamily="49" charset="0"/>
                          <a:cs typeface="Consolas" pitchFamily="49" charset="0"/>
                        </a:rPr>
                        <a:t>  </a:t>
                      </a:r>
                      <a:r>
                        <a:rPr lang="en-US" sz="2000" dirty="0" err="1">
                          <a:latin typeface="Consolas" pitchFamily="49" charset="0"/>
                          <a:cs typeface="Consolas" pitchFamily="49" charset="0"/>
                        </a:rPr>
                        <a:t>boolean</a:t>
                      </a:r>
                      <a:r>
                        <a:rPr lang="en-US" sz="2000" dirty="0">
                          <a:latin typeface="Consolas" pitchFamily="49" charset="0"/>
                          <a:cs typeface="Consolas" pitchFamily="49" charset="0"/>
                        </a:rPr>
                        <a:t> check(...) {</a:t>
                      </a:r>
                    </a:p>
                    <a:p>
                      <a:r>
                        <a:rPr lang="en-US" sz="2000" dirty="0">
                          <a:latin typeface="Consolas" pitchFamily="49" charset="0"/>
                          <a:cs typeface="Consolas" pitchFamily="49" charset="0"/>
                        </a:rPr>
                        <a:t>    ...</a:t>
                      </a:r>
                    </a:p>
                    <a:p>
                      <a:r>
                        <a:rPr lang="en-US" sz="2000" dirty="0">
                          <a:latin typeface="Consolas" pitchFamily="49" charset="0"/>
                          <a:cs typeface="Consolas" pitchFamily="49" charset="0"/>
                        </a:rPr>
                        <a:t>    temps[0] = </a:t>
                      </a:r>
                      <a:r>
                        <a:rPr lang="en-US" sz="2000" dirty="0" err="1">
                          <a:latin typeface="Consolas" pitchFamily="49" charset="0"/>
                          <a:cs typeface="Consolas" pitchFamily="49" charset="0"/>
                        </a:rPr>
                        <a:t>triesLeft</a:t>
                      </a:r>
                      <a:r>
                        <a:rPr lang="en-US" sz="2000" dirty="0">
                          <a:latin typeface="Consolas" pitchFamily="49" charset="0"/>
                          <a:cs typeface="Consolas" pitchFamily="49" charset="0"/>
                        </a:rPr>
                        <a:t>[0] - 1;</a:t>
                      </a:r>
                    </a:p>
                    <a:p>
                      <a:r>
                        <a:rPr lang="en-US" sz="2000" dirty="0">
                          <a:latin typeface="Consolas" pitchFamily="49" charset="0"/>
                          <a:cs typeface="Consolas" pitchFamily="49" charset="0"/>
                        </a:rPr>
                        <a:t>    // update the try counter non-atomically:</a:t>
                      </a:r>
                    </a:p>
                    <a:p>
                      <a:r>
                        <a:rPr lang="en-US" sz="2000" dirty="0">
                          <a:latin typeface="Consolas" pitchFamily="49" charset="0"/>
                          <a:cs typeface="Consolas" pitchFamily="49" charset="0"/>
                        </a:rPr>
                        <a:t>    </a:t>
                      </a:r>
                      <a:r>
                        <a:rPr lang="en-US" sz="2000" dirty="0" err="1">
                          <a:latin typeface="Consolas" pitchFamily="49" charset="0"/>
                          <a:cs typeface="Consolas" pitchFamily="49" charset="0"/>
                        </a:rPr>
                        <a:t>Util.arrayCopyNonAtomic</a:t>
                      </a:r>
                      <a:r>
                        <a:rPr lang="en-US" sz="2000" dirty="0">
                          <a:latin typeface="Consolas" pitchFamily="49" charset="0"/>
                          <a:cs typeface="Consolas" pitchFamily="49" charset="0"/>
                        </a:rPr>
                        <a:t>(temps, 0, </a:t>
                      </a:r>
                      <a:r>
                        <a:rPr lang="en-US" sz="2000" dirty="0" err="1">
                          <a:latin typeface="Consolas" pitchFamily="49" charset="0"/>
                          <a:cs typeface="Consolas" pitchFamily="49" charset="0"/>
                        </a:rPr>
                        <a:t>triesLeft</a:t>
                      </a:r>
                      <a:r>
                        <a:rPr lang="en-US" sz="2000" dirty="0">
                          <a:latin typeface="Consolas" pitchFamily="49" charset="0"/>
                          <a:cs typeface="Consolas" pitchFamily="49" charset="0"/>
                        </a:rPr>
                        <a:t>, 0, 1);</a:t>
                      </a:r>
                    </a:p>
                    <a:p>
                      <a:r>
                        <a:rPr lang="en-US" sz="2000" dirty="0">
                          <a:latin typeface="Consolas" pitchFamily="49" charset="0"/>
                          <a:cs typeface="Consolas" pitchFamily="49" charset="0"/>
                        </a:rPr>
                        <a:t>   ...</a:t>
                      </a:r>
                    </a:p>
                    <a:p>
                      <a:r>
                        <a:rPr lang="en-US" sz="2000" dirty="0">
                          <a:latin typeface="Consolas" pitchFamily="49" charset="0"/>
                          <a:cs typeface="Consolas" pitchFamily="49" charset="0"/>
                        </a:rPr>
                        <a:t>  }</a:t>
                      </a:r>
                    </a:p>
                    <a:p>
                      <a:r>
                        <a:rPr lang="en-US" sz="2000" dirty="0">
                          <a:latin typeface="Consolas" pitchFamily="49" charset="0"/>
                          <a:cs typeface="Consolas" pitchFamily="49" charset="0"/>
                        </a:rPr>
                        <a:t>}</a:t>
                      </a:r>
                    </a:p>
                  </a:txBody>
                  <a:tcPr marL="91439" marR="91439" marT="45727" marB="4572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F72F7E-A92E-4996-87A8-9530E00B3D3A}" type="slidenum">
              <a:rPr lang="cs-CZ" smtClean="0"/>
              <a:pPr>
                <a:defRPr/>
              </a:pPr>
              <a:t>100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72204957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zápatí 3"/>
          <p:cNvSpPr>
            <a:spLocks noGrp="1"/>
          </p:cNvSpPr>
          <p:nvPr>
            <p:ph type="ftr" sz="quarter" idx="4294967295"/>
          </p:nvPr>
        </p:nvSpPr>
        <p:spPr>
          <a:xfrm>
            <a:off x="179388" y="6497638"/>
            <a:ext cx="7129462" cy="476250"/>
          </a:xfrm>
          <a:prstGeom prst="rect">
            <a:avLst/>
          </a:prstGeom>
        </p:spPr>
        <p:txBody>
          <a:bodyPr/>
          <a:lstStyle/>
          <a:p>
            <a:r>
              <a:rPr lang="en-US" altLang="cs-CZ"/>
              <a:t>| PV204 Security Technologies: JavaCard</a:t>
            </a:r>
            <a:endParaRPr lang="en-GB" altLang="cs-CZ"/>
          </a:p>
        </p:txBody>
      </p:sp>
      <p:sp>
        <p:nvSpPr>
          <p:cNvPr id="953346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cs-CZ"/>
              <a:t>JavaCard – Atomic vs. Non-Atomic</a:t>
            </a:r>
          </a:p>
        </p:txBody>
      </p:sp>
      <p:sp>
        <p:nvSpPr>
          <p:cNvPr id="953347" name="Zástupný symbol pro obsah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US" altLang="cs-CZ"/>
              <a:t>Persistent memory updates</a:t>
            </a:r>
          </a:p>
          <a:p>
            <a:pPr lvl="1"/>
            <a:r>
              <a:rPr lang="en-US" altLang="cs-CZ"/>
              <a:t>Two ways of updating</a:t>
            </a:r>
          </a:p>
          <a:p>
            <a:pPr lvl="1"/>
            <a:r>
              <a:rPr lang="en-US" altLang="cs-CZ"/>
              <a:t>FillArrayNonAtomic, CopyArrayNonAtomic</a:t>
            </a:r>
          </a:p>
          <a:p>
            <a:r>
              <a:rPr lang="en-US" altLang="cs-CZ"/>
              <a:t>Code refactoring</a:t>
            </a:r>
          </a:p>
          <a:p>
            <a:pPr lvl="1"/>
            <a:r>
              <a:rPr lang="en-US" altLang="cs-CZ"/>
              <a:t>Original short/byte values have to be converted to arrays[1]</a:t>
            </a:r>
          </a:p>
          <a:p>
            <a:endParaRPr lang="en-US" altLang="cs-CZ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F72F7E-A92E-4996-87A8-9530E00B3D3A}" type="slidenum">
              <a:rPr lang="cs-CZ" smtClean="0"/>
              <a:pPr>
                <a:defRPr/>
              </a:pPr>
              <a:t>101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60016039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zápatí 3"/>
          <p:cNvSpPr>
            <a:spLocks noGrp="1"/>
          </p:cNvSpPr>
          <p:nvPr>
            <p:ph type="ftr" sz="quarter" idx="4294967295"/>
          </p:nvPr>
        </p:nvSpPr>
        <p:spPr>
          <a:xfrm>
            <a:off x="179388" y="6497638"/>
            <a:ext cx="7129462" cy="476250"/>
          </a:xfrm>
          <a:prstGeom prst="rect">
            <a:avLst/>
          </a:prstGeom>
        </p:spPr>
        <p:txBody>
          <a:bodyPr/>
          <a:lstStyle/>
          <a:p>
            <a:r>
              <a:rPr lang="en-US" altLang="cs-CZ"/>
              <a:t>| PV204 Security Technologies: JavaCard</a:t>
            </a:r>
            <a:endParaRPr lang="en-GB" altLang="cs-CZ"/>
          </a:p>
        </p:txBody>
      </p:sp>
      <p:sp>
        <p:nvSpPr>
          <p:cNvPr id="954370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cs-CZ" dirty="0" err="1"/>
              <a:t>JavaCard</a:t>
            </a:r>
            <a:r>
              <a:rPr lang="en-US" altLang="cs-CZ" dirty="0"/>
              <a:t> – Atomic vs. Non-Atomic</a:t>
            </a:r>
          </a:p>
        </p:txBody>
      </p:sp>
      <p:sp>
        <p:nvSpPr>
          <p:cNvPr id="954371" name="Zástupný symbol pro obsah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US" altLang="cs-CZ"/>
              <a:t>Non-deterministic variable rollback</a:t>
            </a:r>
          </a:p>
          <a:p>
            <a:endParaRPr lang="en-US" altLang="cs-CZ"/>
          </a:p>
          <a:p>
            <a:endParaRPr lang="en-US" altLang="cs-CZ"/>
          </a:p>
          <a:p>
            <a:endParaRPr lang="en-US" altLang="cs-CZ"/>
          </a:p>
          <a:p>
            <a:endParaRPr lang="en-US" altLang="cs-CZ"/>
          </a:p>
          <a:p>
            <a:endParaRPr lang="en-US" altLang="cs-CZ"/>
          </a:p>
          <a:p>
            <a:r>
              <a:rPr lang="en-US" altLang="cs-CZ"/>
              <a:t>Result dependency on the commands order</a:t>
            </a:r>
          </a:p>
          <a:p>
            <a:pPr lvl="1"/>
            <a:r>
              <a:rPr lang="en-US" altLang="cs-CZ" b="1">
                <a:solidFill>
                  <a:srgbClr val="FF0000"/>
                </a:solidFill>
              </a:rPr>
              <a:t>a[0] == 0 </a:t>
            </a:r>
            <a:r>
              <a:rPr lang="en-US" altLang="cs-CZ" b="1"/>
              <a:t>vs. </a:t>
            </a:r>
            <a:r>
              <a:rPr lang="en-US" altLang="cs-CZ" b="1">
                <a:solidFill>
                  <a:srgbClr val="FF0000"/>
                </a:solidFill>
              </a:rPr>
              <a:t>a[0] == 2</a:t>
            </a:r>
          </a:p>
          <a:p>
            <a:endParaRPr lang="en-US" altLang="cs-CZ"/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/>
          </p:nvPr>
        </p:nvGraphicFramePr>
        <p:xfrm>
          <a:off x="571500" y="2437433"/>
          <a:ext cx="8001000" cy="207168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000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00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71687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nsolas" pitchFamily="49" charset="0"/>
                          <a:cs typeface="Consolas" pitchFamily="49" charset="0"/>
                        </a:rPr>
                        <a:t>a[0] = 0</a:t>
                      </a:r>
                    </a:p>
                    <a:p>
                      <a:r>
                        <a:rPr lang="en-US" sz="1800" dirty="0" err="1">
                          <a:latin typeface="Consolas" pitchFamily="49" charset="0"/>
                          <a:cs typeface="Consolas" pitchFamily="49" charset="0"/>
                        </a:rPr>
                        <a:t>beginTransaction</a:t>
                      </a:r>
                      <a:r>
                        <a:rPr lang="en-US" sz="1800" dirty="0">
                          <a:latin typeface="Consolas" pitchFamily="49" charset="0"/>
                          <a:cs typeface="Consolas" pitchFamily="49" charset="0"/>
                        </a:rPr>
                        <a:t>()</a:t>
                      </a:r>
                    </a:p>
                    <a:p>
                      <a:r>
                        <a:rPr lang="en-US" sz="1800" dirty="0">
                          <a:latin typeface="Consolas" pitchFamily="49" charset="0"/>
                          <a:cs typeface="Consolas" pitchFamily="49" charset="0"/>
                        </a:rPr>
                        <a:t>  a[0] = 1;</a:t>
                      </a:r>
                    </a:p>
                    <a:p>
                      <a:r>
                        <a:rPr lang="en-US" sz="1800" dirty="0">
                          <a:latin typeface="Consolas" pitchFamily="49" charset="0"/>
                          <a:cs typeface="Consolas" pitchFamily="49" charset="0"/>
                        </a:rPr>
                        <a:t>  </a:t>
                      </a:r>
                      <a:r>
                        <a:rPr lang="en-US" sz="1800" dirty="0" err="1">
                          <a:latin typeface="Consolas" pitchFamily="49" charset="0"/>
                          <a:cs typeface="Consolas" pitchFamily="49" charset="0"/>
                        </a:rPr>
                        <a:t>arrayFillNonAtomic</a:t>
                      </a:r>
                      <a:r>
                        <a:rPr lang="en-US" sz="1800" dirty="0">
                          <a:latin typeface="Consolas" pitchFamily="49" charset="0"/>
                          <a:cs typeface="Consolas" pitchFamily="49" charset="0"/>
                        </a:rPr>
                        <a:t>(a,0,1,2);</a:t>
                      </a:r>
                    </a:p>
                    <a:p>
                      <a:r>
                        <a:rPr lang="en-US" sz="1800" dirty="0">
                          <a:latin typeface="Consolas" pitchFamily="49" charset="0"/>
                          <a:cs typeface="Consolas" pitchFamily="49" charset="0"/>
                        </a:rPr>
                        <a:t>  // a[0] = 2;</a:t>
                      </a:r>
                    </a:p>
                    <a:p>
                      <a:r>
                        <a:rPr lang="en-US" sz="1800" dirty="0" err="1">
                          <a:latin typeface="Consolas" pitchFamily="49" charset="0"/>
                          <a:cs typeface="Consolas" pitchFamily="49" charset="0"/>
                        </a:rPr>
                        <a:t>abortTransaction</a:t>
                      </a:r>
                      <a:r>
                        <a:rPr lang="en-US" sz="1800" dirty="0">
                          <a:latin typeface="Consolas" pitchFamily="49" charset="0"/>
                          <a:cs typeface="Consolas" pitchFamily="49" charset="0"/>
                        </a:rPr>
                        <a:t>()</a:t>
                      </a:r>
                    </a:p>
                    <a:p>
                      <a:endParaRPr lang="en-US" sz="18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nsolas" pitchFamily="49" charset="0"/>
                          <a:cs typeface="Consolas" pitchFamily="49" charset="0"/>
                        </a:rPr>
                        <a:t>a[0] = 0;</a:t>
                      </a:r>
                    </a:p>
                    <a:p>
                      <a:r>
                        <a:rPr lang="en-US" sz="1800" dirty="0" err="1">
                          <a:latin typeface="Consolas" pitchFamily="49" charset="0"/>
                          <a:cs typeface="Consolas" pitchFamily="49" charset="0"/>
                        </a:rPr>
                        <a:t>beginTransaction</a:t>
                      </a:r>
                      <a:r>
                        <a:rPr lang="en-US" sz="1800" dirty="0">
                          <a:latin typeface="Consolas" pitchFamily="49" charset="0"/>
                          <a:cs typeface="Consolas" pitchFamily="49" charset="0"/>
                        </a:rPr>
                        <a:t>();</a:t>
                      </a:r>
                    </a:p>
                    <a:p>
                      <a:r>
                        <a:rPr lang="en-US" sz="1800" dirty="0">
                          <a:latin typeface="Consolas" pitchFamily="49" charset="0"/>
                          <a:cs typeface="Consolas" pitchFamily="49" charset="0"/>
                        </a:rPr>
                        <a:t>  </a:t>
                      </a:r>
                      <a:r>
                        <a:rPr lang="en-US" sz="1800" dirty="0" err="1">
                          <a:latin typeface="Consolas" pitchFamily="49" charset="0"/>
                          <a:cs typeface="Consolas" pitchFamily="49" charset="0"/>
                        </a:rPr>
                        <a:t>arrayFillNonAtomic</a:t>
                      </a:r>
                      <a:r>
                        <a:rPr lang="en-US" sz="1800" dirty="0">
                          <a:latin typeface="Consolas" pitchFamily="49" charset="0"/>
                          <a:cs typeface="Consolas" pitchFamily="49" charset="0"/>
                        </a:rPr>
                        <a:t>(a,0,1,2); </a:t>
                      </a:r>
                    </a:p>
                    <a:p>
                      <a:r>
                        <a:rPr lang="en-US" sz="1800" dirty="0">
                          <a:latin typeface="Consolas" pitchFamily="49" charset="0"/>
                          <a:cs typeface="Consolas" pitchFamily="49" charset="0"/>
                        </a:rPr>
                        <a:t>  // a[0] = 2;</a:t>
                      </a:r>
                    </a:p>
                    <a:p>
                      <a:r>
                        <a:rPr lang="en-US" sz="1800" dirty="0">
                          <a:latin typeface="Consolas" pitchFamily="49" charset="0"/>
                          <a:cs typeface="Consolas" pitchFamily="49" charset="0"/>
                        </a:rPr>
                        <a:t>  a[0] = 1;</a:t>
                      </a:r>
                    </a:p>
                    <a:p>
                      <a:r>
                        <a:rPr lang="en-US" sz="1800" dirty="0" err="1">
                          <a:latin typeface="Consolas" pitchFamily="49" charset="0"/>
                          <a:cs typeface="Consolas" pitchFamily="49" charset="0"/>
                        </a:rPr>
                        <a:t>abortTransaction</a:t>
                      </a:r>
                      <a:r>
                        <a:rPr lang="en-US" sz="1800" dirty="0">
                          <a:latin typeface="Consolas" pitchFamily="49" charset="0"/>
                          <a:cs typeface="Consolas" pitchFamily="49" charset="0"/>
                        </a:rPr>
                        <a:t>();</a:t>
                      </a:r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F72F7E-A92E-4996-87A8-9530E00B3D3A}" type="slidenum">
              <a:rPr lang="cs-CZ" smtClean="0"/>
              <a:pPr>
                <a:defRPr/>
              </a:pPr>
              <a:t>102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54431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0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 err="1"/>
              <a:t>JavaCard</a:t>
            </a:r>
            <a:r>
              <a:rPr lang="en-US" altLang="cs-CZ" dirty="0"/>
              <a:t> 2.x supports</a:t>
            </a:r>
          </a:p>
        </p:txBody>
      </p:sp>
      <p:sp>
        <p:nvSpPr>
          <p:cNvPr id="1210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3238" y="1772816"/>
            <a:ext cx="8229600" cy="4149725"/>
          </a:xfrm>
        </p:spPr>
        <p:txBody>
          <a:bodyPr/>
          <a:lstStyle/>
          <a:p>
            <a:r>
              <a:rPr lang="en-US" altLang="cs-CZ" sz="2400" dirty="0"/>
              <a:t>Standard benefits of the Java language</a:t>
            </a:r>
          </a:p>
          <a:p>
            <a:pPr lvl="1"/>
            <a:r>
              <a:rPr lang="en-US" altLang="cs-CZ" sz="2000" dirty="0"/>
              <a:t>data encapsulation, safe memory management, packages, etc.</a:t>
            </a:r>
            <a:endParaRPr lang="cs-CZ" altLang="cs-CZ" sz="2000" dirty="0"/>
          </a:p>
          <a:p>
            <a:r>
              <a:rPr lang="en-US" altLang="cs-CZ" sz="2400" dirty="0"/>
              <a:t>Applet isolation based on the </a:t>
            </a:r>
            <a:r>
              <a:rPr lang="en-US" altLang="cs-CZ" sz="2400" dirty="0" err="1"/>
              <a:t>JavaCard</a:t>
            </a:r>
            <a:r>
              <a:rPr lang="en-US" altLang="cs-CZ" sz="2400" dirty="0"/>
              <a:t> firewall</a:t>
            </a:r>
          </a:p>
          <a:p>
            <a:pPr lvl="1"/>
            <a:r>
              <a:rPr lang="en-US" altLang="cs-CZ" sz="2000" dirty="0"/>
              <a:t>applets cannot directly communicate with each other</a:t>
            </a:r>
          </a:p>
          <a:p>
            <a:pPr lvl="1"/>
            <a:r>
              <a:rPr lang="en-US" altLang="cs-CZ" sz="2000" dirty="0"/>
              <a:t>special interface (Shareable) for cross applets interaction</a:t>
            </a:r>
            <a:endParaRPr lang="cs-CZ" altLang="cs-CZ" sz="2000" dirty="0"/>
          </a:p>
          <a:p>
            <a:r>
              <a:rPr lang="en-US" altLang="cs-CZ" sz="2400" dirty="0"/>
              <a:t>Atomic operations using transaction mode</a:t>
            </a:r>
            <a:endParaRPr lang="cs-CZ" altLang="cs-CZ" sz="2400" dirty="0"/>
          </a:p>
          <a:p>
            <a:r>
              <a:rPr lang="en-US" altLang="cs-CZ" sz="2400" dirty="0"/>
              <a:t>Transient data (buffer placed in RAM)</a:t>
            </a:r>
          </a:p>
          <a:p>
            <a:pPr lvl="1"/>
            <a:r>
              <a:rPr lang="en-US" altLang="cs-CZ" sz="2000" dirty="0"/>
              <a:t>fast and automatically cleared</a:t>
            </a:r>
            <a:endParaRPr lang="cs-CZ" altLang="cs-CZ" sz="2000" dirty="0"/>
          </a:p>
          <a:p>
            <a:r>
              <a:rPr lang="en-US" altLang="cs-CZ" sz="2400" dirty="0"/>
              <a:t>A rich cryptography API </a:t>
            </a:r>
          </a:p>
          <a:p>
            <a:pPr lvl="1"/>
            <a:r>
              <a:rPr lang="en-US" altLang="cs-CZ" sz="2000" dirty="0"/>
              <a:t>accelerated by cryptographic co-processor</a:t>
            </a:r>
            <a:endParaRPr lang="cs-CZ" altLang="cs-CZ" sz="2000" dirty="0"/>
          </a:p>
          <a:p>
            <a:r>
              <a:rPr lang="en-US" altLang="cs-CZ" sz="2400" dirty="0"/>
              <a:t>Secure (remote) communication with the terminal</a:t>
            </a:r>
          </a:p>
          <a:p>
            <a:pPr lvl="1"/>
            <a:r>
              <a:rPr lang="en-US" altLang="cs-CZ" sz="2000" dirty="0"/>
              <a:t>if </a:t>
            </a:r>
            <a:r>
              <a:rPr lang="en-US" altLang="cs-CZ" sz="2000" dirty="0" err="1"/>
              <a:t>GlobalPlatform</a:t>
            </a:r>
            <a:r>
              <a:rPr lang="en-US" altLang="cs-CZ" sz="2000" dirty="0"/>
              <a:t> compliant (secure messaging, security domains)</a:t>
            </a:r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900113" y="6572250"/>
            <a:ext cx="2895600" cy="285750"/>
          </a:xfrm>
        </p:spPr>
        <p:txBody>
          <a:bodyPr/>
          <a:lstStyle/>
          <a:p>
            <a:r>
              <a:rPr lang="cs-CZ" altLang="cs-CZ"/>
              <a:t>| PV204 Security Technologies: JavaCard</a:t>
            </a:r>
            <a:endParaRPr lang="en-GB" altLang="cs-CZ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91773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3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3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3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5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 err="1"/>
              <a:t>JavaCard</a:t>
            </a:r>
            <a:r>
              <a:rPr lang="en-US" altLang="cs-CZ" dirty="0"/>
              <a:t> 3.x (most recent is 3.0.5 (2015))</a:t>
            </a:r>
          </a:p>
        </p:txBody>
      </p:sp>
      <p:sp>
        <p:nvSpPr>
          <p:cNvPr id="1215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cs-CZ" sz="2400" dirty="0"/>
              <a:t>Major release of </a:t>
            </a:r>
            <a:r>
              <a:rPr lang="en-US" altLang="cs-CZ" sz="2400" dirty="0" err="1"/>
              <a:t>JavaCard</a:t>
            </a:r>
            <a:r>
              <a:rPr lang="en-US" altLang="cs-CZ" sz="2400" dirty="0"/>
              <a:t> specification</a:t>
            </a:r>
          </a:p>
          <a:p>
            <a:pPr lvl="1"/>
            <a:r>
              <a:rPr lang="en-US" altLang="cs-CZ" sz="2000" dirty="0"/>
              <a:t>significant changes in development logic</a:t>
            </a:r>
          </a:p>
          <a:p>
            <a:pPr lvl="1"/>
            <a:r>
              <a:rPr lang="en-US" altLang="cs-CZ" sz="2000" dirty="0"/>
              <a:t>two separate branches – Classic and Connected edition</a:t>
            </a:r>
          </a:p>
          <a:p>
            <a:r>
              <a:rPr lang="en-US" altLang="cs-CZ" sz="2400" dirty="0" err="1"/>
              <a:t>JavaCard</a:t>
            </a:r>
            <a:r>
              <a:rPr lang="en-US" altLang="cs-CZ" sz="2400" dirty="0"/>
              <a:t> 3.x Classic Edition </a:t>
            </a:r>
          </a:p>
          <a:p>
            <a:pPr lvl="1"/>
            <a:r>
              <a:rPr lang="en-US" altLang="cs-CZ" sz="2000" dirty="0"/>
              <a:t>legacy version, extended JC 2.x</a:t>
            </a:r>
          </a:p>
          <a:p>
            <a:pPr lvl="1"/>
            <a:r>
              <a:rPr lang="en-US" altLang="cs-CZ" sz="2000" dirty="0"/>
              <a:t>APDU-oriented communication </a:t>
            </a:r>
          </a:p>
          <a:p>
            <a:r>
              <a:rPr lang="en-US" altLang="cs-CZ" sz="2400" dirty="0" err="1"/>
              <a:t>JavaCard</a:t>
            </a:r>
            <a:r>
              <a:rPr lang="en-US" altLang="cs-CZ" sz="2400" dirty="0"/>
              <a:t> 3.x Connected Edition </a:t>
            </a:r>
          </a:p>
          <a:p>
            <a:pPr lvl="1"/>
            <a:r>
              <a:rPr lang="en-US" altLang="cs-CZ" sz="2000" dirty="0"/>
              <a:t>smart card perceived as web server (Servlet API)</a:t>
            </a:r>
          </a:p>
          <a:p>
            <a:pPr lvl="1"/>
            <a:r>
              <a:rPr lang="en-US" altLang="cs-CZ" sz="2000" dirty="0"/>
              <a:t>TCP/IP network capability, HTTP(s), TLS</a:t>
            </a:r>
          </a:p>
          <a:p>
            <a:pPr lvl="1"/>
            <a:r>
              <a:rPr lang="en-US" altLang="cs-CZ" sz="2000" dirty="0"/>
              <a:t>supports Java 6 language features (generics, annotations…) </a:t>
            </a:r>
          </a:p>
          <a:p>
            <a:pPr lvl="1"/>
            <a:r>
              <a:rPr lang="en-US" altLang="cs-CZ" sz="2000" dirty="0"/>
              <a:t>move towards more powerful target devices</a:t>
            </a:r>
          </a:p>
          <a:p>
            <a:pPr lvl="1"/>
            <a:r>
              <a:rPr lang="en-US" altLang="cs-CZ" sz="2000" dirty="0"/>
              <a:t>focused on different segment then classic smart cards</a:t>
            </a:r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900113" y="6572250"/>
            <a:ext cx="2895600" cy="285750"/>
          </a:xfrm>
        </p:spPr>
        <p:txBody>
          <a:bodyPr/>
          <a:lstStyle/>
          <a:p>
            <a:r>
              <a:rPr lang="cs-CZ" altLang="cs-CZ"/>
              <a:t>| PV204 Security Technologies: JavaCard</a:t>
            </a:r>
            <a:endParaRPr lang="en-GB" altLang="cs-CZ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12</a:t>
            </a:fld>
            <a:endParaRPr lang="cs-CZ" dirty="0"/>
          </a:p>
        </p:txBody>
      </p:sp>
      <p:sp>
        <p:nvSpPr>
          <p:cNvPr id="3" name="Šrafovaná šipka doprava 2"/>
          <p:cNvSpPr/>
          <p:nvPr/>
        </p:nvSpPr>
        <p:spPr>
          <a:xfrm rot="10800000">
            <a:off x="5148064" y="3212976"/>
            <a:ext cx="1080120" cy="792088"/>
          </a:xfrm>
          <a:prstGeom prst="striped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6020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4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4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4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4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1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Version support</a:t>
            </a:r>
          </a:p>
        </p:txBody>
      </p:sp>
      <p:sp>
        <p:nvSpPr>
          <p:cNvPr id="1281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cs-CZ" dirty="0"/>
              <a:t>Need to know supported version for your card</a:t>
            </a:r>
          </a:p>
          <a:p>
            <a:pPr lvl="1"/>
            <a:r>
              <a:rPr lang="en-US" altLang="cs-CZ" dirty="0"/>
              <a:t>convertor adds version identification to package</a:t>
            </a:r>
          </a:p>
          <a:p>
            <a:pPr lvl="1"/>
            <a:r>
              <a:rPr lang="en-US" altLang="cs-CZ" dirty="0"/>
              <a:t>If converted with unsupported version, upload to card fails</a:t>
            </a:r>
          </a:p>
          <a:p>
            <a:r>
              <a:rPr lang="en-US" altLang="cs-CZ" dirty="0"/>
              <a:t>Supported version can be obtained from card</a:t>
            </a:r>
          </a:p>
          <a:p>
            <a:pPr lvl="1"/>
            <a:r>
              <a:rPr lang="en-GB" dirty="0" err="1"/>
              <a:t>JCSystem.getVersion</a:t>
            </a:r>
            <a:r>
              <a:rPr lang="en-GB" dirty="0"/>
              <a:t>() </a:t>
            </a:r>
            <a:r>
              <a:rPr lang="en-GB" dirty="0">
                <a:sym typeface="Symbol" panose="05050102010706020507" pitchFamily="18" charset="2"/>
              </a:rPr>
              <a:t> </a:t>
            </a:r>
            <a:r>
              <a:rPr lang="en-GB" dirty="0"/>
              <a:t>[</a:t>
            </a:r>
            <a:r>
              <a:rPr lang="en-GB" dirty="0" err="1"/>
              <a:t>Major.Minor</a:t>
            </a:r>
            <a:r>
              <a:rPr lang="en-GB" dirty="0"/>
              <a:t>]</a:t>
            </a:r>
          </a:p>
          <a:p>
            <a:pPr lvl="1"/>
            <a:r>
              <a:rPr lang="en-GB" altLang="cs-CZ" dirty="0"/>
              <a:t>See </a:t>
            </a:r>
            <a:r>
              <a:rPr lang="en-GB" altLang="cs-CZ" dirty="0">
                <a:hlinkClick r:id="rId2"/>
              </a:rPr>
              <a:t>https://www.fi.muni.cz/~xsvenda/jcsupport.html</a:t>
            </a:r>
            <a:endParaRPr lang="en-US" altLang="cs-CZ" dirty="0"/>
          </a:p>
          <a:p>
            <a:r>
              <a:rPr lang="en-US" altLang="cs-CZ" dirty="0"/>
              <a:t>Available cards supports mostly 2.x specification or 3.x (newer cards)</a:t>
            </a:r>
          </a:p>
          <a:p>
            <a:endParaRPr lang="en-US" altLang="cs-CZ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900113" y="6572250"/>
            <a:ext cx="2895600" cy="285750"/>
          </a:xfrm>
        </p:spPr>
        <p:txBody>
          <a:bodyPr/>
          <a:lstStyle/>
          <a:p>
            <a:r>
              <a:rPr lang="cs-CZ" altLang="cs-CZ"/>
              <a:t>| PV204 Security Technologies: JavaCard</a:t>
            </a:r>
            <a:endParaRPr lang="en-GB" altLang="cs-CZ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96813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JavaCard</a:t>
            </a:r>
            <a:r>
              <a:rPr lang="en-GB" dirty="0"/>
              <a:t> applet firewall – runtime checks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3238" y="1916832"/>
            <a:ext cx="5292984" cy="41497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 Security Technologies: JavaCard</a:t>
            </a:r>
            <a:endParaRPr lang="cs-CZ" dirty="0"/>
          </a:p>
        </p:txBody>
      </p:sp>
      <p:pic>
        <p:nvPicPr>
          <p:cNvPr id="9" name="Picture 2" descr="blank_ca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622" y="1978335"/>
            <a:ext cx="6408626" cy="4186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11"/>
          <p:cNvSpPr>
            <a:spLocks noChangeArrowheads="1"/>
          </p:cNvSpPr>
          <p:nvPr/>
        </p:nvSpPr>
        <p:spPr bwMode="auto">
          <a:xfrm rot="16200000">
            <a:off x="736080" y="2377510"/>
            <a:ext cx="936625" cy="609600"/>
          </a:xfrm>
          <a:prstGeom prst="flowChartAlternateProcess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cs-CZ" b="0" dirty="0"/>
              <a:t>Applet1</a:t>
            </a:r>
            <a:endParaRPr lang="cs-CZ" altLang="cs-CZ" b="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323528" y="6192243"/>
            <a:ext cx="8404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solidFill>
                  <a:schemeClr val="bg1">
                    <a:lumMod val="50000"/>
                  </a:schemeClr>
                </a:solidFill>
              </a:rPr>
              <a:t>Inspired by </a:t>
            </a:r>
            <a:r>
              <a:rPr lang="en-GB" i="1" dirty="0">
                <a:solidFill>
                  <a:schemeClr val="bg1">
                    <a:lumMod val="50000"/>
                  </a:schemeClr>
                </a:solidFill>
                <a:hlinkClick r:id="rId3"/>
              </a:rPr>
              <a:t>http://ekladata.com/IHWNXUB-yernblD2sdiK1zxxQco/5_javacard.pdf</a:t>
            </a:r>
            <a:endParaRPr lang="en-GB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Zaoblený obdélník 13"/>
          <p:cNvSpPr/>
          <p:nvPr/>
        </p:nvSpPr>
        <p:spPr>
          <a:xfrm>
            <a:off x="683568" y="5386636"/>
            <a:ext cx="4626619" cy="57606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cs-CZ" dirty="0" err="1"/>
              <a:t>SmartCard</a:t>
            </a:r>
            <a:r>
              <a:rPr lang="en-US" altLang="cs-CZ" dirty="0"/>
              <a:t> hardware</a:t>
            </a:r>
            <a:endParaRPr lang="en-GB" dirty="0"/>
          </a:p>
        </p:txBody>
      </p:sp>
      <p:sp>
        <p:nvSpPr>
          <p:cNvPr id="15" name="Zaoblený obdélník 14"/>
          <p:cNvSpPr/>
          <p:nvPr/>
        </p:nvSpPr>
        <p:spPr>
          <a:xfrm>
            <a:off x="701675" y="4254276"/>
            <a:ext cx="4608512" cy="104683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cs-CZ" dirty="0" err="1"/>
              <a:t>JavaCard</a:t>
            </a:r>
            <a:r>
              <a:rPr lang="en-US" altLang="cs-CZ" dirty="0"/>
              <a:t> runtime environment (JCRE)</a:t>
            </a:r>
          </a:p>
          <a:p>
            <a:pPr algn="ctr"/>
            <a:r>
              <a:rPr lang="en-US" altLang="cs-CZ" dirty="0"/>
              <a:t>JCRE = JCVM + API</a:t>
            </a:r>
            <a:endParaRPr lang="en-GB" dirty="0"/>
          </a:p>
        </p:txBody>
      </p:sp>
      <p:sp>
        <p:nvSpPr>
          <p:cNvPr id="16" name="AutoShape 11"/>
          <p:cNvSpPr>
            <a:spLocks noChangeArrowheads="1"/>
          </p:cNvSpPr>
          <p:nvPr/>
        </p:nvSpPr>
        <p:spPr bwMode="auto">
          <a:xfrm rot="16200000">
            <a:off x="1811863" y="2368377"/>
            <a:ext cx="936625" cy="609600"/>
          </a:xfrm>
          <a:prstGeom prst="flowChartAlternateProcess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cs-CZ" b="0"/>
              <a:t>Applet2</a:t>
            </a:r>
            <a:endParaRPr lang="cs-CZ" altLang="cs-CZ" b="0"/>
          </a:p>
        </p:txBody>
      </p:sp>
      <p:sp>
        <p:nvSpPr>
          <p:cNvPr id="17" name="AutoShape 11"/>
          <p:cNvSpPr>
            <a:spLocks noChangeArrowheads="1"/>
          </p:cNvSpPr>
          <p:nvPr/>
        </p:nvSpPr>
        <p:spPr bwMode="auto">
          <a:xfrm rot="16200000">
            <a:off x="2934791" y="2368378"/>
            <a:ext cx="936625" cy="609600"/>
          </a:xfrm>
          <a:prstGeom prst="flowChartAlternateProcess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cs-CZ" b="0" dirty="0"/>
              <a:t>Applet3</a:t>
            </a:r>
            <a:endParaRPr lang="cs-CZ" altLang="cs-CZ" b="0" dirty="0"/>
          </a:p>
        </p:txBody>
      </p:sp>
      <p:sp>
        <p:nvSpPr>
          <p:cNvPr id="19" name="Obdélník 18"/>
          <p:cNvSpPr/>
          <p:nvPr/>
        </p:nvSpPr>
        <p:spPr>
          <a:xfrm rot="5400000">
            <a:off x="820512" y="3075259"/>
            <a:ext cx="1876442" cy="15392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bdélník 19"/>
          <p:cNvSpPr/>
          <p:nvPr/>
        </p:nvSpPr>
        <p:spPr>
          <a:xfrm rot="5400000">
            <a:off x="1931897" y="3059354"/>
            <a:ext cx="1860100" cy="16939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bdélník 17"/>
          <p:cNvSpPr/>
          <p:nvPr/>
        </p:nvSpPr>
        <p:spPr>
          <a:xfrm>
            <a:off x="683568" y="3998483"/>
            <a:ext cx="4626619" cy="13290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Zaoblený obdélník 20"/>
          <p:cNvSpPr/>
          <p:nvPr/>
        </p:nvSpPr>
        <p:spPr>
          <a:xfrm>
            <a:off x="899593" y="4869060"/>
            <a:ext cx="936102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APDU</a:t>
            </a:r>
          </a:p>
        </p:txBody>
      </p:sp>
      <p:sp>
        <p:nvSpPr>
          <p:cNvPr id="22" name="Zahnutá šipka doprava 21"/>
          <p:cNvSpPr/>
          <p:nvPr/>
        </p:nvSpPr>
        <p:spPr>
          <a:xfrm>
            <a:off x="184284" y="2636912"/>
            <a:ext cx="684472" cy="252018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3" name="Rectangle 3"/>
          <p:cNvSpPr txBox="1">
            <a:spLocks noChangeArrowheads="1"/>
          </p:cNvSpPr>
          <p:nvPr/>
        </p:nvSpPr>
        <p:spPr bwMode="auto">
          <a:xfrm>
            <a:off x="5436096" y="1916832"/>
            <a:ext cx="3707904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E4485"/>
              </a:buClr>
              <a:buSzPct val="100000"/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667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0600" indent="-276225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Arial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3025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4975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cs-CZ" sz="2400" dirty="0">
                <a:solidFill>
                  <a:srgbClr val="FF0000"/>
                </a:solidFill>
              </a:rPr>
              <a:t>Access</a:t>
            </a:r>
            <a:r>
              <a:rPr lang="en-US" altLang="cs-CZ" sz="2400" dirty="0"/>
              <a:t> to other applet’s methods and attributes </a:t>
            </a:r>
            <a:r>
              <a:rPr lang="en-US" altLang="cs-CZ" sz="2400" dirty="0">
                <a:solidFill>
                  <a:srgbClr val="FF0000"/>
                </a:solidFill>
              </a:rPr>
              <a:t>prevented</a:t>
            </a:r>
          </a:p>
          <a:p>
            <a:pPr lvl="1"/>
            <a:r>
              <a:rPr lang="en-US" altLang="cs-CZ" sz="2000" dirty="0"/>
              <a:t>Even if </a:t>
            </a:r>
            <a:r>
              <a:rPr lang="en-US" altLang="cs-CZ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altLang="cs-CZ" sz="2000" dirty="0"/>
              <a:t> </a:t>
            </a:r>
          </a:p>
          <a:p>
            <a:r>
              <a:rPr lang="en-US" altLang="cs-CZ" sz="2400" dirty="0"/>
              <a:t>Applets </a:t>
            </a:r>
            <a:r>
              <a:rPr lang="en-US" altLang="cs-CZ" sz="2400" dirty="0">
                <a:solidFill>
                  <a:srgbClr val="0070C0"/>
                </a:solidFill>
              </a:rPr>
              <a:t>can access specific JCRE objects</a:t>
            </a:r>
            <a:endParaRPr lang="en-US" altLang="cs-CZ" sz="2000" dirty="0"/>
          </a:p>
          <a:p>
            <a:r>
              <a:rPr lang="en-US" altLang="cs-CZ" sz="2400" dirty="0">
                <a:solidFill>
                  <a:srgbClr val="00B050"/>
                </a:solidFill>
              </a:rPr>
              <a:t>JCRE can access all applets </a:t>
            </a:r>
            <a:r>
              <a:rPr lang="en-US" altLang="cs-CZ" sz="2400" dirty="0"/>
              <a:t>(no restriction)</a:t>
            </a:r>
          </a:p>
          <a:p>
            <a:r>
              <a:rPr lang="en-US" altLang="cs-CZ" sz="2400" dirty="0">
                <a:solidFill>
                  <a:schemeClr val="accent6">
                    <a:lumMod val="75000"/>
                  </a:schemeClr>
                </a:solidFill>
              </a:rPr>
              <a:t>Static attributes </a:t>
            </a:r>
            <a:r>
              <a:rPr lang="en-GB" altLang="cs-CZ" sz="2400" dirty="0"/>
              <a:t>of</a:t>
            </a:r>
            <a:r>
              <a:rPr lang="cs-CZ" altLang="cs-CZ" sz="2400" dirty="0"/>
              <a:t> </a:t>
            </a:r>
            <a:r>
              <a:rPr lang="en-US" altLang="cs-CZ" sz="2400" dirty="0"/>
              <a:t>package </a:t>
            </a:r>
            <a:r>
              <a:rPr lang="en-GB" altLang="cs-CZ" sz="2400" dirty="0"/>
              <a:t>accessible by </a:t>
            </a:r>
            <a:r>
              <a:rPr lang="en-US" altLang="cs-CZ" sz="2400" dirty="0">
                <a:solidFill>
                  <a:schemeClr val="accent6">
                    <a:lumMod val="75000"/>
                  </a:schemeClr>
                </a:solidFill>
              </a:rPr>
              <a:t>all its applets</a:t>
            </a:r>
            <a:r>
              <a:rPr lang="en-US" altLang="cs-CZ" sz="2400" dirty="0"/>
              <a:t>!</a:t>
            </a:r>
          </a:p>
        </p:txBody>
      </p:sp>
      <p:sp>
        <p:nvSpPr>
          <p:cNvPr id="24" name="AutoShape 11"/>
          <p:cNvSpPr>
            <a:spLocks noChangeArrowheads="1"/>
          </p:cNvSpPr>
          <p:nvPr/>
        </p:nvSpPr>
        <p:spPr bwMode="auto">
          <a:xfrm>
            <a:off x="899592" y="3202993"/>
            <a:ext cx="1685384" cy="732647"/>
          </a:xfrm>
          <a:prstGeom prst="flowChartAlternateProcess">
            <a:avLst/>
          </a:prstGeom>
          <a:solidFill>
            <a:schemeClr val="accent3">
              <a:alpha val="76000"/>
            </a:schemeClr>
          </a:solidFill>
          <a:ln>
            <a:headEnd/>
            <a:tailEnd/>
          </a:ln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endParaRPr lang="en-US" altLang="cs-CZ" dirty="0"/>
          </a:p>
          <a:p>
            <a:pPr algn="ctr"/>
            <a:r>
              <a:rPr lang="en-US" altLang="cs-CZ" dirty="0"/>
              <a:t>Cap file 1</a:t>
            </a:r>
            <a:endParaRPr lang="cs-CZ" altLang="cs-CZ" b="0" dirty="0"/>
          </a:p>
        </p:txBody>
      </p:sp>
      <p:sp>
        <p:nvSpPr>
          <p:cNvPr id="25" name="Zaoblený obdélník 24"/>
          <p:cNvSpPr/>
          <p:nvPr/>
        </p:nvSpPr>
        <p:spPr>
          <a:xfrm>
            <a:off x="1115616" y="3233758"/>
            <a:ext cx="1295872" cy="3600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Static data</a:t>
            </a:r>
          </a:p>
        </p:txBody>
      </p:sp>
      <p:sp>
        <p:nvSpPr>
          <p:cNvPr id="28" name="Zahnutá šipka dolů 27"/>
          <p:cNvSpPr/>
          <p:nvPr/>
        </p:nvSpPr>
        <p:spPr>
          <a:xfrm>
            <a:off x="1332869" y="2081161"/>
            <a:ext cx="862867" cy="459180"/>
          </a:xfrm>
          <a:prstGeom prst="curvedDownArrow">
            <a:avLst/>
          </a:prstGeom>
          <a:gradFill>
            <a:gsLst>
              <a:gs pos="0">
                <a:srgbClr val="FF0000"/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9" name="Blesk 28"/>
          <p:cNvSpPr/>
          <p:nvPr/>
        </p:nvSpPr>
        <p:spPr>
          <a:xfrm>
            <a:off x="1635499" y="1841360"/>
            <a:ext cx="180502" cy="529256"/>
          </a:xfrm>
          <a:prstGeom prst="lightningBol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Zahnutá šipka doprava 29"/>
          <p:cNvSpPr/>
          <p:nvPr/>
        </p:nvSpPr>
        <p:spPr>
          <a:xfrm>
            <a:off x="273516" y="2931343"/>
            <a:ext cx="605294" cy="1577777"/>
          </a:xfrm>
          <a:prstGeom prst="curvedRightArrow">
            <a:avLst/>
          </a:prstGeom>
          <a:gradFill>
            <a:gsLst>
              <a:gs pos="0">
                <a:srgbClr val="FF0000"/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1" name="Blesk 30"/>
          <p:cNvSpPr/>
          <p:nvPr/>
        </p:nvSpPr>
        <p:spPr>
          <a:xfrm>
            <a:off x="288711" y="3227183"/>
            <a:ext cx="180502" cy="529256"/>
          </a:xfrm>
          <a:prstGeom prst="lightningBol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Zahnutá šipka doprava 32"/>
          <p:cNvSpPr/>
          <p:nvPr/>
        </p:nvSpPr>
        <p:spPr>
          <a:xfrm>
            <a:off x="608893" y="2564904"/>
            <a:ext cx="478803" cy="1019888"/>
          </a:xfrm>
          <a:prstGeom prst="curved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4" name="Zahnutá šipka doleva 33"/>
          <p:cNvSpPr/>
          <p:nvPr/>
        </p:nvSpPr>
        <p:spPr>
          <a:xfrm>
            <a:off x="2445588" y="2636912"/>
            <a:ext cx="479227" cy="918269"/>
          </a:xfrm>
          <a:prstGeom prst="curvedLef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5" name="AutoShape 11"/>
          <p:cNvSpPr>
            <a:spLocks noChangeArrowheads="1"/>
          </p:cNvSpPr>
          <p:nvPr/>
        </p:nvSpPr>
        <p:spPr bwMode="auto">
          <a:xfrm>
            <a:off x="3068749" y="3202993"/>
            <a:ext cx="1685384" cy="732647"/>
          </a:xfrm>
          <a:prstGeom prst="flowChartAlternateProcess">
            <a:avLst/>
          </a:prstGeom>
          <a:solidFill>
            <a:schemeClr val="accent3">
              <a:alpha val="76000"/>
            </a:schemeClr>
          </a:solidFill>
          <a:ln>
            <a:headEnd/>
            <a:tailEnd/>
          </a:ln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endParaRPr lang="en-US" altLang="cs-CZ" dirty="0"/>
          </a:p>
          <a:p>
            <a:pPr algn="ctr"/>
            <a:r>
              <a:rPr lang="en-US" altLang="cs-CZ" dirty="0"/>
              <a:t>Cap file 2</a:t>
            </a:r>
            <a:endParaRPr lang="cs-CZ" altLang="cs-CZ" b="0" dirty="0"/>
          </a:p>
        </p:txBody>
      </p:sp>
      <p:sp>
        <p:nvSpPr>
          <p:cNvPr id="32" name="Zahnutá šipka nahoru 31"/>
          <p:cNvSpPr/>
          <p:nvPr/>
        </p:nvSpPr>
        <p:spPr>
          <a:xfrm rot="15918285">
            <a:off x="3007242" y="3153938"/>
            <a:ext cx="1925185" cy="656508"/>
          </a:xfrm>
          <a:prstGeom prst="curvedUpArrow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616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  <p:bldP spid="17" grpId="0" animBg="1"/>
      <p:bldP spid="22" grpId="0" animBg="1"/>
      <p:bldP spid="24" grpId="0" animBg="1"/>
      <p:bldP spid="25" grpId="0" animBg="1"/>
      <p:bldP spid="28" grpId="0" animBg="1"/>
      <p:bldP spid="29" grpId="0" animBg="1"/>
      <p:bldP spid="30" grpId="0" animBg="1"/>
      <p:bldP spid="31" grpId="0" animBg="1"/>
      <p:bldP spid="33" grpId="0" animBg="1"/>
      <p:bldP spid="34" grpId="0" animBg="1"/>
      <p:bldP spid="35" grpId="0" animBg="1"/>
      <p:bldP spid="3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Developing </a:t>
            </a:r>
            <a:r>
              <a:rPr lang="en-US" dirty="0" err="1"/>
              <a:t>JavaCard</a:t>
            </a:r>
            <a:r>
              <a:rPr lang="en-US" dirty="0"/>
              <a:t> </a:t>
            </a:r>
            <a:r>
              <a:rPr lang="en-US" dirty="0" err="1"/>
              <a:t>appS</a:t>
            </a:r>
            <a:endParaRPr lang="en-US" sz="36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15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 Security Technologies: JavaCard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360629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Desktop vs. smart card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200" dirty="0"/>
              <a:t>Following slides will be marked with icon based on where it is executed</a:t>
            </a:r>
          </a:p>
          <a:p>
            <a:endParaRPr lang="en-GB" sz="3200" dirty="0"/>
          </a:p>
          <a:p>
            <a:r>
              <a:rPr lang="en-GB" sz="3200" dirty="0"/>
              <a:t>       Process executed on host (PC/NTB…)</a:t>
            </a:r>
          </a:p>
          <a:p>
            <a:endParaRPr lang="en-GB" sz="3200" dirty="0"/>
          </a:p>
          <a:p>
            <a:r>
              <a:rPr lang="en-GB" sz="3200" dirty="0"/>
              <a:t>       Process executed inside smart card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16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 Security Technologies: JavaCard</a:t>
            </a:r>
            <a:endParaRPr lang="cs-CZ" dirty="0"/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091" y="4600538"/>
            <a:ext cx="1104900" cy="69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58000" contrast="-76000"/>
                    <a:grayscl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3" descr="server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56" y="3335842"/>
            <a:ext cx="1008112" cy="1075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05597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Zástupný symbol pro zápatí 5"/>
          <p:cNvSpPr>
            <a:spLocks noGrp="1"/>
          </p:cNvSpPr>
          <p:nvPr>
            <p:ph type="ftr" sz="quarter" idx="4294967295"/>
          </p:nvPr>
        </p:nvSpPr>
        <p:spPr>
          <a:xfrm>
            <a:off x="179388" y="6497638"/>
            <a:ext cx="7127875" cy="474662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altLang="cs-CZ">
                <a:solidFill>
                  <a:srgbClr val="FFFFFF"/>
                </a:solidFill>
                <a:latin typeface="Times New Roman" panose="02020603050405020304" pitchFamily="18" charset="0"/>
              </a:rPr>
              <a:t>| PV204 Security Technologies: JavaCard</a:t>
            </a:r>
          </a:p>
        </p:txBody>
      </p:sp>
      <p:pic>
        <p:nvPicPr>
          <p:cNvPr id="3993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188913"/>
            <a:ext cx="1104900" cy="69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58000" contrast="-76000"/>
                    <a:grayscl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994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19088"/>
            <a:ext cx="8507413" cy="993775"/>
          </a:xfrm>
        </p:spPr>
        <p:txBody>
          <a:bodyPr/>
          <a:lstStyle/>
          <a:p>
            <a:pPr eaLnBrk="1" hangingPunct="1"/>
            <a:endParaRPr lang="cs-CZ" altLang="en-US"/>
          </a:p>
        </p:txBody>
      </p:sp>
      <p:sp>
        <p:nvSpPr>
          <p:cNvPr id="39941" name="Text Box 3"/>
          <p:cNvSpPr txBox="1">
            <a:spLocks noChangeArrowheads="1"/>
          </p:cNvSpPr>
          <p:nvPr/>
        </p:nvSpPr>
        <p:spPr bwMode="auto">
          <a:xfrm>
            <a:off x="169863" y="404813"/>
            <a:ext cx="7121525" cy="5848350"/>
          </a:xfrm>
          <a:prstGeom prst="rect">
            <a:avLst/>
          </a:prstGeom>
          <a:solidFill>
            <a:srgbClr val="FFFFFF"/>
          </a:solidFill>
          <a:ln w="9360">
            <a:solidFill>
              <a:srgbClr val="3333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cs-CZ" sz="1400" b="1">
                <a:solidFill>
                  <a:srgbClr val="00007F"/>
                </a:solidFill>
                <a:latin typeface="Verdana" panose="020B0604030504040204" pitchFamily="34" charset="0"/>
              </a:rPr>
              <a:t>package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>
                <a:solidFill>
                  <a:srgbClr val="000000"/>
                </a:solidFill>
                <a:latin typeface="Verdana" panose="020B0604030504040204" pitchFamily="34" charset="0"/>
              </a:rPr>
              <a:t>example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;</a:t>
            </a:r>
          </a:p>
          <a:p>
            <a:pPr eaLnBrk="1" hangingPunct="1">
              <a:buClrTx/>
              <a:buFontTx/>
              <a:buNone/>
            </a:pPr>
            <a:r>
              <a:rPr lang="en-US" altLang="cs-CZ" sz="1400" b="1">
                <a:solidFill>
                  <a:srgbClr val="00007F"/>
                </a:solidFill>
                <a:latin typeface="Verdana" panose="020B0604030504040204" pitchFamily="34" charset="0"/>
              </a:rPr>
              <a:t>import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>
                <a:solidFill>
                  <a:srgbClr val="000000"/>
                </a:solidFill>
                <a:latin typeface="Verdana" panose="020B0604030504040204" pitchFamily="34" charset="0"/>
              </a:rPr>
              <a:t>javacard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.</a:t>
            </a:r>
            <a:r>
              <a:rPr lang="en-US" altLang="cs-CZ" sz="1400">
                <a:solidFill>
                  <a:srgbClr val="000000"/>
                </a:solidFill>
                <a:latin typeface="Verdana" panose="020B0604030504040204" pitchFamily="34" charset="0"/>
              </a:rPr>
              <a:t>framework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.*;</a:t>
            </a:r>
          </a:p>
          <a:p>
            <a:pPr eaLnBrk="1" hangingPunct="1">
              <a:buClrTx/>
              <a:buFontTx/>
              <a:buNone/>
            </a:pPr>
            <a:endParaRPr lang="en-US" altLang="cs-CZ" sz="140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pPr eaLnBrk="1" hangingPunct="1">
              <a:buClrTx/>
              <a:buFontTx/>
              <a:buNone/>
            </a:pPr>
            <a:r>
              <a:rPr lang="en-US" altLang="cs-CZ" sz="1400" b="1">
                <a:solidFill>
                  <a:srgbClr val="00007F"/>
                </a:solidFill>
                <a:latin typeface="Verdana" panose="020B0604030504040204" pitchFamily="34" charset="0"/>
              </a:rPr>
              <a:t>public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 b="1">
                <a:solidFill>
                  <a:srgbClr val="00007F"/>
                </a:solidFill>
                <a:latin typeface="Verdana" panose="020B0604030504040204" pitchFamily="34" charset="0"/>
              </a:rPr>
              <a:t>class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>
                <a:solidFill>
                  <a:srgbClr val="000000"/>
                </a:solidFill>
                <a:latin typeface="Verdana" panose="020B0604030504040204" pitchFamily="34" charset="0"/>
              </a:rPr>
              <a:t>HelloWorld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 b="1">
                <a:solidFill>
                  <a:srgbClr val="00007F"/>
                </a:solidFill>
                <a:latin typeface="Verdana" panose="020B0604030504040204" pitchFamily="34" charset="0"/>
              </a:rPr>
              <a:t>extends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>
                <a:solidFill>
                  <a:srgbClr val="000000"/>
                </a:solidFill>
                <a:latin typeface="Verdana" panose="020B0604030504040204" pitchFamily="34" charset="0"/>
              </a:rPr>
              <a:t>Applet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{</a:t>
            </a:r>
          </a:p>
          <a:p>
            <a:pPr eaLnBrk="1" hangingPunct="1">
              <a:buClrTx/>
              <a:buFontTx/>
              <a:buNone/>
            </a:pP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   </a:t>
            </a:r>
            <a:r>
              <a:rPr lang="en-US" altLang="cs-CZ" sz="1400" b="1">
                <a:solidFill>
                  <a:srgbClr val="00007F"/>
                </a:solidFill>
                <a:latin typeface="Verdana" panose="020B0604030504040204" pitchFamily="34" charset="0"/>
              </a:rPr>
              <a:t>protected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>
                <a:solidFill>
                  <a:srgbClr val="000000"/>
                </a:solidFill>
                <a:latin typeface="Verdana" panose="020B0604030504040204" pitchFamily="34" charset="0"/>
              </a:rPr>
              <a:t>HelloWorld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()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 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{</a:t>
            </a:r>
          </a:p>
          <a:p>
            <a:pPr eaLnBrk="1" hangingPunct="1">
              <a:buClrTx/>
              <a:buFontTx/>
              <a:buNone/>
            </a:pP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      </a:t>
            </a:r>
            <a:r>
              <a:rPr lang="en-US" altLang="cs-CZ" sz="1400">
                <a:solidFill>
                  <a:srgbClr val="000000"/>
                </a:solidFill>
                <a:latin typeface="Verdana" panose="020B0604030504040204" pitchFamily="34" charset="0"/>
              </a:rPr>
              <a:t>register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();</a:t>
            </a:r>
          </a:p>
          <a:p>
            <a:pPr eaLnBrk="1" hangingPunct="1">
              <a:buClrTx/>
              <a:buFontTx/>
              <a:buNone/>
            </a:pP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   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}</a:t>
            </a:r>
          </a:p>
          <a:p>
            <a:pPr eaLnBrk="1" hangingPunct="1">
              <a:buClrTx/>
              <a:buFontTx/>
              <a:buNone/>
            </a:pP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   </a:t>
            </a:r>
            <a:r>
              <a:rPr lang="en-US" altLang="cs-CZ" sz="1400" b="1">
                <a:solidFill>
                  <a:srgbClr val="00007F"/>
                </a:solidFill>
                <a:latin typeface="Verdana" panose="020B0604030504040204" pitchFamily="34" charset="0"/>
              </a:rPr>
              <a:t>public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 b="1">
                <a:solidFill>
                  <a:srgbClr val="00007F"/>
                </a:solidFill>
                <a:latin typeface="Verdana" panose="020B0604030504040204" pitchFamily="34" charset="0"/>
              </a:rPr>
              <a:t>static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 b="1">
                <a:solidFill>
                  <a:srgbClr val="00007F"/>
                </a:solidFill>
                <a:latin typeface="Verdana" panose="020B0604030504040204" pitchFamily="34" charset="0"/>
              </a:rPr>
              <a:t>void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>
                <a:solidFill>
                  <a:srgbClr val="000000"/>
                </a:solidFill>
                <a:latin typeface="Verdana" panose="020B0604030504040204" pitchFamily="34" charset="0"/>
              </a:rPr>
              <a:t>install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(</a:t>
            </a:r>
            <a:r>
              <a:rPr lang="en-US" altLang="cs-CZ" sz="1400" b="1">
                <a:solidFill>
                  <a:srgbClr val="00007F"/>
                </a:solidFill>
                <a:latin typeface="Verdana" panose="020B0604030504040204" pitchFamily="34" charset="0"/>
              </a:rPr>
              <a:t>byte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[]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>
                <a:solidFill>
                  <a:srgbClr val="000000"/>
                </a:solidFill>
                <a:latin typeface="Verdana" panose="020B0604030504040204" pitchFamily="34" charset="0"/>
              </a:rPr>
              <a:t>bArray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,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 b="1">
                <a:solidFill>
                  <a:srgbClr val="00007F"/>
                </a:solidFill>
                <a:latin typeface="Verdana" panose="020B0604030504040204" pitchFamily="34" charset="0"/>
              </a:rPr>
              <a:t>short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>
                <a:solidFill>
                  <a:srgbClr val="000000"/>
                </a:solidFill>
                <a:latin typeface="Verdana" panose="020B0604030504040204" pitchFamily="34" charset="0"/>
              </a:rPr>
              <a:t>bOffset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,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 b="1">
                <a:solidFill>
                  <a:srgbClr val="00007F"/>
                </a:solidFill>
                <a:latin typeface="Verdana" panose="020B0604030504040204" pitchFamily="34" charset="0"/>
              </a:rPr>
              <a:t>byte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>
                <a:solidFill>
                  <a:srgbClr val="000000"/>
                </a:solidFill>
                <a:latin typeface="Verdana" panose="020B0604030504040204" pitchFamily="34" charset="0"/>
              </a:rPr>
              <a:t>bLength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)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{</a:t>
            </a:r>
          </a:p>
          <a:p>
            <a:pPr eaLnBrk="1" hangingPunct="1">
              <a:buClrTx/>
              <a:buFontTx/>
              <a:buNone/>
            </a:pP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       </a:t>
            </a:r>
            <a:r>
              <a:rPr lang="en-US" altLang="cs-CZ" sz="1400" b="1">
                <a:solidFill>
                  <a:srgbClr val="00007F"/>
                </a:solidFill>
                <a:latin typeface="Verdana" panose="020B0604030504040204" pitchFamily="34" charset="0"/>
              </a:rPr>
              <a:t>new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>
                <a:solidFill>
                  <a:srgbClr val="000000"/>
                </a:solidFill>
                <a:latin typeface="Verdana" panose="020B0604030504040204" pitchFamily="34" charset="0"/>
              </a:rPr>
              <a:t>HelloWorld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();</a:t>
            </a:r>
          </a:p>
          <a:p>
            <a:pPr eaLnBrk="1" hangingPunct="1">
              <a:buClrTx/>
              <a:buFontTx/>
              <a:buNone/>
            </a:pP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   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}</a:t>
            </a:r>
          </a:p>
          <a:p>
            <a:pPr eaLnBrk="1" hangingPunct="1">
              <a:buClrTx/>
              <a:buFontTx/>
              <a:buNone/>
            </a:pP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   </a:t>
            </a:r>
            <a:r>
              <a:rPr lang="en-US" altLang="cs-CZ" sz="1400" b="1">
                <a:solidFill>
                  <a:srgbClr val="00007F"/>
                </a:solidFill>
                <a:latin typeface="Verdana" panose="020B0604030504040204" pitchFamily="34" charset="0"/>
              </a:rPr>
              <a:t>public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 b="1">
                <a:solidFill>
                  <a:srgbClr val="00007F"/>
                </a:solidFill>
                <a:latin typeface="Verdana" panose="020B0604030504040204" pitchFamily="34" charset="0"/>
              </a:rPr>
              <a:t>boolean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>
                <a:solidFill>
                  <a:srgbClr val="000000"/>
                </a:solidFill>
                <a:latin typeface="Verdana" panose="020B0604030504040204" pitchFamily="34" charset="0"/>
              </a:rPr>
              <a:t>select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()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{</a:t>
            </a:r>
          </a:p>
          <a:p>
            <a:pPr eaLnBrk="1" hangingPunct="1">
              <a:buClrTx/>
              <a:buFontTx/>
              <a:buNone/>
            </a:pP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       </a:t>
            </a:r>
            <a:r>
              <a:rPr lang="en-US" altLang="cs-CZ" sz="1400" b="1">
                <a:solidFill>
                  <a:srgbClr val="00007F"/>
                </a:solidFill>
                <a:latin typeface="Verdana" panose="020B0604030504040204" pitchFamily="34" charset="0"/>
              </a:rPr>
              <a:t>return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>
                <a:solidFill>
                  <a:srgbClr val="000000"/>
                </a:solidFill>
                <a:latin typeface="Verdana" panose="020B0604030504040204" pitchFamily="34" charset="0"/>
              </a:rPr>
              <a:t>true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;</a:t>
            </a:r>
          </a:p>
          <a:p>
            <a:pPr eaLnBrk="1" hangingPunct="1">
              <a:buClrTx/>
              <a:buFontTx/>
              <a:buNone/>
            </a:pP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   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}</a:t>
            </a:r>
          </a:p>
          <a:p>
            <a:pPr eaLnBrk="1" hangingPunct="1">
              <a:buClrTx/>
              <a:buFontTx/>
              <a:buNone/>
            </a:pP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   </a:t>
            </a:r>
            <a:r>
              <a:rPr lang="en-US" altLang="cs-CZ" sz="1400" b="1">
                <a:solidFill>
                  <a:srgbClr val="00007F"/>
                </a:solidFill>
                <a:latin typeface="Verdana" panose="020B0604030504040204" pitchFamily="34" charset="0"/>
              </a:rPr>
              <a:t>public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 b="1">
                <a:solidFill>
                  <a:srgbClr val="00007F"/>
                </a:solidFill>
                <a:latin typeface="Verdana" panose="020B0604030504040204" pitchFamily="34" charset="0"/>
              </a:rPr>
              <a:t>void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>
                <a:solidFill>
                  <a:srgbClr val="000000"/>
                </a:solidFill>
                <a:latin typeface="Verdana" panose="020B0604030504040204" pitchFamily="34" charset="0"/>
              </a:rPr>
              <a:t>process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(</a:t>
            </a:r>
            <a:r>
              <a:rPr lang="en-US" altLang="cs-CZ" sz="1400">
                <a:solidFill>
                  <a:srgbClr val="000000"/>
                </a:solidFill>
                <a:latin typeface="Verdana" panose="020B0604030504040204" pitchFamily="34" charset="0"/>
              </a:rPr>
              <a:t>APDU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>
                <a:solidFill>
                  <a:srgbClr val="000000"/>
                </a:solidFill>
                <a:latin typeface="Verdana" panose="020B0604030504040204" pitchFamily="34" charset="0"/>
              </a:rPr>
              <a:t>apdu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)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{</a:t>
            </a:r>
          </a:p>
          <a:p>
            <a:pPr eaLnBrk="1" hangingPunct="1">
              <a:buClrTx/>
              <a:buFontTx/>
              <a:buNone/>
            </a:pP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       </a:t>
            </a:r>
            <a:r>
              <a:rPr lang="en-US" altLang="cs-CZ" sz="1400">
                <a:solidFill>
                  <a:srgbClr val="007F00"/>
                </a:solidFill>
                <a:latin typeface="Comic Sans MS" panose="030F0702030302020204" pitchFamily="66" charset="0"/>
              </a:rPr>
              <a:t>// get the APDU buffer</a:t>
            </a:r>
          </a:p>
          <a:p>
            <a:pPr eaLnBrk="1" hangingPunct="1">
              <a:buClrTx/>
              <a:buFontTx/>
              <a:buNone/>
            </a:pP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       </a:t>
            </a:r>
            <a:r>
              <a:rPr lang="en-US" altLang="cs-CZ" sz="1400" b="1">
                <a:solidFill>
                  <a:srgbClr val="00007F"/>
                </a:solidFill>
                <a:latin typeface="Verdana" panose="020B0604030504040204" pitchFamily="34" charset="0"/>
              </a:rPr>
              <a:t>byte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[]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>
                <a:solidFill>
                  <a:srgbClr val="000000"/>
                </a:solidFill>
                <a:latin typeface="Verdana" panose="020B0604030504040204" pitchFamily="34" charset="0"/>
              </a:rPr>
              <a:t>apduBuffer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>
                <a:solidFill>
                  <a:srgbClr val="000000"/>
                </a:solidFill>
                <a:latin typeface="Verdana" panose="020B0604030504040204" pitchFamily="34" charset="0"/>
              </a:rPr>
              <a:t>apdu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.</a:t>
            </a:r>
            <a:r>
              <a:rPr lang="en-US" altLang="cs-CZ" sz="1400">
                <a:solidFill>
                  <a:srgbClr val="000000"/>
                </a:solidFill>
                <a:latin typeface="Verdana" panose="020B0604030504040204" pitchFamily="34" charset="0"/>
              </a:rPr>
              <a:t>getBuffer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();</a:t>
            </a:r>
          </a:p>
          <a:p>
            <a:pPr eaLnBrk="1" hangingPunct="1">
              <a:buClrTx/>
              <a:buFontTx/>
              <a:buNone/>
            </a:pP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       </a:t>
            </a:r>
            <a:r>
              <a:rPr lang="en-US" altLang="cs-CZ" sz="1400">
                <a:solidFill>
                  <a:srgbClr val="007F00"/>
                </a:solidFill>
                <a:latin typeface="Comic Sans MS" panose="030F0702030302020204" pitchFamily="66" charset="0"/>
              </a:rPr>
              <a:t>// ignore the applet select command dispached to the process</a:t>
            </a:r>
          </a:p>
          <a:p>
            <a:pPr eaLnBrk="1" hangingPunct="1">
              <a:buClrTx/>
              <a:buFontTx/>
              <a:buNone/>
            </a:pP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       </a:t>
            </a:r>
            <a:r>
              <a:rPr lang="en-US" altLang="cs-CZ" sz="1400" b="1">
                <a:solidFill>
                  <a:srgbClr val="00007F"/>
                </a:solidFill>
                <a:latin typeface="Verdana" panose="020B0604030504040204" pitchFamily="34" charset="0"/>
              </a:rPr>
              <a:t>if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(</a:t>
            </a:r>
            <a:r>
              <a:rPr lang="en-US" altLang="cs-CZ" sz="1400">
                <a:solidFill>
                  <a:srgbClr val="000000"/>
                </a:solidFill>
                <a:latin typeface="Verdana" panose="020B0604030504040204" pitchFamily="34" charset="0"/>
              </a:rPr>
              <a:t>selectingApplet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())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 b="1">
                <a:solidFill>
                  <a:srgbClr val="00007F"/>
                </a:solidFill>
                <a:latin typeface="Verdana" panose="020B0604030504040204" pitchFamily="34" charset="0"/>
              </a:rPr>
              <a:t>return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;</a:t>
            </a:r>
          </a:p>
          <a:p>
            <a:pPr eaLnBrk="1" hangingPunct="1">
              <a:buClrTx/>
              <a:buFontTx/>
              <a:buNone/>
            </a:pP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       </a:t>
            </a:r>
            <a:r>
              <a:rPr lang="en-US" altLang="cs-CZ" sz="1400">
                <a:solidFill>
                  <a:srgbClr val="007F00"/>
                </a:solidFill>
                <a:latin typeface="Comic Sans MS" panose="030F0702030302020204" pitchFamily="66" charset="0"/>
              </a:rPr>
              <a:t>// APDU instruction parser</a:t>
            </a:r>
          </a:p>
          <a:p>
            <a:pPr eaLnBrk="1" hangingPunct="1">
              <a:buClrTx/>
              <a:buFontTx/>
              <a:buNone/>
            </a:pP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       </a:t>
            </a:r>
            <a:r>
              <a:rPr lang="en-US" altLang="cs-CZ" sz="1400" b="1">
                <a:solidFill>
                  <a:srgbClr val="00007F"/>
                </a:solidFill>
                <a:latin typeface="Verdana" panose="020B0604030504040204" pitchFamily="34" charset="0"/>
              </a:rPr>
              <a:t>if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(</a:t>
            </a:r>
            <a:r>
              <a:rPr lang="en-US" altLang="cs-CZ" sz="1400">
                <a:solidFill>
                  <a:srgbClr val="000000"/>
                </a:solidFill>
                <a:latin typeface="Verdana" panose="020B0604030504040204" pitchFamily="34" charset="0"/>
              </a:rPr>
              <a:t>apduBuffer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[</a:t>
            </a:r>
            <a:r>
              <a:rPr lang="en-US" altLang="cs-CZ" sz="1400">
                <a:solidFill>
                  <a:srgbClr val="000000"/>
                </a:solidFill>
                <a:latin typeface="Verdana" panose="020B0604030504040204" pitchFamily="34" charset="0"/>
              </a:rPr>
              <a:t>ISO7816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.</a:t>
            </a:r>
            <a:r>
              <a:rPr lang="en-US" altLang="cs-CZ" sz="1400">
                <a:solidFill>
                  <a:srgbClr val="000000"/>
                </a:solidFill>
                <a:latin typeface="Verdana" panose="020B0604030504040204" pitchFamily="34" charset="0"/>
              </a:rPr>
              <a:t>OFFSET_CLA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]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==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>
                <a:solidFill>
                  <a:srgbClr val="000000"/>
                </a:solidFill>
                <a:latin typeface="Verdana" panose="020B0604030504040204" pitchFamily="34" charset="0"/>
              </a:rPr>
              <a:t>CLA_MYCLASS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)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&amp;&amp;</a:t>
            </a:r>
          </a:p>
          <a:p>
            <a:pPr eaLnBrk="1" hangingPunct="1">
              <a:buClrTx/>
              <a:buFontTx/>
              <a:buNone/>
            </a:pP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           </a:t>
            </a:r>
            <a:r>
              <a:rPr lang="de-DE" altLang="cs-CZ" sz="1400">
                <a:solidFill>
                  <a:srgbClr val="000000"/>
                </a:solidFill>
                <a:latin typeface="Verdana" panose="020B0604030504040204" pitchFamily="34" charset="0"/>
              </a:rPr>
              <a:t>apduBuffer</a:t>
            </a:r>
            <a:r>
              <a:rPr lang="de-DE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[</a:t>
            </a:r>
            <a:r>
              <a:rPr lang="de-DE" altLang="cs-CZ" sz="1400">
                <a:solidFill>
                  <a:srgbClr val="000000"/>
                </a:solidFill>
                <a:latin typeface="Verdana" panose="020B0604030504040204" pitchFamily="34" charset="0"/>
              </a:rPr>
              <a:t>ISO7816</a:t>
            </a:r>
            <a:r>
              <a:rPr lang="de-DE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.</a:t>
            </a:r>
            <a:r>
              <a:rPr lang="de-DE" altLang="cs-CZ" sz="1400">
                <a:solidFill>
                  <a:srgbClr val="000000"/>
                </a:solidFill>
                <a:latin typeface="Verdana" panose="020B0604030504040204" pitchFamily="34" charset="0"/>
              </a:rPr>
              <a:t>OFFSET_INS</a:t>
            </a:r>
            <a:r>
              <a:rPr lang="de-DE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]</a:t>
            </a:r>
            <a:r>
              <a:rPr lang="de-DE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de-DE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==</a:t>
            </a:r>
            <a:r>
              <a:rPr lang="de-DE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de-DE" altLang="cs-CZ" sz="1400">
                <a:solidFill>
                  <a:srgbClr val="000000"/>
                </a:solidFill>
                <a:latin typeface="Verdana" panose="020B0604030504040204" pitchFamily="34" charset="0"/>
              </a:rPr>
              <a:t>INS_MYINS</a:t>
            </a:r>
            <a:r>
              <a:rPr lang="de-DE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))</a:t>
            </a:r>
            <a:r>
              <a:rPr lang="de-DE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de-DE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{</a:t>
            </a:r>
          </a:p>
          <a:p>
            <a:pPr eaLnBrk="1" hangingPunct="1">
              <a:buClrTx/>
              <a:buFontTx/>
              <a:buNone/>
            </a:pPr>
            <a:r>
              <a:rPr lang="de-DE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           </a:t>
            </a:r>
            <a:r>
              <a:rPr lang="en-US" altLang="cs-CZ" sz="1400">
                <a:solidFill>
                  <a:srgbClr val="000000"/>
                </a:solidFill>
                <a:latin typeface="Verdana" panose="020B0604030504040204" pitchFamily="34" charset="0"/>
              </a:rPr>
              <a:t>MyMethod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(</a:t>
            </a:r>
            <a:r>
              <a:rPr lang="en-US" altLang="cs-CZ" sz="1400">
                <a:solidFill>
                  <a:srgbClr val="000000"/>
                </a:solidFill>
                <a:latin typeface="Verdana" panose="020B0604030504040204" pitchFamily="34" charset="0"/>
              </a:rPr>
              <a:t>apdu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);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</a:p>
          <a:p>
            <a:pPr eaLnBrk="1" hangingPunct="1">
              <a:buClrTx/>
              <a:buFontTx/>
              <a:buNone/>
            </a:pP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       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}</a:t>
            </a:r>
          </a:p>
          <a:p>
            <a:pPr eaLnBrk="1" hangingPunct="1">
              <a:buClrTx/>
              <a:buFontTx/>
              <a:buNone/>
            </a:pP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       </a:t>
            </a:r>
            <a:r>
              <a:rPr lang="en-US" altLang="cs-CZ" sz="1400" b="1">
                <a:solidFill>
                  <a:srgbClr val="00007F"/>
                </a:solidFill>
                <a:latin typeface="Verdana" panose="020B0604030504040204" pitchFamily="34" charset="0"/>
              </a:rPr>
              <a:t>else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>
                <a:solidFill>
                  <a:srgbClr val="000000"/>
                </a:solidFill>
                <a:latin typeface="Verdana" panose="020B0604030504040204" pitchFamily="34" charset="0"/>
              </a:rPr>
              <a:t>ISOException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.</a:t>
            </a:r>
            <a:r>
              <a:rPr lang="en-US" altLang="cs-CZ" sz="1400">
                <a:solidFill>
                  <a:srgbClr val="000000"/>
                </a:solidFill>
                <a:latin typeface="Verdana" panose="020B0604030504040204" pitchFamily="34" charset="0"/>
              </a:rPr>
              <a:t>throwIt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(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>
                <a:solidFill>
                  <a:srgbClr val="000000"/>
                </a:solidFill>
                <a:latin typeface="Verdana" panose="020B0604030504040204" pitchFamily="34" charset="0"/>
              </a:rPr>
              <a:t>ISO7816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.</a:t>
            </a:r>
            <a:r>
              <a:rPr lang="en-US" altLang="cs-CZ" sz="1400">
                <a:solidFill>
                  <a:srgbClr val="000000"/>
                </a:solidFill>
                <a:latin typeface="Verdana" panose="020B0604030504040204" pitchFamily="34" charset="0"/>
              </a:rPr>
              <a:t>SW_INS_NOT_SUPPORTED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);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</a:p>
          <a:p>
            <a:pPr eaLnBrk="1" hangingPunct="1">
              <a:buClrTx/>
              <a:buFontTx/>
              <a:buNone/>
            </a:pP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   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}</a:t>
            </a:r>
          </a:p>
          <a:p>
            <a:pPr eaLnBrk="1" hangingPunct="1">
              <a:buClrTx/>
              <a:buFontTx/>
              <a:buNone/>
            </a:pP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   </a:t>
            </a:r>
            <a:r>
              <a:rPr lang="en-US" altLang="cs-CZ" sz="1400" b="1">
                <a:solidFill>
                  <a:srgbClr val="00007F"/>
                </a:solidFill>
                <a:latin typeface="Verdana" panose="020B0604030504040204" pitchFamily="34" charset="0"/>
              </a:rPr>
              <a:t>public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 b="1">
                <a:solidFill>
                  <a:srgbClr val="00007F"/>
                </a:solidFill>
                <a:latin typeface="Verdana" panose="020B0604030504040204" pitchFamily="34" charset="0"/>
              </a:rPr>
              <a:t>void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>
                <a:solidFill>
                  <a:srgbClr val="000000"/>
                </a:solidFill>
                <a:latin typeface="Verdana" panose="020B0604030504040204" pitchFamily="34" charset="0"/>
              </a:rPr>
              <a:t>MyMethod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(</a:t>
            </a:r>
            <a:r>
              <a:rPr lang="en-US" altLang="cs-CZ" sz="1400">
                <a:solidFill>
                  <a:srgbClr val="000000"/>
                </a:solidFill>
                <a:latin typeface="Verdana" panose="020B0604030504040204" pitchFamily="34" charset="0"/>
              </a:rPr>
              <a:t>APDU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>
                <a:solidFill>
                  <a:srgbClr val="000000"/>
                </a:solidFill>
                <a:latin typeface="Verdana" panose="020B0604030504040204" pitchFamily="34" charset="0"/>
              </a:rPr>
              <a:t>apdu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)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{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>
                <a:solidFill>
                  <a:srgbClr val="007F00"/>
                </a:solidFill>
                <a:latin typeface="Comic Sans MS" panose="030F0702030302020204" pitchFamily="66" charset="0"/>
              </a:rPr>
              <a:t>/* ... */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}</a:t>
            </a:r>
          </a:p>
          <a:p>
            <a:pPr eaLnBrk="1" hangingPunct="1">
              <a:buClrTx/>
              <a:buFontTx/>
              <a:buNone/>
            </a:pP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}</a:t>
            </a:r>
          </a:p>
        </p:txBody>
      </p:sp>
      <p:sp>
        <p:nvSpPr>
          <p:cNvPr id="41988" name="AutoShape 4"/>
          <p:cNvSpPr>
            <a:spLocks/>
          </p:cNvSpPr>
          <p:nvPr/>
        </p:nvSpPr>
        <p:spPr bwMode="auto">
          <a:xfrm>
            <a:off x="6227763" y="476250"/>
            <a:ext cx="2665412" cy="720725"/>
          </a:xfrm>
          <a:prstGeom prst="borderCallout2">
            <a:avLst>
              <a:gd name="adj1" fmla="val 15861"/>
              <a:gd name="adj2" fmla="val -2861"/>
              <a:gd name="adj3" fmla="val 15861"/>
              <a:gd name="adj4" fmla="val -57176"/>
              <a:gd name="adj5" fmla="val 41852"/>
              <a:gd name="adj6" fmla="val -113699"/>
            </a:avLst>
          </a:prstGeom>
          <a:solidFill>
            <a:srgbClr val="00FF00">
              <a:alpha val="41176"/>
            </a:srgbClr>
          </a:solidFill>
          <a:ln w="25560">
            <a:solidFill>
              <a:srgbClr val="00FF00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cs-CZ" b="1">
                <a:solidFill>
                  <a:srgbClr val="000000"/>
                </a:solidFill>
              </a:rPr>
              <a:t>include packages from javacard.*</a:t>
            </a:r>
          </a:p>
        </p:txBody>
      </p:sp>
      <p:sp>
        <p:nvSpPr>
          <p:cNvPr id="41989" name="AutoShape 5"/>
          <p:cNvSpPr>
            <a:spLocks/>
          </p:cNvSpPr>
          <p:nvPr/>
        </p:nvSpPr>
        <p:spPr bwMode="auto">
          <a:xfrm>
            <a:off x="6227763" y="1268413"/>
            <a:ext cx="2660650" cy="431800"/>
          </a:xfrm>
          <a:prstGeom prst="borderCallout2">
            <a:avLst>
              <a:gd name="adj1" fmla="val 26472"/>
              <a:gd name="adj2" fmla="val -2866"/>
              <a:gd name="adj3" fmla="val 26472"/>
              <a:gd name="adj4" fmla="val -42542"/>
              <a:gd name="adj5" fmla="val -13602"/>
              <a:gd name="adj6" fmla="val -83829"/>
            </a:avLst>
          </a:prstGeom>
          <a:solidFill>
            <a:srgbClr val="00FF00">
              <a:alpha val="41176"/>
            </a:srgbClr>
          </a:solidFill>
          <a:ln w="25560">
            <a:solidFill>
              <a:srgbClr val="00FF00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cs-CZ" b="1">
                <a:solidFill>
                  <a:srgbClr val="000000"/>
                </a:solidFill>
              </a:rPr>
              <a:t>extends Applet</a:t>
            </a:r>
          </a:p>
        </p:txBody>
      </p:sp>
      <p:sp>
        <p:nvSpPr>
          <p:cNvPr id="41990" name="AutoShape 6"/>
          <p:cNvSpPr>
            <a:spLocks/>
          </p:cNvSpPr>
          <p:nvPr/>
        </p:nvSpPr>
        <p:spPr bwMode="auto">
          <a:xfrm>
            <a:off x="6227763" y="2205038"/>
            <a:ext cx="2665412" cy="935037"/>
          </a:xfrm>
          <a:prstGeom prst="borderCallout2">
            <a:avLst>
              <a:gd name="adj1" fmla="val 12222"/>
              <a:gd name="adj2" fmla="val -2861"/>
              <a:gd name="adj3" fmla="val 12222"/>
              <a:gd name="adj4" fmla="val -71352"/>
              <a:gd name="adj5" fmla="val -62986"/>
              <a:gd name="adj6" fmla="val -142764"/>
            </a:avLst>
          </a:prstGeom>
          <a:solidFill>
            <a:srgbClr val="00FF00">
              <a:alpha val="41176"/>
            </a:srgbClr>
          </a:solidFill>
          <a:ln w="25560">
            <a:solidFill>
              <a:srgbClr val="00FF00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cs-CZ" b="1">
                <a:solidFill>
                  <a:srgbClr val="000000"/>
                </a:solidFill>
              </a:rPr>
              <a:t>Called only once, do all allocations&amp;init HERE</a:t>
            </a:r>
          </a:p>
        </p:txBody>
      </p:sp>
      <p:sp>
        <p:nvSpPr>
          <p:cNvPr id="41991" name="AutoShape 7"/>
          <p:cNvSpPr>
            <a:spLocks/>
          </p:cNvSpPr>
          <p:nvPr/>
        </p:nvSpPr>
        <p:spPr bwMode="auto">
          <a:xfrm>
            <a:off x="6227763" y="3213100"/>
            <a:ext cx="2665412" cy="1295400"/>
          </a:xfrm>
          <a:prstGeom prst="borderCallout2">
            <a:avLst>
              <a:gd name="adj1" fmla="val 8824"/>
              <a:gd name="adj2" fmla="val -2861"/>
              <a:gd name="adj3" fmla="val 8824"/>
              <a:gd name="adj4" fmla="val -71116"/>
              <a:gd name="adj5" fmla="val -22306"/>
              <a:gd name="adj6" fmla="val -142287"/>
            </a:avLst>
          </a:prstGeom>
          <a:solidFill>
            <a:srgbClr val="00FF00">
              <a:alpha val="41176"/>
            </a:srgbClr>
          </a:solidFill>
          <a:ln w="25560">
            <a:solidFill>
              <a:srgbClr val="00FF00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cs-CZ" b="1">
                <a:solidFill>
                  <a:srgbClr val="000000"/>
                </a:solidFill>
              </a:rPr>
              <a:t>Called repeatedly on application select, do all temporaries preparation HERE</a:t>
            </a:r>
          </a:p>
        </p:txBody>
      </p:sp>
      <p:sp>
        <p:nvSpPr>
          <p:cNvPr id="41992" name="AutoShape 8"/>
          <p:cNvSpPr>
            <a:spLocks/>
          </p:cNvSpPr>
          <p:nvPr/>
        </p:nvSpPr>
        <p:spPr bwMode="auto">
          <a:xfrm>
            <a:off x="6227763" y="4797425"/>
            <a:ext cx="2665412" cy="1295400"/>
          </a:xfrm>
          <a:prstGeom prst="borderCallout2">
            <a:avLst>
              <a:gd name="adj1" fmla="val 8824"/>
              <a:gd name="adj2" fmla="val -2861"/>
              <a:gd name="adj3" fmla="val 8824"/>
              <a:gd name="adj4" fmla="val -59917"/>
              <a:gd name="adj5" fmla="val -91667"/>
              <a:gd name="adj6" fmla="val -119417"/>
            </a:avLst>
          </a:prstGeom>
          <a:solidFill>
            <a:srgbClr val="00FF00">
              <a:alpha val="41176"/>
            </a:srgbClr>
          </a:solidFill>
          <a:ln w="25560">
            <a:solidFill>
              <a:srgbClr val="00FF00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cs-CZ" b="1">
                <a:solidFill>
                  <a:srgbClr val="000000"/>
                </a:solidFill>
              </a:rPr>
              <a:t>Called repeatedly for every incoming APDU, parse and call your code HERE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344910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/>
              <a:t>JC development process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5A545-624B-40D2-AFF6-9618F12C24F0}" type="slidenum">
              <a:rPr lang="cs-CZ" smtClean="0"/>
              <a:pPr/>
              <a:t>18</a:t>
            </a:fld>
            <a:endParaRPr lang="cs-CZ" dirty="0"/>
          </a:p>
        </p:txBody>
      </p:sp>
      <p:sp>
        <p:nvSpPr>
          <p:cNvPr id="15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900113" y="6572250"/>
            <a:ext cx="2895600" cy="285750"/>
          </a:xfrm>
        </p:spPr>
        <p:txBody>
          <a:bodyPr/>
          <a:lstStyle/>
          <a:p>
            <a:r>
              <a:rPr lang="cs-CZ" altLang="cs-CZ"/>
              <a:t>| PV204 Security Technologies: JavaCard</a:t>
            </a:r>
            <a:endParaRPr lang="en-GB" altLang="cs-CZ"/>
          </a:p>
        </p:txBody>
      </p:sp>
      <p:pic>
        <p:nvPicPr>
          <p:cNvPr id="1284100" name="Picture 4" descr="server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277070"/>
            <a:ext cx="2768600" cy="295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84102" name="Picture 6" descr="blank_card"/>
          <p:cNvPicPr>
            <a:picLocks noChangeAspect="1" noChangeArrowheads="1"/>
          </p:cNvPicPr>
          <p:nvPr/>
        </p:nvPicPr>
        <p:blipFill>
          <a:blip r:embed="rId3">
            <a:lum contrast="18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3788370"/>
            <a:ext cx="2916238" cy="1836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84103" name="AutoShape 7"/>
          <p:cNvSpPr>
            <a:spLocks noChangeArrowheads="1"/>
          </p:cNvSpPr>
          <p:nvPr/>
        </p:nvSpPr>
        <p:spPr bwMode="auto">
          <a:xfrm>
            <a:off x="6084888" y="764182"/>
            <a:ext cx="2592387" cy="792163"/>
          </a:xfrm>
          <a:prstGeom prst="flowChartAlternateProcess">
            <a:avLst/>
          </a:prstGeom>
          <a:solidFill>
            <a:srgbClr val="00FF00">
              <a:alpha val="58000"/>
            </a:srgbClr>
          </a:solidFill>
          <a:ln w="25400">
            <a:solidFill>
              <a:srgbClr val="3333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cs-CZ" b="0"/>
              <a:t>6. Write user Java app </a:t>
            </a:r>
          </a:p>
          <a:p>
            <a:pPr algn="ctr"/>
            <a:r>
              <a:rPr lang="en-US" altLang="cs-CZ" b="0"/>
              <a:t>(javax.smartcardio.*)</a:t>
            </a:r>
          </a:p>
        </p:txBody>
      </p:sp>
      <p:sp>
        <p:nvSpPr>
          <p:cNvPr id="1284109" name="AutoShape 13"/>
          <p:cNvSpPr>
            <a:spLocks noChangeArrowheads="1"/>
          </p:cNvSpPr>
          <p:nvPr/>
        </p:nvSpPr>
        <p:spPr bwMode="auto">
          <a:xfrm>
            <a:off x="611188" y="1629370"/>
            <a:ext cx="3095625" cy="863600"/>
          </a:xfrm>
          <a:prstGeom prst="flowChartAlternateProcess">
            <a:avLst/>
          </a:prstGeom>
          <a:solidFill>
            <a:schemeClr val="accent1">
              <a:alpha val="58000"/>
            </a:schemeClr>
          </a:solidFill>
          <a:ln w="25400">
            <a:solidFill>
              <a:srgbClr val="99C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FontTx/>
              <a:buAutoNum type="arabicPeriod"/>
            </a:pPr>
            <a:r>
              <a:rPr lang="en-US" altLang="cs-CZ" b="0" dirty="0"/>
              <a:t>Extends</a:t>
            </a:r>
          </a:p>
          <a:p>
            <a:pPr algn="ctr"/>
            <a:r>
              <a:rPr lang="en-US" altLang="cs-CZ" b="0" dirty="0" err="1"/>
              <a:t>javacard.framework.Applet</a:t>
            </a:r>
            <a:r>
              <a:rPr lang="en-US" altLang="cs-CZ" b="0" dirty="0"/>
              <a:t> </a:t>
            </a:r>
            <a:endParaRPr lang="cs-CZ" altLang="cs-CZ" b="0" dirty="0"/>
          </a:p>
        </p:txBody>
      </p:sp>
      <p:sp>
        <p:nvSpPr>
          <p:cNvPr id="1284111" name="AutoShape 15"/>
          <p:cNvSpPr>
            <a:spLocks noChangeArrowheads="1"/>
          </p:cNvSpPr>
          <p:nvPr/>
        </p:nvSpPr>
        <p:spPr bwMode="auto">
          <a:xfrm>
            <a:off x="1187450" y="2853332"/>
            <a:ext cx="3095625" cy="863600"/>
          </a:xfrm>
          <a:prstGeom prst="flowChartAlternateProcess">
            <a:avLst/>
          </a:prstGeom>
          <a:solidFill>
            <a:schemeClr val="accent1">
              <a:alpha val="58000"/>
            </a:schemeClr>
          </a:solidFill>
          <a:ln w="25400">
            <a:solidFill>
              <a:srgbClr val="99C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cs-CZ" b="0" dirty="0"/>
              <a:t>2. Compile Java</a:t>
            </a:r>
            <a:r>
              <a:rPr lang="en-US" altLang="cs-CZ" b="0" dirty="0">
                <a:sym typeface="Symbol"/>
              </a:rPr>
              <a:t></a:t>
            </a:r>
            <a:r>
              <a:rPr lang="en-US" altLang="cs-CZ" b="0" dirty="0"/>
              <a:t>*.class </a:t>
            </a:r>
          </a:p>
          <a:p>
            <a:pPr algn="ctr"/>
            <a:r>
              <a:rPr lang="en-US" altLang="cs-CZ" b="0" dirty="0"/>
              <a:t>(Java 1.3 binary format)</a:t>
            </a:r>
            <a:endParaRPr lang="cs-CZ" altLang="cs-CZ" b="0" dirty="0"/>
          </a:p>
        </p:txBody>
      </p:sp>
      <p:sp>
        <p:nvSpPr>
          <p:cNvPr id="1284112" name="AutoShape 16"/>
          <p:cNvSpPr>
            <a:spLocks noChangeArrowheads="1"/>
          </p:cNvSpPr>
          <p:nvPr/>
        </p:nvSpPr>
        <p:spPr bwMode="auto">
          <a:xfrm>
            <a:off x="1908175" y="4077295"/>
            <a:ext cx="3095625" cy="863600"/>
          </a:xfrm>
          <a:prstGeom prst="flowChartAlternateProcess">
            <a:avLst/>
          </a:prstGeom>
          <a:solidFill>
            <a:schemeClr val="accent1">
              <a:alpha val="58000"/>
            </a:schemeClr>
          </a:solidFill>
          <a:ln w="25400">
            <a:solidFill>
              <a:srgbClr val="99C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cs-CZ" b="0" dirty="0"/>
              <a:t>3. Convert *.class</a:t>
            </a:r>
            <a:r>
              <a:rPr lang="en-US" altLang="cs-CZ" dirty="0">
                <a:sym typeface="Symbol"/>
              </a:rPr>
              <a:t></a:t>
            </a:r>
            <a:r>
              <a:rPr lang="en-US" altLang="cs-CZ" b="0" dirty="0"/>
              <a:t>*.jar/cap </a:t>
            </a:r>
          </a:p>
          <a:p>
            <a:pPr algn="ctr"/>
            <a:r>
              <a:rPr lang="en-US" altLang="cs-CZ" b="0" dirty="0"/>
              <a:t>(</a:t>
            </a:r>
            <a:r>
              <a:rPr lang="en-US" altLang="cs-CZ" b="0" dirty="0" err="1"/>
              <a:t>JavaCard</a:t>
            </a:r>
            <a:r>
              <a:rPr lang="en-US" altLang="cs-CZ" b="0" dirty="0"/>
              <a:t> Convertor)</a:t>
            </a:r>
            <a:endParaRPr lang="cs-CZ" altLang="cs-CZ" b="0" dirty="0"/>
          </a:p>
        </p:txBody>
      </p:sp>
      <p:sp>
        <p:nvSpPr>
          <p:cNvPr id="1284113" name="AutoShape 17"/>
          <p:cNvSpPr>
            <a:spLocks noChangeArrowheads="1"/>
          </p:cNvSpPr>
          <p:nvPr/>
        </p:nvSpPr>
        <p:spPr bwMode="auto">
          <a:xfrm>
            <a:off x="2771801" y="5301257"/>
            <a:ext cx="3527400" cy="863600"/>
          </a:xfrm>
          <a:prstGeom prst="flowChartAlternateProcess">
            <a:avLst/>
          </a:prstGeom>
          <a:solidFill>
            <a:schemeClr val="accent1">
              <a:alpha val="58000"/>
            </a:schemeClr>
          </a:solidFill>
          <a:ln w="25400">
            <a:solidFill>
              <a:srgbClr val="99C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cs-CZ" b="0" dirty="0"/>
              <a:t>4. Upload *.jar/cap</a:t>
            </a:r>
          </a:p>
          <a:p>
            <a:pPr algn="ctr"/>
            <a:r>
              <a:rPr lang="en-US" altLang="cs-CZ" dirty="0">
                <a:sym typeface="Symbol"/>
              </a:rPr>
              <a:t> </a:t>
            </a:r>
            <a:r>
              <a:rPr lang="en-US" altLang="cs-CZ" b="0" dirty="0"/>
              <a:t>smart card (</a:t>
            </a:r>
            <a:r>
              <a:rPr lang="en-US" altLang="cs-CZ" b="0" dirty="0" err="1"/>
              <a:t>GPPro</a:t>
            </a:r>
            <a:r>
              <a:rPr lang="en-US" altLang="cs-CZ" b="0" dirty="0"/>
              <a:t>/</a:t>
            </a:r>
            <a:r>
              <a:rPr lang="en-US" altLang="cs-CZ" b="0" dirty="0" err="1"/>
              <a:t>GPShell</a:t>
            </a:r>
            <a:r>
              <a:rPr lang="en-US" altLang="cs-CZ" b="0" dirty="0"/>
              <a:t>)</a:t>
            </a:r>
            <a:endParaRPr lang="cs-CZ" altLang="cs-CZ" b="0" dirty="0"/>
          </a:p>
        </p:txBody>
      </p:sp>
      <p:sp>
        <p:nvSpPr>
          <p:cNvPr id="1284114" name="AutoShape 18"/>
          <p:cNvSpPr>
            <a:spLocks noChangeArrowheads="1"/>
          </p:cNvSpPr>
          <p:nvPr/>
        </p:nvSpPr>
        <p:spPr bwMode="auto">
          <a:xfrm>
            <a:off x="6227763" y="4293195"/>
            <a:ext cx="2447925" cy="863600"/>
          </a:xfrm>
          <a:prstGeom prst="flowChartAlternateProcess">
            <a:avLst/>
          </a:prstGeom>
          <a:solidFill>
            <a:srgbClr val="3399FF">
              <a:alpha val="58000"/>
            </a:srgbClr>
          </a:solidFill>
          <a:ln w="2540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cs-CZ" b="0" dirty="0"/>
              <a:t>5. Install applet </a:t>
            </a:r>
          </a:p>
          <a:p>
            <a:pPr algn="ctr"/>
            <a:r>
              <a:rPr lang="en-US" altLang="cs-CZ" b="0" dirty="0"/>
              <a:t>(</a:t>
            </a:r>
            <a:r>
              <a:rPr lang="en-US" altLang="cs-CZ" b="0" dirty="0" err="1"/>
              <a:t>GPPro</a:t>
            </a:r>
            <a:r>
              <a:rPr lang="en-US" altLang="cs-CZ" b="0" dirty="0"/>
              <a:t>/</a:t>
            </a:r>
            <a:r>
              <a:rPr lang="en-US" altLang="cs-CZ" b="0" dirty="0" err="1"/>
              <a:t>GPShell</a:t>
            </a:r>
            <a:r>
              <a:rPr lang="en-US" altLang="cs-CZ" b="0" dirty="0"/>
              <a:t>)</a:t>
            </a:r>
            <a:endParaRPr lang="cs-CZ" altLang="cs-CZ" b="0" dirty="0"/>
          </a:p>
        </p:txBody>
      </p:sp>
      <p:sp>
        <p:nvSpPr>
          <p:cNvPr id="1284116" name="AutoShape 20"/>
          <p:cNvSpPr>
            <a:spLocks noChangeArrowheads="1"/>
          </p:cNvSpPr>
          <p:nvPr/>
        </p:nvSpPr>
        <p:spPr bwMode="auto">
          <a:xfrm>
            <a:off x="7235825" y="1484907"/>
            <a:ext cx="287338" cy="2879725"/>
          </a:xfrm>
          <a:prstGeom prst="upDownArrow">
            <a:avLst>
              <a:gd name="adj1" fmla="val 50000"/>
              <a:gd name="adj2" fmla="val 200442"/>
            </a:avLst>
          </a:prstGeom>
          <a:solidFill>
            <a:srgbClr val="00FF00">
              <a:alpha val="69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284115" name="AutoShape 19"/>
          <p:cNvSpPr>
            <a:spLocks noChangeArrowheads="1"/>
          </p:cNvSpPr>
          <p:nvPr/>
        </p:nvSpPr>
        <p:spPr bwMode="auto">
          <a:xfrm>
            <a:off x="6227763" y="2277070"/>
            <a:ext cx="2447925" cy="863600"/>
          </a:xfrm>
          <a:prstGeom prst="flowChartAlternateProcess">
            <a:avLst/>
          </a:prstGeom>
          <a:solidFill>
            <a:schemeClr val="accent1">
              <a:alpha val="58000"/>
            </a:schemeClr>
          </a:solidFill>
          <a:ln w="25400">
            <a:solidFill>
              <a:srgbClr val="99C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cs-CZ" b="0"/>
              <a:t>7. Use applet on </a:t>
            </a:r>
          </a:p>
          <a:p>
            <a:pPr algn="ctr"/>
            <a:r>
              <a:rPr lang="en-US" altLang="cs-CZ" b="0"/>
              <a:t>smart card (APDU)</a:t>
            </a:r>
            <a:endParaRPr lang="cs-CZ" altLang="cs-CZ" b="0"/>
          </a:p>
        </p:txBody>
      </p:sp>
    </p:spTree>
    <p:extLst>
      <p:ext uri="{BB962C8B-B14F-4D97-AF65-F5344CB8AC3E}">
        <p14:creationId xmlns:p14="http://schemas.microsoft.com/office/powerpoint/2010/main" val="1070975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4103" grpId="0" animBg="1"/>
      <p:bldP spid="1284109" grpId="0" animBg="1"/>
      <p:bldP spid="1284111" grpId="0" animBg="1"/>
      <p:bldP spid="1284112" grpId="0" animBg="1"/>
      <p:bldP spid="1284113" grpId="0" animBg="1"/>
      <p:bldP spid="1284114" grpId="0" animBg="1"/>
      <p:bldP spid="1284116" grpId="0" animBg="1"/>
      <p:bldP spid="12841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JavaCard</a:t>
            </a:r>
            <a:r>
              <a:rPr lang="en-US" dirty="0"/>
              <a:t> application running model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000" dirty="0"/>
              <a:t>Uploaded package – application binary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Installed applet from package – running application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Applet is “running” until deleted from card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Applet is suspended when power is lost</a:t>
            </a:r>
          </a:p>
          <a:p>
            <a:pPr lvl="1"/>
            <a:r>
              <a:rPr lang="en-US" sz="1800" dirty="0"/>
              <a:t>Transient data inside RAM are erased</a:t>
            </a:r>
          </a:p>
          <a:p>
            <a:pPr lvl="1"/>
            <a:r>
              <a:rPr lang="en-US" sz="1800" dirty="0"/>
              <a:t>Persistent data inside EEPROM remain</a:t>
            </a:r>
          </a:p>
          <a:p>
            <a:pPr lvl="1"/>
            <a:r>
              <a:rPr lang="en-US" sz="1800" dirty="0"/>
              <a:t>Currently executed method is interrupted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When power is resumed</a:t>
            </a:r>
          </a:p>
          <a:p>
            <a:pPr lvl="1"/>
            <a:r>
              <a:rPr lang="en-US" sz="1800" dirty="0"/>
              <a:t>Unfinished transactions are rolled back</a:t>
            </a:r>
          </a:p>
          <a:p>
            <a:pPr lvl="1"/>
            <a:r>
              <a:rPr lang="en-US" sz="1800" dirty="0"/>
              <a:t>Applet continues to run with the same persistent state</a:t>
            </a:r>
          </a:p>
          <a:p>
            <a:pPr lvl="1"/>
            <a:r>
              <a:rPr lang="en-US" sz="1800" dirty="0"/>
              <a:t>Applet waits for new command (does </a:t>
            </a:r>
            <a:r>
              <a:rPr lang="en-US" sz="1800" i="1" dirty="0"/>
              <a:t>not</a:t>
            </a:r>
            <a:r>
              <a:rPr lang="en-US" sz="1800" dirty="0"/>
              <a:t> continue with interrupted method)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Applet is deleted by service command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 Security Technologies: JavaCard</a:t>
            </a:r>
            <a:endParaRPr lang="cs-CZ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188913"/>
            <a:ext cx="1104900" cy="69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58000" contrast="-76000"/>
                    <a:grayscl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2069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/>
              <a:t>JavaCard platform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Lecture</a:t>
            </a:r>
            <a:endParaRPr lang="cs-CZ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en-GB" dirty="0" err="1">
                <a:solidFill>
                  <a:schemeClr val="bg1">
                    <a:lumMod val="50000"/>
                  </a:schemeClr>
                </a:solidFill>
              </a:rPr>
              <a:t>JavaCard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 algorithms, secure usage, performance</a:t>
            </a:r>
            <a:endParaRPr lang="cs-CZ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JCVM mode of operation</a:t>
            </a:r>
            <a:endParaRPr lang="cs-CZ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On-card, off-card code verification</a:t>
            </a:r>
            <a:endParaRPr lang="cs-CZ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en-GB" dirty="0" err="1">
                <a:solidFill>
                  <a:schemeClr val="bg1">
                    <a:lumMod val="50000"/>
                  </a:schemeClr>
                </a:solidFill>
              </a:rPr>
              <a:t>OpenPlatform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 – applet installation </a:t>
            </a:r>
            <a:endParaRPr lang="cs-CZ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Lab:</a:t>
            </a:r>
            <a:endParaRPr lang="cs-CZ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Programming of simple communication application (Java)</a:t>
            </a:r>
            <a:endParaRPr lang="cs-CZ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Programming basic 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</a:rPr>
              <a:t>JavaCard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 2.x applet (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</a:rPr>
              <a:t>JavaCard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cs-CZ" dirty="0">
              <a:solidFill>
                <a:schemeClr val="bg1">
                  <a:lumMod val="50000"/>
                </a:schemeClr>
              </a:solidFill>
            </a:endParaRPr>
          </a:p>
          <a:p>
            <a:endParaRPr lang="cs-CZ" dirty="0">
              <a:solidFill>
                <a:schemeClr val="bg1">
                  <a:lumMod val="50000"/>
                </a:schemeClr>
              </a:solidFill>
            </a:endParaRPr>
          </a:p>
          <a:p>
            <a:pPr lvl="2"/>
            <a:endParaRPr lang="cs-CZ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 Security Technologies: JavaCard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911835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On-card, off-card code verification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Off-card verification</a:t>
            </a:r>
          </a:p>
          <a:p>
            <a:pPr lvl="1"/>
            <a:r>
              <a:rPr lang="en-US" dirty="0"/>
              <a:t>Basic </a:t>
            </a:r>
            <a:r>
              <a:rPr lang="en-US" dirty="0" err="1"/>
              <a:t>JavaCard</a:t>
            </a:r>
            <a:r>
              <a:rPr lang="en-US" dirty="0"/>
              <a:t> constraints </a:t>
            </a:r>
          </a:p>
          <a:p>
            <a:pPr lvl="1"/>
            <a:r>
              <a:rPr lang="en-US" dirty="0"/>
              <a:t>Possibly additional checks (e.g., type consistency when using Shareable interface)</a:t>
            </a:r>
          </a:p>
          <a:p>
            <a:pPr lvl="1"/>
            <a:r>
              <a:rPr lang="en-US" dirty="0"/>
              <a:t>Full-blown static analysis possible</a:t>
            </a:r>
          </a:p>
          <a:p>
            <a:pPr lvl="1"/>
            <a:r>
              <a:rPr lang="en-US" dirty="0"/>
              <a:t>Applet can be digitally signed</a:t>
            </a:r>
          </a:p>
          <a:p>
            <a:r>
              <a:rPr lang="en-US" dirty="0"/>
              <a:t>On-card verification </a:t>
            </a:r>
          </a:p>
          <a:p>
            <a:pPr lvl="1"/>
            <a:r>
              <a:rPr lang="en-US" dirty="0"/>
              <a:t>Limited resources available</a:t>
            </a:r>
          </a:p>
          <a:p>
            <a:pPr lvl="1"/>
            <a:r>
              <a:rPr lang="en-US" dirty="0"/>
              <a:t>Proprietary checks by JC platform implementation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 Security Technologies: JavaCard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20</a:t>
            </a:fld>
            <a:endParaRPr lang="cs-CZ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4437112"/>
            <a:ext cx="1104900" cy="69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58000" contrast="-76000"/>
                    <a:grayscl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3" descr="server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2941" y="1608495"/>
            <a:ext cx="1008112" cy="1075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5179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OpenPlatform</a:t>
            </a:r>
            <a:r>
              <a:rPr lang="en-US" dirty="0"/>
              <a:t> Package/applet upload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dirty="0"/>
              <a:t>Security domain selection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Secure channel establishment – security domain</a:t>
            </a:r>
            <a:endParaRPr lang="cs-CZ" dirty="0"/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Package (cap file) upload</a:t>
            </a:r>
          </a:p>
          <a:p>
            <a:pPr lvl="1"/>
            <a:r>
              <a:rPr lang="en-US" dirty="0"/>
              <a:t>Local upload in trusted environment</a:t>
            </a:r>
          </a:p>
          <a:p>
            <a:pPr lvl="1"/>
            <a:r>
              <a:rPr lang="en-US" dirty="0"/>
              <a:t>Remote upload with relayed secure channel 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Applet installation</a:t>
            </a:r>
          </a:p>
          <a:p>
            <a:pPr lvl="1"/>
            <a:r>
              <a:rPr lang="en-US" dirty="0"/>
              <a:t>Separate instance from package binary with unique AID</a:t>
            </a:r>
          </a:p>
          <a:p>
            <a:pPr lvl="1"/>
            <a:r>
              <a:rPr lang="en-US" dirty="0"/>
              <a:t>Applet privileges and other parameters passed</a:t>
            </a:r>
          </a:p>
          <a:p>
            <a:pPr lvl="1"/>
            <a:r>
              <a:rPr lang="en-US" dirty="0"/>
              <a:t>Applet specific installation data passed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 Security Technologies: JavaCard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21</a:t>
            </a:fld>
            <a:endParaRPr lang="cs-CZ" dirty="0"/>
          </a:p>
        </p:txBody>
      </p:sp>
      <p:pic>
        <p:nvPicPr>
          <p:cNvPr id="6" name="Picture 3" descr="server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608" y="157666"/>
            <a:ext cx="1008112" cy="1075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7191" y="348379"/>
            <a:ext cx="1104900" cy="69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58000" contrast="-76000"/>
                    <a:grayscl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5456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9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/>
              <a:t>Developing simple applet</a:t>
            </a:r>
            <a:endParaRPr lang="en-US" altLang="cs-CZ" dirty="0"/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 altLang="cs-CZ"/>
              <a:t>| PV204 Security Technologies: JavaCard</a:t>
            </a:r>
            <a:endParaRPr lang="en-GB" alt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22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848074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20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JavaCard – </a:t>
            </a:r>
            <a:r>
              <a:rPr lang="en-US" altLang="cs-CZ"/>
              <a:t>My f</a:t>
            </a:r>
            <a:r>
              <a:rPr lang="cs-CZ" altLang="cs-CZ"/>
              <a:t>irst </a:t>
            </a:r>
            <a:r>
              <a:rPr lang="en-US" altLang="cs-CZ"/>
              <a:t>a</a:t>
            </a:r>
            <a:r>
              <a:rPr lang="cs-CZ" altLang="cs-CZ"/>
              <a:t>pplet</a:t>
            </a:r>
            <a:endParaRPr lang="en-US" altLang="cs-CZ" dirty="0"/>
          </a:p>
        </p:txBody>
      </p:sp>
      <p:sp>
        <p:nvSpPr>
          <p:cNvPr id="94720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cs-CZ" sz="2400" dirty="0"/>
              <a:t>Desktop Java vs. </a:t>
            </a:r>
            <a:r>
              <a:rPr lang="en-US" altLang="cs-CZ" sz="2400" dirty="0" err="1"/>
              <a:t>JavaCard</a:t>
            </a:r>
            <a:endParaRPr lang="en-US" altLang="cs-CZ" sz="2400" dirty="0"/>
          </a:p>
          <a:p>
            <a:pPr lvl="1"/>
            <a:r>
              <a:rPr lang="en-US" altLang="cs-CZ" sz="2000" dirty="0"/>
              <a:t>PHP vs. C </a:t>
            </a:r>
            <a:r>
              <a:rPr lang="en-US" altLang="cs-CZ" sz="2000" dirty="0">
                <a:sym typeface="Wingdings" pitchFamily="2" charset="2"/>
              </a:rPr>
              <a:t></a:t>
            </a:r>
            <a:endParaRPr lang="en-US" altLang="cs-CZ" sz="2000" dirty="0"/>
          </a:p>
          <a:p>
            <a:r>
              <a:rPr lang="en-US" altLang="cs-CZ" sz="2400" dirty="0"/>
              <a:t>No modern programming features</a:t>
            </a:r>
          </a:p>
          <a:p>
            <a:pPr lvl="1"/>
            <a:r>
              <a:rPr lang="en-US" altLang="cs-CZ" sz="2000" dirty="0"/>
              <a:t>No threads, no generics, no iterators…</a:t>
            </a:r>
          </a:p>
          <a:p>
            <a:r>
              <a:rPr lang="en-US" altLang="cs-CZ" sz="2400" dirty="0"/>
              <a:t>Limited type system</a:t>
            </a:r>
          </a:p>
          <a:p>
            <a:pPr lvl="1"/>
            <a:r>
              <a:rPr lang="en-US" altLang="cs-CZ" sz="2000" dirty="0"/>
              <a:t>Usually no </a:t>
            </a:r>
            <a:r>
              <a:rPr lang="en-US" altLang="cs-CZ" sz="2000" dirty="0" err="1"/>
              <a:t>ints</a:t>
            </a:r>
            <a:r>
              <a:rPr lang="en-US" altLang="cs-CZ" sz="2000" dirty="0"/>
              <a:t> (short </a:t>
            </a:r>
            <a:r>
              <a:rPr lang="en-US" altLang="cs-CZ" sz="2000" dirty="0" err="1"/>
              <a:t>int</a:t>
            </a:r>
            <a:r>
              <a:rPr lang="en-US" altLang="cs-CZ" sz="2000" dirty="0"/>
              <a:t> and byte only), no floats, no Strings</a:t>
            </a:r>
          </a:p>
          <a:p>
            <a:r>
              <a:rPr lang="en-US" sz="2400" dirty="0"/>
              <a:t>Fun with signed 16-bits values</a:t>
            </a:r>
          </a:p>
          <a:p>
            <a:pPr lvl="1"/>
            <a:r>
              <a:rPr lang="en-US" sz="2000" dirty="0" err="1"/>
              <a:t>JavaCard</a:t>
            </a:r>
            <a:r>
              <a:rPr lang="en-US" sz="2000" dirty="0"/>
              <a:t> is usually 16-bit platform (short)</a:t>
            </a:r>
          </a:p>
          <a:p>
            <a:pPr lvl="1"/>
            <a:r>
              <a:rPr lang="en-US" sz="2000" dirty="0"/>
              <a:t>(short) typecast must be performed on intermediate results</a:t>
            </a:r>
          </a:p>
          <a:p>
            <a:pPr lvl="1"/>
            <a:r>
              <a:rPr lang="en-US" sz="2000" dirty="0"/>
              <a:t>Shorts are signed =&gt; to obtain unsigned byte</a:t>
            </a:r>
          </a:p>
          <a:p>
            <a:pPr lvl="2"/>
            <a:r>
              <a:rPr lang="en-US" sz="2000" dirty="0"/>
              <a:t>Convert to short with &amp; 0x00ff</a:t>
            </a:r>
          </a:p>
          <a:p>
            <a:endParaRPr lang="en-US" altLang="cs-CZ" sz="2400" dirty="0"/>
          </a:p>
          <a:p>
            <a:pPr lvl="1"/>
            <a:endParaRPr lang="en-US" altLang="cs-CZ" sz="2000" dirty="0"/>
          </a:p>
          <a:p>
            <a:pPr lvl="1"/>
            <a:endParaRPr lang="en-US" altLang="cs-CZ" sz="2000" dirty="0"/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cs-CZ"/>
              <a:t>| PV204 Security Technologies: JavaCard</a:t>
            </a:r>
            <a:endParaRPr lang="en-GB" alt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23</a:t>
            </a:fld>
            <a:endParaRPr lang="cs-CZ" dirty="0"/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188913"/>
            <a:ext cx="1104900" cy="69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58000" contrast="-76000"/>
                    <a:grayscl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4486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/>
              <a:t>Necessary tools</a:t>
            </a:r>
          </a:p>
        </p:txBody>
      </p:sp>
      <p:sp>
        <p:nvSpPr>
          <p:cNvPr id="128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cs-CZ" dirty="0"/>
              <a:t>Several tool chains available </a:t>
            </a:r>
          </a:p>
          <a:p>
            <a:pPr lvl="1"/>
            <a:r>
              <a:rPr lang="en-US" altLang="cs-CZ" dirty="0"/>
              <a:t>both commercial (RADIII, </a:t>
            </a:r>
            <a:r>
              <a:rPr lang="en-US" altLang="cs-CZ" dirty="0" err="1"/>
              <a:t>JCOPTools</a:t>
            </a:r>
            <a:r>
              <a:rPr lang="en-US" altLang="cs-CZ" dirty="0"/>
              <a:t>, G&amp;D JCS Suite)</a:t>
            </a:r>
          </a:p>
          <a:p>
            <a:pPr lvl="1"/>
            <a:r>
              <a:rPr lang="en-US" altLang="cs-CZ" dirty="0"/>
              <a:t>and free (Sun JC SDK, </a:t>
            </a:r>
            <a:r>
              <a:rPr lang="en-US" altLang="cs-CZ" dirty="0" err="1"/>
              <a:t>AppletPlayground</a:t>
            </a:r>
            <a:r>
              <a:rPr lang="en-US" altLang="cs-CZ" dirty="0"/>
              <a:t>…)</a:t>
            </a:r>
          </a:p>
          <a:p>
            <a:r>
              <a:rPr lang="en-US" altLang="cs-CZ" dirty="0"/>
              <a:t>We will use:</a:t>
            </a:r>
          </a:p>
          <a:p>
            <a:pPr lvl="1"/>
            <a:r>
              <a:rPr lang="en-US" altLang="cs-CZ" dirty="0"/>
              <a:t>Java Standard Edition Development Kit 1.3 or later</a:t>
            </a:r>
          </a:p>
          <a:p>
            <a:pPr lvl="1"/>
            <a:r>
              <a:rPr lang="en-US" altLang="cs-CZ" dirty="0"/>
              <a:t>Apache Ant 1.7 or later, </a:t>
            </a:r>
            <a:r>
              <a:rPr lang="en-US" altLang="cs-CZ" dirty="0" err="1"/>
              <a:t>JavaCard</a:t>
            </a:r>
            <a:r>
              <a:rPr lang="en-US" altLang="cs-CZ" dirty="0"/>
              <a:t> Development Kit 2.2.2</a:t>
            </a:r>
          </a:p>
          <a:p>
            <a:pPr lvl="1"/>
            <a:r>
              <a:rPr lang="en-US" altLang="cs-CZ" dirty="0" err="1"/>
              <a:t>JavaCard</a:t>
            </a:r>
            <a:r>
              <a:rPr lang="en-US" altLang="cs-CZ" dirty="0"/>
              <a:t> Ant Tasks (from JC SDK 2.2.2)</a:t>
            </a:r>
          </a:p>
          <a:p>
            <a:pPr lvl="1"/>
            <a:r>
              <a:rPr lang="en-US" altLang="cs-CZ" dirty="0"/>
              <a:t>NetBeans 6.8 or later as IDE</a:t>
            </a:r>
          </a:p>
          <a:p>
            <a:pPr lvl="1"/>
            <a:r>
              <a:rPr lang="en-US" altLang="cs-CZ" dirty="0" err="1"/>
              <a:t>GlobalPlatformPro</a:t>
            </a:r>
            <a:r>
              <a:rPr lang="en-US" altLang="cs-CZ" dirty="0"/>
              <a:t> for applets management</a:t>
            </a:r>
          </a:p>
          <a:p>
            <a:pPr lvl="1"/>
            <a:endParaRPr lang="en-US" altLang="cs-CZ" dirty="0"/>
          </a:p>
          <a:p>
            <a:pPr lvl="1"/>
            <a:endParaRPr lang="en-US" altLang="cs-CZ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900113" y="6572250"/>
            <a:ext cx="2895600" cy="285750"/>
          </a:xfrm>
        </p:spPr>
        <p:txBody>
          <a:bodyPr/>
          <a:lstStyle/>
          <a:p>
            <a:r>
              <a:rPr lang="cs-CZ" altLang="cs-CZ"/>
              <a:t>| PV204 Security Technologies: JavaCard</a:t>
            </a:r>
            <a:endParaRPr lang="en-GB" altLang="cs-CZ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24</a:t>
            </a:fld>
            <a:endParaRPr lang="cs-CZ" dirty="0"/>
          </a:p>
        </p:txBody>
      </p:sp>
      <p:pic>
        <p:nvPicPr>
          <p:cNvPr id="6" name="Picture 3" descr="server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608" y="157666"/>
            <a:ext cx="1008112" cy="1075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1179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188913"/>
            <a:ext cx="1104900" cy="69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58000" contrast="-76000"/>
                    <a:grayscl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9938" name="Zástupný symbol pro zápatí 5"/>
          <p:cNvSpPr>
            <a:spLocks noGrp="1"/>
          </p:cNvSpPr>
          <p:nvPr>
            <p:ph type="ftr" sz="quarter" idx="4294967295"/>
          </p:nvPr>
        </p:nvSpPr>
        <p:spPr>
          <a:xfrm>
            <a:off x="179388" y="6497638"/>
            <a:ext cx="7127875" cy="474662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altLang="cs-CZ">
                <a:solidFill>
                  <a:srgbClr val="FFFFFF"/>
                </a:solidFill>
                <a:latin typeface="Times New Roman" panose="02020603050405020304" pitchFamily="18" charset="0"/>
              </a:rPr>
              <a:t>| PV204 Security Technologies: JavaCard</a:t>
            </a:r>
          </a:p>
        </p:txBody>
      </p:sp>
      <p:sp>
        <p:nvSpPr>
          <p:cNvPr id="3994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19088"/>
            <a:ext cx="8507413" cy="993775"/>
          </a:xfrm>
        </p:spPr>
        <p:txBody>
          <a:bodyPr/>
          <a:lstStyle/>
          <a:p>
            <a:pPr eaLnBrk="1" hangingPunct="1"/>
            <a:endParaRPr lang="cs-CZ" altLang="en-US"/>
          </a:p>
        </p:txBody>
      </p:sp>
      <p:sp>
        <p:nvSpPr>
          <p:cNvPr id="39941" name="Text Box 3"/>
          <p:cNvSpPr txBox="1">
            <a:spLocks noChangeArrowheads="1"/>
          </p:cNvSpPr>
          <p:nvPr/>
        </p:nvSpPr>
        <p:spPr bwMode="auto">
          <a:xfrm>
            <a:off x="169863" y="404813"/>
            <a:ext cx="7121525" cy="5848350"/>
          </a:xfrm>
          <a:prstGeom prst="rect">
            <a:avLst/>
          </a:prstGeom>
          <a:solidFill>
            <a:srgbClr val="FFFFFF"/>
          </a:solidFill>
          <a:ln w="9360">
            <a:solidFill>
              <a:srgbClr val="3333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cs-CZ" sz="1400" b="1">
                <a:solidFill>
                  <a:srgbClr val="00007F"/>
                </a:solidFill>
                <a:latin typeface="Verdana" panose="020B0604030504040204" pitchFamily="34" charset="0"/>
              </a:rPr>
              <a:t>package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>
                <a:solidFill>
                  <a:srgbClr val="000000"/>
                </a:solidFill>
                <a:latin typeface="Verdana" panose="020B0604030504040204" pitchFamily="34" charset="0"/>
              </a:rPr>
              <a:t>example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;</a:t>
            </a:r>
          </a:p>
          <a:p>
            <a:pPr eaLnBrk="1" hangingPunct="1">
              <a:buClrTx/>
              <a:buFontTx/>
              <a:buNone/>
            </a:pPr>
            <a:r>
              <a:rPr lang="en-US" altLang="cs-CZ" sz="1400" b="1">
                <a:solidFill>
                  <a:srgbClr val="00007F"/>
                </a:solidFill>
                <a:latin typeface="Verdana" panose="020B0604030504040204" pitchFamily="34" charset="0"/>
              </a:rPr>
              <a:t>import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>
                <a:solidFill>
                  <a:srgbClr val="000000"/>
                </a:solidFill>
                <a:latin typeface="Verdana" panose="020B0604030504040204" pitchFamily="34" charset="0"/>
              </a:rPr>
              <a:t>javacard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.</a:t>
            </a:r>
            <a:r>
              <a:rPr lang="en-US" altLang="cs-CZ" sz="1400">
                <a:solidFill>
                  <a:srgbClr val="000000"/>
                </a:solidFill>
                <a:latin typeface="Verdana" panose="020B0604030504040204" pitchFamily="34" charset="0"/>
              </a:rPr>
              <a:t>framework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.*;</a:t>
            </a:r>
          </a:p>
          <a:p>
            <a:pPr eaLnBrk="1" hangingPunct="1">
              <a:buClrTx/>
              <a:buFontTx/>
              <a:buNone/>
            </a:pPr>
            <a:endParaRPr lang="en-US" altLang="cs-CZ" sz="140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pPr eaLnBrk="1" hangingPunct="1">
              <a:buClrTx/>
              <a:buFontTx/>
              <a:buNone/>
            </a:pPr>
            <a:r>
              <a:rPr lang="en-US" altLang="cs-CZ" sz="1400" b="1">
                <a:solidFill>
                  <a:srgbClr val="00007F"/>
                </a:solidFill>
                <a:latin typeface="Verdana" panose="020B0604030504040204" pitchFamily="34" charset="0"/>
              </a:rPr>
              <a:t>public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 b="1">
                <a:solidFill>
                  <a:srgbClr val="00007F"/>
                </a:solidFill>
                <a:latin typeface="Verdana" panose="020B0604030504040204" pitchFamily="34" charset="0"/>
              </a:rPr>
              <a:t>class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>
                <a:solidFill>
                  <a:srgbClr val="000000"/>
                </a:solidFill>
                <a:latin typeface="Verdana" panose="020B0604030504040204" pitchFamily="34" charset="0"/>
              </a:rPr>
              <a:t>HelloWorld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 b="1">
                <a:solidFill>
                  <a:srgbClr val="00007F"/>
                </a:solidFill>
                <a:latin typeface="Verdana" panose="020B0604030504040204" pitchFamily="34" charset="0"/>
              </a:rPr>
              <a:t>extends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>
                <a:solidFill>
                  <a:srgbClr val="000000"/>
                </a:solidFill>
                <a:latin typeface="Verdana" panose="020B0604030504040204" pitchFamily="34" charset="0"/>
              </a:rPr>
              <a:t>Applet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{</a:t>
            </a:r>
          </a:p>
          <a:p>
            <a:pPr eaLnBrk="1" hangingPunct="1">
              <a:buClrTx/>
              <a:buFontTx/>
              <a:buNone/>
            </a:pP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   </a:t>
            </a:r>
            <a:r>
              <a:rPr lang="en-US" altLang="cs-CZ" sz="1400" b="1">
                <a:solidFill>
                  <a:srgbClr val="00007F"/>
                </a:solidFill>
                <a:latin typeface="Verdana" panose="020B0604030504040204" pitchFamily="34" charset="0"/>
              </a:rPr>
              <a:t>protected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>
                <a:solidFill>
                  <a:srgbClr val="000000"/>
                </a:solidFill>
                <a:latin typeface="Verdana" panose="020B0604030504040204" pitchFamily="34" charset="0"/>
              </a:rPr>
              <a:t>HelloWorld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()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 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{</a:t>
            </a:r>
          </a:p>
          <a:p>
            <a:pPr eaLnBrk="1" hangingPunct="1">
              <a:buClrTx/>
              <a:buFontTx/>
              <a:buNone/>
            </a:pP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      </a:t>
            </a:r>
            <a:r>
              <a:rPr lang="en-US" altLang="cs-CZ" sz="1400">
                <a:solidFill>
                  <a:srgbClr val="000000"/>
                </a:solidFill>
                <a:latin typeface="Verdana" panose="020B0604030504040204" pitchFamily="34" charset="0"/>
              </a:rPr>
              <a:t>register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();</a:t>
            </a:r>
          </a:p>
          <a:p>
            <a:pPr eaLnBrk="1" hangingPunct="1">
              <a:buClrTx/>
              <a:buFontTx/>
              <a:buNone/>
            </a:pP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   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}</a:t>
            </a:r>
          </a:p>
          <a:p>
            <a:pPr eaLnBrk="1" hangingPunct="1">
              <a:buClrTx/>
              <a:buFontTx/>
              <a:buNone/>
            </a:pP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   </a:t>
            </a:r>
            <a:r>
              <a:rPr lang="en-US" altLang="cs-CZ" sz="1400" b="1">
                <a:solidFill>
                  <a:srgbClr val="00007F"/>
                </a:solidFill>
                <a:latin typeface="Verdana" panose="020B0604030504040204" pitchFamily="34" charset="0"/>
              </a:rPr>
              <a:t>public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 b="1">
                <a:solidFill>
                  <a:srgbClr val="00007F"/>
                </a:solidFill>
                <a:latin typeface="Verdana" panose="020B0604030504040204" pitchFamily="34" charset="0"/>
              </a:rPr>
              <a:t>static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 b="1">
                <a:solidFill>
                  <a:srgbClr val="00007F"/>
                </a:solidFill>
                <a:latin typeface="Verdana" panose="020B0604030504040204" pitchFamily="34" charset="0"/>
              </a:rPr>
              <a:t>void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>
                <a:solidFill>
                  <a:srgbClr val="000000"/>
                </a:solidFill>
                <a:latin typeface="Verdana" panose="020B0604030504040204" pitchFamily="34" charset="0"/>
              </a:rPr>
              <a:t>install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(</a:t>
            </a:r>
            <a:r>
              <a:rPr lang="en-US" altLang="cs-CZ" sz="1400" b="1">
                <a:solidFill>
                  <a:srgbClr val="00007F"/>
                </a:solidFill>
                <a:latin typeface="Verdana" panose="020B0604030504040204" pitchFamily="34" charset="0"/>
              </a:rPr>
              <a:t>byte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[]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>
                <a:solidFill>
                  <a:srgbClr val="000000"/>
                </a:solidFill>
                <a:latin typeface="Verdana" panose="020B0604030504040204" pitchFamily="34" charset="0"/>
              </a:rPr>
              <a:t>bArray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,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 b="1">
                <a:solidFill>
                  <a:srgbClr val="00007F"/>
                </a:solidFill>
                <a:latin typeface="Verdana" panose="020B0604030504040204" pitchFamily="34" charset="0"/>
              </a:rPr>
              <a:t>short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>
                <a:solidFill>
                  <a:srgbClr val="000000"/>
                </a:solidFill>
                <a:latin typeface="Verdana" panose="020B0604030504040204" pitchFamily="34" charset="0"/>
              </a:rPr>
              <a:t>bOffset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,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 b="1">
                <a:solidFill>
                  <a:srgbClr val="00007F"/>
                </a:solidFill>
                <a:latin typeface="Verdana" panose="020B0604030504040204" pitchFamily="34" charset="0"/>
              </a:rPr>
              <a:t>byte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>
                <a:solidFill>
                  <a:srgbClr val="000000"/>
                </a:solidFill>
                <a:latin typeface="Verdana" panose="020B0604030504040204" pitchFamily="34" charset="0"/>
              </a:rPr>
              <a:t>bLength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)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{</a:t>
            </a:r>
          </a:p>
          <a:p>
            <a:pPr eaLnBrk="1" hangingPunct="1">
              <a:buClrTx/>
              <a:buFontTx/>
              <a:buNone/>
            </a:pP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       </a:t>
            </a:r>
            <a:r>
              <a:rPr lang="en-US" altLang="cs-CZ" sz="1400" b="1">
                <a:solidFill>
                  <a:srgbClr val="00007F"/>
                </a:solidFill>
                <a:latin typeface="Verdana" panose="020B0604030504040204" pitchFamily="34" charset="0"/>
              </a:rPr>
              <a:t>new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>
                <a:solidFill>
                  <a:srgbClr val="000000"/>
                </a:solidFill>
                <a:latin typeface="Verdana" panose="020B0604030504040204" pitchFamily="34" charset="0"/>
              </a:rPr>
              <a:t>HelloWorld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();</a:t>
            </a:r>
          </a:p>
          <a:p>
            <a:pPr eaLnBrk="1" hangingPunct="1">
              <a:buClrTx/>
              <a:buFontTx/>
              <a:buNone/>
            </a:pP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   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}</a:t>
            </a:r>
          </a:p>
          <a:p>
            <a:pPr eaLnBrk="1" hangingPunct="1">
              <a:buClrTx/>
              <a:buFontTx/>
              <a:buNone/>
            </a:pP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   </a:t>
            </a:r>
            <a:r>
              <a:rPr lang="en-US" altLang="cs-CZ" sz="1400" b="1">
                <a:solidFill>
                  <a:srgbClr val="00007F"/>
                </a:solidFill>
                <a:latin typeface="Verdana" panose="020B0604030504040204" pitchFamily="34" charset="0"/>
              </a:rPr>
              <a:t>public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 b="1">
                <a:solidFill>
                  <a:srgbClr val="00007F"/>
                </a:solidFill>
                <a:latin typeface="Verdana" panose="020B0604030504040204" pitchFamily="34" charset="0"/>
              </a:rPr>
              <a:t>boolean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>
                <a:solidFill>
                  <a:srgbClr val="000000"/>
                </a:solidFill>
                <a:latin typeface="Verdana" panose="020B0604030504040204" pitchFamily="34" charset="0"/>
              </a:rPr>
              <a:t>select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()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{</a:t>
            </a:r>
          </a:p>
          <a:p>
            <a:pPr eaLnBrk="1" hangingPunct="1">
              <a:buClrTx/>
              <a:buFontTx/>
              <a:buNone/>
            </a:pP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       </a:t>
            </a:r>
            <a:r>
              <a:rPr lang="en-US" altLang="cs-CZ" sz="1400" b="1">
                <a:solidFill>
                  <a:srgbClr val="00007F"/>
                </a:solidFill>
                <a:latin typeface="Verdana" panose="020B0604030504040204" pitchFamily="34" charset="0"/>
              </a:rPr>
              <a:t>return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>
                <a:solidFill>
                  <a:srgbClr val="000000"/>
                </a:solidFill>
                <a:latin typeface="Verdana" panose="020B0604030504040204" pitchFamily="34" charset="0"/>
              </a:rPr>
              <a:t>true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;</a:t>
            </a:r>
          </a:p>
          <a:p>
            <a:pPr eaLnBrk="1" hangingPunct="1">
              <a:buClrTx/>
              <a:buFontTx/>
              <a:buNone/>
            </a:pP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   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}</a:t>
            </a:r>
          </a:p>
          <a:p>
            <a:pPr eaLnBrk="1" hangingPunct="1">
              <a:buClrTx/>
              <a:buFontTx/>
              <a:buNone/>
            </a:pP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   </a:t>
            </a:r>
            <a:r>
              <a:rPr lang="en-US" altLang="cs-CZ" sz="1400" b="1">
                <a:solidFill>
                  <a:srgbClr val="00007F"/>
                </a:solidFill>
                <a:latin typeface="Verdana" panose="020B0604030504040204" pitchFamily="34" charset="0"/>
              </a:rPr>
              <a:t>public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 b="1">
                <a:solidFill>
                  <a:srgbClr val="00007F"/>
                </a:solidFill>
                <a:latin typeface="Verdana" panose="020B0604030504040204" pitchFamily="34" charset="0"/>
              </a:rPr>
              <a:t>void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>
                <a:solidFill>
                  <a:srgbClr val="000000"/>
                </a:solidFill>
                <a:latin typeface="Verdana" panose="020B0604030504040204" pitchFamily="34" charset="0"/>
              </a:rPr>
              <a:t>process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(</a:t>
            </a:r>
            <a:r>
              <a:rPr lang="en-US" altLang="cs-CZ" sz="1400">
                <a:solidFill>
                  <a:srgbClr val="000000"/>
                </a:solidFill>
                <a:latin typeface="Verdana" panose="020B0604030504040204" pitchFamily="34" charset="0"/>
              </a:rPr>
              <a:t>APDU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>
                <a:solidFill>
                  <a:srgbClr val="000000"/>
                </a:solidFill>
                <a:latin typeface="Verdana" panose="020B0604030504040204" pitchFamily="34" charset="0"/>
              </a:rPr>
              <a:t>apdu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)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{</a:t>
            </a:r>
          </a:p>
          <a:p>
            <a:pPr eaLnBrk="1" hangingPunct="1">
              <a:buClrTx/>
              <a:buFontTx/>
              <a:buNone/>
            </a:pP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       </a:t>
            </a:r>
            <a:r>
              <a:rPr lang="en-US" altLang="cs-CZ" sz="1400">
                <a:solidFill>
                  <a:srgbClr val="007F00"/>
                </a:solidFill>
                <a:latin typeface="Comic Sans MS" panose="030F0702030302020204" pitchFamily="66" charset="0"/>
              </a:rPr>
              <a:t>// get the APDU buffer</a:t>
            </a:r>
          </a:p>
          <a:p>
            <a:pPr eaLnBrk="1" hangingPunct="1">
              <a:buClrTx/>
              <a:buFontTx/>
              <a:buNone/>
            </a:pP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       </a:t>
            </a:r>
            <a:r>
              <a:rPr lang="en-US" altLang="cs-CZ" sz="1400" b="1">
                <a:solidFill>
                  <a:srgbClr val="00007F"/>
                </a:solidFill>
                <a:latin typeface="Verdana" panose="020B0604030504040204" pitchFamily="34" charset="0"/>
              </a:rPr>
              <a:t>byte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[]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>
                <a:solidFill>
                  <a:srgbClr val="000000"/>
                </a:solidFill>
                <a:latin typeface="Verdana" panose="020B0604030504040204" pitchFamily="34" charset="0"/>
              </a:rPr>
              <a:t>apduBuffer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>
                <a:solidFill>
                  <a:srgbClr val="000000"/>
                </a:solidFill>
                <a:latin typeface="Verdana" panose="020B0604030504040204" pitchFamily="34" charset="0"/>
              </a:rPr>
              <a:t>apdu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.</a:t>
            </a:r>
            <a:r>
              <a:rPr lang="en-US" altLang="cs-CZ" sz="1400">
                <a:solidFill>
                  <a:srgbClr val="000000"/>
                </a:solidFill>
                <a:latin typeface="Verdana" panose="020B0604030504040204" pitchFamily="34" charset="0"/>
              </a:rPr>
              <a:t>getBuffer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();</a:t>
            </a:r>
          </a:p>
          <a:p>
            <a:pPr eaLnBrk="1" hangingPunct="1">
              <a:buClrTx/>
              <a:buFontTx/>
              <a:buNone/>
            </a:pP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       </a:t>
            </a:r>
            <a:r>
              <a:rPr lang="en-US" altLang="cs-CZ" sz="1400">
                <a:solidFill>
                  <a:srgbClr val="007F00"/>
                </a:solidFill>
                <a:latin typeface="Comic Sans MS" panose="030F0702030302020204" pitchFamily="66" charset="0"/>
              </a:rPr>
              <a:t>// ignore the applet select command dispached to the process</a:t>
            </a:r>
          </a:p>
          <a:p>
            <a:pPr eaLnBrk="1" hangingPunct="1">
              <a:buClrTx/>
              <a:buFontTx/>
              <a:buNone/>
            </a:pP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       </a:t>
            </a:r>
            <a:r>
              <a:rPr lang="en-US" altLang="cs-CZ" sz="1400" b="1">
                <a:solidFill>
                  <a:srgbClr val="00007F"/>
                </a:solidFill>
                <a:latin typeface="Verdana" panose="020B0604030504040204" pitchFamily="34" charset="0"/>
              </a:rPr>
              <a:t>if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(</a:t>
            </a:r>
            <a:r>
              <a:rPr lang="en-US" altLang="cs-CZ" sz="1400">
                <a:solidFill>
                  <a:srgbClr val="000000"/>
                </a:solidFill>
                <a:latin typeface="Verdana" panose="020B0604030504040204" pitchFamily="34" charset="0"/>
              </a:rPr>
              <a:t>selectingApplet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())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 b="1">
                <a:solidFill>
                  <a:srgbClr val="00007F"/>
                </a:solidFill>
                <a:latin typeface="Verdana" panose="020B0604030504040204" pitchFamily="34" charset="0"/>
              </a:rPr>
              <a:t>return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;</a:t>
            </a:r>
          </a:p>
          <a:p>
            <a:pPr eaLnBrk="1" hangingPunct="1">
              <a:buClrTx/>
              <a:buFontTx/>
              <a:buNone/>
            </a:pP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       </a:t>
            </a:r>
            <a:r>
              <a:rPr lang="en-US" altLang="cs-CZ" sz="1400">
                <a:solidFill>
                  <a:srgbClr val="007F00"/>
                </a:solidFill>
                <a:latin typeface="Comic Sans MS" panose="030F0702030302020204" pitchFamily="66" charset="0"/>
              </a:rPr>
              <a:t>// APDU instruction parser</a:t>
            </a:r>
          </a:p>
          <a:p>
            <a:pPr eaLnBrk="1" hangingPunct="1">
              <a:buClrTx/>
              <a:buFontTx/>
              <a:buNone/>
            </a:pP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       </a:t>
            </a:r>
            <a:r>
              <a:rPr lang="en-US" altLang="cs-CZ" sz="1400" b="1">
                <a:solidFill>
                  <a:srgbClr val="00007F"/>
                </a:solidFill>
                <a:latin typeface="Verdana" panose="020B0604030504040204" pitchFamily="34" charset="0"/>
              </a:rPr>
              <a:t>if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(</a:t>
            </a:r>
            <a:r>
              <a:rPr lang="en-US" altLang="cs-CZ" sz="1400">
                <a:solidFill>
                  <a:srgbClr val="000000"/>
                </a:solidFill>
                <a:latin typeface="Verdana" panose="020B0604030504040204" pitchFamily="34" charset="0"/>
              </a:rPr>
              <a:t>apduBuffer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[</a:t>
            </a:r>
            <a:r>
              <a:rPr lang="en-US" altLang="cs-CZ" sz="1400">
                <a:solidFill>
                  <a:srgbClr val="000000"/>
                </a:solidFill>
                <a:latin typeface="Verdana" panose="020B0604030504040204" pitchFamily="34" charset="0"/>
              </a:rPr>
              <a:t>ISO7816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.</a:t>
            </a:r>
            <a:r>
              <a:rPr lang="en-US" altLang="cs-CZ" sz="1400">
                <a:solidFill>
                  <a:srgbClr val="000000"/>
                </a:solidFill>
                <a:latin typeface="Verdana" panose="020B0604030504040204" pitchFamily="34" charset="0"/>
              </a:rPr>
              <a:t>OFFSET_CLA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]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==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>
                <a:solidFill>
                  <a:srgbClr val="000000"/>
                </a:solidFill>
                <a:latin typeface="Verdana" panose="020B0604030504040204" pitchFamily="34" charset="0"/>
              </a:rPr>
              <a:t>CLA_MYCLASS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)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&amp;&amp;</a:t>
            </a:r>
          </a:p>
          <a:p>
            <a:pPr eaLnBrk="1" hangingPunct="1">
              <a:buClrTx/>
              <a:buFontTx/>
              <a:buNone/>
            </a:pP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           </a:t>
            </a:r>
            <a:r>
              <a:rPr lang="de-DE" altLang="cs-CZ" sz="1400">
                <a:solidFill>
                  <a:srgbClr val="000000"/>
                </a:solidFill>
                <a:latin typeface="Verdana" panose="020B0604030504040204" pitchFamily="34" charset="0"/>
              </a:rPr>
              <a:t>apduBuffer</a:t>
            </a:r>
            <a:r>
              <a:rPr lang="de-DE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[</a:t>
            </a:r>
            <a:r>
              <a:rPr lang="de-DE" altLang="cs-CZ" sz="1400">
                <a:solidFill>
                  <a:srgbClr val="000000"/>
                </a:solidFill>
                <a:latin typeface="Verdana" panose="020B0604030504040204" pitchFamily="34" charset="0"/>
              </a:rPr>
              <a:t>ISO7816</a:t>
            </a:r>
            <a:r>
              <a:rPr lang="de-DE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.</a:t>
            </a:r>
            <a:r>
              <a:rPr lang="de-DE" altLang="cs-CZ" sz="1400">
                <a:solidFill>
                  <a:srgbClr val="000000"/>
                </a:solidFill>
                <a:latin typeface="Verdana" panose="020B0604030504040204" pitchFamily="34" charset="0"/>
              </a:rPr>
              <a:t>OFFSET_INS</a:t>
            </a:r>
            <a:r>
              <a:rPr lang="de-DE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]</a:t>
            </a:r>
            <a:r>
              <a:rPr lang="de-DE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de-DE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==</a:t>
            </a:r>
            <a:r>
              <a:rPr lang="de-DE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de-DE" altLang="cs-CZ" sz="1400">
                <a:solidFill>
                  <a:srgbClr val="000000"/>
                </a:solidFill>
                <a:latin typeface="Verdana" panose="020B0604030504040204" pitchFamily="34" charset="0"/>
              </a:rPr>
              <a:t>INS_MYINS</a:t>
            </a:r>
            <a:r>
              <a:rPr lang="de-DE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))</a:t>
            </a:r>
            <a:r>
              <a:rPr lang="de-DE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de-DE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{</a:t>
            </a:r>
          </a:p>
          <a:p>
            <a:pPr eaLnBrk="1" hangingPunct="1">
              <a:buClrTx/>
              <a:buFontTx/>
              <a:buNone/>
            </a:pPr>
            <a:r>
              <a:rPr lang="de-DE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           </a:t>
            </a:r>
            <a:r>
              <a:rPr lang="en-US" altLang="cs-CZ" sz="1400">
                <a:solidFill>
                  <a:srgbClr val="000000"/>
                </a:solidFill>
                <a:latin typeface="Verdana" panose="020B0604030504040204" pitchFamily="34" charset="0"/>
              </a:rPr>
              <a:t>MyMethod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(</a:t>
            </a:r>
            <a:r>
              <a:rPr lang="en-US" altLang="cs-CZ" sz="1400">
                <a:solidFill>
                  <a:srgbClr val="000000"/>
                </a:solidFill>
                <a:latin typeface="Verdana" panose="020B0604030504040204" pitchFamily="34" charset="0"/>
              </a:rPr>
              <a:t>apdu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);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</a:p>
          <a:p>
            <a:pPr eaLnBrk="1" hangingPunct="1">
              <a:buClrTx/>
              <a:buFontTx/>
              <a:buNone/>
            </a:pP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       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}</a:t>
            </a:r>
          </a:p>
          <a:p>
            <a:pPr eaLnBrk="1" hangingPunct="1">
              <a:buClrTx/>
              <a:buFontTx/>
              <a:buNone/>
            </a:pP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       </a:t>
            </a:r>
            <a:r>
              <a:rPr lang="en-US" altLang="cs-CZ" sz="1400" b="1">
                <a:solidFill>
                  <a:srgbClr val="00007F"/>
                </a:solidFill>
                <a:latin typeface="Verdana" panose="020B0604030504040204" pitchFamily="34" charset="0"/>
              </a:rPr>
              <a:t>else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>
                <a:solidFill>
                  <a:srgbClr val="000000"/>
                </a:solidFill>
                <a:latin typeface="Verdana" panose="020B0604030504040204" pitchFamily="34" charset="0"/>
              </a:rPr>
              <a:t>ISOException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.</a:t>
            </a:r>
            <a:r>
              <a:rPr lang="en-US" altLang="cs-CZ" sz="1400">
                <a:solidFill>
                  <a:srgbClr val="000000"/>
                </a:solidFill>
                <a:latin typeface="Verdana" panose="020B0604030504040204" pitchFamily="34" charset="0"/>
              </a:rPr>
              <a:t>throwIt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(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>
                <a:solidFill>
                  <a:srgbClr val="000000"/>
                </a:solidFill>
                <a:latin typeface="Verdana" panose="020B0604030504040204" pitchFamily="34" charset="0"/>
              </a:rPr>
              <a:t>ISO7816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.</a:t>
            </a:r>
            <a:r>
              <a:rPr lang="en-US" altLang="cs-CZ" sz="1400">
                <a:solidFill>
                  <a:srgbClr val="000000"/>
                </a:solidFill>
                <a:latin typeface="Verdana" panose="020B0604030504040204" pitchFamily="34" charset="0"/>
              </a:rPr>
              <a:t>SW_INS_NOT_SUPPORTED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);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</a:p>
          <a:p>
            <a:pPr eaLnBrk="1" hangingPunct="1">
              <a:buClrTx/>
              <a:buFontTx/>
              <a:buNone/>
            </a:pP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   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}</a:t>
            </a:r>
          </a:p>
          <a:p>
            <a:pPr eaLnBrk="1" hangingPunct="1">
              <a:buClrTx/>
              <a:buFontTx/>
              <a:buNone/>
            </a:pP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   </a:t>
            </a:r>
            <a:r>
              <a:rPr lang="en-US" altLang="cs-CZ" sz="1400" b="1">
                <a:solidFill>
                  <a:srgbClr val="00007F"/>
                </a:solidFill>
                <a:latin typeface="Verdana" panose="020B0604030504040204" pitchFamily="34" charset="0"/>
              </a:rPr>
              <a:t>public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 b="1">
                <a:solidFill>
                  <a:srgbClr val="00007F"/>
                </a:solidFill>
                <a:latin typeface="Verdana" panose="020B0604030504040204" pitchFamily="34" charset="0"/>
              </a:rPr>
              <a:t>void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>
                <a:solidFill>
                  <a:srgbClr val="000000"/>
                </a:solidFill>
                <a:latin typeface="Verdana" panose="020B0604030504040204" pitchFamily="34" charset="0"/>
              </a:rPr>
              <a:t>MyMethod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(</a:t>
            </a:r>
            <a:r>
              <a:rPr lang="en-US" altLang="cs-CZ" sz="1400">
                <a:solidFill>
                  <a:srgbClr val="000000"/>
                </a:solidFill>
                <a:latin typeface="Verdana" panose="020B0604030504040204" pitchFamily="34" charset="0"/>
              </a:rPr>
              <a:t>APDU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>
                <a:solidFill>
                  <a:srgbClr val="000000"/>
                </a:solidFill>
                <a:latin typeface="Verdana" panose="020B0604030504040204" pitchFamily="34" charset="0"/>
              </a:rPr>
              <a:t>apdu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)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{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>
                <a:solidFill>
                  <a:srgbClr val="007F00"/>
                </a:solidFill>
                <a:latin typeface="Comic Sans MS" panose="030F0702030302020204" pitchFamily="66" charset="0"/>
              </a:rPr>
              <a:t>/* ... */</a:t>
            </a:r>
            <a:r>
              <a:rPr lang="en-US" altLang="cs-CZ" sz="14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}</a:t>
            </a:r>
          </a:p>
          <a:p>
            <a:pPr eaLnBrk="1" hangingPunct="1">
              <a:buClrTx/>
              <a:buFontTx/>
              <a:buNone/>
            </a:pPr>
            <a:r>
              <a:rPr lang="en-US" altLang="cs-CZ" sz="1400" b="1">
                <a:solidFill>
                  <a:srgbClr val="000000"/>
                </a:solidFill>
                <a:latin typeface="Verdana" panose="020B0604030504040204" pitchFamily="34" charset="0"/>
              </a:rPr>
              <a:t>}</a:t>
            </a:r>
          </a:p>
        </p:txBody>
      </p:sp>
      <p:sp>
        <p:nvSpPr>
          <p:cNvPr id="41988" name="AutoShape 4"/>
          <p:cNvSpPr>
            <a:spLocks/>
          </p:cNvSpPr>
          <p:nvPr/>
        </p:nvSpPr>
        <p:spPr bwMode="auto">
          <a:xfrm>
            <a:off x="6227763" y="476250"/>
            <a:ext cx="2665412" cy="720725"/>
          </a:xfrm>
          <a:prstGeom prst="borderCallout2">
            <a:avLst>
              <a:gd name="adj1" fmla="val 15861"/>
              <a:gd name="adj2" fmla="val -2861"/>
              <a:gd name="adj3" fmla="val 15861"/>
              <a:gd name="adj4" fmla="val -57176"/>
              <a:gd name="adj5" fmla="val 41852"/>
              <a:gd name="adj6" fmla="val -113699"/>
            </a:avLst>
          </a:prstGeom>
          <a:solidFill>
            <a:srgbClr val="00FF00">
              <a:alpha val="41176"/>
            </a:srgbClr>
          </a:solidFill>
          <a:ln w="25560">
            <a:solidFill>
              <a:srgbClr val="00FF00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cs-CZ" b="1">
                <a:solidFill>
                  <a:srgbClr val="000000"/>
                </a:solidFill>
              </a:rPr>
              <a:t>include packages from javacard.*</a:t>
            </a:r>
          </a:p>
        </p:txBody>
      </p:sp>
      <p:sp>
        <p:nvSpPr>
          <p:cNvPr id="41989" name="AutoShape 5"/>
          <p:cNvSpPr>
            <a:spLocks/>
          </p:cNvSpPr>
          <p:nvPr/>
        </p:nvSpPr>
        <p:spPr bwMode="auto">
          <a:xfrm>
            <a:off x="6227763" y="1268413"/>
            <a:ext cx="2660650" cy="431800"/>
          </a:xfrm>
          <a:prstGeom prst="borderCallout2">
            <a:avLst>
              <a:gd name="adj1" fmla="val 26472"/>
              <a:gd name="adj2" fmla="val -2866"/>
              <a:gd name="adj3" fmla="val 26472"/>
              <a:gd name="adj4" fmla="val -42542"/>
              <a:gd name="adj5" fmla="val -13602"/>
              <a:gd name="adj6" fmla="val -83829"/>
            </a:avLst>
          </a:prstGeom>
          <a:solidFill>
            <a:srgbClr val="00FF00">
              <a:alpha val="41176"/>
            </a:srgbClr>
          </a:solidFill>
          <a:ln w="25560">
            <a:solidFill>
              <a:srgbClr val="00FF00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cs-CZ" b="1">
                <a:solidFill>
                  <a:srgbClr val="000000"/>
                </a:solidFill>
              </a:rPr>
              <a:t>extends Applet</a:t>
            </a:r>
          </a:p>
        </p:txBody>
      </p:sp>
      <p:sp>
        <p:nvSpPr>
          <p:cNvPr id="41990" name="AutoShape 6"/>
          <p:cNvSpPr>
            <a:spLocks/>
          </p:cNvSpPr>
          <p:nvPr/>
        </p:nvSpPr>
        <p:spPr bwMode="auto">
          <a:xfrm>
            <a:off x="6227763" y="2205038"/>
            <a:ext cx="2665412" cy="935037"/>
          </a:xfrm>
          <a:prstGeom prst="borderCallout2">
            <a:avLst>
              <a:gd name="adj1" fmla="val 12222"/>
              <a:gd name="adj2" fmla="val -2861"/>
              <a:gd name="adj3" fmla="val 12222"/>
              <a:gd name="adj4" fmla="val -71352"/>
              <a:gd name="adj5" fmla="val -62986"/>
              <a:gd name="adj6" fmla="val -142764"/>
            </a:avLst>
          </a:prstGeom>
          <a:solidFill>
            <a:srgbClr val="00FF00">
              <a:alpha val="41176"/>
            </a:srgbClr>
          </a:solidFill>
          <a:ln w="25560">
            <a:solidFill>
              <a:srgbClr val="00FF00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cs-CZ" b="1">
                <a:solidFill>
                  <a:srgbClr val="000000"/>
                </a:solidFill>
              </a:rPr>
              <a:t>Called only once, do all allocations&amp;init HERE</a:t>
            </a:r>
          </a:p>
        </p:txBody>
      </p:sp>
      <p:sp>
        <p:nvSpPr>
          <p:cNvPr id="41991" name="AutoShape 7"/>
          <p:cNvSpPr>
            <a:spLocks/>
          </p:cNvSpPr>
          <p:nvPr/>
        </p:nvSpPr>
        <p:spPr bwMode="auto">
          <a:xfrm>
            <a:off x="6227763" y="3213100"/>
            <a:ext cx="2665412" cy="1295400"/>
          </a:xfrm>
          <a:prstGeom prst="borderCallout2">
            <a:avLst>
              <a:gd name="adj1" fmla="val 8824"/>
              <a:gd name="adj2" fmla="val -2861"/>
              <a:gd name="adj3" fmla="val 8824"/>
              <a:gd name="adj4" fmla="val -71116"/>
              <a:gd name="adj5" fmla="val -22306"/>
              <a:gd name="adj6" fmla="val -142287"/>
            </a:avLst>
          </a:prstGeom>
          <a:solidFill>
            <a:srgbClr val="00FF00">
              <a:alpha val="41176"/>
            </a:srgbClr>
          </a:solidFill>
          <a:ln w="25560">
            <a:solidFill>
              <a:srgbClr val="00FF00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cs-CZ" b="1">
                <a:solidFill>
                  <a:srgbClr val="000000"/>
                </a:solidFill>
              </a:rPr>
              <a:t>Called repeatedly on application select, do all temporaries preparation HERE</a:t>
            </a:r>
          </a:p>
        </p:txBody>
      </p:sp>
      <p:sp>
        <p:nvSpPr>
          <p:cNvPr id="41992" name="AutoShape 8"/>
          <p:cNvSpPr>
            <a:spLocks/>
          </p:cNvSpPr>
          <p:nvPr/>
        </p:nvSpPr>
        <p:spPr bwMode="auto">
          <a:xfrm>
            <a:off x="6227763" y="4797425"/>
            <a:ext cx="2665412" cy="1295400"/>
          </a:xfrm>
          <a:prstGeom prst="borderCallout2">
            <a:avLst>
              <a:gd name="adj1" fmla="val 8824"/>
              <a:gd name="adj2" fmla="val -2861"/>
              <a:gd name="adj3" fmla="val 8824"/>
              <a:gd name="adj4" fmla="val -59917"/>
              <a:gd name="adj5" fmla="val -91667"/>
              <a:gd name="adj6" fmla="val -119417"/>
            </a:avLst>
          </a:prstGeom>
          <a:solidFill>
            <a:srgbClr val="00FF00">
              <a:alpha val="41176"/>
            </a:srgbClr>
          </a:solidFill>
          <a:ln w="25560">
            <a:solidFill>
              <a:srgbClr val="00FF00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cs-CZ" b="1">
                <a:solidFill>
                  <a:srgbClr val="000000"/>
                </a:solidFill>
              </a:rPr>
              <a:t>Called repeatedly for every incoming APDU, parse and call your code HERE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73233493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Simple </a:t>
            </a:r>
            <a:r>
              <a:rPr lang="en-US" altLang="cs-CZ" dirty="0" err="1"/>
              <a:t>JavaCard</a:t>
            </a:r>
            <a:r>
              <a:rPr lang="en-US" altLang="cs-CZ" dirty="0"/>
              <a:t> applet - code</a:t>
            </a:r>
          </a:p>
        </p:txBody>
      </p:sp>
      <p:sp>
        <p:nvSpPr>
          <p:cNvPr id="1269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altLang="cs-CZ" dirty="0"/>
              <a:t>Subclass </a:t>
            </a:r>
            <a:r>
              <a:rPr lang="en-US" altLang="cs-CZ" dirty="0" err="1"/>
              <a:t>javacard.framework.Applet</a:t>
            </a:r>
            <a:endParaRPr lang="en-US" altLang="cs-CZ" dirty="0"/>
          </a:p>
          <a:p>
            <a:pPr marL="514350" indent="-514350">
              <a:buFont typeface="+mj-lt"/>
              <a:buAutoNum type="arabicPeriod"/>
            </a:pPr>
            <a:r>
              <a:rPr lang="en-US" altLang="cs-CZ" dirty="0"/>
              <a:t>Allocate all necessary resources in constructor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cs-CZ" dirty="0"/>
              <a:t>Select suitable CLA and INS for your method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cs-CZ" dirty="0"/>
              <a:t>Parse incoming APDU in </a:t>
            </a:r>
            <a:r>
              <a:rPr lang="en-US" altLang="cs-CZ" dirty="0" err="1"/>
              <a:t>Applet.process</a:t>
            </a:r>
            <a:r>
              <a:rPr lang="en-US" altLang="cs-CZ" dirty="0"/>
              <a:t>() method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cs-CZ" dirty="0"/>
              <a:t>Call your method when your CLA and INS are set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cs-CZ" dirty="0"/>
              <a:t>Get incoming data from APDU object (</a:t>
            </a:r>
            <a:r>
              <a:rPr lang="en-US" altLang="cs-CZ" dirty="0" err="1"/>
              <a:t>getBuffer</a:t>
            </a:r>
            <a:r>
              <a:rPr lang="en-US" altLang="cs-CZ" dirty="0"/>
              <a:t>(), </a:t>
            </a:r>
            <a:r>
              <a:rPr lang="en-US" altLang="cs-CZ" dirty="0" err="1"/>
              <a:t>setIncomingAndReceive</a:t>
            </a:r>
            <a:r>
              <a:rPr lang="en-US" altLang="cs-CZ" dirty="0"/>
              <a:t>())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cs-CZ" dirty="0"/>
              <a:t>Use/modify data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cs-CZ" dirty="0"/>
              <a:t>Send response (</a:t>
            </a:r>
            <a:r>
              <a:rPr lang="en-US" altLang="cs-CZ" dirty="0" err="1"/>
              <a:t>setOutgoingAndSend</a:t>
            </a:r>
            <a:r>
              <a:rPr lang="en-US" altLang="cs-CZ" dirty="0"/>
              <a:t>()) </a:t>
            </a:r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900113" y="6572250"/>
            <a:ext cx="2895600" cy="285750"/>
          </a:xfrm>
        </p:spPr>
        <p:txBody>
          <a:bodyPr/>
          <a:lstStyle/>
          <a:p>
            <a:r>
              <a:rPr lang="cs-CZ" altLang="cs-CZ"/>
              <a:t>| PV204 Security Technologies: JavaCard</a:t>
            </a:r>
            <a:endParaRPr lang="en-GB" altLang="cs-CZ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26</a:t>
            </a:fld>
            <a:endParaRPr lang="cs-CZ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188913"/>
            <a:ext cx="1104900" cy="69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58000" contrast="-76000"/>
                    <a:grayscl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21392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/>
              <a:t>select() method</a:t>
            </a:r>
          </a:p>
        </p:txBody>
      </p:sp>
      <p:sp>
        <p:nvSpPr>
          <p:cNvPr id="132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cs-CZ" dirty="0"/>
              <a:t>Method called when applet is set as active</a:t>
            </a:r>
          </a:p>
          <a:p>
            <a:pPr lvl="1"/>
            <a:r>
              <a:rPr lang="en-US" altLang="cs-CZ" dirty="0"/>
              <a:t>for subsequent APDU commands</a:t>
            </a:r>
          </a:p>
          <a:p>
            <a:pPr lvl="1"/>
            <a:r>
              <a:rPr lang="en-US" altLang="cs-CZ" dirty="0"/>
              <a:t>begin of the session</a:t>
            </a:r>
          </a:p>
          <a:p>
            <a:pPr lvl="1"/>
            <a:r>
              <a:rPr lang="en-US" altLang="cs-CZ" dirty="0"/>
              <a:t>use for session data </a:t>
            </a:r>
            <a:r>
              <a:rPr lang="en-US" altLang="cs-CZ" dirty="0" err="1"/>
              <a:t>init</a:t>
            </a:r>
            <a:r>
              <a:rPr lang="en-US" altLang="cs-CZ" dirty="0"/>
              <a:t> (clear keys, reset state…)</a:t>
            </a:r>
          </a:p>
          <a:p>
            <a:endParaRPr lang="en-US" altLang="cs-CZ" dirty="0"/>
          </a:p>
          <a:p>
            <a:endParaRPr lang="en-US" altLang="cs-CZ" dirty="0"/>
          </a:p>
          <a:p>
            <a:endParaRPr lang="en-US" altLang="cs-CZ" dirty="0"/>
          </a:p>
          <a:p>
            <a:r>
              <a:rPr lang="en-US" altLang="cs-CZ" dirty="0"/>
              <a:t>deselect()</a:t>
            </a:r>
          </a:p>
          <a:p>
            <a:pPr lvl="1"/>
            <a:r>
              <a:rPr lang="en-US" altLang="cs-CZ" dirty="0"/>
              <a:t>similar, but when applet usage finish</a:t>
            </a:r>
          </a:p>
          <a:p>
            <a:pPr lvl="1"/>
            <a:r>
              <a:rPr lang="en-US" altLang="cs-CZ" dirty="0"/>
              <a:t>may not be called (sudden power drop) =&gt; clear in select 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900113" y="6572250"/>
            <a:ext cx="2895600" cy="285750"/>
          </a:xfrm>
        </p:spPr>
        <p:txBody>
          <a:bodyPr/>
          <a:lstStyle/>
          <a:p>
            <a:r>
              <a:rPr lang="cs-CZ" altLang="cs-CZ"/>
              <a:t>| PV204 Security Technologies: JavaCard</a:t>
            </a:r>
            <a:endParaRPr lang="en-GB" altLang="cs-CZ"/>
          </a:p>
        </p:txBody>
      </p:sp>
      <p:sp>
        <p:nvSpPr>
          <p:cNvPr id="1324036" name="Text Box 4"/>
          <p:cNvSpPr txBox="1">
            <a:spLocks noChangeArrowheads="1"/>
          </p:cNvSpPr>
          <p:nvPr/>
        </p:nvSpPr>
        <p:spPr bwMode="auto">
          <a:xfrm>
            <a:off x="3203848" y="3511202"/>
            <a:ext cx="5413375" cy="2078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cs-CZ" b="0" dirty="0">
                <a:solidFill>
                  <a:srgbClr val="808080"/>
                </a:solidFill>
              </a:rPr>
              <a:t> </a:t>
            </a:r>
            <a:r>
              <a:rPr lang="en-US" altLang="cs-CZ" sz="1600" dirty="0">
                <a:solidFill>
                  <a:srgbClr val="00007F"/>
                </a:solidFill>
              </a:rPr>
              <a:t>public</a:t>
            </a:r>
            <a:r>
              <a:rPr lang="en-US" altLang="cs-CZ" sz="1600" b="0" dirty="0">
                <a:solidFill>
                  <a:srgbClr val="808080"/>
                </a:solidFill>
              </a:rPr>
              <a:t> </a:t>
            </a:r>
            <a:r>
              <a:rPr lang="en-US" altLang="cs-CZ" sz="1600" dirty="0">
                <a:solidFill>
                  <a:srgbClr val="00007F"/>
                </a:solidFill>
              </a:rPr>
              <a:t>void</a:t>
            </a:r>
            <a:r>
              <a:rPr lang="en-US" altLang="cs-CZ" sz="1600" b="0" dirty="0">
                <a:solidFill>
                  <a:srgbClr val="808080"/>
                </a:solidFill>
              </a:rPr>
              <a:t> </a:t>
            </a:r>
            <a:r>
              <a:rPr lang="en-US" altLang="cs-CZ" sz="1600" b="0" dirty="0">
                <a:solidFill>
                  <a:srgbClr val="000000"/>
                </a:solidFill>
              </a:rPr>
              <a:t>select</a:t>
            </a:r>
            <a:r>
              <a:rPr lang="en-US" altLang="cs-CZ" sz="1600" dirty="0">
                <a:solidFill>
                  <a:srgbClr val="000000"/>
                </a:solidFill>
              </a:rPr>
              <a:t>()</a:t>
            </a:r>
            <a:r>
              <a:rPr lang="en-US" altLang="cs-CZ" sz="1600" b="0" dirty="0">
                <a:solidFill>
                  <a:srgbClr val="808080"/>
                </a:solidFill>
              </a:rPr>
              <a:t> </a:t>
            </a:r>
            <a:r>
              <a:rPr lang="en-US" altLang="cs-CZ" sz="1600" dirty="0">
                <a:solidFill>
                  <a:srgbClr val="000000"/>
                </a:solidFill>
              </a:rPr>
              <a:t>{ </a:t>
            </a:r>
            <a:r>
              <a:rPr lang="en-US" altLang="cs-CZ" b="0" dirty="0">
                <a:solidFill>
                  <a:srgbClr val="007F00"/>
                </a:solidFill>
              </a:rPr>
              <a:t>// CLEAR ALL SESSION DATA</a:t>
            </a:r>
          </a:p>
          <a:p>
            <a:r>
              <a:rPr lang="en-US" altLang="cs-CZ" sz="1600" b="0" dirty="0">
                <a:solidFill>
                  <a:srgbClr val="000000"/>
                </a:solidFill>
              </a:rPr>
              <a:t>        chv1</a:t>
            </a:r>
            <a:r>
              <a:rPr lang="en-US" altLang="cs-CZ" sz="1600" dirty="0">
                <a:solidFill>
                  <a:srgbClr val="000000"/>
                </a:solidFill>
              </a:rPr>
              <a:t>.</a:t>
            </a:r>
            <a:r>
              <a:rPr lang="en-US" altLang="cs-CZ" sz="1600" b="0" dirty="0">
                <a:solidFill>
                  <a:srgbClr val="000000"/>
                </a:solidFill>
              </a:rPr>
              <a:t>reset</a:t>
            </a:r>
            <a:r>
              <a:rPr lang="en-US" altLang="cs-CZ" sz="1600" dirty="0">
                <a:solidFill>
                  <a:srgbClr val="000000"/>
                </a:solidFill>
              </a:rPr>
              <a:t>();</a:t>
            </a:r>
            <a:r>
              <a:rPr lang="en-US" altLang="cs-CZ" sz="1600" b="0" dirty="0">
                <a:solidFill>
                  <a:srgbClr val="808080"/>
                </a:solidFill>
              </a:rPr>
              <a:t> </a:t>
            </a:r>
            <a:r>
              <a:rPr lang="en-US" altLang="cs-CZ" sz="1600" b="0" dirty="0">
                <a:solidFill>
                  <a:srgbClr val="007F00"/>
                </a:solidFill>
              </a:rPr>
              <a:t>// Reset </a:t>
            </a:r>
            <a:r>
              <a:rPr lang="en-US" altLang="cs-CZ" sz="1600" b="0" dirty="0" err="1">
                <a:solidFill>
                  <a:srgbClr val="007F00"/>
                </a:solidFill>
              </a:rPr>
              <a:t>OwnerPIN</a:t>
            </a:r>
            <a:r>
              <a:rPr lang="en-US" altLang="cs-CZ" sz="1600" b="0" dirty="0">
                <a:solidFill>
                  <a:srgbClr val="007F00"/>
                </a:solidFill>
              </a:rPr>
              <a:t> verification status</a:t>
            </a:r>
          </a:p>
          <a:p>
            <a:r>
              <a:rPr lang="en-US" altLang="cs-CZ" sz="1600" b="0" dirty="0">
                <a:solidFill>
                  <a:srgbClr val="808080"/>
                </a:solidFill>
              </a:rPr>
              <a:t>        </a:t>
            </a:r>
            <a:r>
              <a:rPr lang="en-US" altLang="cs-CZ" sz="1600" b="0" dirty="0" err="1">
                <a:solidFill>
                  <a:srgbClr val="000000"/>
                </a:solidFill>
              </a:rPr>
              <a:t>remainingDataLength</a:t>
            </a:r>
            <a:r>
              <a:rPr lang="en-US" altLang="cs-CZ" sz="1600" b="0" dirty="0">
                <a:solidFill>
                  <a:srgbClr val="808080"/>
                </a:solidFill>
              </a:rPr>
              <a:t> </a:t>
            </a:r>
            <a:r>
              <a:rPr lang="en-US" altLang="cs-CZ" sz="1600" dirty="0">
                <a:solidFill>
                  <a:srgbClr val="000000"/>
                </a:solidFill>
              </a:rPr>
              <a:t>=</a:t>
            </a:r>
            <a:r>
              <a:rPr lang="en-US" altLang="cs-CZ" sz="1600" b="0" dirty="0">
                <a:solidFill>
                  <a:srgbClr val="808080"/>
                </a:solidFill>
              </a:rPr>
              <a:t> </a:t>
            </a:r>
            <a:r>
              <a:rPr lang="en-US" altLang="cs-CZ" sz="1600" b="0" dirty="0">
                <a:solidFill>
                  <a:srgbClr val="007F7F"/>
                </a:solidFill>
              </a:rPr>
              <a:t>0</a:t>
            </a:r>
            <a:r>
              <a:rPr lang="en-US" altLang="cs-CZ" sz="1600" dirty="0">
                <a:solidFill>
                  <a:srgbClr val="000000"/>
                </a:solidFill>
              </a:rPr>
              <a:t>;</a:t>
            </a:r>
            <a:r>
              <a:rPr lang="en-US" altLang="cs-CZ" sz="1600" b="0" dirty="0">
                <a:solidFill>
                  <a:srgbClr val="808080"/>
                </a:solidFill>
              </a:rPr>
              <a:t> </a:t>
            </a:r>
            <a:r>
              <a:rPr lang="en-US" altLang="cs-CZ" sz="1600" b="0" dirty="0">
                <a:solidFill>
                  <a:srgbClr val="007F00"/>
                </a:solidFill>
              </a:rPr>
              <a:t>// Set states etc.</a:t>
            </a:r>
          </a:p>
          <a:p>
            <a:r>
              <a:rPr lang="en-US" altLang="cs-CZ" sz="1600" b="0" dirty="0">
                <a:solidFill>
                  <a:srgbClr val="808080"/>
                </a:solidFill>
              </a:rPr>
              <a:t>        </a:t>
            </a:r>
            <a:r>
              <a:rPr lang="en-US" altLang="cs-CZ" sz="1600" b="0" dirty="0">
                <a:solidFill>
                  <a:srgbClr val="007F00"/>
                </a:solidFill>
              </a:rPr>
              <a:t>// If card is not blocked, return true. </a:t>
            </a:r>
          </a:p>
          <a:p>
            <a:r>
              <a:rPr lang="en-US" altLang="cs-CZ" sz="1600" b="0" dirty="0">
                <a:solidFill>
                  <a:srgbClr val="007F00"/>
                </a:solidFill>
              </a:rPr>
              <a:t>        // If false is returned, applet is not selectable </a:t>
            </a:r>
          </a:p>
          <a:p>
            <a:r>
              <a:rPr lang="en-US" altLang="cs-CZ" sz="1600" b="0" dirty="0">
                <a:solidFill>
                  <a:srgbClr val="808080"/>
                </a:solidFill>
              </a:rPr>
              <a:t>       </a:t>
            </a:r>
            <a:r>
              <a:rPr lang="en-US" altLang="cs-CZ" sz="1600" dirty="0">
                <a:solidFill>
                  <a:srgbClr val="00007F"/>
                </a:solidFill>
              </a:rPr>
              <a:t>if</a:t>
            </a:r>
            <a:r>
              <a:rPr lang="en-US" altLang="cs-CZ" sz="1600" b="0" dirty="0">
                <a:solidFill>
                  <a:srgbClr val="808080"/>
                </a:solidFill>
              </a:rPr>
              <a:t> </a:t>
            </a:r>
            <a:r>
              <a:rPr lang="en-US" altLang="cs-CZ" sz="1600" dirty="0">
                <a:solidFill>
                  <a:srgbClr val="000000"/>
                </a:solidFill>
              </a:rPr>
              <a:t>(!</a:t>
            </a:r>
            <a:r>
              <a:rPr lang="en-US" altLang="cs-CZ" sz="1600" b="0" dirty="0">
                <a:solidFill>
                  <a:srgbClr val="000000"/>
                </a:solidFill>
              </a:rPr>
              <a:t>blocked</a:t>
            </a:r>
            <a:r>
              <a:rPr lang="en-US" altLang="cs-CZ" sz="1600" dirty="0">
                <a:solidFill>
                  <a:srgbClr val="000000"/>
                </a:solidFill>
              </a:rPr>
              <a:t>)</a:t>
            </a:r>
            <a:r>
              <a:rPr lang="en-US" altLang="cs-CZ" sz="1600" b="0" dirty="0">
                <a:solidFill>
                  <a:srgbClr val="808080"/>
                </a:solidFill>
              </a:rPr>
              <a:t> </a:t>
            </a:r>
            <a:r>
              <a:rPr lang="en-US" altLang="cs-CZ" sz="1600" dirty="0">
                <a:solidFill>
                  <a:srgbClr val="00007F"/>
                </a:solidFill>
              </a:rPr>
              <a:t>return</a:t>
            </a:r>
            <a:r>
              <a:rPr lang="en-US" altLang="cs-CZ" sz="1600" b="0" dirty="0">
                <a:solidFill>
                  <a:srgbClr val="808080"/>
                </a:solidFill>
              </a:rPr>
              <a:t> </a:t>
            </a:r>
            <a:r>
              <a:rPr lang="en-US" altLang="cs-CZ" sz="1600" dirty="0">
                <a:solidFill>
                  <a:srgbClr val="00007F"/>
                </a:solidFill>
              </a:rPr>
              <a:t>true</a:t>
            </a:r>
            <a:r>
              <a:rPr lang="en-US" altLang="cs-CZ" sz="1600" dirty="0">
                <a:solidFill>
                  <a:srgbClr val="000000"/>
                </a:solidFill>
              </a:rPr>
              <a:t>;</a:t>
            </a:r>
            <a:r>
              <a:rPr lang="en-US" altLang="cs-CZ" sz="1600" b="0" dirty="0">
                <a:solidFill>
                  <a:srgbClr val="808080"/>
                </a:solidFill>
              </a:rPr>
              <a:t> </a:t>
            </a:r>
          </a:p>
          <a:p>
            <a:r>
              <a:rPr lang="en-US" altLang="cs-CZ" sz="1600" b="0" dirty="0">
                <a:solidFill>
                  <a:srgbClr val="808080"/>
                </a:solidFill>
              </a:rPr>
              <a:t>       </a:t>
            </a:r>
            <a:r>
              <a:rPr lang="en-US" altLang="cs-CZ" sz="1600" dirty="0">
                <a:solidFill>
                  <a:srgbClr val="00007F"/>
                </a:solidFill>
              </a:rPr>
              <a:t>else</a:t>
            </a:r>
            <a:r>
              <a:rPr lang="en-US" altLang="cs-CZ" sz="1600" b="0" dirty="0">
                <a:solidFill>
                  <a:srgbClr val="808080"/>
                </a:solidFill>
              </a:rPr>
              <a:t> </a:t>
            </a:r>
            <a:r>
              <a:rPr lang="en-US" altLang="cs-CZ" sz="1600" dirty="0">
                <a:solidFill>
                  <a:srgbClr val="00007F"/>
                </a:solidFill>
              </a:rPr>
              <a:t>return</a:t>
            </a:r>
            <a:r>
              <a:rPr lang="en-US" altLang="cs-CZ" sz="1600" b="0" dirty="0">
                <a:solidFill>
                  <a:srgbClr val="808080"/>
                </a:solidFill>
              </a:rPr>
              <a:t> </a:t>
            </a:r>
            <a:r>
              <a:rPr lang="en-US" altLang="cs-CZ" sz="1600" dirty="0">
                <a:solidFill>
                  <a:srgbClr val="00007F"/>
                </a:solidFill>
              </a:rPr>
              <a:t>false</a:t>
            </a:r>
            <a:r>
              <a:rPr lang="en-US" altLang="cs-CZ" sz="1600" dirty="0">
                <a:solidFill>
                  <a:srgbClr val="000000"/>
                </a:solidFill>
              </a:rPr>
              <a:t>;</a:t>
            </a:r>
            <a:endParaRPr lang="en-US" altLang="cs-CZ" sz="1600" b="0" dirty="0">
              <a:solidFill>
                <a:srgbClr val="808080"/>
              </a:solidFill>
            </a:endParaRPr>
          </a:p>
          <a:p>
            <a:r>
              <a:rPr lang="en-US" altLang="cs-CZ" sz="1600" b="0" dirty="0">
                <a:solidFill>
                  <a:srgbClr val="808080"/>
                </a:solidFill>
              </a:rPr>
              <a:t>    </a:t>
            </a:r>
            <a:r>
              <a:rPr lang="en-US" altLang="cs-CZ" sz="1600" dirty="0">
                <a:solidFill>
                  <a:srgbClr val="000000"/>
                </a:solidFill>
              </a:rPr>
              <a:t>}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27</a:t>
            </a:fld>
            <a:endParaRPr lang="cs-CZ" dirty="0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188913"/>
            <a:ext cx="1104900" cy="69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58000" contrast="-76000"/>
                    <a:grayscl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6368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4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40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/>
              <a:t>Sending and receiving data</a:t>
            </a:r>
          </a:p>
        </p:txBody>
      </p:sp>
      <p:sp>
        <p:nvSpPr>
          <p:cNvPr id="130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cs-CZ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javacard.framework.APDU</a:t>
            </a:r>
            <a:endParaRPr lang="en-US" altLang="cs-CZ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altLang="cs-CZ" dirty="0"/>
              <a:t>incoming and outgoing data in APDU object</a:t>
            </a:r>
          </a:p>
          <a:p>
            <a:r>
              <a:rPr lang="en-US" altLang="cs-CZ" dirty="0"/>
              <a:t>Obtaining just </a:t>
            </a:r>
            <a:r>
              <a:rPr lang="en-US" altLang="cs-CZ" dirty="0" err="1"/>
              <a:t>apdu</a:t>
            </a:r>
            <a:r>
              <a:rPr lang="en-US" altLang="cs-CZ" dirty="0"/>
              <a:t> header </a:t>
            </a:r>
          </a:p>
          <a:p>
            <a:pPr lvl="1"/>
            <a:r>
              <a:rPr lang="en-US" altLang="cs-CZ" dirty="0" err="1"/>
              <a:t>APDU.getBuffer</a:t>
            </a:r>
            <a:r>
              <a:rPr lang="en-US" altLang="cs-CZ" dirty="0"/>
              <a:t>()</a:t>
            </a:r>
          </a:p>
          <a:p>
            <a:r>
              <a:rPr lang="en-US" altLang="cs-CZ" dirty="0"/>
              <a:t>Receive data from terminal</a:t>
            </a:r>
          </a:p>
          <a:p>
            <a:pPr lvl="1"/>
            <a:r>
              <a:rPr lang="en-US" altLang="cs-CZ" dirty="0" err="1"/>
              <a:t>APDU.setIncomingAndReceive</a:t>
            </a:r>
            <a:r>
              <a:rPr lang="en-US" altLang="cs-CZ" dirty="0"/>
              <a:t>()</a:t>
            </a:r>
          </a:p>
          <a:p>
            <a:r>
              <a:rPr lang="en-US" altLang="cs-CZ" dirty="0"/>
              <a:t>Send outgoing data </a:t>
            </a:r>
          </a:p>
          <a:p>
            <a:pPr lvl="1"/>
            <a:r>
              <a:rPr lang="en-US" altLang="cs-CZ" dirty="0" err="1"/>
              <a:t>APDU.setOutgoingAndSend</a:t>
            </a:r>
            <a:r>
              <a:rPr lang="en-US" altLang="cs-CZ" dirty="0"/>
              <a:t>()</a:t>
            </a:r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900113" y="6572250"/>
            <a:ext cx="2895600" cy="285750"/>
          </a:xfrm>
        </p:spPr>
        <p:txBody>
          <a:bodyPr/>
          <a:lstStyle/>
          <a:p>
            <a:r>
              <a:rPr lang="cs-CZ" altLang="cs-CZ"/>
              <a:t>| PV204 Security Technologies: JavaCard</a:t>
            </a:r>
            <a:endParaRPr lang="en-GB" altLang="cs-CZ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28</a:t>
            </a:fld>
            <a:endParaRPr lang="cs-CZ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188913"/>
            <a:ext cx="1104900" cy="69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58000" contrast="-76000"/>
                    <a:grayscl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0137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/>
              <a:t>Sending and receiving data – source code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 altLang="cs-CZ"/>
              <a:t>| PV204 Security Technologies: JavaCard</a:t>
            </a:r>
            <a:endParaRPr lang="en-GB" altLang="cs-CZ"/>
          </a:p>
        </p:txBody>
      </p:sp>
      <p:sp>
        <p:nvSpPr>
          <p:cNvPr id="1306628" name="Text Box 4"/>
          <p:cNvSpPr txBox="1">
            <a:spLocks noChangeArrowheads="1"/>
          </p:cNvSpPr>
          <p:nvPr/>
        </p:nvSpPr>
        <p:spPr bwMode="auto">
          <a:xfrm>
            <a:off x="503238" y="2252662"/>
            <a:ext cx="8140700" cy="338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cs-CZ" dirty="0">
                <a:solidFill>
                  <a:srgbClr val="00007F"/>
                </a:solidFill>
              </a:rPr>
              <a:t>private</a:t>
            </a:r>
            <a:r>
              <a:rPr lang="en-US" altLang="cs-CZ" b="0" dirty="0">
                <a:solidFill>
                  <a:srgbClr val="808080"/>
                </a:solidFill>
              </a:rPr>
              <a:t> </a:t>
            </a:r>
            <a:r>
              <a:rPr lang="en-US" altLang="cs-CZ" dirty="0">
                <a:solidFill>
                  <a:srgbClr val="00007F"/>
                </a:solidFill>
              </a:rPr>
              <a:t>void</a:t>
            </a:r>
            <a:r>
              <a:rPr lang="en-US" altLang="cs-CZ" b="0" dirty="0">
                <a:solidFill>
                  <a:srgbClr val="808080"/>
                </a:solidFill>
              </a:rPr>
              <a:t> </a:t>
            </a:r>
            <a:r>
              <a:rPr lang="en-US" altLang="cs-CZ" b="0" dirty="0" err="1">
                <a:solidFill>
                  <a:srgbClr val="000000"/>
                </a:solidFill>
              </a:rPr>
              <a:t>ReceiveSendData</a:t>
            </a:r>
            <a:r>
              <a:rPr lang="en-US" altLang="cs-CZ" dirty="0">
                <a:solidFill>
                  <a:srgbClr val="000000"/>
                </a:solidFill>
              </a:rPr>
              <a:t>(</a:t>
            </a:r>
            <a:r>
              <a:rPr lang="en-US" altLang="cs-CZ" b="0" dirty="0">
                <a:solidFill>
                  <a:srgbClr val="000000"/>
                </a:solidFill>
              </a:rPr>
              <a:t>APDU</a:t>
            </a:r>
            <a:r>
              <a:rPr lang="en-US" altLang="cs-CZ" b="0" dirty="0">
                <a:solidFill>
                  <a:srgbClr val="808080"/>
                </a:solidFill>
              </a:rPr>
              <a:t> </a:t>
            </a:r>
            <a:r>
              <a:rPr lang="en-US" altLang="cs-CZ" b="0" dirty="0" err="1">
                <a:solidFill>
                  <a:srgbClr val="000000"/>
                </a:solidFill>
              </a:rPr>
              <a:t>apdu</a:t>
            </a:r>
            <a:r>
              <a:rPr lang="en-US" altLang="cs-CZ" dirty="0">
                <a:solidFill>
                  <a:srgbClr val="000000"/>
                </a:solidFill>
              </a:rPr>
              <a:t>)</a:t>
            </a:r>
            <a:r>
              <a:rPr lang="en-US" altLang="cs-CZ" b="0" dirty="0">
                <a:solidFill>
                  <a:srgbClr val="808080"/>
                </a:solidFill>
              </a:rPr>
              <a:t> </a:t>
            </a:r>
            <a:r>
              <a:rPr lang="en-US" altLang="cs-CZ" dirty="0">
                <a:solidFill>
                  <a:srgbClr val="000000"/>
                </a:solidFill>
              </a:rPr>
              <a:t>{</a:t>
            </a:r>
            <a:endParaRPr lang="en-US" altLang="cs-CZ" b="0" dirty="0">
              <a:solidFill>
                <a:srgbClr val="808080"/>
              </a:solidFill>
            </a:endParaRPr>
          </a:p>
          <a:p>
            <a:r>
              <a:rPr lang="en-US" altLang="cs-CZ" b="0" dirty="0">
                <a:solidFill>
                  <a:srgbClr val="808080"/>
                </a:solidFill>
              </a:rPr>
              <a:t>     </a:t>
            </a:r>
            <a:r>
              <a:rPr lang="en-US" altLang="cs-CZ" b="0" dirty="0">
                <a:solidFill>
                  <a:srgbClr val="000000"/>
                </a:solidFill>
              </a:rPr>
              <a:t>byte</a:t>
            </a:r>
            <a:r>
              <a:rPr lang="en-US" altLang="cs-CZ" dirty="0">
                <a:solidFill>
                  <a:srgbClr val="000000"/>
                </a:solidFill>
              </a:rPr>
              <a:t>[]</a:t>
            </a:r>
            <a:r>
              <a:rPr lang="en-US" altLang="cs-CZ" b="0" dirty="0">
                <a:solidFill>
                  <a:srgbClr val="808080"/>
                </a:solidFill>
              </a:rPr>
              <a:t>    </a:t>
            </a:r>
            <a:r>
              <a:rPr lang="en-US" altLang="cs-CZ" b="0" dirty="0" err="1">
                <a:solidFill>
                  <a:srgbClr val="000000"/>
                </a:solidFill>
              </a:rPr>
              <a:t>apdubuf</a:t>
            </a:r>
            <a:r>
              <a:rPr lang="en-US" altLang="cs-CZ" b="0" dirty="0">
                <a:solidFill>
                  <a:srgbClr val="808080"/>
                </a:solidFill>
              </a:rPr>
              <a:t> </a:t>
            </a:r>
            <a:r>
              <a:rPr lang="en-US" altLang="cs-CZ" dirty="0">
                <a:solidFill>
                  <a:srgbClr val="000000"/>
                </a:solidFill>
              </a:rPr>
              <a:t>=</a:t>
            </a:r>
            <a:r>
              <a:rPr lang="en-US" altLang="cs-CZ" b="0" dirty="0">
                <a:solidFill>
                  <a:srgbClr val="808080"/>
                </a:solidFill>
              </a:rPr>
              <a:t> </a:t>
            </a:r>
            <a:r>
              <a:rPr lang="en-US" altLang="cs-CZ" b="0" dirty="0" err="1">
                <a:solidFill>
                  <a:srgbClr val="000000"/>
                </a:solidFill>
              </a:rPr>
              <a:t>apdu</a:t>
            </a:r>
            <a:r>
              <a:rPr lang="en-US" altLang="cs-CZ" dirty="0" err="1">
                <a:solidFill>
                  <a:srgbClr val="000000"/>
                </a:solidFill>
              </a:rPr>
              <a:t>.</a:t>
            </a:r>
            <a:r>
              <a:rPr lang="en-US" altLang="cs-CZ" b="0" dirty="0" err="1">
                <a:solidFill>
                  <a:srgbClr val="000000"/>
                </a:solidFill>
              </a:rPr>
              <a:t>getBuffer</a:t>
            </a:r>
            <a:r>
              <a:rPr lang="en-US" altLang="cs-CZ" dirty="0">
                <a:solidFill>
                  <a:srgbClr val="000000"/>
                </a:solidFill>
              </a:rPr>
              <a:t>();</a:t>
            </a:r>
            <a:r>
              <a:rPr lang="en-US" altLang="cs-CZ" b="0" dirty="0">
                <a:solidFill>
                  <a:srgbClr val="808080"/>
                </a:solidFill>
              </a:rPr>
              <a:t>     </a:t>
            </a:r>
            <a:r>
              <a:rPr lang="en-US" altLang="cs-CZ" b="0" dirty="0">
                <a:solidFill>
                  <a:srgbClr val="007F00"/>
                </a:solidFill>
              </a:rPr>
              <a:t>// Get just APDU header (5 bytes)</a:t>
            </a:r>
          </a:p>
          <a:p>
            <a:r>
              <a:rPr lang="en-US" altLang="cs-CZ" b="0" dirty="0">
                <a:solidFill>
                  <a:srgbClr val="808080"/>
                </a:solidFill>
              </a:rPr>
              <a:t>     </a:t>
            </a:r>
            <a:r>
              <a:rPr lang="en-US" altLang="cs-CZ" dirty="0">
                <a:solidFill>
                  <a:srgbClr val="00007F"/>
                </a:solidFill>
              </a:rPr>
              <a:t>short</a:t>
            </a:r>
            <a:r>
              <a:rPr lang="en-US" altLang="cs-CZ" b="0" dirty="0">
                <a:solidFill>
                  <a:srgbClr val="808080"/>
                </a:solidFill>
              </a:rPr>
              <a:t>     </a:t>
            </a:r>
            <a:r>
              <a:rPr lang="en-US" altLang="cs-CZ" b="0" dirty="0" err="1">
                <a:solidFill>
                  <a:srgbClr val="000000"/>
                </a:solidFill>
              </a:rPr>
              <a:t>dataLen</a:t>
            </a:r>
            <a:r>
              <a:rPr lang="en-US" altLang="cs-CZ" b="0" dirty="0">
                <a:solidFill>
                  <a:srgbClr val="808080"/>
                </a:solidFill>
              </a:rPr>
              <a:t> </a:t>
            </a:r>
            <a:r>
              <a:rPr lang="en-US" altLang="cs-CZ" dirty="0">
                <a:solidFill>
                  <a:srgbClr val="000000"/>
                </a:solidFill>
              </a:rPr>
              <a:t>=</a:t>
            </a:r>
            <a:r>
              <a:rPr lang="en-US" altLang="cs-CZ" b="0" dirty="0">
                <a:solidFill>
                  <a:srgbClr val="808080"/>
                </a:solidFill>
              </a:rPr>
              <a:t> </a:t>
            </a:r>
            <a:r>
              <a:rPr lang="en-US" altLang="cs-CZ" b="0" dirty="0" err="1">
                <a:solidFill>
                  <a:srgbClr val="000000"/>
                </a:solidFill>
              </a:rPr>
              <a:t>apdu</a:t>
            </a:r>
            <a:r>
              <a:rPr lang="en-US" altLang="cs-CZ" dirty="0" err="1">
                <a:solidFill>
                  <a:srgbClr val="000000"/>
                </a:solidFill>
              </a:rPr>
              <a:t>.</a:t>
            </a:r>
            <a:r>
              <a:rPr lang="en-US" altLang="cs-CZ" b="0" dirty="0" err="1">
                <a:solidFill>
                  <a:srgbClr val="000000"/>
                </a:solidFill>
              </a:rPr>
              <a:t>setIncomingAndReceive</a:t>
            </a:r>
            <a:r>
              <a:rPr lang="en-US" altLang="cs-CZ" dirty="0">
                <a:solidFill>
                  <a:srgbClr val="000000"/>
                </a:solidFill>
              </a:rPr>
              <a:t>();</a:t>
            </a:r>
            <a:r>
              <a:rPr lang="en-US" altLang="cs-CZ" b="0" dirty="0">
                <a:solidFill>
                  <a:srgbClr val="808080"/>
                </a:solidFill>
              </a:rPr>
              <a:t> </a:t>
            </a:r>
            <a:r>
              <a:rPr lang="en-US" altLang="cs-CZ" b="0" dirty="0">
                <a:solidFill>
                  <a:srgbClr val="007F00"/>
                </a:solidFill>
              </a:rPr>
              <a:t>// Get all incoming data</a:t>
            </a:r>
          </a:p>
          <a:p>
            <a:r>
              <a:rPr lang="en-US" altLang="cs-CZ" b="0" dirty="0">
                <a:solidFill>
                  <a:srgbClr val="808080"/>
                </a:solidFill>
              </a:rPr>
              <a:t>     </a:t>
            </a:r>
            <a:r>
              <a:rPr lang="en-US" altLang="cs-CZ" b="0" dirty="0">
                <a:solidFill>
                  <a:srgbClr val="007F00"/>
                </a:solidFill>
              </a:rPr>
              <a:t>// DO SOMETHING WITH INPUT DATA </a:t>
            </a:r>
          </a:p>
          <a:p>
            <a:r>
              <a:rPr lang="en-US" altLang="cs-CZ" b="0" dirty="0">
                <a:solidFill>
                  <a:srgbClr val="007F00"/>
                </a:solidFill>
              </a:rPr>
              <a:t>     // STARTING FROM </a:t>
            </a:r>
            <a:r>
              <a:rPr lang="en-US" altLang="cs-CZ" b="0" dirty="0" err="1">
                <a:solidFill>
                  <a:srgbClr val="007F00"/>
                </a:solidFill>
              </a:rPr>
              <a:t>apdubuf</a:t>
            </a:r>
            <a:r>
              <a:rPr lang="en-US" altLang="cs-CZ" b="0" dirty="0">
                <a:solidFill>
                  <a:srgbClr val="007F00"/>
                </a:solidFill>
              </a:rPr>
              <a:t>[ISO7816.OFFSET_CDATA]</a:t>
            </a:r>
          </a:p>
          <a:p>
            <a:r>
              <a:rPr lang="en-US" altLang="cs-CZ" b="0" dirty="0">
                <a:solidFill>
                  <a:srgbClr val="808080"/>
                </a:solidFill>
              </a:rPr>
              <a:t>     </a:t>
            </a:r>
            <a:r>
              <a:rPr lang="en-US" altLang="cs-CZ" b="0" dirty="0">
                <a:solidFill>
                  <a:srgbClr val="007F00"/>
                </a:solidFill>
              </a:rPr>
              <a:t>// ...</a:t>
            </a:r>
          </a:p>
          <a:p>
            <a:r>
              <a:rPr lang="en-US" altLang="cs-CZ" b="0" dirty="0">
                <a:solidFill>
                  <a:srgbClr val="808080"/>
                </a:solidFill>
              </a:rPr>
              <a:t>     </a:t>
            </a:r>
            <a:r>
              <a:rPr lang="en-US" altLang="cs-CZ" b="0" dirty="0">
                <a:solidFill>
                  <a:srgbClr val="007F00"/>
                </a:solidFill>
              </a:rPr>
              <a:t>// FILL SOMETHING TO OUTPUT (</a:t>
            </a:r>
            <a:r>
              <a:rPr lang="en-US" altLang="cs-CZ" b="0" dirty="0" err="1">
                <a:solidFill>
                  <a:srgbClr val="007F00"/>
                </a:solidFill>
              </a:rPr>
              <a:t>apdubuf</a:t>
            </a:r>
            <a:r>
              <a:rPr lang="en-US" altLang="cs-CZ" b="0" dirty="0">
                <a:solidFill>
                  <a:srgbClr val="007F00"/>
                </a:solidFill>
              </a:rPr>
              <a:t> again)</a:t>
            </a:r>
          </a:p>
          <a:p>
            <a:r>
              <a:rPr lang="en-US" altLang="cs-CZ" b="0" dirty="0">
                <a:solidFill>
                  <a:srgbClr val="808080"/>
                </a:solidFill>
              </a:rPr>
              <a:t>     </a:t>
            </a:r>
            <a:r>
              <a:rPr lang="en-US" altLang="cs-CZ" b="0" dirty="0" err="1">
                <a:solidFill>
                  <a:srgbClr val="000000"/>
                </a:solidFill>
              </a:rPr>
              <a:t>Util</a:t>
            </a:r>
            <a:r>
              <a:rPr lang="en-US" altLang="cs-CZ" dirty="0" err="1">
                <a:solidFill>
                  <a:srgbClr val="000000"/>
                </a:solidFill>
              </a:rPr>
              <a:t>.</a:t>
            </a:r>
            <a:r>
              <a:rPr lang="en-US" altLang="cs-CZ" b="0" dirty="0" err="1">
                <a:solidFill>
                  <a:srgbClr val="000000"/>
                </a:solidFill>
              </a:rPr>
              <a:t>arrayFillNonAtomic</a:t>
            </a:r>
            <a:r>
              <a:rPr lang="en-US" altLang="cs-CZ" dirty="0">
                <a:solidFill>
                  <a:srgbClr val="000000"/>
                </a:solidFill>
              </a:rPr>
              <a:t>(</a:t>
            </a:r>
            <a:r>
              <a:rPr lang="en-US" altLang="cs-CZ" b="0" dirty="0" err="1">
                <a:solidFill>
                  <a:srgbClr val="000000"/>
                </a:solidFill>
              </a:rPr>
              <a:t>apdubuf</a:t>
            </a:r>
            <a:r>
              <a:rPr lang="en-US" altLang="cs-CZ" dirty="0">
                <a:solidFill>
                  <a:srgbClr val="000000"/>
                </a:solidFill>
              </a:rPr>
              <a:t>,</a:t>
            </a:r>
            <a:r>
              <a:rPr lang="en-US" altLang="cs-CZ" b="0" dirty="0">
                <a:solidFill>
                  <a:srgbClr val="808080"/>
                </a:solidFill>
              </a:rPr>
              <a:t> </a:t>
            </a:r>
            <a:r>
              <a:rPr lang="en-US" altLang="cs-CZ" b="0" dirty="0">
                <a:solidFill>
                  <a:srgbClr val="000000"/>
                </a:solidFill>
              </a:rPr>
              <a:t>ISO7816</a:t>
            </a:r>
            <a:r>
              <a:rPr lang="en-US" altLang="cs-CZ" dirty="0">
                <a:solidFill>
                  <a:srgbClr val="000000"/>
                </a:solidFill>
              </a:rPr>
              <a:t>.</a:t>
            </a:r>
            <a:r>
              <a:rPr lang="en-US" altLang="cs-CZ" b="0" dirty="0">
                <a:solidFill>
                  <a:srgbClr val="000000"/>
                </a:solidFill>
              </a:rPr>
              <a:t>OFFSET_CDATA</a:t>
            </a:r>
            <a:r>
              <a:rPr lang="en-US" altLang="cs-CZ" dirty="0">
                <a:solidFill>
                  <a:srgbClr val="000000"/>
                </a:solidFill>
              </a:rPr>
              <a:t>,</a:t>
            </a:r>
            <a:r>
              <a:rPr lang="en-US" altLang="cs-CZ" b="0" dirty="0">
                <a:solidFill>
                  <a:srgbClr val="808080"/>
                </a:solidFill>
              </a:rPr>
              <a:t> </a:t>
            </a:r>
            <a:r>
              <a:rPr lang="en-US" altLang="cs-CZ" b="0" dirty="0">
                <a:solidFill>
                  <a:srgbClr val="007F7F"/>
                </a:solidFill>
              </a:rPr>
              <a:t>10</a:t>
            </a:r>
            <a:r>
              <a:rPr lang="en-US" altLang="cs-CZ" dirty="0">
                <a:solidFill>
                  <a:srgbClr val="000000"/>
                </a:solidFill>
              </a:rPr>
              <a:t>,</a:t>
            </a:r>
            <a:r>
              <a:rPr lang="en-US" altLang="cs-CZ" b="0" dirty="0">
                <a:solidFill>
                  <a:srgbClr val="808080"/>
                </a:solidFill>
              </a:rPr>
              <a:t> </a:t>
            </a:r>
            <a:r>
              <a:rPr lang="en-US" altLang="cs-CZ" dirty="0">
                <a:solidFill>
                  <a:srgbClr val="000000"/>
                </a:solidFill>
              </a:rPr>
              <a:t>(</a:t>
            </a:r>
            <a:r>
              <a:rPr lang="en-US" altLang="cs-CZ" b="0" dirty="0">
                <a:solidFill>
                  <a:srgbClr val="000000"/>
                </a:solidFill>
              </a:rPr>
              <a:t>byte</a:t>
            </a:r>
            <a:r>
              <a:rPr lang="en-US" altLang="cs-CZ" dirty="0">
                <a:solidFill>
                  <a:srgbClr val="000000"/>
                </a:solidFill>
              </a:rPr>
              <a:t>)</a:t>
            </a:r>
            <a:r>
              <a:rPr lang="en-US" altLang="cs-CZ" b="0" dirty="0">
                <a:solidFill>
                  <a:srgbClr val="808080"/>
                </a:solidFill>
              </a:rPr>
              <a:t> </a:t>
            </a:r>
            <a:r>
              <a:rPr lang="en-US" altLang="cs-CZ" b="0" dirty="0">
                <a:solidFill>
                  <a:srgbClr val="007F7F"/>
                </a:solidFill>
              </a:rPr>
              <a:t>1</a:t>
            </a:r>
            <a:r>
              <a:rPr lang="en-US" altLang="cs-CZ" dirty="0">
                <a:solidFill>
                  <a:srgbClr val="000000"/>
                </a:solidFill>
              </a:rPr>
              <a:t>);</a:t>
            </a:r>
            <a:r>
              <a:rPr lang="en-US" altLang="cs-CZ" b="0" dirty="0">
                <a:solidFill>
                  <a:srgbClr val="808080"/>
                </a:solidFill>
              </a:rPr>
              <a:t> </a:t>
            </a:r>
          </a:p>
          <a:p>
            <a:r>
              <a:rPr lang="en-US" altLang="cs-CZ" b="0" dirty="0">
                <a:solidFill>
                  <a:srgbClr val="808080"/>
                </a:solidFill>
              </a:rPr>
              <a:t>     </a:t>
            </a:r>
            <a:r>
              <a:rPr lang="en-US" altLang="cs-CZ" b="0" dirty="0">
                <a:solidFill>
                  <a:srgbClr val="007F00"/>
                </a:solidFill>
              </a:rPr>
              <a:t>// SEND OUTGOING BUFFER</a:t>
            </a:r>
          </a:p>
          <a:p>
            <a:r>
              <a:rPr lang="en-US" altLang="cs-CZ" b="0" dirty="0">
                <a:solidFill>
                  <a:srgbClr val="808080"/>
                </a:solidFill>
              </a:rPr>
              <a:t>     </a:t>
            </a:r>
            <a:r>
              <a:rPr lang="en-US" altLang="cs-CZ" b="0" dirty="0" err="1">
                <a:solidFill>
                  <a:srgbClr val="000000"/>
                </a:solidFill>
              </a:rPr>
              <a:t>apdu</a:t>
            </a:r>
            <a:r>
              <a:rPr lang="en-US" altLang="cs-CZ" dirty="0" err="1">
                <a:solidFill>
                  <a:srgbClr val="000000"/>
                </a:solidFill>
              </a:rPr>
              <a:t>.</a:t>
            </a:r>
            <a:r>
              <a:rPr lang="en-US" altLang="cs-CZ" b="0" dirty="0" err="1">
                <a:solidFill>
                  <a:srgbClr val="000000"/>
                </a:solidFill>
              </a:rPr>
              <a:t>setOutgoingAndSend</a:t>
            </a:r>
            <a:r>
              <a:rPr lang="en-US" altLang="cs-CZ" dirty="0">
                <a:solidFill>
                  <a:srgbClr val="000000"/>
                </a:solidFill>
              </a:rPr>
              <a:t>(</a:t>
            </a:r>
            <a:r>
              <a:rPr lang="en-US" altLang="cs-CZ" b="0" dirty="0">
                <a:solidFill>
                  <a:srgbClr val="000000"/>
                </a:solidFill>
              </a:rPr>
              <a:t>ISO7816</a:t>
            </a:r>
            <a:r>
              <a:rPr lang="en-US" altLang="cs-CZ" dirty="0">
                <a:solidFill>
                  <a:srgbClr val="000000"/>
                </a:solidFill>
              </a:rPr>
              <a:t>.</a:t>
            </a:r>
            <a:r>
              <a:rPr lang="en-US" altLang="cs-CZ" b="0" dirty="0">
                <a:solidFill>
                  <a:srgbClr val="000000"/>
                </a:solidFill>
              </a:rPr>
              <a:t>OFFSET_CDATA</a:t>
            </a:r>
            <a:r>
              <a:rPr lang="en-US" altLang="cs-CZ" dirty="0">
                <a:solidFill>
                  <a:srgbClr val="000000"/>
                </a:solidFill>
              </a:rPr>
              <a:t>,</a:t>
            </a:r>
            <a:r>
              <a:rPr lang="en-US" altLang="cs-CZ" b="0" dirty="0">
                <a:solidFill>
                  <a:srgbClr val="808080"/>
                </a:solidFill>
              </a:rPr>
              <a:t> </a:t>
            </a:r>
            <a:r>
              <a:rPr lang="en-US" altLang="cs-CZ" b="0" dirty="0">
                <a:solidFill>
                  <a:srgbClr val="007F7F"/>
                </a:solidFill>
              </a:rPr>
              <a:t>10</a:t>
            </a:r>
            <a:r>
              <a:rPr lang="en-US" altLang="cs-CZ" dirty="0">
                <a:solidFill>
                  <a:srgbClr val="000000"/>
                </a:solidFill>
              </a:rPr>
              <a:t>);</a:t>
            </a:r>
            <a:endParaRPr lang="en-US" altLang="cs-CZ" b="0" dirty="0">
              <a:solidFill>
                <a:srgbClr val="808080"/>
              </a:solidFill>
            </a:endParaRPr>
          </a:p>
          <a:p>
            <a:r>
              <a:rPr lang="en-US" altLang="cs-CZ" b="0" dirty="0">
                <a:solidFill>
                  <a:srgbClr val="808080"/>
                </a:solidFill>
              </a:rPr>
              <a:t> </a:t>
            </a:r>
            <a:r>
              <a:rPr lang="en-US" altLang="cs-CZ" dirty="0">
                <a:solidFill>
                  <a:srgbClr val="000000"/>
                </a:solidFill>
              </a:rPr>
              <a:t>}</a:t>
            </a:r>
            <a:endParaRPr lang="en-US" altLang="cs-CZ" b="0" dirty="0"/>
          </a:p>
          <a:p>
            <a:endParaRPr lang="en-US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29</a:t>
            </a:fld>
            <a:endParaRPr lang="cs-CZ" dirty="0"/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188913"/>
            <a:ext cx="1104900" cy="69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58000" contrast="-76000"/>
                    <a:grayscl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8650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/>
              <a:t>Overview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JavaCard</a:t>
            </a:r>
            <a:r>
              <a:rPr lang="en-GB" dirty="0"/>
              <a:t> programming platform</a:t>
            </a:r>
          </a:p>
          <a:p>
            <a:r>
              <a:rPr lang="en-GB" dirty="0"/>
              <a:t>Skeleton of </a:t>
            </a:r>
            <a:r>
              <a:rPr lang="en-GB" dirty="0" err="1"/>
              <a:t>JavaCard</a:t>
            </a:r>
            <a:r>
              <a:rPr lang="en-GB" dirty="0"/>
              <a:t> applet</a:t>
            </a:r>
          </a:p>
          <a:p>
            <a:r>
              <a:rPr lang="en-GB" dirty="0"/>
              <a:t>How to upload and communicate with</a:t>
            </a:r>
          </a:p>
          <a:p>
            <a:r>
              <a:rPr lang="en-GB" dirty="0"/>
              <a:t>Best practices – performance, security</a:t>
            </a:r>
          </a:p>
          <a:p>
            <a:r>
              <a:rPr lang="en-GB" dirty="0"/>
              <a:t>Supplementary materials</a:t>
            </a:r>
          </a:p>
          <a:p>
            <a:pPr lvl="1"/>
            <a:r>
              <a:rPr lang="en-GB" dirty="0"/>
              <a:t>Simple signature applet</a:t>
            </a:r>
          </a:p>
          <a:p>
            <a:pPr lvl="1"/>
            <a:r>
              <a:rPr lang="en-GB" dirty="0"/>
              <a:t>Simple symmetric cryptography applet</a:t>
            </a:r>
          </a:p>
          <a:p>
            <a:endParaRPr lang="en-GB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5A545-624B-40D2-AFF6-9618F12C24F0}" type="slidenum">
              <a:rPr lang="cs-CZ" smtClean="0"/>
              <a:pPr/>
              <a:t>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 Security Technologies: JavaCard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75874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0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/>
              <a:t>Communication with smart card</a:t>
            </a:r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 altLang="cs-CZ"/>
              <a:t>| PV204 Security Technologies: JavaCard</a:t>
            </a:r>
            <a:endParaRPr lang="en-GB" altLang="cs-CZ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30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356314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Zástupný symbol pro zápatí 5"/>
          <p:cNvSpPr>
            <a:spLocks noGrp="1"/>
          </p:cNvSpPr>
          <p:nvPr>
            <p:ph type="ftr" sz="quarter" idx="4294967295"/>
          </p:nvPr>
        </p:nvSpPr>
        <p:spPr>
          <a:xfrm>
            <a:off x="179388" y="6497638"/>
            <a:ext cx="7127875" cy="474662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altLang="cs-CZ">
                <a:solidFill>
                  <a:srgbClr val="FFFFFF"/>
                </a:solidFill>
                <a:latin typeface="Times New Roman" panose="02020603050405020304" pitchFamily="18" charset="0"/>
              </a:rPr>
              <a:t>| PV204 Security Technologies: JavaCard</a:t>
            </a:r>
          </a:p>
        </p:txBody>
      </p:sp>
      <p:sp>
        <p:nvSpPr>
          <p:cNvPr id="4096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563017"/>
            <a:ext cx="8507413" cy="993775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cs-CZ" dirty="0" err="1"/>
              <a:t>JavaCard</a:t>
            </a:r>
            <a:r>
              <a:rPr lang="en-US" altLang="cs-CZ" dirty="0"/>
              <a:t> communication lifecycle</a:t>
            </a:r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68312" y="1534244"/>
            <a:ext cx="8675687" cy="4991100"/>
          </a:xfrm>
        </p:spPr>
        <p:txBody>
          <a:bodyPr/>
          <a:lstStyle/>
          <a:p>
            <a:pPr marL="531813" indent="-531813" eaLnBrk="1" hangingPunct="1">
              <a:lnSpc>
                <a:spcPct val="80000"/>
              </a:lnSpc>
              <a:spcBef>
                <a:spcPts val="600"/>
              </a:spcBef>
              <a:buClr>
                <a:srgbClr val="F02D32"/>
              </a:buClr>
              <a:buFont typeface="Times New Roman" panose="02020603050405020304" pitchFamily="18" charset="0"/>
              <a:buAutoNum type="arabicPeriod"/>
              <a:tabLst>
                <a:tab pos="1101725" algn="l"/>
                <a:tab pos="2016125" algn="l"/>
                <a:tab pos="2930525" algn="l"/>
                <a:tab pos="3844925" algn="l"/>
                <a:tab pos="4759325" algn="l"/>
                <a:tab pos="5673725" algn="l"/>
                <a:tab pos="6588125" algn="l"/>
                <a:tab pos="7502525" algn="l"/>
                <a:tab pos="8416925" algn="l"/>
                <a:tab pos="9331325" algn="l"/>
                <a:tab pos="10245725" algn="l"/>
              </a:tabLst>
            </a:pPr>
            <a:r>
              <a:rPr lang="en-US" altLang="cs-CZ" sz="2400" dirty="0">
                <a:solidFill>
                  <a:srgbClr val="808080"/>
                </a:solidFill>
              </a:rPr>
              <a:t>(Applet is already installed, APPLET_AID)</a:t>
            </a:r>
          </a:p>
          <a:p>
            <a:pPr marL="531813" indent="-531813" eaLnBrk="1" hangingPunct="1">
              <a:lnSpc>
                <a:spcPct val="80000"/>
              </a:lnSpc>
              <a:spcBef>
                <a:spcPts val="600"/>
              </a:spcBef>
              <a:buClr>
                <a:srgbClr val="F02D32"/>
              </a:buClr>
              <a:buFont typeface="Times New Roman" panose="02020603050405020304" pitchFamily="18" charset="0"/>
              <a:buAutoNum type="arabicPeriod"/>
              <a:tabLst>
                <a:tab pos="1101725" algn="l"/>
                <a:tab pos="2016125" algn="l"/>
                <a:tab pos="2930525" algn="l"/>
                <a:tab pos="3844925" algn="l"/>
                <a:tab pos="4759325" algn="l"/>
                <a:tab pos="5673725" algn="l"/>
                <a:tab pos="6588125" algn="l"/>
                <a:tab pos="7502525" algn="l"/>
                <a:tab pos="8416925" algn="l"/>
                <a:tab pos="9331325" algn="l"/>
                <a:tab pos="10245725" algn="l"/>
              </a:tabLst>
            </a:pPr>
            <a:r>
              <a:rPr lang="en-US" altLang="cs-CZ" sz="2400" dirty="0"/>
              <a:t>PC: Reset card (plug smart card in, software reset)</a:t>
            </a:r>
          </a:p>
          <a:p>
            <a:pPr marL="531813" indent="-531813" eaLnBrk="1" hangingPunct="1">
              <a:lnSpc>
                <a:spcPct val="80000"/>
              </a:lnSpc>
              <a:spcBef>
                <a:spcPts val="600"/>
              </a:spcBef>
              <a:buClr>
                <a:srgbClr val="F02D32"/>
              </a:buClr>
              <a:buFont typeface="Times New Roman" panose="02020603050405020304" pitchFamily="18" charset="0"/>
              <a:buAutoNum type="arabicPeriod"/>
              <a:tabLst>
                <a:tab pos="1101725" algn="l"/>
                <a:tab pos="2016125" algn="l"/>
                <a:tab pos="2930525" algn="l"/>
                <a:tab pos="3844925" algn="l"/>
                <a:tab pos="4759325" algn="l"/>
                <a:tab pos="5673725" algn="l"/>
                <a:tab pos="6588125" algn="l"/>
                <a:tab pos="7502525" algn="l"/>
                <a:tab pos="8416925" algn="l"/>
                <a:tab pos="9331325" algn="l"/>
                <a:tab pos="10245725" algn="l"/>
              </a:tabLst>
            </a:pPr>
            <a:r>
              <a:rPr lang="en-US" altLang="cs-CZ" sz="2400" dirty="0"/>
              <a:t>PC: Send SELECT command (00 0a 04 00 APPLET_AID)</a:t>
            </a:r>
          </a:p>
          <a:p>
            <a:pPr marL="914400" lvl="1" indent="-457200" eaLnBrk="1" hangingPunct="1">
              <a:lnSpc>
                <a:spcPct val="80000"/>
              </a:lnSpc>
              <a:buClr>
                <a:srgbClr val="969696"/>
              </a:buClr>
              <a:buFont typeface="Wingdings" panose="05000000000000000000" pitchFamily="2" charset="2"/>
              <a:buChar char=""/>
              <a:tabLst>
                <a:tab pos="1101725" algn="l"/>
                <a:tab pos="2016125" algn="l"/>
                <a:tab pos="2930525" algn="l"/>
                <a:tab pos="3844925" algn="l"/>
                <a:tab pos="4759325" algn="l"/>
                <a:tab pos="5673725" algn="l"/>
                <a:tab pos="6588125" algn="l"/>
                <a:tab pos="7502525" algn="l"/>
                <a:tab pos="8416925" algn="l"/>
                <a:tab pos="9331325" algn="l"/>
                <a:tab pos="10245725" algn="l"/>
              </a:tabLst>
            </a:pPr>
            <a:r>
              <a:rPr lang="en-US" altLang="cs-CZ" dirty="0"/>
              <a:t>received by Card Manager application</a:t>
            </a:r>
          </a:p>
          <a:p>
            <a:pPr marL="914400" lvl="1" indent="-457200" eaLnBrk="1" hangingPunct="1">
              <a:lnSpc>
                <a:spcPct val="80000"/>
              </a:lnSpc>
              <a:buClr>
                <a:srgbClr val="969696"/>
              </a:buClr>
              <a:buFont typeface="Wingdings" panose="05000000000000000000" pitchFamily="2" charset="2"/>
              <a:buChar char=""/>
              <a:tabLst>
                <a:tab pos="1101725" algn="l"/>
                <a:tab pos="2016125" algn="l"/>
                <a:tab pos="2930525" algn="l"/>
                <a:tab pos="3844925" algn="l"/>
                <a:tab pos="4759325" algn="l"/>
                <a:tab pos="5673725" algn="l"/>
                <a:tab pos="6588125" algn="l"/>
                <a:tab pos="7502525" algn="l"/>
                <a:tab pos="8416925" algn="l"/>
                <a:tab pos="9331325" algn="l"/>
                <a:tab pos="10245725" algn="l"/>
              </a:tabLst>
            </a:pPr>
            <a:r>
              <a:rPr lang="en-US" altLang="cs-CZ" dirty="0"/>
              <a:t>SC: sets our applet active, select() method is always called</a:t>
            </a:r>
          </a:p>
          <a:p>
            <a:pPr marL="531813" indent="-531813" eaLnBrk="1" hangingPunct="1">
              <a:lnSpc>
                <a:spcPct val="80000"/>
              </a:lnSpc>
              <a:spcBef>
                <a:spcPts val="600"/>
              </a:spcBef>
              <a:buClr>
                <a:srgbClr val="F02D32"/>
              </a:buClr>
              <a:buFont typeface="Arial" panose="020B0604020202020204" pitchFamily="34" charset="0"/>
              <a:buAutoNum type="arabicPeriod"/>
              <a:tabLst>
                <a:tab pos="1101725" algn="l"/>
                <a:tab pos="2016125" algn="l"/>
                <a:tab pos="2930525" algn="l"/>
                <a:tab pos="3844925" algn="l"/>
                <a:tab pos="4759325" algn="l"/>
                <a:tab pos="5673725" algn="l"/>
                <a:tab pos="6588125" algn="l"/>
                <a:tab pos="7502525" algn="l"/>
                <a:tab pos="8416925" algn="l"/>
                <a:tab pos="9331325" algn="l"/>
                <a:tab pos="10245725" algn="l"/>
              </a:tabLst>
            </a:pPr>
            <a:r>
              <a:rPr lang="en-US" altLang="cs-CZ" sz="2400" dirty="0"/>
              <a:t>PC: Send any APDU command (any of your choice)</a:t>
            </a:r>
          </a:p>
          <a:p>
            <a:pPr marL="914400" lvl="1" indent="-457200" eaLnBrk="1" hangingPunct="1">
              <a:lnSpc>
                <a:spcPct val="80000"/>
              </a:lnSpc>
              <a:buClr>
                <a:srgbClr val="969696"/>
              </a:buClr>
              <a:buFont typeface="Wingdings" panose="05000000000000000000" pitchFamily="2" charset="2"/>
              <a:buChar char=""/>
              <a:tabLst>
                <a:tab pos="1101725" algn="l"/>
                <a:tab pos="2016125" algn="l"/>
                <a:tab pos="2930525" algn="l"/>
                <a:tab pos="3844925" algn="l"/>
                <a:tab pos="4759325" algn="l"/>
                <a:tab pos="5673725" algn="l"/>
                <a:tab pos="6588125" algn="l"/>
                <a:tab pos="7502525" algn="l"/>
                <a:tab pos="8416925" algn="l"/>
                <a:tab pos="9331325" algn="l"/>
                <a:tab pos="10245725" algn="l"/>
              </a:tabLst>
            </a:pPr>
            <a:r>
              <a:rPr lang="en-US" altLang="cs-CZ" dirty="0"/>
              <a:t>SC: received by process() method</a:t>
            </a:r>
          </a:p>
          <a:p>
            <a:pPr marL="531813" indent="-531813" eaLnBrk="1" hangingPunct="1">
              <a:lnSpc>
                <a:spcPct val="80000"/>
              </a:lnSpc>
              <a:spcBef>
                <a:spcPts val="600"/>
              </a:spcBef>
              <a:buClr>
                <a:srgbClr val="F02D32"/>
              </a:buClr>
              <a:buFont typeface="Arial" panose="020B0604020202020204" pitchFamily="34" charset="0"/>
              <a:buAutoNum type="arabicPeriod"/>
              <a:tabLst>
                <a:tab pos="1101725" algn="l"/>
                <a:tab pos="2016125" algn="l"/>
                <a:tab pos="2930525" algn="l"/>
                <a:tab pos="3844925" algn="l"/>
                <a:tab pos="4759325" algn="l"/>
                <a:tab pos="5673725" algn="l"/>
                <a:tab pos="6588125" algn="l"/>
                <a:tab pos="7502525" algn="l"/>
                <a:tab pos="8416925" algn="l"/>
                <a:tab pos="9331325" algn="l"/>
                <a:tab pos="10245725" algn="l"/>
              </a:tabLst>
            </a:pPr>
            <a:r>
              <a:rPr lang="en-US" altLang="cs-CZ" sz="2400" dirty="0"/>
              <a:t>SC: Process incoming data on card, prepare outgoing data</a:t>
            </a:r>
          </a:p>
          <a:p>
            <a:pPr marL="914400" lvl="1" indent="-457200" eaLnBrk="1" hangingPunct="1">
              <a:lnSpc>
                <a:spcPct val="80000"/>
              </a:lnSpc>
              <a:buClr>
                <a:srgbClr val="969696"/>
              </a:buClr>
              <a:buFont typeface="Wingdings" panose="05000000000000000000" pitchFamily="2" charset="2"/>
              <a:buChar char=""/>
              <a:tabLst>
                <a:tab pos="1101725" algn="l"/>
                <a:tab pos="2016125" algn="l"/>
                <a:tab pos="2930525" algn="l"/>
                <a:tab pos="3844925" algn="l"/>
                <a:tab pos="4759325" algn="l"/>
                <a:tab pos="5673725" algn="l"/>
                <a:tab pos="6588125" algn="l"/>
                <a:tab pos="7502525" algn="l"/>
                <a:tab pos="8416925" algn="l"/>
                <a:tab pos="9331325" algn="l"/>
                <a:tab pos="10245725" algn="l"/>
              </a:tabLst>
            </a:pPr>
            <a:r>
              <a:rPr lang="en-US" altLang="cs-CZ" dirty="0"/>
              <a:t>encryption,  signature…</a:t>
            </a:r>
          </a:p>
          <a:p>
            <a:pPr marL="531813" indent="-531813" eaLnBrk="1" hangingPunct="1">
              <a:lnSpc>
                <a:spcPct val="80000"/>
              </a:lnSpc>
              <a:spcBef>
                <a:spcPts val="600"/>
              </a:spcBef>
              <a:buClr>
                <a:srgbClr val="F02D32"/>
              </a:buClr>
              <a:buFont typeface="Arial" panose="020B0604020202020204" pitchFamily="34" charset="0"/>
              <a:buAutoNum type="arabicPeriod"/>
              <a:tabLst>
                <a:tab pos="1101725" algn="l"/>
                <a:tab pos="2016125" algn="l"/>
                <a:tab pos="2930525" algn="l"/>
                <a:tab pos="3844925" algn="l"/>
                <a:tab pos="4759325" algn="l"/>
                <a:tab pos="5673725" algn="l"/>
                <a:tab pos="6588125" algn="l"/>
                <a:tab pos="7502525" algn="l"/>
                <a:tab pos="8416925" algn="l"/>
                <a:tab pos="9331325" algn="l"/>
                <a:tab pos="10245725" algn="l"/>
              </a:tabLst>
            </a:pPr>
            <a:r>
              <a:rPr lang="en-US" altLang="cs-CZ" sz="2400" dirty="0"/>
              <a:t>PC: Receive any outgoing data </a:t>
            </a:r>
          </a:p>
          <a:p>
            <a:pPr marL="914400" lvl="1" indent="-457200" eaLnBrk="1" hangingPunct="1">
              <a:lnSpc>
                <a:spcPct val="80000"/>
              </a:lnSpc>
              <a:buClr>
                <a:srgbClr val="969696"/>
              </a:buClr>
              <a:buFont typeface="Wingdings" panose="05000000000000000000" pitchFamily="2" charset="2"/>
              <a:buChar char=""/>
              <a:tabLst>
                <a:tab pos="1101725" algn="l"/>
                <a:tab pos="2016125" algn="l"/>
                <a:tab pos="2930525" algn="l"/>
                <a:tab pos="3844925" algn="l"/>
                <a:tab pos="4759325" algn="l"/>
                <a:tab pos="5673725" algn="l"/>
                <a:tab pos="6588125" algn="l"/>
                <a:tab pos="7502525" algn="l"/>
                <a:tab pos="8416925" algn="l"/>
                <a:tab pos="9331325" algn="l"/>
                <a:tab pos="10245725" algn="l"/>
              </a:tabLst>
            </a:pPr>
            <a:r>
              <a:rPr lang="en-US" altLang="cs-CZ" dirty="0"/>
              <a:t>additional special readout APDU might be required</a:t>
            </a:r>
          </a:p>
          <a:p>
            <a:pPr marL="531813" indent="-531813" eaLnBrk="1" hangingPunct="1">
              <a:lnSpc>
                <a:spcPct val="80000"/>
              </a:lnSpc>
              <a:spcBef>
                <a:spcPts val="600"/>
              </a:spcBef>
              <a:buClr>
                <a:srgbClr val="F02D32"/>
              </a:buClr>
              <a:buFont typeface="Arial" panose="020B0604020202020204" pitchFamily="34" charset="0"/>
              <a:buAutoNum type="arabicPeriod"/>
              <a:tabLst>
                <a:tab pos="1101725" algn="l"/>
                <a:tab pos="2016125" algn="l"/>
                <a:tab pos="2930525" algn="l"/>
                <a:tab pos="3844925" algn="l"/>
                <a:tab pos="4759325" algn="l"/>
                <a:tab pos="5673725" algn="l"/>
                <a:tab pos="6588125" algn="l"/>
                <a:tab pos="7502525" algn="l"/>
                <a:tab pos="8416925" algn="l"/>
                <a:tab pos="9331325" algn="l"/>
                <a:tab pos="10245725" algn="l"/>
              </a:tabLst>
            </a:pPr>
            <a:r>
              <a:rPr lang="en-US" altLang="cs-CZ" sz="2400" dirty="0">
                <a:solidFill>
                  <a:srgbClr val="808080"/>
                </a:solidFill>
              </a:rPr>
              <a:t>PC: Repeat again from step 4</a:t>
            </a:r>
          </a:p>
          <a:p>
            <a:pPr marL="531813" indent="-531813" eaLnBrk="1" hangingPunct="1">
              <a:lnSpc>
                <a:spcPct val="80000"/>
              </a:lnSpc>
              <a:spcBef>
                <a:spcPts val="600"/>
              </a:spcBef>
              <a:buClr>
                <a:srgbClr val="F02D32"/>
              </a:buClr>
              <a:buFont typeface="Arial" panose="020B0604020202020204" pitchFamily="34" charset="0"/>
              <a:buAutoNum type="arabicPeriod"/>
              <a:tabLst>
                <a:tab pos="1101725" algn="l"/>
                <a:tab pos="2016125" algn="l"/>
                <a:tab pos="2930525" algn="l"/>
                <a:tab pos="3844925" algn="l"/>
                <a:tab pos="4759325" algn="l"/>
                <a:tab pos="5673725" algn="l"/>
                <a:tab pos="6588125" algn="l"/>
                <a:tab pos="7502525" algn="l"/>
                <a:tab pos="8416925" algn="l"/>
                <a:tab pos="9331325" algn="l"/>
                <a:tab pos="10245725" algn="l"/>
              </a:tabLst>
            </a:pPr>
            <a:r>
              <a:rPr lang="en-US" altLang="cs-CZ" sz="2400" dirty="0"/>
              <a:t>PC: (Send DESELECT command)</a:t>
            </a:r>
          </a:p>
          <a:p>
            <a:pPr marL="914400" lvl="1" indent="-457200" eaLnBrk="1" hangingPunct="1">
              <a:lnSpc>
                <a:spcPct val="80000"/>
              </a:lnSpc>
              <a:buClr>
                <a:srgbClr val="969696"/>
              </a:buClr>
              <a:buFont typeface="Wingdings" panose="05000000000000000000" pitchFamily="2" charset="2"/>
              <a:buChar char=""/>
              <a:tabLst>
                <a:tab pos="1101725" algn="l"/>
                <a:tab pos="2016125" algn="l"/>
                <a:tab pos="2930525" algn="l"/>
                <a:tab pos="3844925" algn="l"/>
                <a:tab pos="4759325" algn="l"/>
                <a:tab pos="5673725" algn="l"/>
                <a:tab pos="6588125" algn="l"/>
                <a:tab pos="7502525" algn="l"/>
                <a:tab pos="8416925" algn="l"/>
                <a:tab pos="9331325" algn="l"/>
                <a:tab pos="10245725" algn="l"/>
              </a:tabLst>
            </a:pPr>
            <a:r>
              <a:rPr lang="en-US" altLang="cs-CZ" dirty="0"/>
              <a:t>SC: deselect() method might be called</a:t>
            </a:r>
          </a:p>
        </p:txBody>
      </p:sp>
      <p:sp>
        <p:nvSpPr>
          <p:cNvPr id="43011" name="Freeform 3"/>
          <p:cNvSpPr>
            <a:spLocks/>
          </p:cNvSpPr>
          <p:nvPr/>
        </p:nvSpPr>
        <p:spPr bwMode="auto">
          <a:xfrm>
            <a:off x="107950" y="3501007"/>
            <a:ext cx="373063" cy="1799655"/>
          </a:xfrm>
          <a:custGeom>
            <a:avLst/>
            <a:gdLst>
              <a:gd name="T0" fmla="*/ 300038 w 235"/>
              <a:gd name="T1" fmla="*/ 1943100 h 1224"/>
              <a:gd name="T2" fmla="*/ 12700 w 235"/>
              <a:gd name="T3" fmla="*/ 719138 h 1224"/>
              <a:gd name="T4" fmla="*/ 373063 w 235"/>
              <a:gd name="T5" fmla="*/ 0 h 122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35" h="1224">
                <a:moveTo>
                  <a:pt x="189" y="1224"/>
                </a:moveTo>
                <a:cubicBezTo>
                  <a:pt x="94" y="940"/>
                  <a:pt x="0" y="657"/>
                  <a:pt x="8" y="453"/>
                </a:cubicBezTo>
                <a:cubicBezTo>
                  <a:pt x="16" y="249"/>
                  <a:pt x="175" y="75"/>
                  <a:pt x="235" y="0"/>
                </a:cubicBezTo>
              </a:path>
            </a:pathLst>
          </a:custGeom>
          <a:noFill/>
          <a:ln w="25560">
            <a:solidFill>
              <a:srgbClr val="33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31</a:t>
            </a:fld>
            <a:endParaRPr lang="cs-CZ" dirty="0"/>
          </a:p>
        </p:txBody>
      </p:sp>
      <p:pic>
        <p:nvPicPr>
          <p:cNvPr id="7" name="Picture 3" descr="server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9432" y="-67598"/>
            <a:ext cx="1008112" cy="1075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099" y="150178"/>
            <a:ext cx="1104900" cy="69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58000" contrast="-76000"/>
                    <a:grayscl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262016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Java javax.smartcardio.* API</a:t>
            </a:r>
          </a:p>
        </p:txBody>
      </p:sp>
      <p:sp>
        <p:nvSpPr>
          <p:cNvPr id="1282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cs-CZ" dirty="0"/>
              <a:t>List readers available in system</a:t>
            </a:r>
          </a:p>
          <a:p>
            <a:pPr lvl="1"/>
            <a:r>
              <a:rPr lang="en-US" altLang="cs-CZ" dirty="0" err="1"/>
              <a:t>TerminalFactory.terminals</a:t>
            </a:r>
            <a:r>
              <a:rPr lang="en-US" altLang="cs-CZ" dirty="0"/>
              <a:t>()</a:t>
            </a:r>
          </a:p>
          <a:p>
            <a:pPr lvl="1"/>
            <a:r>
              <a:rPr lang="en-US" altLang="cs-CZ" dirty="0"/>
              <a:t>identified by index </a:t>
            </a:r>
            <a:r>
              <a:rPr lang="en-US" altLang="cs-CZ" dirty="0" err="1"/>
              <a:t>CardTerminal.get</a:t>
            </a:r>
            <a:r>
              <a:rPr lang="en-US" altLang="cs-CZ" dirty="0"/>
              <a:t>(index)</a:t>
            </a:r>
          </a:p>
          <a:p>
            <a:pPr lvl="1"/>
            <a:r>
              <a:rPr lang="en-US" altLang="cs-CZ" dirty="0"/>
              <a:t>readable string (</a:t>
            </a:r>
            <a:r>
              <a:rPr lang="en-US" altLang="cs-CZ" dirty="0" err="1"/>
              <a:t>Gemplus</a:t>
            </a:r>
            <a:r>
              <a:rPr lang="en-US" altLang="cs-CZ" dirty="0"/>
              <a:t> </a:t>
            </a:r>
            <a:r>
              <a:rPr lang="en-US" altLang="cs-CZ" dirty="0" err="1"/>
              <a:t>GemPC</a:t>
            </a:r>
            <a:r>
              <a:rPr lang="en-US" altLang="cs-CZ" dirty="0"/>
              <a:t> Card Reader 0)</a:t>
            </a:r>
          </a:p>
          <a:p>
            <a:r>
              <a:rPr lang="en-US" altLang="cs-CZ" dirty="0"/>
              <a:t>Connect to target card</a:t>
            </a:r>
          </a:p>
          <a:p>
            <a:pPr lvl="1"/>
            <a:r>
              <a:rPr lang="en-US" altLang="cs-CZ" dirty="0"/>
              <a:t>Check for card (</a:t>
            </a:r>
            <a:r>
              <a:rPr lang="en-US" altLang="cs-CZ" dirty="0" err="1"/>
              <a:t>CardTerminal.isCardPresent</a:t>
            </a:r>
            <a:r>
              <a:rPr lang="en-US" altLang="cs-CZ" dirty="0"/>
              <a:t>())</a:t>
            </a:r>
          </a:p>
          <a:p>
            <a:pPr lvl="1"/>
            <a:r>
              <a:rPr lang="en-US" altLang="cs-CZ" dirty="0"/>
              <a:t>connect to Card (</a:t>
            </a:r>
            <a:r>
              <a:rPr lang="en-US" altLang="cs-CZ" dirty="0" err="1"/>
              <a:t>CardTerminal.connect</a:t>
            </a:r>
            <a:r>
              <a:rPr lang="en-US" altLang="cs-CZ" dirty="0"/>
              <a:t>("*"))</a:t>
            </a:r>
          </a:p>
          <a:p>
            <a:pPr lvl="1"/>
            <a:r>
              <a:rPr lang="en-US" altLang="cs-CZ" dirty="0"/>
              <a:t>get channel (</a:t>
            </a:r>
            <a:r>
              <a:rPr lang="en-US" altLang="cs-CZ" dirty="0" err="1"/>
              <a:t>Card.getBasicChannel</a:t>
            </a:r>
            <a:r>
              <a:rPr lang="en-US" altLang="cs-CZ" dirty="0"/>
              <a:t>())</a:t>
            </a:r>
          </a:p>
          <a:p>
            <a:pPr lvl="1"/>
            <a:r>
              <a:rPr lang="en-US" altLang="cs-CZ" dirty="0"/>
              <a:t>reset card and get ATR (</a:t>
            </a:r>
            <a:r>
              <a:rPr lang="en-US" altLang="cs-CZ" dirty="0" err="1"/>
              <a:t>Card.getATR</a:t>
            </a:r>
            <a:r>
              <a:rPr lang="en-US" altLang="cs-CZ" dirty="0"/>
              <a:t>())</a:t>
            </a:r>
          </a:p>
          <a:p>
            <a:endParaRPr lang="en-US" altLang="cs-CZ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900113" y="6572250"/>
            <a:ext cx="2895600" cy="285750"/>
          </a:xfrm>
        </p:spPr>
        <p:txBody>
          <a:bodyPr/>
          <a:lstStyle/>
          <a:p>
            <a:r>
              <a:rPr lang="cs-CZ" altLang="cs-CZ"/>
              <a:t>| PV204 Security Technologies: JavaCard</a:t>
            </a:r>
            <a:endParaRPr lang="en-GB" altLang="cs-CZ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32</a:t>
            </a:fld>
            <a:endParaRPr lang="cs-CZ" dirty="0"/>
          </a:p>
        </p:txBody>
      </p:sp>
      <p:sp>
        <p:nvSpPr>
          <p:cNvPr id="6" name="Ohnutý roh 5"/>
          <p:cNvSpPr/>
          <p:nvPr/>
        </p:nvSpPr>
        <p:spPr>
          <a:xfrm>
            <a:off x="3924999" y="5736857"/>
            <a:ext cx="5204714" cy="976664"/>
          </a:xfrm>
          <a:prstGeom prst="foldedCorner">
            <a:avLst/>
          </a:prstGeom>
          <a:solidFill>
            <a:srgbClr val="92D050">
              <a:alpha val="65000"/>
            </a:srgb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Already used in labs last week – </a:t>
            </a:r>
            <a:r>
              <a:rPr lang="en-GB" sz="2400" dirty="0" err="1">
                <a:solidFill>
                  <a:schemeClr val="tx1"/>
                </a:solidFill>
              </a:rPr>
              <a:t>SimpleAPDU</a:t>
            </a:r>
            <a:r>
              <a:rPr lang="en-GB" sz="2400" dirty="0">
                <a:solidFill>
                  <a:schemeClr val="tx1"/>
                </a:solidFill>
              </a:rPr>
              <a:t> project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945" y="5736315"/>
            <a:ext cx="977206" cy="977206"/>
          </a:xfrm>
          <a:prstGeom prst="rect">
            <a:avLst/>
          </a:prstGeom>
        </p:spPr>
      </p:pic>
      <p:pic>
        <p:nvPicPr>
          <p:cNvPr id="8" name="Picture 3" descr="server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608" y="157666"/>
            <a:ext cx="1008112" cy="1075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2869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2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/>
              <a:t>Java javax.smartcardio.* API (2)</a:t>
            </a:r>
          </a:p>
        </p:txBody>
      </p:sp>
      <p:sp>
        <p:nvSpPr>
          <p:cNvPr id="129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cs-CZ" sz="2400" dirty="0"/>
              <a:t>Select applet on card</a:t>
            </a:r>
          </a:p>
          <a:p>
            <a:pPr lvl="1"/>
            <a:r>
              <a:rPr lang="en-US" altLang="cs-CZ" sz="2000" dirty="0"/>
              <a:t>send APDU with header 00 a4 04 00 LC APPLET_AID</a:t>
            </a:r>
          </a:p>
          <a:p>
            <a:r>
              <a:rPr lang="en-US" altLang="cs-CZ" sz="2400" dirty="0"/>
              <a:t>Send APDU to invoke method</a:t>
            </a:r>
          </a:p>
          <a:p>
            <a:pPr lvl="1"/>
            <a:r>
              <a:rPr lang="en-US" altLang="cs-CZ" sz="2000" dirty="0"/>
              <a:t>prepare APDU buffer (byte array)</a:t>
            </a:r>
          </a:p>
          <a:p>
            <a:pPr lvl="1"/>
            <a:r>
              <a:rPr lang="en-US" altLang="cs-CZ" sz="2000" dirty="0"/>
              <a:t>create </a:t>
            </a:r>
            <a:r>
              <a:rPr lang="en-US" altLang="cs-CZ" sz="2000" dirty="0" err="1"/>
              <a:t>CommandAPDU</a:t>
            </a:r>
            <a:r>
              <a:rPr lang="en-US" altLang="cs-CZ" sz="2000" dirty="0"/>
              <a:t> from byte array</a:t>
            </a:r>
          </a:p>
          <a:p>
            <a:pPr lvl="1"/>
            <a:r>
              <a:rPr lang="en-US" altLang="cs-CZ" sz="2000" dirty="0"/>
              <a:t>send </a:t>
            </a:r>
            <a:r>
              <a:rPr lang="en-US" altLang="cs-CZ" sz="2000" dirty="0" err="1"/>
              <a:t>CommandAPDU</a:t>
            </a:r>
            <a:r>
              <a:rPr lang="en-US" altLang="cs-CZ" sz="2000" dirty="0"/>
              <a:t> via </a:t>
            </a:r>
            <a:r>
              <a:rPr lang="en-US" altLang="cs-CZ" sz="2000" dirty="0" err="1"/>
              <a:t>CardChannel.transmit</a:t>
            </a:r>
            <a:r>
              <a:rPr lang="en-US" altLang="cs-CZ" sz="2000" dirty="0"/>
              <a:t>()</a:t>
            </a:r>
          </a:p>
          <a:p>
            <a:pPr lvl="1"/>
            <a:r>
              <a:rPr lang="en-US" altLang="cs-CZ" sz="2000" dirty="0"/>
              <a:t>check for response data (getSW1() == 0x61)</a:t>
            </a:r>
          </a:p>
          <a:p>
            <a:pPr lvl="1"/>
            <a:r>
              <a:rPr lang="en-US" altLang="cs-CZ" sz="2000" dirty="0"/>
              <a:t>read available response data by 00 C0 00 00 SW2 </a:t>
            </a:r>
          </a:p>
          <a:p>
            <a:r>
              <a:rPr lang="en-US" altLang="cs-CZ" sz="2400" dirty="0"/>
              <a:t>Process response </a:t>
            </a:r>
          </a:p>
          <a:p>
            <a:pPr lvl="1"/>
            <a:r>
              <a:rPr lang="en-US" altLang="cs-CZ" sz="2000" dirty="0"/>
              <a:t>status should be </a:t>
            </a:r>
            <a:r>
              <a:rPr lang="en-US" altLang="cs-CZ" sz="2000" dirty="0" err="1"/>
              <a:t>ResponseAPDU.getSW</a:t>
            </a:r>
            <a:r>
              <a:rPr lang="en-US" altLang="cs-CZ" sz="2000" dirty="0"/>
              <a:t>() == 0x9000</a:t>
            </a:r>
          </a:p>
          <a:p>
            <a:pPr lvl="1"/>
            <a:r>
              <a:rPr lang="en-US" altLang="cs-CZ" sz="2000" dirty="0"/>
              <a:t>returned data </a:t>
            </a:r>
            <a:r>
              <a:rPr lang="en-US" altLang="cs-CZ" sz="2000" dirty="0" err="1"/>
              <a:t>ResponseAPDU.getData</a:t>
            </a:r>
            <a:r>
              <a:rPr lang="en-US" altLang="cs-CZ" sz="2000" dirty="0"/>
              <a:t>()</a:t>
            </a:r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900113" y="6572250"/>
            <a:ext cx="2895600" cy="285750"/>
          </a:xfrm>
        </p:spPr>
        <p:txBody>
          <a:bodyPr/>
          <a:lstStyle/>
          <a:p>
            <a:r>
              <a:rPr lang="cs-CZ" altLang="cs-CZ"/>
              <a:t>| PV204 Security Technologies: JavaCard</a:t>
            </a:r>
            <a:endParaRPr lang="en-GB" altLang="cs-CZ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33</a:t>
            </a:fld>
            <a:endParaRPr lang="cs-CZ" dirty="0"/>
          </a:p>
        </p:txBody>
      </p:sp>
      <p:pic>
        <p:nvPicPr>
          <p:cNvPr id="6" name="Picture 3" descr="server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608" y="157666"/>
            <a:ext cx="1008112" cy="1075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9381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7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5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/>
              <a:t>Response APDU (R-APDU)</a:t>
            </a:r>
          </a:p>
        </p:txBody>
      </p:sp>
      <p:sp>
        <p:nvSpPr>
          <p:cNvPr id="1275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cs-CZ"/>
              <a:t>Response data + status word (2 bytes)</a:t>
            </a:r>
          </a:p>
          <a:p>
            <a:pPr lvl="1"/>
            <a:r>
              <a:rPr lang="en-US" altLang="cs-CZ"/>
              <a:t>0x9000 - SW_NO_ERROR, OK</a:t>
            </a:r>
          </a:p>
          <a:p>
            <a:pPr lvl="1"/>
            <a:r>
              <a:rPr lang="en-US" altLang="cs-CZ"/>
              <a:t>0x61** -  SW_BYTES_REMAINING_**</a:t>
            </a:r>
          </a:p>
          <a:p>
            <a:pPr lvl="1"/>
            <a:r>
              <a:rPr lang="en-US" altLang="cs-CZ"/>
              <a:t>see javacard.framework.ISO7816 interface</a:t>
            </a:r>
          </a:p>
          <a:p>
            <a:pPr lvl="1"/>
            <a:r>
              <a:rPr lang="en-US" altLang="cs-CZ"/>
              <a:t>other status possible (GlobalPlatform, user defined) </a:t>
            </a:r>
          </a:p>
          <a:p>
            <a:r>
              <a:rPr lang="en-US" altLang="cs-CZ"/>
              <a:t>May require special command to read out</a:t>
            </a:r>
          </a:p>
          <a:p>
            <a:pPr lvl="1"/>
            <a:r>
              <a:rPr lang="en-US" altLang="cs-CZ"/>
              <a:t>first response is just status word (0x61**)</a:t>
            </a:r>
          </a:p>
          <a:p>
            <a:pPr lvl="1"/>
            <a:r>
              <a:rPr lang="en-US" altLang="cs-CZ"/>
              <a:t>00 C0 00 00 ** or C0 C0 00 00 ** APDU</a:t>
            </a:r>
          </a:p>
          <a:p>
            <a:pPr lvl="2"/>
            <a:r>
              <a:rPr lang="en-US" altLang="cs-CZ"/>
              <a:t>** is number of bytes to read out</a:t>
            </a:r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900113" y="6572250"/>
            <a:ext cx="2895600" cy="285750"/>
          </a:xfrm>
        </p:spPr>
        <p:txBody>
          <a:bodyPr/>
          <a:lstStyle/>
          <a:p>
            <a:r>
              <a:rPr lang="cs-CZ" altLang="cs-CZ"/>
              <a:t>| PV204 Security Technologies: JavaCard</a:t>
            </a:r>
            <a:endParaRPr lang="en-GB" altLang="cs-CZ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34</a:t>
            </a:fld>
            <a:endParaRPr lang="cs-CZ" dirty="0"/>
          </a:p>
        </p:txBody>
      </p:sp>
      <p:pic>
        <p:nvPicPr>
          <p:cNvPr id="6" name="Picture 3" descr="server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608" y="157666"/>
            <a:ext cx="1008112" cy="1075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52896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PV204 </a:t>
            </a:r>
            <a:r>
              <a:rPr lang="en-GB" dirty="0" err="1"/>
              <a:t>JavaCard</a:t>
            </a:r>
            <a:r>
              <a:rPr lang="en-GB" dirty="0"/>
              <a:t> platform</a:t>
            </a:r>
            <a:br>
              <a:rPr lang="en-GB" dirty="0"/>
            </a:br>
            <a:r>
              <a:rPr lang="cs-CZ" altLang="en-US" dirty="0"/>
              <a:t>argumentů funkce</a:t>
            </a:r>
            <a:endParaRPr lang="en-GB" altLang="en-US" dirty="0"/>
          </a:p>
        </p:txBody>
      </p:sp>
      <p:pic>
        <p:nvPicPr>
          <p:cNvPr id="43011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1299046"/>
            <a:ext cx="8532813" cy="4794250"/>
          </a:xfrm>
        </p:spPr>
      </p:pic>
      <p:sp>
        <p:nvSpPr>
          <p:cNvPr id="43012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899592" y="6572250"/>
            <a:ext cx="4104456" cy="285750"/>
          </a:xfrm>
          <a:noFill/>
        </p:spPr>
        <p:txBody>
          <a:bodyPr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en-US" sz="1400" dirty="0">
                <a:solidFill>
                  <a:schemeClr val="bg1"/>
                </a:solidFill>
                <a:cs typeface="Arial" panose="020B0604020202020204" pitchFamily="34" charset="0"/>
              </a:rPr>
              <a:t>| PV204 Security Technologies: JavaCard</a:t>
            </a:r>
            <a:endParaRPr lang="en-GB" altLang="en-US" sz="14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90720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0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Debugging applet</a:t>
            </a:r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 altLang="cs-CZ"/>
              <a:t>| PV204 Security Technologies: JavaCard</a:t>
            </a:r>
            <a:endParaRPr lang="en-GB" altLang="cs-CZ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36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4753094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37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 Security Technologies: JavaCard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146" y="0"/>
            <a:ext cx="7237708" cy="6858000"/>
          </a:xfrm>
          <a:prstGeom prst="rect">
            <a:avLst/>
          </a:prstGeom>
        </p:spPr>
      </p:pic>
      <p:pic>
        <p:nvPicPr>
          <p:cNvPr id="7" name="CYYaF4cU0AAlaaW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5616" y="1765300"/>
            <a:ext cx="6912768" cy="5007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541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1. Debugging applets: simulator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smartcard is designed to protect application</a:t>
            </a:r>
          </a:p>
          <a:p>
            <a:pPr lvl="1"/>
            <a:r>
              <a:rPr lang="en-GB" dirty="0"/>
              <a:t>Debugger cannot be connected to running application</a:t>
            </a:r>
          </a:p>
          <a:p>
            <a:r>
              <a:rPr lang="en-GB" dirty="0"/>
              <a:t>Option 1: use card simulator (jcardsim.org)</a:t>
            </a:r>
          </a:p>
          <a:p>
            <a:pPr lvl="1"/>
            <a:r>
              <a:rPr lang="en-GB" dirty="0"/>
              <a:t>Simulation of </a:t>
            </a:r>
            <a:r>
              <a:rPr lang="en-GB" dirty="0" err="1"/>
              <a:t>JavaCard</a:t>
            </a:r>
            <a:r>
              <a:rPr lang="en-GB" dirty="0"/>
              <a:t> 2.2.2 (based on </a:t>
            </a:r>
            <a:r>
              <a:rPr lang="en-GB" dirty="0" err="1"/>
              <a:t>BouncyCastle</a:t>
            </a:r>
            <a:r>
              <a:rPr lang="en-GB" dirty="0"/>
              <a:t>)</a:t>
            </a:r>
          </a:p>
          <a:p>
            <a:pPr lvl="1"/>
            <a:r>
              <a:rPr lang="en-GB" dirty="0"/>
              <a:t>Very helpful, allows for direct debugging (labs)</a:t>
            </a:r>
          </a:p>
          <a:p>
            <a:pPr lvl="1"/>
            <a:r>
              <a:rPr lang="en-GB" dirty="0"/>
              <a:t>Catch of logical flaws etc.</a:t>
            </a:r>
          </a:p>
          <a:p>
            <a:pPr lvl="1"/>
            <a:r>
              <a:rPr lang="en-GB" dirty="0"/>
              <a:t>Allows to write automated unit and integration tests!</a:t>
            </a:r>
          </a:p>
          <a:p>
            <a:r>
              <a:rPr lang="en-GB" dirty="0"/>
              <a:t>Problem: Real limitations of cards are missing</a:t>
            </a:r>
          </a:p>
          <a:p>
            <a:pPr lvl="1"/>
            <a:r>
              <a:rPr lang="en-GB" dirty="0"/>
              <a:t>supported algorithms, memory, execution speed…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 Security Technologies: JavaCard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38</a:t>
            </a:fld>
            <a:endParaRPr lang="cs-CZ" dirty="0"/>
          </a:p>
        </p:txBody>
      </p:sp>
      <p:pic>
        <p:nvPicPr>
          <p:cNvPr id="6" name="Picture 3" descr="server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608" y="157666"/>
            <a:ext cx="1008112" cy="1075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8163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2. Debugging applets: real cards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3238" y="1871663"/>
            <a:ext cx="8389242" cy="4149725"/>
          </a:xfrm>
        </p:spPr>
        <p:txBody>
          <a:bodyPr/>
          <a:lstStyle/>
          <a:p>
            <a:r>
              <a:rPr lang="en-GB" dirty="0"/>
              <a:t>Option 2: use real cards</a:t>
            </a:r>
          </a:p>
          <a:p>
            <a:pPr lvl="1"/>
            <a:r>
              <a:rPr lang="en-GB" dirty="0"/>
              <a:t>Cannot directly connect debugger, no logging strings…</a:t>
            </a:r>
          </a:p>
          <a:p>
            <a:r>
              <a:rPr lang="en-GB" dirty="0"/>
              <a:t>Debugging based on error messages</a:t>
            </a:r>
          </a:p>
          <a:p>
            <a:pPr lvl="1"/>
            <a:r>
              <a:rPr lang="en-GB" dirty="0"/>
              <a:t>Use multiple custom errors rather than ISO7816 errors</a:t>
            </a:r>
          </a:p>
          <a:p>
            <a:pPr lvl="1"/>
            <a:r>
              <a:rPr lang="en-GB" dirty="0"/>
              <a:t>Distinct errors tell you where problem (might) happened </a:t>
            </a:r>
          </a:p>
          <a:p>
            <a:r>
              <a:rPr lang="en-GB" dirty="0"/>
              <a:t>Problem: operation may end with unspecific 0x6f00</a:t>
            </a:r>
          </a:p>
          <a:p>
            <a:pPr lvl="1"/>
            <a:r>
              <a:rPr lang="en-GB" dirty="0"/>
              <a:t>Any uncaught exception on card (other than </a:t>
            </a:r>
            <a:r>
              <a:rPr lang="en-GB" dirty="0" err="1"/>
              <a:t>ISOException</a:t>
            </a:r>
            <a:r>
              <a:rPr lang="en-GB" dirty="0"/>
              <a:t>)</a:t>
            </a:r>
          </a:p>
          <a:p>
            <a:pPr lvl="1"/>
            <a:r>
              <a:rPr lang="en-GB" dirty="0"/>
              <a:t>Solution1: Capture on card, translate to </a:t>
            </a:r>
            <a:r>
              <a:rPr lang="en-GB" dirty="0" err="1"/>
              <a:t>ISOException</a:t>
            </a:r>
            <a:endParaRPr lang="en-GB" dirty="0"/>
          </a:p>
          <a:p>
            <a:pPr lvl="1"/>
            <a:r>
              <a:rPr lang="en-GB" dirty="0"/>
              <a:t>Solution2: Locate problematic command by insertion of </a:t>
            </a:r>
            <a:r>
              <a:rPr lang="en-GB" dirty="0" err="1"/>
              <a:t>ISOException.throwIt</a:t>
            </a:r>
            <a:r>
              <a:rPr lang="en-GB" dirty="0"/>
              <a:t>(0x666); and recompile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5A545-624B-40D2-AFF6-9618F12C24F0}" type="slidenum">
              <a:rPr lang="cs-CZ" smtClean="0"/>
              <a:pPr/>
              <a:t>39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 Security Technologies: JavaCard</a:t>
            </a:r>
            <a:endParaRPr lang="cs-CZ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188913"/>
            <a:ext cx="1104900" cy="69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58000" contrast="-76000"/>
                    <a:grayscl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7874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Old vs. multi-application smart cards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One program only</a:t>
            </a:r>
          </a:p>
          <a:p>
            <a:r>
              <a:rPr lang="en-US" dirty="0"/>
              <a:t>Stored persistently in ROM or EEPROM</a:t>
            </a:r>
          </a:p>
          <a:p>
            <a:r>
              <a:rPr lang="en-US" dirty="0"/>
              <a:t>Written in machine code</a:t>
            </a:r>
          </a:p>
          <a:p>
            <a:pPr lvl="1"/>
            <a:r>
              <a:rPr lang="en-US" dirty="0"/>
              <a:t>Chip specific</a:t>
            </a:r>
          </a:p>
          <a:p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Multiple applications at the same time</a:t>
            </a:r>
          </a:p>
          <a:p>
            <a:r>
              <a:rPr lang="en-US" dirty="0"/>
              <a:t>Stored in EEPROM</a:t>
            </a:r>
          </a:p>
          <a:p>
            <a:r>
              <a:rPr lang="en-US" dirty="0"/>
              <a:t>Written in higher-level language</a:t>
            </a:r>
            <a:endParaRPr lang="cs-CZ" dirty="0"/>
          </a:p>
          <a:p>
            <a:pPr lvl="1"/>
            <a:r>
              <a:rPr lang="en-US" dirty="0"/>
              <a:t>Interpreted from bytecode</a:t>
            </a:r>
          </a:p>
          <a:p>
            <a:pPr lvl="1"/>
            <a:r>
              <a:rPr lang="en-US" dirty="0"/>
              <a:t>Portable </a:t>
            </a:r>
          </a:p>
          <a:p>
            <a:r>
              <a:rPr lang="en-US" dirty="0"/>
              <a:t>Application can be later managed (remotely)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 Security Technologies: JavaCard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5B1D15-C9BD-4600-93F2-E833C6F24BAE}" type="slidenum">
              <a:rPr lang="cs-CZ" smtClean="0"/>
              <a:pPr>
                <a:defRPr/>
              </a:pPr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24266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Possible causes for exception on card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3238" y="1871663"/>
            <a:ext cx="8640762" cy="4149725"/>
          </a:xfrm>
        </p:spPr>
        <p:txBody>
          <a:bodyPr/>
          <a:lstStyle/>
          <a:p>
            <a:r>
              <a:rPr lang="en-GB" sz="2000" dirty="0"/>
              <a:t>Writing behind allocated array</a:t>
            </a:r>
          </a:p>
          <a:p>
            <a:r>
              <a:rPr lang="en-GB" sz="2000" dirty="0"/>
              <a:t>Using Key that was </a:t>
            </a:r>
            <a:r>
              <a:rPr lang="en-GB" sz="2000" dirty="0" err="1"/>
              <a:t>Key.clear</a:t>
            </a:r>
            <a:r>
              <a:rPr lang="en-GB" sz="2000" dirty="0"/>
              <a:t>() before</a:t>
            </a:r>
          </a:p>
          <a:p>
            <a:r>
              <a:rPr lang="en-GB" sz="2000" dirty="0"/>
              <a:t>Insufficient memory to complete operation</a:t>
            </a:r>
          </a:p>
          <a:p>
            <a:r>
              <a:rPr lang="en-GB" sz="2000" dirty="0" err="1"/>
              <a:t>Cipher.init</a:t>
            </a:r>
            <a:r>
              <a:rPr lang="en-GB" sz="2000" dirty="0"/>
              <a:t>() with uninitialized Key</a:t>
            </a:r>
          </a:p>
          <a:p>
            <a:r>
              <a:rPr lang="en-GB" sz="2000" dirty="0"/>
              <a:t>Import of RSA key into real card generated by software outside card (e.g., </a:t>
            </a:r>
            <a:r>
              <a:rPr lang="en-GB" sz="2000" dirty="0" err="1"/>
              <a:t>getP</a:t>
            </a:r>
            <a:r>
              <a:rPr lang="en-GB" sz="2000" dirty="0"/>
              <a:t>() </a:t>
            </a:r>
            <a:r>
              <a:rPr lang="en-GB" sz="2000" dirty="0" err="1"/>
              <a:t>len</a:t>
            </a:r>
            <a:r>
              <a:rPr lang="en-GB" sz="2000" dirty="0"/>
              <a:t> == 64 vs. 65B for RSA1024)</a:t>
            </a:r>
          </a:p>
          <a:p>
            <a:r>
              <a:rPr lang="en-GB" sz="2000" dirty="0"/>
              <a:t>Storing reference of APDU object </a:t>
            </a:r>
            <a:r>
              <a:rPr lang="en-GB" sz="2000" dirty="0" err="1"/>
              <a:t>localAPDU</a:t>
            </a:r>
            <a:r>
              <a:rPr lang="en-GB" sz="2000" dirty="0"/>
              <a:t> = </a:t>
            </a:r>
            <a:r>
              <a:rPr lang="en-GB" sz="2000" dirty="0" err="1"/>
              <a:t>origAPDU</a:t>
            </a:r>
            <a:r>
              <a:rPr lang="en-GB" sz="2000" dirty="0"/>
              <a:t>;</a:t>
            </a:r>
          </a:p>
          <a:p>
            <a:r>
              <a:rPr lang="en-GB" sz="2000" dirty="0"/>
              <a:t>Decryption of value stored in byte[] array with raw RSA with most significant bit == 1 (set first byte of array to 0xff to verify)</a:t>
            </a:r>
          </a:p>
          <a:p>
            <a:r>
              <a:rPr lang="en-GB" sz="2000" dirty="0"/>
              <a:t>Set CRT RSA key using invalid values for given part - e.g. setDP1()</a:t>
            </a:r>
          </a:p>
          <a:p>
            <a:r>
              <a:rPr lang="en-GB" sz="2000" dirty="0"/>
              <a:t>Too many nested calls, no free space on stack for arguments</a:t>
            </a:r>
          </a:p>
          <a:p>
            <a:r>
              <a:rPr lang="en-GB" sz="2000" dirty="0"/>
              <a:t>… and many more </a:t>
            </a:r>
            <a:r>
              <a:rPr lang="en-GB" sz="2000" dirty="0">
                <a:sym typeface="Wingdings" panose="05000000000000000000" pitchFamily="2" charset="2"/>
              </a:rPr>
              <a:t></a:t>
            </a:r>
          </a:p>
          <a:p>
            <a:endParaRPr lang="en-GB" sz="20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 Security Technologies: JavaCard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40</a:t>
            </a:fld>
            <a:endParaRPr lang="cs-CZ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188913"/>
            <a:ext cx="1104900" cy="69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58000" contrast="-76000"/>
                    <a:grayscl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847473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10436" y="-134456"/>
            <a:ext cx="8229600" cy="792088"/>
          </a:xfrm>
        </p:spPr>
        <p:txBody>
          <a:bodyPr/>
          <a:lstStyle/>
          <a:p>
            <a:r>
              <a:rPr lang="en-GB" sz="2800" dirty="0">
                <a:solidFill>
                  <a:schemeClr val="bg1"/>
                </a:solidFill>
              </a:rPr>
              <a:t>Getting more than 0x6f00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 Security Technologies: JavaCard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-165248" y="502780"/>
            <a:ext cx="7539052" cy="6186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   </a:t>
            </a:r>
            <a:r>
              <a:rPr lang="en-GB" sz="1200" b="1" dirty="0">
                <a:solidFill>
                  <a:srgbClr val="00007F"/>
                </a:solidFill>
                <a:latin typeface="Verdana" panose="020B0604030504040204" pitchFamily="34" charset="0"/>
              </a:rPr>
              <a:t>public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b="1" dirty="0">
                <a:solidFill>
                  <a:srgbClr val="00007F"/>
                </a:solidFill>
                <a:latin typeface="Verdana" panose="020B0604030504040204" pitchFamily="34" charset="0"/>
              </a:rPr>
              <a:t>void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 panose="020B0604030504040204" pitchFamily="34" charset="0"/>
              </a:rPr>
              <a:t>process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(</a:t>
            </a:r>
            <a:r>
              <a:rPr lang="en-GB" sz="1200" dirty="0" err="1">
                <a:solidFill>
                  <a:srgbClr val="000000"/>
                </a:solidFill>
                <a:latin typeface="Verdana" panose="020B0604030504040204" pitchFamily="34" charset="0"/>
              </a:rPr>
              <a:t>javacard</a:t>
            </a:r>
            <a:r>
              <a:rPr lang="en-GB" sz="1200" b="1" dirty="0" err="1">
                <a:solidFill>
                  <a:srgbClr val="000000"/>
                </a:solidFill>
                <a:latin typeface="Verdana" panose="020B0604030504040204" pitchFamily="34" charset="0"/>
              </a:rPr>
              <a:t>.</a:t>
            </a:r>
            <a:r>
              <a:rPr lang="en-GB" sz="1200" dirty="0" err="1">
                <a:solidFill>
                  <a:srgbClr val="000000"/>
                </a:solidFill>
                <a:latin typeface="Verdana" panose="020B0604030504040204" pitchFamily="34" charset="0"/>
              </a:rPr>
              <a:t>framework</a:t>
            </a:r>
            <a:r>
              <a:rPr lang="en-GB" sz="1200" b="1" dirty="0" err="1">
                <a:solidFill>
                  <a:srgbClr val="000000"/>
                </a:solidFill>
                <a:latin typeface="Verdana" panose="020B0604030504040204" pitchFamily="34" charset="0"/>
              </a:rPr>
              <a:t>.</a:t>
            </a:r>
            <a:r>
              <a:rPr lang="en-GB" sz="1200" dirty="0" err="1">
                <a:solidFill>
                  <a:srgbClr val="000000"/>
                </a:solidFill>
                <a:latin typeface="Verdana" panose="020B0604030504040204" pitchFamily="34" charset="0"/>
              </a:rPr>
              <a:t>APDU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Verdana" panose="020B0604030504040204" pitchFamily="34" charset="0"/>
              </a:rPr>
              <a:t>apdu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)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{</a:t>
            </a:r>
            <a:endParaRPr lang="en-GB" sz="1200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       </a:t>
            </a:r>
            <a:r>
              <a:rPr lang="en-GB" sz="1100" dirty="0">
                <a:solidFill>
                  <a:srgbClr val="007F00"/>
                </a:solidFill>
                <a:latin typeface="Comic Sans MS" panose="030F0702030302020204" pitchFamily="66" charset="0"/>
              </a:rPr>
              <a:t>// ignore the applet select command dispatched to the process</a:t>
            </a:r>
          </a:p>
          <a:p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       </a:t>
            </a:r>
            <a:r>
              <a:rPr lang="en-GB" sz="1200" b="1" dirty="0">
                <a:solidFill>
                  <a:srgbClr val="00007F"/>
                </a:solidFill>
                <a:latin typeface="Verdana" panose="020B0604030504040204" pitchFamily="34" charset="0"/>
              </a:rPr>
              <a:t>if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(</a:t>
            </a:r>
            <a:r>
              <a:rPr lang="en-GB" sz="1200" dirty="0" err="1">
                <a:solidFill>
                  <a:srgbClr val="000000"/>
                </a:solidFill>
                <a:latin typeface="Verdana" panose="020B0604030504040204" pitchFamily="34" charset="0"/>
              </a:rPr>
              <a:t>selectingApplet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())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b="1" dirty="0">
                <a:solidFill>
                  <a:srgbClr val="00007F"/>
                </a:solidFill>
                <a:latin typeface="Verdana" panose="020B0604030504040204" pitchFamily="34" charset="0"/>
              </a:rPr>
              <a:t>return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;</a:t>
            </a:r>
            <a:endParaRPr lang="en-GB" sz="1200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       </a:t>
            </a:r>
            <a:r>
              <a:rPr lang="en-GB" sz="1200" b="1" dirty="0">
                <a:solidFill>
                  <a:srgbClr val="00007F"/>
                </a:solidFill>
                <a:latin typeface="Verdana" panose="020B0604030504040204" pitchFamily="34" charset="0"/>
              </a:rPr>
              <a:t>try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{</a:t>
            </a:r>
            <a:endParaRPr lang="en-GB" sz="1200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           </a:t>
            </a:r>
            <a:r>
              <a:rPr lang="en-GB" sz="1100" dirty="0">
                <a:solidFill>
                  <a:srgbClr val="007F00"/>
                </a:solidFill>
                <a:latin typeface="Comic Sans MS" panose="030F0702030302020204" pitchFamily="66" charset="0"/>
              </a:rPr>
              <a:t>//         </a:t>
            </a:r>
          </a:p>
          <a:p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          </a:t>
            </a:r>
            <a:r>
              <a:rPr lang="en-GB" sz="1100" dirty="0">
                <a:solidFill>
                  <a:srgbClr val="007F00"/>
                </a:solidFill>
                <a:latin typeface="Comic Sans MS" panose="030F0702030302020204" pitchFamily="66" charset="0"/>
              </a:rPr>
              <a:t>// … Standard APDU command dispatching...     </a:t>
            </a:r>
          </a:p>
          <a:p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          </a:t>
            </a:r>
            <a:r>
              <a:rPr lang="en-GB" sz="1100" dirty="0">
                <a:solidFill>
                  <a:srgbClr val="007F00"/>
                </a:solidFill>
                <a:latin typeface="Comic Sans MS" panose="030F0702030302020204" pitchFamily="66" charset="0"/>
              </a:rPr>
              <a:t>//  </a:t>
            </a:r>
          </a:p>
          <a:p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       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}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b="1" dirty="0">
                <a:solidFill>
                  <a:srgbClr val="00007F"/>
                </a:solidFill>
                <a:latin typeface="Verdana" panose="020B0604030504040204" pitchFamily="34" charset="0"/>
              </a:rPr>
              <a:t>catch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(</a:t>
            </a:r>
            <a:r>
              <a:rPr lang="en-GB" sz="1200" dirty="0" err="1">
                <a:solidFill>
                  <a:srgbClr val="000000"/>
                </a:solidFill>
                <a:latin typeface="Verdana" panose="020B0604030504040204" pitchFamily="34" charset="0"/>
              </a:rPr>
              <a:t>ISOException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 panose="020B0604030504040204" pitchFamily="34" charset="0"/>
              </a:rPr>
              <a:t>e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)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{</a:t>
            </a:r>
            <a:endParaRPr lang="en-GB" sz="1200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sz="1200" b="1" dirty="0">
                <a:solidFill>
                  <a:srgbClr val="00007F"/>
                </a:solidFill>
                <a:latin typeface="Verdana" panose="020B0604030504040204" pitchFamily="34" charset="0"/>
              </a:rPr>
              <a:t>            throw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 panose="020B0604030504040204" pitchFamily="34" charset="0"/>
              </a:rPr>
              <a:t>e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;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100" dirty="0">
                <a:solidFill>
                  <a:srgbClr val="007F00"/>
                </a:solidFill>
                <a:latin typeface="Comic Sans MS" panose="030F0702030302020204" pitchFamily="66" charset="0"/>
              </a:rPr>
              <a:t>// Our exception from code, just re-emit</a:t>
            </a:r>
          </a:p>
          <a:p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       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}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b="1" dirty="0">
                <a:solidFill>
                  <a:srgbClr val="00007F"/>
                </a:solidFill>
                <a:latin typeface="Verdana" panose="020B0604030504040204" pitchFamily="34" charset="0"/>
              </a:rPr>
              <a:t>catch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(</a:t>
            </a:r>
            <a:r>
              <a:rPr lang="en-GB" sz="1200" dirty="0" err="1">
                <a:solidFill>
                  <a:srgbClr val="000000"/>
                </a:solidFill>
                <a:latin typeface="Verdana" panose="020B0604030504040204" pitchFamily="34" charset="0"/>
              </a:rPr>
              <a:t>ArrayIndexOutOfBoundsException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 panose="020B0604030504040204" pitchFamily="34" charset="0"/>
              </a:rPr>
              <a:t>e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)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{</a:t>
            </a:r>
            <a:endParaRPr lang="en-GB" sz="1200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           </a:t>
            </a:r>
            <a:r>
              <a:rPr lang="en-GB" sz="1200" dirty="0" err="1">
                <a:solidFill>
                  <a:srgbClr val="000000"/>
                </a:solidFill>
                <a:latin typeface="Verdana" panose="020B0604030504040204" pitchFamily="34" charset="0"/>
              </a:rPr>
              <a:t>ISOException</a:t>
            </a:r>
            <a:r>
              <a:rPr lang="en-GB" sz="1200" b="1" dirty="0" err="1">
                <a:solidFill>
                  <a:srgbClr val="000000"/>
                </a:solidFill>
                <a:latin typeface="Verdana" panose="020B0604030504040204" pitchFamily="34" charset="0"/>
              </a:rPr>
              <a:t>.</a:t>
            </a:r>
            <a:r>
              <a:rPr lang="en-GB" sz="1200" dirty="0" err="1">
                <a:solidFill>
                  <a:srgbClr val="000000"/>
                </a:solidFill>
                <a:latin typeface="Verdana" panose="020B0604030504040204" pitchFamily="34" charset="0"/>
              </a:rPr>
              <a:t>throwIt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(</a:t>
            </a:r>
            <a:r>
              <a:rPr lang="en-GB" sz="1200" dirty="0" err="1">
                <a:solidFill>
                  <a:srgbClr val="000000"/>
                </a:solidFill>
                <a:latin typeface="Verdana" panose="020B0604030504040204" pitchFamily="34" charset="0"/>
              </a:rPr>
              <a:t>SW_ArrayIndexOutOfBoundsException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);</a:t>
            </a:r>
            <a:endParaRPr lang="en-GB" sz="1200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       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}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b="1" dirty="0">
                <a:solidFill>
                  <a:srgbClr val="00007F"/>
                </a:solidFill>
                <a:latin typeface="Verdana" panose="020B0604030504040204" pitchFamily="34" charset="0"/>
              </a:rPr>
              <a:t>catch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(</a:t>
            </a:r>
            <a:r>
              <a:rPr lang="en-GB" sz="1200" dirty="0" err="1">
                <a:solidFill>
                  <a:srgbClr val="000000"/>
                </a:solidFill>
                <a:latin typeface="Verdana" panose="020B0604030504040204" pitchFamily="34" charset="0"/>
              </a:rPr>
              <a:t>ArithmeticException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 panose="020B0604030504040204" pitchFamily="34" charset="0"/>
              </a:rPr>
              <a:t>e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)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{</a:t>
            </a:r>
            <a:endParaRPr lang="en-GB" sz="1200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           </a:t>
            </a:r>
            <a:r>
              <a:rPr lang="en-GB" sz="1200" dirty="0" err="1">
                <a:solidFill>
                  <a:srgbClr val="000000"/>
                </a:solidFill>
                <a:latin typeface="Verdana" panose="020B0604030504040204" pitchFamily="34" charset="0"/>
              </a:rPr>
              <a:t>ISOException</a:t>
            </a:r>
            <a:r>
              <a:rPr lang="en-GB" sz="1200" b="1" dirty="0" err="1">
                <a:solidFill>
                  <a:srgbClr val="000000"/>
                </a:solidFill>
                <a:latin typeface="Verdana" panose="020B0604030504040204" pitchFamily="34" charset="0"/>
              </a:rPr>
              <a:t>.</a:t>
            </a:r>
            <a:r>
              <a:rPr lang="en-GB" sz="1200" dirty="0" err="1">
                <a:solidFill>
                  <a:srgbClr val="000000"/>
                </a:solidFill>
                <a:latin typeface="Verdana" panose="020B0604030504040204" pitchFamily="34" charset="0"/>
              </a:rPr>
              <a:t>throwIt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(</a:t>
            </a:r>
            <a:r>
              <a:rPr lang="en-GB" sz="1200" dirty="0" err="1">
                <a:solidFill>
                  <a:srgbClr val="000000"/>
                </a:solidFill>
                <a:latin typeface="Verdana" panose="020B0604030504040204" pitchFamily="34" charset="0"/>
              </a:rPr>
              <a:t>SW_ArithmeticException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);</a:t>
            </a:r>
            <a:endParaRPr lang="en-GB" sz="1200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       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}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b="1" dirty="0">
                <a:solidFill>
                  <a:srgbClr val="00007F"/>
                </a:solidFill>
                <a:latin typeface="Verdana" panose="020B0604030504040204" pitchFamily="34" charset="0"/>
              </a:rPr>
              <a:t>catch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(</a:t>
            </a:r>
            <a:r>
              <a:rPr lang="en-GB" sz="1200" dirty="0" err="1">
                <a:solidFill>
                  <a:srgbClr val="000000"/>
                </a:solidFill>
                <a:latin typeface="Verdana" panose="020B0604030504040204" pitchFamily="34" charset="0"/>
              </a:rPr>
              <a:t>ArrayStoreException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 panose="020B0604030504040204" pitchFamily="34" charset="0"/>
              </a:rPr>
              <a:t>e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)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{</a:t>
            </a:r>
            <a:endParaRPr lang="en-GB" sz="1200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           </a:t>
            </a:r>
            <a:r>
              <a:rPr lang="en-GB" sz="1200" dirty="0" err="1">
                <a:solidFill>
                  <a:srgbClr val="000000"/>
                </a:solidFill>
                <a:latin typeface="Verdana" panose="020B0604030504040204" pitchFamily="34" charset="0"/>
              </a:rPr>
              <a:t>ISOException</a:t>
            </a:r>
            <a:r>
              <a:rPr lang="en-GB" sz="1200" b="1" dirty="0" err="1">
                <a:solidFill>
                  <a:srgbClr val="000000"/>
                </a:solidFill>
                <a:latin typeface="Verdana" panose="020B0604030504040204" pitchFamily="34" charset="0"/>
              </a:rPr>
              <a:t>.</a:t>
            </a:r>
            <a:r>
              <a:rPr lang="en-GB" sz="1200" dirty="0" err="1">
                <a:solidFill>
                  <a:srgbClr val="000000"/>
                </a:solidFill>
                <a:latin typeface="Verdana" panose="020B0604030504040204" pitchFamily="34" charset="0"/>
              </a:rPr>
              <a:t>throwIt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(</a:t>
            </a:r>
            <a:r>
              <a:rPr lang="en-GB" sz="1200" dirty="0" err="1">
                <a:solidFill>
                  <a:srgbClr val="000000"/>
                </a:solidFill>
                <a:latin typeface="Verdana" panose="020B0604030504040204" pitchFamily="34" charset="0"/>
              </a:rPr>
              <a:t>SW_ArrayStoreException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);</a:t>
            </a:r>
            <a:endParaRPr lang="en-GB" sz="1200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       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}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b="1" dirty="0">
                <a:solidFill>
                  <a:srgbClr val="00007F"/>
                </a:solidFill>
                <a:latin typeface="Verdana" panose="020B0604030504040204" pitchFamily="34" charset="0"/>
              </a:rPr>
              <a:t>catch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(</a:t>
            </a:r>
            <a:r>
              <a:rPr lang="en-GB" sz="1200" dirty="0" err="1">
                <a:solidFill>
                  <a:srgbClr val="000000"/>
                </a:solidFill>
                <a:latin typeface="Verdana" panose="020B0604030504040204" pitchFamily="34" charset="0"/>
              </a:rPr>
              <a:t>NullPointerException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 panose="020B0604030504040204" pitchFamily="34" charset="0"/>
              </a:rPr>
              <a:t>e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)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{</a:t>
            </a:r>
            <a:endParaRPr lang="en-GB" sz="1200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           </a:t>
            </a:r>
            <a:r>
              <a:rPr lang="en-GB" sz="1200" dirty="0" err="1">
                <a:solidFill>
                  <a:srgbClr val="000000"/>
                </a:solidFill>
                <a:latin typeface="Verdana" panose="020B0604030504040204" pitchFamily="34" charset="0"/>
              </a:rPr>
              <a:t>ISOException</a:t>
            </a:r>
            <a:r>
              <a:rPr lang="en-GB" sz="1200" b="1" dirty="0" err="1">
                <a:solidFill>
                  <a:srgbClr val="000000"/>
                </a:solidFill>
                <a:latin typeface="Verdana" panose="020B0604030504040204" pitchFamily="34" charset="0"/>
              </a:rPr>
              <a:t>.</a:t>
            </a:r>
            <a:r>
              <a:rPr lang="en-GB" sz="1200" dirty="0" err="1">
                <a:solidFill>
                  <a:srgbClr val="000000"/>
                </a:solidFill>
                <a:latin typeface="Verdana" panose="020B0604030504040204" pitchFamily="34" charset="0"/>
              </a:rPr>
              <a:t>throwIt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(</a:t>
            </a:r>
            <a:r>
              <a:rPr lang="en-GB" sz="1200" dirty="0" err="1">
                <a:solidFill>
                  <a:srgbClr val="000000"/>
                </a:solidFill>
                <a:latin typeface="Verdana" panose="020B0604030504040204" pitchFamily="34" charset="0"/>
              </a:rPr>
              <a:t>SW_NullPointerException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);</a:t>
            </a:r>
            <a:endParaRPr lang="en-GB" sz="1200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       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}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b="1" dirty="0">
                <a:solidFill>
                  <a:srgbClr val="00007F"/>
                </a:solidFill>
                <a:latin typeface="Verdana" panose="020B0604030504040204" pitchFamily="34" charset="0"/>
              </a:rPr>
              <a:t>catch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(</a:t>
            </a:r>
            <a:r>
              <a:rPr lang="en-GB" sz="1200" dirty="0" err="1">
                <a:solidFill>
                  <a:srgbClr val="000000"/>
                </a:solidFill>
                <a:latin typeface="Verdana" panose="020B0604030504040204" pitchFamily="34" charset="0"/>
              </a:rPr>
              <a:t>NegativeArraySizeException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 panose="020B0604030504040204" pitchFamily="34" charset="0"/>
              </a:rPr>
              <a:t>e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)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{</a:t>
            </a:r>
            <a:endParaRPr lang="en-GB" sz="1200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           </a:t>
            </a:r>
            <a:r>
              <a:rPr lang="en-GB" sz="1200" dirty="0" err="1">
                <a:solidFill>
                  <a:srgbClr val="000000"/>
                </a:solidFill>
                <a:latin typeface="Verdana" panose="020B0604030504040204" pitchFamily="34" charset="0"/>
              </a:rPr>
              <a:t>ISOException</a:t>
            </a:r>
            <a:r>
              <a:rPr lang="en-GB" sz="1200" b="1" dirty="0" err="1">
                <a:solidFill>
                  <a:srgbClr val="000000"/>
                </a:solidFill>
                <a:latin typeface="Verdana" panose="020B0604030504040204" pitchFamily="34" charset="0"/>
              </a:rPr>
              <a:t>.</a:t>
            </a:r>
            <a:r>
              <a:rPr lang="en-GB" sz="1200" dirty="0" err="1">
                <a:solidFill>
                  <a:srgbClr val="000000"/>
                </a:solidFill>
                <a:latin typeface="Verdana" panose="020B0604030504040204" pitchFamily="34" charset="0"/>
              </a:rPr>
              <a:t>throwIt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(</a:t>
            </a:r>
            <a:r>
              <a:rPr lang="en-GB" sz="1200" dirty="0" err="1">
                <a:solidFill>
                  <a:srgbClr val="000000"/>
                </a:solidFill>
                <a:latin typeface="Verdana" panose="020B0604030504040204" pitchFamily="34" charset="0"/>
              </a:rPr>
              <a:t>SW_NegativeArraySizeException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);</a:t>
            </a:r>
            <a:endParaRPr lang="en-GB" sz="1200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       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}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b="1" dirty="0">
                <a:solidFill>
                  <a:srgbClr val="00007F"/>
                </a:solidFill>
                <a:latin typeface="Verdana" panose="020B0604030504040204" pitchFamily="34" charset="0"/>
              </a:rPr>
              <a:t>catch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(</a:t>
            </a:r>
            <a:r>
              <a:rPr lang="en-GB" sz="1200" dirty="0" err="1">
                <a:solidFill>
                  <a:srgbClr val="000000"/>
                </a:solidFill>
                <a:latin typeface="Verdana" panose="020B0604030504040204" pitchFamily="34" charset="0"/>
              </a:rPr>
              <a:t>CryptoException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 panose="020B0604030504040204" pitchFamily="34" charset="0"/>
              </a:rPr>
              <a:t>e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)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{</a:t>
            </a:r>
            <a:endParaRPr lang="en-GB" sz="1200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           </a:t>
            </a:r>
            <a:r>
              <a:rPr lang="en-GB" sz="1200" dirty="0" err="1">
                <a:solidFill>
                  <a:srgbClr val="000000"/>
                </a:solidFill>
                <a:latin typeface="Verdana" panose="020B0604030504040204" pitchFamily="34" charset="0"/>
              </a:rPr>
              <a:t>ISOException</a:t>
            </a:r>
            <a:r>
              <a:rPr lang="en-GB" sz="1200" b="1" dirty="0" err="1">
                <a:solidFill>
                  <a:srgbClr val="000000"/>
                </a:solidFill>
                <a:latin typeface="Verdana" panose="020B0604030504040204" pitchFamily="34" charset="0"/>
              </a:rPr>
              <a:t>.</a:t>
            </a:r>
            <a:r>
              <a:rPr lang="en-GB" sz="1200" dirty="0" err="1">
                <a:solidFill>
                  <a:srgbClr val="000000"/>
                </a:solidFill>
                <a:latin typeface="Verdana" panose="020B0604030504040204" pitchFamily="34" charset="0"/>
              </a:rPr>
              <a:t>throwIt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((</a:t>
            </a:r>
            <a:r>
              <a:rPr lang="en-GB" sz="1200" b="1" dirty="0">
                <a:solidFill>
                  <a:srgbClr val="00007F"/>
                </a:solidFill>
                <a:latin typeface="Verdana" panose="020B0604030504040204" pitchFamily="34" charset="0"/>
              </a:rPr>
              <a:t>short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)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(</a:t>
            </a:r>
            <a:r>
              <a:rPr lang="en-GB" sz="1200" dirty="0" err="1">
                <a:solidFill>
                  <a:srgbClr val="000000"/>
                </a:solidFill>
                <a:latin typeface="Verdana" panose="020B0604030504040204" pitchFamily="34" charset="0"/>
              </a:rPr>
              <a:t>SW_CryptoException_prefix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|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Verdana" panose="020B0604030504040204" pitchFamily="34" charset="0"/>
              </a:rPr>
              <a:t>e</a:t>
            </a:r>
            <a:r>
              <a:rPr lang="en-GB" sz="1200" b="1" dirty="0" err="1">
                <a:solidFill>
                  <a:srgbClr val="000000"/>
                </a:solidFill>
                <a:latin typeface="Verdana" panose="020B0604030504040204" pitchFamily="34" charset="0"/>
              </a:rPr>
              <a:t>.</a:t>
            </a:r>
            <a:r>
              <a:rPr lang="en-GB" sz="1200" dirty="0" err="1">
                <a:solidFill>
                  <a:srgbClr val="000000"/>
                </a:solidFill>
                <a:latin typeface="Verdana" panose="020B0604030504040204" pitchFamily="34" charset="0"/>
              </a:rPr>
              <a:t>getReason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()));</a:t>
            </a:r>
            <a:endParaRPr lang="en-GB" sz="1200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       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}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b="1" dirty="0">
                <a:solidFill>
                  <a:srgbClr val="00007F"/>
                </a:solidFill>
                <a:latin typeface="Verdana" panose="020B0604030504040204" pitchFamily="34" charset="0"/>
              </a:rPr>
              <a:t>catch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(</a:t>
            </a:r>
            <a:r>
              <a:rPr lang="en-GB" sz="1200" dirty="0" err="1">
                <a:solidFill>
                  <a:srgbClr val="000000"/>
                </a:solidFill>
                <a:latin typeface="Verdana" panose="020B0604030504040204" pitchFamily="34" charset="0"/>
              </a:rPr>
              <a:t>SystemException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 panose="020B0604030504040204" pitchFamily="34" charset="0"/>
              </a:rPr>
              <a:t>e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)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{</a:t>
            </a:r>
            <a:endParaRPr lang="en-GB" sz="1200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           </a:t>
            </a:r>
            <a:r>
              <a:rPr lang="en-GB" sz="1200" dirty="0" err="1">
                <a:solidFill>
                  <a:srgbClr val="000000"/>
                </a:solidFill>
                <a:latin typeface="Verdana" panose="020B0604030504040204" pitchFamily="34" charset="0"/>
              </a:rPr>
              <a:t>ISOException</a:t>
            </a:r>
            <a:r>
              <a:rPr lang="en-GB" sz="1200" b="1" dirty="0" err="1">
                <a:solidFill>
                  <a:srgbClr val="000000"/>
                </a:solidFill>
                <a:latin typeface="Verdana" panose="020B0604030504040204" pitchFamily="34" charset="0"/>
              </a:rPr>
              <a:t>.</a:t>
            </a:r>
            <a:r>
              <a:rPr lang="en-GB" sz="1200" dirty="0" err="1">
                <a:solidFill>
                  <a:srgbClr val="000000"/>
                </a:solidFill>
                <a:latin typeface="Verdana" panose="020B0604030504040204" pitchFamily="34" charset="0"/>
              </a:rPr>
              <a:t>throwIt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((</a:t>
            </a:r>
            <a:r>
              <a:rPr lang="en-GB" sz="1200" b="1" dirty="0">
                <a:solidFill>
                  <a:srgbClr val="00007F"/>
                </a:solidFill>
                <a:latin typeface="Verdana" panose="020B0604030504040204" pitchFamily="34" charset="0"/>
              </a:rPr>
              <a:t>short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)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(</a:t>
            </a:r>
            <a:r>
              <a:rPr lang="en-GB" sz="1200" dirty="0" err="1">
                <a:solidFill>
                  <a:srgbClr val="000000"/>
                </a:solidFill>
                <a:latin typeface="Verdana" panose="020B0604030504040204" pitchFamily="34" charset="0"/>
              </a:rPr>
              <a:t>SW_SystemException_prefix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|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Verdana" panose="020B0604030504040204" pitchFamily="34" charset="0"/>
              </a:rPr>
              <a:t>e</a:t>
            </a:r>
            <a:r>
              <a:rPr lang="en-GB" sz="1200" b="1" dirty="0" err="1">
                <a:solidFill>
                  <a:srgbClr val="000000"/>
                </a:solidFill>
                <a:latin typeface="Verdana" panose="020B0604030504040204" pitchFamily="34" charset="0"/>
              </a:rPr>
              <a:t>.</a:t>
            </a:r>
            <a:r>
              <a:rPr lang="en-GB" sz="1200" dirty="0" err="1">
                <a:solidFill>
                  <a:srgbClr val="000000"/>
                </a:solidFill>
                <a:latin typeface="Verdana" panose="020B0604030504040204" pitchFamily="34" charset="0"/>
              </a:rPr>
              <a:t>getReason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()));</a:t>
            </a:r>
            <a:endParaRPr lang="en-GB" sz="1200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       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}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b="1" dirty="0">
                <a:solidFill>
                  <a:srgbClr val="00007F"/>
                </a:solidFill>
                <a:latin typeface="Verdana" panose="020B0604030504040204" pitchFamily="34" charset="0"/>
              </a:rPr>
              <a:t>catch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(</a:t>
            </a:r>
            <a:r>
              <a:rPr lang="en-GB" sz="1200" dirty="0" err="1">
                <a:solidFill>
                  <a:srgbClr val="000000"/>
                </a:solidFill>
                <a:latin typeface="Verdana" panose="020B0604030504040204" pitchFamily="34" charset="0"/>
              </a:rPr>
              <a:t>PINException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 panose="020B0604030504040204" pitchFamily="34" charset="0"/>
              </a:rPr>
              <a:t>e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)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{</a:t>
            </a:r>
            <a:endParaRPr lang="en-GB" sz="1200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           </a:t>
            </a:r>
            <a:r>
              <a:rPr lang="en-GB" sz="1200" dirty="0" err="1">
                <a:solidFill>
                  <a:srgbClr val="000000"/>
                </a:solidFill>
                <a:latin typeface="Verdana" panose="020B0604030504040204" pitchFamily="34" charset="0"/>
              </a:rPr>
              <a:t>ISOException</a:t>
            </a:r>
            <a:r>
              <a:rPr lang="en-GB" sz="1200" b="1" dirty="0" err="1">
                <a:solidFill>
                  <a:srgbClr val="000000"/>
                </a:solidFill>
                <a:latin typeface="Verdana" panose="020B0604030504040204" pitchFamily="34" charset="0"/>
              </a:rPr>
              <a:t>.</a:t>
            </a:r>
            <a:r>
              <a:rPr lang="en-GB" sz="1200" dirty="0" err="1">
                <a:solidFill>
                  <a:srgbClr val="000000"/>
                </a:solidFill>
                <a:latin typeface="Verdana" panose="020B0604030504040204" pitchFamily="34" charset="0"/>
              </a:rPr>
              <a:t>throwIt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((</a:t>
            </a:r>
            <a:r>
              <a:rPr lang="en-GB" sz="1200" b="1" dirty="0">
                <a:solidFill>
                  <a:srgbClr val="00007F"/>
                </a:solidFill>
                <a:latin typeface="Verdana" panose="020B0604030504040204" pitchFamily="34" charset="0"/>
              </a:rPr>
              <a:t>short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)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(</a:t>
            </a:r>
            <a:r>
              <a:rPr lang="en-GB" sz="1200" dirty="0" err="1">
                <a:solidFill>
                  <a:srgbClr val="000000"/>
                </a:solidFill>
                <a:latin typeface="Verdana" panose="020B0604030504040204" pitchFamily="34" charset="0"/>
              </a:rPr>
              <a:t>SW_PINException_prefix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|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Verdana" panose="020B0604030504040204" pitchFamily="34" charset="0"/>
              </a:rPr>
              <a:t>e</a:t>
            </a:r>
            <a:r>
              <a:rPr lang="en-GB" sz="1200" b="1" dirty="0" err="1">
                <a:solidFill>
                  <a:srgbClr val="000000"/>
                </a:solidFill>
                <a:latin typeface="Verdana" panose="020B0604030504040204" pitchFamily="34" charset="0"/>
              </a:rPr>
              <a:t>.</a:t>
            </a:r>
            <a:r>
              <a:rPr lang="en-GB" sz="1200" dirty="0" err="1">
                <a:solidFill>
                  <a:srgbClr val="000000"/>
                </a:solidFill>
                <a:latin typeface="Verdana" panose="020B0604030504040204" pitchFamily="34" charset="0"/>
              </a:rPr>
              <a:t>getReason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()));</a:t>
            </a:r>
            <a:endParaRPr lang="en-GB" sz="1200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       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}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b="1" dirty="0">
                <a:solidFill>
                  <a:srgbClr val="00007F"/>
                </a:solidFill>
                <a:latin typeface="Verdana" panose="020B0604030504040204" pitchFamily="34" charset="0"/>
              </a:rPr>
              <a:t>catch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(</a:t>
            </a:r>
            <a:r>
              <a:rPr lang="en-GB" sz="1200" dirty="0" err="1">
                <a:solidFill>
                  <a:srgbClr val="000000"/>
                </a:solidFill>
                <a:latin typeface="Verdana" panose="020B0604030504040204" pitchFamily="34" charset="0"/>
              </a:rPr>
              <a:t>TransactionException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 panose="020B0604030504040204" pitchFamily="34" charset="0"/>
              </a:rPr>
              <a:t>e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)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{</a:t>
            </a:r>
            <a:endParaRPr lang="en-GB" sz="1200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           </a:t>
            </a:r>
            <a:r>
              <a:rPr lang="en-GB" sz="1200" dirty="0" err="1">
                <a:solidFill>
                  <a:srgbClr val="000000"/>
                </a:solidFill>
                <a:latin typeface="Verdana" panose="020B0604030504040204" pitchFamily="34" charset="0"/>
              </a:rPr>
              <a:t>ISOException</a:t>
            </a:r>
            <a:r>
              <a:rPr lang="en-GB" sz="1200" b="1" dirty="0" err="1">
                <a:solidFill>
                  <a:srgbClr val="000000"/>
                </a:solidFill>
                <a:latin typeface="Verdana" panose="020B0604030504040204" pitchFamily="34" charset="0"/>
              </a:rPr>
              <a:t>.</a:t>
            </a:r>
            <a:r>
              <a:rPr lang="en-GB" sz="1200" dirty="0" err="1">
                <a:solidFill>
                  <a:srgbClr val="000000"/>
                </a:solidFill>
                <a:latin typeface="Verdana" panose="020B0604030504040204" pitchFamily="34" charset="0"/>
              </a:rPr>
              <a:t>throwIt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((</a:t>
            </a:r>
            <a:r>
              <a:rPr lang="en-GB" sz="1200" b="1" dirty="0">
                <a:solidFill>
                  <a:srgbClr val="00007F"/>
                </a:solidFill>
                <a:latin typeface="Verdana" panose="020B0604030504040204" pitchFamily="34" charset="0"/>
              </a:rPr>
              <a:t>short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)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(</a:t>
            </a:r>
            <a:r>
              <a:rPr lang="en-GB" sz="1200" dirty="0" err="1">
                <a:solidFill>
                  <a:srgbClr val="000000"/>
                </a:solidFill>
                <a:latin typeface="Verdana" panose="020B0604030504040204" pitchFamily="34" charset="0"/>
              </a:rPr>
              <a:t>SW_TransactionException_prefix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|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Verdana" panose="020B0604030504040204" pitchFamily="34" charset="0"/>
              </a:rPr>
              <a:t>e</a:t>
            </a:r>
            <a:r>
              <a:rPr lang="en-GB" sz="1200" b="1" dirty="0" err="1">
                <a:solidFill>
                  <a:srgbClr val="000000"/>
                </a:solidFill>
                <a:latin typeface="Verdana" panose="020B0604030504040204" pitchFamily="34" charset="0"/>
              </a:rPr>
              <a:t>.</a:t>
            </a:r>
            <a:r>
              <a:rPr lang="en-GB" sz="1200" dirty="0" err="1">
                <a:solidFill>
                  <a:srgbClr val="000000"/>
                </a:solidFill>
                <a:latin typeface="Verdana" panose="020B0604030504040204" pitchFamily="34" charset="0"/>
              </a:rPr>
              <a:t>getReason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()));</a:t>
            </a:r>
            <a:endParaRPr lang="en-GB" sz="1200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       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}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b="1" dirty="0">
                <a:solidFill>
                  <a:srgbClr val="00007F"/>
                </a:solidFill>
                <a:latin typeface="Verdana" panose="020B0604030504040204" pitchFamily="34" charset="0"/>
              </a:rPr>
              <a:t>catch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(</a:t>
            </a:r>
            <a:r>
              <a:rPr lang="en-GB" sz="1200" dirty="0" err="1">
                <a:solidFill>
                  <a:srgbClr val="000000"/>
                </a:solidFill>
                <a:latin typeface="Verdana" panose="020B0604030504040204" pitchFamily="34" charset="0"/>
              </a:rPr>
              <a:t>CardRuntimeException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 panose="020B0604030504040204" pitchFamily="34" charset="0"/>
              </a:rPr>
              <a:t>e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)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{</a:t>
            </a:r>
            <a:endParaRPr lang="en-GB" sz="1200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           </a:t>
            </a:r>
            <a:r>
              <a:rPr lang="en-GB" sz="1200" dirty="0" err="1">
                <a:solidFill>
                  <a:srgbClr val="000000"/>
                </a:solidFill>
                <a:latin typeface="Verdana" panose="020B0604030504040204" pitchFamily="34" charset="0"/>
              </a:rPr>
              <a:t>ISOException</a:t>
            </a:r>
            <a:r>
              <a:rPr lang="en-GB" sz="1200" b="1" dirty="0" err="1">
                <a:solidFill>
                  <a:srgbClr val="000000"/>
                </a:solidFill>
                <a:latin typeface="Verdana" panose="020B0604030504040204" pitchFamily="34" charset="0"/>
              </a:rPr>
              <a:t>.</a:t>
            </a:r>
            <a:r>
              <a:rPr lang="en-GB" sz="1200" dirty="0" err="1">
                <a:solidFill>
                  <a:srgbClr val="000000"/>
                </a:solidFill>
                <a:latin typeface="Verdana" panose="020B0604030504040204" pitchFamily="34" charset="0"/>
              </a:rPr>
              <a:t>throwIt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((</a:t>
            </a:r>
            <a:r>
              <a:rPr lang="en-GB" sz="1200" b="1" dirty="0">
                <a:solidFill>
                  <a:srgbClr val="00007F"/>
                </a:solidFill>
                <a:latin typeface="Verdana" panose="020B0604030504040204" pitchFamily="34" charset="0"/>
              </a:rPr>
              <a:t>short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)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(</a:t>
            </a:r>
            <a:r>
              <a:rPr lang="en-GB" sz="1200" dirty="0" err="1">
                <a:solidFill>
                  <a:srgbClr val="000000"/>
                </a:solidFill>
                <a:latin typeface="Verdana" panose="020B0604030504040204" pitchFamily="34" charset="0"/>
              </a:rPr>
              <a:t>SW_CardRuntimeException_prefix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|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Verdana" panose="020B0604030504040204" pitchFamily="34" charset="0"/>
              </a:rPr>
              <a:t>e</a:t>
            </a:r>
            <a:r>
              <a:rPr lang="en-GB" sz="1200" b="1" dirty="0" err="1">
                <a:solidFill>
                  <a:srgbClr val="000000"/>
                </a:solidFill>
                <a:latin typeface="Verdana" panose="020B0604030504040204" pitchFamily="34" charset="0"/>
              </a:rPr>
              <a:t>.</a:t>
            </a:r>
            <a:r>
              <a:rPr lang="en-GB" sz="1200" dirty="0" err="1">
                <a:solidFill>
                  <a:srgbClr val="000000"/>
                </a:solidFill>
                <a:latin typeface="Verdana" panose="020B0604030504040204" pitchFamily="34" charset="0"/>
              </a:rPr>
              <a:t>getReason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()));</a:t>
            </a:r>
            <a:endParaRPr lang="en-GB" sz="1200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       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}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b="1" dirty="0">
                <a:solidFill>
                  <a:srgbClr val="00007F"/>
                </a:solidFill>
                <a:latin typeface="Verdana" panose="020B0604030504040204" pitchFamily="34" charset="0"/>
              </a:rPr>
              <a:t>catch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(</a:t>
            </a:r>
            <a:r>
              <a:rPr lang="en-GB" sz="1200" dirty="0">
                <a:solidFill>
                  <a:srgbClr val="000000"/>
                </a:solidFill>
                <a:latin typeface="Verdana" panose="020B0604030504040204" pitchFamily="34" charset="0"/>
              </a:rPr>
              <a:t>Exception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 panose="020B0604030504040204" pitchFamily="34" charset="0"/>
              </a:rPr>
              <a:t>e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)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{</a:t>
            </a:r>
            <a:endParaRPr lang="en-GB" sz="1200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           </a:t>
            </a:r>
            <a:r>
              <a:rPr lang="en-GB" sz="1200" dirty="0" err="1">
                <a:solidFill>
                  <a:srgbClr val="000000"/>
                </a:solidFill>
                <a:latin typeface="Verdana" panose="020B0604030504040204" pitchFamily="34" charset="0"/>
              </a:rPr>
              <a:t>ISOException</a:t>
            </a:r>
            <a:r>
              <a:rPr lang="en-GB" sz="1200" b="1" dirty="0" err="1">
                <a:solidFill>
                  <a:srgbClr val="000000"/>
                </a:solidFill>
                <a:latin typeface="Verdana" panose="020B0604030504040204" pitchFamily="34" charset="0"/>
              </a:rPr>
              <a:t>.</a:t>
            </a:r>
            <a:r>
              <a:rPr lang="en-GB" sz="1200" dirty="0" err="1">
                <a:solidFill>
                  <a:srgbClr val="000000"/>
                </a:solidFill>
                <a:latin typeface="Verdana" panose="020B0604030504040204" pitchFamily="34" charset="0"/>
              </a:rPr>
              <a:t>throwIt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(</a:t>
            </a:r>
            <a:r>
              <a:rPr lang="en-GB" sz="1200" dirty="0" err="1">
                <a:solidFill>
                  <a:srgbClr val="000000"/>
                </a:solidFill>
                <a:latin typeface="Verdana" panose="020B0604030504040204" pitchFamily="34" charset="0"/>
              </a:rPr>
              <a:t>Consts</a:t>
            </a:r>
            <a:r>
              <a:rPr lang="en-GB" sz="1200" b="1" dirty="0" err="1">
                <a:solidFill>
                  <a:srgbClr val="000000"/>
                </a:solidFill>
                <a:latin typeface="Verdana" panose="020B0604030504040204" pitchFamily="34" charset="0"/>
              </a:rPr>
              <a:t>.</a:t>
            </a:r>
            <a:r>
              <a:rPr lang="en-GB" sz="1200" dirty="0" err="1">
                <a:solidFill>
                  <a:srgbClr val="000000"/>
                </a:solidFill>
                <a:latin typeface="Verdana" panose="020B0604030504040204" pitchFamily="34" charset="0"/>
              </a:rPr>
              <a:t>SW_Exception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);</a:t>
            </a:r>
            <a:endParaRPr lang="en-GB" sz="1200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       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}</a:t>
            </a:r>
            <a:endParaRPr lang="en-GB" sz="1200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   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}</a:t>
            </a:r>
            <a:endParaRPr lang="en-GB" sz="12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3573884" y="4679731"/>
            <a:ext cx="5539722" cy="2123658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lvl="0"/>
            <a:r>
              <a:rPr lang="en-GB" sz="1200" dirty="0">
                <a:solidFill>
                  <a:srgbClr val="000000"/>
                </a:solidFill>
                <a:latin typeface="Verdana" panose="020B0604030504040204" pitchFamily="34" charset="0"/>
              </a:rPr>
              <a:t>final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b="1" dirty="0">
                <a:solidFill>
                  <a:srgbClr val="00007F"/>
                </a:solidFill>
                <a:latin typeface="Verdana" panose="020B0604030504040204" pitchFamily="34" charset="0"/>
              </a:rPr>
              <a:t>short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Verdana" panose="020B0604030504040204" pitchFamily="34" charset="0"/>
              </a:rPr>
              <a:t>SW_Exception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		    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(</a:t>
            </a:r>
            <a:r>
              <a:rPr lang="en-GB" sz="1200" b="1" dirty="0">
                <a:solidFill>
                  <a:srgbClr val="00007F"/>
                </a:solidFill>
                <a:latin typeface="Verdana" panose="020B0604030504040204" pitchFamily="34" charset="0"/>
              </a:rPr>
              <a:t>short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)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dirty="0">
                <a:solidFill>
                  <a:srgbClr val="007F7F"/>
                </a:solidFill>
                <a:latin typeface="Verdana" panose="020B0604030504040204" pitchFamily="34" charset="0"/>
              </a:rPr>
              <a:t>0xff01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;</a:t>
            </a:r>
            <a:endParaRPr lang="en-GB" sz="1200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pPr lvl="0"/>
            <a:r>
              <a:rPr lang="en-GB" sz="1200" dirty="0">
                <a:solidFill>
                  <a:srgbClr val="000000"/>
                </a:solidFill>
                <a:latin typeface="Verdana" panose="020B0604030504040204" pitchFamily="34" charset="0"/>
              </a:rPr>
              <a:t>final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b="1" dirty="0">
                <a:solidFill>
                  <a:srgbClr val="00007F"/>
                </a:solidFill>
                <a:latin typeface="Verdana" panose="020B0604030504040204" pitchFamily="34" charset="0"/>
              </a:rPr>
              <a:t>short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Verdana" panose="020B0604030504040204" pitchFamily="34" charset="0"/>
              </a:rPr>
              <a:t>SW_ArrayIndexOutOfBoundsException</a:t>
            </a:r>
            <a:r>
              <a:rPr lang="en-GB" sz="700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(</a:t>
            </a:r>
            <a:r>
              <a:rPr lang="en-GB" sz="1200" b="1" dirty="0">
                <a:solidFill>
                  <a:srgbClr val="00007F"/>
                </a:solidFill>
                <a:latin typeface="Verdana" panose="020B0604030504040204" pitchFamily="34" charset="0"/>
              </a:rPr>
              <a:t>short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)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dirty="0">
                <a:solidFill>
                  <a:srgbClr val="007F7F"/>
                </a:solidFill>
                <a:latin typeface="Verdana" panose="020B0604030504040204" pitchFamily="34" charset="0"/>
              </a:rPr>
              <a:t>0xff02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;</a:t>
            </a:r>
            <a:endParaRPr lang="en-GB" sz="1200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pPr lvl="0"/>
            <a:r>
              <a:rPr lang="en-GB" sz="1200" dirty="0">
                <a:solidFill>
                  <a:srgbClr val="000000"/>
                </a:solidFill>
                <a:latin typeface="Verdana" panose="020B0604030504040204" pitchFamily="34" charset="0"/>
              </a:rPr>
              <a:t>final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b="1" dirty="0">
                <a:solidFill>
                  <a:srgbClr val="00007F"/>
                </a:solidFill>
                <a:latin typeface="Verdana" panose="020B0604030504040204" pitchFamily="34" charset="0"/>
              </a:rPr>
              <a:t>short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Verdana" panose="020B0604030504040204" pitchFamily="34" charset="0"/>
              </a:rPr>
              <a:t>SW_ArithmeticException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	    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(</a:t>
            </a:r>
            <a:r>
              <a:rPr lang="en-GB" sz="1200" b="1" dirty="0">
                <a:solidFill>
                  <a:srgbClr val="00007F"/>
                </a:solidFill>
                <a:latin typeface="Verdana" panose="020B0604030504040204" pitchFamily="34" charset="0"/>
              </a:rPr>
              <a:t>short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)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dirty="0">
                <a:solidFill>
                  <a:srgbClr val="007F7F"/>
                </a:solidFill>
                <a:latin typeface="Verdana" panose="020B0604030504040204" pitchFamily="34" charset="0"/>
              </a:rPr>
              <a:t>0xff03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;</a:t>
            </a:r>
            <a:endParaRPr lang="en-GB" sz="1200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pPr lvl="0"/>
            <a:r>
              <a:rPr lang="en-GB" sz="1200" dirty="0">
                <a:solidFill>
                  <a:srgbClr val="000000"/>
                </a:solidFill>
                <a:latin typeface="Verdana" panose="020B0604030504040204" pitchFamily="34" charset="0"/>
              </a:rPr>
              <a:t>final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b="1" dirty="0">
                <a:solidFill>
                  <a:srgbClr val="00007F"/>
                </a:solidFill>
                <a:latin typeface="Verdana" panose="020B0604030504040204" pitchFamily="34" charset="0"/>
              </a:rPr>
              <a:t>short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Verdana" panose="020B0604030504040204" pitchFamily="34" charset="0"/>
              </a:rPr>
              <a:t>SW_ArrayStoreException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	    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(</a:t>
            </a:r>
            <a:r>
              <a:rPr lang="en-GB" sz="1200" b="1" dirty="0">
                <a:solidFill>
                  <a:srgbClr val="00007F"/>
                </a:solidFill>
                <a:latin typeface="Verdana" panose="020B0604030504040204" pitchFamily="34" charset="0"/>
              </a:rPr>
              <a:t>short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)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dirty="0">
                <a:solidFill>
                  <a:srgbClr val="007F7F"/>
                </a:solidFill>
                <a:latin typeface="Verdana" panose="020B0604030504040204" pitchFamily="34" charset="0"/>
              </a:rPr>
              <a:t>0xff04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;</a:t>
            </a:r>
            <a:endParaRPr lang="en-GB" sz="1200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pPr lvl="0"/>
            <a:r>
              <a:rPr lang="en-GB" sz="1200" dirty="0">
                <a:solidFill>
                  <a:srgbClr val="000000"/>
                </a:solidFill>
                <a:latin typeface="Verdana" panose="020B0604030504040204" pitchFamily="34" charset="0"/>
              </a:rPr>
              <a:t>final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b="1" dirty="0">
                <a:solidFill>
                  <a:srgbClr val="00007F"/>
                </a:solidFill>
                <a:latin typeface="Verdana" panose="020B0604030504040204" pitchFamily="34" charset="0"/>
              </a:rPr>
              <a:t>short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Verdana" panose="020B0604030504040204" pitchFamily="34" charset="0"/>
              </a:rPr>
              <a:t>SW_NullPointerException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	    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(</a:t>
            </a:r>
            <a:r>
              <a:rPr lang="en-GB" sz="1200" b="1" dirty="0">
                <a:solidFill>
                  <a:srgbClr val="00007F"/>
                </a:solidFill>
                <a:latin typeface="Verdana" panose="020B0604030504040204" pitchFamily="34" charset="0"/>
              </a:rPr>
              <a:t>short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)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dirty="0">
                <a:solidFill>
                  <a:srgbClr val="007F7F"/>
                </a:solidFill>
                <a:latin typeface="Verdana" panose="020B0604030504040204" pitchFamily="34" charset="0"/>
              </a:rPr>
              <a:t>0xff05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;</a:t>
            </a:r>
            <a:endParaRPr lang="en-GB" sz="1200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pPr lvl="0"/>
            <a:r>
              <a:rPr lang="en-GB" sz="1200" dirty="0">
                <a:solidFill>
                  <a:srgbClr val="000000"/>
                </a:solidFill>
                <a:latin typeface="Verdana" panose="020B0604030504040204" pitchFamily="34" charset="0"/>
              </a:rPr>
              <a:t>final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b="1" dirty="0">
                <a:solidFill>
                  <a:srgbClr val="00007F"/>
                </a:solidFill>
                <a:latin typeface="Verdana" panose="020B0604030504040204" pitchFamily="34" charset="0"/>
              </a:rPr>
              <a:t>short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Verdana" panose="020B0604030504040204" pitchFamily="34" charset="0"/>
              </a:rPr>
              <a:t>SW_NegativeArraySizeException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	    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(</a:t>
            </a:r>
            <a:r>
              <a:rPr lang="en-GB" sz="1200" b="1" dirty="0">
                <a:solidFill>
                  <a:srgbClr val="00007F"/>
                </a:solidFill>
                <a:latin typeface="Verdana" panose="020B0604030504040204" pitchFamily="34" charset="0"/>
              </a:rPr>
              <a:t>short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)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dirty="0">
                <a:solidFill>
                  <a:srgbClr val="007F7F"/>
                </a:solidFill>
                <a:latin typeface="Verdana" panose="020B0604030504040204" pitchFamily="34" charset="0"/>
              </a:rPr>
              <a:t>0xff06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;</a:t>
            </a:r>
            <a:endParaRPr lang="en-GB" sz="1200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pPr lvl="0"/>
            <a:r>
              <a:rPr lang="en-GB" sz="1200" dirty="0">
                <a:solidFill>
                  <a:srgbClr val="000000"/>
                </a:solidFill>
                <a:latin typeface="Verdana" panose="020B0604030504040204" pitchFamily="34" charset="0"/>
              </a:rPr>
              <a:t>final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b="1" dirty="0">
                <a:solidFill>
                  <a:srgbClr val="00007F"/>
                </a:solidFill>
                <a:latin typeface="Verdana" panose="020B0604030504040204" pitchFamily="34" charset="0"/>
              </a:rPr>
              <a:t>short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Verdana" panose="020B0604030504040204" pitchFamily="34" charset="0"/>
              </a:rPr>
              <a:t>SW_CryptoException_prefix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	    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(</a:t>
            </a:r>
            <a:r>
              <a:rPr lang="en-GB" sz="1200" b="1" dirty="0">
                <a:solidFill>
                  <a:srgbClr val="00007F"/>
                </a:solidFill>
                <a:latin typeface="Verdana" panose="020B0604030504040204" pitchFamily="34" charset="0"/>
              </a:rPr>
              <a:t>short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)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dirty="0">
                <a:solidFill>
                  <a:srgbClr val="007F7F"/>
                </a:solidFill>
                <a:latin typeface="Verdana" panose="020B0604030504040204" pitchFamily="34" charset="0"/>
              </a:rPr>
              <a:t>0xf100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;</a:t>
            </a:r>
            <a:endParaRPr lang="en-GB" sz="1200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pPr lvl="0"/>
            <a:r>
              <a:rPr lang="en-GB" sz="1200" dirty="0">
                <a:solidFill>
                  <a:srgbClr val="000000"/>
                </a:solidFill>
                <a:latin typeface="Verdana" panose="020B0604030504040204" pitchFamily="34" charset="0"/>
              </a:rPr>
              <a:t>final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b="1" dirty="0">
                <a:solidFill>
                  <a:srgbClr val="00007F"/>
                </a:solidFill>
                <a:latin typeface="Verdana" panose="020B0604030504040204" pitchFamily="34" charset="0"/>
              </a:rPr>
              <a:t>short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Verdana" panose="020B0604030504040204" pitchFamily="34" charset="0"/>
              </a:rPr>
              <a:t>SW_SystemException_prefix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	    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(</a:t>
            </a:r>
            <a:r>
              <a:rPr lang="en-GB" sz="1200" b="1" dirty="0">
                <a:solidFill>
                  <a:srgbClr val="00007F"/>
                </a:solidFill>
                <a:latin typeface="Verdana" panose="020B0604030504040204" pitchFamily="34" charset="0"/>
              </a:rPr>
              <a:t>short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)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dirty="0">
                <a:solidFill>
                  <a:srgbClr val="007F7F"/>
                </a:solidFill>
                <a:latin typeface="Verdana" panose="020B0604030504040204" pitchFamily="34" charset="0"/>
              </a:rPr>
              <a:t>0xf200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;</a:t>
            </a:r>
            <a:endParaRPr lang="en-GB" sz="1200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pPr lvl="0"/>
            <a:r>
              <a:rPr lang="en-GB" sz="1200" dirty="0">
                <a:solidFill>
                  <a:srgbClr val="000000"/>
                </a:solidFill>
                <a:latin typeface="Verdana" panose="020B0604030504040204" pitchFamily="34" charset="0"/>
              </a:rPr>
              <a:t>final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b="1" dirty="0">
                <a:solidFill>
                  <a:srgbClr val="00007F"/>
                </a:solidFill>
                <a:latin typeface="Verdana" panose="020B0604030504040204" pitchFamily="34" charset="0"/>
              </a:rPr>
              <a:t>short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Verdana" panose="020B0604030504040204" pitchFamily="34" charset="0"/>
              </a:rPr>
              <a:t>SW_PINException_prefix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	    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(</a:t>
            </a:r>
            <a:r>
              <a:rPr lang="en-GB" sz="1200" b="1" dirty="0">
                <a:solidFill>
                  <a:srgbClr val="00007F"/>
                </a:solidFill>
                <a:latin typeface="Verdana" panose="020B0604030504040204" pitchFamily="34" charset="0"/>
              </a:rPr>
              <a:t>short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)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dirty="0">
                <a:solidFill>
                  <a:srgbClr val="007F7F"/>
                </a:solidFill>
                <a:latin typeface="Verdana" panose="020B0604030504040204" pitchFamily="34" charset="0"/>
              </a:rPr>
              <a:t>0xf300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;</a:t>
            </a:r>
            <a:endParaRPr lang="en-GB" sz="1200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pPr lvl="0"/>
            <a:r>
              <a:rPr lang="en-GB" sz="1200" dirty="0">
                <a:solidFill>
                  <a:srgbClr val="000000"/>
                </a:solidFill>
                <a:latin typeface="Verdana" panose="020B0604030504040204" pitchFamily="34" charset="0"/>
              </a:rPr>
              <a:t>final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b="1" dirty="0">
                <a:solidFill>
                  <a:srgbClr val="00007F"/>
                </a:solidFill>
                <a:latin typeface="Verdana" panose="020B0604030504040204" pitchFamily="34" charset="0"/>
              </a:rPr>
              <a:t>short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Verdana" panose="020B0604030504040204" pitchFamily="34" charset="0"/>
              </a:rPr>
              <a:t>SW_TransactionException_prefix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	    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(</a:t>
            </a:r>
            <a:r>
              <a:rPr lang="en-GB" sz="1200" b="1" dirty="0">
                <a:solidFill>
                  <a:srgbClr val="00007F"/>
                </a:solidFill>
                <a:latin typeface="Verdana" panose="020B0604030504040204" pitchFamily="34" charset="0"/>
              </a:rPr>
              <a:t>short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)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dirty="0">
                <a:solidFill>
                  <a:srgbClr val="007F7F"/>
                </a:solidFill>
                <a:latin typeface="Verdana" panose="020B0604030504040204" pitchFamily="34" charset="0"/>
              </a:rPr>
              <a:t>0xf400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;</a:t>
            </a:r>
            <a:endParaRPr lang="en-GB" sz="1200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pPr lvl="0"/>
            <a:r>
              <a:rPr lang="en-GB" sz="1200" dirty="0">
                <a:solidFill>
                  <a:srgbClr val="000000"/>
                </a:solidFill>
                <a:latin typeface="Verdana" panose="020B0604030504040204" pitchFamily="34" charset="0"/>
              </a:rPr>
              <a:t>final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b="1" dirty="0">
                <a:solidFill>
                  <a:srgbClr val="00007F"/>
                </a:solidFill>
                <a:latin typeface="Verdana" panose="020B0604030504040204" pitchFamily="34" charset="0"/>
              </a:rPr>
              <a:t>short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Verdana" panose="020B0604030504040204" pitchFamily="34" charset="0"/>
              </a:rPr>
              <a:t>SW_CardRuntimeException_prefix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	    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(</a:t>
            </a:r>
            <a:r>
              <a:rPr lang="en-GB" sz="1200" b="1" dirty="0">
                <a:solidFill>
                  <a:srgbClr val="00007F"/>
                </a:solidFill>
                <a:latin typeface="Verdana" panose="020B0604030504040204" pitchFamily="34" charset="0"/>
              </a:rPr>
              <a:t>short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)</a:t>
            </a:r>
            <a:r>
              <a:rPr lang="en-GB" sz="12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dirty="0">
                <a:solidFill>
                  <a:srgbClr val="007F7F"/>
                </a:solidFill>
                <a:latin typeface="Verdana" panose="020B0604030504040204" pitchFamily="34" charset="0"/>
              </a:rPr>
              <a:t>0xf500</a:t>
            </a:r>
            <a:r>
              <a:rPr lang="en-GB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;</a:t>
            </a:r>
            <a:endParaRPr lang="en-GB" sz="1200" dirty="0">
              <a:solidFill>
                <a:srgbClr val="808080"/>
              </a:solidFill>
              <a:latin typeface="Verdana" panose="020B0604030504040204" pitchFamily="34" charset="0"/>
            </a:endParaRPr>
          </a:p>
        </p:txBody>
      </p:sp>
      <p:sp>
        <p:nvSpPr>
          <p:cNvPr id="8" name="AutoShape 5"/>
          <p:cNvSpPr>
            <a:spLocks/>
          </p:cNvSpPr>
          <p:nvPr/>
        </p:nvSpPr>
        <p:spPr bwMode="auto">
          <a:xfrm>
            <a:off x="6588224" y="2820068"/>
            <a:ext cx="2439524" cy="1231861"/>
          </a:xfrm>
          <a:prstGeom prst="borderCallout2">
            <a:avLst>
              <a:gd name="adj1" fmla="val 26472"/>
              <a:gd name="adj2" fmla="val -2866"/>
              <a:gd name="adj3" fmla="val 26472"/>
              <a:gd name="adj4" fmla="val -17238"/>
              <a:gd name="adj5" fmla="val 113770"/>
              <a:gd name="adj6" fmla="val -45304"/>
            </a:avLst>
          </a:prstGeom>
          <a:solidFill>
            <a:srgbClr val="00FF00">
              <a:alpha val="41176"/>
            </a:srgbClr>
          </a:solidFill>
          <a:ln w="25560">
            <a:solidFill>
              <a:srgbClr val="00FF00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cs-CZ" b="1" dirty="0">
                <a:solidFill>
                  <a:srgbClr val="000000"/>
                </a:solidFill>
              </a:rPr>
              <a:t>Some exceptions provide additional information (code). Propagate it further</a:t>
            </a:r>
          </a:p>
        </p:txBody>
      </p:sp>
      <p:sp>
        <p:nvSpPr>
          <p:cNvPr id="10" name="AutoShape 5"/>
          <p:cNvSpPr>
            <a:spLocks/>
          </p:cNvSpPr>
          <p:nvPr/>
        </p:nvSpPr>
        <p:spPr bwMode="auto">
          <a:xfrm>
            <a:off x="5150536" y="1484784"/>
            <a:ext cx="3456384" cy="508132"/>
          </a:xfrm>
          <a:prstGeom prst="borderCallout2">
            <a:avLst>
              <a:gd name="adj1" fmla="val 26472"/>
              <a:gd name="adj2" fmla="val -2866"/>
              <a:gd name="adj3" fmla="val 26472"/>
              <a:gd name="adj4" fmla="val -17238"/>
              <a:gd name="adj5" fmla="val 105613"/>
              <a:gd name="adj6" fmla="val -72121"/>
            </a:avLst>
          </a:prstGeom>
          <a:solidFill>
            <a:srgbClr val="00FF00">
              <a:alpha val="41176"/>
            </a:srgbClr>
          </a:solidFill>
          <a:ln w="25560">
            <a:solidFill>
              <a:srgbClr val="00FF00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cs-CZ" b="1" dirty="0">
                <a:solidFill>
                  <a:srgbClr val="000000"/>
                </a:solidFill>
              </a:rPr>
              <a:t>Our exception, just re-emit </a:t>
            </a:r>
          </a:p>
        </p:txBody>
      </p:sp>
    </p:spTree>
    <p:extLst>
      <p:ext uri="{BB962C8B-B14F-4D97-AF65-F5344CB8AC3E}">
        <p14:creationId xmlns:p14="http://schemas.microsoft.com/office/powerpoint/2010/main" val="2402973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Debugging using custom commands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Addition of custom commands to “dump” interesting parts of data</a:t>
            </a:r>
          </a:p>
          <a:p>
            <a:pPr lvl="1"/>
            <a:r>
              <a:rPr lang="en-GB" dirty="0"/>
              <a:t>Intermediate values of internal arrays, unwrapped keys…</a:t>
            </a:r>
          </a:p>
          <a:p>
            <a:r>
              <a:rPr lang="en-GB" dirty="0"/>
              <a:t>Should obey to </a:t>
            </a:r>
            <a:r>
              <a:rPr lang="en-GB" i="1" dirty="0"/>
              <a:t>Secure by default principle</a:t>
            </a:r>
          </a:p>
          <a:p>
            <a:pPr lvl="1"/>
            <a:r>
              <a:rPr lang="en-GB" dirty="0"/>
              <a:t>Debugging possibility should be enabled only on intention </a:t>
            </a:r>
          </a:p>
          <a:p>
            <a:pPr lvl="1"/>
            <a:r>
              <a:rPr lang="en-GB" dirty="0"/>
              <a:t>E.g., specific flag in installation data which cannot be enabled later (by an attacker)</a:t>
            </a:r>
          </a:p>
          <a:p>
            <a:pPr lvl="1"/>
            <a:r>
              <a:rPr lang="en-GB" dirty="0"/>
              <a:t>Don’t let debugging code into release!</a:t>
            </a:r>
          </a:p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5A545-624B-40D2-AFF6-9618F12C24F0}" type="slidenum">
              <a:rPr lang="cs-CZ" smtClean="0"/>
              <a:pPr/>
              <a:t>42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 Security Technologies: JavaCard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91259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/>
              <a:t>Best practices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 altLang="cs-CZ"/>
              <a:t>| PV204 Security Technologies: JavaCard</a:t>
            </a:r>
            <a:endParaRPr lang="en-GB" altLang="cs-CZ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43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4989628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2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/>
              <a:t>Execution speed hints (1)</a:t>
            </a:r>
          </a:p>
        </p:txBody>
      </p:sp>
      <p:sp>
        <p:nvSpPr>
          <p:cNvPr id="1222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cs-CZ" sz="2400" dirty="0"/>
              <a:t>Big difference between RAM and EEPROM memory</a:t>
            </a:r>
          </a:p>
          <a:p>
            <a:pPr lvl="1"/>
            <a:r>
              <a:rPr lang="en-US" altLang="cs-CZ" sz="2000" dirty="0"/>
              <a:t>new allocates in EEPROM (persistent, but slow)</a:t>
            </a:r>
          </a:p>
          <a:p>
            <a:pPr lvl="2"/>
            <a:r>
              <a:rPr lang="en-US" altLang="cs-CZ" sz="2000" dirty="0"/>
              <a:t>do not use EEPROM for temporary data</a:t>
            </a:r>
          </a:p>
          <a:p>
            <a:pPr lvl="2"/>
            <a:r>
              <a:rPr lang="en-US" altLang="cs-CZ" sz="2000" dirty="0"/>
              <a:t>do not use for sensitive data (keys)</a:t>
            </a:r>
          </a:p>
          <a:p>
            <a:pPr lvl="1"/>
            <a:r>
              <a:rPr lang="en-US" altLang="cs-CZ" sz="2000" dirty="0" err="1"/>
              <a:t>JCSystem.getTransientByteArray</a:t>
            </a:r>
            <a:r>
              <a:rPr lang="en-US" altLang="cs-CZ" sz="2000" dirty="0"/>
              <a:t>() for RAM buffer</a:t>
            </a:r>
          </a:p>
          <a:p>
            <a:pPr lvl="1"/>
            <a:r>
              <a:rPr lang="en-US" altLang="cs-CZ" sz="2000" dirty="0"/>
              <a:t>local variables automatically in RAM</a:t>
            </a:r>
          </a:p>
          <a:p>
            <a:r>
              <a:rPr lang="en-US" altLang="cs-CZ" sz="2400" dirty="0"/>
              <a:t>Use algorithms from </a:t>
            </a:r>
            <a:r>
              <a:rPr lang="en-US" altLang="cs-CZ" sz="2400" dirty="0" err="1"/>
              <a:t>JavaCard</a:t>
            </a:r>
            <a:r>
              <a:rPr lang="en-US" altLang="cs-CZ" sz="2400" dirty="0"/>
              <a:t> API and utility methods</a:t>
            </a:r>
          </a:p>
          <a:p>
            <a:pPr lvl="1"/>
            <a:r>
              <a:rPr lang="en-US" altLang="cs-CZ" sz="2000" dirty="0"/>
              <a:t>much faster, cryptographic co-processor</a:t>
            </a:r>
          </a:p>
          <a:p>
            <a:r>
              <a:rPr lang="en-US" altLang="cs-CZ" sz="2400" dirty="0"/>
              <a:t>Allocate all necessary resources in constructor</a:t>
            </a:r>
          </a:p>
          <a:p>
            <a:pPr lvl="1"/>
            <a:r>
              <a:rPr lang="en-US" altLang="cs-CZ" sz="2000" dirty="0"/>
              <a:t>executed during installation (only once)</a:t>
            </a:r>
          </a:p>
          <a:p>
            <a:pPr lvl="1"/>
            <a:r>
              <a:rPr lang="en-US" altLang="cs-CZ" sz="2000" dirty="0"/>
              <a:t>either you get everything you want or not install at all</a:t>
            </a:r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900113" y="6572250"/>
            <a:ext cx="2895600" cy="285750"/>
          </a:xfrm>
        </p:spPr>
        <p:txBody>
          <a:bodyPr/>
          <a:lstStyle/>
          <a:p>
            <a:r>
              <a:rPr lang="cs-CZ" altLang="cs-CZ"/>
              <a:t>| PV204 Security Technologies: JavaCard</a:t>
            </a:r>
            <a:endParaRPr lang="en-GB" altLang="cs-CZ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44</a:t>
            </a:fld>
            <a:endParaRPr lang="cs-CZ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188913"/>
            <a:ext cx="1104900" cy="69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58000" contrast="-76000"/>
                    <a:grayscl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7697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6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6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6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/>
              <a:t>Execution speed hints (2)</a:t>
            </a:r>
          </a:p>
        </p:txBody>
      </p:sp>
      <p:sp>
        <p:nvSpPr>
          <p:cNvPr id="129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3238" y="1871663"/>
            <a:ext cx="8558212" cy="4149725"/>
          </a:xfrm>
        </p:spPr>
        <p:txBody>
          <a:bodyPr/>
          <a:lstStyle/>
          <a:p>
            <a:r>
              <a:rPr lang="en-US" altLang="cs-CZ" dirty="0"/>
              <a:t>Garbage collection limited or not available</a:t>
            </a:r>
          </a:p>
          <a:p>
            <a:pPr lvl="1"/>
            <a:r>
              <a:rPr lang="en-US" altLang="cs-CZ" dirty="0"/>
              <a:t>do not use new except in constructor</a:t>
            </a:r>
          </a:p>
          <a:p>
            <a:r>
              <a:rPr lang="en-US" altLang="cs-CZ" dirty="0"/>
              <a:t>Use copy-free style of methods</a:t>
            </a:r>
          </a:p>
          <a:p>
            <a:pPr lvl="1"/>
            <a:r>
              <a:rPr lang="en-US" altLang="cs-CZ" dirty="0"/>
              <a:t>foo(byte[] buffer, short </a:t>
            </a:r>
            <a:r>
              <a:rPr lang="en-US" altLang="cs-CZ" dirty="0" err="1"/>
              <a:t>start_offset</a:t>
            </a:r>
            <a:r>
              <a:rPr lang="en-US" altLang="cs-CZ" dirty="0"/>
              <a:t>, short length)</a:t>
            </a:r>
          </a:p>
          <a:p>
            <a:r>
              <a:rPr lang="en-US" altLang="cs-CZ" dirty="0"/>
              <a:t>Do not use recursion or frequent function calls</a:t>
            </a:r>
          </a:p>
          <a:p>
            <a:pPr lvl="1"/>
            <a:r>
              <a:rPr lang="en-US" altLang="cs-CZ" dirty="0"/>
              <a:t>slow, function context overhead</a:t>
            </a:r>
          </a:p>
          <a:p>
            <a:r>
              <a:rPr lang="en-US" altLang="cs-CZ" dirty="0"/>
              <a:t>Do not use OO design extensively (slow)</a:t>
            </a:r>
          </a:p>
          <a:p>
            <a:r>
              <a:rPr lang="en-US" altLang="cs-CZ" dirty="0"/>
              <a:t>Keep Cipher or Signature objects initialized</a:t>
            </a:r>
          </a:p>
          <a:p>
            <a:pPr lvl="1"/>
            <a:r>
              <a:rPr lang="en-US" altLang="cs-CZ" dirty="0"/>
              <a:t>if possible (e.g., fixed master key for subsequent derivation)</a:t>
            </a:r>
          </a:p>
          <a:p>
            <a:pPr lvl="1"/>
            <a:r>
              <a:rPr lang="en-US" altLang="cs-CZ" dirty="0"/>
              <a:t>initialization with key takes non-trivial time</a:t>
            </a:r>
          </a:p>
          <a:p>
            <a:endParaRPr lang="en-US" altLang="cs-CZ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900113" y="6572250"/>
            <a:ext cx="2895600" cy="285750"/>
          </a:xfrm>
        </p:spPr>
        <p:txBody>
          <a:bodyPr/>
          <a:lstStyle/>
          <a:p>
            <a:r>
              <a:rPr lang="cs-CZ" altLang="cs-CZ"/>
              <a:t>| PV204 Security Technologies: JavaCard</a:t>
            </a:r>
            <a:endParaRPr lang="en-GB" altLang="cs-CZ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45</a:t>
            </a:fld>
            <a:endParaRPr lang="cs-CZ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188913"/>
            <a:ext cx="1104900" cy="69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58000" contrast="-76000"/>
                    <a:grayscl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5715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8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:\Documents\Obrazky\numobjects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13281"/>
            <a:ext cx="8293536" cy="4816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many cryptographic engines?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Obdélník 7"/>
          <p:cNvSpPr/>
          <p:nvPr/>
        </p:nvSpPr>
        <p:spPr>
          <a:xfrm>
            <a:off x="539552" y="2852936"/>
            <a:ext cx="8293536" cy="507253"/>
          </a:xfrm>
          <a:prstGeom prst="rect">
            <a:avLst/>
          </a:prstGeom>
          <a:noFill/>
          <a:ln w="508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539552" y="5817964"/>
            <a:ext cx="8293536" cy="507253"/>
          </a:xfrm>
          <a:prstGeom prst="rect">
            <a:avLst/>
          </a:prstGeom>
          <a:noFill/>
          <a:ln w="508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552252" y="4102472"/>
            <a:ext cx="8293536" cy="507253"/>
          </a:xfrm>
          <a:prstGeom prst="rect">
            <a:avLst/>
          </a:prstGeom>
          <a:noFill/>
          <a:ln w="508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 Security Technologies: JavaCard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46</a:t>
            </a:fld>
            <a:endParaRPr lang="cs-CZ" dirty="0"/>
          </a:p>
        </p:txBody>
      </p:sp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188913"/>
            <a:ext cx="1104900" cy="69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58000" contrast="-76000"/>
                    <a:grayscl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093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/>
              <a:t>Security hints (1)</a:t>
            </a:r>
          </a:p>
        </p:txBody>
      </p:sp>
      <p:sp>
        <p:nvSpPr>
          <p:cNvPr id="129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cs-CZ" dirty="0"/>
              <a:t>Use API algorithms/modes rather than your own</a:t>
            </a:r>
          </a:p>
          <a:p>
            <a:pPr lvl="1"/>
            <a:r>
              <a:rPr lang="en-US" altLang="cs-CZ" dirty="0"/>
              <a:t>API algorithms fast and protected in cryptographic hardware</a:t>
            </a:r>
          </a:p>
          <a:p>
            <a:pPr lvl="1"/>
            <a:r>
              <a:rPr lang="en-US" altLang="cs-CZ" dirty="0"/>
              <a:t>general-purpose processor leaks more information</a:t>
            </a:r>
            <a:endParaRPr lang="cs-CZ" altLang="cs-CZ" dirty="0"/>
          </a:p>
          <a:p>
            <a:r>
              <a:rPr lang="en-US" altLang="cs-CZ" dirty="0"/>
              <a:t>Store session data in RAM </a:t>
            </a:r>
          </a:p>
          <a:p>
            <a:pPr lvl="1"/>
            <a:r>
              <a:rPr lang="en-US" altLang="cs-CZ" dirty="0"/>
              <a:t>faster and more secure against power analysis</a:t>
            </a:r>
          </a:p>
          <a:p>
            <a:pPr lvl="1"/>
            <a:r>
              <a:rPr lang="en-US" altLang="cs-CZ" dirty="0"/>
              <a:t>EEPROM has limited number of rewrites (10</a:t>
            </a:r>
            <a:r>
              <a:rPr lang="en-US" altLang="cs-CZ" baseline="30000" dirty="0"/>
              <a:t>5</a:t>
            </a:r>
            <a:r>
              <a:rPr lang="en-US" altLang="cs-CZ" dirty="0"/>
              <a:t> - 10</a:t>
            </a:r>
            <a:r>
              <a:rPr lang="en-US" altLang="cs-CZ" baseline="30000" dirty="0"/>
              <a:t>6</a:t>
            </a:r>
            <a:r>
              <a:rPr lang="en-US" altLang="cs-CZ" dirty="0"/>
              <a:t> writes)</a:t>
            </a:r>
            <a:endParaRPr lang="cs-CZ" altLang="cs-CZ" dirty="0"/>
          </a:p>
          <a:p>
            <a:r>
              <a:rPr lang="en-US" altLang="cs-CZ" dirty="0"/>
              <a:t>Never store keys and PINs in primitive arrays </a:t>
            </a:r>
          </a:p>
          <a:p>
            <a:pPr lvl="1"/>
            <a:r>
              <a:rPr lang="en-US" altLang="cs-CZ" dirty="0"/>
              <a:t>use specialized objects like </a:t>
            </a:r>
            <a:r>
              <a:rPr lang="en-US" altLang="cs-CZ" dirty="0" err="1"/>
              <a:t>OwnerPIN</a:t>
            </a:r>
            <a:r>
              <a:rPr lang="en-US" altLang="cs-CZ" dirty="0"/>
              <a:t> and Key </a:t>
            </a:r>
          </a:p>
          <a:p>
            <a:pPr lvl="1"/>
            <a:r>
              <a:rPr lang="en-US" altLang="cs-CZ" dirty="0"/>
              <a:t>better protected against power, fault and memory read-out attacks</a:t>
            </a:r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900113" y="6572250"/>
            <a:ext cx="2895600" cy="285750"/>
          </a:xfrm>
        </p:spPr>
        <p:txBody>
          <a:bodyPr/>
          <a:lstStyle/>
          <a:p>
            <a:r>
              <a:rPr lang="cs-CZ" altLang="cs-CZ"/>
              <a:t>| PV204 Security Technologies: JavaCard</a:t>
            </a:r>
            <a:endParaRPr lang="en-GB" altLang="cs-CZ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47</a:t>
            </a:fld>
            <a:endParaRPr lang="cs-CZ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188913"/>
            <a:ext cx="1104900" cy="69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58000" contrast="-76000"/>
                    <a:grayscl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7509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/>
              <a:t>Security hints (2)</a:t>
            </a:r>
          </a:p>
        </p:txBody>
      </p:sp>
      <p:sp>
        <p:nvSpPr>
          <p:cNvPr id="130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cs-CZ" dirty="0"/>
              <a:t>Erase unused keys and sensitive arrays</a:t>
            </a:r>
          </a:p>
          <a:p>
            <a:pPr lvl="1"/>
            <a:r>
              <a:rPr lang="en-US" altLang="cs-CZ" dirty="0"/>
              <a:t>use specialized method if exists (</a:t>
            </a:r>
            <a:r>
              <a:rPr lang="en-US" altLang="cs-CZ" dirty="0" err="1"/>
              <a:t>Key.clearKey</a:t>
            </a:r>
            <a:r>
              <a:rPr lang="en-US" altLang="cs-CZ" dirty="0"/>
              <a:t>()) </a:t>
            </a:r>
          </a:p>
          <a:p>
            <a:pPr lvl="1"/>
            <a:r>
              <a:rPr lang="en-US" altLang="cs-CZ" dirty="0"/>
              <a:t>or overwrite with random data (</a:t>
            </a:r>
            <a:r>
              <a:rPr lang="en-US" altLang="cs-CZ" dirty="0" err="1"/>
              <a:t>Random.generate</a:t>
            </a:r>
            <a:r>
              <a:rPr lang="en-US" altLang="cs-CZ" dirty="0"/>
              <a:t>())</a:t>
            </a:r>
            <a:endParaRPr lang="cs-CZ" altLang="cs-CZ" dirty="0"/>
          </a:p>
          <a:p>
            <a:r>
              <a:rPr lang="en-US" altLang="cs-CZ" dirty="0"/>
              <a:t>Use transactions to ensure atomic operations </a:t>
            </a:r>
          </a:p>
          <a:p>
            <a:pPr lvl="1"/>
            <a:r>
              <a:rPr lang="en-US" altLang="cs-CZ" dirty="0"/>
              <a:t>power supply can be interrupted inside code execution</a:t>
            </a:r>
          </a:p>
          <a:p>
            <a:pPr lvl="1"/>
            <a:r>
              <a:rPr lang="en-US" altLang="cs-CZ" dirty="0"/>
              <a:t>be aware of attacks by interrupted transactions - rollback attack  </a:t>
            </a:r>
            <a:endParaRPr lang="cs-CZ" altLang="cs-CZ" dirty="0"/>
          </a:p>
          <a:p>
            <a:r>
              <a:rPr lang="en-US" altLang="cs-CZ" dirty="0"/>
              <a:t>Do not use conditional jumps with sensitive data</a:t>
            </a:r>
          </a:p>
          <a:p>
            <a:pPr lvl="1"/>
            <a:r>
              <a:rPr lang="en-US" altLang="cs-CZ" dirty="0"/>
              <a:t>branching after condition is recognizable with power analysis</a:t>
            </a:r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900113" y="6572250"/>
            <a:ext cx="2895600" cy="285750"/>
          </a:xfrm>
        </p:spPr>
        <p:txBody>
          <a:bodyPr/>
          <a:lstStyle/>
          <a:p>
            <a:r>
              <a:rPr lang="cs-CZ" altLang="cs-CZ"/>
              <a:t>| PV204 Security Technologies: JavaCard</a:t>
            </a:r>
            <a:endParaRPr lang="en-GB" altLang="cs-CZ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48</a:t>
            </a:fld>
            <a:endParaRPr lang="cs-CZ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188913"/>
            <a:ext cx="1104900" cy="69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58000" contrast="-76000"/>
                    <a:grayscl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3971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/>
              <a:t>Security hints (3)</a:t>
            </a:r>
          </a:p>
        </p:txBody>
      </p:sp>
      <p:sp>
        <p:nvSpPr>
          <p:cNvPr id="130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cs-CZ" sz="2400" dirty="0"/>
              <a:t>Allocate all necessary resources in constructor </a:t>
            </a:r>
          </a:p>
          <a:p>
            <a:pPr lvl="1"/>
            <a:r>
              <a:rPr lang="en-US" altLang="cs-CZ" sz="2000" dirty="0"/>
              <a:t>applet installation usually in trusted environment</a:t>
            </a:r>
          </a:p>
          <a:p>
            <a:pPr lvl="1"/>
            <a:r>
              <a:rPr lang="en-US" altLang="cs-CZ" sz="2000" dirty="0"/>
              <a:t>prevent attacks based on limiting available resources</a:t>
            </a:r>
          </a:p>
          <a:p>
            <a:r>
              <a:rPr lang="en-US" altLang="cs-CZ" sz="2400" dirty="0"/>
              <a:t>Don’t use static attributes (except constants)</a:t>
            </a:r>
          </a:p>
          <a:p>
            <a:pPr lvl="1"/>
            <a:r>
              <a:rPr lang="en-US" altLang="cs-CZ" sz="2000" dirty="0"/>
              <a:t>Static attribute is shared between multiple instances of applet (bypass applet firewall)</a:t>
            </a:r>
          </a:p>
          <a:p>
            <a:pPr lvl="1"/>
            <a:r>
              <a:rPr lang="en-US" altLang="cs-CZ" sz="2000" dirty="0"/>
              <a:t>Static </a:t>
            </a:r>
            <a:r>
              <a:rPr lang="en-US" altLang="cs-CZ" sz="2000" dirty="0" err="1"/>
              <a:t>ptr</a:t>
            </a:r>
            <a:r>
              <a:rPr lang="en-US" altLang="cs-CZ" sz="2000" dirty="0"/>
              <a:t> to array/engine filled by dynamic allocation cannot be removed until package is removed from card (memory “leak”)  </a:t>
            </a:r>
          </a:p>
          <a:p>
            <a:r>
              <a:rPr lang="en-US" altLang="cs-CZ" sz="2400" dirty="0"/>
              <a:t>Use automata-based programming model</a:t>
            </a:r>
          </a:p>
          <a:p>
            <a:pPr lvl="1"/>
            <a:r>
              <a:rPr lang="en-US" altLang="cs-CZ" sz="2000" dirty="0"/>
              <a:t>well defined states (e.g., user PIN verified)</a:t>
            </a:r>
          </a:p>
          <a:p>
            <a:pPr lvl="1"/>
            <a:r>
              <a:rPr lang="en-US" altLang="cs-CZ" sz="2000" dirty="0"/>
              <a:t>well defined transitions and allowed method calls</a:t>
            </a:r>
          </a:p>
          <a:p>
            <a:pPr lvl="1"/>
            <a:endParaRPr lang="en-US" altLang="cs-CZ" sz="2400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900113" y="6572250"/>
            <a:ext cx="2895600" cy="285750"/>
          </a:xfrm>
        </p:spPr>
        <p:txBody>
          <a:bodyPr/>
          <a:lstStyle/>
          <a:p>
            <a:r>
              <a:rPr lang="cs-CZ" altLang="cs-CZ"/>
              <a:t>| PV204 Security Technologies: JavaCard</a:t>
            </a:r>
            <a:endParaRPr lang="en-GB" altLang="cs-CZ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49</a:t>
            </a:fld>
            <a:endParaRPr lang="cs-CZ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188913"/>
            <a:ext cx="1104900" cy="69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58000" contrast="-76000"/>
                    <a:grayscl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418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5" name="Picture 5" descr="laptop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-181114"/>
            <a:ext cx="8477914" cy="4198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>
          <a:xfrm>
            <a:off x="251520" y="6572250"/>
            <a:ext cx="2895600" cy="285750"/>
          </a:xfrm>
        </p:spPr>
        <p:txBody>
          <a:bodyPr/>
          <a:lstStyle/>
          <a:p>
            <a:r>
              <a:rPr lang="en-US"/>
              <a:t>| PV204 Security Technologies: JavaCard</a:t>
            </a:r>
            <a:endParaRPr lang="cs-CZ" dirty="0"/>
          </a:p>
        </p:txBody>
      </p:sp>
      <p:sp>
        <p:nvSpPr>
          <p:cNvPr id="6" name="AutoShape 20"/>
          <p:cNvSpPr>
            <a:spLocks noChangeArrowheads="1"/>
          </p:cNvSpPr>
          <p:nvPr/>
        </p:nvSpPr>
        <p:spPr bwMode="auto">
          <a:xfrm>
            <a:off x="3147120" y="1280530"/>
            <a:ext cx="2962662" cy="744830"/>
          </a:xfrm>
          <a:prstGeom prst="flowChartAlternateProcess">
            <a:avLst/>
          </a:prstGeom>
          <a:solidFill>
            <a:schemeClr val="accent1">
              <a:alpha val="58000"/>
            </a:schemeClr>
          </a:solidFill>
          <a:ln w="25400">
            <a:solidFill>
              <a:srgbClr val="99C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cs-CZ" dirty="0"/>
              <a:t>Libraries</a:t>
            </a:r>
          </a:p>
          <a:p>
            <a:pPr algn="ctr"/>
            <a:r>
              <a:rPr lang="en-US" altLang="cs-CZ" dirty="0"/>
              <a:t>PKCS#11, </a:t>
            </a:r>
            <a:r>
              <a:rPr lang="en-US" altLang="cs-CZ" dirty="0" err="1"/>
              <a:t>OpenSC</a:t>
            </a:r>
            <a:r>
              <a:rPr lang="en-US" altLang="cs-CZ" dirty="0"/>
              <a:t>, JMRTD</a:t>
            </a:r>
          </a:p>
        </p:txBody>
      </p:sp>
      <p:sp>
        <p:nvSpPr>
          <p:cNvPr id="7" name="AutoShape 20"/>
          <p:cNvSpPr>
            <a:spLocks noChangeArrowheads="1"/>
          </p:cNvSpPr>
          <p:nvPr/>
        </p:nvSpPr>
        <p:spPr bwMode="auto">
          <a:xfrm>
            <a:off x="858105" y="2116323"/>
            <a:ext cx="7148912" cy="573889"/>
          </a:xfrm>
          <a:prstGeom prst="flowChartAlternateProcess">
            <a:avLst/>
          </a:prstGeom>
          <a:solidFill>
            <a:schemeClr val="accent1">
              <a:alpha val="58000"/>
            </a:schemeClr>
          </a:solidFill>
          <a:ln w="25400">
            <a:solidFill>
              <a:srgbClr val="99C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cs-CZ" dirty="0"/>
              <a:t>Smartcard control language API </a:t>
            </a:r>
          </a:p>
          <a:p>
            <a:pPr algn="ctr"/>
            <a:r>
              <a:rPr lang="en-GB" dirty="0"/>
              <a:t>C/C# </a:t>
            </a:r>
            <a:r>
              <a:rPr lang="en-GB" dirty="0" err="1"/>
              <a:t>WinSCard.h</a:t>
            </a:r>
            <a:r>
              <a:rPr lang="en-GB" dirty="0"/>
              <a:t>, Java </a:t>
            </a:r>
            <a:r>
              <a:rPr lang="en-US" altLang="cs-CZ" dirty="0" err="1"/>
              <a:t>java.smartcardio</a:t>
            </a:r>
            <a:r>
              <a:rPr lang="en-US" altLang="cs-CZ" dirty="0"/>
              <a:t>.*, Python </a:t>
            </a:r>
            <a:r>
              <a:rPr lang="en-US" altLang="cs-CZ" dirty="0" err="1"/>
              <a:t>pyscard</a:t>
            </a:r>
            <a:endParaRPr lang="cs-CZ" altLang="cs-CZ" b="0" dirty="0"/>
          </a:p>
        </p:txBody>
      </p:sp>
      <p:sp>
        <p:nvSpPr>
          <p:cNvPr id="9" name="AutoShape 20"/>
          <p:cNvSpPr>
            <a:spLocks noChangeArrowheads="1"/>
          </p:cNvSpPr>
          <p:nvPr/>
        </p:nvSpPr>
        <p:spPr bwMode="auto">
          <a:xfrm>
            <a:off x="832529" y="2765721"/>
            <a:ext cx="7174488" cy="748195"/>
          </a:xfrm>
          <a:prstGeom prst="flowChartAlternateProcess">
            <a:avLst/>
          </a:prstGeom>
          <a:solidFill>
            <a:schemeClr val="accent1">
              <a:alpha val="58000"/>
            </a:schemeClr>
          </a:solidFill>
          <a:ln w="25400">
            <a:solidFill>
              <a:srgbClr val="99C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cs-CZ" dirty="0"/>
              <a:t>System smartcard interface: Windows’s PC/SC, Linux’s PC/SC-lite</a:t>
            </a:r>
          </a:p>
          <a:p>
            <a:pPr algn="ctr"/>
            <a:r>
              <a:rPr lang="en-US" altLang="cs-CZ" dirty="0"/>
              <a:t>Manage readers and cards, Transmit ISO7816-4’s APDU</a:t>
            </a:r>
          </a:p>
        </p:txBody>
      </p:sp>
      <p:sp>
        <p:nvSpPr>
          <p:cNvPr id="12" name="Vývojový diagram: zpoždění 11"/>
          <p:cNvSpPr/>
          <p:nvPr/>
        </p:nvSpPr>
        <p:spPr>
          <a:xfrm rot="16200000">
            <a:off x="3422822" y="3597908"/>
            <a:ext cx="1080120" cy="1134149"/>
          </a:xfrm>
          <a:prstGeom prst="flowChartDelay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9" name="Skupina 18"/>
          <p:cNvGrpSpPr/>
          <p:nvPr/>
        </p:nvGrpSpPr>
        <p:grpSpPr>
          <a:xfrm>
            <a:off x="4661987" y="3624922"/>
            <a:ext cx="1134149" cy="1080120"/>
            <a:chOff x="7020272" y="3686216"/>
            <a:chExt cx="1134149" cy="1080120"/>
          </a:xfrm>
        </p:grpSpPr>
        <p:sp>
          <p:nvSpPr>
            <p:cNvPr id="13" name="Vývojový diagram: zpoždění 12"/>
            <p:cNvSpPr/>
            <p:nvPr/>
          </p:nvSpPr>
          <p:spPr>
            <a:xfrm rot="16200000">
              <a:off x="7047287" y="3659201"/>
              <a:ext cx="1080120" cy="1134149"/>
            </a:xfrm>
            <a:prstGeom prst="flowChartDelay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4" name="Obrázek 13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7254626" y="3977459"/>
              <a:ext cx="692166" cy="681326"/>
            </a:xfrm>
            <a:prstGeom prst="rect">
              <a:avLst/>
            </a:prstGeom>
          </p:spPr>
        </p:pic>
      </p:grpSp>
      <p:sp>
        <p:nvSpPr>
          <p:cNvPr id="15" name="AutoShape 15"/>
          <p:cNvSpPr>
            <a:spLocks noChangeArrowheads="1"/>
          </p:cNvSpPr>
          <p:nvPr/>
        </p:nvSpPr>
        <p:spPr bwMode="auto">
          <a:xfrm>
            <a:off x="6190744" y="309179"/>
            <a:ext cx="1816273" cy="1732872"/>
          </a:xfrm>
          <a:prstGeom prst="flowChartAlternateProcess">
            <a:avLst/>
          </a:prstGeom>
          <a:solidFill>
            <a:srgbClr val="00FF00">
              <a:alpha val="58000"/>
            </a:srgbClr>
          </a:solidFill>
          <a:ln w="25400">
            <a:solidFill>
              <a:srgbClr val="3333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cs-CZ" b="0" dirty="0"/>
              <a:t>Custom app with </a:t>
            </a:r>
          </a:p>
          <a:p>
            <a:pPr algn="ctr"/>
            <a:r>
              <a:rPr lang="en-US" altLang="cs-CZ" dirty="0"/>
              <a:t>direct control</a:t>
            </a:r>
            <a:endParaRPr lang="en-US" altLang="cs-CZ" b="0" dirty="0"/>
          </a:p>
        </p:txBody>
      </p:sp>
      <p:sp>
        <p:nvSpPr>
          <p:cNvPr id="16" name="AutoShape 15"/>
          <p:cNvSpPr>
            <a:spLocks noChangeArrowheads="1"/>
          </p:cNvSpPr>
          <p:nvPr/>
        </p:nvSpPr>
        <p:spPr bwMode="auto">
          <a:xfrm>
            <a:off x="3147120" y="382714"/>
            <a:ext cx="2962662" cy="805705"/>
          </a:xfrm>
          <a:prstGeom prst="flowChartAlternateProcess">
            <a:avLst/>
          </a:prstGeom>
          <a:solidFill>
            <a:srgbClr val="00FF00">
              <a:alpha val="58000"/>
            </a:srgbClr>
          </a:solidFill>
          <a:ln w="25400">
            <a:solidFill>
              <a:srgbClr val="3333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cs-CZ" b="0" dirty="0"/>
              <a:t>PC application via library: </a:t>
            </a:r>
          </a:p>
          <a:p>
            <a:pPr algn="ctr"/>
            <a:r>
              <a:rPr lang="en-US" altLang="cs-CZ" b="0" dirty="0"/>
              <a:t>browser TLS, PDF sign…</a:t>
            </a:r>
          </a:p>
        </p:txBody>
      </p:sp>
      <p:sp>
        <p:nvSpPr>
          <p:cNvPr id="18" name="AutoShape 15"/>
          <p:cNvSpPr>
            <a:spLocks noChangeArrowheads="1"/>
          </p:cNvSpPr>
          <p:nvPr/>
        </p:nvSpPr>
        <p:spPr bwMode="auto">
          <a:xfrm>
            <a:off x="832529" y="364279"/>
            <a:ext cx="2232025" cy="1677772"/>
          </a:xfrm>
          <a:prstGeom prst="flowChartAlternateProcess">
            <a:avLst/>
          </a:prstGeom>
          <a:solidFill>
            <a:srgbClr val="00FF00">
              <a:alpha val="58000"/>
            </a:srgbClr>
          </a:solidFill>
          <a:ln w="25400">
            <a:solidFill>
              <a:srgbClr val="3333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cs-CZ" b="0" dirty="0"/>
              <a:t>PC application </a:t>
            </a:r>
          </a:p>
          <a:p>
            <a:pPr algn="ctr"/>
            <a:r>
              <a:rPr lang="en-US" altLang="cs-CZ" b="0" dirty="0"/>
              <a:t>with direct control:</a:t>
            </a:r>
          </a:p>
          <a:p>
            <a:pPr algn="ctr"/>
            <a:r>
              <a:rPr lang="en-US" altLang="cs-CZ" dirty="0" err="1"/>
              <a:t>GnuPG</a:t>
            </a:r>
            <a:r>
              <a:rPr lang="en-US" altLang="cs-CZ" dirty="0"/>
              <a:t>, </a:t>
            </a:r>
            <a:r>
              <a:rPr lang="en-US" altLang="cs-CZ" dirty="0" err="1"/>
              <a:t>GPShell</a:t>
            </a:r>
            <a:endParaRPr lang="en-US" altLang="cs-CZ" b="0" dirty="0"/>
          </a:p>
        </p:txBody>
      </p:sp>
      <p:grpSp>
        <p:nvGrpSpPr>
          <p:cNvPr id="24" name="Skupina 23"/>
          <p:cNvGrpSpPr/>
          <p:nvPr/>
        </p:nvGrpSpPr>
        <p:grpSpPr>
          <a:xfrm>
            <a:off x="2562881" y="4581128"/>
            <a:ext cx="4198211" cy="2324443"/>
            <a:chOff x="5552511" y="2941498"/>
            <a:chExt cx="2843213" cy="1790700"/>
          </a:xfrm>
        </p:grpSpPr>
        <p:pic>
          <p:nvPicPr>
            <p:cNvPr id="22" name="Picture 14" descr="blank_car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2511" y="2941498"/>
              <a:ext cx="2843213" cy="1790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Obrázek 22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7567380" y="3513608"/>
              <a:ext cx="485289" cy="477689"/>
            </a:xfrm>
            <a:prstGeom prst="rect">
              <a:avLst/>
            </a:prstGeom>
          </p:spPr>
        </p:pic>
      </p:grp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1475656" y="4725144"/>
            <a:ext cx="6840759" cy="952505"/>
          </a:xfrm>
          <a:prstGeom prst="flowChartAlternateProcess">
            <a:avLst/>
          </a:prstGeom>
          <a:solidFill>
            <a:schemeClr val="accent1">
              <a:alpha val="58000"/>
            </a:schemeClr>
          </a:solidFill>
          <a:ln w="25400">
            <a:solidFill>
              <a:srgbClr val="99C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cs-CZ" dirty="0"/>
              <a:t>API: EMV, GSM, PIV, </a:t>
            </a:r>
            <a:r>
              <a:rPr lang="en-US" altLang="cs-CZ" dirty="0" err="1"/>
              <a:t>OpenPGP</a:t>
            </a:r>
            <a:r>
              <a:rPr lang="en-US" altLang="cs-CZ" dirty="0"/>
              <a:t>, ICAO 9303 (BAC/EAC/SAC) </a:t>
            </a:r>
          </a:p>
          <a:p>
            <a:pPr algn="ctr"/>
            <a:r>
              <a:rPr lang="en-US" altLang="cs-CZ" dirty="0" err="1"/>
              <a:t>OpenPlatform</a:t>
            </a:r>
            <a:r>
              <a:rPr lang="en-US" altLang="cs-CZ" dirty="0"/>
              <a:t>, ISO7816-4 </a:t>
            </a:r>
            <a:r>
              <a:rPr lang="en-US" altLang="cs-CZ" dirty="0" err="1"/>
              <a:t>cmds</a:t>
            </a:r>
            <a:r>
              <a:rPr lang="en-US" altLang="cs-CZ" dirty="0"/>
              <a:t>, custom APDU</a:t>
            </a:r>
            <a:endParaRPr lang="cs-CZ" altLang="cs-CZ" b="0" dirty="0"/>
          </a:p>
        </p:txBody>
      </p:sp>
      <p:sp>
        <p:nvSpPr>
          <p:cNvPr id="8" name="AutoShape 20"/>
          <p:cNvSpPr>
            <a:spLocks noChangeArrowheads="1"/>
          </p:cNvSpPr>
          <p:nvPr/>
        </p:nvSpPr>
        <p:spPr bwMode="auto">
          <a:xfrm>
            <a:off x="2771801" y="6021412"/>
            <a:ext cx="3744416" cy="719956"/>
          </a:xfrm>
          <a:prstGeom prst="flowChartAlternateProcess">
            <a:avLst/>
          </a:prstGeom>
          <a:solidFill>
            <a:schemeClr val="accent6">
              <a:lumMod val="75000"/>
              <a:alpha val="58000"/>
            </a:schemeClr>
          </a:solidFill>
          <a:ln w="254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altLang="cs-CZ" dirty="0"/>
              <a:t>SC app programming: </a:t>
            </a:r>
          </a:p>
          <a:p>
            <a:pPr algn="ctr"/>
            <a:r>
              <a:rPr lang="en-US" altLang="cs-CZ" dirty="0" err="1"/>
              <a:t>JavaCard</a:t>
            </a:r>
            <a:r>
              <a:rPr lang="en-US" altLang="cs-CZ" dirty="0"/>
              <a:t>, </a:t>
            </a:r>
            <a:r>
              <a:rPr lang="en-US" altLang="cs-CZ" dirty="0" err="1"/>
              <a:t>MultOS</a:t>
            </a:r>
            <a:r>
              <a:rPr lang="en-US" altLang="cs-CZ" dirty="0"/>
              <a:t>, .NET</a:t>
            </a:r>
            <a:endParaRPr lang="cs-CZ" altLang="cs-CZ" b="0" dirty="0"/>
          </a:p>
        </p:txBody>
      </p:sp>
      <p:pic>
        <p:nvPicPr>
          <p:cNvPr id="27" name="Obrázek 2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6" t="4851" r="45091" b="50000"/>
          <a:stretch/>
        </p:blipFill>
        <p:spPr>
          <a:xfrm>
            <a:off x="3592365" y="3924410"/>
            <a:ext cx="741033" cy="601215"/>
          </a:xfrm>
          <a:prstGeom prst="rect">
            <a:avLst/>
          </a:prstGeom>
        </p:spPr>
      </p:pic>
      <p:sp>
        <p:nvSpPr>
          <p:cNvPr id="11" name="AutoShape 20"/>
          <p:cNvSpPr>
            <a:spLocks noChangeArrowheads="1"/>
          </p:cNvSpPr>
          <p:nvPr/>
        </p:nvSpPr>
        <p:spPr bwMode="auto">
          <a:xfrm>
            <a:off x="2844899" y="3573016"/>
            <a:ext cx="3527301" cy="1042290"/>
          </a:xfrm>
          <a:prstGeom prst="flowChartAlternateProcess">
            <a:avLst/>
          </a:prstGeom>
          <a:solidFill>
            <a:schemeClr val="accent1">
              <a:alpha val="86000"/>
            </a:schemeClr>
          </a:solidFill>
          <a:ln w="25400">
            <a:solidFill>
              <a:srgbClr val="99CCFF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altLang="cs-CZ" dirty="0"/>
              <a:t>Readers</a:t>
            </a:r>
          </a:p>
          <a:p>
            <a:pPr algn="ctr"/>
            <a:r>
              <a:rPr lang="en-US" altLang="cs-CZ" b="0" dirty="0"/>
              <a:t>Contact: ISO7816-2,3 (T=0/1)</a:t>
            </a:r>
          </a:p>
          <a:p>
            <a:pPr algn="ctr"/>
            <a:r>
              <a:rPr lang="en-US" altLang="cs-CZ" dirty="0"/>
              <a:t>Contactless: ISO 14443 (T=CL)</a:t>
            </a:r>
            <a:endParaRPr lang="cs-CZ" altLang="cs-CZ" b="0" dirty="0"/>
          </a:p>
        </p:txBody>
      </p:sp>
      <p:sp>
        <p:nvSpPr>
          <p:cNvPr id="29" name="AutoShape 17"/>
          <p:cNvSpPr>
            <a:spLocks noChangeArrowheads="1"/>
          </p:cNvSpPr>
          <p:nvPr/>
        </p:nvSpPr>
        <p:spPr bwMode="auto">
          <a:xfrm>
            <a:off x="4067944" y="5835550"/>
            <a:ext cx="1944687" cy="431800"/>
          </a:xfrm>
          <a:prstGeom prst="flowChartAlternateProcess">
            <a:avLst/>
          </a:prstGeom>
          <a:solidFill>
            <a:srgbClr val="00FF00">
              <a:alpha val="58000"/>
            </a:srgbClr>
          </a:solidFill>
          <a:ln w="25400">
            <a:solidFill>
              <a:srgbClr val="3333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cs-CZ" b="0" dirty="0"/>
              <a:t>Card application </a:t>
            </a:r>
            <a:r>
              <a:rPr lang="en-GB" altLang="cs-CZ" b="0" dirty="0"/>
              <a:t>3</a:t>
            </a:r>
            <a:endParaRPr lang="cs-CZ" altLang="cs-CZ" b="0" dirty="0"/>
          </a:p>
        </p:txBody>
      </p:sp>
      <p:sp>
        <p:nvSpPr>
          <p:cNvPr id="28" name="AutoShape 17"/>
          <p:cNvSpPr>
            <a:spLocks noChangeArrowheads="1"/>
          </p:cNvSpPr>
          <p:nvPr/>
        </p:nvSpPr>
        <p:spPr bwMode="auto">
          <a:xfrm>
            <a:off x="3851450" y="5683150"/>
            <a:ext cx="1944687" cy="431800"/>
          </a:xfrm>
          <a:prstGeom prst="flowChartAlternateProcess">
            <a:avLst/>
          </a:prstGeom>
          <a:solidFill>
            <a:srgbClr val="00FF00">
              <a:alpha val="58000"/>
            </a:srgbClr>
          </a:solidFill>
          <a:ln w="25400">
            <a:solidFill>
              <a:srgbClr val="3333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cs-CZ" b="0" dirty="0"/>
              <a:t>Card application 2</a:t>
            </a:r>
            <a:endParaRPr lang="cs-CZ" altLang="cs-CZ" b="0" dirty="0"/>
          </a:p>
        </p:txBody>
      </p:sp>
      <p:sp>
        <p:nvSpPr>
          <p:cNvPr id="26" name="AutoShape 17"/>
          <p:cNvSpPr>
            <a:spLocks noChangeArrowheads="1"/>
          </p:cNvSpPr>
          <p:nvPr/>
        </p:nvSpPr>
        <p:spPr bwMode="auto">
          <a:xfrm>
            <a:off x="3518133" y="5542041"/>
            <a:ext cx="1944687" cy="431800"/>
          </a:xfrm>
          <a:prstGeom prst="flowChartAlternateProcess">
            <a:avLst/>
          </a:prstGeom>
          <a:solidFill>
            <a:srgbClr val="00FF00">
              <a:alpha val="83000"/>
            </a:srgbClr>
          </a:solidFill>
          <a:ln w="25400">
            <a:solidFill>
              <a:srgbClr val="333333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altLang="cs-CZ" b="0" dirty="0"/>
              <a:t>Card application 1</a:t>
            </a:r>
            <a:endParaRPr lang="cs-CZ" altLang="cs-CZ" b="0" dirty="0"/>
          </a:p>
        </p:txBody>
      </p:sp>
      <p:sp>
        <p:nvSpPr>
          <p:cNvPr id="2" name="Bublinový popisek s obousměrnou vodorovnou šipkou 1"/>
          <p:cNvSpPr/>
          <p:nvPr/>
        </p:nvSpPr>
        <p:spPr>
          <a:xfrm rot="16200000">
            <a:off x="5958281" y="3591145"/>
            <a:ext cx="1710874" cy="1133187"/>
          </a:xfrm>
          <a:prstGeom prst="leftRightArrowCallout">
            <a:avLst/>
          </a:prstGeom>
          <a:solidFill>
            <a:schemeClr val="accent2">
              <a:lumMod val="60000"/>
              <a:lumOff val="40000"/>
              <a:alpha val="56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APDU packet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</a:t>
            </a:fld>
            <a:endParaRPr lang="cs-CZ" dirty="0"/>
          </a:p>
        </p:txBody>
      </p:sp>
      <p:sp>
        <p:nvSpPr>
          <p:cNvPr id="30" name="AutoShape 15"/>
          <p:cNvSpPr>
            <a:spLocks noChangeArrowheads="1"/>
          </p:cNvSpPr>
          <p:nvPr/>
        </p:nvSpPr>
        <p:spPr bwMode="auto">
          <a:xfrm>
            <a:off x="2051720" y="5196034"/>
            <a:ext cx="6677714" cy="1677772"/>
          </a:xfrm>
          <a:prstGeom prst="flowChartAlternateProcess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r"/>
            <a:r>
              <a:rPr lang="en-US" altLang="cs-CZ" sz="2000" b="1" dirty="0"/>
              <a:t>Our focus today</a:t>
            </a:r>
          </a:p>
        </p:txBody>
      </p:sp>
    </p:spTree>
    <p:extLst>
      <p:ext uri="{BB962C8B-B14F-4D97-AF65-F5344CB8AC3E}">
        <p14:creationId xmlns:p14="http://schemas.microsoft.com/office/powerpoint/2010/main" val="1846479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-96017"/>
            <a:ext cx="2468091" cy="2009473"/>
          </a:xfrm>
          <a:prstGeom prst="rect">
            <a:avLst/>
          </a:prstGeom>
        </p:spPr>
      </p:pic>
      <p:sp>
        <p:nvSpPr>
          <p:cNvPr id="7" name="Zástupný symbol pro zápatí 3"/>
          <p:cNvSpPr>
            <a:spLocks noGrp="1"/>
          </p:cNvSpPr>
          <p:nvPr>
            <p:ph type="ftr" sz="quarter" idx="4294967295"/>
          </p:nvPr>
        </p:nvSpPr>
        <p:spPr>
          <a:xfrm>
            <a:off x="179388" y="6497638"/>
            <a:ext cx="7129462" cy="476250"/>
          </a:xfrm>
          <a:prstGeom prst="rect">
            <a:avLst/>
          </a:prstGeom>
        </p:spPr>
        <p:txBody>
          <a:bodyPr/>
          <a:lstStyle/>
          <a:p>
            <a:r>
              <a:rPr lang="en-US" altLang="cs-CZ"/>
              <a:t>| PV204 Security Technologies: JavaCard</a:t>
            </a:r>
            <a:endParaRPr lang="en-GB" altLang="cs-CZ"/>
          </a:p>
        </p:txBody>
      </p:sp>
      <p:sp>
        <p:nvSpPr>
          <p:cNvPr id="957442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cs-CZ" dirty="0" err="1"/>
              <a:t>JavaCard</a:t>
            </a:r>
            <a:r>
              <a:rPr lang="en-US" altLang="cs-CZ" dirty="0"/>
              <a:t> applet firewall issues</a:t>
            </a:r>
          </a:p>
        </p:txBody>
      </p:sp>
      <p:sp>
        <p:nvSpPr>
          <p:cNvPr id="957443" name="Zástupný symbol pro obsah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US" altLang="cs-CZ" sz="2400" dirty="0"/>
              <a:t>Main defense for separation of multiple applets</a:t>
            </a:r>
          </a:p>
          <a:p>
            <a:r>
              <a:rPr lang="en-US" altLang="cs-CZ" sz="2400" dirty="0"/>
              <a:t>Platform implementations differ</a:t>
            </a:r>
          </a:p>
          <a:p>
            <a:pPr lvl="1"/>
            <a:r>
              <a:rPr lang="en-US" altLang="cs-CZ" sz="2000" dirty="0"/>
              <a:t>Usually due to the unclear and complex specification</a:t>
            </a:r>
          </a:p>
          <a:p>
            <a:r>
              <a:rPr lang="en-US" altLang="cs-CZ" sz="2400" dirty="0"/>
              <a:t>If problem exists then is out of developer’s control</a:t>
            </a:r>
          </a:p>
          <a:p>
            <a:r>
              <a:rPr lang="en-US" altLang="cs-CZ" sz="2400" dirty="0"/>
              <a:t>Firewall Tester project (W. </a:t>
            </a:r>
            <a:r>
              <a:rPr lang="en-US" altLang="cs-CZ" sz="2400" dirty="0" err="1"/>
              <a:t>Mostowski</a:t>
            </a:r>
            <a:r>
              <a:rPr lang="en-US" altLang="cs-CZ" sz="2400" dirty="0"/>
              <a:t>)</a:t>
            </a:r>
          </a:p>
          <a:p>
            <a:pPr lvl="1"/>
            <a:r>
              <a:rPr lang="en-US" altLang="cs-CZ" sz="2000" dirty="0"/>
              <a:t>Open and free, the goal is to test the platform</a:t>
            </a:r>
          </a:p>
          <a:p>
            <a:pPr lvl="1"/>
            <a:r>
              <a:rPr lang="en-US" altLang="cs-CZ" sz="2000" dirty="0">
                <a:hlinkClick r:id="rId3"/>
              </a:rPr>
              <a:t>http://www.sos.cs.ru.nl/applications/smartcards/firewalltester/</a:t>
            </a:r>
            <a:endParaRPr lang="en-US" altLang="cs-CZ" sz="2000" dirty="0"/>
          </a:p>
          <a:p>
            <a:pPr lvl="1"/>
            <a:endParaRPr lang="en-US" altLang="cs-CZ" sz="2000" dirty="0"/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603004"/>
              </p:ext>
            </p:extLst>
          </p:nvPr>
        </p:nvGraphicFramePr>
        <p:xfrm>
          <a:off x="865187" y="4760312"/>
          <a:ext cx="7643813" cy="173732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6438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36725">
                <a:tc>
                  <a:txBody>
                    <a:bodyPr/>
                    <a:lstStyle/>
                    <a:p>
                      <a:r>
                        <a:rPr lang="cs-CZ" sz="1800" kern="1200" dirty="0" err="1">
                          <a:latin typeface="Consolas" pitchFamily="49" charset="0"/>
                          <a:cs typeface="Consolas" pitchFamily="49" charset="0"/>
                        </a:rPr>
                        <a:t>short</a:t>
                      </a:r>
                      <a:r>
                        <a:rPr lang="en-US" sz="1800" kern="1200" dirty="0">
                          <a:latin typeface="Consolas" pitchFamily="49" charset="0"/>
                          <a:cs typeface="Consolas" pitchFamily="49" charset="0"/>
                        </a:rPr>
                        <a:t>[] array1, array2; // persistent variables</a:t>
                      </a:r>
                    </a:p>
                    <a:p>
                      <a:r>
                        <a:rPr lang="en-US" sz="1800" kern="1200" dirty="0">
                          <a:latin typeface="Consolas" pitchFamily="49" charset="0"/>
                          <a:cs typeface="Consolas" pitchFamily="49" charset="0"/>
                        </a:rPr>
                        <a:t>short[] </a:t>
                      </a:r>
                      <a:r>
                        <a:rPr lang="en-US" sz="1800" kern="1200" dirty="0" err="1">
                          <a:latin typeface="Consolas" pitchFamily="49" charset="0"/>
                          <a:cs typeface="Consolas" pitchFamily="49" charset="0"/>
                        </a:rPr>
                        <a:t>localArray</a:t>
                      </a:r>
                      <a:r>
                        <a:rPr lang="en-US" sz="1800" kern="1200" dirty="0">
                          <a:latin typeface="Consolas" pitchFamily="49" charset="0"/>
                          <a:cs typeface="Consolas" pitchFamily="49" charset="0"/>
                        </a:rPr>
                        <a:t> = null; // local</a:t>
                      </a:r>
                      <a:r>
                        <a:rPr lang="en-US" sz="1800" kern="1200" baseline="0" dirty="0">
                          <a:latin typeface="Consolas" pitchFamily="49" charset="0"/>
                          <a:cs typeface="Consolas" pitchFamily="49" charset="0"/>
                        </a:rPr>
                        <a:t> array</a:t>
                      </a:r>
                      <a:endParaRPr lang="en-US" sz="1800" kern="1200" dirty="0">
                        <a:latin typeface="Consolas" pitchFamily="49" charset="0"/>
                        <a:cs typeface="Consolas" pitchFamily="49" charset="0"/>
                      </a:endParaRPr>
                    </a:p>
                    <a:p>
                      <a:r>
                        <a:rPr lang="cs-CZ" sz="1800" kern="1200" dirty="0" err="1">
                          <a:latin typeface="Consolas" pitchFamily="49" charset="0"/>
                          <a:cs typeface="Consolas" pitchFamily="49" charset="0"/>
                        </a:rPr>
                        <a:t>JCSystem.beginTransaction</a:t>
                      </a:r>
                      <a:r>
                        <a:rPr lang="cs-CZ" sz="1800" kern="1200" dirty="0">
                          <a:latin typeface="Consolas" pitchFamily="49" charset="0"/>
                          <a:cs typeface="Consolas" pitchFamily="49" charset="0"/>
                        </a:rPr>
                        <a:t>();</a:t>
                      </a:r>
                      <a:endParaRPr lang="en-US" sz="1800" kern="1200" dirty="0">
                        <a:latin typeface="Consolas" pitchFamily="49" charset="0"/>
                        <a:cs typeface="Consolas" pitchFamily="49" charset="0"/>
                      </a:endParaRPr>
                    </a:p>
                    <a:p>
                      <a:r>
                        <a:rPr lang="cs-CZ" sz="1800" kern="1200" dirty="0">
                          <a:latin typeface="Consolas" pitchFamily="49" charset="0"/>
                          <a:cs typeface="Consolas" pitchFamily="49" charset="0"/>
                        </a:rPr>
                        <a:t>	array1 = </a:t>
                      </a:r>
                      <a:r>
                        <a:rPr lang="cs-CZ" sz="1800" kern="1200" dirty="0" err="1">
                          <a:latin typeface="Consolas" pitchFamily="49" charset="0"/>
                          <a:cs typeface="Consolas" pitchFamily="49" charset="0"/>
                        </a:rPr>
                        <a:t>new</a:t>
                      </a:r>
                      <a:r>
                        <a:rPr lang="cs-CZ" sz="1800" kern="1200" dirty="0">
                          <a:latin typeface="Consolas" pitchFamily="49" charset="0"/>
                          <a:cs typeface="Consolas" pitchFamily="49" charset="0"/>
                        </a:rPr>
                        <a:t> </a:t>
                      </a:r>
                      <a:r>
                        <a:rPr lang="cs-CZ" sz="1800" kern="1200" dirty="0" err="1">
                          <a:latin typeface="Consolas" pitchFamily="49" charset="0"/>
                          <a:cs typeface="Consolas" pitchFamily="49" charset="0"/>
                        </a:rPr>
                        <a:t>short</a:t>
                      </a:r>
                      <a:r>
                        <a:rPr lang="cs-CZ" sz="1800" kern="1200" dirty="0">
                          <a:latin typeface="Consolas" pitchFamily="49" charset="0"/>
                          <a:cs typeface="Consolas" pitchFamily="49" charset="0"/>
                        </a:rPr>
                        <a:t>[1];</a:t>
                      </a:r>
                      <a:endParaRPr lang="en-US" sz="1800" kern="1200" dirty="0">
                        <a:latin typeface="Consolas" pitchFamily="49" charset="0"/>
                        <a:cs typeface="Consolas" pitchFamily="49" charset="0"/>
                      </a:endParaRPr>
                    </a:p>
                    <a:p>
                      <a:r>
                        <a:rPr lang="cs-CZ" sz="1800" kern="1200" dirty="0">
                          <a:latin typeface="Consolas" pitchFamily="49" charset="0"/>
                          <a:cs typeface="Consolas" pitchFamily="49" charset="0"/>
                        </a:rPr>
                        <a:t>	array2 = </a:t>
                      </a:r>
                      <a:r>
                        <a:rPr lang="cs-CZ" sz="1800" kern="1200" dirty="0" err="1">
                          <a:latin typeface="Consolas" pitchFamily="49" charset="0"/>
                          <a:cs typeface="Consolas" pitchFamily="49" charset="0"/>
                        </a:rPr>
                        <a:t>localArray</a:t>
                      </a:r>
                      <a:r>
                        <a:rPr lang="cs-CZ" sz="1800" kern="1200" dirty="0">
                          <a:latin typeface="Consolas" pitchFamily="49" charset="0"/>
                          <a:cs typeface="Consolas" pitchFamily="49" charset="0"/>
                        </a:rPr>
                        <a:t> = array1;</a:t>
                      </a:r>
                      <a:r>
                        <a:rPr lang="en-US" sz="1800" kern="1200" dirty="0">
                          <a:latin typeface="Consolas" pitchFamily="49" charset="0"/>
                          <a:cs typeface="Consolas" pitchFamily="49" charset="0"/>
                        </a:rPr>
                        <a:t> // </a:t>
                      </a:r>
                      <a:r>
                        <a:rPr lang="en-US" sz="1800" kern="1200" baseline="0" dirty="0">
                          <a:latin typeface="Consolas" pitchFamily="49" charset="0"/>
                          <a:cs typeface="Consolas" pitchFamily="49" charset="0"/>
                        </a:rPr>
                        <a:t>dangling reference!</a:t>
                      </a:r>
                      <a:endParaRPr lang="en-US" sz="1800" kern="1200" dirty="0">
                        <a:latin typeface="Consolas" pitchFamily="49" charset="0"/>
                        <a:cs typeface="Consolas" pitchFamily="49" charset="0"/>
                      </a:endParaRPr>
                    </a:p>
                    <a:p>
                      <a:r>
                        <a:rPr lang="cs-CZ" sz="1800" kern="1200" dirty="0" err="1">
                          <a:latin typeface="Consolas" pitchFamily="49" charset="0"/>
                          <a:cs typeface="Consolas" pitchFamily="49" charset="0"/>
                        </a:rPr>
                        <a:t>JCSystem.abortTransaction</a:t>
                      </a:r>
                      <a:r>
                        <a:rPr lang="cs-CZ" sz="1800" kern="1200" dirty="0">
                          <a:latin typeface="Consolas" pitchFamily="49" charset="0"/>
                          <a:cs typeface="Consolas" pitchFamily="49" charset="0"/>
                        </a:rPr>
                        <a:t>();</a:t>
                      </a:r>
                      <a:endParaRPr lang="en-US" sz="1800" dirty="0"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 marL="91439" marR="91439" marT="45703" marB="4570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F72F7E-A92E-4996-87A8-9530E00B3D3A}" type="slidenum">
              <a:rPr lang="cs-CZ" smtClean="0"/>
              <a:pPr>
                <a:defRPr/>
              </a:pPr>
              <a:t>50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3612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Additional reading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cs-CZ" sz="2800" dirty="0" err="1"/>
              <a:t>Gemalto</a:t>
            </a:r>
            <a:r>
              <a:rPr lang="en-US" altLang="cs-CZ" sz="2800" dirty="0"/>
              <a:t> </a:t>
            </a:r>
            <a:r>
              <a:rPr lang="en-US" altLang="cs-CZ" sz="2800" dirty="0" err="1"/>
              <a:t>JavaCard</a:t>
            </a:r>
            <a:r>
              <a:rPr lang="en-US" altLang="cs-CZ" sz="2800" dirty="0"/>
              <a:t> developers guide</a:t>
            </a:r>
          </a:p>
          <a:p>
            <a:pPr lvl="1"/>
            <a:r>
              <a:rPr lang="en-US" altLang="cs-CZ" sz="2400" dirty="0">
                <a:hlinkClick r:id="rId2"/>
              </a:rPr>
              <a:t>https://is.muni.cz/el/1433/podzim2007/PV181/um/4472881/Gemalto_JavaCard_DevelGuide.pdf</a:t>
            </a:r>
            <a:endParaRPr lang="en-US" altLang="cs-CZ" sz="2400" dirty="0"/>
          </a:p>
          <a:p>
            <a:r>
              <a:rPr lang="en-US" altLang="cs-CZ" sz="2800" dirty="0"/>
              <a:t>Java Card lecture, Erik Poll, </a:t>
            </a:r>
            <a:r>
              <a:rPr lang="en-US" altLang="cs-CZ" sz="2800" dirty="0" err="1"/>
              <a:t>Radboud</a:t>
            </a:r>
            <a:r>
              <a:rPr lang="en-US" altLang="cs-CZ" sz="2800" dirty="0"/>
              <a:t> </a:t>
            </a:r>
            <a:r>
              <a:rPr lang="en-US" altLang="cs-CZ" sz="2800" dirty="0" err="1"/>
              <a:t>Uni</a:t>
            </a:r>
            <a:endParaRPr lang="en-US" altLang="cs-CZ" sz="2800" dirty="0"/>
          </a:p>
          <a:p>
            <a:pPr lvl="1"/>
            <a:r>
              <a:rPr lang="en-GB" dirty="0">
                <a:hlinkClick r:id="rId3"/>
              </a:rPr>
              <a:t>http://ekladata.com/IHWNXUB-yernblD2sdiK1zxxQco/5_javacard.pdf</a:t>
            </a:r>
            <a:endParaRPr lang="en-GB" dirty="0"/>
          </a:p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 Security Technologies: JavaCard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259167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5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/>
              <a:t>Summary</a:t>
            </a:r>
          </a:p>
        </p:txBody>
      </p:sp>
      <p:sp>
        <p:nvSpPr>
          <p:cNvPr id="1185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cs-CZ" dirty="0"/>
              <a:t>Smart cards are programmable (</a:t>
            </a:r>
            <a:r>
              <a:rPr lang="en-US" altLang="cs-CZ" dirty="0" err="1"/>
              <a:t>JavaCard</a:t>
            </a:r>
            <a:r>
              <a:rPr lang="en-US" altLang="cs-CZ" dirty="0"/>
              <a:t>)</a:t>
            </a:r>
          </a:p>
          <a:p>
            <a:pPr lvl="1"/>
            <a:r>
              <a:rPr lang="en-US" altLang="cs-CZ" dirty="0"/>
              <a:t>reasonable cryptographic API </a:t>
            </a:r>
          </a:p>
          <a:p>
            <a:pPr lvl="1"/>
            <a:r>
              <a:rPr lang="en-US" altLang="cs-CZ" dirty="0"/>
              <a:t>coprocessor for fast cryptographic operations</a:t>
            </a:r>
          </a:p>
          <a:p>
            <a:pPr lvl="1"/>
            <a:r>
              <a:rPr lang="en-US" altLang="cs-CZ" dirty="0"/>
              <a:t>multiple applications coexist securely on single card</a:t>
            </a:r>
          </a:p>
          <a:p>
            <a:pPr lvl="1"/>
            <a:r>
              <a:rPr lang="en-US" altLang="cs-CZ" dirty="0"/>
              <a:t>Secure execution environment</a:t>
            </a:r>
          </a:p>
          <a:p>
            <a:r>
              <a:rPr lang="en-US" altLang="cs-CZ" dirty="0"/>
              <a:t>Standard Java 6 API for communication exists</a:t>
            </a:r>
          </a:p>
          <a:p>
            <a:r>
              <a:rPr lang="en-US" altLang="cs-CZ" dirty="0"/>
              <a:t>PKI applet can be developed with free tools</a:t>
            </a:r>
          </a:p>
          <a:p>
            <a:pPr lvl="1"/>
            <a:r>
              <a:rPr lang="en-US" altLang="cs-CZ" dirty="0"/>
              <a:t>PIN protection, on-card key generation, signature…</a:t>
            </a:r>
          </a:p>
          <a:p>
            <a:r>
              <a:rPr lang="en-US" altLang="cs-CZ" dirty="0" err="1"/>
              <a:t>JavaCard</a:t>
            </a:r>
            <a:r>
              <a:rPr lang="en-US" altLang="cs-CZ" dirty="0"/>
              <a:t> is not full Java – optimizations, security</a:t>
            </a:r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900113" y="6572250"/>
            <a:ext cx="2895600" cy="285750"/>
          </a:xfrm>
        </p:spPr>
        <p:txBody>
          <a:bodyPr/>
          <a:lstStyle/>
          <a:p>
            <a:r>
              <a:rPr lang="cs-CZ" altLang="cs-CZ"/>
              <a:t>| PV204 Security Technologies: JavaCard</a:t>
            </a:r>
            <a:endParaRPr lang="en-GB" altLang="cs-CZ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15600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 Security Technologies: JavaCard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9766892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Supplementary materials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 Security Technologies: JavaCard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54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953986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Quick and dirty start</a:t>
            </a:r>
          </a:p>
        </p:txBody>
      </p:sp>
      <p:sp>
        <p:nvSpPr>
          <p:cNvPr id="7" name="Zástupný symbol pro text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55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 Security Technologies: JavaCard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379641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Quick and dirty start – </a:t>
            </a:r>
            <a:r>
              <a:rPr lang="en-GB" dirty="0" err="1"/>
              <a:t>OpenPGP</a:t>
            </a:r>
            <a:r>
              <a:rPr lang="en-GB" dirty="0"/>
              <a:t> applet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Get </a:t>
            </a:r>
            <a:r>
              <a:rPr lang="en-GB" dirty="0" err="1"/>
              <a:t>JavaCard</a:t>
            </a:r>
            <a:r>
              <a:rPr lang="en-GB" dirty="0"/>
              <a:t> smart card and reader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Install Java SDK and ant build environment</a:t>
            </a:r>
          </a:p>
          <a:p>
            <a:pPr lvl="1"/>
            <a:r>
              <a:rPr lang="en-GB" dirty="0"/>
              <a:t>Don’t forget to set proper paths (</a:t>
            </a:r>
            <a:r>
              <a:rPr lang="en-GB" dirty="0" err="1"/>
              <a:t>javac</a:t>
            </a:r>
            <a:r>
              <a:rPr lang="en-GB" dirty="0"/>
              <a:t>, ant)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Download </a:t>
            </a:r>
            <a:r>
              <a:rPr lang="en-GB" dirty="0" err="1"/>
              <a:t>AppletPlayground</a:t>
            </a:r>
            <a:r>
              <a:rPr lang="en-GB" dirty="0"/>
              <a:t> project</a:t>
            </a:r>
          </a:p>
          <a:p>
            <a:pPr lvl="1"/>
            <a:r>
              <a:rPr lang="en-GB" dirty="0">
                <a:hlinkClick r:id="rId2"/>
              </a:rPr>
              <a:t>https://github.com/martinpaljak/AppletPlayground</a:t>
            </a: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Download </a:t>
            </a:r>
            <a:r>
              <a:rPr lang="en-GB" dirty="0" err="1"/>
              <a:t>GlobalPlatformPro</a:t>
            </a:r>
            <a:r>
              <a:rPr lang="en-GB" dirty="0"/>
              <a:t> uploader</a:t>
            </a:r>
          </a:p>
          <a:p>
            <a:pPr lvl="1"/>
            <a:r>
              <a:rPr lang="en-GB" dirty="0">
                <a:hlinkClick r:id="rId3"/>
              </a:rPr>
              <a:t>https://github.com/martinpaljak/GlobalPlatformPro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56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 Security Technologies: JavaCard</a:t>
            </a:r>
            <a:endParaRPr lang="cs-CZ" dirty="0"/>
          </a:p>
        </p:txBody>
      </p:sp>
      <p:pic>
        <p:nvPicPr>
          <p:cNvPr id="6" name="Picture 3" descr="server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608" y="157666"/>
            <a:ext cx="1008112" cy="1075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0974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1. Compile and convert applets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&gt; ant toys</a:t>
            </a:r>
          </a:p>
          <a:p>
            <a:pPr lvl="1"/>
            <a:r>
              <a:rPr lang="en-GB" dirty="0"/>
              <a:t>‘toys’ is </a:t>
            </a:r>
            <a:r>
              <a:rPr lang="en-GB" i="1" dirty="0"/>
              <a:t>ant</a:t>
            </a:r>
            <a:r>
              <a:rPr lang="en-GB" dirty="0"/>
              <a:t> build target inside build.xml</a:t>
            </a:r>
          </a:p>
          <a:p>
            <a:pPr lvl="1"/>
            <a:r>
              <a:rPr lang="en-GB" dirty="0"/>
              <a:t>Compiles source with Java compiler (</a:t>
            </a:r>
            <a:r>
              <a:rPr lang="en-GB" dirty="0" err="1"/>
              <a:t>javac</a:t>
            </a:r>
            <a:r>
              <a:rPr lang="en-GB" dirty="0"/>
              <a:t>)</a:t>
            </a:r>
          </a:p>
          <a:p>
            <a:pPr lvl="1"/>
            <a:r>
              <a:rPr lang="en-GB" dirty="0"/>
              <a:t>Convert with </a:t>
            </a:r>
            <a:r>
              <a:rPr lang="en-GB" dirty="0" err="1"/>
              <a:t>javacard</a:t>
            </a:r>
            <a:r>
              <a:rPr lang="en-GB" dirty="0"/>
              <a:t> convertor</a:t>
            </a:r>
          </a:p>
          <a:p>
            <a:r>
              <a:rPr lang="en-GB" dirty="0"/>
              <a:t>(use &gt; ant </a:t>
            </a:r>
            <a:r>
              <a:rPr lang="en-GB" dirty="0" err="1"/>
              <a:t>simpleapplet</a:t>
            </a:r>
            <a:r>
              <a:rPr lang="en-GB" dirty="0"/>
              <a:t> to build only our applet)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57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 Security Technologies: JavaCard</a:t>
            </a:r>
            <a:endParaRPr lang="cs-CZ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4061540"/>
            <a:ext cx="6230134" cy="2477169"/>
          </a:xfrm>
          <a:prstGeom prst="rect">
            <a:avLst/>
          </a:prstGeom>
        </p:spPr>
      </p:pic>
      <p:pic>
        <p:nvPicPr>
          <p:cNvPr id="9" name="Picture 3" descr="server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608" y="157666"/>
            <a:ext cx="1008112" cy="1075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7176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2. Manage applets on smart card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GlobalPlatformPro</a:t>
            </a:r>
            <a:r>
              <a:rPr lang="en-GB" dirty="0"/>
              <a:t> tool</a:t>
            </a:r>
          </a:p>
          <a:p>
            <a:pPr lvl="1"/>
            <a:r>
              <a:rPr lang="en-GB" dirty="0"/>
              <a:t>Authenticates against </a:t>
            </a:r>
            <a:r>
              <a:rPr lang="en-GB" dirty="0" err="1"/>
              <a:t>CardManager</a:t>
            </a:r>
            <a:endParaRPr lang="en-GB" dirty="0"/>
          </a:p>
          <a:p>
            <a:pPr lvl="1"/>
            <a:r>
              <a:rPr lang="en-GB" dirty="0"/>
              <a:t>Establish secure channel with CM</a:t>
            </a:r>
          </a:p>
          <a:p>
            <a:pPr lvl="1"/>
            <a:r>
              <a:rPr lang="en-GB" dirty="0"/>
              <a:t>Manage applets (list/upload/delete)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58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 Security Technologies: JavaCard</a:t>
            </a:r>
            <a:endParaRPr lang="cs-CZ" dirty="0"/>
          </a:p>
        </p:txBody>
      </p:sp>
      <p:sp>
        <p:nvSpPr>
          <p:cNvPr id="6" name="TextBox 5"/>
          <p:cNvSpPr txBox="1"/>
          <p:nvPr/>
        </p:nvSpPr>
        <p:spPr>
          <a:xfrm>
            <a:off x="534992" y="3754775"/>
            <a:ext cx="7853432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Auto-detected ISD AID: A000000003000000</a:t>
            </a:r>
          </a:p>
          <a:p>
            <a:r>
              <a:rPr lang="en-GB" sz="1600" dirty="0"/>
              <a:t>Host challenge: BD525E5585006202</a:t>
            </a:r>
          </a:p>
          <a:p>
            <a:r>
              <a:rPr lang="en-GB" sz="1600" dirty="0"/>
              <a:t>Card challenge: 05211C9591C58232</a:t>
            </a:r>
          </a:p>
          <a:p>
            <a:r>
              <a:rPr lang="en-GB" sz="1600" dirty="0"/>
              <a:t>Card reports SCP02 with version 255 keys</a:t>
            </a:r>
          </a:p>
          <a:p>
            <a:r>
              <a:rPr lang="en-GB" sz="1600" dirty="0"/>
              <a:t>Master keys:</a:t>
            </a:r>
          </a:p>
          <a:p>
            <a:r>
              <a:rPr lang="en-GB" sz="1600" dirty="0"/>
              <a:t>Version 0</a:t>
            </a:r>
          </a:p>
          <a:p>
            <a:r>
              <a:rPr lang="en-GB" sz="1600" dirty="0"/>
              <a:t>ENC: Ver:0 ID:0 Type:DES3 Len:16 Value:404142434445464748494A4B4C4D4E4F</a:t>
            </a:r>
          </a:p>
          <a:p>
            <a:r>
              <a:rPr lang="en-GB" sz="1600" dirty="0"/>
              <a:t>MAC: Ver:0 ID:0 Type:DES3 Len:16 Value:404142434445464748494A4B4C4D4E4F</a:t>
            </a:r>
          </a:p>
          <a:p>
            <a:r>
              <a:rPr lang="en-GB" sz="1600" dirty="0"/>
              <a:t>KEK: Ver:0 ID:0 Type:DES3 Len:16 Value:404142434445464748494A4B4C4D4E4F</a:t>
            </a:r>
          </a:p>
          <a:p>
            <a:r>
              <a:rPr lang="en-GB" sz="1600" dirty="0"/>
              <a:t>Sequence counter: 0521</a:t>
            </a:r>
          </a:p>
        </p:txBody>
      </p:sp>
      <p:pic>
        <p:nvPicPr>
          <p:cNvPr id="9" name="Picture 3" descr="server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608" y="157666"/>
            <a:ext cx="1008112" cy="1075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48379"/>
            <a:ext cx="1104900" cy="69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58000" contrast="-76000"/>
                    <a:grayscl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919749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59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 Security Technologies: JavaCard</a:t>
            </a:r>
            <a:endParaRPr lang="cs-CZ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908720"/>
            <a:ext cx="8712968" cy="57400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&gt;</a:t>
            </a:r>
            <a:r>
              <a:rPr lang="en-GB" sz="2800" dirty="0" err="1"/>
              <a:t>gp</a:t>
            </a:r>
            <a:r>
              <a:rPr lang="en-GB" sz="2800" dirty="0"/>
              <a:t> -list –verbose</a:t>
            </a:r>
          </a:p>
          <a:p>
            <a:endParaRPr lang="en-GB" sz="2000" dirty="0"/>
          </a:p>
          <a:p>
            <a:r>
              <a:rPr lang="en-GB" sz="900" dirty="0"/>
              <a:t>Reader: </a:t>
            </a:r>
            <a:r>
              <a:rPr lang="en-GB" sz="900" dirty="0" err="1"/>
              <a:t>Gemplus</a:t>
            </a:r>
            <a:r>
              <a:rPr lang="en-GB" sz="900" dirty="0"/>
              <a:t> USB </a:t>
            </a:r>
            <a:r>
              <a:rPr lang="en-GB" sz="900" dirty="0" err="1"/>
              <a:t>SmartCard</a:t>
            </a:r>
            <a:r>
              <a:rPr lang="en-GB" sz="900" dirty="0"/>
              <a:t> Reader 0</a:t>
            </a:r>
          </a:p>
          <a:p>
            <a:r>
              <a:rPr lang="en-GB" sz="900" dirty="0"/>
              <a:t>ATR: 3BF81300008131FE454A434F5076323431B7</a:t>
            </a:r>
          </a:p>
          <a:p>
            <a:r>
              <a:rPr lang="en-GB" sz="900" dirty="0"/>
              <a:t>More information about your card:</a:t>
            </a:r>
          </a:p>
          <a:p>
            <a:r>
              <a:rPr lang="en-GB" sz="900" dirty="0"/>
              <a:t>    http://smartcard-atr.appspot.com/parse?ATR=3BF81300008131FE454A434F507632343</a:t>
            </a:r>
          </a:p>
          <a:p>
            <a:r>
              <a:rPr lang="en-GB" sz="900" dirty="0"/>
              <a:t>1B7</a:t>
            </a:r>
          </a:p>
          <a:p>
            <a:endParaRPr lang="en-GB" sz="900" dirty="0"/>
          </a:p>
          <a:p>
            <a:r>
              <a:rPr lang="en-GB" sz="900" dirty="0"/>
              <a:t>Auto-detected ISD AID: A000000003000000</a:t>
            </a:r>
          </a:p>
          <a:p>
            <a:r>
              <a:rPr lang="en-GB" sz="900" dirty="0"/>
              <a:t>Host challenge: 10FFA96848D9EB62</a:t>
            </a:r>
          </a:p>
          <a:p>
            <a:r>
              <a:rPr lang="en-GB" sz="900" dirty="0"/>
              <a:t>Card challenge: 0520E372F35B4818</a:t>
            </a:r>
          </a:p>
          <a:p>
            <a:r>
              <a:rPr lang="en-GB" sz="900" dirty="0"/>
              <a:t>Card reports SCP02 with version 255 keys</a:t>
            </a:r>
          </a:p>
          <a:p>
            <a:r>
              <a:rPr lang="en-GB" sz="900" dirty="0"/>
              <a:t>Master keys:</a:t>
            </a:r>
          </a:p>
          <a:p>
            <a:r>
              <a:rPr lang="en-GB" sz="900" dirty="0"/>
              <a:t>Version 0</a:t>
            </a:r>
          </a:p>
          <a:p>
            <a:r>
              <a:rPr lang="en-GB" sz="900" dirty="0"/>
              <a:t>ENC: Ver:0 ID:0 Type:DES3 Len:16 Value:404142434445464748494A4B4C4D4E4F</a:t>
            </a:r>
          </a:p>
          <a:p>
            <a:r>
              <a:rPr lang="en-GB" sz="900" dirty="0"/>
              <a:t>MAC: Ver:0 ID:0 Type:DES3 Len:16 Value:404142434445464748494A4B4C4D4E4F</a:t>
            </a:r>
          </a:p>
          <a:p>
            <a:r>
              <a:rPr lang="en-GB" sz="900" dirty="0"/>
              <a:t>KEK: Ver:0 ID:0 Type:DES3 Len:16 Value:404142434445464748494A4B4C4D4E4F</a:t>
            </a:r>
          </a:p>
          <a:p>
            <a:r>
              <a:rPr lang="en-GB" sz="900" dirty="0" err="1"/>
              <a:t>Sequnce</a:t>
            </a:r>
            <a:r>
              <a:rPr lang="en-GB" sz="900" dirty="0"/>
              <a:t> counter: 0520</a:t>
            </a:r>
          </a:p>
          <a:p>
            <a:r>
              <a:rPr lang="en-GB" sz="900" dirty="0"/>
              <a:t>Derived session keys:</a:t>
            </a:r>
          </a:p>
          <a:p>
            <a:r>
              <a:rPr lang="en-GB" sz="900" dirty="0"/>
              <a:t>Version 0</a:t>
            </a:r>
          </a:p>
          <a:p>
            <a:r>
              <a:rPr lang="en-GB" sz="900" dirty="0"/>
              <a:t>ENC: Ver:0 ID:0 Type:DES3 Len:16 Value:654E72AAADA31F0A7B5567160DE4C5A7</a:t>
            </a:r>
          </a:p>
          <a:p>
            <a:r>
              <a:rPr lang="en-GB" sz="900" dirty="0"/>
              <a:t>MAC: Ver:0 ID:0 Type:DES3 Len:16 Value:C6883A00AB6E56384B845A5A6F68CA6C</a:t>
            </a:r>
          </a:p>
          <a:p>
            <a:r>
              <a:rPr lang="en-GB" sz="900" dirty="0"/>
              <a:t>KEK: Ver:0 ID:0 Type:DES3 Len:16 Value:3875213C9F2123EB01AA420DC83C18F0</a:t>
            </a:r>
          </a:p>
          <a:p>
            <a:r>
              <a:rPr lang="en-GB" sz="900" dirty="0"/>
              <a:t>Verified card cryptogram: 62CBE443B3F4FB80</a:t>
            </a:r>
          </a:p>
          <a:p>
            <a:r>
              <a:rPr lang="en-GB" sz="900" dirty="0"/>
              <a:t>Calculated host cryptogram: 9AAC671F9B1E0630</a:t>
            </a:r>
          </a:p>
          <a:p>
            <a:r>
              <a:rPr lang="en-GB" sz="1600" b="1" dirty="0"/>
              <a:t>AID: A000000003000000 (|........|)</a:t>
            </a:r>
          </a:p>
          <a:p>
            <a:r>
              <a:rPr lang="en-GB" sz="1600" b="1" dirty="0"/>
              <a:t>     ISD OP_READY: Security Domain, Card lock, Card terminate, Default selected, CVM (PIN) management</a:t>
            </a:r>
          </a:p>
          <a:p>
            <a:endParaRPr lang="en-GB" sz="1600" b="1" dirty="0"/>
          </a:p>
          <a:p>
            <a:r>
              <a:rPr lang="en-GB" sz="1600" b="1" dirty="0"/>
              <a:t>AID: A0000000035350 (|.....SP|)</a:t>
            </a:r>
          </a:p>
          <a:p>
            <a:r>
              <a:rPr lang="en-GB" sz="1600" b="1" dirty="0"/>
              <a:t>     </a:t>
            </a:r>
            <a:r>
              <a:rPr lang="en-GB" sz="1600" b="1" dirty="0" err="1"/>
              <a:t>ExM</a:t>
            </a:r>
            <a:r>
              <a:rPr lang="en-GB" sz="1600" b="1" dirty="0"/>
              <a:t> LOADED: (none)</a:t>
            </a:r>
          </a:p>
          <a:p>
            <a:r>
              <a:rPr lang="en-GB" sz="1600" b="1" dirty="0"/>
              <a:t>     A000000003535041 (|.....SPA|)</a:t>
            </a:r>
          </a:p>
        </p:txBody>
      </p:sp>
      <p:pic>
        <p:nvPicPr>
          <p:cNvPr id="9" name="Picture 3" descr="server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608" y="157666"/>
            <a:ext cx="1008112" cy="1075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4849" y="356270"/>
            <a:ext cx="1104900" cy="69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58000" contrast="-76000"/>
                    <a:grayscl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26942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886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cs-CZ" dirty="0" err="1"/>
              <a:t>JavaCard</a:t>
            </a:r>
            <a:r>
              <a:rPr lang="en-US" altLang="cs-CZ" dirty="0"/>
              <a:t> basics</a:t>
            </a:r>
          </a:p>
        </p:txBody>
      </p:sp>
      <p:sp>
        <p:nvSpPr>
          <p:cNvPr id="7" name="Podnadpis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altLang="cs-CZ"/>
              <a:t>| PV204 Security Technologies: JavaCard</a:t>
            </a:r>
            <a:endParaRPr lang="en-GB" altLang="cs-CZ"/>
          </a:p>
        </p:txBody>
      </p:sp>
      <p:pic>
        <p:nvPicPr>
          <p:cNvPr id="1188868" name="Picture 4" descr="226px-Wa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765175"/>
            <a:ext cx="2152650" cy="387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37A9633-68B8-4EFC-BDD0-D52B95C8A4D2}" type="slidenum">
              <a:rPr lang="cs-CZ" altLang="cs-CZ" smtClean="0"/>
              <a:pPr/>
              <a:t>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6100713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3. Upload applet to smart card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(already converted applet *.cap is assumed)</a:t>
            </a:r>
          </a:p>
          <a:p>
            <a:r>
              <a:rPr lang="en-GB" dirty="0"/>
              <a:t>&gt; </a:t>
            </a:r>
            <a:r>
              <a:rPr lang="en-GB" dirty="0" err="1"/>
              <a:t>gp</a:t>
            </a:r>
            <a:r>
              <a:rPr lang="en-GB" dirty="0"/>
              <a:t> --</a:t>
            </a:r>
            <a:r>
              <a:rPr lang="en-GB" dirty="0" err="1"/>
              <a:t>instal</a:t>
            </a:r>
            <a:r>
              <a:rPr lang="en-GB" dirty="0"/>
              <a:t> </a:t>
            </a:r>
            <a:r>
              <a:rPr lang="en-GB" dirty="0" err="1"/>
              <a:t>OpenPGPApplet.cap</a:t>
            </a:r>
            <a:r>
              <a:rPr lang="en-GB" dirty="0"/>
              <a:t> –verbose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Hint: test with </a:t>
            </a:r>
            <a:r>
              <a:rPr lang="en-GB" dirty="0" err="1"/>
              <a:t>gpg</a:t>
            </a:r>
            <a:r>
              <a:rPr lang="en-GB" dirty="0"/>
              <a:t> --card-edit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60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 Security Technologies: JavaCard</a:t>
            </a:r>
            <a:endParaRPr lang="cs-CZ" dirty="0"/>
          </a:p>
        </p:txBody>
      </p:sp>
      <p:sp>
        <p:nvSpPr>
          <p:cNvPr id="6" name="TextBox 5"/>
          <p:cNvSpPr txBox="1"/>
          <p:nvPr/>
        </p:nvSpPr>
        <p:spPr>
          <a:xfrm>
            <a:off x="71674" y="2996952"/>
            <a:ext cx="9252854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CAP file (v2.1) generated on Sat Oct 03 15:13:58 CEST 2015</a:t>
            </a:r>
          </a:p>
          <a:p>
            <a:r>
              <a:rPr lang="en-GB" sz="2000" dirty="0"/>
              <a:t>By Sun Microsystems Inc. converter 1.3 with JDK 1.8.0_60 (Oracle Corporation)</a:t>
            </a:r>
          </a:p>
          <a:p>
            <a:r>
              <a:rPr lang="en-GB" sz="2000" dirty="0"/>
              <a:t>Package: </a:t>
            </a:r>
            <a:r>
              <a:rPr lang="en-GB" sz="2000" dirty="0" err="1"/>
              <a:t>openpgpcard</a:t>
            </a:r>
            <a:r>
              <a:rPr lang="en-GB" sz="2000" dirty="0"/>
              <a:t> v0.0 with AID D27600012401</a:t>
            </a:r>
          </a:p>
          <a:p>
            <a:r>
              <a:rPr lang="en-GB" sz="2000" dirty="0"/>
              <a:t>Applet: </a:t>
            </a:r>
            <a:r>
              <a:rPr lang="en-GB" sz="2000" dirty="0" err="1"/>
              <a:t>OpenPGPApplet</a:t>
            </a:r>
            <a:r>
              <a:rPr lang="en-GB" sz="2000" dirty="0"/>
              <a:t> with AID D2760001240102000000000000010000</a:t>
            </a:r>
          </a:p>
          <a:p>
            <a:r>
              <a:rPr lang="en-GB" sz="2000" dirty="0"/>
              <a:t>Import: A0000000620101 v1.3</a:t>
            </a:r>
          </a:p>
          <a:p>
            <a:r>
              <a:rPr lang="en-GB" sz="2000" dirty="0"/>
              <a:t>Import: A0000000620201 v1.3</a:t>
            </a:r>
          </a:p>
          <a:p>
            <a:r>
              <a:rPr lang="en-GB" sz="2000" dirty="0"/>
              <a:t>Import: A0000000620102 v1.3</a:t>
            </a:r>
          </a:p>
          <a:p>
            <a:r>
              <a:rPr lang="en-GB" sz="2000" dirty="0"/>
              <a:t>Import: A0000000620001 v1.0</a:t>
            </a:r>
          </a:p>
          <a:p>
            <a:r>
              <a:rPr lang="en-GB" sz="2000" dirty="0"/>
              <a:t>Cap loaded</a:t>
            </a:r>
          </a:p>
        </p:txBody>
      </p:sp>
      <p:pic>
        <p:nvPicPr>
          <p:cNvPr id="7" name="Picture 3" descr="server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608" y="157666"/>
            <a:ext cx="1008112" cy="1075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7191" y="348379"/>
            <a:ext cx="1104900" cy="69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58000" contrast="-76000"/>
                    <a:grayscl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5749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OpenPlatform</a:t>
            </a:r>
            <a:r>
              <a:rPr lang="en-US" dirty="0"/>
              <a:t> Package/applet upload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dirty="0"/>
              <a:t>Security domain selection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Secure channel establishment – security domain</a:t>
            </a:r>
            <a:endParaRPr lang="cs-CZ" dirty="0"/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Package upload</a:t>
            </a:r>
          </a:p>
          <a:p>
            <a:pPr lvl="1"/>
            <a:r>
              <a:rPr lang="en-US" dirty="0"/>
              <a:t>Local upload in trusted environment</a:t>
            </a:r>
          </a:p>
          <a:p>
            <a:pPr lvl="1"/>
            <a:r>
              <a:rPr lang="en-US" dirty="0"/>
              <a:t>Remote upload with relayed secure channel 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Applet installation</a:t>
            </a:r>
          </a:p>
          <a:p>
            <a:pPr lvl="1"/>
            <a:r>
              <a:rPr lang="en-US" dirty="0"/>
              <a:t>Separate instance from package binary with unique AID</a:t>
            </a:r>
          </a:p>
          <a:p>
            <a:pPr lvl="1"/>
            <a:r>
              <a:rPr lang="en-US" dirty="0"/>
              <a:t>Applet privileges and other parameters passed</a:t>
            </a:r>
          </a:p>
          <a:p>
            <a:pPr lvl="1"/>
            <a:r>
              <a:rPr lang="en-US" dirty="0"/>
              <a:t>Applet specific installation data passed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 Security Technologies: JavaCard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61</a:t>
            </a:fld>
            <a:endParaRPr lang="cs-CZ" dirty="0"/>
          </a:p>
        </p:txBody>
      </p:sp>
      <p:pic>
        <p:nvPicPr>
          <p:cNvPr id="6" name="Picture 3" descr="server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608" y="157666"/>
            <a:ext cx="1008112" cy="1075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7191" y="348379"/>
            <a:ext cx="1104900" cy="69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58000" contrast="-76000"/>
                    <a:grayscl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7263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4. Communicate with smart card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&gt; </a:t>
            </a:r>
            <a:r>
              <a:rPr lang="en-GB" dirty="0" err="1"/>
              <a:t>gp</a:t>
            </a:r>
            <a:r>
              <a:rPr lang="en-GB" dirty="0"/>
              <a:t> --</a:t>
            </a:r>
            <a:r>
              <a:rPr lang="en-GB" dirty="0" err="1"/>
              <a:t>apdu</a:t>
            </a:r>
            <a:r>
              <a:rPr lang="en-GB" dirty="0"/>
              <a:t>  </a:t>
            </a:r>
            <a:r>
              <a:rPr lang="en-GB" dirty="0" err="1"/>
              <a:t>apdu_in_hex</a:t>
            </a:r>
            <a:r>
              <a:rPr lang="en-GB" dirty="0"/>
              <a:t> --debug</a:t>
            </a:r>
          </a:p>
          <a:p>
            <a:r>
              <a:rPr lang="en-GB" dirty="0"/>
              <a:t>Example for SimpleApplet.java</a:t>
            </a:r>
          </a:p>
          <a:p>
            <a:pPr lvl="1"/>
            <a:r>
              <a:rPr lang="en-GB" dirty="0" err="1"/>
              <a:t>gp</a:t>
            </a:r>
            <a:r>
              <a:rPr lang="en-GB" dirty="0"/>
              <a:t> –-</a:t>
            </a:r>
            <a:r>
              <a:rPr lang="en-GB" dirty="0" err="1"/>
              <a:t>apdu</a:t>
            </a:r>
            <a:r>
              <a:rPr lang="en-GB" dirty="0"/>
              <a:t> B0541000 -d (generate random numbers)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62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 Security Technologies: JavaCard</a:t>
            </a:r>
            <a:endParaRPr lang="cs-CZ" dirty="0"/>
          </a:p>
        </p:txBody>
      </p:sp>
      <p:sp>
        <p:nvSpPr>
          <p:cNvPr id="6" name="TextBox 5"/>
          <p:cNvSpPr txBox="1"/>
          <p:nvPr/>
        </p:nvSpPr>
        <p:spPr>
          <a:xfrm>
            <a:off x="179512" y="3444676"/>
            <a:ext cx="8637877" cy="2000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&gt;gp --</a:t>
            </a:r>
            <a:r>
              <a:rPr lang="en-GB" dirty="0" err="1"/>
              <a:t>apdu</a:t>
            </a:r>
            <a:r>
              <a:rPr lang="en-GB" dirty="0"/>
              <a:t> B0541000 -d</a:t>
            </a:r>
          </a:p>
          <a:p>
            <a:r>
              <a:rPr lang="en-GB" dirty="0"/>
              <a:t>[*] </a:t>
            </a:r>
            <a:r>
              <a:rPr lang="en-GB" dirty="0" err="1"/>
              <a:t>Gemplus</a:t>
            </a:r>
            <a:r>
              <a:rPr lang="en-GB" dirty="0"/>
              <a:t> USB </a:t>
            </a:r>
            <a:r>
              <a:rPr lang="en-GB" dirty="0" err="1"/>
              <a:t>SmartCard</a:t>
            </a:r>
            <a:r>
              <a:rPr lang="en-GB" dirty="0"/>
              <a:t> Reader 0</a:t>
            </a:r>
          </a:p>
          <a:p>
            <a:r>
              <a:rPr lang="en-GB" sz="1600" dirty="0" err="1"/>
              <a:t>SCardConnect</a:t>
            </a:r>
            <a:r>
              <a:rPr lang="en-GB" sz="1600" dirty="0"/>
              <a:t>("</a:t>
            </a:r>
            <a:r>
              <a:rPr lang="en-GB" sz="1600" dirty="0" err="1"/>
              <a:t>Gemplus</a:t>
            </a:r>
            <a:r>
              <a:rPr lang="en-GB" sz="1600" dirty="0"/>
              <a:t> USB </a:t>
            </a:r>
            <a:r>
              <a:rPr lang="en-GB" sz="1600" dirty="0" err="1"/>
              <a:t>SmartCard</a:t>
            </a:r>
            <a:r>
              <a:rPr lang="en-GB" sz="1600" dirty="0"/>
              <a:t> Reader 0", T=*) -&gt; T=1, 3BF81300008131FE454A</a:t>
            </a:r>
          </a:p>
          <a:p>
            <a:r>
              <a:rPr lang="en-GB" sz="1600" dirty="0"/>
              <a:t>434F5076323431B7</a:t>
            </a:r>
          </a:p>
          <a:p>
            <a:r>
              <a:rPr lang="en-GB" sz="1600" dirty="0" err="1"/>
              <a:t>SCardBeginTransaction</a:t>
            </a:r>
            <a:r>
              <a:rPr lang="en-GB" sz="1600" dirty="0"/>
              <a:t>("</a:t>
            </a:r>
            <a:r>
              <a:rPr lang="en-GB" sz="1600" dirty="0" err="1"/>
              <a:t>Gemplus</a:t>
            </a:r>
            <a:r>
              <a:rPr lang="en-GB" sz="1600" dirty="0"/>
              <a:t> USB </a:t>
            </a:r>
            <a:r>
              <a:rPr lang="en-GB" sz="1600" dirty="0" err="1"/>
              <a:t>SmartCard</a:t>
            </a:r>
            <a:r>
              <a:rPr lang="en-GB" sz="1600" dirty="0"/>
              <a:t> Reader 0")</a:t>
            </a:r>
          </a:p>
          <a:p>
            <a:r>
              <a:rPr lang="en-GB" sz="2000" b="1" dirty="0"/>
              <a:t>A&gt;&gt; T=1 (4+0000) B0541000</a:t>
            </a:r>
          </a:p>
          <a:p>
            <a:r>
              <a:rPr lang="en-GB" sz="2000" b="1" dirty="0"/>
              <a:t>A&lt;&lt; (0016+2) (32ms) 801D52307393AC0AB1CC242F6905B7C5 9000</a:t>
            </a:r>
          </a:p>
        </p:txBody>
      </p:sp>
      <p:pic>
        <p:nvPicPr>
          <p:cNvPr id="7" name="Picture 3" descr="server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608" y="157666"/>
            <a:ext cx="1008112" cy="1075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7191" y="348379"/>
            <a:ext cx="1104900" cy="69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58000" contrast="-76000"/>
                    <a:grayscl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0651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5. Delete applet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&gt; </a:t>
            </a:r>
            <a:r>
              <a:rPr lang="en-GB" dirty="0" err="1"/>
              <a:t>gp</a:t>
            </a:r>
            <a:r>
              <a:rPr lang="en-GB" dirty="0"/>
              <a:t> --delete D27600012401 --</a:t>
            </a:r>
            <a:r>
              <a:rPr lang="en-GB" dirty="0" err="1"/>
              <a:t>deletedeps</a:t>
            </a:r>
            <a:endParaRPr lang="en-GB" dirty="0"/>
          </a:p>
          <a:p>
            <a:endParaRPr lang="en-GB" dirty="0"/>
          </a:p>
          <a:p>
            <a:r>
              <a:rPr lang="en-GB" dirty="0"/>
              <a:t>(Verify that applet was deleted by </a:t>
            </a:r>
            <a:r>
              <a:rPr lang="en-GB" dirty="0" err="1"/>
              <a:t>gp</a:t>
            </a:r>
            <a:r>
              <a:rPr lang="en-GB" dirty="0"/>
              <a:t> –list)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63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 Security Technologies: JavaCard</a:t>
            </a:r>
            <a:endParaRPr lang="cs-CZ" dirty="0"/>
          </a:p>
        </p:txBody>
      </p:sp>
      <p:pic>
        <p:nvPicPr>
          <p:cNvPr id="6" name="Picture 3" descr="server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608" y="157666"/>
            <a:ext cx="1008112" cy="1075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7191" y="348379"/>
            <a:ext cx="1104900" cy="69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58000" contrast="-76000"/>
                    <a:grayscl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772076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/>
              <a:t>Developing simple PKI applet</a:t>
            </a:r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 altLang="cs-CZ"/>
              <a:t>| PV204 Security Technologies: JavaCard</a:t>
            </a:r>
            <a:endParaRPr lang="en-GB" altLang="cs-CZ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64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1118756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5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PKI-relevant </a:t>
            </a:r>
            <a:r>
              <a:rPr lang="en-US" altLang="cs-CZ" dirty="0" err="1"/>
              <a:t>JavaCard</a:t>
            </a:r>
            <a:r>
              <a:rPr lang="en-US" altLang="cs-CZ" dirty="0"/>
              <a:t> API</a:t>
            </a:r>
          </a:p>
        </p:txBody>
      </p:sp>
      <p:sp>
        <p:nvSpPr>
          <p:cNvPr id="1235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cs-CZ" dirty="0"/>
              <a:t>Access controlled by PIN</a:t>
            </a:r>
          </a:p>
          <a:p>
            <a:pPr lvl="1"/>
            <a:r>
              <a:rPr lang="en-US" altLang="cs-CZ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javacard.security.OwnerPIN</a:t>
            </a:r>
            <a:r>
              <a:rPr lang="en-US" altLang="cs-CZ" dirty="0"/>
              <a:t> </a:t>
            </a:r>
          </a:p>
          <a:p>
            <a:r>
              <a:rPr lang="en-US" altLang="cs-CZ" dirty="0"/>
              <a:t>Asymmetric cryptography keys</a:t>
            </a:r>
          </a:p>
          <a:p>
            <a:pPr lvl="1"/>
            <a:r>
              <a:rPr lang="en-US" altLang="cs-CZ" dirty="0" err="1"/>
              <a:t>javacard.security.KeyPair</a:t>
            </a:r>
            <a:r>
              <a:rPr lang="en-US" altLang="cs-CZ" dirty="0"/>
              <a:t>, </a:t>
            </a:r>
            <a:r>
              <a:rPr lang="en-US" altLang="cs-CZ" dirty="0" err="1"/>
              <a:t>PublicKey</a:t>
            </a:r>
            <a:r>
              <a:rPr lang="en-US" altLang="cs-CZ" dirty="0"/>
              <a:t>, </a:t>
            </a:r>
            <a:r>
              <a:rPr lang="en-US" altLang="cs-CZ" dirty="0" err="1"/>
              <a:t>PrivateKey</a:t>
            </a:r>
            <a:endParaRPr lang="en-US" altLang="cs-CZ" dirty="0"/>
          </a:p>
          <a:p>
            <a:r>
              <a:rPr lang="en-US" altLang="cs-CZ" dirty="0"/>
              <a:t>Digital signatures</a:t>
            </a:r>
          </a:p>
          <a:p>
            <a:pPr lvl="1"/>
            <a:r>
              <a:rPr lang="en-US" altLang="cs-CZ" dirty="0" err="1"/>
              <a:t>javacard.security.Signature</a:t>
            </a:r>
            <a:endParaRPr lang="en-US" altLang="cs-CZ" dirty="0"/>
          </a:p>
          <a:p>
            <a:r>
              <a:rPr lang="en-US" altLang="cs-CZ" dirty="0"/>
              <a:t>Asymmetric encryption</a:t>
            </a:r>
          </a:p>
          <a:p>
            <a:pPr lvl="1"/>
            <a:r>
              <a:rPr lang="en-US" altLang="cs-CZ" dirty="0" err="1"/>
              <a:t>javacard.security.Cipher</a:t>
            </a:r>
            <a:endParaRPr lang="en-US" altLang="cs-CZ" dirty="0"/>
          </a:p>
          <a:p>
            <a:endParaRPr lang="en-US" altLang="cs-CZ" dirty="0"/>
          </a:p>
          <a:p>
            <a:endParaRPr lang="en-US" altLang="cs-CZ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900113" y="6572250"/>
            <a:ext cx="2895600" cy="285750"/>
          </a:xfrm>
        </p:spPr>
        <p:txBody>
          <a:bodyPr/>
          <a:lstStyle/>
          <a:p>
            <a:r>
              <a:rPr lang="cs-CZ" altLang="cs-CZ"/>
              <a:t>| PV204 Security Technologies: JavaCard</a:t>
            </a:r>
            <a:endParaRPr lang="en-GB" altLang="cs-CZ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65</a:t>
            </a:fld>
            <a:endParaRPr lang="cs-CZ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188913"/>
            <a:ext cx="1104900" cy="69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58000" contrast="-76000"/>
                    <a:grayscl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640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8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/>
              <a:t>PIN verification functionality</a:t>
            </a:r>
          </a:p>
        </p:txBody>
      </p:sp>
      <p:sp>
        <p:nvSpPr>
          <p:cNvPr id="1238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cs-CZ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javacard.framework.OwnerPIN</a:t>
            </a:r>
            <a:endParaRPr lang="en-US" altLang="cs-CZ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altLang="cs-CZ" dirty="0"/>
              <a:t>Management functions (available for “admin”)</a:t>
            </a:r>
          </a:p>
          <a:p>
            <a:pPr lvl="1"/>
            <a:r>
              <a:rPr lang="en-US" altLang="cs-CZ" dirty="0"/>
              <a:t>Create PIN (new </a:t>
            </a:r>
            <a:r>
              <a:rPr lang="en-US" altLang="cs-CZ" dirty="0" err="1"/>
              <a:t>OwnerPIN</a:t>
            </a:r>
            <a:r>
              <a:rPr lang="en-US" altLang="cs-CZ" dirty="0"/>
              <a:t>())</a:t>
            </a:r>
          </a:p>
          <a:p>
            <a:pPr lvl="1"/>
            <a:r>
              <a:rPr lang="en-US" altLang="cs-CZ" dirty="0"/>
              <a:t>Set initial PIN value (</a:t>
            </a:r>
            <a:r>
              <a:rPr lang="en-US" altLang="cs-CZ" dirty="0" err="1"/>
              <a:t>OwnerPIN.update</a:t>
            </a:r>
            <a:r>
              <a:rPr lang="en-US" altLang="cs-CZ" dirty="0"/>
              <a:t>())</a:t>
            </a:r>
          </a:p>
          <a:p>
            <a:pPr lvl="1"/>
            <a:r>
              <a:rPr lang="en-US" altLang="cs-CZ" dirty="0"/>
              <a:t>Unblock PIN (</a:t>
            </a:r>
            <a:r>
              <a:rPr lang="en-US" altLang="cs-CZ" dirty="0" err="1"/>
              <a:t>OwnerPIN</a:t>
            </a:r>
            <a:r>
              <a:rPr lang="en-US" altLang="cs-CZ" dirty="0"/>
              <a:t>. </a:t>
            </a:r>
            <a:r>
              <a:rPr lang="en-US" altLang="cs-CZ" dirty="0" err="1"/>
              <a:t>resetAndUnblock</a:t>
            </a:r>
            <a:r>
              <a:rPr lang="en-US" altLang="cs-CZ" dirty="0"/>
              <a:t>())</a:t>
            </a:r>
          </a:p>
          <a:p>
            <a:r>
              <a:rPr lang="en-US" altLang="cs-CZ" dirty="0"/>
              <a:t>Common usage functions (available to user)</a:t>
            </a:r>
          </a:p>
          <a:p>
            <a:pPr lvl="1"/>
            <a:r>
              <a:rPr lang="en-US" altLang="cs-CZ" dirty="0"/>
              <a:t>Verify supplied PIN (</a:t>
            </a:r>
            <a:r>
              <a:rPr lang="en-US" altLang="cs-CZ" dirty="0" err="1"/>
              <a:t>OwnerPIN.check</a:t>
            </a:r>
            <a:r>
              <a:rPr lang="en-US" altLang="cs-CZ" dirty="0"/>
              <a:t>())</a:t>
            </a:r>
          </a:p>
          <a:p>
            <a:pPr lvl="1"/>
            <a:r>
              <a:rPr lang="en-US" altLang="cs-CZ" dirty="0"/>
              <a:t>Check if was verified (</a:t>
            </a:r>
            <a:r>
              <a:rPr lang="en-US" altLang="cs-CZ" dirty="0" err="1"/>
              <a:t>OwnerPIN.isValidated</a:t>
            </a:r>
            <a:r>
              <a:rPr lang="en-US" altLang="cs-CZ" dirty="0"/>
              <a:t>())</a:t>
            </a:r>
          </a:p>
          <a:p>
            <a:pPr lvl="1"/>
            <a:r>
              <a:rPr lang="en-US" altLang="cs-CZ" dirty="0"/>
              <a:t>Get remaining tries (</a:t>
            </a:r>
            <a:r>
              <a:rPr lang="en-US" altLang="cs-CZ" dirty="0" err="1"/>
              <a:t>OwnerPIN.getTriesRemaining</a:t>
            </a:r>
            <a:r>
              <a:rPr lang="en-US" altLang="cs-CZ" dirty="0"/>
              <a:t>())</a:t>
            </a:r>
          </a:p>
          <a:p>
            <a:pPr lvl="1"/>
            <a:r>
              <a:rPr lang="en-US" altLang="cs-CZ" dirty="0"/>
              <a:t>Set new value (</a:t>
            </a:r>
            <a:r>
              <a:rPr lang="en-US" altLang="cs-CZ" dirty="0" err="1"/>
              <a:t>OwnerPIN.update</a:t>
            </a:r>
            <a:r>
              <a:rPr lang="en-US" altLang="cs-CZ" dirty="0"/>
              <a:t>())</a:t>
            </a:r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900113" y="6572250"/>
            <a:ext cx="2895600" cy="285750"/>
          </a:xfrm>
        </p:spPr>
        <p:txBody>
          <a:bodyPr/>
          <a:lstStyle/>
          <a:p>
            <a:r>
              <a:rPr lang="cs-CZ" altLang="cs-CZ"/>
              <a:t>| PV204 Security Technologies: JavaCard</a:t>
            </a:r>
            <a:endParaRPr lang="en-GB" altLang="cs-CZ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66</a:t>
            </a:fld>
            <a:endParaRPr lang="cs-CZ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188913"/>
            <a:ext cx="1104900" cy="69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58000" contrast="-76000"/>
                    <a:grayscl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1835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5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/>
              <a:t>PIN code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900113" y="6572250"/>
            <a:ext cx="2895600" cy="285750"/>
          </a:xfrm>
        </p:spPr>
        <p:txBody>
          <a:bodyPr/>
          <a:lstStyle/>
          <a:p>
            <a:r>
              <a:rPr lang="cs-CZ" altLang="cs-CZ"/>
              <a:t>| PV204 Security Technologies: JavaCard</a:t>
            </a:r>
            <a:endParaRPr lang="en-GB" altLang="cs-CZ"/>
          </a:p>
        </p:txBody>
      </p:sp>
      <p:sp>
        <p:nvSpPr>
          <p:cNvPr id="1225732" name="Rectangle 4"/>
          <p:cNvSpPr>
            <a:spLocks noChangeArrowheads="1"/>
          </p:cNvSpPr>
          <p:nvPr/>
        </p:nvSpPr>
        <p:spPr bwMode="auto">
          <a:xfrm>
            <a:off x="503238" y="1988840"/>
            <a:ext cx="6840537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cs-CZ" sz="1600" b="0" dirty="0">
                <a:solidFill>
                  <a:srgbClr val="007F00"/>
                </a:solidFill>
              </a:rPr>
              <a:t>// CREATE PIN OBJECT (try limit == 5, max. PIN length == 4) </a:t>
            </a:r>
          </a:p>
          <a:p>
            <a:r>
              <a:rPr lang="en-US" altLang="cs-CZ" sz="1600" b="0" dirty="0" err="1">
                <a:solidFill>
                  <a:srgbClr val="000000"/>
                </a:solidFill>
              </a:rPr>
              <a:t>OwnerPIN</a:t>
            </a:r>
            <a:r>
              <a:rPr lang="en-US" altLang="cs-CZ" sz="1600" b="0" dirty="0">
                <a:solidFill>
                  <a:srgbClr val="808080"/>
                </a:solidFill>
              </a:rPr>
              <a:t> </a:t>
            </a:r>
            <a:r>
              <a:rPr lang="en-US" altLang="cs-CZ" sz="1600" b="0" dirty="0" err="1">
                <a:solidFill>
                  <a:srgbClr val="000000"/>
                </a:solidFill>
              </a:rPr>
              <a:t>m_pin</a:t>
            </a:r>
            <a:r>
              <a:rPr lang="en-US" altLang="cs-CZ" sz="1600" b="0" dirty="0">
                <a:solidFill>
                  <a:srgbClr val="808080"/>
                </a:solidFill>
              </a:rPr>
              <a:t> </a:t>
            </a:r>
            <a:r>
              <a:rPr lang="en-US" altLang="cs-CZ" sz="1600" dirty="0">
                <a:solidFill>
                  <a:srgbClr val="000000"/>
                </a:solidFill>
              </a:rPr>
              <a:t>=</a:t>
            </a:r>
            <a:r>
              <a:rPr lang="en-US" altLang="cs-CZ" sz="1600" b="0" dirty="0">
                <a:solidFill>
                  <a:srgbClr val="808080"/>
                </a:solidFill>
              </a:rPr>
              <a:t> </a:t>
            </a:r>
            <a:r>
              <a:rPr lang="en-US" altLang="cs-CZ" sz="1600" dirty="0">
                <a:solidFill>
                  <a:srgbClr val="00007F"/>
                </a:solidFill>
              </a:rPr>
              <a:t>new</a:t>
            </a:r>
            <a:r>
              <a:rPr lang="en-US" altLang="cs-CZ" sz="1600" b="0" dirty="0">
                <a:solidFill>
                  <a:srgbClr val="808080"/>
                </a:solidFill>
              </a:rPr>
              <a:t> </a:t>
            </a:r>
            <a:r>
              <a:rPr lang="en-US" altLang="cs-CZ" sz="1600" b="0" dirty="0" err="1">
                <a:solidFill>
                  <a:srgbClr val="000000"/>
                </a:solidFill>
              </a:rPr>
              <a:t>OwnerPIN</a:t>
            </a:r>
            <a:r>
              <a:rPr lang="en-US" altLang="cs-CZ" sz="1600" dirty="0">
                <a:solidFill>
                  <a:srgbClr val="000000"/>
                </a:solidFill>
              </a:rPr>
              <a:t>((</a:t>
            </a:r>
            <a:r>
              <a:rPr lang="en-US" altLang="cs-CZ" sz="1600" dirty="0">
                <a:solidFill>
                  <a:srgbClr val="00007F"/>
                </a:solidFill>
              </a:rPr>
              <a:t>byte</a:t>
            </a:r>
            <a:r>
              <a:rPr lang="en-US" altLang="cs-CZ" sz="1600" dirty="0">
                <a:solidFill>
                  <a:srgbClr val="000000"/>
                </a:solidFill>
              </a:rPr>
              <a:t>)</a:t>
            </a:r>
            <a:r>
              <a:rPr lang="en-US" altLang="cs-CZ" sz="1600" b="0" dirty="0">
                <a:solidFill>
                  <a:srgbClr val="808080"/>
                </a:solidFill>
              </a:rPr>
              <a:t> </a:t>
            </a:r>
            <a:r>
              <a:rPr lang="en-US" altLang="cs-CZ" sz="1600" b="0" dirty="0">
                <a:solidFill>
                  <a:srgbClr val="007F7F"/>
                </a:solidFill>
              </a:rPr>
              <a:t>5</a:t>
            </a:r>
            <a:r>
              <a:rPr lang="en-US" altLang="cs-CZ" sz="1600" dirty="0">
                <a:solidFill>
                  <a:srgbClr val="000000"/>
                </a:solidFill>
              </a:rPr>
              <a:t>,</a:t>
            </a:r>
            <a:r>
              <a:rPr lang="en-US" altLang="cs-CZ" sz="1600" b="0" dirty="0">
                <a:solidFill>
                  <a:srgbClr val="808080"/>
                </a:solidFill>
              </a:rPr>
              <a:t> </a:t>
            </a:r>
            <a:r>
              <a:rPr lang="en-US" altLang="cs-CZ" sz="1600" dirty="0">
                <a:solidFill>
                  <a:srgbClr val="000000"/>
                </a:solidFill>
              </a:rPr>
              <a:t>(</a:t>
            </a:r>
            <a:r>
              <a:rPr lang="en-US" altLang="cs-CZ" sz="1600" dirty="0">
                <a:solidFill>
                  <a:srgbClr val="00007F"/>
                </a:solidFill>
              </a:rPr>
              <a:t>byte</a:t>
            </a:r>
            <a:r>
              <a:rPr lang="en-US" altLang="cs-CZ" sz="1600" dirty="0">
                <a:solidFill>
                  <a:srgbClr val="000000"/>
                </a:solidFill>
              </a:rPr>
              <a:t>)</a:t>
            </a:r>
            <a:r>
              <a:rPr lang="en-US" altLang="cs-CZ" sz="1600" b="0" dirty="0">
                <a:solidFill>
                  <a:srgbClr val="808080"/>
                </a:solidFill>
              </a:rPr>
              <a:t> </a:t>
            </a:r>
            <a:r>
              <a:rPr lang="en-US" altLang="cs-CZ" sz="1600" b="0" dirty="0">
                <a:solidFill>
                  <a:srgbClr val="007F7F"/>
                </a:solidFill>
              </a:rPr>
              <a:t>4</a:t>
            </a:r>
            <a:r>
              <a:rPr lang="en-US" altLang="cs-CZ" sz="1600" dirty="0">
                <a:solidFill>
                  <a:srgbClr val="000000"/>
                </a:solidFill>
              </a:rPr>
              <a:t>);</a:t>
            </a:r>
            <a:endParaRPr lang="en-US" altLang="cs-CZ" sz="1600" b="0" dirty="0">
              <a:solidFill>
                <a:srgbClr val="808080"/>
              </a:solidFill>
            </a:endParaRPr>
          </a:p>
          <a:p>
            <a:r>
              <a:rPr lang="en-US" altLang="cs-CZ" sz="1600" b="0" dirty="0">
                <a:solidFill>
                  <a:srgbClr val="007F00"/>
                </a:solidFill>
              </a:rPr>
              <a:t>// SET CORRECT PIN VALUE </a:t>
            </a:r>
          </a:p>
          <a:p>
            <a:r>
              <a:rPr lang="en-US" altLang="cs-CZ" sz="1600" b="0" dirty="0" err="1">
                <a:solidFill>
                  <a:srgbClr val="000000"/>
                </a:solidFill>
              </a:rPr>
              <a:t>m_pin</a:t>
            </a:r>
            <a:r>
              <a:rPr lang="en-US" altLang="cs-CZ" sz="1600" dirty="0" err="1">
                <a:solidFill>
                  <a:srgbClr val="000000"/>
                </a:solidFill>
              </a:rPr>
              <a:t>.</a:t>
            </a:r>
            <a:r>
              <a:rPr lang="en-US" altLang="cs-CZ" sz="1600" b="0" dirty="0" err="1">
                <a:solidFill>
                  <a:srgbClr val="000000"/>
                </a:solidFill>
              </a:rPr>
              <a:t>update</a:t>
            </a:r>
            <a:r>
              <a:rPr lang="en-US" altLang="cs-CZ" sz="1600" dirty="0">
                <a:solidFill>
                  <a:srgbClr val="000000"/>
                </a:solidFill>
              </a:rPr>
              <a:t>(</a:t>
            </a:r>
            <a:r>
              <a:rPr lang="en-US" altLang="cs-CZ" sz="1600" b="0" dirty="0">
                <a:solidFill>
                  <a:srgbClr val="000000"/>
                </a:solidFill>
              </a:rPr>
              <a:t>INIT_PIN</a:t>
            </a:r>
            <a:r>
              <a:rPr lang="en-US" altLang="cs-CZ" sz="1600" dirty="0">
                <a:solidFill>
                  <a:srgbClr val="000000"/>
                </a:solidFill>
              </a:rPr>
              <a:t>,</a:t>
            </a:r>
            <a:r>
              <a:rPr lang="en-US" altLang="cs-CZ" sz="1600" b="0" dirty="0">
                <a:solidFill>
                  <a:srgbClr val="808080"/>
                </a:solidFill>
              </a:rPr>
              <a:t> </a:t>
            </a:r>
            <a:r>
              <a:rPr lang="en-US" altLang="cs-CZ" sz="1600" dirty="0">
                <a:solidFill>
                  <a:srgbClr val="000000"/>
                </a:solidFill>
              </a:rPr>
              <a:t>(</a:t>
            </a:r>
            <a:r>
              <a:rPr lang="en-US" altLang="cs-CZ" sz="1600" dirty="0">
                <a:solidFill>
                  <a:srgbClr val="00007F"/>
                </a:solidFill>
              </a:rPr>
              <a:t>short</a:t>
            </a:r>
            <a:r>
              <a:rPr lang="en-US" altLang="cs-CZ" sz="1600" dirty="0">
                <a:solidFill>
                  <a:srgbClr val="000000"/>
                </a:solidFill>
              </a:rPr>
              <a:t>)</a:t>
            </a:r>
            <a:r>
              <a:rPr lang="en-US" altLang="cs-CZ" sz="1600" b="0" dirty="0">
                <a:solidFill>
                  <a:srgbClr val="808080"/>
                </a:solidFill>
              </a:rPr>
              <a:t> </a:t>
            </a:r>
            <a:r>
              <a:rPr lang="en-US" altLang="cs-CZ" sz="1600" b="0" dirty="0">
                <a:solidFill>
                  <a:srgbClr val="007F7F"/>
                </a:solidFill>
              </a:rPr>
              <a:t>0</a:t>
            </a:r>
            <a:r>
              <a:rPr lang="en-US" altLang="cs-CZ" sz="1600" dirty="0">
                <a:solidFill>
                  <a:srgbClr val="000000"/>
                </a:solidFill>
              </a:rPr>
              <a:t>,</a:t>
            </a:r>
            <a:r>
              <a:rPr lang="en-US" altLang="cs-CZ" sz="1600" b="0" dirty="0">
                <a:solidFill>
                  <a:srgbClr val="808080"/>
                </a:solidFill>
              </a:rPr>
              <a:t> </a:t>
            </a:r>
            <a:r>
              <a:rPr lang="en-US" altLang="cs-CZ" sz="1600" dirty="0">
                <a:solidFill>
                  <a:srgbClr val="000000"/>
                </a:solidFill>
              </a:rPr>
              <a:t>(</a:t>
            </a:r>
            <a:r>
              <a:rPr lang="en-US" altLang="cs-CZ" sz="1600" dirty="0">
                <a:solidFill>
                  <a:srgbClr val="00007F"/>
                </a:solidFill>
              </a:rPr>
              <a:t>byte</a:t>
            </a:r>
            <a:r>
              <a:rPr lang="en-US" altLang="cs-CZ" sz="1600" dirty="0">
                <a:solidFill>
                  <a:srgbClr val="000000"/>
                </a:solidFill>
              </a:rPr>
              <a:t>)</a:t>
            </a:r>
            <a:r>
              <a:rPr lang="en-US" altLang="cs-CZ" sz="1600" b="0" dirty="0">
                <a:solidFill>
                  <a:srgbClr val="808080"/>
                </a:solidFill>
              </a:rPr>
              <a:t> </a:t>
            </a:r>
            <a:r>
              <a:rPr lang="en-US" altLang="cs-CZ" sz="1600" b="0" dirty="0" err="1">
                <a:solidFill>
                  <a:srgbClr val="000000"/>
                </a:solidFill>
              </a:rPr>
              <a:t>INIT_PIN</a:t>
            </a:r>
            <a:r>
              <a:rPr lang="en-US" altLang="cs-CZ" sz="1600" dirty="0" err="1">
                <a:solidFill>
                  <a:srgbClr val="000000"/>
                </a:solidFill>
              </a:rPr>
              <a:t>.</a:t>
            </a:r>
            <a:r>
              <a:rPr lang="en-US" altLang="cs-CZ" sz="1600" b="0" dirty="0" err="1">
                <a:solidFill>
                  <a:srgbClr val="000000"/>
                </a:solidFill>
              </a:rPr>
              <a:t>length</a:t>
            </a:r>
            <a:r>
              <a:rPr lang="en-US" altLang="cs-CZ" sz="1600" dirty="0">
                <a:solidFill>
                  <a:srgbClr val="000000"/>
                </a:solidFill>
              </a:rPr>
              <a:t>);</a:t>
            </a:r>
            <a:endParaRPr lang="en-US" altLang="cs-CZ" sz="1600" b="0" dirty="0">
              <a:solidFill>
                <a:srgbClr val="808080"/>
              </a:solidFill>
            </a:endParaRPr>
          </a:p>
          <a:p>
            <a:r>
              <a:rPr lang="en-US" altLang="cs-CZ" sz="1600" b="0" dirty="0">
                <a:solidFill>
                  <a:srgbClr val="007F00"/>
                </a:solidFill>
              </a:rPr>
              <a:t>// VERIFY CORRECTNESS OF SUPPLIED PIN</a:t>
            </a:r>
          </a:p>
          <a:p>
            <a:r>
              <a:rPr lang="en-US" altLang="cs-CZ" sz="1600" dirty="0" err="1">
                <a:solidFill>
                  <a:srgbClr val="00007F"/>
                </a:solidFill>
              </a:rPr>
              <a:t>boolean</a:t>
            </a:r>
            <a:r>
              <a:rPr lang="en-US" altLang="cs-CZ" sz="1600" b="0" dirty="0">
                <a:solidFill>
                  <a:srgbClr val="808080"/>
                </a:solidFill>
              </a:rPr>
              <a:t> </a:t>
            </a:r>
            <a:r>
              <a:rPr lang="en-US" altLang="cs-CZ" sz="1600" b="0" dirty="0">
                <a:solidFill>
                  <a:srgbClr val="000000"/>
                </a:solidFill>
              </a:rPr>
              <a:t>correct</a:t>
            </a:r>
            <a:r>
              <a:rPr lang="en-US" altLang="cs-CZ" sz="1600" b="0" dirty="0">
                <a:solidFill>
                  <a:srgbClr val="808080"/>
                </a:solidFill>
              </a:rPr>
              <a:t> </a:t>
            </a:r>
            <a:r>
              <a:rPr lang="en-US" altLang="cs-CZ" sz="1600" dirty="0">
                <a:solidFill>
                  <a:srgbClr val="000000"/>
                </a:solidFill>
              </a:rPr>
              <a:t>=</a:t>
            </a:r>
            <a:r>
              <a:rPr lang="en-US" altLang="cs-CZ" sz="1600" b="0" dirty="0">
                <a:solidFill>
                  <a:srgbClr val="808080"/>
                </a:solidFill>
              </a:rPr>
              <a:t> </a:t>
            </a:r>
            <a:r>
              <a:rPr lang="en-US" altLang="cs-CZ" sz="1600" b="0" dirty="0" err="1">
                <a:solidFill>
                  <a:srgbClr val="000000"/>
                </a:solidFill>
              </a:rPr>
              <a:t>m_pin</a:t>
            </a:r>
            <a:r>
              <a:rPr lang="en-US" altLang="cs-CZ" sz="1600" dirty="0" err="1">
                <a:solidFill>
                  <a:srgbClr val="000000"/>
                </a:solidFill>
              </a:rPr>
              <a:t>.</a:t>
            </a:r>
            <a:r>
              <a:rPr lang="en-US" altLang="cs-CZ" sz="1600" b="0" dirty="0" err="1">
                <a:solidFill>
                  <a:srgbClr val="000000"/>
                </a:solidFill>
              </a:rPr>
              <a:t>check</a:t>
            </a:r>
            <a:r>
              <a:rPr lang="en-US" altLang="cs-CZ" sz="1600" dirty="0">
                <a:solidFill>
                  <a:srgbClr val="000000"/>
                </a:solidFill>
              </a:rPr>
              <a:t>(</a:t>
            </a:r>
            <a:r>
              <a:rPr lang="en-US" altLang="cs-CZ" sz="1600" b="0" dirty="0" err="1">
                <a:solidFill>
                  <a:srgbClr val="000000"/>
                </a:solidFill>
              </a:rPr>
              <a:t>array_with_pin</a:t>
            </a:r>
            <a:r>
              <a:rPr lang="en-US" altLang="cs-CZ" sz="1600" dirty="0">
                <a:solidFill>
                  <a:srgbClr val="000000"/>
                </a:solidFill>
              </a:rPr>
              <a:t>,</a:t>
            </a:r>
            <a:r>
              <a:rPr lang="en-US" altLang="cs-CZ" sz="1600" b="0" dirty="0">
                <a:solidFill>
                  <a:srgbClr val="808080"/>
                </a:solidFill>
              </a:rPr>
              <a:t> </a:t>
            </a:r>
            <a:r>
              <a:rPr lang="en-US" altLang="cs-CZ" sz="1600" dirty="0">
                <a:solidFill>
                  <a:srgbClr val="000000"/>
                </a:solidFill>
              </a:rPr>
              <a:t>(</a:t>
            </a:r>
            <a:r>
              <a:rPr lang="en-US" altLang="cs-CZ" sz="1600" dirty="0">
                <a:solidFill>
                  <a:srgbClr val="00007F"/>
                </a:solidFill>
              </a:rPr>
              <a:t>short</a:t>
            </a:r>
            <a:r>
              <a:rPr lang="en-US" altLang="cs-CZ" sz="1600" dirty="0">
                <a:solidFill>
                  <a:srgbClr val="000000"/>
                </a:solidFill>
              </a:rPr>
              <a:t>)</a:t>
            </a:r>
            <a:r>
              <a:rPr lang="en-US" altLang="cs-CZ" sz="1600" b="0" dirty="0">
                <a:solidFill>
                  <a:srgbClr val="808080"/>
                </a:solidFill>
              </a:rPr>
              <a:t> </a:t>
            </a:r>
            <a:r>
              <a:rPr lang="en-US" altLang="cs-CZ" sz="1600" b="0" dirty="0">
                <a:solidFill>
                  <a:srgbClr val="007F7F"/>
                </a:solidFill>
              </a:rPr>
              <a:t>0</a:t>
            </a:r>
            <a:r>
              <a:rPr lang="en-US" altLang="cs-CZ" sz="1600" dirty="0">
                <a:solidFill>
                  <a:srgbClr val="000000"/>
                </a:solidFill>
              </a:rPr>
              <a:t>,</a:t>
            </a:r>
            <a:r>
              <a:rPr lang="en-US" altLang="cs-CZ" sz="1600" b="0" dirty="0">
                <a:solidFill>
                  <a:srgbClr val="808080"/>
                </a:solidFill>
              </a:rPr>
              <a:t> </a:t>
            </a:r>
            <a:r>
              <a:rPr lang="en-US" altLang="cs-CZ" sz="1600" dirty="0">
                <a:solidFill>
                  <a:srgbClr val="000000"/>
                </a:solidFill>
              </a:rPr>
              <a:t>(</a:t>
            </a:r>
            <a:r>
              <a:rPr lang="en-US" altLang="cs-CZ" sz="1600" dirty="0">
                <a:solidFill>
                  <a:srgbClr val="00007F"/>
                </a:solidFill>
              </a:rPr>
              <a:t>byte</a:t>
            </a:r>
            <a:r>
              <a:rPr lang="en-US" altLang="cs-CZ" sz="1600" dirty="0">
                <a:solidFill>
                  <a:srgbClr val="000000"/>
                </a:solidFill>
              </a:rPr>
              <a:t>)</a:t>
            </a:r>
            <a:r>
              <a:rPr lang="en-US" altLang="cs-CZ" sz="1600" b="0" dirty="0">
                <a:solidFill>
                  <a:srgbClr val="808080"/>
                </a:solidFill>
              </a:rPr>
              <a:t> </a:t>
            </a:r>
            <a:r>
              <a:rPr lang="en-US" altLang="cs-CZ" sz="1600" b="0" dirty="0" err="1">
                <a:solidFill>
                  <a:srgbClr val="000000"/>
                </a:solidFill>
              </a:rPr>
              <a:t>array_with_pin</a:t>
            </a:r>
            <a:r>
              <a:rPr lang="en-US" altLang="cs-CZ" sz="1600" dirty="0" err="1">
                <a:solidFill>
                  <a:srgbClr val="000000"/>
                </a:solidFill>
              </a:rPr>
              <a:t>.</a:t>
            </a:r>
            <a:r>
              <a:rPr lang="en-US" altLang="cs-CZ" sz="1600" b="0" dirty="0" err="1">
                <a:solidFill>
                  <a:srgbClr val="000000"/>
                </a:solidFill>
              </a:rPr>
              <a:t>length</a:t>
            </a:r>
            <a:r>
              <a:rPr lang="en-US" altLang="cs-CZ" sz="1600" dirty="0">
                <a:solidFill>
                  <a:srgbClr val="000000"/>
                </a:solidFill>
              </a:rPr>
              <a:t>);</a:t>
            </a:r>
            <a:endParaRPr lang="en-US" altLang="cs-CZ" sz="1600" b="0" dirty="0">
              <a:solidFill>
                <a:srgbClr val="808080"/>
              </a:solidFill>
            </a:endParaRPr>
          </a:p>
          <a:p>
            <a:r>
              <a:rPr lang="en-US" altLang="cs-CZ" sz="1600" b="0" dirty="0">
                <a:solidFill>
                  <a:srgbClr val="007F00"/>
                </a:solidFill>
              </a:rPr>
              <a:t>// GET REMAING PIN TRIES</a:t>
            </a:r>
          </a:p>
          <a:p>
            <a:r>
              <a:rPr lang="en-US" altLang="cs-CZ" sz="1600" dirty="0">
                <a:solidFill>
                  <a:srgbClr val="00007F"/>
                </a:solidFill>
              </a:rPr>
              <a:t>byte</a:t>
            </a:r>
            <a:r>
              <a:rPr lang="en-US" altLang="cs-CZ" sz="1600" b="0" dirty="0">
                <a:solidFill>
                  <a:srgbClr val="808080"/>
                </a:solidFill>
              </a:rPr>
              <a:t> </a:t>
            </a:r>
            <a:r>
              <a:rPr lang="en-US" altLang="cs-CZ" sz="1600" b="0" dirty="0">
                <a:solidFill>
                  <a:srgbClr val="000000"/>
                </a:solidFill>
              </a:rPr>
              <a:t>j</a:t>
            </a:r>
            <a:r>
              <a:rPr lang="en-US" altLang="cs-CZ" sz="1600" b="0" dirty="0">
                <a:solidFill>
                  <a:srgbClr val="808080"/>
                </a:solidFill>
              </a:rPr>
              <a:t> </a:t>
            </a:r>
            <a:r>
              <a:rPr lang="en-US" altLang="cs-CZ" sz="1600" dirty="0">
                <a:solidFill>
                  <a:srgbClr val="000000"/>
                </a:solidFill>
              </a:rPr>
              <a:t>=</a:t>
            </a:r>
            <a:r>
              <a:rPr lang="en-US" altLang="cs-CZ" sz="1600" b="0" dirty="0">
                <a:solidFill>
                  <a:srgbClr val="808080"/>
                </a:solidFill>
              </a:rPr>
              <a:t> </a:t>
            </a:r>
            <a:r>
              <a:rPr lang="en-US" altLang="cs-CZ" sz="1600" b="0" dirty="0" err="1">
                <a:solidFill>
                  <a:srgbClr val="000000"/>
                </a:solidFill>
              </a:rPr>
              <a:t>m_pin</a:t>
            </a:r>
            <a:r>
              <a:rPr lang="en-US" altLang="cs-CZ" sz="1600" dirty="0" err="1">
                <a:solidFill>
                  <a:srgbClr val="000000"/>
                </a:solidFill>
              </a:rPr>
              <a:t>.</a:t>
            </a:r>
            <a:r>
              <a:rPr lang="en-US" altLang="cs-CZ" sz="1600" b="0" dirty="0" err="1">
                <a:solidFill>
                  <a:srgbClr val="000000"/>
                </a:solidFill>
              </a:rPr>
              <a:t>getTriesRemaining</a:t>
            </a:r>
            <a:r>
              <a:rPr lang="en-US" altLang="cs-CZ" sz="1600" dirty="0">
                <a:solidFill>
                  <a:srgbClr val="000000"/>
                </a:solidFill>
              </a:rPr>
              <a:t>();</a:t>
            </a:r>
            <a:endParaRPr lang="en-US" altLang="cs-CZ" sz="1600" b="0" dirty="0">
              <a:solidFill>
                <a:srgbClr val="808080"/>
              </a:solidFill>
            </a:endParaRPr>
          </a:p>
          <a:p>
            <a:r>
              <a:rPr lang="en-US" altLang="cs-CZ" sz="1600" b="0" dirty="0">
                <a:solidFill>
                  <a:srgbClr val="007F00"/>
                </a:solidFill>
              </a:rPr>
              <a:t>// RESET PIN RETRY COUNTER AND UNBLOCK IF BLOCKED</a:t>
            </a:r>
          </a:p>
          <a:p>
            <a:r>
              <a:rPr lang="en-US" altLang="cs-CZ" sz="1600" b="0" dirty="0" err="1">
                <a:solidFill>
                  <a:srgbClr val="000000"/>
                </a:solidFill>
              </a:rPr>
              <a:t>m_pin</a:t>
            </a:r>
            <a:r>
              <a:rPr lang="en-US" altLang="cs-CZ" sz="1600" dirty="0" err="1">
                <a:solidFill>
                  <a:srgbClr val="000000"/>
                </a:solidFill>
              </a:rPr>
              <a:t>.</a:t>
            </a:r>
            <a:r>
              <a:rPr lang="en-US" altLang="cs-CZ" sz="1600" b="0" dirty="0" err="1">
                <a:solidFill>
                  <a:srgbClr val="000000"/>
                </a:solidFill>
              </a:rPr>
              <a:t>resetAndUnblock</a:t>
            </a:r>
            <a:r>
              <a:rPr lang="en-US" altLang="cs-CZ" sz="1600" dirty="0">
                <a:solidFill>
                  <a:srgbClr val="000000"/>
                </a:solidFill>
              </a:rPr>
              <a:t>();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67</a:t>
            </a:fld>
            <a:endParaRPr lang="cs-CZ" dirty="0"/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188913"/>
            <a:ext cx="1104900" cy="69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58000" contrast="-76000"/>
                    <a:grayscl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868877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4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/>
              <a:t>Digital signature</a:t>
            </a:r>
          </a:p>
        </p:txBody>
      </p:sp>
      <p:sp>
        <p:nvSpPr>
          <p:cNvPr id="1244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cs-CZ" dirty="0"/>
              <a:t>Management functions</a:t>
            </a:r>
          </a:p>
          <a:p>
            <a:pPr lvl="1"/>
            <a:r>
              <a:rPr lang="en-US" altLang="cs-CZ" dirty="0"/>
              <a:t>Generate new key pair (</a:t>
            </a:r>
            <a:r>
              <a:rPr lang="en-US" altLang="cs-CZ" dirty="0" err="1"/>
              <a:t>KeyPair</a:t>
            </a:r>
            <a:r>
              <a:rPr lang="en-US" altLang="cs-CZ" dirty="0"/>
              <a:t>().</a:t>
            </a:r>
            <a:r>
              <a:rPr lang="en-US" altLang="cs-CZ" dirty="0" err="1"/>
              <a:t>genKeyPair</a:t>
            </a:r>
            <a:r>
              <a:rPr lang="en-US" altLang="cs-CZ" dirty="0"/>
              <a:t>())</a:t>
            </a:r>
          </a:p>
          <a:p>
            <a:pPr lvl="1"/>
            <a:r>
              <a:rPr lang="en-US" altLang="cs-CZ" dirty="0"/>
              <a:t>Export public key (</a:t>
            </a:r>
            <a:r>
              <a:rPr lang="en-US" altLang="cs-CZ" dirty="0" err="1"/>
              <a:t>KeyPair</a:t>
            </a:r>
            <a:r>
              <a:rPr lang="en-US" altLang="cs-CZ" dirty="0"/>
              <a:t>().</a:t>
            </a:r>
            <a:r>
              <a:rPr lang="en-US" altLang="cs-CZ" dirty="0" err="1"/>
              <a:t>getPublic</a:t>
            </a:r>
            <a:r>
              <a:rPr lang="en-US" altLang="cs-CZ" dirty="0"/>
              <a:t>())</a:t>
            </a:r>
          </a:p>
          <a:p>
            <a:pPr lvl="1"/>
            <a:r>
              <a:rPr lang="en-US" altLang="cs-CZ" dirty="0"/>
              <a:t>(export private key) (</a:t>
            </a:r>
            <a:r>
              <a:rPr lang="en-US" altLang="cs-CZ" dirty="0" err="1"/>
              <a:t>KeyPair</a:t>
            </a:r>
            <a:r>
              <a:rPr lang="en-US" altLang="cs-CZ" dirty="0"/>
              <a:t>().</a:t>
            </a:r>
            <a:r>
              <a:rPr lang="en-US" altLang="cs-CZ" dirty="0" err="1"/>
              <a:t>getPrivate</a:t>
            </a:r>
            <a:r>
              <a:rPr lang="en-US" altLang="cs-CZ" dirty="0"/>
              <a:t>())</a:t>
            </a:r>
          </a:p>
          <a:p>
            <a:pPr lvl="1"/>
            <a:r>
              <a:rPr lang="en-US" altLang="cs-CZ" dirty="0"/>
              <a:t>create Signature object (</a:t>
            </a:r>
            <a:r>
              <a:rPr lang="en-US" altLang="cs-CZ" dirty="0" err="1"/>
              <a:t>Signature.getInstance</a:t>
            </a:r>
            <a:r>
              <a:rPr lang="en-US" altLang="cs-CZ" dirty="0"/>
              <a:t>())</a:t>
            </a:r>
          </a:p>
          <a:p>
            <a:pPr lvl="1"/>
            <a:r>
              <a:rPr lang="en-US" altLang="cs-CZ" dirty="0" err="1"/>
              <a:t>init</a:t>
            </a:r>
            <a:r>
              <a:rPr lang="en-US" altLang="cs-CZ" dirty="0"/>
              <a:t> with public/private key (</a:t>
            </a:r>
            <a:r>
              <a:rPr lang="en-US" altLang="cs-CZ" dirty="0" err="1"/>
              <a:t>Signature.init</a:t>
            </a:r>
            <a:r>
              <a:rPr lang="en-US" altLang="cs-CZ" dirty="0"/>
              <a:t>())</a:t>
            </a:r>
          </a:p>
          <a:p>
            <a:r>
              <a:rPr lang="en-US" altLang="cs-CZ" dirty="0"/>
              <a:t>Common usage functions</a:t>
            </a:r>
          </a:p>
          <a:p>
            <a:pPr lvl="1"/>
            <a:r>
              <a:rPr lang="en-US" altLang="cs-CZ" dirty="0"/>
              <a:t>sign message (</a:t>
            </a:r>
            <a:r>
              <a:rPr lang="en-US" altLang="cs-CZ" dirty="0" err="1"/>
              <a:t>Signature.update</a:t>
            </a:r>
            <a:r>
              <a:rPr lang="en-US" altLang="cs-CZ" dirty="0"/>
              <a:t>(), </a:t>
            </a:r>
            <a:r>
              <a:rPr lang="en-US" altLang="cs-CZ" dirty="0" err="1"/>
              <a:t>Signature.sign</a:t>
            </a:r>
            <a:r>
              <a:rPr lang="en-US" altLang="cs-CZ" dirty="0"/>
              <a:t>())</a:t>
            </a:r>
          </a:p>
          <a:p>
            <a:pPr lvl="1"/>
            <a:r>
              <a:rPr lang="en-US" altLang="cs-CZ" dirty="0"/>
              <a:t>verify signature (</a:t>
            </a:r>
            <a:r>
              <a:rPr lang="en-US" altLang="cs-CZ" dirty="0" err="1"/>
              <a:t>Signature.update</a:t>
            </a:r>
            <a:r>
              <a:rPr lang="en-US" altLang="cs-CZ" dirty="0"/>
              <a:t>(),verify()) </a:t>
            </a:r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900113" y="6572250"/>
            <a:ext cx="2895600" cy="285750"/>
          </a:xfrm>
        </p:spPr>
        <p:txBody>
          <a:bodyPr/>
          <a:lstStyle/>
          <a:p>
            <a:r>
              <a:rPr lang="cs-CZ" altLang="cs-CZ"/>
              <a:t>| PV204 Security Technologies: JavaCard</a:t>
            </a:r>
            <a:endParaRPr lang="en-GB" altLang="cs-CZ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68</a:t>
            </a:fld>
            <a:endParaRPr lang="cs-CZ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188913"/>
            <a:ext cx="1104900" cy="69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58000" contrast="-76000"/>
                    <a:grayscl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3035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4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41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41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7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/>
              <a:t>On-card asymmetric key generation</a:t>
            </a:r>
          </a:p>
        </p:txBody>
      </p:sp>
      <p:sp>
        <p:nvSpPr>
          <p:cNvPr id="1267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cs-CZ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javacard.security.KeyPair</a:t>
            </a:r>
            <a:endParaRPr lang="en-US" altLang="cs-CZ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altLang="cs-CZ" dirty="0"/>
              <a:t>Key pair is generated directly on smart card</a:t>
            </a:r>
          </a:p>
          <a:p>
            <a:pPr lvl="1"/>
            <a:r>
              <a:rPr lang="en-US" altLang="cs-CZ" dirty="0"/>
              <a:t>very good entropy source (TRNG)</a:t>
            </a:r>
          </a:p>
          <a:p>
            <a:pPr lvl="1"/>
            <a:r>
              <a:rPr lang="en-US" altLang="cs-CZ" dirty="0"/>
              <a:t>private key never leaves the card (unless you allow in code)</a:t>
            </a:r>
          </a:p>
          <a:p>
            <a:pPr lvl="1"/>
            <a:r>
              <a:rPr lang="en-US" altLang="cs-CZ" dirty="0"/>
              <a:t>fast sign/verify operation</a:t>
            </a:r>
          </a:p>
          <a:p>
            <a:r>
              <a:rPr lang="en-US" altLang="cs-CZ" dirty="0"/>
              <a:t>But who is sending data to sign/decrypt?</a:t>
            </a:r>
          </a:p>
          <a:p>
            <a:pPr lvl="1"/>
            <a:r>
              <a:rPr lang="en-US" altLang="cs-CZ" dirty="0"/>
              <a:t>protect signature method by </a:t>
            </a:r>
            <a:r>
              <a:rPr lang="en-US" altLang="cs-CZ" dirty="0" err="1"/>
              <a:t>PIN.isValidated</a:t>
            </a:r>
            <a:r>
              <a:rPr lang="en-US" altLang="cs-CZ" dirty="0"/>
              <a:t>() check </a:t>
            </a:r>
          </a:p>
          <a:p>
            <a:pPr lvl="1"/>
            <a:r>
              <a:rPr lang="en-US" altLang="cs-CZ" dirty="0"/>
              <a:t>use secure channel to prevent injection of attacker’s message</a:t>
            </a:r>
          </a:p>
          <a:p>
            <a:pPr lvl="1"/>
            <a:r>
              <a:rPr lang="en-US" altLang="cs-CZ" dirty="0"/>
              <a:t>terminal still must be trustworthy</a:t>
            </a:r>
          </a:p>
          <a:p>
            <a:endParaRPr lang="en-US" altLang="cs-CZ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900113" y="6572250"/>
            <a:ext cx="2895600" cy="285750"/>
          </a:xfrm>
        </p:spPr>
        <p:txBody>
          <a:bodyPr/>
          <a:lstStyle/>
          <a:p>
            <a:r>
              <a:rPr lang="cs-CZ" altLang="cs-CZ"/>
              <a:t>| PV204 Security Technologies: JavaCard</a:t>
            </a:r>
            <a:endParaRPr lang="en-GB" altLang="cs-CZ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69</a:t>
            </a:fld>
            <a:endParaRPr lang="cs-CZ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188913"/>
            <a:ext cx="1104900" cy="69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58000" contrast="-76000"/>
                    <a:grayscl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5686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7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77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7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7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 err="1"/>
              <a:t>JavaCard</a:t>
            </a:r>
            <a:endParaRPr lang="en-US" altLang="cs-CZ" dirty="0"/>
          </a:p>
        </p:txBody>
      </p:sp>
      <p:sp>
        <p:nvSpPr>
          <p:cNvPr id="1208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3238" y="1871663"/>
            <a:ext cx="8499300" cy="4149725"/>
          </a:xfrm>
        </p:spPr>
        <p:txBody>
          <a:bodyPr/>
          <a:lstStyle/>
          <a:p>
            <a:r>
              <a:rPr lang="en-US" altLang="cs-CZ" dirty="0"/>
              <a:t>Maintained by Sun Microsystems (now Oracle) </a:t>
            </a:r>
          </a:p>
          <a:p>
            <a:r>
              <a:rPr lang="en-US" altLang="cs-CZ" dirty="0"/>
              <a:t>Cross-platform and cross-vendor applet interoperability</a:t>
            </a:r>
          </a:p>
          <a:p>
            <a:r>
              <a:rPr lang="en-US" altLang="cs-CZ" dirty="0"/>
              <a:t>Freely available specifications and development kits</a:t>
            </a:r>
          </a:p>
          <a:p>
            <a:pPr lvl="1"/>
            <a:r>
              <a:rPr lang="en-US" altLang="cs-CZ" dirty="0">
                <a:hlinkClick r:id="rId2"/>
              </a:rPr>
              <a:t>http://www.oracle.com/technetwork/java/javacard/index.html</a:t>
            </a:r>
            <a:r>
              <a:rPr lang="en-US" altLang="cs-CZ" dirty="0"/>
              <a:t> </a:t>
            </a:r>
          </a:p>
          <a:p>
            <a:r>
              <a:rPr lang="en-US" altLang="cs-CZ" dirty="0" err="1"/>
              <a:t>JavaCard</a:t>
            </a:r>
            <a:r>
              <a:rPr lang="en-US" altLang="cs-CZ" dirty="0"/>
              <a:t> applet is Java-like application </a:t>
            </a:r>
          </a:p>
          <a:p>
            <a:pPr lvl="1"/>
            <a:r>
              <a:rPr lang="en-US" altLang="cs-CZ" dirty="0"/>
              <a:t>uploaded to a smart card </a:t>
            </a:r>
          </a:p>
          <a:p>
            <a:pPr lvl="1"/>
            <a:r>
              <a:rPr lang="en-US" altLang="cs-CZ" dirty="0"/>
              <a:t>executed by the JCVM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900113" y="6572250"/>
            <a:ext cx="2895600" cy="285750"/>
          </a:xfrm>
        </p:spPr>
        <p:txBody>
          <a:bodyPr/>
          <a:lstStyle/>
          <a:p>
            <a:r>
              <a:rPr lang="cs-CZ" altLang="cs-CZ"/>
              <a:t>| PV204 Security Technologies: JavaCard</a:t>
            </a:r>
            <a:endParaRPr lang="en-GB" altLang="cs-CZ"/>
          </a:p>
        </p:txBody>
      </p:sp>
      <p:pic>
        <p:nvPicPr>
          <p:cNvPr id="1208324" name="Picture 4" descr="JCArchitec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653136"/>
            <a:ext cx="4033837" cy="190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D:\Documents\Obrázky\SmartCard\firts_javacard_199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612" y="116632"/>
            <a:ext cx="2507926" cy="1682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04656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2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/>
              <a:t>Key generation - source code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900113" y="6572250"/>
            <a:ext cx="2895600" cy="285750"/>
          </a:xfrm>
        </p:spPr>
        <p:txBody>
          <a:bodyPr/>
          <a:lstStyle/>
          <a:p>
            <a:r>
              <a:rPr lang="cs-CZ" altLang="cs-CZ"/>
              <a:t>| PV204 Security Technologies: JavaCard</a:t>
            </a:r>
            <a:endParaRPr lang="en-GB" altLang="cs-CZ"/>
          </a:p>
        </p:txBody>
      </p:sp>
      <p:sp>
        <p:nvSpPr>
          <p:cNvPr id="1232900" name="Rectangle 4"/>
          <p:cNvSpPr>
            <a:spLocks noChangeArrowheads="1"/>
          </p:cNvSpPr>
          <p:nvPr/>
        </p:nvSpPr>
        <p:spPr bwMode="auto">
          <a:xfrm>
            <a:off x="468313" y="2060575"/>
            <a:ext cx="8496300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cs-CZ" sz="1600" b="0" dirty="0">
                <a:solidFill>
                  <a:srgbClr val="007F00"/>
                </a:solidFill>
              </a:rPr>
              <a:t>// CREATE RSA KEYS AND PAIR</a:t>
            </a:r>
          </a:p>
          <a:p>
            <a:r>
              <a:rPr lang="en-US" altLang="cs-CZ" sz="1600" b="0" dirty="0" err="1">
                <a:solidFill>
                  <a:srgbClr val="000000"/>
                </a:solidFill>
              </a:rPr>
              <a:t>m_keyPair</a:t>
            </a:r>
            <a:r>
              <a:rPr lang="en-US" altLang="cs-CZ" sz="1600" b="0" dirty="0">
                <a:solidFill>
                  <a:srgbClr val="808080"/>
                </a:solidFill>
              </a:rPr>
              <a:t> </a:t>
            </a:r>
            <a:r>
              <a:rPr lang="en-US" altLang="cs-CZ" sz="1600" dirty="0">
                <a:solidFill>
                  <a:srgbClr val="000000"/>
                </a:solidFill>
              </a:rPr>
              <a:t>=</a:t>
            </a:r>
            <a:r>
              <a:rPr lang="en-US" altLang="cs-CZ" sz="1600" b="0" dirty="0">
                <a:solidFill>
                  <a:srgbClr val="808080"/>
                </a:solidFill>
              </a:rPr>
              <a:t> </a:t>
            </a:r>
            <a:r>
              <a:rPr lang="en-US" altLang="cs-CZ" sz="1600" dirty="0">
                <a:solidFill>
                  <a:srgbClr val="00007F"/>
                </a:solidFill>
              </a:rPr>
              <a:t>new</a:t>
            </a:r>
            <a:r>
              <a:rPr lang="en-US" altLang="cs-CZ" sz="1600" b="0" dirty="0">
                <a:solidFill>
                  <a:srgbClr val="808080"/>
                </a:solidFill>
              </a:rPr>
              <a:t> </a:t>
            </a:r>
            <a:r>
              <a:rPr lang="en-US" altLang="cs-CZ" sz="1600" b="0" dirty="0" err="1">
                <a:solidFill>
                  <a:srgbClr val="000000"/>
                </a:solidFill>
              </a:rPr>
              <a:t>KeyPair</a:t>
            </a:r>
            <a:r>
              <a:rPr lang="en-US" altLang="cs-CZ" sz="1600" dirty="0">
                <a:solidFill>
                  <a:srgbClr val="000000"/>
                </a:solidFill>
              </a:rPr>
              <a:t>(</a:t>
            </a:r>
            <a:r>
              <a:rPr lang="en-US" altLang="cs-CZ" sz="1600" b="0" dirty="0" err="1">
                <a:solidFill>
                  <a:srgbClr val="000000"/>
                </a:solidFill>
              </a:rPr>
              <a:t>KeyPair</a:t>
            </a:r>
            <a:r>
              <a:rPr lang="en-US" altLang="cs-CZ" sz="1600" dirty="0" err="1">
                <a:solidFill>
                  <a:srgbClr val="000000"/>
                </a:solidFill>
              </a:rPr>
              <a:t>.</a:t>
            </a:r>
            <a:r>
              <a:rPr lang="en-US" altLang="cs-CZ" sz="1600" b="0" dirty="0" err="1">
                <a:solidFill>
                  <a:srgbClr val="000000"/>
                </a:solidFill>
              </a:rPr>
              <a:t>ALG_RSA_CRT</a:t>
            </a:r>
            <a:r>
              <a:rPr lang="en-US" altLang="cs-CZ" sz="1600" dirty="0">
                <a:solidFill>
                  <a:srgbClr val="000000"/>
                </a:solidFill>
              </a:rPr>
              <a:t>,</a:t>
            </a:r>
            <a:r>
              <a:rPr lang="en-US" altLang="cs-CZ" sz="1600" b="0" dirty="0">
                <a:solidFill>
                  <a:srgbClr val="808080"/>
                </a:solidFill>
              </a:rPr>
              <a:t> </a:t>
            </a:r>
            <a:r>
              <a:rPr lang="en-US" altLang="cs-CZ" sz="1600" dirty="0">
                <a:solidFill>
                  <a:srgbClr val="000000"/>
                </a:solidFill>
              </a:rPr>
              <a:t>KeyBuilder.LENGTH_RSA_1024);</a:t>
            </a:r>
            <a:endParaRPr lang="en-US" altLang="cs-CZ" sz="1600" b="0" dirty="0">
              <a:solidFill>
                <a:srgbClr val="808080"/>
              </a:solidFill>
            </a:endParaRPr>
          </a:p>
          <a:p>
            <a:endParaRPr lang="en-US" altLang="cs-CZ" sz="1600" b="0" dirty="0">
              <a:solidFill>
                <a:srgbClr val="808080"/>
              </a:solidFill>
            </a:endParaRPr>
          </a:p>
          <a:p>
            <a:r>
              <a:rPr lang="en-US" altLang="cs-CZ" sz="1600" b="0" dirty="0">
                <a:solidFill>
                  <a:srgbClr val="007F00"/>
                </a:solidFill>
              </a:rPr>
              <a:t>// STARTS ON-CARD KEY GENERATION PROCESS</a:t>
            </a:r>
          </a:p>
          <a:p>
            <a:r>
              <a:rPr lang="en-US" altLang="cs-CZ" sz="1600" b="0" dirty="0" err="1">
                <a:solidFill>
                  <a:srgbClr val="000000"/>
                </a:solidFill>
              </a:rPr>
              <a:t>m_keyPair</a:t>
            </a:r>
            <a:r>
              <a:rPr lang="en-US" altLang="cs-CZ" sz="1600" dirty="0" err="1">
                <a:solidFill>
                  <a:srgbClr val="000000"/>
                </a:solidFill>
              </a:rPr>
              <a:t>.</a:t>
            </a:r>
            <a:r>
              <a:rPr lang="en-US" altLang="cs-CZ" sz="1600" b="0" dirty="0" err="1">
                <a:solidFill>
                  <a:srgbClr val="000000"/>
                </a:solidFill>
              </a:rPr>
              <a:t>genKeyPair</a:t>
            </a:r>
            <a:r>
              <a:rPr lang="en-US" altLang="cs-CZ" sz="1600" dirty="0">
                <a:solidFill>
                  <a:srgbClr val="000000"/>
                </a:solidFill>
              </a:rPr>
              <a:t>();</a:t>
            </a:r>
          </a:p>
          <a:p>
            <a:endParaRPr lang="en-US" altLang="cs-CZ" sz="1600" b="0" dirty="0">
              <a:solidFill>
                <a:srgbClr val="808080"/>
              </a:solidFill>
            </a:endParaRPr>
          </a:p>
          <a:p>
            <a:r>
              <a:rPr lang="en-US" altLang="cs-CZ" sz="1600" b="0" dirty="0">
                <a:solidFill>
                  <a:srgbClr val="007F00"/>
                </a:solidFill>
              </a:rPr>
              <a:t>// OBTAIN REFERENCES TO PRIVATE AND PUBLIC KEY OBJECT</a:t>
            </a:r>
          </a:p>
          <a:p>
            <a:r>
              <a:rPr lang="en-US" altLang="cs-CZ" sz="1600" b="0" dirty="0" err="1">
                <a:solidFill>
                  <a:srgbClr val="000000"/>
                </a:solidFill>
              </a:rPr>
              <a:t>m_publicKey</a:t>
            </a:r>
            <a:r>
              <a:rPr lang="en-US" altLang="cs-CZ" sz="1600" b="0" dirty="0">
                <a:solidFill>
                  <a:srgbClr val="808080"/>
                </a:solidFill>
              </a:rPr>
              <a:t> </a:t>
            </a:r>
            <a:r>
              <a:rPr lang="en-US" altLang="cs-CZ" sz="1600" dirty="0">
                <a:solidFill>
                  <a:srgbClr val="000000"/>
                </a:solidFill>
              </a:rPr>
              <a:t>=</a:t>
            </a:r>
            <a:r>
              <a:rPr lang="en-US" altLang="cs-CZ" sz="1600" b="0" dirty="0">
                <a:solidFill>
                  <a:srgbClr val="808080"/>
                </a:solidFill>
              </a:rPr>
              <a:t> </a:t>
            </a:r>
            <a:r>
              <a:rPr lang="en-US" altLang="cs-CZ" sz="1600" b="0" dirty="0" err="1">
                <a:solidFill>
                  <a:srgbClr val="000000"/>
                </a:solidFill>
              </a:rPr>
              <a:t>m_keyPair</a:t>
            </a:r>
            <a:r>
              <a:rPr lang="en-US" altLang="cs-CZ" sz="1600" dirty="0" err="1">
                <a:solidFill>
                  <a:srgbClr val="000000"/>
                </a:solidFill>
              </a:rPr>
              <a:t>.</a:t>
            </a:r>
            <a:r>
              <a:rPr lang="en-US" altLang="cs-CZ" sz="1600" b="0" dirty="0" err="1">
                <a:solidFill>
                  <a:srgbClr val="000000"/>
                </a:solidFill>
              </a:rPr>
              <a:t>getPublic</a:t>
            </a:r>
            <a:r>
              <a:rPr lang="en-US" altLang="cs-CZ" sz="1600" dirty="0">
                <a:solidFill>
                  <a:srgbClr val="000000"/>
                </a:solidFill>
              </a:rPr>
              <a:t>();</a:t>
            </a:r>
            <a:endParaRPr lang="en-US" altLang="cs-CZ" sz="1600" b="0" dirty="0">
              <a:solidFill>
                <a:srgbClr val="808080"/>
              </a:solidFill>
            </a:endParaRPr>
          </a:p>
          <a:p>
            <a:r>
              <a:rPr lang="en-US" altLang="cs-CZ" sz="1600" b="0" dirty="0" err="1">
                <a:solidFill>
                  <a:srgbClr val="000000"/>
                </a:solidFill>
              </a:rPr>
              <a:t>m_privateKey</a:t>
            </a:r>
            <a:r>
              <a:rPr lang="en-US" altLang="cs-CZ" sz="1600" b="0" dirty="0">
                <a:solidFill>
                  <a:srgbClr val="808080"/>
                </a:solidFill>
              </a:rPr>
              <a:t> </a:t>
            </a:r>
            <a:r>
              <a:rPr lang="en-US" altLang="cs-CZ" sz="1600" dirty="0">
                <a:solidFill>
                  <a:srgbClr val="000000"/>
                </a:solidFill>
              </a:rPr>
              <a:t>=</a:t>
            </a:r>
            <a:r>
              <a:rPr lang="en-US" altLang="cs-CZ" sz="1600" b="0" dirty="0">
                <a:solidFill>
                  <a:srgbClr val="808080"/>
                </a:solidFill>
              </a:rPr>
              <a:t> </a:t>
            </a:r>
            <a:r>
              <a:rPr lang="en-US" altLang="cs-CZ" sz="1600" b="0" dirty="0" err="1">
                <a:solidFill>
                  <a:srgbClr val="000000"/>
                </a:solidFill>
              </a:rPr>
              <a:t>m_keyPair</a:t>
            </a:r>
            <a:r>
              <a:rPr lang="en-US" altLang="cs-CZ" sz="1600" dirty="0" err="1">
                <a:solidFill>
                  <a:srgbClr val="000000"/>
                </a:solidFill>
              </a:rPr>
              <a:t>.</a:t>
            </a:r>
            <a:r>
              <a:rPr lang="en-US" altLang="cs-CZ" sz="1600" b="0" dirty="0" err="1">
                <a:solidFill>
                  <a:srgbClr val="000000"/>
                </a:solidFill>
              </a:rPr>
              <a:t>getPrivate</a:t>
            </a:r>
            <a:r>
              <a:rPr lang="en-US" altLang="cs-CZ" sz="1600" dirty="0">
                <a:solidFill>
                  <a:srgbClr val="000000"/>
                </a:solidFill>
              </a:rPr>
              <a:t>();</a:t>
            </a:r>
            <a:endParaRPr lang="en-US" altLang="cs-CZ" sz="1600" b="0" dirty="0">
              <a:solidFill>
                <a:srgbClr val="808080"/>
              </a:solidFill>
            </a:endParaRPr>
          </a:p>
          <a:p>
            <a:endParaRPr lang="en-US" altLang="cs-CZ" sz="1600" b="0" dirty="0">
              <a:solidFill>
                <a:srgbClr val="808080"/>
              </a:solidFill>
            </a:endParaRPr>
          </a:p>
        </p:txBody>
      </p:sp>
      <p:sp>
        <p:nvSpPr>
          <p:cNvPr id="8" name="Ohnutý roh 7"/>
          <p:cNvSpPr/>
          <p:nvPr/>
        </p:nvSpPr>
        <p:spPr>
          <a:xfrm>
            <a:off x="1015558" y="4883164"/>
            <a:ext cx="7516882" cy="1527526"/>
          </a:xfrm>
          <a:prstGeom prst="foldedCorner">
            <a:avLst/>
          </a:prstGeom>
          <a:solidFill>
            <a:srgbClr val="92D050">
              <a:alpha val="65000"/>
            </a:srgb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Example shows RSA 1024b – not recommended</a:t>
            </a:r>
          </a:p>
          <a:p>
            <a:pPr algn="ctr"/>
            <a:r>
              <a:rPr lang="en-US" altLang="cs-CZ" sz="2400" dirty="0">
                <a:solidFill>
                  <a:srgbClr val="000000"/>
                </a:solidFill>
              </a:rPr>
              <a:t>Use KeyBuilder.LENGTH_RSA_2048 instead</a:t>
            </a:r>
          </a:p>
          <a:p>
            <a:pPr algn="ctr"/>
            <a:r>
              <a:rPr lang="en-GB" sz="2400" dirty="0">
                <a:solidFill>
                  <a:schemeClr val="tx1"/>
                </a:solidFill>
              </a:rPr>
              <a:t>(But 2 APDUs are required to transmit signature back)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882622"/>
            <a:ext cx="977206" cy="977206"/>
          </a:xfrm>
          <a:prstGeom prst="rect">
            <a:avLst/>
          </a:prstGeom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70</a:t>
            </a:fld>
            <a:endParaRPr lang="cs-CZ" dirty="0"/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188913"/>
            <a:ext cx="1104900" cy="69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58000" contrast="-76000"/>
                    <a:grayscl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9322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7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/>
              <a:t>Public (private) key export/import</a:t>
            </a:r>
          </a:p>
        </p:txBody>
      </p:sp>
      <p:sp>
        <p:nvSpPr>
          <p:cNvPr id="1277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cs-CZ" sz="2400" dirty="0"/>
              <a:t>Obtain algorithm-specific key object from </a:t>
            </a:r>
            <a:r>
              <a:rPr lang="en-US" altLang="cs-CZ" sz="2400" dirty="0" err="1"/>
              <a:t>KeyPair</a:t>
            </a:r>
            <a:endParaRPr lang="en-US" altLang="cs-CZ" sz="2400" dirty="0"/>
          </a:p>
          <a:p>
            <a:pPr lvl="1"/>
            <a:r>
              <a:rPr lang="en-US" altLang="cs-CZ" sz="2000" dirty="0"/>
              <a:t>e.g., </a:t>
            </a:r>
            <a:r>
              <a:rPr lang="en-US" altLang="cs-CZ" sz="2000" dirty="0" err="1"/>
              <a:t>RSAPublicKey</a:t>
            </a:r>
            <a:r>
              <a:rPr lang="en-US" altLang="cs-CZ" sz="2000" dirty="0"/>
              <a:t> </a:t>
            </a:r>
            <a:r>
              <a:rPr lang="en-US" altLang="cs-CZ" sz="2000" dirty="0" err="1"/>
              <a:t>pubKey</a:t>
            </a:r>
            <a:r>
              <a:rPr lang="en-US" altLang="cs-CZ" sz="2000" dirty="0"/>
              <a:t> = </a:t>
            </a:r>
            <a:r>
              <a:rPr lang="en-US" altLang="cs-CZ" sz="2000" dirty="0" err="1"/>
              <a:t>keyPair.getPublic</a:t>
            </a:r>
            <a:r>
              <a:rPr lang="en-US" altLang="cs-CZ" sz="2000" dirty="0"/>
              <a:t>();</a:t>
            </a:r>
          </a:p>
          <a:p>
            <a:pPr lvl="1"/>
            <a:r>
              <a:rPr lang="en-US" altLang="cs-CZ" sz="2000" dirty="0"/>
              <a:t>get exponent and modulus </a:t>
            </a:r>
          </a:p>
          <a:p>
            <a:pPr lvl="2"/>
            <a:r>
              <a:rPr lang="en-US" altLang="cs-CZ" sz="2000" dirty="0" err="1"/>
              <a:t>getExponent</a:t>
            </a:r>
            <a:r>
              <a:rPr lang="en-US" altLang="cs-CZ" sz="2000" dirty="0"/>
              <a:t>() &amp; </a:t>
            </a:r>
            <a:r>
              <a:rPr lang="en-US" altLang="cs-CZ" sz="2000" dirty="0" err="1"/>
              <a:t>getModulus</a:t>
            </a:r>
            <a:r>
              <a:rPr lang="en-US" altLang="cs-CZ" sz="2000" dirty="0"/>
              <a:t>() methods</a:t>
            </a:r>
          </a:p>
          <a:p>
            <a:pPr lvl="1"/>
            <a:r>
              <a:rPr lang="en-US" altLang="cs-CZ" sz="2000" dirty="0"/>
              <a:t>send it back to terminal via APDU</a:t>
            </a:r>
          </a:p>
          <a:p>
            <a:r>
              <a:rPr lang="en-US" altLang="cs-CZ" sz="2400" dirty="0"/>
              <a:t>Similar situation with key import</a:t>
            </a:r>
          </a:p>
          <a:p>
            <a:pPr lvl="1"/>
            <a:r>
              <a:rPr lang="en-US" altLang="cs-CZ" sz="2000" dirty="0" err="1"/>
              <a:t>setExponent</a:t>
            </a:r>
            <a:r>
              <a:rPr lang="en-US" altLang="cs-CZ" sz="2000" dirty="0"/>
              <a:t>() &amp; </a:t>
            </a:r>
            <a:r>
              <a:rPr lang="en-US" altLang="cs-CZ" sz="2000" dirty="0" err="1"/>
              <a:t>setModulus</a:t>
            </a:r>
            <a:r>
              <a:rPr lang="en-US" altLang="cs-CZ" sz="2000" dirty="0"/>
              <a:t>() methods</a:t>
            </a:r>
          </a:p>
          <a:p>
            <a:r>
              <a:rPr lang="en-US" altLang="cs-CZ" sz="2400" dirty="0"/>
              <a:t>Private key export</a:t>
            </a:r>
          </a:p>
          <a:p>
            <a:pPr lvl="1"/>
            <a:r>
              <a:rPr lang="en-US" altLang="cs-CZ" sz="2000" dirty="0"/>
              <a:t>It is up to you if your code will allow private key export (usually not)</a:t>
            </a:r>
          </a:p>
          <a:p>
            <a:pPr lvl="1"/>
            <a:r>
              <a:rPr lang="en-US" altLang="cs-CZ" sz="2000" dirty="0"/>
              <a:t>Otherwise similar as for </a:t>
            </a:r>
            <a:r>
              <a:rPr lang="en-US" altLang="cs-CZ" sz="2000" dirty="0" err="1"/>
              <a:t>RSAPublicKey</a:t>
            </a:r>
            <a:endParaRPr lang="en-US" altLang="cs-CZ" sz="2000" dirty="0"/>
          </a:p>
          <a:p>
            <a:pPr lvl="1"/>
            <a:r>
              <a:rPr lang="en-US" altLang="cs-CZ" sz="2000" dirty="0"/>
              <a:t>more parameters with </a:t>
            </a:r>
            <a:r>
              <a:rPr lang="en-US" altLang="cs-CZ" sz="2000" dirty="0" err="1"/>
              <a:t>RSAPrivateCrtKey</a:t>
            </a:r>
            <a:r>
              <a:rPr lang="en-US" altLang="cs-CZ" sz="2000" dirty="0"/>
              <a:t> (CRT mode)</a:t>
            </a:r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900113" y="6572250"/>
            <a:ext cx="2895600" cy="285750"/>
          </a:xfrm>
        </p:spPr>
        <p:txBody>
          <a:bodyPr/>
          <a:lstStyle/>
          <a:p>
            <a:r>
              <a:rPr lang="cs-CZ" altLang="cs-CZ"/>
              <a:t>| PV204 Security Technologies: JavaCard</a:t>
            </a:r>
            <a:endParaRPr lang="en-GB" altLang="cs-CZ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71</a:t>
            </a:fld>
            <a:endParaRPr lang="cs-CZ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188913"/>
            <a:ext cx="1104900" cy="69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58000" contrast="-76000"/>
                    <a:grayscl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3037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7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79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79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79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79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79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3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/>
              <a:t>javacard.security.Signature</a:t>
            </a:r>
          </a:p>
        </p:txBody>
      </p:sp>
      <p:sp>
        <p:nvSpPr>
          <p:cNvPr id="1243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cs-CZ" sz="2400" dirty="0"/>
              <a:t>Both symmetric and asymmetric crypto signatures</a:t>
            </a:r>
          </a:p>
          <a:p>
            <a:pPr lvl="1"/>
            <a:r>
              <a:rPr lang="en-US" altLang="cs-CZ" sz="2000" dirty="0"/>
              <a:t>RSA_SHA_PKCS1 (always), ECDSA_SHA, DSA (less common) </a:t>
            </a:r>
          </a:p>
          <a:p>
            <a:pPr lvl="1"/>
            <a:r>
              <a:rPr lang="en-US" altLang="cs-CZ" sz="2000" dirty="0"/>
              <a:t>DES_MAC8_NOPAD (always), ISO9797 (common), AES (common)</a:t>
            </a:r>
          </a:p>
          <a:p>
            <a:pPr lvl="1"/>
            <a:r>
              <a:rPr lang="en-US" altLang="cs-CZ" sz="2000" dirty="0"/>
              <a:t>check in advance what your card supports (</a:t>
            </a:r>
            <a:r>
              <a:rPr lang="en-US" altLang="cs-CZ" sz="2000" dirty="0" err="1"/>
              <a:t>JCAlgTester</a:t>
            </a:r>
            <a:r>
              <a:rPr lang="en-US" altLang="cs-CZ" sz="2000" dirty="0"/>
              <a:t>)</a:t>
            </a:r>
          </a:p>
          <a:p>
            <a:r>
              <a:rPr lang="en-US" altLang="cs-CZ" sz="2400" dirty="0"/>
              <a:t>Message hashing done on card (asymmetric sign)</a:t>
            </a:r>
          </a:p>
          <a:p>
            <a:pPr lvl="1"/>
            <a:r>
              <a:rPr lang="en-US" altLang="cs-CZ" sz="2000" dirty="0"/>
              <a:t>message received in single or multiple APDUs</a:t>
            </a:r>
          </a:p>
          <a:p>
            <a:pPr lvl="1"/>
            <a:r>
              <a:rPr lang="en-US" altLang="cs-CZ" sz="2000" dirty="0" err="1"/>
              <a:t>Signature.update</a:t>
            </a:r>
            <a:r>
              <a:rPr lang="en-US" altLang="cs-CZ" sz="2000" dirty="0"/>
              <a:t>(), </a:t>
            </a:r>
            <a:r>
              <a:rPr lang="en-US" altLang="cs-CZ" sz="2000" dirty="0" err="1"/>
              <a:t>Signature.sign</a:t>
            </a:r>
            <a:r>
              <a:rPr lang="en-US" altLang="cs-CZ" sz="2000" dirty="0"/>
              <a:t>()</a:t>
            </a:r>
          </a:p>
          <a:p>
            <a:r>
              <a:rPr lang="en-US" altLang="cs-CZ" sz="2400" dirty="0"/>
              <a:t>If you need just sign of message hash</a:t>
            </a:r>
          </a:p>
          <a:p>
            <a:pPr lvl="1"/>
            <a:r>
              <a:rPr lang="en-US" altLang="cs-CZ" sz="2000" dirty="0"/>
              <a:t>use Cipher object to perform asymmetric crypto operation</a:t>
            </a:r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900113" y="6572250"/>
            <a:ext cx="2895600" cy="285750"/>
          </a:xfrm>
        </p:spPr>
        <p:txBody>
          <a:bodyPr/>
          <a:lstStyle/>
          <a:p>
            <a:r>
              <a:rPr lang="cs-CZ" altLang="cs-CZ"/>
              <a:t>| PV204 Security Technologies: JavaCard</a:t>
            </a:r>
            <a:endParaRPr lang="en-GB" altLang="cs-CZ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72</a:t>
            </a:fld>
            <a:endParaRPr lang="cs-CZ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188913"/>
            <a:ext cx="1104900" cy="69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58000" contrast="-76000"/>
                    <a:grayscl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9536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1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1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/>
              <a:t>Signature – source code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900113" y="6572250"/>
            <a:ext cx="2895600" cy="285750"/>
          </a:xfrm>
        </p:spPr>
        <p:txBody>
          <a:bodyPr/>
          <a:lstStyle/>
          <a:p>
            <a:r>
              <a:rPr lang="cs-CZ" altLang="cs-CZ"/>
              <a:t>| PV204 Security Technologies: JavaCard</a:t>
            </a:r>
            <a:endParaRPr lang="en-GB" altLang="cs-CZ"/>
          </a:p>
        </p:txBody>
      </p:sp>
      <p:sp>
        <p:nvSpPr>
          <p:cNvPr id="1302532" name="Text Box 4"/>
          <p:cNvSpPr txBox="1">
            <a:spLocks noChangeArrowheads="1"/>
          </p:cNvSpPr>
          <p:nvPr/>
        </p:nvSpPr>
        <p:spPr bwMode="auto">
          <a:xfrm>
            <a:off x="539750" y="2157413"/>
            <a:ext cx="7886700" cy="229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cs-CZ" sz="1600" b="0">
                <a:solidFill>
                  <a:srgbClr val="007F00"/>
                </a:solidFill>
              </a:rPr>
              <a:t>// CREATE SIGNATURE OBJECT</a:t>
            </a:r>
          </a:p>
          <a:p>
            <a:r>
              <a:rPr lang="en-US" altLang="cs-CZ" sz="1600" b="0">
                <a:solidFill>
                  <a:srgbClr val="000000"/>
                </a:solidFill>
              </a:rPr>
              <a:t>Signature</a:t>
            </a:r>
            <a:r>
              <a:rPr lang="en-US" altLang="cs-CZ" sz="1600" b="0">
                <a:solidFill>
                  <a:srgbClr val="808080"/>
                </a:solidFill>
              </a:rPr>
              <a:t> </a:t>
            </a:r>
            <a:r>
              <a:rPr lang="en-US" altLang="cs-CZ" sz="1600" b="0">
                <a:solidFill>
                  <a:srgbClr val="000000"/>
                </a:solidFill>
              </a:rPr>
              <a:t>m_sign</a:t>
            </a:r>
            <a:r>
              <a:rPr lang="en-US" altLang="cs-CZ" sz="1600" b="0">
                <a:solidFill>
                  <a:srgbClr val="808080"/>
                </a:solidFill>
              </a:rPr>
              <a:t> </a:t>
            </a:r>
            <a:r>
              <a:rPr lang="en-US" altLang="cs-CZ" sz="1600">
                <a:solidFill>
                  <a:srgbClr val="000000"/>
                </a:solidFill>
              </a:rPr>
              <a:t>=</a:t>
            </a:r>
            <a:r>
              <a:rPr lang="en-US" altLang="cs-CZ" sz="1600" b="0">
                <a:solidFill>
                  <a:srgbClr val="808080"/>
                </a:solidFill>
              </a:rPr>
              <a:t> </a:t>
            </a:r>
            <a:r>
              <a:rPr lang="en-US" altLang="cs-CZ" sz="1600" b="0">
                <a:solidFill>
                  <a:srgbClr val="000000"/>
                </a:solidFill>
              </a:rPr>
              <a:t>Signature</a:t>
            </a:r>
            <a:r>
              <a:rPr lang="en-US" altLang="cs-CZ" sz="1600">
                <a:solidFill>
                  <a:srgbClr val="000000"/>
                </a:solidFill>
              </a:rPr>
              <a:t>.</a:t>
            </a:r>
            <a:r>
              <a:rPr lang="en-US" altLang="cs-CZ" sz="1600" b="0">
                <a:solidFill>
                  <a:srgbClr val="000000"/>
                </a:solidFill>
              </a:rPr>
              <a:t>getInstance</a:t>
            </a:r>
            <a:r>
              <a:rPr lang="en-US" altLang="cs-CZ" sz="1600">
                <a:solidFill>
                  <a:srgbClr val="000000"/>
                </a:solidFill>
              </a:rPr>
              <a:t>(</a:t>
            </a:r>
            <a:r>
              <a:rPr lang="en-US" altLang="cs-CZ" sz="1600" b="0">
                <a:solidFill>
                  <a:srgbClr val="000000"/>
                </a:solidFill>
              </a:rPr>
              <a:t>Signature</a:t>
            </a:r>
            <a:r>
              <a:rPr lang="en-US" altLang="cs-CZ" sz="1600">
                <a:solidFill>
                  <a:srgbClr val="000000"/>
                </a:solidFill>
              </a:rPr>
              <a:t>.</a:t>
            </a:r>
            <a:r>
              <a:rPr lang="en-US" altLang="cs-CZ" sz="1600" b="0">
                <a:solidFill>
                  <a:srgbClr val="000000"/>
                </a:solidFill>
              </a:rPr>
              <a:t>ALG_RSA_SHA_PKCS1</a:t>
            </a:r>
            <a:r>
              <a:rPr lang="en-US" altLang="cs-CZ" sz="1600">
                <a:solidFill>
                  <a:srgbClr val="000000"/>
                </a:solidFill>
              </a:rPr>
              <a:t>,</a:t>
            </a:r>
            <a:r>
              <a:rPr lang="en-US" altLang="cs-CZ" sz="1600" b="0">
                <a:solidFill>
                  <a:srgbClr val="808080"/>
                </a:solidFill>
              </a:rPr>
              <a:t> </a:t>
            </a:r>
            <a:r>
              <a:rPr lang="en-US" altLang="cs-CZ" sz="1600" b="0">
                <a:solidFill>
                  <a:srgbClr val="000000"/>
                </a:solidFill>
              </a:rPr>
              <a:t>false</a:t>
            </a:r>
            <a:r>
              <a:rPr lang="en-US" altLang="cs-CZ" sz="1600">
                <a:solidFill>
                  <a:srgbClr val="000000"/>
                </a:solidFill>
              </a:rPr>
              <a:t>);</a:t>
            </a:r>
            <a:endParaRPr lang="en-US" altLang="cs-CZ" sz="1600" b="0">
              <a:solidFill>
                <a:srgbClr val="808080"/>
              </a:solidFill>
            </a:endParaRPr>
          </a:p>
          <a:p>
            <a:r>
              <a:rPr lang="en-US" altLang="cs-CZ" sz="1600" b="0">
                <a:solidFill>
                  <a:srgbClr val="007F00"/>
                </a:solidFill>
              </a:rPr>
              <a:t>// INIT WITH PRIVATE KEY</a:t>
            </a:r>
          </a:p>
          <a:p>
            <a:r>
              <a:rPr lang="en-US" altLang="cs-CZ" sz="1600" b="0">
                <a:solidFill>
                  <a:srgbClr val="000000"/>
                </a:solidFill>
              </a:rPr>
              <a:t>m_sign</a:t>
            </a:r>
            <a:r>
              <a:rPr lang="en-US" altLang="cs-CZ" sz="1600">
                <a:solidFill>
                  <a:srgbClr val="000000"/>
                </a:solidFill>
              </a:rPr>
              <a:t>.</a:t>
            </a:r>
            <a:r>
              <a:rPr lang="en-US" altLang="cs-CZ" sz="1600" b="0">
                <a:solidFill>
                  <a:srgbClr val="000000"/>
                </a:solidFill>
              </a:rPr>
              <a:t>init</a:t>
            </a:r>
            <a:r>
              <a:rPr lang="en-US" altLang="cs-CZ" sz="1600">
                <a:solidFill>
                  <a:srgbClr val="000000"/>
                </a:solidFill>
              </a:rPr>
              <a:t>(</a:t>
            </a:r>
            <a:r>
              <a:rPr lang="en-US" altLang="cs-CZ" sz="1600" b="0">
                <a:solidFill>
                  <a:srgbClr val="000000"/>
                </a:solidFill>
              </a:rPr>
              <a:t>m_privateKey</a:t>
            </a:r>
            <a:r>
              <a:rPr lang="en-US" altLang="cs-CZ" sz="1600">
                <a:solidFill>
                  <a:srgbClr val="000000"/>
                </a:solidFill>
              </a:rPr>
              <a:t>,</a:t>
            </a:r>
            <a:r>
              <a:rPr lang="en-US" altLang="cs-CZ" sz="1600" b="0">
                <a:solidFill>
                  <a:srgbClr val="808080"/>
                </a:solidFill>
              </a:rPr>
              <a:t> </a:t>
            </a:r>
            <a:r>
              <a:rPr lang="en-US" altLang="cs-CZ" sz="1600" b="0">
                <a:solidFill>
                  <a:srgbClr val="000000"/>
                </a:solidFill>
              </a:rPr>
              <a:t>Signature</a:t>
            </a:r>
            <a:r>
              <a:rPr lang="en-US" altLang="cs-CZ" sz="1600">
                <a:solidFill>
                  <a:srgbClr val="000000"/>
                </a:solidFill>
              </a:rPr>
              <a:t>.</a:t>
            </a:r>
            <a:r>
              <a:rPr lang="en-US" altLang="cs-CZ" sz="1600" b="0">
                <a:solidFill>
                  <a:srgbClr val="000000"/>
                </a:solidFill>
              </a:rPr>
              <a:t>MODE_SIGN</a:t>
            </a:r>
            <a:r>
              <a:rPr lang="en-US" altLang="cs-CZ" sz="1600">
                <a:solidFill>
                  <a:srgbClr val="000000"/>
                </a:solidFill>
              </a:rPr>
              <a:t>);</a:t>
            </a:r>
            <a:endParaRPr lang="en-US" altLang="cs-CZ" sz="1600" b="0">
              <a:solidFill>
                <a:srgbClr val="808080"/>
              </a:solidFill>
            </a:endParaRPr>
          </a:p>
          <a:p>
            <a:endParaRPr lang="en-US" altLang="cs-CZ" sz="1600" b="0">
              <a:solidFill>
                <a:srgbClr val="808080"/>
              </a:solidFill>
            </a:endParaRPr>
          </a:p>
          <a:p>
            <a:r>
              <a:rPr lang="en-US" altLang="cs-CZ" sz="1600" b="0">
                <a:solidFill>
                  <a:srgbClr val="007F00"/>
                </a:solidFill>
              </a:rPr>
              <a:t>// SIGN INCOMING BUFFER</a:t>
            </a:r>
          </a:p>
          <a:p>
            <a:r>
              <a:rPr lang="en-US" altLang="cs-CZ" sz="1600" b="0">
                <a:solidFill>
                  <a:srgbClr val="000000"/>
                </a:solidFill>
              </a:rPr>
              <a:t>signLen</a:t>
            </a:r>
            <a:r>
              <a:rPr lang="en-US" altLang="cs-CZ" sz="1600" b="0">
                <a:solidFill>
                  <a:srgbClr val="808080"/>
                </a:solidFill>
              </a:rPr>
              <a:t> </a:t>
            </a:r>
            <a:r>
              <a:rPr lang="en-US" altLang="cs-CZ" sz="1600">
                <a:solidFill>
                  <a:srgbClr val="000000"/>
                </a:solidFill>
              </a:rPr>
              <a:t>=</a:t>
            </a:r>
            <a:r>
              <a:rPr lang="en-US" altLang="cs-CZ" sz="1600" b="0">
                <a:solidFill>
                  <a:srgbClr val="808080"/>
                </a:solidFill>
              </a:rPr>
              <a:t> </a:t>
            </a:r>
            <a:r>
              <a:rPr lang="en-US" altLang="cs-CZ" sz="1600" b="0">
                <a:solidFill>
                  <a:srgbClr val="000000"/>
                </a:solidFill>
              </a:rPr>
              <a:t>m_sign</a:t>
            </a:r>
            <a:r>
              <a:rPr lang="en-US" altLang="cs-CZ" sz="1600">
                <a:solidFill>
                  <a:srgbClr val="000000"/>
                </a:solidFill>
              </a:rPr>
              <a:t>.</a:t>
            </a:r>
            <a:r>
              <a:rPr lang="en-US" altLang="cs-CZ" sz="1600" b="0">
                <a:solidFill>
                  <a:srgbClr val="000000"/>
                </a:solidFill>
              </a:rPr>
              <a:t>sign</a:t>
            </a:r>
            <a:r>
              <a:rPr lang="en-US" altLang="cs-CZ" sz="1600">
                <a:solidFill>
                  <a:srgbClr val="000000"/>
                </a:solidFill>
              </a:rPr>
              <a:t>(</a:t>
            </a:r>
            <a:r>
              <a:rPr lang="en-US" altLang="cs-CZ" sz="1600" b="0">
                <a:solidFill>
                  <a:srgbClr val="000000"/>
                </a:solidFill>
              </a:rPr>
              <a:t>apdubuf</a:t>
            </a:r>
            <a:r>
              <a:rPr lang="en-US" altLang="cs-CZ" sz="1600">
                <a:solidFill>
                  <a:srgbClr val="000000"/>
                </a:solidFill>
              </a:rPr>
              <a:t>,</a:t>
            </a:r>
            <a:r>
              <a:rPr lang="en-US" altLang="cs-CZ" sz="1600" b="0">
                <a:solidFill>
                  <a:srgbClr val="808080"/>
                </a:solidFill>
              </a:rPr>
              <a:t> </a:t>
            </a:r>
            <a:r>
              <a:rPr lang="en-US" altLang="cs-CZ" sz="1600" b="0">
                <a:solidFill>
                  <a:srgbClr val="000000"/>
                </a:solidFill>
              </a:rPr>
              <a:t>ISO7816</a:t>
            </a:r>
            <a:r>
              <a:rPr lang="en-US" altLang="cs-CZ" sz="1600">
                <a:solidFill>
                  <a:srgbClr val="000000"/>
                </a:solidFill>
              </a:rPr>
              <a:t>.</a:t>
            </a:r>
            <a:r>
              <a:rPr lang="en-US" altLang="cs-CZ" sz="1600" b="0">
                <a:solidFill>
                  <a:srgbClr val="000000"/>
                </a:solidFill>
              </a:rPr>
              <a:t>OFFSET_CDATA</a:t>
            </a:r>
            <a:r>
              <a:rPr lang="en-US" altLang="cs-CZ" sz="1600">
                <a:solidFill>
                  <a:srgbClr val="000000"/>
                </a:solidFill>
              </a:rPr>
              <a:t>,</a:t>
            </a:r>
            <a:r>
              <a:rPr lang="en-US" altLang="cs-CZ" sz="1600" b="0">
                <a:solidFill>
                  <a:srgbClr val="808080"/>
                </a:solidFill>
              </a:rPr>
              <a:t> </a:t>
            </a:r>
            <a:r>
              <a:rPr lang="en-US" altLang="cs-CZ" sz="1600">
                <a:solidFill>
                  <a:srgbClr val="000000"/>
                </a:solidFill>
              </a:rPr>
              <a:t>(</a:t>
            </a:r>
            <a:r>
              <a:rPr lang="en-US" altLang="cs-CZ" sz="1600">
                <a:solidFill>
                  <a:srgbClr val="00007F"/>
                </a:solidFill>
              </a:rPr>
              <a:t>byte</a:t>
            </a:r>
            <a:r>
              <a:rPr lang="en-US" altLang="cs-CZ" sz="1600">
                <a:solidFill>
                  <a:srgbClr val="000000"/>
                </a:solidFill>
              </a:rPr>
              <a:t>)</a:t>
            </a:r>
            <a:r>
              <a:rPr lang="en-US" altLang="cs-CZ" sz="1600" b="0">
                <a:solidFill>
                  <a:srgbClr val="808080"/>
                </a:solidFill>
              </a:rPr>
              <a:t> </a:t>
            </a:r>
            <a:r>
              <a:rPr lang="en-US" altLang="cs-CZ" sz="1600" b="0">
                <a:solidFill>
                  <a:srgbClr val="000000"/>
                </a:solidFill>
              </a:rPr>
              <a:t>dataLen</a:t>
            </a:r>
            <a:r>
              <a:rPr lang="en-US" altLang="cs-CZ" sz="1600">
                <a:solidFill>
                  <a:srgbClr val="000000"/>
                </a:solidFill>
              </a:rPr>
              <a:t>,</a:t>
            </a:r>
            <a:r>
              <a:rPr lang="en-US" altLang="cs-CZ" sz="1600" b="0">
                <a:solidFill>
                  <a:srgbClr val="808080"/>
                </a:solidFill>
              </a:rPr>
              <a:t> </a:t>
            </a:r>
          </a:p>
          <a:p>
            <a:r>
              <a:rPr lang="en-US" altLang="cs-CZ" sz="1600" b="0">
                <a:solidFill>
                  <a:srgbClr val="808080"/>
                </a:solidFill>
              </a:rPr>
              <a:t>                                     </a:t>
            </a:r>
            <a:r>
              <a:rPr lang="en-US" altLang="cs-CZ" sz="1600" b="0">
                <a:solidFill>
                  <a:srgbClr val="000000"/>
                </a:solidFill>
              </a:rPr>
              <a:t>m_ramArray</a:t>
            </a:r>
            <a:r>
              <a:rPr lang="en-US" altLang="cs-CZ" sz="1600">
                <a:solidFill>
                  <a:srgbClr val="000000"/>
                </a:solidFill>
              </a:rPr>
              <a:t>,</a:t>
            </a:r>
            <a:r>
              <a:rPr lang="en-US" altLang="cs-CZ" sz="1600" b="0">
                <a:solidFill>
                  <a:srgbClr val="808080"/>
                </a:solidFill>
              </a:rPr>
              <a:t> </a:t>
            </a:r>
            <a:r>
              <a:rPr lang="en-US" altLang="cs-CZ" sz="1600">
                <a:solidFill>
                  <a:srgbClr val="000000"/>
                </a:solidFill>
              </a:rPr>
              <a:t>(</a:t>
            </a:r>
            <a:r>
              <a:rPr lang="en-US" altLang="cs-CZ" sz="1600">
                <a:solidFill>
                  <a:srgbClr val="00007F"/>
                </a:solidFill>
              </a:rPr>
              <a:t>byte</a:t>
            </a:r>
            <a:r>
              <a:rPr lang="en-US" altLang="cs-CZ" sz="1600">
                <a:solidFill>
                  <a:srgbClr val="000000"/>
                </a:solidFill>
              </a:rPr>
              <a:t>)</a:t>
            </a:r>
            <a:r>
              <a:rPr lang="en-US" altLang="cs-CZ" sz="1600" b="0">
                <a:solidFill>
                  <a:srgbClr val="808080"/>
                </a:solidFill>
              </a:rPr>
              <a:t> </a:t>
            </a:r>
            <a:r>
              <a:rPr lang="en-US" altLang="cs-CZ" sz="1600" b="0">
                <a:solidFill>
                  <a:srgbClr val="007F7F"/>
                </a:solidFill>
              </a:rPr>
              <a:t>0</a:t>
            </a:r>
            <a:r>
              <a:rPr lang="en-US" altLang="cs-CZ" sz="1600">
                <a:solidFill>
                  <a:srgbClr val="000000"/>
                </a:solidFill>
              </a:rPr>
              <a:t>);</a:t>
            </a:r>
            <a:endParaRPr lang="en-US" altLang="cs-CZ" sz="1600" b="0"/>
          </a:p>
          <a:p>
            <a:endParaRPr lang="en-US" altLang="cs-CZ" sz="160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73</a:t>
            </a:fld>
            <a:endParaRPr lang="cs-CZ" dirty="0"/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188913"/>
            <a:ext cx="1104900" cy="69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58000" contrast="-76000"/>
                    <a:grayscl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27977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7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/>
              <a:t>Asymmetric encryption </a:t>
            </a:r>
          </a:p>
        </p:txBody>
      </p:sp>
      <p:sp>
        <p:nvSpPr>
          <p:cNvPr id="1247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cs-CZ" dirty="0" err="1"/>
              <a:t>javacardx.crypto.Cipher</a:t>
            </a:r>
            <a:endParaRPr lang="en-US" altLang="cs-CZ" dirty="0"/>
          </a:p>
          <a:p>
            <a:r>
              <a:rPr lang="en-US" altLang="cs-CZ" dirty="0"/>
              <a:t>Usage similar to Signature object</a:t>
            </a:r>
          </a:p>
          <a:p>
            <a:pPr lvl="1"/>
            <a:r>
              <a:rPr lang="en-US" altLang="cs-CZ" dirty="0"/>
              <a:t>generate key pair</a:t>
            </a:r>
          </a:p>
          <a:p>
            <a:pPr lvl="1"/>
            <a:r>
              <a:rPr lang="en-US" altLang="cs-CZ" dirty="0"/>
              <a:t>export/import public key</a:t>
            </a:r>
          </a:p>
          <a:p>
            <a:pPr lvl="1"/>
            <a:r>
              <a:rPr lang="en-US" altLang="cs-CZ" dirty="0"/>
              <a:t>initialize Key and set mode (MODE_ENCRYPT/DECRYPT)</a:t>
            </a:r>
          </a:p>
          <a:p>
            <a:pPr lvl="1"/>
            <a:r>
              <a:rPr lang="en-US" altLang="cs-CZ" dirty="0"/>
              <a:t>process incoming data (</a:t>
            </a:r>
            <a:r>
              <a:rPr lang="en-US" altLang="cs-CZ" dirty="0" err="1"/>
              <a:t>Cipher.update</a:t>
            </a:r>
            <a:r>
              <a:rPr lang="en-US" altLang="cs-CZ" dirty="0"/>
              <a:t>(), </a:t>
            </a:r>
            <a:r>
              <a:rPr lang="en-US" altLang="cs-CZ" dirty="0" err="1"/>
              <a:t>doFinal</a:t>
            </a:r>
            <a:r>
              <a:rPr lang="en-US" altLang="cs-CZ" dirty="0"/>
              <a:t>())</a:t>
            </a:r>
          </a:p>
          <a:p>
            <a:r>
              <a:rPr lang="en-US" altLang="cs-CZ" dirty="0"/>
              <a:t>Supported algorithms </a:t>
            </a:r>
          </a:p>
          <a:p>
            <a:pPr lvl="1"/>
            <a:r>
              <a:rPr lang="en-US" altLang="cs-CZ" dirty="0"/>
              <a:t>RSA_NOPAD (always), RSA_PKCS1 (almost always)</a:t>
            </a:r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900113" y="6572250"/>
            <a:ext cx="2895600" cy="285750"/>
          </a:xfrm>
        </p:spPr>
        <p:txBody>
          <a:bodyPr/>
          <a:lstStyle/>
          <a:p>
            <a:r>
              <a:rPr lang="cs-CZ" altLang="cs-CZ"/>
              <a:t>| PV204 Security Technologies: JavaCard</a:t>
            </a:r>
            <a:endParaRPr lang="en-GB" altLang="cs-CZ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74</a:t>
            </a:fld>
            <a:endParaRPr lang="cs-CZ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188913"/>
            <a:ext cx="1104900" cy="69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58000" contrast="-76000"/>
                    <a:grayscl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8122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2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0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/>
              <a:t>Demo - symmetric cryptography applet</a:t>
            </a:r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 altLang="cs-CZ"/>
              <a:t>| PV204 Security Technologies: JavaCard</a:t>
            </a:r>
            <a:endParaRPr lang="en-GB" altLang="cs-CZ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75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1753354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/>
              <a:t>Random numbers </a:t>
            </a:r>
          </a:p>
        </p:txBody>
      </p:sp>
      <p:sp>
        <p:nvSpPr>
          <p:cNvPr id="130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cs-CZ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javacard.security.RandomData</a:t>
            </a:r>
            <a:endParaRPr lang="en-US" altLang="cs-CZ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altLang="cs-CZ" dirty="0"/>
              <a:t>Two versions of random generator</a:t>
            </a:r>
          </a:p>
          <a:p>
            <a:pPr lvl="1"/>
            <a:r>
              <a:rPr lang="en-US" altLang="cs-CZ" dirty="0"/>
              <a:t>ALG_SECURE_RANDOM (truly random)</a:t>
            </a:r>
          </a:p>
          <a:p>
            <a:pPr lvl="1"/>
            <a:r>
              <a:rPr lang="cs-CZ" altLang="cs-CZ" dirty="0"/>
              <a:t>ALG_PSEUDO_RANDOM</a:t>
            </a:r>
            <a:r>
              <a:rPr lang="en-US" altLang="cs-CZ" dirty="0"/>
              <a:t> (deterministic from seed)</a:t>
            </a:r>
          </a:p>
          <a:p>
            <a:r>
              <a:rPr lang="en-US" altLang="cs-CZ" dirty="0"/>
              <a:t>Generate random block</a:t>
            </a:r>
          </a:p>
          <a:p>
            <a:pPr lvl="1"/>
            <a:r>
              <a:rPr lang="en-US" altLang="cs-CZ" dirty="0" err="1"/>
              <a:t>RandomData.generateData</a:t>
            </a:r>
            <a:r>
              <a:rPr lang="en-US" altLang="cs-CZ" dirty="0"/>
              <a:t>()</a:t>
            </a:r>
          </a:p>
          <a:p>
            <a:r>
              <a:rPr lang="en-US" altLang="cs-CZ" dirty="0"/>
              <a:t>Very fast and high quality output</a:t>
            </a:r>
          </a:p>
          <a:p>
            <a:pPr lvl="1"/>
            <a:r>
              <a:rPr lang="en-US" altLang="cs-CZ" dirty="0"/>
              <a:t>bottleneck is usually card-to-terminal link</a:t>
            </a:r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900113" y="6572250"/>
            <a:ext cx="2895600" cy="285750"/>
          </a:xfrm>
        </p:spPr>
        <p:txBody>
          <a:bodyPr/>
          <a:lstStyle/>
          <a:p>
            <a:r>
              <a:rPr lang="cs-CZ" altLang="cs-CZ"/>
              <a:t>| PV204 Security Technologies: JavaCard</a:t>
            </a:r>
            <a:endParaRPr lang="en-GB" altLang="cs-CZ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76</a:t>
            </a:fld>
            <a:endParaRPr lang="cs-CZ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188913"/>
            <a:ext cx="1104900" cy="69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58000" contrast="-76000"/>
                    <a:grayscl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3617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4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/>
              <a:t>RandomData – source code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900113" y="6572250"/>
            <a:ext cx="2895600" cy="285750"/>
          </a:xfrm>
        </p:spPr>
        <p:txBody>
          <a:bodyPr/>
          <a:lstStyle/>
          <a:p>
            <a:r>
              <a:rPr lang="cs-CZ" altLang="cs-CZ"/>
              <a:t>| PV204 Security Technologies: JavaCard</a:t>
            </a:r>
            <a:endParaRPr lang="en-GB" altLang="cs-CZ"/>
          </a:p>
        </p:txBody>
      </p:sp>
      <p:sp>
        <p:nvSpPr>
          <p:cNvPr id="1234949" name="Text Box 5"/>
          <p:cNvSpPr txBox="1">
            <a:spLocks noChangeArrowheads="1"/>
          </p:cNvSpPr>
          <p:nvPr/>
        </p:nvSpPr>
        <p:spPr bwMode="auto">
          <a:xfrm>
            <a:off x="279400" y="2565400"/>
            <a:ext cx="8864600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cs-CZ">
                <a:solidFill>
                  <a:srgbClr val="00007F"/>
                </a:solidFill>
              </a:rPr>
              <a:t>private</a:t>
            </a:r>
            <a:r>
              <a:rPr lang="it-IT" altLang="cs-CZ" b="0">
                <a:solidFill>
                  <a:srgbClr val="808080"/>
                </a:solidFill>
              </a:rPr>
              <a:t> </a:t>
            </a:r>
            <a:r>
              <a:rPr lang="it-IT" altLang="cs-CZ" b="0">
                <a:solidFill>
                  <a:srgbClr val="000000"/>
                </a:solidFill>
              </a:rPr>
              <a:t>RandomData</a:t>
            </a:r>
            <a:r>
              <a:rPr lang="it-IT" altLang="cs-CZ" b="0">
                <a:solidFill>
                  <a:srgbClr val="808080"/>
                </a:solidFill>
              </a:rPr>
              <a:t>     </a:t>
            </a:r>
            <a:r>
              <a:rPr lang="it-IT" altLang="cs-CZ" b="0">
                <a:solidFill>
                  <a:srgbClr val="000000"/>
                </a:solidFill>
              </a:rPr>
              <a:t>m_rngRandom</a:t>
            </a:r>
            <a:r>
              <a:rPr lang="it-IT" altLang="cs-CZ" b="0">
                <a:solidFill>
                  <a:srgbClr val="808080"/>
                </a:solidFill>
              </a:rPr>
              <a:t> </a:t>
            </a:r>
            <a:r>
              <a:rPr lang="it-IT" altLang="cs-CZ">
                <a:solidFill>
                  <a:srgbClr val="000000"/>
                </a:solidFill>
              </a:rPr>
              <a:t>=</a:t>
            </a:r>
            <a:r>
              <a:rPr lang="it-IT" altLang="cs-CZ" b="0">
                <a:solidFill>
                  <a:srgbClr val="808080"/>
                </a:solidFill>
              </a:rPr>
              <a:t> </a:t>
            </a:r>
            <a:r>
              <a:rPr lang="it-IT" altLang="cs-CZ" b="0">
                <a:solidFill>
                  <a:srgbClr val="000000"/>
                </a:solidFill>
              </a:rPr>
              <a:t>null</a:t>
            </a:r>
            <a:r>
              <a:rPr lang="it-IT" altLang="cs-CZ">
                <a:solidFill>
                  <a:srgbClr val="000000"/>
                </a:solidFill>
              </a:rPr>
              <a:t>;</a:t>
            </a:r>
            <a:endParaRPr lang="it-IT" altLang="cs-CZ" b="0">
              <a:solidFill>
                <a:srgbClr val="808080"/>
              </a:solidFill>
            </a:endParaRPr>
          </a:p>
          <a:p>
            <a:r>
              <a:rPr lang="en-US" altLang="cs-CZ" b="0">
                <a:solidFill>
                  <a:srgbClr val="007F00"/>
                </a:solidFill>
              </a:rPr>
              <a:t>// CREATE RNG OBJECT</a:t>
            </a:r>
          </a:p>
          <a:p>
            <a:r>
              <a:rPr lang="en-US" altLang="cs-CZ" b="0">
                <a:solidFill>
                  <a:srgbClr val="000000"/>
                </a:solidFill>
              </a:rPr>
              <a:t>m_rngRandom</a:t>
            </a:r>
            <a:r>
              <a:rPr lang="en-US" altLang="cs-CZ" b="0">
                <a:solidFill>
                  <a:srgbClr val="808080"/>
                </a:solidFill>
              </a:rPr>
              <a:t> </a:t>
            </a:r>
            <a:r>
              <a:rPr lang="en-US" altLang="cs-CZ">
                <a:solidFill>
                  <a:srgbClr val="000000"/>
                </a:solidFill>
              </a:rPr>
              <a:t>=</a:t>
            </a:r>
            <a:r>
              <a:rPr lang="en-US" altLang="cs-CZ" b="0">
                <a:solidFill>
                  <a:srgbClr val="808080"/>
                </a:solidFill>
              </a:rPr>
              <a:t> </a:t>
            </a:r>
            <a:r>
              <a:rPr lang="en-US" altLang="cs-CZ" b="0">
                <a:solidFill>
                  <a:srgbClr val="000000"/>
                </a:solidFill>
              </a:rPr>
              <a:t>RandomData</a:t>
            </a:r>
            <a:r>
              <a:rPr lang="en-US" altLang="cs-CZ">
                <a:solidFill>
                  <a:srgbClr val="000000"/>
                </a:solidFill>
              </a:rPr>
              <a:t>.</a:t>
            </a:r>
            <a:r>
              <a:rPr lang="en-US" altLang="cs-CZ" b="0">
                <a:solidFill>
                  <a:srgbClr val="000000"/>
                </a:solidFill>
              </a:rPr>
              <a:t>getInstance</a:t>
            </a:r>
            <a:r>
              <a:rPr lang="en-US" altLang="cs-CZ">
                <a:solidFill>
                  <a:srgbClr val="000000"/>
                </a:solidFill>
              </a:rPr>
              <a:t>(</a:t>
            </a:r>
            <a:r>
              <a:rPr lang="en-US" altLang="cs-CZ" b="0">
                <a:solidFill>
                  <a:srgbClr val="000000"/>
                </a:solidFill>
              </a:rPr>
              <a:t>RandomData</a:t>
            </a:r>
            <a:r>
              <a:rPr lang="en-US" altLang="cs-CZ">
                <a:solidFill>
                  <a:srgbClr val="000000"/>
                </a:solidFill>
              </a:rPr>
              <a:t>.</a:t>
            </a:r>
            <a:r>
              <a:rPr lang="en-US" altLang="cs-CZ" b="0">
                <a:solidFill>
                  <a:srgbClr val="000000"/>
                </a:solidFill>
              </a:rPr>
              <a:t>ALG_SECURE_RANDOM</a:t>
            </a:r>
            <a:r>
              <a:rPr lang="en-US" altLang="cs-CZ">
                <a:solidFill>
                  <a:srgbClr val="000000"/>
                </a:solidFill>
              </a:rPr>
              <a:t>);</a:t>
            </a:r>
            <a:endParaRPr lang="en-US" altLang="cs-CZ" b="0">
              <a:solidFill>
                <a:srgbClr val="808080"/>
              </a:solidFill>
            </a:endParaRPr>
          </a:p>
          <a:p>
            <a:r>
              <a:rPr lang="en-US" altLang="cs-CZ" b="0">
                <a:solidFill>
                  <a:srgbClr val="007F00"/>
                </a:solidFill>
              </a:rPr>
              <a:t>// GENERATE RANDOM BLOCK WITH 16 BYTES</a:t>
            </a:r>
          </a:p>
          <a:p>
            <a:r>
              <a:rPr lang="en-US" altLang="cs-CZ" b="0">
                <a:solidFill>
                  <a:srgbClr val="000000"/>
                </a:solidFill>
              </a:rPr>
              <a:t>m_rngRandom</a:t>
            </a:r>
            <a:r>
              <a:rPr lang="en-US" altLang="cs-CZ">
                <a:solidFill>
                  <a:srgbClr val="000000"/>
                </a:solidFill>
              </a:rPr>
              <a:t>.</a:t>
            </a:r>
            <a:r>
              <a:rPr lang="en-US" altLang="cs-CZ" b="0">
                <a:solidFill>
                  <a:srgbClr val="000000"/>
                </a:solidFill>
              </a:rPr>
              <a:t>generateData</a:t>
            </a:r>
            <a:r>
              <a:rPr lang="en-US" altLang="cs-CZ">
                <a:solidFill>
                  <a:srgbClr val="000000"/>
                </a:solidFill>
              </a:rPr>
              <a:t>(</a:t>
            </a:r>
            <a:r>
              <a:rPr lang="en-US" altLang="cs-CZ" b="0">
                <a:solidFill>
                  <a:srgbClr val="000000"/>
                </a:solidFill>
              </a:rPr>
              <a:t>array</a:t>
            </a:r>
            <a:r>
              <a:rPr lang="en-US" altLang="cs-CZ">
                <a:solidFill>
                  <a:srgbClr val="000000"/>
                </a:solidFill>
              </a:rPr>
              <a:t>,</a:t>
            </a:r>
            <a:r>
              <a:rPr lang="en-US" altLang="cs-CZ" b="0">
                <a:solidFill>
                  <a:srgbClr val="808080"/>
                </a:solidFill>
              </a:rPr>
              <a:t> </a:t>
            </a:r>
            <a:r>
              <a:rPr lang="en-US" altLang="cs-CZ">
                <a:solidFill>
                  <a:srgbClr val="000000"/>
                </a:solidFill>
              </a:rPr>
              <a:t>(</a:t>
            </a:r>
            <a:r>
              <a:rPr lang="en-US" altLang="cs-CZ">
                <a:solidFill>
                  <a:srgbClr val="00007F"/>
                </a:solidFill>
              </a:rPr>
              <a:t>short</a:t>
            </a:r>
            <a:r>
              <a:rPr lang="en-US" altLang="cs-CZ">
                <a:solidFill>
                  <a:srgbClr val="000000"/>
                </a:solidFill>
              </a:rPr>
              <a:t>)</a:t>
            </a:r>
            <a:r>
              <a:rPr lang="en-US" altLang="cs-CZ" b="0">
                <a:solidFill>
                  <a:srgbClr val="808080"/>
                </a:solidFill>
              </a:rPr>
              <a:t> </a:t>
            </a:r>
            <a:r>
              <a:rPr lang="en-US" altLang="cs-CZ" b="0">
                <a:solidFill>
                  <a:srgbClr val="007F7F"/>
                </a:solidFill>
              </a:rPr>
              <a:t>0</a:t>
            </a:r>
            <a:r>
              <a:rPr lang="en-US" altLang="cs-CZ">
                <a:solidFill>
                  <a:srgbClr val="000000"/>
                </a:solidFill>
              </a:rPr>
              <a:t>,</a:t>
            </a:r>
            <a:r>
              <a:rPr lang="en-US" altLang="cs-CZ" b="0">
                <a:solidFill>
                  <a:srgbClr val="808080"/>
                </a:solidFill>
              </a:rPr>
              <a:t> </a:t>
            </a:r>
            <a:r>
              <a:rPr lang="en-US" altLang="cs-CZ" b="0">
                <a:solidFill>
                  <a:srgbClr val="000000"/>
                </a:solidFill>
              </a:rPr>
              <a:t>ARRAY_ONE_BLOCK_16B</a:t>
            </a:r>
            <a:r>
              <a:rPr lang="en-US" altLang="cs-CZ">
                <a:solidFill>
                  <a:srgbClr val="000000"/>
                </a:solidFill>
              </a:rPr>
              <a:t>);</a:t>
            </a:r>
            <a:endParaRPr lang="en-US" altLang="cs-CZ" b="0">
              <a:solidFill>
                <a:srgbClr val="808080"/>
              </a:solidFill>
            </a:endParaRPr>
          </a:p>
          <a:p>
            <a:endParaRPr lang="en-US" altLang="cs-CZ" b="0"/>
          </a:p>
          <a:p>
            <a:endParaRPr lang="en-US" altLang="cs-CZ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77</a:t>
            </a:fld>
            <a:endParaRPr lang="cs-CZ" dirty="0"/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188913"/>
            <a:ext cx="1104900" cy="69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58000" contrast="-76000"/>
                    <a:grayscl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242929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1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/>
              <a:t>Key generation and initialization </a:t>
            </a:r>
          </a:p>
        </p:txBody>
      </p:sp>
      <p:sp>
        <p:nvSpPr>
          <p:cNvPr id="1251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cs-CZ" dirty="0"/>
              <a:t>Allocation and initialization of the key object (</a:t>
            </a:r>
            <a:r>
              <a:rPr lang="en-US" altLang="cs-CZ" dirty="0" err="1"/>
              <a:t>KeyBuilder.buildKey</a:t>
            </a:r>
            <a:r>
              <a:rPr lang="en-US" altLang="cs-CZ" dirty="0"/>
              <a:t>())</a:t>
            </a:r>
            <a:endParaRPr lang="cs-CZ" altLang="cs-CZ" dirty="0"/>
          </a:p>
          <a:p>
            <a:r>
              <a:rPr lang="en-US" altLang="cs-CZ" dirty="0"/>
              <a:t>Receive (or generate random) key value</a:t>
            </a:r>
          </a:p>
          <a:p>
            <a:r>
              <a:rPr lang="en-US" altLang="cs-CZ" dirty="0"/>
              <a:t>Set key value (</a:t>
            </a:r>
            <a:r>
              <a:rPr lang="en-US" altLang="cs-CZ" dirty="0" err="1"/>
              <a:t>AESKey.setKey</a:t>
            </a:r>
            <a:r>
              <a:rPr lang="en-US" altLang="cs-CZ" dirty="0"/>
              <a:t>())</a:t>
            </a:r>
            <a:endParaRPr lang="cs-CZ" altLang="cs-CZ" dirty="0"/>
          </a:p>
          <a:p>
            <a:endParaRPr lang="en-US" alt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900113" y="6572250"/>
            <a:ext cx="2895600" cy="285750"/>
          </a:xfrm>
        </p:spPr>
        <p:txBody>
          <a:bodyPr/>
          <a:lstStyle/>
          <a:p>
            <a:r>
              <a:rPr lang="cs-CZ" altLang="cs-CZ"/>
              <a:t>| PV204 Security Technologies: JavaCard</a:t>
            </a:r>
            <a:endParaRPr lang="en-GB" altLang="cs-CZ"/>
          </a:p>
        </p:txBody>
      </p:sp>
      <p:sp>
        <p:nvSpPr>
          <p:cNvPr id="1251333" name="Text Box 5"/>
          <p:cNvSpPr txBox="1">
            <a:spLocks noChangeArrowheads="1"/>
          </p:cNvSpPr>
          <p:nvPr/>
        </p:nvSpPr>
        <p:spPr bwMode="auto">
          <a:xfrm>
            <a:off x="611188" y="3826783"/>
            <a:ext cx="8205787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cs-CZ" sz="1600" b="0" dirty="0">
                <a:solidFill>
                  <a:srgbClr val="007F00"/>
                </a:solidFill>
              </a:rPr>
              <a:t>// …. INICIALIZATION SOMEWHERE (IN CONSTRUCT)</a:t>
            </a:r>
          </a:p>
          <a:p>
            <a:r>
              <a:rPr lang="en-US" altLang="cs-CZ" sz="1600" b="0" dirty="0">
                <a:solidFill>
                  <a:srgbClr val="007F00"/>
                </a:solidFill>
              </a:rPr>
              <a:t>// CREATE AES KEY OBJECT</a:t>
            </a:r>
          </a:p>
          <a:p>
            <a:r>
              <a:rPr lang="en-US" altLang="cs-CZ" sz="1600" b="0" dirty="0" err="1">
                <a:solidFill>
                  <a:srgbClr val="000000"/>
                </a:solidFill>
              </a:rPr>
              <a:t>AESKey</a:t>
            </a:r>
            <a:r>
              <a:rPr lang="en-US" altLang="cs-CZ" sz="1600" b="0" dirty="0">
                <a:solidFill>
                  <a:srgbClr val="808080"/>
                </a:solidFill>
              </a:rPr>
              <a:t> </a:t>
            </a:r>
            <a:r>
              <a:rPr lang="en-US" altLang="cs-CZ" sz="1600" b="0" dirty="0" err="1">
                <a:solidFill>
                  <a:srgbClr val="000000"/>
                </a:solidFill>
              </a:rPr>
              <a:t>m_desKey</a:t>
            </a:r>
            <a:r>
              <a:rPr lang="en-US" altLang="cs-CZ" sz="1600" b="0" dirty="0">
                <a:solidFill>
                  <a:srgbClr val="808080"/>
                </a:solidFill>
              </a:rPr>
              <a:t> </a:t>
            </a:r>
            <a:r>
              <a:rPr lang="en-US" altLang="cs-CZ" sz="1600" dirty="0">
                <a:solidFill>
                  <a:srgbClr val="000000"/>
                </a:solidFill>
              </a:rPr>
              <a:t>=</a:t>
            </a:r>
            <a:r>
              <a:rPr lang="en-US" altLang="cs-CZ" sz="1600" b="0" dirty="0">
                <a:solidFill>
                  <a:srgbClr val="808080"/>
                </a:solidFill>
              </a:rPr>
              <a:t> </a:t>
            </a:r>
            <a:r>
              <a:rPr lang="en-US" altLang="cs-CZ" sz="1600" dirty="0">
                <a:solidFill>
                  <a:srgbClr val="000000"/>
                </a:solidFill>
              </a:rPr>
              <a:t>(</a:t>
            </a:r>
            <a:r>
              <a:rPr lang="en-US" altLang="cs-CZ" sz="1600" dirty="0" err="1">
                <a:solidFill>
                  <a:srgbClr val="000000"/>
                </a:solidFill>
              </a:rPr>
              <a:t>AES</a:t>
            </a:r>
            <a:r>
              <a:rPr lang="en-US" altLang="cs-CZ" sz="1600" b="0" dirty="0" err="1">
                <a:solidFill>
                  <a:srgbClr val="000000"/>
                </a:solidFill>
              </a:rPr>
              <a:t>Key</a:t>
            </a:r>
            <a:r>
              <a:rPr lang="en-US" altLang="cs-CZ" sz="1600" dirty="0">
                <a:solidFill>
                  <a:srgbClr val="000000"/>
                </a:solidFill>
              </a:rPr>
              <a:t>)</a:t>
            </a:r>
            <a:r>
              <a:rPr lang="en-US" altLang="cs-CZ" sz="1600" b="0" dirty="0">
                <a:solidFill>
                  <a:srgbClr val="808080"/>
                </a:solidFill>
              </a:rPr>
              <a:t> </a:t>
            </a:r>
            <a:r>
              <a:rPr lang="en-US" altLang="cs-CZ" sz="1600" b="0" dirty="0" err="1">
                <a:solidFill>
                  <a:srgbClr val="000000"/>
                </a:solidFill>
              </a:rPr>
              <a:t>KeyBuilder</a:t>
            </a:r>
            <a:r>
              <a:rPr lang="en-US" altLang="cs-CZ" sz="1600" dirty="0" err="1">
                <a:solidFill>
                  <a:srgbClr val="000000"/>
                </a:solidFill>
              </a:rPr>
              <a:t>.</a:t>
            </a:r>
            <a:r>
              <a:rPr lang="en-US" altLang="cs-CZ" sz="1600" b="0" dirty="0" err="1">
                <a:solidFill>
                  <a:srgbClr val="000000"/>
                </a:solidFill>
              </a:rPr>
              <a:t>buildKey</a:t>
            </a:r>
            <a:r>
              <a:rPr lang="en-US" altLang="cs-CZ" sz="1600" dirty="0">
                <a:solidFill>
                  <a:srgbClr val="000000"/>
                </a:solidFill>
              </a:rPr>
              <a:t>(</a:t>
            </a:r>
            <a:r>
              <a:rPr lang="en-US" altLang="cs-CZ" sz="1600" b="0" dirty="0" err="1">
                <a:solidFill>
                  <a:srgbClr val="000000"/>
                </a:solidFill>
              </a:rPr>
              <a:t>KeyBuilder</a:t>
            </a:r>
            <a:r>
              <a:rPr lang="en-US" altLang="cs-CZ" sz="1600" dirty="0" err="1">
                <a:solidFill>
                  <a:srgbClr val="000000"/>
                </a:solidFill>
              </a:rPr>
              <a:t>.</a:t>
            </a:r>
            <a:r>
              <a:rPr lang="en-US" altLang="cs-CZ" sz="1600" b="0" dirty="0" err="1">
                <a:solidFill>
                  <a:srgbClr val="000000"/>
                </a:solidFill>
              </a:rPr>
              <a:t>TYPE_AES</a:t>
            </a:r>
            <a:r>
              <a:rPr lang="en-US" altLang="cs-CZ" sz="1600" dirty="0">
                <a:solidFill>
                  <a:srgbClr val="000000"/>
                </a:solidFill>
              </a:rPr>
              <a:t>,</a:t>
            </a:r>
            <a:r>
              <a:rPr lang="en-US" altLang="cs-CZ" sz="1600" b="0" dirty="0">
                <a:solidFill>
                  <a:srgbClr val="808080"/>
                </a:solidFill>
              </a:rPr>
              <a:t> </a:t>
            </a:r>
          </a:p>
          <a:p>
            <a:r>
              <a:rPr lang="en-US" altLang="cs-CZ" sz="1600" b="0" dirty="0">
                <a:solidFill>
                  <a:srgbClr val="808080"/>
                </a:solidFill>
              </a:rPr>
              <a:t>    </a:t>
            </a:r>
            <a:r>
              <a:rPr lang="en-US" altLang="cs-CZ" sz="1600" dirty="0">
                <a:solidFill>
                  <a:srgbClr val="000000"/>
                </a:solidFill>
              </a:rPr>
              <a:t>KeyBuilder.LENGTH_AES_256,</a:t>
            </a:r>
            <a:r>
              <a:rPr lang="en-US" altLang="cs-CZ" sz="1600" b="0" dirty="0">
                <a:solidFill>
                  <a:srgbClr val="808080"/>
                </a:solidFill>
              </a:rPr>
              <a:t> </a:t>
            </a:r>
            <a:r>
              <a:rPr lang="en-US" altLang="cs-CZ" sz="1600" dirty="0">
                <a:solidFill>
                  <a:srgbClr val="00007F"/>
                </a:solidFill>
              </a:rPr>
              <a:t>false</a:t>
            </a:r>
            <a:r>
              <a:rPr lang="en-US" altLang="cs-CZ" sz="1600" dirty="0">
                <a:solidFill>
                  <a:srgbClr val="000000"/>
                </a:solidFill>
              </a:rPr>
              <a:t>);</a:t>
            </a:r>
            <a:endParaRPr lang="en-US" altLang="cs-CZ" sz="1600" b="0" dirty="0">
              <a:solidFill>
                <a:srgbClr val="808080"/>
              </a:solidFill>
            </a:endParaRPr>
          </a:p>
          <a:p>
            <a:r>
              <a:rPr lang="en-US" altLang="cs-CZ" sz="1600" b="0" dirty="0">
                <a:solidFill>
                  <a:srgbClr val="007F00"/>
                </a:solidFill>
              </a:rPr>
              <a:t>// Generate random data to be used as key</a:t>
            </a:r>
          </a:p>
          <a:p>
            <a:r>
              <a:rPr lang="en-US" altLang="cs-CZ" sz="1600" b="0" dirty="0" err="1">
                <a:solidFill>
                  <a:srgbClr val="000000"/>
                </a:solidFill>
              </a:rPr>
              <a:t>m_rngRandom</a:t>
            </a:r>
            <a:r>
              <a:rPr lang="en-US" altLang="cs-CZ" sz="1600" dirty="0" err="1">
                <a:solidFill>
                  <a:srgbClr val="000000"/>
                </a:solidFill>
              </a:rPr>
              <a:t>.</a:t>
            </a:r>
            <a:r>
              <a:rPr lang="en-US" altLang="cs-CZ" sz="1600" b="0" dirty="0" err="1">
                <a:solidFill>
                  <a:srgbClr val="000000"/>
                </a:solidFill>
              </a:rPr>
              <a:t>generateData</a:t>
            </a:r>
            <a:r>
              <a:rPr lang="en-US" altLang="cs-CZ" sz="1600" dirty="0">
                <a:solidFill>
                  <a:srgbClr val="000000"/>
                </a:solidFill>
              </a:rPr>
              <a:t>(</a:t>
            </a:r>
            <a:r>
              <a:rPr lang="en-US" altLang="cs-CZ" sz="1600" b="0" dirty="0">
                <a:solidFill>
                  <a:srgbClr val="000000"/>
                </a:solidFill>
              </a:rPr>
              <a:t>array</a:t>
            </a:r>
            <a:r>
              <a:rPr lang="en-US" altLang="cs-CZ" sz="1600" dirty="0">
                <a:solidFill>
                  <a:srgbClr val="000000"/>
                </a:solidFill>
              </a:rPr>
              <a:t>,</a:t>
            </a:r>
            <a:r>
              <a:rPr lang="en-US" altLang="cs-CZ" sz="1600" b="0" dirty="0">
                <a:solidFill>
                  <a:srgbClr val="808080"/>
                </a:solidFill>
              </a:rPr>
              <a:t> </a:t>
            </a:r>
            <a:r>
              <a:rPr lang="en-US" altLang="cs-CZ" sz="1600" dirty="0">
                <a:solidFill>
                  <a:srgbClr val="000000"/>
                </a:solidFill>
              </a:rPr>
              <a:t>(</a:t>
            </a:r>
            <a:r>
              <a:rPr lang="en-US" altLang="cs-CZ" sz="1600" dirty="0">
                <a:solidFill>
                  <a:srgbClr val="00007F"/>
                </a:solidFill>
              </a:rPr>
              <a:t>short</a:t>
            </a:r>
            <a:r>
              <a:rPr lang="en-US" altLang="cs-CZ" sz="1600" dirty="0">
                <a:solidFill>
                  <a:srgbClr val="000000"/>
                </a:solidFill>
              </a:rPr>
              <a:t>)</a:t>
            </a:r>
            <a:r>
              <a:rPr lang="en-US" altLang="cs-CZ" sz="1600" b="0" dirty="0">
                <a:solidFill>
                  <a:srgbClr val="808080"/>
                </a:solidFill>
              </a:rPr>
              <a:t> </a:t>
            </a:r>
            <a:r>
              <a:rPr lang="en-US" altLang="cs-CZ" sz="1600" b="0" dirty="0">
                <a:solidFill>
                  <a:srgbClr val="007F7F"/>
                </a:solidFill>
              </a:rPr>
              <a:t>0</a:t>
            </a:r>
            <a:r>
              <a:rPr lang="en-US" altLang="cs-CZ" sz="1600" dirty="0">
                <a:solidFill>
                  <a:srgbClr val="000000"/>
                </a:solidFill>
              </a:rPr>
              <a:t>,</a:t>
            </a:r>
            <a:r>
              <a:rPr lang="en-US" altLang="cs-CZ" sz="1600" b="0" dirty="0">
                <a:solidFill>
                  <a:srgbClr val="808080"/>
                </a:solidFill>
              </a:rPr>
              <a:t> </a:t>
            </a:r>
          </a:p>
          <a:p>
            <a:r>
              <a:rPr lang="en-US" altLang="cs-CZ" sz="1600" b="0" dirty="0">
                <a:solidFill>
                  <a:srgbClr val="808080"/>
                </a:solidFill>
              </a:rPr>
              <a:t>    </a:t>
            </a:r>
            <a:r>
              <a:rPr lang="en-US" altLang="cs-CZ" sz="1600" dirty="0">
                <a:solidFill>
                  <a:srgbClr val="000000"/>
                </a:solidFill>
              </a:rPr>
              <a:t>(</a:t>
            </a:r>
            <a:r>
              <a:rPr lang="en-US" altLang="cs-CZ" sz="1600" dirty="0">
                <a:solidFill>
                  <a:srgbClr val="00007F"/>
                </a:solidFill>
              </a:rPr>
              <a:t>short</a:t>
            </a:r>
            <a:r>
              <a:rPr lang="en-US" altLang="cs-CZ" sz="1600" dirty="0">
                <a:solidFill>
                  <a:srgbClr val="000000"/>
                </a:solidFill>
              </a:rPr>
              <a:t>)</a:t>
            </a:r>
            <a:r>
              <a:rPr lang="en-US" altLang="cs-CZ" sz="1600" b="0" dirty="0">
                <a:solidFill>
                  <a:srgbClr val="808080"/>
                </a:solidFill>
              </a:rPr>
              <a:t> </a:t>
            </a:r>
            <a:r>
              <a:rPr lang="en-US" altLang="cs-CZ" sz="1600" b="0" dirty="0" err="1">
                <a:solidFill>
                  <a:srgbClr val="000000"/>
                </a:solidFill>
              </a:rPr>
              <a:t>KeyBuilder</a:t>
            </a:r>
            <a:r>
              <a:rPr lang="en-US" altLang="cs-CZ" sz="1600" dirty="0">
                <a:solidFill>
                  <a:srgbClr val="000000"/>
                </a:solidFill>
              </a:rPr>
              <a:t>.</a:t>
            </a:r>
            <a:r>
              <a:rPr lang="en-US" altLang="cs-CZ" sz="1600" b="0" dirty="0">
                <a:solidFill>
                  <a:srgbClr val="808080"/>
                </a:solidFill>
              </a:rPr>
              <a:t> </a:t>
            </a:r>
            <a:r>
              <a:rPr lang="en-US" altLang="cs-CZ" sz="1600" dirty="0">
                <a:solidFill>
                  <a:srgbClr val="000000"/>
                </a:solidFill>
              </a:rPr>
              <a:t>KeyBuilder.LENGTH_AES_256/</a:t>
            </a:r>
            <a:r>
              <a:rPr lang="en-US" altLang="cs-CZ" sz="1600" b="0" dirty="0">
                <a:solidFill>
                  <a:srgbClr val="007F7F"/>
                </a:solidFill>
              </a:rPr>
              <a:t>8</a:t>
            </a:r>
            <a:r>
              <a:rPr lang="en-US" altLang="cs-CZ" sz="1600" dirty="0">
                <a:solidFill>
                  <a:srgbClr val="000000"/>
                </a:solidFill>
              </a:rPr>
              <a:t>);</a:t>
            </a:r>
            <a:endParaRPr lang="en-US" altLang="cs-CZ" sz="1600" b="0" dirty="0">
              <a:solidFill>
                <a:srgbClr val="808080"/>
              </a:solidFill>
            </a:endParaRPr>
          </a:p>
          <a:p>
            <a:endParaRPr lang="en-US" altLang="cs-CZ" sz="1600" b="0" dirty="0">
              <a:solidFill>
                <a:srgbClr val="808080"/>
              </a:solidFill>
            </a:endParaRPr>
          </a:p>
          <a:p>
            <a:r>
              <a:rPr lang="en-US" altLang="cs-CZ" sz="1600" b="0" dirty="0">
                <a:solidFill>
                  <a:srgbClr val="007F00"/>
                </a:solidFill>
              </a:rPr>
              <a:t>// SET KEY VALUE</a:t>
            </a:r>
          </a:p>
          <a:p>
            <a:r>
              <a:rPr lang="en-US" altLang="cs-CZ" sz="1600" b="0" dirty="0" err="1">
                <a:solidFill>
                  <a:srgbClr val="000000"/>
                </a:solidFill>
              </a:rPr>
              <a:t>m_aesKey</a:t>
            </a:r>
            <a:r>
              <a:rPr lang="en-US" altLang="cs-CZ" sz="1600" dirty="0" err="1">
                <a:solidFill>
                  <a:srgbClr val="000000"/>
                </a:solidFill>
              </a:rPr>
              <a:t>.</a:t>
            </a:r>
            <a:r>
              <a:rPr lang="en-US" altLang="cs-CZ" sz="1600" b="0" dirty="0" err="1">
                <a:solidFill>
                  <a:srgbClr val="000000"/>
                </a:solidFill>
              </a:rPr>
              <a:t>setKey</a:t>
            </a:r>
            <a:r>
              <a:rPr lang="en-US" altLang="cs-CZ" sz="1600" dirty="0">
                <a:solidFill>
                  <a:srgbClr val="000000"/>
                </a:solidFill>
              </a:rPr>
              <a:t>(</a:t>
            </a:r>
            <a:r>
              <a:rPr lang="en-US" altLang="cs-CZ" sz="1600" b="0" dirty="0">
                <a:solidFill>
                  <a:srgbClr val="000000"/>
                </a:solidFill>
              </a:rPr>
              <a:t>array</a:t>
            </a:r>
            <a:r>
              <a:rPr lang="en-US" altLang="cs-CZ" sz="1600" dirty="0">
                <a:solidFill>
                  <a:srgbClr val="000000"/>
                </a:solidFill>
              </a:rPr>
              <a:t>,</a:t>
            </a:r>
            <a:r>
              <a:rPr lang="en-US" altLang="cs-CZ" sz="1600" b="0" dirty="0">
                <a:solidFill>
                  <a:srgbClr val="808080"/>
                </a:solidFill>
              </a:rPr>
              <a:t> </a:t>
            </a:r>
            <a:r>
              <a:rPr lang="en-US" altLang="cs-CZ" sz="1600" dirty="0">
                <a:solidFill>
                  <a:srgbClr val="000000"/>
                </a:solidFill>
              </a:rPr>
              <a:t>(</a:t>
            </a:r>
            <a:r>
              <a:rPr lang="en-US" altLang="cs-CZ" sz="1600" dirty="0">
                <a:solidFill>
                  <a:srgbClr val="00007F"/>
                </a:solidFill>
              </a:rPr>
              <a:t>short</a:t>
            </a:r>
            <a:r>
              <a:rPr lang="en-US" altLang="cs-CZ" sz="1600" dirty="0">
                <a:solidFill>
                  <a:srgbClr val="000000"/>
                </a:solidFill>
              </a:rPr>
              <a:t>)</a:t>
            </a:r>
            <a:r>
              <a:rPr lang="en-US" altLang="cs-CZ" sz="1600" b="0" dirty="0">
                <a:solidFill>
                  <a:srgbClr val="808080"/>
                </a:solidFill>
              </a:rPr>
              <a:t> </a:t>
            </a:r>
            <a:r>
              <a:rPr lang="en-US" altLang="cs-CZ" sz="1600" b="0" dirty="0">
                <a:solidFill>
                  <a:srgbClr val="007F7F"/>
                </a:solidFill>
              </a:rPr>
              <a:t>0</a:t>
            </a:r>
            <a:r>
              <a:rPr lang="en-US" altLang="cs-CZ" sz="1600" dirty="0">
                <a:solidFill>
                  <a:srgbClr val="000000"/>
                </a:solidFill>
              </a:rPr>
              <a:t>);</a:t>
            </a:r>
            <a:endParaRPr lang="en-US" altLang="cs-CZ" sz="1600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78</a:t>
            </a:fld>
            <a:endParaRPr lang="cs-CZ" dirty="0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188913"/>
            <a:ext cx="1104900" cy="69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58000" contrast="-76000"/>
                    <a:grayscl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925244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/>
              <a:t>Symmetric cryptography encryption</a:t>
            </a:r>
          </a:p>
        </p:txBody>
      </p:sp>
      <p:sp>
        <p:nvSpPr>
          <p:cNvPr id="1239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cs-CZ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javacard.security.Cipher</a:t>
            </a:r>
            <a:r>
              <a:rPr lang="en-US" altLang="cs-CZ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en-US" altLang="cs-CZ" dirty="0"/>
              <a:t>Allocate and initialize cipher object </a:t>
            </a:r>
          </a:p>
          <a:p>
            <a:pPr lvl="1"/>
            <a:r>
              <a:rPr lang="en-US" altLang="cs-CZ" dirty="0" err="1"/>
              <a:t>Cipher.getInstance</a:t>
            </a:r>
            <a:r>
              <a:rPr lang="en-US" altLang="cs-CZ" dirty="0"/>
              <a:t>(), </a:t>
            </a:r>
            <a:r>
              <a:rPr lang="en-US" altLang="cs-CZ" dirty="0" err="1"/>
              <a:t>Cipher.init</a:t>
            </a:r>
            <a:r>
              <a:rPr lang="en-US" altLang="cs-CZ" dirty="0"/>
              <a:t>()</a:t>
            </a:r>
            <a:endParaRPr lang="cs-CZ" altLang="cs-CZ" dirty="0"/>
          </a:p>
          <a:p>
            <a:r>
              <a:rPr lang="en-US" altLang="cs-CZ" dirty="0"/>
              <a:t>Encrypt or decrypt data </a:t>
            </a:r>
          </a:p>
          <a:p>
            <a:pPr lvl="1"/>
            <a:r>
              <a:rPr lang="en-US" altLang="cs-CZ" dirty="0" err="1"/>
              <a:t>Cipher.update</a:t>
            </a:r>
            <a:r>
              <a:rPr lang="en-US" altLang="cs-CZ" dirty="0"/>
              <a:t>(), </a:t>
            </a:r>
            <a:r>
              <a:rPr lang="en-US" altLang="cs-CZ" dirty="0" err="1"/>
              <a:t>Cipher.doFinal</a:t>
            </a:r>
            <a:r>
              <a:rPr lang="en-US" altLang="cs-CZ" dirty="0"/>
              <a:t>()</a:t>
            </a:r>
            <a:endParaRPr lang="cs-CZ" altLang="cs-CZ" dirty="0"/>
          </a:p>
          <a:p>
            <a:endParaRPr lang="en-US" altLang="cs-CZ" dirty="0"/>
          </a:p>
          <a:p>
            <a:endParaRPr lang="en-US" altLang="cs-CZ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900113" y="6572250"/>
            <a:ext cx="2895600" cy="285750"/>
          </a:xfrm>
        </p:spPr>
        <p:txBody>
          <a:bodyPr/>
          <a:lstStyle/>
          <a:p>
            <a:r>
              <a:rPr lang="cs-CZ" altLang="cs-CZ"/>
              <a:t>| PV204 Security Technologies: JavaCard</a:t>
            </a:r>
            <a:endParaRPr lang="en-GB" altLang="cs-CZ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79</a:t>
            </a:fld>
            <a:endParaRPr lang="cs-CZ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188913"/>
            <a:ext cx="1104900" cy="69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58000" contrast="-76000"/>
                    <a:grayscl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34617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1394" name="Picture 2" descr="blank_ca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1332" y="4256558"/>
            <a:ext cx="2916237" cy="183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1395" name="Picture 3" descr="server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944" y="1160933"/>
            <a:ext cx="2768600" cy="295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11398" name="AutoShape 6"/>
          <p:cNvSpPr>
            <a:spLocks noChangeArrowheads="1"/>
          </p:cNvSpPr>
          <p:nvPr/>
        </p:nvSpPr>
        <p:spPr bwMode="auto">
          <a:xfrm>
            <a:off x="6909494" y="1486371"/>
            <a:ext cx="2160588" cy="6096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cs-CZ" b="0" dirty="0"/>
              <a:t>User Application</a:t>
            </a:r>
            <a:endParaRPr lang="cs-CZ" altLang="cs-CZ" b="0" dirty="0"/>
          </a:p>
        </p:txBody>
      </p:sp>
      <p:sp>
        <p:nvSpPr>
          <p:cNvPr id="1211399" name="AutoShape 7"/>
          <p:cNvSpPr>
            <a:spLocks noChangeArrowheads="1"/>
          </p:cNvSpPr>
          <p:nvPr/>
        </p:nvSpPr>
        <p:spPr bwMode="auto">
          <a:xfrm>
            <a:off x="6876157" y="2816696"/>
            <a:ext cx="2160587" cy="6096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cs-CZ" b="0"/>
              <a:t>PC/SC library</a:t>
            </a:r>
            <a:endParaRPr lang="cs-CZ" altLang="cs-CZ" b="0"/>
          </a:p>
        </p:txBody>
      </p:sp>
      <p:sp>
        <p:nvSpPr>
          <p:cNvPr id="1211400" name="Line 8"/>
          <p:cNvSpPr>
            <a:spLocks noChangeShapeType="1"/>
          </p:cNvSpPr>
          <p:nvPr/>
        </p:nvSpPr>
        <p:spPr bwMode="auto">
          <a:xfrm>
            <a:off x="6587232" y="3969221"/>
            <a:ext cx="262890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11401" name="AutoShape 9"/>
          <p:cNvSpPr>
            <a:spLocks noChangeArrowheads="1"/>
          </p:cNvSpPr>
          <p:nvPr/>
        </p:nvSpPr>
        <p:spPr bwMode="auto">
          <a:xfrm>
            <a:off x="7917557" y="2168996"/>
            <a:ext cx="182562" cy="576262"/>
          </a:xfrm>
          <a:prstGeom prst="upDownArrow">
            <a:avLst>
              <a:gd name="adj1" fmla="val 50000"/>
              <a:gd name="adj2" fmla="val 6313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211402" name="AutoShape 10"/>
          <p:cNvSpPr>
            <a:spLocks noChangeArrowheads="1"/>
          </p:cNvSpPr>
          <p:nvPr/>
        </p:nvSpPr>
        <p:spPr bwMode="auto">
          <a:xfrm>
            <a:off x="6947594" y="4545483"/>
            <a:ext cx="936625" cy="6096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cs-CZ" b="0"/>
              <a:t>Applet1</a:t>
            </a:r>
            <a:endParaRPr lang="cs-CZ" altLang="cs-CZ" b="0"/>
          </a:p>
        </p:txBody>
      </p:sp>
      <p:sp>
        <p:nvSpPr>
          <p:cNvPr id="1211403" name="AutoShape 11"/>
          <p:cNvSpPr>
            <a:spLocks noChangeArrowheads="1"/>
          </p:cNvSpPr>
          <p:nvPr/>
        </p:nvSpPr>
        <p:spPr bwMode="auto">
          <a:xfrm>
            <a:off x="7595294" y="4688358"/>
            <a:ext cx="936625" cy="609600"/>
          </a:xfrm>
          <a:prstGeom prst="flowChartAlternateProcess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cs-CZ" b="0"/>
              <a:t>Applet2</a:t>
            </a:r>
            <a:endParaRPr lang="cs-CZ" altLang="cs-CZ" b="0"/>
          </a:p>
        </p:txBody>
      </p:sp>
      <p:sp>
        <p:nvSpPr>
          <p:cNvPr id="1211404" name="AutoShape 12"/>
          <p:cNvSpPr>
            <a:spLocks noChangeArrowheads="1"/>
          </p:cNvSpPr>
          <p:nvPr/>
        </p:nvSpPr>
        <p:spPr bwMode="auto">
          <a:xfrm>
            <a:off x="7884219" y="3464396"/>
            <a:ext cx="287338" cy="1368425"/>
          </a:xfrm>
          <a:prstGeom prst="upDownArrow">
            <a:avLst>
              <a:gd name="adj1" fmla="val 50000"/>
              <a:gd name="adj2" fmla="val 9524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211405" name="Rectangle 13"/>
          <p:cNvSpPr>
            <a:spLocks noChangeArrowheads="1"/>
          </p:cNvSpPr>
          <p:nvPr/>
        </p:nvSpPr>
        <p:spPr bwMode="auto">
          <a:xfrm>
            <a:off x="7092057" y="5337646"/>
            <a:ext cx="17272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cs-CZ" b="0"/>
              <a:t>JCVM</a:t>
            </a:r>
          </a:p>
        </p:txBody>
      </p:sp>
      <p:sp>
        <p:nvSpPr>
          <p:cNvPr id="12113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 err="1"/>
              <a:t>JavaCard</a:t>
            </a:r>
            <a:r>
              <a:rPr lang="en-US" altLang="cs-CZ" dirty="0"/>
              <a:t> applets</a:t>
            </a:r>
            <a:endParaRPr lang="cs-CZ" altLang="cs-CZ" dirty="0"/>
          </a:p>
        </p:txBody>
      </p:sp>
      <p:sp>
        <p:nvSpPr>
          <p:cNvPr id="121139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cs-CZ" dirty="0"/>
              <a:t>Written in restricted Java syntax </a:t>
            </a:r>
          </a:p>
          <a:p>
            <a:pPr lvl="1"/>
            <a:r>
              <a:rPr lang="en-US" altLang="cs-CZ" dirty="0"/>
              <a:t>byte/short (</a:t>
            </a:r>
            <a:r>
              <a:rPr lang="en-US" altLang="cs-CZ" dirty="0" err="1"/>
              <a:t>int</a:t>
            </a:r>
            <a:r>
              <a:rPr lang="en-US" altLang="cs-CZ" dirty="0"/>
              <a:t>) only, missing most of Java objects</a:t>
            </a:r>
          </a:p>
          <a:p>
            <a:r>
              <a:rPr lang="en-US" altLang="cs-CZ" dirty="0"/>
              <a:t>Compiled using standard Java compiler</a:t>
            </a:r>
          </a:p>
          <a:p>
            <a:r>
              <a:rPr lang="en-US" altLang="cs-CZ" dirty="0"/>
              <a:t>Converted using </a:t>
            </a:r>
            <a:r>
              <a:rPr lang="en-US" altLang="cs-CZ" dirty="0" err="1"/>
              <a:t>JavaCard</a:t>
            </a:r>
            <a:r>
              <a:rPr lang="en-US" altLang="cs-CZ" dirty="0"/>
              <a:t> converter </a:t>
            </a:r>
          </a:p>
          <a:p>
            <a:pPr lvl="1"/>
            <a:r>
              <a:rPr lang="en-US" altLang="cs-CZ" dirty="0"/>
              <a:t>check bytecode for restrictions</a:t>
            </a:r>
          </a:p>
          <a:p>
            <a:pPr lvl="1"/>
            <a:r>
              <a:rPr lang="en-US" altLang="cs-CZ" dirty="0"/>
              <a:t>can be signed, encrypted…</a:t>
            </a:r>
          </a:p>
          <a:p>
            <a:r>
              <a:rPr lang="en-US" altLang="cs-CZ" dirty="0"/>
              <a:t>Uploaded and installed into smartcard	</a:t>
            </a:r>
          </a:p>
          <a:p>
            <a:pPr lvl="1"/>
            <a:r>
              <a:rPr lang="en-US" altLang="cs-CZ" dirty="0"/>
              <a:t>executed in JC Virtual Machine (JCVM)</a:t>
            </a:r>
          </a:p>
          <a:p>
            <a:r>
              <a:rPr lang="en-US" altLang="cs-CZ" dirty="0"/>
              <a:t>Communication using APDU commands</a:t>
            </a:r>
          </a:p>
          <a:p>
            <a:pPr lvl="1"/>
            <a:r>
              <a:rPr lang="en-US" altLang="cs-CZ" dirty="0"/>
              <a:t>small packets with header</a:t>
            </a:r>
          </a:p>
          <a:p>
            <a:pPr lvl="1"/>
            <a:endParaRPr lang="en-US" altLang="cs-CZ" dirty="0"/>
          </a:p>
        </p:txBody>
      </p:sp>
      <p:sp>
        <p:nvSpPr>
          <p:cNvPr id="15" name="Zástupný symbol pro zápatí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 altLang="cs-CZ"/>
              <a:t>| PV204 Security Technologies: JavaCard</a:t>
            </a:r>
            <a:endParaRPr lang="en-GB" altLang="cs-CZ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39808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3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3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3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3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3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3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3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39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Encryption with 3DES – source code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900113" y="6572250"/>
            <a:ext cx="2895600" cy="285750"/>
          </a:xfrm>
        </p:spPr>
        <p:txBody>
          <a:bodyPr/>
          <a:lstStyle/>
          <a:p>
            <a:r>
              <a:rPr lang="cs-CZ" altLang="cs-CZ"/>
              <a:t>| PV204 Security Technologies: JavaCard</a:t>
            </a:r>
            <a:endParaRPr lang="en-GB" altLang="cs-CZ"/>
          </a:p>
        </p:txBody>
      </p:sp>
      <p:sp>
        <p:nvSpPr>
          <p:cNvPr id="1304580" name="Text Box 4"/>
          <p:cNvSpPr txBox="1">
            <a:spLocks noChangeArrowheads="1"/>
          </p:cNvSpPr>
          <p:nvPr/>
        </p:nvSpPr>
        <p:spPr bwMode="auto">
          <a:xfrm>
            <a:off x="467544" y="1844824"/>
            <a:ext cx="7802562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cs-CZ" sz="1200" b="0" dirty="0">
                <a:solidFill>
                  <a:srgbClr val="007F00"/>
                </a:solidFill>
              </a:rPr>
              <a:t>// INIT CIPHER WITH KEY FOR ENCRYPT DIRECTION</a:t>
            </a:r>
          </a:p>
          <a:p>
            <a:r>
              <a:rPr lang="en-US" altLang="cs-CZ" sz="1200" b="0" dirty="0" err="1">
                <a:solidFill>
                  <a:srgbClr val="000000"/>
                </a:solidFill>
              </a:rPr>
              <a:t>m_encryptCipher</a:t>
            </a:r>
            <a:r>
              <a:rPr lang="en-US" altLang="cs-CZ" sz="1200" dirty="0" err="1">
                <a:solidFill>
                  <a:srgbClr val="000000"/>
                </a:solidFill>
              </a:rPr>
              <a:t>.</a:t>
            </a:r>
            <a:r>
              <a:rPr lang="en-US" altLang="cs-CZ" sz="1200" b="0" dirty="0" err="1">
                <a:solidFill>
                  <a:srgbClr val="000000"/>
                </a:solidFill>
              </a:rPr>
              <a:t>init</a:t>
            </a:r>
            <a:r>
              <a:rPr lang="en-US" altLang="cs-CZ" sz="1200" dirty="0">
                <a:solidFill>
                  <a:srgbClr val="000000"/>
                </a:solidFill>
              </a:rPr>
              <a:t>(</a:t>
            </a:r>
            <a:r>
              <a:rPr lang="en-US" altLang="cs-CZ" sz="1200" b="0" dirty="0" err="1">
                <a:solidFill>
                  <a:srgbClr val="000000"/>
                </a:solidFill>
              </a:rPr>
              <a:t>m_desKey</a:t>
            </a:r>
            <a:r>
              <a:rPr lang="en-US" altLang="cs-CZ" sz="1200" dirty="0">
                <a:solidFill>
                  <a:srgbClr val="000000"/>
                </a:solidFill>
              </a:rPr>
              <a:t>,</a:t>
            </a:r>
            <a:r>
              <a:rPr lang="en-US" altLang="cs-CZ" sz="1200" b="0" dirty="0">
                <a:solidFill>
                  <a:srgbClr val="808080"/>
                </a:solidFill>
              </a:rPr>
              <a:t> </a:t>
            </a:r>
            <a:r>
              <a:rPr lang="en-US" altLang="cs-CZ" sz="1200" b="0" dirty="0" err="1">
                <a:solidFill>
                  <a:srgbClr val="000000"/>
                </a:solidFill>
              </a:rPr>
              <a:t>Cipher</a:t>
            </a:r>
            <a:r>
              <a:rPr lang="en-US" altLang="cs-CZ" sz="1200" dirty="0" err="1">
                <a:solidFill>
                  <a:srgbClr val="000000"/>
                </a:solidFill>
              </a:rPr>
              <a:t>.</a:t>
            </a:r>
            <a:r>
              <a:rPr lang="en-US" altLang="cs-CZ" sz="1200" b="0" dirty="0" err="1">
                <a:solidFill>
                  <a:srgbClr val="000000"/>
                </a:solidFill>
              </a:rPr>
              <a:t>MODE_ENCRYPT</a:t>
            </a:r>
            <a:r>
              <a:rPr lang="en-US" altLang="cs-CZ" sz="1200" dirty="0">
                <a:solidFill>
                  <a:srgbClr val="000000"/>
                </a:solidFill>
              </a:rPr>
              <a:t>);</a:t>
            </a:r>
            <a:endParaRPr lang="en-US" altLang="cs-CZ" sz="1200" b="0" dirty="0">
              <a:solidFill>
                <a:srgbClr val="808080"/>
              </a:solidFill>
            </a:endParaRPr>
          </a:p>
          <a:p>
            <a:r>
              <a:rPr lang="en-US" altLang="cs-CZ" sz="1200" b="0" dirty="0">
                <a:solidFill>
                  <a:srgbClr val="007F00"/>
                </a:solidFill>
              </a:rPr>
              <a:t>//….</a:t>
            </a:r>
          </a:p>
          <a:p>
            <a:endParaRPr lang="en-US" altLang="cs-CZ" sz="1200" b="0" dirty="0">
              <a:solidFill>
                <a:srgbClr val="808080"/>
              </a:solidFill>
            </a:endParaRPr>
          </a:p>
          <a:p>
            <a:r>
              <a:rPr lang="en-US" altLang="cs-CZ" sz="1200" b="0" dirty="0">
                <a:solidFill>
                  <a:srgbClr val="007F00"/>
                </a:solidFill>
              </a:rPr>
              <a:t>// ENCRYPT INCOMING BUFFER</a:t>
            </a:r>
          </a:p>
          <a:p>
            <a:r>
              <a:rPr lang="en-US" altLang="cs-CZ" sz="1200" dirty="0">
                <a:solidFill>
                  <a:srgbClr val="00007F"/>
                </a:solidFill>
              </a:rPr>
              <a:t>void</a:t>
            </a:r>
            <a:r>
              <a:rPr lang="en-US" altLang="cs-CZ" sz="1200" b="0" dirty="0">
                <a:solidFill>
                  <a:srgbClr val="808080"/>
                </a:solidFill>
              </a:rPr>
              <a:t> </a:t>
            </a:r>
            <a:r>
              <a:rPr lang="en-US" altLang="cs-CZ" sz="1200" b="0" dirty="0">
                <a:solidFill>
                  <a:srgbClr val="000000"/>
                </a:solidFill>
              </a:rPr>
              <a:t>Encrypt</a:t>
            </a:r>
            <a:r>
              <a:rPr lang="en-US" altLang="cs-CZ" sz="1200" dirty="0">
                <a:solidFill>
                  <a:srgbClr val="000000"/>
                </a:solidFill>
              </a:rPr>
              <a:t>(</a:t>
            </a:r>
            <a:r>
              <a:rPr lang="en-US" altLang="cs-CZ" sz="1200" b="0" dirty="0">
                <a:solidFill>
                  <a:srgbClr val="000000"/>
                </a:solidFill>
              </a:rPr>
              <a:t>APDU</a:t>
            </a:r>
            <a:r>
              <a:rPr lang="en-US" altLang="cs-CZ" sz="1200" b="0" dirty="0">
                <a:solidFill>
                  <a:srgbClr val="808080"/>
                </a:solidFill>
              </a:rPr>
              <a:t> </a:t>
            </a:r>
            <a:r>
              <a:rPr lang="en-US" altLang="cs-CZ" sz="1200" b="0" dirty="0" err="1">
                <a:solidFill>
                  <a:srgbClr val="000000"/>
                </a:solidFill>
              </a:rPr>
              <a:t>apdu</a:t>
            </a:r>
            <a:r>
              <a:rPr lang="en-US" altLang="cs-CZ" sz="1200" dirty="0">
                <a:solidFill>
                  <a:srgbClr val="000000"/>
                </a:solidFill>
              </a:rPr>
              <a:t>)</a:t>
            </a:r>
            <a:r>
              <a:rPr lang="en-US" altLang="cs-CZ" sz="1200" b="0" dirty="0">
                <a:solidFill>
                  <a:srgbClr val="808080"/>
                </a:solidFill>
              </a:rPr>
              <a:t> </a:t>
            </a:r>
            <a:r>
              <a:rPr lang="en-US" altLang="cs-CZ" sz="1200" dirty="0">
                <a:solidFill>
                  <a:srgbClr val="000000"/>
                </a:solidFill>
              </a:rPr>
              <a:t>{</a:t>
            </a:r>
            <a:endParaRPr lang="en-US" altLang="cs-CZ" sz="1200" b="0" dirty="0">
              <a:solidFill>
                <a:srgbClr val="808080"/>
              </a:solidFill>
            </a:endParaRPr>
          </a:p>
          <a:p>
            <a:r>
              <a:rPr lang="en-US" altLang="cs-CZ" sz="1200" b="0" dirty="0">
                <a:solidFill>
                  <a:srgbClr val="808080"/>
                </a:solidFill>
              </a:rPr>
              <a:t>      </a:t>
            </a:r>
            <a:r>
              <a:rPr lang="en-US" altLang="cs-CZ" sz="1200" b="0" dirty="0">
                <a:solidFill>
                  <a:srgbClr val="000000"/>
                </a:solidFill>
              </a:rPr>
              <a:t>byte</a:t>
            </a:r>
            <a:r>
              <a:rPr lang="en-US" altLang="cs-CZ" sz="1200" dirty="0">
                <a:solidFill>
                  <a:srgbClr val="000000"/>
                </a:solidFill>
              </a:rPr>
              <a:t>[]</a:t>
            </a:r>
            <a:r>
              <a:rPr lang="en-US" altLang="cs-CZ" sz="1200" b="0" dirty="0">
                <a:solidFill>
                  <a:srgbClr val="808080"/>
                </a:solidFill>
              </a:rPr>
              <a:t>    </a:t>
            </a:r>
            <a:r>
              <a:rPr lang="en-US" altLang="cs-CZ" sz="1200" b="0" dirty="0" err="1">
                <a:solidFill>
                  <a:srgbClr val="000000"/>
                </a:solidFill>
              </a:rPr>
              <a:t>apdubuf</a:t>
            </a:r>
            <a:r>
              <a:rPr lang="en-US" altLang="cs-CZ" sz="1200" b="0" dirty="0">
                <a:solidFill>
                  <a:srgbClr val="808080"/>
                </a:solidFill>
              </a:rPr>
              <a:t> </a:t>
            </a:r>
            <a:r>
              <a:rPr lang="en-US" altLang="cs-CZ" sz="1200" dirty="0">
                <a:solidFill>
                  <a:srgbClr val="000000"/>
                </a:solidFill>
              </a:rPr>
              <a:t>=</a:t>
            </a:r>
            <a:r>
              <a:rPr lang="en-US" altLang="cs-CZ" sz="1200" b="0" dirty="0">
                <a:solidFill>
                  <a:srgbClr val="808080"/>
                </a:solidFill>
              </a:rPr>
              <a:t> </a:t>
            </a:r>
            <a:r>
              <a:rPr lang="en-US" altLang="cs-CZ" sz="1200" b="0" dirty="0" err="1">
                <a:solidFill>
                  <a:srgbClr val="000000"/>
                </a:solidFill>
              </a:rPr>
              <a:t>apdu</a:t>
            </a:r>
            <a:r>
              <a:rPr lang="en-US" altLang="cs-CZ" sz="1200" dirty="0" err="1">
                <a:solidFill>
                  <a:srgbClr val="000000"/>
                </a:solidFill>
              </a:rPr>
              <a:t>.</a:t>
            </a:r>
            <a:r>
              <a:rPr lang="en-US" altLang="cs-CZ" sz="1200" b="0" dirty="0" err="1">
                <a:solidFill>
                  <a:srgbClr val="000000"/>
                </a:solidFill>
              </a:rPr>
              <a:t>getBuffer</a:t>
            </a:r>
            <a:r>
              <a:rPr lang="en-US" altLang="cs-CZ" sz="1200" dirty="0">
                <a:solidFill>
                  <a:srgbClr val="000000"/>
                </a:solidFill>
              </a:rPr>
              <a:t>();</a:t>
            </a:r>
            <a:endParaRPr lang="en-US" altLang="cs-CZ" sz="1200" b="0" dirty="0">
              <a:solidFill>
                <a:srgbClr val="808080"/>
              </a:solidFill>
            </a:endParaRPr>
          </a:p>
          <a:p>
            <a:r>
              <a:rPr lang="en-US" altLang="cs-CZ" sz="1200" b="0" dirty="0">
                <a:solidFill>
                  <a:srgbClr val="808080"/>
                </a:solidFill>
              </a:rPr>
              <a:t>      </a:t>
            </a:r>
            <a:r>
              <a:rPr lang="en-US" altLang="cs-CZ" sz="1200" dirty="0">
                <a:solidFill>
                  <a:srgbClr val="00007F"/>
                </a:solidFill>
              </a:rPr>
              <a:t>short</a:t>
            </a:r>
            <a:r>
              <a:rPr lang="en-US" altLang="cs-CZ" sz="1200" b="0" dirty="0">
                <a:solidFill>
                  <a:srgbClr val="808080"/>
                </a:solidFill>
              </a:rPr>
              <a:t>     </a:t>
            </a:r>
            <a:r>
              <a:rPr lang="en-US" altLang="cs-CZ" sz="1200" b="0" dirty="0" err="1">
                <a:solidFill>
                  <a:srgbClr val="000000"/>
                </a:solidFill>
              </a:rPr>
              <a:t>dataLen</a:t>
            </a:r>
            <a:r>
              <a:rPr lang="en-US" altLang="cs-CZ" sz="1200" b="0" dirty="0">
                <a:solidFill>
                  <a:srgbClr val="808080"/>
                </a:solidFill>
              </a:rPr>
              <a:t> </a:t>
            </a:r>
            <a:r>
              <a:rPr lang="en-US" altLang="cs-CZ" sz="1200" dirty="0">
                <a:solidFill>
                  <a:srgbClr val="000000"/>
                </a:solidFill>
              </a:rPr>
              <a:t>=</a:t>
            </a:r>
            <a:r>
              <a:rPr lang="en-US" altLang="cs-CZ" sz="1200" b="0" dirty="0">
                <a:solidFill>
                  <a:srgbClr val="808080"/>
                </a:solidFill>
              </a:rPr>
              <a:t> </a:t>
            </a:r>
            <a:r>
              <a:rPr lang="en-US" altLang="cs-CZ" sz="1200" b="0" dirty="0" err="1">
                <a:solidFill>
                  <a:srgbClr val="000000"/>
                </a:solidFill>
              </a:rPr>
              <a:t>apdu</a:t>
            </a:r>
            <a:r>
              <a:rPr lang="en-US" altLang="cs-CZ" sz="1200" dirty="0" err="1">
                <a:solidFill>
                  <a:srgbClr val="000000"/>
                </a:solidFill>
              </a:rPr>
              <a:t>.</a:t>
            </a:r>
            <a:r>
              <a:rPr lang="en-US" altLang="cs-CZ" sz="1200" b="0" dirty="0" err="1">
                <a:solidFill>
                  <a:srgbClr val="000000"/>
                </a:solidFill>
              </a:rPr>
              <a:t>setIncomingAndReceive</a:t>
            </a:r>
            <a:r>
              <a:rPr lang="en-US" altLang="cs-CZ" sz="1200" dirty="0">
                <a:solidFill>
                  <a:srgbClr val="000000"/>
                </a:solidFill>
              </a:rPr>
              <a:t>();</a:t>
            </a:r>
            <a:endParaRPr lang="en-US" altLang="cs-CZ" sz="1200" b="0" dirty="0">
              <a:solidFill>
                <a:srgbClr val="808080"/>
              </a:solidFill>
            </a:endParaRPr>
          </a:p>
          <a:p>
            <a:endParaRPr lang="en-US" altLang="cs-CZ" sz="1200" b="0" dirty="0">
              <a:solidFill>
                <a:srgbClr val="808080"/>
              </a:solidFill>
            </a:endParaRPr>
          </a:p>
          <a:p>
            <a:r>
              <a:rPr lang="en-US" altLang="cs-CZ" sz="1200" b="0" dirty="0">
                <a:solidFill>
                  <a:srgbClr val="808080"/>
                </a:solidFill>
              </a:rPr>
              <a:t>      </a:t>
            </a:r>
            <a:r>
              <a:rPr lang="en-US" altLang="cs-CZ" sz="1200" b="0" dirty="0">
                <a:solidFill>
                  <a:srgbClr val="007F00"/>
                </a:solidFill>
              </a:rPr>
              <a:t>// CHECK EXPECTED LENGTH (MULTIPLY OF 64 bites)</a:t>
            </a:r>
          </a:p>
          <a:p>
            <a:r>
              <a:rPr lang="en-US" altLang="cs-CZ" sz="1200" b="0" dirty="0">
                <a:solidFill>
                  <a:srgbClr val="808080"/>
                </a:solidFill>
              </a:rPr>
              <a:t>      </a:t>
            </a:r>
            <a:r>
              <a:rPr lang="en-US" altLang="cs-CZ" sz="1200" dirty="0">
                <a:solidFill>
                  <a:srgbClr val="00007F"/>
                </a:solidFill>
              </a:rPr>
              <a:t>if</a:t>
            </a:r>
            <a:r>
              <a:rPr lang="en-US" altLang="cs-CZ" sz="1200" b="0" dirty="0">
                <a:solidFill>
                  <a:srgbClr val="808080"/>
                </a:solidFill>
              </a:rPr>
              <a:t> </a:t>
            </a:r>
            <a:r>
              <a:rPr lang="en-US" altLang="cs-CZ" sz="1200" dirty="0">
                <a:solidFill>
                  <a:srgbClr val="000000"/>
                </a:solidFill>
              </a:rPr>
              <a:t>((</a:t>
            </a:r>
            <a:r>
              <a:rPr lang="en-US" altLang="cs-CZ" sz="1200" b="0" dirty="0" err="1">
                <a:solidFill>
                  <a:srgbClr val="000000"/>
                </a:solidFill>
              </a:rPr>
              <a:t>dataLen</a:t>
            </a:r>
            <a:r>
              <a:rPr lang="en-US" altLang="cs-CZ" sz="1200" b="0" dirty="0">
                <a:solidFill>
                  <a:srgbClr val="808080"/>
                </a:solidFill>
              </a:rPr>
              <a:t> </a:t>
            </a:r>
            <a:r>
              <a:rPr lang="en-US" altLang="cs-CZ" sz="1200" dirty="0">
                <a:solidFill>
                  <a:srgbClr val="000000"/>
                </a:solidFill>
              </a:rPr>
              <a:t>%</a:t>
            </a:r>
            <a:r>
              <a:rPr lang="en-US" altLang="cs-CZ" sz="1200" b="0" dirty="0">
                <a:solidFill>
                  <a:srgbClr val="808080"/>
                </a:solidFill>
              </a:rPr>
              <a:t> </a:t>
            </a:r>
            <a:r>
              <a:rPr lang="en-US" altLang="cs-CZ" sz="1200" b="0" dirty="0">
                <a:solidFill>
                  <a:srgbClr val="007F7F"/>
                </a:solidFill>
              </a:rPr>
              <a:t>8</a:t>
            </a:r>
            <a:r>
              <a:rPr lang="en-US" altLang="cs-CZ" sz="1200" dirty="0">
                <a:solidFill>
                  <a:srgbClr val="000000"/>
                </a:solidFill>
              </a:rPr>
              <a:t>)</a:t>
            </a:r>
            <a:r>
              <a:rPr lang="en-US" altLang="cs-CZ" sz="1200" b="0" dirty="0">
                <a:solidFill>
                  <a:srgbClr val="808080"/>
                </a:solidFill>
              </a:rPr>
              <a:t> </a:t>
            </a:r>
            <a:r>
              <a:rPr lang="en-US" altLang="cs-CZ" sz="1200" dirty="0">
                <a:solidFill>
                  <a:srgbClr val="000000"/>
                </a:solidFill>
              </a:rPr>
              <a:t>!=</a:t>
            </a:r>
            <a:r>
              <a:rPr lang="en-US" altLang="cs-CZ" sz="1200" b="0" dirty="0">
                <a:solidFill>
                  <a:srgbClr val="808080"/>
                </a:solidFill>
              </a:rPr>
              <a:t> </a:t>
            </a:r>
            <a:r>
              <a:rPr lang="en-US" altLang="cs-CZ" sz="1200" b="0" dirty="0">
                <a:solidFill>
                  <a:srgbClr val="007F7F"/>
                </a:solidFill>
              </a:rPr>
              <a:t>0</a:t>
            </a:r>
            <a:r>
              <a:rPr lang="en-US" altLang="cs-CZ" sz="1200" dirty="0">
                <a:solidFill>
                  <a:srgbClr val="000000"/>
                </a:solidFill>
              </a:rPr>
              <a:t>)</a:t>
            </a:r>
            <a:r>
              <a:rPr lang="en-US" altLang="cs-CZ" sz="1200" b="0" dirty="0">
                <a:solidFill>
                  <a:srgbClr val="808080"/>
                </a:solidFill>
              </a:rPr>
              <a:t> </a:t>
            </a:r>
            <a:r>
              <a:rPr lang="en-US" altLang="cs-CZ" sz="1200" b="0" dirty="0" err="1">
                <a:solidFill>
                  <a:srgbClr val="000000"/>
                </a:solidFill>
              </a:rPr>
              <a:t>ISOException</a:t>
            </a:r>
            <a:r>
              <a:rPr lang="en-US" altLang="cs-CZ" sz="1200" dirty="0" err="1">
                <a:solidFill>
                  <a:srgbClr val="000000"/>
                </a:solidFill>
              </a:rPr>
              <a:t>.</a:t>
            </a:r>
            <a:r>
              <a:rPr lang="en-US" altLang="cs-CZ" sz="1200" b="0" dirty="0" err="1">
                <a:solidFill>
                  <a:srgbClr val="000000"/>
                </a:solidFill>
              </a:rPr>
              <a:t>throwIt</a:t>
            </a:r>
            <a:r>
              <a:rPr lang="en-US" altLang="cs-CZ" sz="1200" dirty="0">
                <a:solidFill>
                  <a:srgbClr val="000000"/>
                </a:solidFill>
              </a:rPr>
              <a:t>(</a:t>
            </a:r>
            <a:r>
              <a:rPr lang="en-US" altLang="cs-CZ" sz="1200" b="0" dirty="0">
                <a:solidFill>
                  <a:srgbClr val="000000"/>
                </a:solidFill>
              </a:rPr>
              <a:t>SW_CIPHER_DATA_LENGTH_BAD</a:t>
            </a:r>
            <a:r>
              <a:rPr lang="en-US" altLang="cs-CZ" sz="1200" dirty="0">
                <a:solidFill>
                  <a:srgbClr val="000000"/>
                </a:solidFill>
              </a:rPr>
              <a:t>);</a:t>
            </a:r>
            <a:endParaRPr lang="en-US" altLang="cs-CZ" sz="1200" b="0" dirty="0">
              <a:solidFill>
                <a:srgbClr val="808080"/>
              </a:solidFill>
            </a:endParaRPr>
          </a:p>
          <a:p>
            <a:endParaRPr lang="en-US" altLang="cs-CZ" sz="1200" b="0" dirty="0">
              <a:solidFill>
                <a:srgbClr val="808080"/>
              </a:solidFill>
            </a:endParaRPr>
          </a:p>
          <a:p>
            <a:r>
              <a:rPr lang="en-US" altLang="cs-CZ" sz="1200" b="0" dirty="0">
                <a:solidFill>
                  <a:srgbClr val="808080"/>
                </a:solidFill>
              </a:rPr>
              <a:t>      </a:t>
            </a:r>
            <a:r>
              <a:rPr lang="en-US" altLang="cs-CZ" sz="1200" b="0" dirty="0">
                <a:solidFill>
                  <a:srgbClr val="007F00"/>
                </a:solidFill>
              </a:rPr>
              <a:t>// ENCRYPT INCOMING BUFFER</a:t>
            </a:r>
          </a:p>
          <a:p>
            <a:r>
              <a:rPr lang="en-US" altLang="cs-CZ" sz="1200" b="0" dirty="0">
                <a:solidFill>
                  <a:srgbClr val="808080"/>
                </a:solidFill>
              </a:rPr>
              <a:t>      </a:t>
            </a:r>
            <a:r>
              <a:rPr lang="en-US" altLang="cs-CZ" sz="1200" b="0" dirty="0" err="1">
                <a:solidFill>
                  <a:srgbClr val="000000"/>
                </a:solidFill>
              </a:rPr>
              <a:t>m_encryptCipher</a:t>
            </a:r>
            <a:r>
              <a:rPr lang="en-US" altLang="cs-CZ" sz="1200" dirty="0" err="1">
                <a:solidFill>
                  <a:srgbClr val="000000"/>
                </a:solidFill>
              </a:rPr>
              <a:t>.</a:t>
            </a:r>
            <a:r>
              <a:rPr lang="en-US" altLang="cs-CZ" sz="1200" b="0" dirty="0" err="1">
                <a:solidFill>
                  <a:srgbClr val="000000"/>
                </a:solidFill>
              </a:rPr>
              <a:t>doFinal</a:t>
            </a:r>
            <a:r>
              <a:rPr lang="en-US" altLang="cs-CZ" sz="1200" dirty="0">
                <a:solidFill>
                  <a:srgbClr val="000000"/>
                </a:solidFill>
              </a:rPr>
              <a:t>(</a:t>
            </a:r>
            <a:r>
              <a:rPr lang="en-US" altLang="cs-CZ" sz="1200" b="0" dirty="0" err="1">
                <a:solidFill>
                  <a:srgbClr val="000000"/>
                </a:solidFill>
              </a:rPr>
              <a:t>apdubuf</a:t>
            </a:r>
            <a:r>
              <a:rPr lang="en-US" altLang="cs-CZ" sz="1200" dirty="0">
                <a:solidFill>
                  <a:srgbClr val="000000"/>
                </a:solidFill>
              </a:rPr>
              <a:t>,</a:t>
            </a:r>
            <a:r>
              <a:rPr lang="en-US" altLang="cs-CZ" sz="1200" b="0" dirty="0">
                <a:solidFill>
                  <a:srgbClr val="808080"/>
                </a:solidFill>
              </a:rPr>
              <a:t> </a:t>
            </a:r>
            <a:r>
              <a:rPr lang="en-US" altLang="cs-CZ" sz="1200" b="0" dirty="0">
                <a:solidFill>
                  <a:srgbClr val="000000"/>
                </a:solidFill>
              </a:rPr>
              <a:t>ISO7816</a:t>
            </a:r>
            <a:r>
              <a:rPr lang="en-US" altLang="cs-CZ" sz="1200" dirty="0">
                <a:solidFill>
                  <a:srgbClr val="000000"/>
                </a:solidFill>
              </a:rPr>
              <a:t>.</a:t>
            </a:r>
            <a:r>
              <a:rPr lang="en-US" altLang="cs-CZ" sz="1200" b="0" dirty="0">
                <a:solidFill>
                  <a:srgbClr val="000000"/>
                </a:solidFill>
              </a:rPr>
              <a:t>OFFSET_CDATA</a:t>
            </a:r>
            <a:r>
              <a:rPr lang="en-US" altLang="cs-CZ" sz="1200" dirty="0">
                <a:solidFill>
                  <a:srgbClr val="000000"/>
                </a:solidFill>
              </a:rPr>
              <a:t>,</a:t>
            </a:r>
            <a:r>
              <a:rPr lang="en-US" altLang="cs-CZ" sz="1200" b="0" dirty="0">
                <a:solidFill>
                  <a:srgbClr val="808080"/>
                </a:solidFill>
              </a:rPr>
              <a:t> </a:t>
            </a:r>
            <a:r>
              <a:rPr lang="en-US" altLang="cs-CZ" sz="1200" b="0" dirty="0" err="1">
                <a:solidFill>
                  <a:srgbClr val="000000"/>
                </a:solidFill>
              </a:rPr>
              <a:t>dataLen</a:t>
            </a:r>
            <a:r>
              <a:rPr lang="en-US" altLang="cs-CZ" sz="1200" dirty="0">
                <a:solidFill>
                  <a:srgbClr val="000000"/>
                </a:solidFill>
              </a:rPr>
              <a:t>,</a:t>
            </a:r>
            <a:r>
              <a:rPr lang="en-US" altLang="cs-CZ" sz="1200" b="0" dirty="0">
                <a:solidFill>
                  <a:srgbClr val="808080"/>
                </a:solidFill>
              </a:rPr>
              <a:t> </a:t>
            </a:r>
            <a:r>
              <a:rPr lang="en-US" altLang="cs-CZ" sz="1200" b="0" dirty="0" err="1">
                <a:solidFill>
                  <a:srgbClr val="000000"/>
                </a:solidFill>
              </a:rPr>
              <a:t>m_ramArray</a:t>
            </a:r>
            <a:r>
              <a:rPr lang="en-US" altLang="cs-CZ" sz="1200" dirty="0">
                <a:solidFill>
                  <a:srgbClr val="000000"/>
                </a:solidFill>
              </a:rPr>
              <a:t>,</a:t>
            </a:r>
            <a:r>
              <a:rPr lang="en-US" altLang="cs-CZ" sz="1200" b="0" dirty="0">
                <a:solidFill>
                  <a:srgbClr val="808080"/>
                </a:solidFill>
              </a:rPr>
              <a:t> </a:t>
            </a:r>
            <a:r>
              <a:rPr lang="en-US" altLang="cs-CZ" sz="1200" dirty="0">
                <a:solidFill>
                  <a:srgbClr val="000000"/>
                </a:solidFill>
              </a:rPr>
              <a:t>(</a:t>
            </a:r>
            <a:r>
              <a:rPr lang="en-US" altLang="cs-CZ" sz="1200" dirty="0">
                <a:solidFill>
                  <a:srgbClr val="00007F"/>
                </a:solidFill>
              </a:rPr>
              <a:t>short</a:t>
            </a:r>
            <a:r>
              <a:rPr lang="en-US" altLang="cs-CZ" sz="1200" dirty="0">
                <a:solidFill>
                  <a:srgbClr val="000000"/>
                </a:solidFill>
              </a:rPr>
              <a:t>)</a:t>
            </a:r>
            <a:r>
              <a:rPr lang="en-US" altLang="cs-CZ" sz="1200" b="0" dirty="0">
                <a:solidFill>
                  <a:srgbClr val="808080"/>
                </a:solidFill>
              </a:rPr>
              <a:t> </a:t>
            </a:r>
            <a:r>
              <a:rPr lang="en-US" altLang="cs-CZ" sz="1200" b="0" dirty="0">
                <a:solidFill>
                  <a:srgbClr val="007F7F"/>
                </a:solidFill>
              </a:rPr>
              <a:t>0</a:t>
            </a:r>
            <a:r>
              <a:rPr lang="en-US" altLang="cs-CZ" sz="1200" dirty="0">
                <a:solidFill>
                  <a:srgbClr val="000000"/>
                </a:solidFill>
              </a:rPr>
              <a:t>);</a:t>
            </a:r>
            <a:endParaRPr lang="en-US" altLang="cs-CZ" sz="1200" b="0" dirty="0">
              <a:solidFill>
                <a:srgbClr val="808080"/>
              </a:solidFill>
            </a:endParaRPr>
          </a:p>
          <a:p>
            <a:endParaRPr lang="en-US" altLang="cs-CZ" sz="1200" b="0" dirty="0">
              <a:solidFill>
                <a:srgbClr val="808080"/>
              </a:solidFill>
            </a:endParaRPr>
          </a:p>
          <a:p>
            <a:r>
              <a:rPr lang="en-US" altLang="cs-CZ" sz="1200" b="0" dirty="0">
                <a:solidFill>
                  <a:srgbClr val="808080"/>
                </a:solidFill>
              </a:rPr>
              <a:t>      </a:t>
            </a:r>
            <a:r>
              <a:rPr lang="en-US" altLang="cs-CZ" sz="1200" b="0" dirty="0">
                <a:solidFill>
                  <a:srgbClr val="007F00"/>
                </a:solidFill>
              </a:rPr>
              <a:t>// COPY ENCRYPTED DATA INTO OUTGOING BUFFER</a:t>
            </a:r>
          </a:p>
          <a:p>
            <a:r>
              <a:rPr lang="en-US" altLang="cs-CZ" sz="1200" b="0" dirty="0">
                <a:solidFill>
                  <a:srgbClr val="808080"/>
                </a:solidFill>
              </a:rPr>
              <a:t>      </a:t>
            </a:r>
            <a:r>
              <a:rPr lang="en-US" altLang="cs-CZ" sz="1200" b="0" dirty="0" err="1">
                <a:solidFill>
                  <a:srgbClr val="000000"/>
                </a:solidFill>
              </a:rPr>
              <a:t>Util</a:t>
            </a:r>
            <a:r>
              <a:rPr lang="en-US" altLang="cs-CZ" sz="1200" dirty="0" err="1">
                <a:solidFill>
                  <a:srgbClr val="000000"/>
                </a:solidFill>
              </a:rPr>
              <a:t>.</a:t>
            </a:r>
            <a:r>
              <a:rPr lang="en-US" altLang="cs-CZ" sz="1200" b="0" dirty="0" err="1">
                <a:solidFill>
                  <a:srgbClr val="000000"/>
                </a:solidFill>
              </a:rPr>
              <a:t>arrayCopyNonAtomic</a:t>
            </a:r>
            <a:r>
              <a:rPr lang="en-US" altLang="cs-CZ" sz="1200" dirty="0">
                <a:solidFill>
                  <a:srgbClr val="000000"/>
                </a:solidFill>
              </a:rPr>
              <a:t>(</a:t>
            </a:r>
            <a:r>
              <a:rPr lang="en-US" altLang="cs-CZ" sz="1200" b="0" dirty="0" err="1">
                <a:solidFill>
                  <a:srgbClr val="000000"/>
                </a:solidFill>
              </a:rPr>
              <a:t>m_ramArray</a:t>
            </a:r>
            <a:r>
              <a:rPr lang="en-US" altLang="cs-CZ" sz="1200" dirty="0">
                <a:solidFill>
                  <a:srgbClr val="000000"/>
                </a:solidFill>
              </a:rPr>
              <a:t>,</a:t>
            </a:r>
            <a:r>
              <a:rPr lang="en-US" altLang="cs-CZ" sz="1200" b="0" dirty="0">
                <a:solidFill>
                  <a:srgbClr val="808080"/>
                </a:solidFill>
              </a:rPr>
              <a:t> </a:t>
            </a:r>
            <a:r>
              <a:rPr lang="en-US" altLang="cs-CZ" sz="1200" dirty="0">
                <a:solidFill>
                  <a:srgbClr val="000000"/>
                </a:solidFill>
              </a:rPr>
              <a:t>(</a:t>
            </a:r>
            <a:r>
              <a:rPr lang="en-US" altLang="cs-CZ" sz="1200" dirty="0">
                <a:solidFill>
                  <a:srgbClr val="00007F"/>
                </a:solidFill>
              </a:rPr>
              <a:t>short</a:t>
            </a:r>
            <a:r>
              <a:rPr lang="en-US" altLang="cs-CZ" sz="1200" dirty="0">
                <a:solidFill>
                  <a:srgbClr val="000000"/>
                </a:solidFill>
              </a:rPr>
              <a:t>)</a:t>
            </a:r>
            <a:r>
              <a:rPr lang="en-US" altLang="cs-CZ" sz="1200" b="0" dirty="0">
                <a:solidFill>
                  <a:srgbClr val="808080"/>
                </a:solidFill>
              </a:rPr>
              <a:t> </a:t>
            </a:r>
            <a:r>
              <a:rPr lang="en-US" altLang="cs-CZ" sz="1200" b="0" dirty="0">
                <a:solidFill>
                  <a:srgbClr val="007F7F"/>
                </a:solidFill>
              </a:rPr>
              <a:t>0</a:t>
            </a:r>
            <a:r>
              <a:rPr lang="en-US" altLang="cs-CZ" sz="1200" dirty="0">
                <a:solidFill>
                  <a:srgbClr val="000000"/>
                </a:solidFill>
              </a:rPr>
              <a:t>,</a:t>
            </a:r>
            <a:r>
              <a:rPr lang="en-US" altLang="cs-CZ" sz="1200" b="0" dirty="0">
                <a:solidFill>
                  <a:srgbClr val="808080"/>
                </a:solidFill>
              </a:rPr>
              <a:t> </a:t>
            </a:r>
            <a:r>
              <a:rPr lang="en-US" altLang="cs-CZ" sz="1200" b="0" dirty="0" err="1">
                <a:solidFill>
                  <a:srgbClr val="000000"/>
                </a:solidFill>
              </a:rPr>
              <a:t>apdubuf</a:t>
            </a:r>
            <a:r>
              <a:rPr lang="en-US" altLang="cs-CZ" sz="1200" dirty="0">
                <a:solidFill>
                  <a:srgbClr val="000000"/>
                </a:solidFill>
              </a:rPr>
              <a:t>,</a:t>
            </a:r>
            <a:r>
              <a:rPr lang="en-US" altLang="cs-CZ" sz="1200" b="0" dirty="0">
                <a:solidFill>
                  <a:srgbClr val="808080"/>
                </a:solidFill>
              </a:rPr>
              <a:t> </a:t>
            </a:r>
            <a:r>
              <a:rPr lang="en-US" altLang="cs-CZ" sz="1200" b="0" dirty="0">
                <a:solidFill>
                  <a:srgbClr val="000000"/>
                </a:solidFill>
              </a:rPr>
              <a:t>ISO7816</a:t>
            </a:r>
            <a:r>
              <a:rPr lang="en-US" altLang="cs-CZ" sz="1200" dirty="0">
                <a:solidFill>
                  <a:srgbClr val="000000"/>
                </a:solidFill>
              </a:rPr>
              <a:t>.</a:t>
            </a:r>
            <a:r>
              <a:rPr lang="en-US" altLang="cs-CZ" sz="1200" b="0" dirty="0">
                <a:solidFill>
                  <a:srgbClr val="000000"/>
                </a:solidFill>
              </a:rPr>
              <a:t>OFFSET_CDATA</a:t>
            </a:r>
            <a:r>
              <a:rPr lang="en-US" altLang="cs-CZ" sz="1200" dirty="0">
                <a:solidFill>
                  <a:srgbClr val="000000"/>
                </a:solidFill>
              </a:rPr>
              <a:t>,</a:t>
            </a:r>
            <a:r>
              <a:rPr lang="en-US" altLang="cs-CZ" sz="1200" b="0" dirty="0">
                <a:solidFill>
                  <a:srgbClr val="808080"/>
                </a:solidFill>
              </a:rPr>
              <a:t> </a:t>
            </a:r>
            <a:r>
              <a:rPr lang="en-US" altLang="cs-CZ" sz="1200" b="0" dirty="0" err="1">
                <a:solidFill>
                  <a:srgbClr val="000000"/>
                </a:solidFill>
              </a:rPr>
              <a:t>dataLen</a:t>
            </a:r>
            <a:r>
              <a:rPr lang="en-US" altLang="cs-CZ" sz="1200" dirty="0">
                <a:solidFill>
                  <a:srgbClr val="000000"/>
                </a:solidFill>
              </a:rPr>
              <a:t>);</a:t>
            </a:r>
            <a:endParaRPr lang="en-US" altLang="cs-CZ" sz="1200" b="0" dirty="0">
              <a:solidFill>
                <a:srgbClr val="808080"/>
              </a:solidFill>
            </a:endParaRPr>
          </a:p>
          <a:p>
            <a:endParaRPr lang="en-US" altLang="cs-CZ" sz="1200" b="0" dirty="0">
              <a:solidFill>
                <a:srgbClr val="808080"/>
              </a:solidFill>
            </a:endParaRPr>
          </a:p>
          <a:p>
            <a:r>
              <a:rPr lang="en-US" altLang="cs-CZ" sz="1200" b="0" dirty="0">
                <a:solidFill>
                  <a:srgbClr val="808080"/>
                </a:solidFill>
              </a:rPr>
              <a:t>      </a:t>
            </a:r>
            <a:r>
              <a:rPr lang="en-US" altLang="cs-CZ" sz="1200" b="0" dirty="0">
                <a:solidFill>
                  <a:srgbClr val="007F00"/>
                </a:solidFill>
              </a:rPr>
              <a:t>// SEND OUTGOING BUFFER</a:t>
            </a:r>
          </a:p>
          <a:p>
            <a:r>
              <a:rPr lang="en-US" altLang="cs-CZ" sz="1200" b="0" dirty="0">
                <a:solidFill>
                  <a:srgbClr val="808080"/>
                </a:solidFill>
              </a:rPr>
              <a:t>      </a:t>
            </a:r>
            <a:r>
              <a:rPr lang="en-US" altLang="cs-CZ" sz="1200" b="0" dirty="0" err="1">
                <a:solidFill>
                  <a:srgbClr val="000000"/>
                </a:solidFill>
              </a:rPr>
              <a:t>apdu</a:t>
            </a:r>
            <a:r>
              <a:rPr lang="en-US" altLang="cs-CZ" sz="1200" dirty="0" err="1">
                <a:solidFill>
                  <a:srgbClr val="000000"/>
                </a:solidFill>
              </a:rPr>
              <a:t>.</a:t>
            </a:r>
            <a:r>
              <a:rPr lang="en-US" altLang="cs-CZ" sz="1200" b="0" dirty="0" err="1">
                <a:solidFill>
                  <a:srgbClr val="000000"/>
                </a:solidFill>
              </a:rPr>
              <a:t>setOutgoingAndSend</a:t>
            </a:r>
            <a:r>
              <a:rPr lang="en-US" altLang="cs-CZ" sz="1200" dirty="0">
                <a:solidFill>
                  <a:srgbClr val="000000"/>
                </a:solidFill>
              </a:rPr>
              <a:t>(</a:t>
            </a:r>
            <a:r>
              <a:rPr lang="en-US" altLang="cs-CZ" sz="1200" b="0" dirty="0">
                <a:solidFill>
                  <a:srgbClr val="000000"/>
                </a:solidFill>
              </a:rPr>
              <a:t>ISO7816</a:t>
            </a:r>
            <a:r>
              <a:rPr lang="en-US" altLang="cs-CZ" sz="1200" dirty="0">
                <a:solidFill>
                  <a:srgbClr val="000000"/>
                </a:solidFill>
              </a:rPr>
              <a:t>.</a:t>
            </a:r>
            <a:r>
              <a:rPr lang="en-US" altLang="cs-CZ" sz="1200" b="0" dirty="0">
                <a:solidFill>
                  <a:srgbClr val="000000"/>
                </a:solidFill>
              </a:rPr>
              <a:t>OFFSET_CDATA</a:t>
            </a:r>
            <a:r>
              <a:rPr lang="en-US" altLang="cs-CZ" sz="1200" dirty="0">
                <a:solidFill>
                  <a:srgbClr val="000000"/>
                </a:solidFill>
              </a:rPr>
              <a:t>,</a:t>
            </a:r>
            <a:r>
              <a:rPr lang="en-US" altLang="cs-CZ" sz="1200" b="0" dirty="0">
                <a:solidFill>
                  <a:srgbClr val="808080"/>
                </a:solidFill>
              </a:rPr>
              <a:t> </a:t>
            </a:r>
            <a:r>
              <a:rPr lang="en-US" altLang="cs-CZ" sz="1200" b="0" dirty="0" err="1">
                <a:solidFill>
                  <a:srgbClr val="000000"/>
                </a:solidFill>
              </a:rPr>
              <a:t>dataLen</a:t>
            </a:r>
            <a:r>
              <a:rPr lang="en-US" altLang="cs-CZ" sz="1200" dirty="0">
                <a:solidFill>
                  <a:srgbClr val="000000"/>
                </a:solidFill>
              </a:rPr>
              <a:t>);</a:t>
            </a:r>
            <a:endParaRPr lang="en-US" altLang="cs-CZ" sz="1200" b="0" dirty="0">
              <a:solidFill>
                <a:srgbClr val="808080"/>
              </a:solidFill>
            </a:endParaRPr>
          </a:p>
          <a:p>
            <a:r>
              <a:rPr lang="en-US" altLang="cs-CZ" sz="1200" dirty="0">
                <a:solidFill>
                  <a:srgbClr val="000000"/>
                </a:solidFill>
              </a:rPr>
              <a:t>}</a:t>
            </a:r>
            <a:endParaRPr lang="en-US" altLang="cs-CZ" sz="1200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80</a:t>
            </a:fld>
            <a:endParaRPr lang="cs-CZ" dirty="0"/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188913"/>
            <a:ext cx="1104900" cy="69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58000" contrast="-76000"/>
                    <a:grayscl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167225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1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/>
              <a:t>Message authentication code (MAC)</a:t>
            </a:r>
          </a:p>
        </p:txBody>
      </p:sp>
      <p:sp>
        <p:nvSpPr>
          <p:cNvPr id="1241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cs-CZ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javacard.security.Signature</a:t>
            </a:r>
            <a:endParaRPr lang="en-US" altLang="cs-CZ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altLang="cs-CZ" dirty="0"/>
              <a:t>Usage similar to asymmetric signatures</a:t>
            </a:r>
          </a:p>
          <a:p>
            <a:r>
              <a:rPr lang="en-US" altLang="cs-CZ" dirty="0"/>
              <a:t>Create signature object for target MAC algorithm</a:t>
            </a:r>
          </a:p>
          <a:p>
            <a:r>
              <a:rPr lang="en-US" altLang="cs-CZ" dirty="0"/>
              <a:t>Initialize with symmetric cryptography key</a:t>
            </a:r>
          </a:p>
          <a:p>
            <a:r>
              <a:rPr lang="en-US" altLang="cs-CZ" dirty="0"/>
              <a:t>Supported algorithms </a:t>
            </a:r>
          </a:p>
          <a:p>
            <a:pPr lvl="1"/>
            <a:r>
              <a:rPr lang="en-US" altLang="cs-CZ" dirty="0"/>
              <a:t>DES_MAC8 (always), AES_MAC8 (increasingly common)</a:t>
            </a:r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900113" y="6572250"/>
            <a:ext cx="2895600" cy="285750"/>
          </a:xfrm>
        </p:spPr>
        <p:txBody>
          <a:bodyPr/>
          <a:lstStyle/>
          <a:p>
            <a:r>
              <a:rPr lang="cs-CZ" altLang="cs-CZ"/>
              <a:t>| PV204 Security Technologies: JavaCard</a:t>
            </a:r>
            <a:endParaRPr lang="en-GB" altLang="cs-CZ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81</a:t>
            </a:fld>
            <a:endParaRPr lang="cs-CZ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188913"/>
            <a:ext cx="1104900" cy="69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58000" contrast="-76000"/>
                    <a:grayscl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526480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2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MAC – source code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Example based on 3DES, can be AES as well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900113" y="6572250"/>
            <a:ext cx="2895600" cy="285750"/>
          </a:xfrm>
        </p:spPr>
        <p:txBody>
          <a:bodyPr/>
          <a:lstStyle/>
          <a:p>
            <a:r>
              <a:rPr lang="cs-CZ" altLang="cs-CZ"/>
              <a:t>| PV204 Security Technologies: JavaCard</a:t>
            </a:r>
            <a:endParaRPr lang="en-GB" altLang="cs-CZ"/>
          </a:p>
        </p:txBody>
      </p:sp>
      <p:sp>
        <p:nvSpPr>
          <p:cNvPr id="1242117" name="Text Box 5"/>
          <p:cNvSpPr txBox="1">
            <a:spLocks noChangeArrowheads="1"/>
          </p:cNvSpPr>
          <p:nvPr/>
        </p:nvSpPr>
        <p:spPr bwMode="auto">
          <a:xfrm>
            <a:off x="468313" y="1874614"/>
            <a:ext cx="8424862" cy="3930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it-IT" altLang="cs-CZ" sz="1400" dirty="0">
                <a:solidFill>
                  <a:srgbClr val="00007F"/>
                </a:solidFill>
              </a:rPr>
              <a:t>private</a:t>
            </a:r>
            <a:r>
              <a:rPr lang="it-IT" altLang="cs-CZ" sz="1400" b="0" dirty="0">
                <a:solidFill>
                  <a:srgbClr val="808080"/>
                </a:solidFill>
              </a:rPr>
              <a:t>   </a:t>
            </a:r>
            <a:r>
              <a:rPr lang="it-IT" altLang="cs-CZ" sz="1400" b="0" dirty="0">
                <a:solidFill>
                  <a:srgbClr val="000000"/>
                </a:solidFill>
              </a:rPr>
              <a:t>Signature</a:t>
            </a:r>
            <a:r>
              <a:rPr lang="it-IT" altLang="cs-CZ" sz="1400" b="0" dirty="0">
                <a:solidFill>
                  <a:srgbClr val="808080"/>
                </a:solidFill>
              </a:rPr>
              <a:t>      </a:t>
            </a:r>
            <a:r>
              <a:rPr lang="it-IT" altLang="cs-CZ" sz="1400" b="0" dirty="0">
                <a:solidFill>
                  <a:srgbClr val="000000"/>
                </a:solidFill>
              </a:rPr>
              <a:t>m_sessionCBCMAC</a:t>
            </a:r>
            <a:r>
              <a:rPr lang="it-IT" altLang="cs-CZ" sz="1400" b="0" dirty="0">
                <a:solidFill>
                  <a:srgbClr val="808080"/>
                </a:solidFill>
              </a:rPr>
              <a:t> </a:t>
            </a:r>
            <a:r>
              <a:rPr lang="it-IT" altLang="cs-CZ" sz="1400" dirty="0">
                <a:solidFill>
                  <a:srgbClr val="000000"/>
                </a:solidFill>
              </a:rPr>
              <a:t>=</a:t>
            </a:r>
            <a:r>
              <a:rPr lang="it-IT" altLang="cs-CZ" sz="1400" b="0" dirty="0">
                <a:solidFill>
                  <a:srgbClr val="808080"/>
                </a:solidFill>
              </a:rPr>
              <a:t> </a:t>
            </a:r>
            <a:r>
              <a:rPr lang="it-IT" altLang="cs-CZ" sz="1400" b="0" dirty="0">
                <a:solidFill>
                  <a:srgbClr val="000000"/>
                </a:solidFill>
              </a:rPr>
              <a:t>null</a:t>
            </a:r>
            <a:r>
              <a:rPr lang="it-IT" altLang="cs-CZ" sz="1400" dirty="0">
                <a:solidFill>
                  <a:srgbClr val="000000"/>
                </a:solidFill>
              </a:rPr>
              <a:t>;</a:t>
            </a:r>
            <a:endParaRPr lang="it-IT" altLang="cs-CZ" sz="1400" b="0" dirty="0">
              <a:solidFill>
                <a:srgbClr val="808080"/>
              </a:solidFill>
            </a:endParaRPr>
          </a:p>
          <a:p>
            <a:r>
              <a:rPr lang="en-US" altLang="cs-CZ" sz="1400" dirty="0">
                <a:solidFill>
                  <a:srgbClr val="00007F"/>
                </a:solidFill>
              </a:rPr>
              <a:t>private</a:t>
            </a:r>
            <a:r>
              <a:rPr lang="en-US" altLang="cs-CZ" sz="1400" b="0" dirty="0">
                <a:solidFill>
                  <a:srgbClr val="808080"/>
                </a:solidFill>
              </a:rPr>
              <a:t>   </a:t>
            </a:r>
            <a:r>
              <a:rPr lang="en-US" altLang="cs-CZ" sz="1400" b="0" dirty="0" err="1">
                <a:solidFill>
                  <a:srgbClr val="000000"/>
                </a:solidFill>
              </a:rPr>
              <a:t>DESKey</a:t>
            </a:r>
            <a:r>
              <a:rPr lang="en-US" altLang="cs-CZ" sz="1400" b="0" dirty="0">
                <a:solidFill>
                  <a:srgbClr val="808080"/>
                </a:solidFill>
              </a:rPr>
              <a:t>         </a:t>
            </a:r>
            <a:r>
              <a:rPr lang="en-US" altLang="cs-CZ" sz="1400" b="0" dirty="0">
                <a:solidFill>
                  <a:srgbClr val="000000"/>
                </a:solidFill>
              </a:rPr>
              <a:t>m_session3DesKey</a:t>
            </a:r>
            <a:r>
              <a:rPr lang="en-US" altLang="cs-CZ" sz="1400" b="0" dirty="0">
                <a:solidFill>
                  <a:srgbClr val="808080"/>
                </a:solidFill>
              </a:rPr>
              <a:t> </a:t>
            </a:r>
            <a:r>
              <a:rPr lang="en-US" altLang="cs-CZ" sz="1400" dirty="0">
                <a:solidFill>
                  <a:srgbClr val="000000"/>
                </a:solidFill>
              </a:rPr>
              <a:t>=</a:t>
            </a:r>
            <a:r>
              <a:rPr lang="en-US" altLang="cs-CZ" sz="1400" b="0" dirty="0">
                <a:solidFill>
                  <a:srgbClr val="808080"/>
                </a:solidFill>
              </a:rPr>
              <a:t> </a:t>
            </a:r>
            <a:r>
              <a:rPr lang="en-US" altLang="cs-CZ" sz="1400" b="0" dirty="0">
                <a:solidFill>
                  <a:srgbClr val="000000"/>
                </a:solidFill>
              </a:rPr>
              <a:t>null</a:t>
            </a:r>
            <a:r>
              <a:rPr lang="en-US" altLang="cs-CZ" sz="1400" dirty="0">
                <a:solidFill>
                  <a:srgbClr val="000000"/>
                </a:solidFill>
              </a:rPr>
              <a:t>;</a:t>
            </a:r>
            <a:endParaRPr lang="en-US" altLang="cs-CZ" sz="1400" b="0" dirty="0">
              <a:solidFill>
                <a:srgbClr val="808080"/>
              </a:solidFill>
            </a:endParaRPr>
          </a:p>
          <a:p>
            <a:endParaRPr lang="en-US" altLang="cs-CZ" sz="1400" b="0" dirty="0">
              <a:solidFill>
                <a:srgbClr val="808080"/>
              </a:solidFill>
            </a:endParaRPr>
          </a:p>
          <a:p>
            <a:r>
              <a:rPr lang="en-US" altLang="cs-CZ" sz="1400" b="0" dirty="0">
                <a:solidFill>
                  <a:srgbClr val="007F00"/>
                </a:solidFill>
              </a:rPr>
              <a:t>// CREATE SIGNATURE OBJECT</a:t>
            </a:r>
          </a:p>
          <a:p>
            <a:r>
              <a:rPr lang="en-US" altLang="cs-CZ" sz="1400" b="0" dirty="0" err="1">
                <a:solidFill>
                  <a:srgbClr val="000000"/>
                </a:solidFill>
              </a:rPr>
              <a:t>m_sessionCBCMAC</a:t>
            </a:r>
            <a:r>
              <a:rPr lang="en-US" altLang="cs-CZ" sz="1400" b="0" dirty="0">
                <a:solidFill>
                  <a:srgbClr val="808080"/>
                </a:solidFill>
              </a:rPr>
              <a:t> </a:t>
            </a:r>
            <a:r>
              <a:rPr lang="en-US" altLang="cs-CZ" sz="1400" dirty="0">
                <a:solidFill>
                  <a:srgbClr val="000000"/>
                </a:solidFill>
              </a:rPr>
              <a:t>=</a:t>
            </a:r>
            <a:r>
              <a:rPr lang="en-US" altLang="cs-CZ" sz="1400" b="0" dirty="0">
                <a:solidFill>
                  <a:srgbClr val="808080"/>
                </a:solidFill>
              </a:rPr>
              <a:t> </a:t>
            </a:r>
            <a:r>
              <a:rPr lang="en-US" altLang="cs-CZ" sz="1400" b="0" dirty="0" err="1">
                <a:solidFill>
                  <a:srgbClr val="000000"/>
                </a:solidFill>
              </a:rPr>
              <a:t>Signature</a:t>
            </a:r>
            <a:r>
              <a:rPr lang="en-US" altLang="cs-CZ" sz="1400" dirty="0" err="1">
                <a:solidFill>
                  <a:srgbClr val="000000"/>
                </a:solidFill>
              </a:rPr>
              <a:t>.</a:t>
            </a:r>
            <a:r>
              <a:rPr lang="en-US" altLang="cs-CZ" sz="1400" b="0" dirty="0" err="1">
                <a:solidFill>
                  <a:srgbClr val="000000"/>
                </a:solidFill>
              </a:rPr>
              <a:t>getInstance</a:t>
            </a:r>
            <a:r>
              <a:rPr lang="en-US" altLang="cs-CZ" sz="1400" dirty="0">
                <a:solidFill>
                  <a:srgbClr val="000000"/>
                </a:solidFill>
              </a:rPr>
              <a:t>(</a:t>
            </a:r>
            <a:r>
              <a:rPr lang="en-US" altLang="cs-CZ" sz="1400" b="0" dirty="0">
                <a:solidFill>
                  <a:srgbClr val="000000"/>
                </a:solidFill>
              </a:rPr>
              <a:t>Signature</a:t>
            </a:r>
            <a:r>
              <a:rPr lang="en-US" altLang="cs-CZ" sz="1400" dirty="0">
                <a:solidFill>
                  <a:srgbClr val="000000"/>
                </a:solidFill>
              </a:rPr>
              <a:t>.</a:t>
            </a:r>
            <a:r>
              <a:rPr lang="en-US" altLang="cs-CZ" sz="1400" b="0" dirty="0">
                <a:solidFill>
                  <a:srgbClr val="000000"/>
                </a:solidFill>
              </a:rPr>
              <a:t>ALG_DES_MAC8_NOPAD</a:t>
            </a:r>
            <a:r>
              <a:rPr lang="en-US" altLang="cs-CZ" sz="1400" dirty="0">
                <a:solidFill>
                  <a:srgbClr val="000000"/>
                </a:solidFill>
              </a:rPr>
              <a:t>,</a:t>
            </a:r>
            <a:r>
              <a:rPr lang="en-US" altLang="cs-CZ" sz="1400" b="0" dirty="0">
                <a:solidFill>
                  <a:srgbClr val="808080"/>
                </a:solidFill>
              </a:rPr>
              <a:t> </a:t>
            </a:r>
            <a:r>
              <a:rPr lang="en-US" altLang="cs-CZ" sz="1400" b="0" dirty="0">
                <a:solidFill>
                  <a:srgbClr val="000000"/>
                </a:solidFill>
              </a:rPr>
              <a:t>false</a:t>
            </a:r>
            <a:r>
              <a:rPr lang="en-US" altLang="cs-CZ" sz="1400" dirty="0">
                <a:solidFill>
                  <a:srgbClr val="000000"/>
                </a:solidFill>
              </a:rPr>
              <a:t>);</a:t>
            </a:r>
            <a:endParaRPr lang="en-US" altLang="cs-CZ" sz="1400" b="0" dirty="0">
              <a:solidFill>
                <a:srgbClr val="808080"/>
              </a:solidFill>
            </a:endParaRPr>
          </a:p>
          <a:p>
            <a:r>
              <a:rPr lang="en-US" altLang="cs-CZ" sz="1400" b="0" dirty="0">
                <a:solidFill>
                  <a:srgbClr val="007F00"/>
                </a:solidFill>
              </a:rPr>
              <a:t>// CREATE KEY USED IN MAC</a:t>
            </a:r>
          </a:p>
          <a:p>
            <a:r>
              <a:rPr lang="en-US" altLang="cs-CZ" sz="1400" b="0" dirty="0">
                <a:solidFill>
                  <a:srgbClr val="000000"/>
                </a:solidFill>
              </a:rPr>
              <a:t>m_session3DesKey</a:t>
            </a:r>
            <a:r>
              <a:rPr lang="en-US" altLang="cs-CZ" sz="1400" b="0" dirty="0">
                <a:solidFill>
                  <a:srgbClr val="808080"/>
                </a:solidFill>
              </a:rPr>
              <a:t> </a:t>
            </a:r>
            <a:r>
              <a:rPr lang="en-US" altLang="cs-CZ" sz="1400" dirty="0">
                <a:solidFill>
                  <a:srgbClr val="000000"/>
                </a:solidFill>
              </a:rPr>
              <a:t>=</a:t>
            </a:r>
            <a:r>
              <a:rPr lang="en-US" altLang="cs-CZ" sz="1400" b="0" dirty="0">
                <a:solidFill>
                  <a:srgbClr val="808080"/>
                </a:solidFill>
              </a:rPr>
              <a:t> </a:t>
            </a:r>
            <a:r>
              <a:rPr lang="en-US" altLang="cs-CZ" sz="1400" dirty="0">
                <a:solidFill>
                  <a:srgbClr val="000000"/>
                </a:solidFill>
              </a:rPr>
              <a:t>(</a:t>
            </a:r>
            <a:r>
              <a:rPr lang="en-US" altLang="cs-CZ" sz="1400" b="0" dirty="0" err="1">
                <a:solidFill>
                  <a:srgbClr val="000000"/>
                </a:solidFill>
              </a:rPr>
              <a:t>DESKey</a:t>
            </a:r>
            <a:r>
              <a:rPr lang="en-US" altLang="cs-CZ" sz="1400" dirty="0">
                <a:solidFill>
                  <a:srgbClr val="000000"/>
                </a:solidFill>
              </a:rPr>
              <a:t>)</a:t>
            </a:r>
            <a:r>
              <a:rPr lang="en-US" altLang="cs-CZ" sz="1400" b="0" dirty="0">
                <a:solidFill>
                  <a:srgbClr val="808080"/>
                </a:solidFill>
              </a:rPr>
              <a:t> </a:t>
            </a:r>
            <a:r>
              <a:rPr lang="en-US" altLang="cs-CZ" sz="1400" b="0" dirty="0" err="1">
                <a:solidFill>
                  <a:srgbClr val="000000"/>
                </a:solidFill>
              </a:rPr>
              <a:t>KeyBuilder</a:t>
            </a:r>
            <a:r>
              <a:rPr lang="en-US" altLang="cs-CZ" sz="1400" dirty="0" err="1">
                <a:solidFill>
                  <a:srgbClr val="000000"/>
                </a:solidFill>
              </a:rPr>
              <a:t>.</a:t>
            </a:r>
            <a:r>
              <a:rPr lang="en-US" altLang="cs-CZ" sz="1400" b="0" dirty="0" err="1">
                <a:solidFill>
                  <a:srgbClr val="000000"/>
                </a:solidFill>
              </a:rPr>
              <a:t>buildKey</a:t>
            </a:r>
            <a:r>
              <a:rPr lang="en-US" altLang="cs-CZ" sz="1400" dirty="0">
                <a:solidFill>
                  <a:srgbClr val="000000"/>
                </a:solidFill>
              </a:rPr>
              <a:t>(</a:t>
            </a:r>
            <a:r>
              <a:rPr lang="en-US" altLang="cs-CZ" sz="1400" b="0" dirty="0" err="1">
                <a:solidFill>
                  <a:srgbClr val="000000"/>
                </a:solidFill>
              </a:rPr>
              <a:t>KeyBuilder</a:t>
            </a:r>
            <a:r>
              <a:rPr lang="en-US" altLang="cs-CZ" sz="1400" dirty="0" err="1">
                <a:solidFill>
                  <a:srgbClr val="000000"/>
                </a:solidFill>
              </a:rPr>
              <a:t>.</a:t>
            </a:r>
            <a:r>
              <a:rPr lang="en-US" altLang="cs-CZ" sz="1400" b="0" dirty="0" err="1">
                <a:solidFill>
                  <a:srgbClr val="000000"/>
                </a:solidFill>
              </a:rPr>
              <a:t>TYPE_DES</a:t>
            </a:r>
            <a:r>
              <a:rPr lang="en-US" altLang="cs-CZ" sz="1400" dirty="0">
                <a:solidFill>
                  <a:srgbClr val="000000"/>
                </a:solidFill>
              </a:rPr>
              <a:t>,</a:t>
            </a:r>
            <a:r>
              <a:rPr lang="en-US" altLang="cs-CZ" sz="1400" b="0" dirty="0">
                <a:solidFill>
                  <a:srgbClr val="808080"/>
                </a:solidFill>
              </a:rPr>
              <a:t> </a:t>
            </a:r>
            <a:r>
              <a:rPr lang="en-US" altLang="cs-CZ" sz="1400" b="0" dirty="0">
                <a:solidFill>
                  <a:srgbClr val="000000"/>
                </a:solidFill>
              </a:rPr>
              <a:t>KeyBuilder</a:t>
            </a:r>
            <a:r>
              <a:rPr lang="en-US" altLang="cs-CZ" sz="1400" dirty="0">
                <a:solidFill>
                  <a:srgbClr val="000000"/>
                </a:solidFill>
              </a:rPr>
              <a:t>.</a:t>
            </a:r>
            <a:r>
              <a:rPr lang="en-US" altLang="cs-CZ" sz="1400" b="0" dirty="0">
                <a:solidFill>
                  <a:srgbClr val="000000"/>
                </a:solidFill>
              </a:rPr>
              <a:t>LENGTH_DES3_3KEY</a:t>
            </a:r>
            <a:r>
              <a:rPr lang="en-US" altLang="cs-CZ" sz="1400" dirty="0">
                <a:solidFill>
                  <a:srgbClr val="000000"/>
                </a:solidFill>
              </a:rPr>
              <a:t>,</a:t>
            </a:r>
            <a:r>
              <a:rPr lang="en-US" altLang="cs-CZ" sz="1400" b="0" dirty="0">
                <a:solidFill>
                  <a:srgbClr val="808080"/>
                </a:solidFill>
              </a:rPr>
              <a:t> </a:t>
            </a:r>
            <a:r>
              <a:rPr lang="en-US" altLang="cs-CZ" sz="1400" b="0" dirty="0">
                <a:solidFill>
                  <a:srgbClr val="000000"/>
                </a:solidFill>
              </a:rPr>
              <a:t>false</a:t>
            </a:r>
            <a:r>
              <a:rPr lang="en-US" altLang="cs-CZ" sz="1400" dirty="0">
                <a:solidFill>
                  <a:srgbClr val="000000"/>
                </a:solidFill>
              </a:rPr>
              <a:t>);</a:t>
            </a:r>
            <a:endParaRPr lang="en-US" altLang="cs-CZ" sz="1400" b="0" dirty="0">
              <a:solidFill>
                <a:srgbClr val="808080"/>
              </a:solidFill>
            </a:endParaRPr>
          </a:p>
          <a:p>
            <a:endParaRPr lang="en-US" altLang="cs-CZ" sz="1400" b="0" dirty="0">
              <a:solidFill>
                <a:srgbClr val="808080"/>
              </a:solidFill>
            </a:endParaRPr>
          </a:p>
          <a:p>
            <a:r>
              <a:rPr lang="en-US" altLang="cs-CZ" sz="1400" b="0" dirty="0">
                <a:solidFill>
                  <a:srgbClr val="007F00"/>
                </a:solidFill>
              </a:rPr>
              <a:t>// INITIALIZE SIGNATURE DES KEY</a:t>
            </a:r>
          </a:p>
          <a:p>
            <a:r>
              <a:rPr lang="en-US" altLang="cs-CZ" sz="1400" b="0" dirty="0">
                <a:solidFill>
                  <a:srgbClr val="000000"/>
                </a:solidFill>
              </a:rPr>
              <a:t>m_session3DesKey</a:t>
            </a:r>
            <a:r>
              <a:rPr lang="en-US" altLang="cs-CZ" sz="1400" dirty="0">
                <a:solidFill>
                  <a:srgbClr val="000000"/>
                </a:solidFill>
              </a:rPr>
              <a:t>.</a:t>
            </a:r>
            <a:r>
              <a:rPr lang="en-US" altLang="cs-CZ" sz="1400" b="0" dirty="0">
                <a:solidFill>
                  <a:srgbClr val="000000"/>
                </a:solidFill>
              </a:rPr>
              <a:t>setKey</a:t>
            </a:r>
            <a:r>
              <a:rPr lang="en-US" altLang="cs-CZ" sz="1400" dirty="0">
                <a:solidFill>
                  <a:srgbClr val="000000"/>
                </a:solidFill>
              </a:rPr>
              <a:t>(</a:t>
            </a:r>
            <a:r>
              <a:rPr lang="en-US" altLang="cs-CZ" sz="1400" b="0" dirty="0" err="1">
                <a:solidFill>
                  <a:srgbClr val="000000"/>
                </a:solidFill>
              </a:rPr>
              <a:t>m_ram</a:t>
            </a:r>
            <a:r>
              <a:rPr lang="en-US" altLang="cs-CZ" sz="1400" dirty="0">
                <a:solidFill>
                  <a:srgbClr val="000000"/>
                </a:solidFill>
              </a:rPr>
              <a:t>,</a:t>
            </a:r>
            <a:r>
              <a:rPr lang="en-US" altLang="cs-CZ" sz="1400" b="0" dirty="0">
                <a:solidFill>
                  <a:srgbClr val="808080"/>
                </a:solidFill>
              </a:rPr>
              <a:t> </a:t>
            </a:r>
            <a:r>
              <a:rPr lang="en-US" altLang="cs-CZ" sz="1400" dirty="0">
                <a:solidFill>
                  <a:srgbClr val="000000"/>
                </a:solidFill>
              </a:rPr>
              <a:t>(</a:t>
            </a:r>
            <a:r>
              <a:rPr lang="en-US" altLang="cs-CZ" sz="1400" dirty="0">
                <a:solidFill>
                  <a:srgbClr val="00007F"/>
                </a:solidFill>
              </a:rPr>
              <a:t>short</a:t>
            </a:r>
            <a:r>
              <a:rPr lang="en-US" altLang="cs-CZ" sz="1400" dirty="0">
                <a:solidFill>
                  <a:srgbClr val="000000"/>
                </a:solidFill>
              </a:rPr>
              <a:t>)</a:t>
            </a:r>
            <a:r>
              <a:rPr lang="en-US" altLang="cs-CZ" sz="1400" b="0" dirty="0">
                <a:solidFill>
                  <a:srgbClr val="808080"/>
                </a:solidFill>
              </a:rPr>
              <a:t> </a:t>
            </a:r>
            <a:r>
              <a:rPr lang="en-US" altLang="cs-CZ" sz="1400" b="0" dirty="0">
                <a:solidFill>
                  <a:srgbClr val="007F7F"/>
                </a:solidFill>
              </a:rPr>
              <a:t>0</a:t>
            </a:r>
            <a:r>
              <a:rPr lang="en-US" altLang="cs-CZ" sz="1400" dirty="0">
                <a:solidFill>
                  <a:srgbClr val="000000"/>
                </a:solidFill>
              </a:rPr>
              <a:t>);</a:t>
            </a:r>
            <a:endParaRPr lang="en-US" altLang="cs-CZ" sz="1400" b="0" dirty="0">
              <a:solidFill>
                <a:srgbClr val="808080"/>
              </a:solidFill>
            </a:endParaRPr>
          </a:p>
          <a:p>
            <a:r>
              <a:rPr lang="en-US" altLang="cs-CZ" sz="1400" b="0" dirty="0">
                <a:solidFill>
                  <a:srgbClr val="007F00"/>
                </a:solidFill>
              </a:rPr>
              <a:t>// SET KEY INTO SIGNATURE OBJECT</a:t>
            </a:r>
          </a:p>
          <a:p>
            <a:r>
              <a:rPr lang="en-US" altLang="cs-CZ" sz="1400" b="0" dirty="0" err="1">
                <a:solidFill>
                  <a:srgbClr val="000000"/>
                </a:solidFill>
              </a:rPr>
              <a:t>m_sessionCBCMAC</a:t>
            </a:r>
            <a:r>
              <a:rPr lang="en-US" altLang="cs-CZ" sz="1400" dirty="0" err="1">
                <a:solidFill>
                  <a:srgbClr val="000000"/>
                </a:solidFill>
              </a:rPr>
              <a:t>.</a:t>
            </a:r>
            <a:r>
              <a:rPr lang="en-US" altLang="cs-CZ" sz="1400" b="0" dirty="0" err="1">
                <a:solidFill>
                  <a:srgbClr val="000000"/>
                </a:solidFill>
              </a:rPr>
              <a:t>init</a:t>
            </a:r>
            <a:r>
              <a:rPr lang="en-US" altLang="cs-CZ" sz="1400" dirty="0">
                <a:solidFill>
                  <a:srgbClr val="000000"/>
                </a:solidFill>
              </a:rPr>
              <a:t>(</a:t>
            </a:r>
            <a:r>
              <a:rPr lang="en-US" altLang="cs-CZ" sz="1400" b="0" dirty="0">
                <a:solidFill>
                  <a:srgbClr val="000000"/>
                </a:solidFill>
              </a:rPr>
              <a:t>m_session3DesKey</a:t>
            </a:r>
            <a:r>
              <a:rPr lang="en-US" altLang="cs-CZ" sz="1400" dirty="0">
                <a:solidFill>
                  <a:srgbClr val="000000"/>
                </a:solidFill>
              </a:rPr>
              <a:t>,</a:t>
            </a:r>
            <a:r>
              <a:rPr lang="en-US" altLang="cs-CZ" sz="1400" b="0" dirty="0">
                <a:solidFill>
                  <a:srgbClr val="808080"/>
                </a:solidFill>
              </a:rPr>
              <a:t> </a:t>
            </a:r>
            <a:r>
              <a:rPr lang="en-US" altLang="cs-CZ" sz="1400" b="0" dirty="0" err="1">
                <a:solidFill>
                  <a:srgbClr val="000000"/>
                </a:solidFill>
              </a:rPr>
              <a:t>Signature</a:t>
            </a:r>
            <a:r>
              <a:rPr lang="en-US" altLang="cs-CZ" sz="1400" dirty="0" err="1">
                <a:solidFill>
                  <a:srgbClr val="000000"/>
                </a:solidFill>
              </a:rPr>
              <a:t>.</a:t>
            </a:r>
            <a:r>
              <a:rPr lang="en-US" altLang="cs-CZ" sz="1400" b="0" dirty="0" err="1">
                <a:solidFill>
                  <a:srgbClr val="000000"/>
                </a:solidFill>
              </a:rPr>
              <a:t>MODE_SIGN</a:t>
            </a:r>
            <a:r>
              <a:rPr lang="en-US" altLang="cs-CZ" sz="1400" dirty="0">
                <a:solidFill>
                  <a:srgbClr val="000000"/>
                </a:solidFill>
              </a:rPr>
              <a:t>);</a:t>
            </a:r>
            <a:endParaRPr lang="en-US" altLang="cs-CZ" sz="1400" b="0" dirty="0">
              <a:solidFill>
                <a:srgbClr val="808080"/>
              </a:solidFill>
            </a:endParaRPr>
          </a:p>
          <a:p>
            <a:endParaRPr lang="en-US" altLang="cs-CZ" sz="1400" b="0" dirty="0">
              <a:solidFill>
                <a:srgbClr val="808080"/>
              </a:solidFill>
            </a:endParaRPr>
          </a:p>
          <a:p>
            <a:r>
              <a:rPr lang="en-US" altLang="cs-CZ" sz="1400" b="0" dirty="0">
                <a:solidFill>
                  <a:srgbClr val="007F00"/>
                </a:solidFill>
              </a:rPr>
              <a:t>// GENERATE SIGNATURE OF buff ARRAY, STORE INTO </a:t>
            </a:r>
            <a:r>
              <a:rPr lang="en-US" altLang="cs-CZ" sz="1400" b="0" dirty="0" err="1">
                <a:solidFill>
                  <a:srgbClr val="007F00"/>
                </a:solidFill>
              </a:rPr>
              <a:t>m_ram</a:t>
            </a:r>
            <a:r>
              <a:rPr lang="en-US" altLang="cs-CZ" sz="1400" b="0" dirty="0">
                <a:solidFill>
                  <a:srgbClr val="007F00"/>
                </a:solidFill>
              </a:rPr>
              <a:t> ARRAY</a:t>
            </a:r>
          </a:p>
          <a:p>
            <a:r>
              <a:rPr lang="en-US" altLang="cs-CZ" sz="1400" b="0" dirty="0" err="1">
                <a:solidFill>
                  <a:srgbClr val="000000"/>
                </a:solidFill>
              </a:rPr>
              <a:t>m_sessionCBCMAC</a:t>
            </a:r>
            <a:r>
              <a:rPr lang="en-US" altLang="cs-CZ" sz="1400" dirty="0" err="1">
                <a:solidFill>
                  <a:srgbClr val="000000"/>
                </a:solidFill>
              </a:rPr>
              <a:t>.</a:t>
            </a:r>
            <a:r>
              <a:rPr lang="en-US" altLang="cs-CZ" sz="1400" b="0" dirty="0" err="1">
                <a:solidFill>
                  <a:srgbClr val="000000"/>
                </a:solidFill>
              </a:rPr>
              <a:t>sign</a:t>
            </a:r>
            <a:r>
              <a:rPr lang="en-US" altLang="cs-CZ" sz="1400" dirty="0">
                <a:solidFill>
                  <a:srgbClr val="000000"/>
                </a:solidFill>
              </a:rPr>
              <a:t>(</a:t>
            </a:r>
            <a:r>
              <a:rPr lang="en-US" altLang="cs-CZ" sz="1400" b="0" dirty="0">
                <a:solidFill>
                  <a:srgbClr val="000000"/>
                </a:solidFill>
              </a:rPr>
              <a:t>buff</a:t>
            </a:r>
            <a:r>
              <a:rPr lang="en-US" altLang="cs-CZ" sz="1400" dirty="0">
                <a:solidFill>
                  <a:srgbClr val="000000"/>
                </a:solidFill>
              </a:rPr>
              <a:t>,</a:t>
            </a:r>
            <a:r>
              <a:rPr lang="en-US" altLang="cs-CZ" sz="1400" b="0" dirty="0">
                <a:solidFill>
                  <a:srgbClr val="808080"/>
                </a:solidFill>
              </a:rPr>
              <a:t> </a:t>
            </a:r>
            <a:r>
              <a:rPr lang="en-US" altLang="cs-CZ" sz="1400" b="0" dirty="0">
                <a:solidFill>
                  <a:srgbClr val="000000"/>
                </a:solidFill>
              </a:rPr>
              <a:t>ISO7816</a:t>
            </a:r>
            <a:r>
              <a:rPr lang="en-US" altLang="cs-CZ" sz="1400" dirty="0">
                <a:solidFill>
                  <a:srgbClr val="000000"/>
                </a:solidFill>
              </a:rPr>
              <a:t>.</a:t>
            </a:r>
            <a:r>
              <a:rPr lang="en-US" altLang="cs-CZ" sz="1400" b="0" dirty="0">
                <a:solidFill>
                  <a:srgbClr val="000000"/>
                </a:solidFill>
              </a:rPr>
              <a:t>OFFSET_CDATA</a:t>
            </a:r>
            <a:r>
              <a:rPr lang="en-US" altLang="cs-CZ" sz="1400" dirty="0">
                <a:solidFill>
                  <a:srgbClr val="000000"/>
                </a:solidFill>
              </a:rPr>
              <a:t>,</a:t>
            </a:r>
            <a:r>
              <a:rPr lang="en-US" altLang="cs-CZ" sz="1400" b="0" dirty="0">
                <a:solidFill>
                  <a:srgbClr val="808080"/>
                </a:solidFill>
              </a:rPr>
              <a:t> </a:t>
            </a:r>
            <a:r>
              <a:rPr lang="en-US" altLang="cs-CZ" sz="1400" b="0" dirty="0">
                <a:solidFill>
                  <a:srgbClr val="000000"/>
                </a:solidFill>
              </a:rPr>
              <a:t>length</a:t>
            </a:r>
            <a:r>
              <a:rPr lang="en-US" altLang="cs-CZ" sz="1400" dirty="0">
                <a:solidFill>
                  <a:srgbClr val="000000"/>
                </a:solidFill>
              </a:rPr>
              <a:t>,</a:t>
            </a:r>
            <a:r>
              <a:rPr lang="en-US" altLang="cs-CZ" sz="1400" b="0" dirty="0">
                <a:solidFill>
                  <a:srgbClr val="808080"/>
                </a:solidFill>
              </a:rPr>
              <a:t> </a:t>
            </a:r>
            <a:r>
              <a:rPr lang="en-US" altLang="cs-CZ" sz="1400" b="0" dirty="0" err="1">
                <a:solidFill>
                  <a:srgbClr val="000000"/>
                </a:solidFill>
              </a:rPr>
              <a:t>m_ram</a:t>
            </a:r>
            <a:r>
              <a:rPr lang="en-US" altLang="cs-CZ" sz="1400" dirty="0">
                <a:solidFill>
                  <a:srgbClr val="000000"/>
                </a:solidFill>
              </a:rPr>
              <a:t>,</a:t>
            </a:r>
            <a:r>
              <a:rPr lang="en-US" altLang="cs-CZ" sz="1400" b="0" dirty="0">
                <a:solidFill>
                  <a:srgbClr val="808080"/>
                </a:solidFill>
              </a:rPr>
              <a:t> </a:t>
            </a:r>
            <a:r>
              <a:rPr lang="en-US" altLang="cs-CZ" sz="1400" dirty="0">
                <a:solidFill>
                  <a:srgbClr val="000000"/>
                </a:solidFill>
              </a:rPr>
              <a:t>(</a:t>
            </a:r>
            <a:r>
              <a:rPr lang="en-US" altLang="cs-CZ" sz="1400" dirty="0">
                <a:solidFill>
                  <a:srgbClr val="00007F"/>
                </a:solidFill>
              </a:rPr>
              <a:t>short</a:t>
            </a:r>
            <a:r>
              <a:rPr lang="en-US" altLang="cs-CZ" sz="1400" dirty="0">
                <a:solidFill>
                  <a:srgbClr val="000000"/>
                </a:solidFill>
              </a:rPr>
              <a:t>)</a:t>
            </a:r>
            <a:r>
              <a:rPr lang="en-US" altLang="cs-CZ" sz="1400" b="0" dirty="0">
                <a:solidFill>
                  <a:srgbClr val="808080"/>
                </a:solidFill>
              </a:rPr>
              <a:t> </a:t>
            </a:r>
            <a:r>
              <a:rPr lang="en-US" altLang="cs-CZ" sz="1400" b="0" dirty="0">
                <a:solidFill>
                  <a:srgbClr val="007F7F"/>
                </a:solidFill>
              </a:rPr>
              <a:t>0</a:t>
            </a:r>
            <a:r>
              <a:rPr lang="en-US" altLang="cs-CZ" sz="1400" dirty="0">
                <a:solidFill>
                  <a:srgbClr val="000000"/>
                </a:solidFill>
              </a:rPr>
              <a:t>);</a:t>
            </a:r>
            <a:endParaRPr lang="en-US" altLang="cs-CZ" sz="1400" b="0" dirty="0">
              <a:solidFill>
                <a:srgbClr val="808080"/>
              </a:solidFill>
            </a:endParaRPr>
          </a:p>
          <a:p>
            <a:endParaRPr lang="en-US" altLang="cs-CZ" sz="1400" b="0" dirty="0"/>
          </a:p>
          <a:p>
            <a:endParaRPr lang="en-US" altLang="cs-CZ" sz="1400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82</a:t>
            </a:fld>
            <a:endParaRPr lang="cs-CZ" dirty="0"/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188913"/>
            <a:ext cx="1104900" cy="69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58000" contrast="-76000"/>
                    <a:grayscl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6560012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8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/>
              <a:t>Data hashing</a:t>
            </a:r>
          </a:p>
        </p:txBody>
      </p:sp>
      <p:sp>
        <p:nvSpPr>
          <p:cNvPr id="1248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3238" y="1772816"/>
            <a:ext cx="8229600" cy="4149725"/>
          </a:xfrm>
        </p:spPr>
        <p:txBody>
          <a:bodyPr/>
          <a:lstStyle/>
          <a:p>
            <a:r>
              <a:rPr lang="en-US" altLang="cs-CZ" sz="24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javacard.security.MessageDigest</a:t>
            </a:r>
            <a:endParaRPr lang="en-US" altLang="cs-CZ" sz="2400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altLang="cs-CZ" sz="2400" dirty="0"/>
              <a:t>Create hashing object for target algorithm</a:t>
            </a:r>
          </a:p>
          <a:p>
            <a:pPr lvl="1"/>
            <a:r>
              <a:rPr lang="en-US" altLang="cs-CZ" sz="2000" dirty="0" err="1"/>
              <a:t>MessageDigest.getInstance</a:t>
            </a:r>
            <a:r>
              <a:rPr lang="en-US" altLang="cs-CZ" sz="2000" dirty="0"/>
              <a:t>()</a:t>
            </a:r>
            <a:endParaRPr lang="cs-CZ" altLang="cs-CZ" sz="2000" dirty="0"/>
          </a:p>
          <a:p>
            <a:r>
              <a:rPr lang="en-US" altLang="cs-CZ" sz="2400" dirty="0"/>
              <a:t>Reset internal state of hash object</a:t>
            </a:r>
          </a:p>
          <a:p>
            <a:pPr lvl="1"/>
            <a:r>
              <a:rPr lang="en-US" altLang="cs-CZ" sz="2000" dirty="0" err="1"/>
              <a:t>MessageDigest.reset</a:t>
            </a:r>
            <a:r>
              <a:rPr lang="en-US" altLang="cs-CZ" sz="2000" dirty="0"/>
              <a:t>()</a:t>
            </a:r>
            <a:endParaRPr lang="cs-CZ" altLang="cs-CZ" sz="2000" dirty="0"/>
          </a:p>
          <a:p>
            <a:r>
              <a:rPr lang="en-US" altLang="cs-CZ" sz="2400" dirty="0"/>
              <a:t>Process all parts of data </a:t>
            </a:r>
          </a:p>
          <a:p>
            <a:pPr lvl="1"/>
            <a:r>
              <a:rPr lang="en-US" altLang="cs-CZ" sz="2000" dirty="0" err="1"/>
              <a:t>MessageDigest.update</a:t>
            </a:r>
            <a:r>
              <a:rPr lang="en-US" altLang="cs-CZ" sz="2000" dirty="0"/>
              <a:t>()</a:t>
            </a:r>
          </a:p>
          <a:p>
            <a:r>
              <a:rPr lang="en-US" altLang="cs-CZ" sz="2400" dirty="0"/>
              <a:t>Compute final hash digest </a:t>
            </a:r>
          </a:p>
          <a:p>
            <a:pPr lvl="1"/>
            <a:r>
              <a:rPr lang="en-US" altLang="cs-CZ" sz="2000" dirty="0" err="1"/>
              <a:t>MessageDigest.doFinal</a:t>
            </a:r>
            <a:r>
              <a:rPr lang="en-US" altLang="cs-CZ" sz="2000" dirty="0"/>
              <a:t>()</a:t>
            </a:r>
          </a:p>
          <a:p>
            <a:r>
              <a:rPr lang="en-US" altLang="cs-CZ" sz="2400" dirty="0"/>
              <a:t>Supported algorithms </a:t>
            </a:r>
          </a:p>
          <a:p>
            <a:pPr lvl="1"/>
            <a:r>
              <a:rPr lang="en-US" altLang="cs-CZ" sz="2000" dirty="0"/>
              <a:t>MD5, SHA-1 (always), </a:t>
            </a:r>
            <a:r>
              <a:rPr lang="cs-CZ" altLang="cs-CZ" sz="2000" dirty="0"/>
              <a:t>SHA-256</a:t>
            </a:r>
            <a:r>
              <a:rPr lang="en-US" altLang="cs-CZ" sz="2000" dirty="0"/>
              <a:t> (increasingly common)</a:t>
            </a:r>
          </a:p>
          <a:p>
            <a:pPr lvl="1"/>
            <a:r>
              <a:rPr lang="en-US" altLang="cs-CZ" sz="2000" dirty="0"/>
              <a:t>related to supported Signature algorithms</a:t>
            </a:r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900113" y="6572250"/>
            <a:ext cx="2895600" cy="285750"/>
          </a:xfrm>
        </p:spPr>
        <p:txBody>
          <a:bodyPr/>
          <a:lstStyle/>
          <a:p>
            <a:r>
              <a:rPr lang="cs-CZ" altLang="cs-CZ"/>
              <a:t>| PV204 Security Technologies: JavaCard</a:t>
            </a:r>
            <a:endParaRPr lang="en-GB" altLang="cs-CZ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83</a:t>
            </a:fld>
            <a:endParaRPr lang="cs-CZ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188913"/>
            <a:ext cx="1104900" cy="69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58000" contrast="-76000"/>
                    <a:grayscl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8825727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/>
              <a:t>Data hashing – source code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900113" y="6572250"/>
            <a:ext cx="2895600" cy="285750"/>
          </a:xfrm>
        </p:spPr>
        <p:txBody>
          <a:bodyPr/>
          <a:lstStyle/>
          <a:p>
            <a:r>
              <a:rPr lang="cs-CZ" altLang="cs-CZ"/>
              <a:t>| PV204 Security Technologies: JavaCard</a:t>
            </a:r>
            <a:endParaRPr lang="en-GB" altLang="cs-CZ"/>
          </a:p>
        </p:txBody>
      </p:sp>
      <p:sp>
        <p:nvSpPr>
          <p:cNvPr id="1249285" name="Text Box 5"/>
          <p:cNvSpPr txBox="1">
            <a:spLocks noChangeArrowheads="1"/>
          </p:cNvSpPr>
          <p:nvPr/>
        </p:nvSpPr>
        <p:spPr bwMode="auto">
          <a:xfrm>
            <a:off x="755650" y="1628775"/>
            <a:ext cx="7740650" cy="421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cs-CZ" b="0">
                <a:solidFill>
                  <a:srgbClr val="007F00"/>
                </a:solidFill>
              </a:rPr>
              <a:t>// CREATE SHA-1 OBJECT</a:t>
            </a:r>
          </a:p>
          <a:p>
            <a:r>
              <a:rPr lang="en-US" altLang="cs-CZ" b="0">
                <a:solidFill>
                  <a:srgbClr val="000000"/>
                </a:solidFill>
              </a:rPr>
              <a:t>MessageDigest</a:t>
            </a:r>
            <a:r>
              <a:rPr lang="en-US" altLang="cs-CZ" b="0">
                <a:solidFill>
                  <a:srgbClr val="808080"/>
                </a:solidFill>
              </a:rPr>
              <a:t> </a:t>
            </a:r>
            <a:r>
              <a:rPr lang="en-US" altLang="cs-CZ" b="0">
                <a:solidFill>
                  <a:srgbClr val="000000"/>
                </a:solidFill>
              </a:rPr>
              <a:t>m_sha1</a:t>
            </a:r>
            <a:r>
              <a:rPr lang="en-US" altLang="cs-CZ" b="0">
                <a:solidFill>
                  <a:srgbClr val="808080"/>
                </a:solidFill>
              </a:rPr>
              <a:t> </a:t>
            </a:r>
            <a:r>
              <a:rPr lang="en-US" altLang="cs-CZ">
                <a:solidFill>
                  <a:srgbClr val="000000"/>
                </a:solidFill>
              </a:rPr>
              <a:t>=</a:t>
            </a:r>
            <a:r>
              <a:rPr lang="en-US" altLang="cs-CZ" b="0">
                <a:solidFill>
                  <a:srgbClr val="808080"/>
                </a:solidFill>
              </a:rPr>
              <a:t> </a:t>
            </a:r>
            <a:r>
              <a:rPr lang="en-US" altLang="cs-CZ" b="0">
                <a:solidFill>
                  <a:srgbClr val="000000"/>
                </a:solidFill>
              </a:rPr>
              <a:t>MessageDigest</a:t>
            </a:r>
            <a:r>
              <a:rPr lang="en-US" altLang="cs-CZ">
                <a:solidFill>
                  <a:srgbClr val="000000"/>
                </a:solidFill>
              </a:rPr>
              <a:t>.</a:t>
            </a:r>
            <a:r>
              <a:rPr lang="en-US" altLang="cs-CZ" b="0">
                <a:solidFill>
                  <a:srgbClr val="000000"/>
                </a:solidFill>
              </a:rPr>
              <a:t>getInstance</a:t>
            </a:r>
            <a:r>
              <a:rPr lang="en-US" altLang="cs-CZ">
                <a:solidFill>
                  <a:srgbClr val="000000"/>
                </a:solidFill>
              </a:rPr>
              <a:t>(</a:t>
            </a:r>
          </a:p>
          <a:p>
            <a:r>
              <a:rPr lang="en-US" altLang="cs-CZ">
                <a:solidFill>
                  <a:srgbClr val="000000"/>
                </a:solidFill>
              </a:rPr>
              <a:t>   </a:t>
            </a:r>
            <a:r>
              <a:rPr lang="en-US" altLang="cs-CZ" b="0">
                <a:solidFill>
                  <a:srgbClr val="000000"/>
                </a:solidFill>
              </a:rPr>
              <a:t>MessageDigest</a:t>
            </a:r>
            <a:r>
              <a:rPr lang="en-US" altLang="cs-CZ">
                <a:solidFill>
                  <a:srgbClr val="000000"/>
                </a:solidFill>
              </a:rPr>
              <a:t>.</a:t>
            </a:r>
            <a:r>
              <a:rPr lang="en-US" altLang="cs-CZ" b="0">
                <a:solidFill>
                  <a:srgbClr val="000000"/>
                </a:solidFill>
              </a:rPr>
              <a:t>ALG_SHA</a:t>
            </a:r>
            <a:r>
              <a:rPr lang="en-US" altLang="cs-CZ">
                <a:solidFill>
                  <a:srgbClr val="000000"/>
                </a:solidFill>
              </a:rPr>
              <a:t>,</a:t>
            </a:r>
            <a:r>
              <a:rPr lang="en-US" altLang="cs-CZ" b="0">
                <a:solidFill>
                  <a:srgbClr val="808080"/>
                </a:solidFill>
              </a:rPr>
              <a:t> </a:t>
            </a:r>
            <a:r>
              <a:rPr lang="en-US" altLang="cs-CZ">
                <a:solidFill>
                  <a:srgbClr val="00007F"/>
                </a:solidFill>
              </a:rPr>
              <a:t>false</a:t>
            </a:r>
            <a:r>
              <a:rPr lang="en-US" altLang="cs-CZ">
                <a:solidFill>
                  <a:srgbClr val="000000"/>
                </a:solidFill>
              </a:rPr>
              <a:t>);</a:t>
            </a:r>
            <a:endParaRPr lang="en-US" altLang="cs-CZ" b="0">
              <a:solidFill>
                <a:srgbClr val="808080"/>
              </a:solidFill>
            </a:endParaRPr>
          </a:p>
          <a:p>
            <a:endParaRPr lang="en-US" altLang="cs-CZ" b="0">
              <a:solidFill>
                <a:srgbClr val="808080"/>
              </a:solidFill>
            </a:endParaRPr>
          </a:p>
          <a:p>
            <a:r>
              <a:rPr lang="en-US" altLang="cs-CZ" b="0">
                <a:solidFill>
                  <a:srgbClr val="007F00"/>
                </a:solidFill>
              </a:rPr>
              <a:t>// RESET HASH ENGINE</a:t>
            </a:r>
          </a:p>
          <a:p>
            <a:r>
              <a:rPr lang="en-US" altLang="cs-CZ" b="0">
                <a:solidFill>
                  <a:srgbClr val="000000"/>
                </a:solidFill>
              </a:rPr>
              <a:t>m_sha1</a:t>
            </a:r>
            <a:r>
              <a:rPr lang="en-US" altLang="cs-CZ">
                <a:solidFill>
                  <a:srgbClr val="000000"/>
                </a:solidFill>
              </a:rPr>
              <a:t>.</a:t>
            </a:r>
            <a:r>
              <a:rPr lang="en-US" altLang="cs-CZ" b="0">
                <a:solidFill>
                  <a:srgbClr val="000000"/>
                </a:solidFill>
              </a:rPr>
              <a:t>reset</a:t>
            </a:r>
            <a:r>
              <a:rPr lang="en-US" altLang="cs-CZ">
                <a:solidFill>
                  <a:srgbClr val="000000"/>
                </a:solidFill>
              </a:rPr>
              <a:t>();</a:t>
            </a:r>
            <a:endParaRPr lang="en-US" altLang="cs-CZ" b="0">
              <a:solidFill>
                <a:srgbClr val="808080"/>
              </a:solidFill>
            </a:endParaRPr>
          </a:p>
          <a:p>
            <a:r>
              <a:rPr lang="en-US" altLang="cs-CZ" b="0">
                <a:solidFill>
                  <a:srgbClr val="007F00"/>
                </a:solidFill>
              </a:rPr>
              <a:t>// PROCESS ALL PARTS OF DATA </a:t>
            </a:r>
          </a:p>
          <a:p>
            <a:r>
              <a:rPr lang="en-US" altLang="cs-CZ">
                <a:solidFill>
                  <a:srgbClr val="00007F"/>
                </a:solidFill>
              </a:rPr>
              <a:t>while</a:t>
            </a:r>
            <a:r>
              <a:rPr lang="en-US" altLang="cs-CZ" b="0">
                <a:solidFill>
                  <a:srgbClr val="808080"/>
                </a:solidFill>
              </a:rPr>
              <a:t> </a:t>
            </a:r>
            <a:r>
              <a:rPr lang="en-US" altLang="cs-CZ">
                <a:solidFill>
                  <a:srgbClr val="000000"/>
                </a:solidFill>
              </a:rPr>
              <a:t>(</a:t>
            </a:r>
            <a:r>
              <a:rPr lang="en-US" altLang="cs-CZ" b="0">
                <a:solidFill>
                  <a:srgbClr val="000000"/>
                </a:solidFill>
              </a:rPr>
              <a:t>next_part_to_hash_available</a:t>
            </a:r>
            <a:r>
              <a:rPr lang="en-US" altLang="cs-CZ">
                <a:solidFill>
                  <a:srgbClr val="000000"/>
                </a:solidFill>
              </a:rPr>
              <a:t>)</a:t>
            </a:r>
            <a:r>
              <a:rPr lang="en-US" altLang="cs-CZ" b="0">
                <a:solidFill>
                  <a:srgbClr val="808080"/>
                </a:solidFill>
              </a:rPr>
              <a:t> </a:t>
            </a:r>
            <a:r>
              <a:rPr lang="en-US" altLang="cs-CZ">
                <a:solidFill>
                  <a:srgbClr val="000000"/>
                </a:solidFill>
              </a:rPr>
              <a:t>{</a:t>
            </a:r>
            <a:endParaRPr lang="en-US" altLang="cs-CZ" b="0">
              <a:solidFill>
                <a:srgbClr val="808080"/>
              </a:solidFill>
            </a:endParaRPr>
          </a:p>
          <a:p>
            <a:r>
              <a:rPr lang="en-US" altLang="cs-CZ" b="0">
                <a:solidFill>
                  <a:srgbClr val="808080"/>
                </a:solidFill>
              </a:rPr>
              <a:t> </a:t>
            </a:r>
            <a:r>
              <a:rPr lang="en-US" altLang="cs-CZ" b="0">
                <a:solidFill>
                  <a:srgbClr val="000000"/>
                </a:solidFill>
              </a:rPr>
              <a:t>m_sha1</a:t>
            </a:r>
            <a:r>
              <a:rPr lang="en-US" altLang="cs-CZ">
                <a:solidFill>
                  <a:srgbClr val="000000"/>
                </a:solidFill>
              </a:rPr>
              <a:t>.</a:t>
            </a:r>
            <a:r>
              <a:rPr lang="en-US" altLang="cs-CZ" b="0">
                <a:solidFill>
                  <a:srgbClr val="000000"/>
                </a:solidFill>
              </a:rPr>
              <a:t>update</a:t>
            </a:r>
            <a:r>
              <a:rPr lang="en-US" altLang="cs-CZ">
                <a:solidFill>
                  <a:srgbClr val="000000"/>
                </a:solidFill>
              </a:rPr>
              <a:t>(</a:t>
            </a:r>
            <a:r>
              <a:rPr lang="en-US" altLang="cs-CZ" b="0">
                <a:solidFill>
                  <a:srgbClr val="000000"/>
                </a:solidFill>
              </a:rPr>
              <a:t>array_to_hash</a:t>
            </a:r>
            <a:r>
              <a:rPr lang="en-US" altLang="cs-CZ">
                <a:solidFill>
                  <a:srgbClr val="000000"/>
                </a:solidFill>
              </a:rPr>
              <a:t>,</a:t>
            </a:r>
            <a:r>
              <a:rPr lang="en-US" altLang="cs-CZ" b="0">
                <a:solidFill>
                  <a:srgbClr val="808080"/>
                </a:solidFill>
              </a:rPr>
              <a:t> </a:t>
            </a:r>
            <a:r>
              <a:rPr lang="en-US" altLang="cs-CZ">
                <a:solidFill>
                  <a:srgbClr val="000000"/>
                </a:solidFill>
              </a:rPr>
              <a:t>(</a:t>
            </a:r>
            <a:r>
              <a:rPr lang="en-US" altLang="cs-CZ">
                <a:solidFill>
                  <a:srgbClr val="00007F"/>
                </a:solidFill>
              </a:rPr>
              <a:t>short</a:t>
            </a:r>
            <a:r>
              <a:rPr lang="en-US" altLang="cs-CZ">
                <a:solidFill>
                  <a:srgbClr val="000000"/>
                </a:solidFill>
              </a:rPr>
              <a:t>)</a:t>
            </a:r>
            <a:r>
              <a:rPr lang="en-US" altLang="cs-CZ" b="0">
                <a:solidFill>
                  <a:srgbClr val="808080"/>
                </a:solidFill>
              </a:rPr>
              <a:t> </a:t>
            </a:r>
            <a:r>
              <a:rPr lang="en-US" altLang="cs-CZ" b="0">
                <a:solidFill>
                  <a:srgbClr val="007F7F"/>
                </a:solidFill>
              </a:rPr>
              <a:t>0</a:t>
            </a:r>
            <a:r>
              <a:rPr lang="en-US" altLang="cs-CZ">
                <a:solidFill>
                  <a:srgbClr val="000000"/>
                </a:solidFill>
              </a:rPr>
              <a:t>,</a:t>
            </a:r>
            <a:r>
              <a:rPr lang="en-US" altLang="cs-CZ" b="0">
                <a:solidFill>
                  <a:srgbClr val="808080"/>
                </a:solidFill>
              </a:rPr>
              <a:t> </a:t>
            </a:r>
            <a:r>
              <a:rPr lang="en-US" altLang="cs-CZ">
                <a:solidFill>
                  <a:srgbClr val="000000"/>
                </a:solidFill>
              </a:rPr>
              <a:t>(</a:t>
            </a:r>
            <a:r>
              <a:rPr lang="en-US" altLang="cs-CZ">
                <a:solidFill>
                  <a:srgbClr val="00007F"/>
                </a:solidFill>
              </a:rPr>
              <a:t>short</a:t>
            </a:r>
            <a:r>
              <a:rPr lang="en-US" altLang="cs-CZ">
                <a:solidFill>
                  <a:srgbClr val="000000"/>
                </a:solidFill>
              </a:rPr>
              <a:t>)</a:t>
            </a:r>
            <a:r>
              <a:rPr lang="en-US" altLang="cs-CZ" b="0">
                <a:solidFill>
                  <a:srgbClr val="808080"/>
                </a:solidFill>
              </a:rPr>
              <a:t> </a:t>
            </a:r>
            <a:r>
              <a:rPr lang="en-US" altLang="cs-CZ" b="0">
                <a:solidFill>
                  <a:srgbClr val="000000"/>
                </a:solidFill>
              </a:rPr>
              <a:t>array_to_hash</a:t>
            </a:r>
            <a:r>
              <a:rPr lang="en-US" altLang="cs-CZ">
                <a:solidFill>
                  <a:srgbClr val="000000"/>
                </a:solidFill>
              </a:rPr>
              <a:t>.</a:t>
            </a:r>
            <a:r>
              <a:rPr lang="en-US" altLang="cs-CZ" b="0">
                <a:solidFill>
                  <a:srgbClr val="000000"/>
                </a:solidFill>
              </a:rPr>
              <a:t>length</a:t>
            </a:r>
            <a:r>
              <a:rPr lang="en-US" altLang="cs-CZ">
                <a:solidFill>
                  <a:srgbClr val="000000"/>
                </a:solidFill>
              </a:rPr>
              <a:t>);</a:t>
            </a:r>
            <a:endParaRPr lang="en-US" altLang="cs-CZ" b="0">
              <a:solidFill>
                <a:srgbClr val="808080"/>
              </a:solidFill>
            </a:endParaRPr>
          </a:p>
          <a:p>
            <a:r>
              <a:rPr lang="en-US" altLang="cs-CZ">
                <a:solidFill>
                  <a:srgbClr val="000000"/>
                </a:solidFill>
              </a:rPr>
              <a:t>}</a:t>
            </a:r>
            <a:endParaRPr lang="en-US" altLang="cs-CZ" b="0">
              <a:solidFill>
                <a:srgbClr val="808080"/>
              </a:solidFill>
            </a:endParaRPr>
          </a:p>
          <a:p>
            <a:r>
              <a:rPr lang="en-US" altLang="cs-CZ" b="0">
                <a:solidFill>
                  <a:srgbClr val="007F00"/>
                </a:solidFill>
              </a:rPr>
              <a:t>// FINALIZE HASH VALUE (WHEN LAST PART OF DATA IS AVAILABLE)</a:t>
            </a:r>
          </a:p>
          <a:p>
            <a:r>
              <a:rPr lang="en-US" altLang="cs-CZ" b="0">
                <a:solidFill>
                  <a:srgbClr val="007F00"/>
                </a:solidFill>
              </a:rPr>
              <a:t>// AND OBTAIN RESULTING HASH VALUE</a:t>
            </a:r>
          </a:p>
          <a:p>
            <a:r>
              <a:rPr lang="en-US" altLang="cs-CZ" b="0">
                <a:solidFill>
                  <a:srgbClr val="000000"/>
                </a:solidFill>
              </a:rPr>
              <a:t>m_sha1</a:t>
            </a:r>
            <a:r>
              <a:rPr lang="en-US" altLang="cs-CZ">
                <a:solidFill>
                  <a:srgbClr val="000000"/>
                </a:solidFill>
              </a:rPr>
              <a:t>.</a:t>
            </a:r>
            <a:r>
              <a:rPr lang="en-US" altLang="cs-CZ" b="0">
                <a:solidFill>
                  <a:srgbClr val="000000"/>
                </a:solidFill>
              </a:rPr>
              <a:t>doFinal</a:t>
            </a:r>
            <a:r>
              <a:rPr lang="en-US" altLang="cs-CZ">
                <a:solidFill>
                  <a:srgbClr val="000000"/>
                </a:solidFill>
              </a:rPr>
              <a:t>(</a:t>
            </a:r>
            <a:r>
              <a:rPr lang="en-US" altLang="cs-CZ" b="0">
                <a:solidFill>
                  <a:srgbClr val="000000"/>
                </a:solidFill>
              </a:rPr>
              <a:t>array_to_hash</a:t>
            </a:r>
            <a:r>
              <a:rPr lang="en-US" altLang="cs-CZ">
                <a:solidFill>
                  <a:srgbClr val="000000"/>
                </a:solidFill>
              </a:rPr>
              <a:t>,</a:t>
            </a:r>
            <a:r>
              <a:rPr lang="en-US" altLang="cs-CZ" b="0">
                <a:solidFill>
                  <a:srgbClr val="808080"/>
                </a:solidFill>
              </a:rPr>
              <a:t> </a:t>
            </a:r>
            <a:r>
              <a:rPr lang="en-US" altLang="cs-CZ">
                <a:solidFill>
                  <a:srgbClr val="000000"/>
                </a:solidFill>
              </a:rPr>
              <a:t>(</a:t>
            </a:r>
            <a:r>
              <a:rPr lang="en-US" altLang="cs-CZ">
                <a:solidFill>
                  <a:srgbClr val="00007F"/>
                </a:solidFill>
              </a:rPr>
              <a:t>short</a:t>
            </a:r>
            <a:r>
              <a:rPr lang="en-US" altLang="cs-CZ">
                <a:solidFill>
                  <a:srgbClr val="000000"/>
                </a:solidFill>
              </a:rPr>
              <a:t>)</a:t>
            </a:r>
            <a:r>
              <a:rPr lang="en-US" altLang="cs-CZ" b="0">
                <a:solidFill>
                  <a:srgbClr val="808080"/>
                </a:solidFill>
              </a:rPr>
              <a:t> </a:t>
            </a:r>
            <a:r>
              <a:rPr lang="en-US" altLang="cs-CZ" b="0">
                <a:solidFill>
                  <a:srgbClr val="007F7F"/>
                </a:solidFill>
              </a:rPr>
              <a:t>0</a:t>
            </a:r>
            <a:r>
              <a:rPr lang="en-US" altLang="cs-CZ">
                <a:solidFill>
                  <a:srgbClr val="000000"/>
                </a:solidFill>
              </a:rPr>
              <a:t>,</a:t>
            </a:r>
            <a:r>
              <a:rPr lang="en-US" altLang="cs-CZ" b="0">
                <a:solidFill>
                  <a:srgbClr val="808080"/>
                </a:solidFill>
              </a:rPr>
              <a:t> </a:t>
            </a:r>
            <a:r>
              <a:rPr lang="en-US" altLang="cs-CZ">
                <a:solidFill>
                  <a:srgbClr val="000000"/>
                </a:solidFill>
              </a:rPr>
              <a:t>(</a:t>
            </a:r>
            <a:r>
              <a:rPr lang="en-US" altLang="cs-CZ">
                <a:solidFill>
                  <a:srgbClr val="00007F"/>
                </a:solidFill>
              </a:rPr>
              <a:t>short</a:t>
            </a:r>
            <a:r>
              <a:rPr lang="en-US" altLang="cs-CZ">
                <a:solidFill>
                  <a:srgbClr val="000000"/>
                </a:solidFill>
              </a:rPr>
              <a:t>)</a:t>
            </a:r>
            <a:r>
              <a:rPr lang="en-US" altLang="cs-CZ" b="0">
                <a:solidFill>
                  <a:srgbClr val="808080"/>
                </a:solidFill>
              </a:rPr>
              <a:t> </a:t>
            </a:r>
            <a:r>
              <a:rPr lang="en-US" altLang="cs-CZ" b="0">
                <a:solidFill>
                  <a:srgbClr val="000000"/>
                </a:solidFill>
              </a:rPr>
              <a:t>array_to_hash</a:t>
            </a:r>
            <a:r>
              <a:rPr lang="en-US" altLang="cs-CZ">
                <a:solidFill>
                  <a:srgbClr val="000000"/>
                </a:solidFill>
              </a:rPr>
              <a:t>.</a:t>
            </a:r>
            <a:r>
              <a:rPr lang="en-US" altLang="cs-CZ" b="0">
                <a:solidFill>
                  <a:srgbClr val="000000"/>
                </a:solidFill>
              </a:rPr>
              <a:t>length</a:t>
            </a:r>
            <a:r>
              <a:rPr lang="en-US" altLang="cs-CZ">
                <a:solidFill>
                  <a:srgbClr val="000000"/>
                </a:solidFill>
              </a:rPr>
              <a:t>,</a:t>
            </a:r>
            <a:r>
              <a:rPr lang="en-US" altLang="cs-CZ" b="0">
                <a:solidFill>
                  <a:srgbClr val="808080"/>
                </a:solidFill>
              </a:rPr>
              <a:t> </a:t>
            </a:r>
          </a:p>
          <a:p>
            <a:r>
              <a:rPr lang="en-US" altLang="cs-CZ" b="0">
                <a:solidFill>
                  <a:srgbClr val="808080"/>
                </a:solidFill>
              </a:rPr>
              <a:t>   </a:t>
            </a:r>
            <a:r>
              <a:rPr lang="en-US" altLang="cs-CZ" b="0">
                <a:solidFill>
                  <a:srgbClr val="000000"/>
                </a:solidFill>
              </a:rPr>
              <a:t>out_hash_array</a:t>
            </a:r>
            <a:r>
              <a:rPr lang="en-US" altLang="cs-CZ">
                <a:solidFill>
                  <a:srgbClr val="000000"/>
                </a:solidFill>
              </a:rPr>
              <a:t>,</a:t>
            </a:r>
            <a:r>
              <a:rPr lang="en-US" altLang="cs-CZ" b="0">
                <a:solidFill>
                  <a:srgbClr val="808080"/>
                </a:solidFill>
              </a:rPr>
              <a:t> </a:t>
            </a:r>
            <a:r>
              <a:rPr lang="en-US" altLang="cs-CZ">
                <a:solidFill>
                  <a:srgbClr val="000000"/>
                </a:solidFill>
              </a:rPr>
              <a:t>(</a:t>
            </a:r>
            <a:r>
              <a:rPr lang="en-US" altLang="cs-CZ">
                <a:solidFill>
                  <a:srgbClr val="00007F"/>
                </a:solidFill>
              </a:rPr>
              <a:t>short</a:t>
            </a:r>
            <a:r>
              <a:rPr lang="en-US" altLang="cs-CZ">
                <a:solidFill>
                  <a:srgbClr val="000000"/>
                </a:solidFill>
              </a:rPr>
              <a:t>)</a:t>
            </a:r>
            <a:r>
              <a:rPr lang="en-US" altLang="cs-CZ" b="0">
                <a:solidFill>
                  <a:srgbClr val="808080"/>
                </a:solidFill>
              </a:rPr>
              <a:t> </a:t>
            </a:r>
            <a:r>
              <a:rPr lang="en-US" altLang="cs-CZ" b="0">
                <a:solidFill>
                  <a:srgbClr val="007F7F"/>
                </a:solidFill>
              </a:rPr>
              <a:t>0</a:t>
            </a:r>
            <a:r>
              <a:rPr lang="en-US" altLang="cs-CZ">
                <a:solidFill>
                  <a:srgbClr val="000000"/>
                </a:solidFill>
              </a:rPr>
              <a:t>);</a:t>
            </a:r>
            <a:endParaRPr lang="en-US" altLang="cs-CZ" b="0">
              <a:solidFill>
                <a:srgbClr val="808080"/>
              </a:solidFill>
            </a:endParaRPr>
          </a:p>
          <a:p>
            <a:endParaRPr lang="en-US" altLang="cs-CZ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84</a:t>
            </a:fld>
            <a:endParaRPr lang="cs-CZ" dirty="0"/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188913"/>
            <a:ext cx="1104900" cy="69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58000" contrast="-76000"/>
                    <a:grayscl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6519822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GPPro</a:t>
            </a:r>
            <a:r>
              <a:rPr lang="en-US" dirty="0"/>
              <a:t> – M. </a:t>
            </a:r>
            <a:r>
              <a:rPr lang="en-US" dirty="0" err="1"/>
              <a:t>Paljak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067944" y="647427"/>
            <a:ext cx="4896544" cy="6021933"/>
          </a:xfrm>
          <a:ln>
            <a:noFill/>
          </a:ln>
        </p:spPr>
        <p:txBody>
          <a:bodyPr/>
          <a:lstStyle/>
          <a:p>
            <a:pPr marL="0" indent="0">
              <a:buNone/>
            </a:pPr>
            <a:r>
              <a:rPr lang="cs-CZ" sz="900" b="1" dirty="0"/>
              <a:t>gp.exe -</a:t>
            </a:r>
            <a:r>
              <a:rPr lang="cs-CZ" sz="900" b="1" dirty="0" err="1"/>
              <a:t>install</a:t>
            </a:r>
            <a:r>
              <a:rPr lang="cs-CZ" sz="900" b="1" dirty="0"/>
              <a:t> </a:t>
            </a:r>
            <a:r>
              <a:rPr lang="en-US" sz="900" b="1" dirty="0"/>
              <a:t>applet</a:t>
            </a:r>
            <a:r>
              <a:rPr lang="cs-CZ" sz="900" b="1" dirty="0"/>
              <a:t>.cap -</a:t>
            </a:r>
            <a:r>
              <a:rPr lang="cs-CZ" sz="900" b="1" dirty="0" err="1"/>
              <a:t>verbose</a:t>
            </a:r>
            <a:r>
              <a:rPr lang="cs-CZ" sz="900" b="1" dirty="0"/>
              <a:t> </a:t>
            </a:r>
          </a:p>
          <a:p>
            <a:pPr marL="0" indent="0">
              <a:buNone/>
            </a:pPr>
            <a:r>
              <a:rPr lang="cs-CZ" sz="900" dirty="0" err="1"/>
              <a:t>Reader</a:t>
            </a:r>
            <a:r>
              <a:rPr lang="cs-CZ" sz="900" dirty="0"/>
              <a:t>: OMNIKEY AG Smart </a:t>
            </a:r>
            <a:r>
              <a:rPr lang="cs-CZ" sz="900" dirty="0" err="1"/>
              <a:t>Card</a:t>
            </a:r>
            <a:r>
              <a:rPr lang="cs-CZ" sz="900" dirty="0"/>
              <a:t> </a:t>
            </a:r>
            <a:r>
              <a:rPr lang="cs-CZ" sz="900" dirty="0" err="1"/>
              <a:t>Reader</a:t>
            </a:r>
            <a:r>
              <a:rPr lang="cs-CZ" sz="900" dirty="0"/>
              <a:t> USB 0</a:t>
            </a:r>
          </a:p>
          <a:p>
            <a:pPr marL="0" indent="0">
              <a:buNone/>
            </a:pPr>
            <a:r>
              <a:rPr lang="cs-CZ" sz="900" dirty="0"/>
              <a:t>ATR: 3BF81800008031FE450073C8401300900092</a:t>
            </a:r>
          </a:p>
          <a:p>
            <a:pPr marL="0" indent="0">
              <a:buNone/>
            </a:pPr>
            <a:r>
              <a:rPr lang="cs-CZ" sz="900" dirty="0"/>
              <a:t>More </a:t>
            </a:r>
            <a:r>
              <a:rPr lang="cs-CZ" sz="900" dirty="0" err="1"/>
              <a:t>information</a:t>
            </a:r>
            <a:r>
              <a:rPr lang="cs-CZ" sz="900" dirty="0"/>
              <a:t> </a:t>
            </a:r>
            <a:r>
              <a:rPr lang="cs-CZ" sz="900" dirty="0" err="1"/>
              <a:t>about</a:t>
            </a:r>
            <a:r>
              <a:rPr lang="cs-CZ" sz="900" dirty="0"/>
              <a:t> </a:t>
            </a:r>
            <a:r>
              <a:rPr lang="cs-CZ" sz="900" dirty="0" err="1"/>
              <a:t>your</a:t>
            </a:r>
            <a:r>
              <a:rPr lang="cs-CZ" sz="900" dirty="0"/>
              <a:t> </a:t>
            </a:r>
            <a:r>
              <a:rPr lang="cs-CZ" sz="900" dirty="0" err="1"/>
              <a:t>card</a:t>
            </a:r>
            <a:r>
              <a:rPr lang="cs-CZ" sz="900" dirty="0"/>
              <a:t>:</a:t>
            </a:r>
            <a:r>
              <a:rPr lang="en-US" sz="900" dirty="0"/>
              <a:t> </a:t>
            </a:r>
          </a:p>
          <a:p>
            <a:pPr marL="0" indent="0">
              <a:buNone/>
            </a:pPr>
            <a:r>
              <a:rPr lang="cs-CZ" sz="900" dirty="0"/>
              <a:t>http://smartcard-atr.appspot.com/parse?ATR=3BF81800008031FE450073C8401300900092</a:t>
            </a:r>
          </a:p>
          <a:p>
            <a:pPr marL="0" indent="0">
              <a:buNone/>
            </a:pPr>
            <a:endParaRPr lang="cs-CZ" sz="900" dirty="0"/>
          </a:p>
          <a:p>
            <a:pPr marL="0" indent="0">
              <a:buNone/>
            </a:pPr>
            <a:r>
              <a:rPr lang="cs-CZ" sz="900" dirty="0"/>
              <a:t>Auto-</a:t>
            </a:r>
            <a:r>
              <a:rPr lang="cs-CZ" sz="900" dirty="0" err="1"/>
              <a:t>detected</a:t>
            </a:r>
            <a:r>
              <a:rPr lang="cs-CZ" sz="900" dirty="0"/>
              <a:t> ISD AID: A000000003000000</a:t>
            </a:r>
          </a:p>
          <a:p>
            <a:pPr marL="0" indent="0">
              <a:buNone/>
            </a:pPr>
            <a:r>
              <a:rPr lang="cs-CZ" sz="900" dirty="0"/>
              <a:t>Host </a:t>
            </a:r>
            <a:r>
              <a:rPr lang="cs-CZ" sz="900" dirty="0" err="1"/>
              <a:t>challenge</a:t>
            </a:r>
            <a:r>
              <a:rPr lang="cs-CZ" sz="900" dirty="0"/>
              <a:t>: 764D6A0982DC5E17</a:t>
            </a:r>
          </a:p>
          <a:p>
            <a:pPr marL="0" indent="0">
              <a:buNone/>
            </a:pPr>
            <a:r>
              <a:rPr lang="cs-CZ" sz="900" dirty="0" err="1"/>
              <a:t>Card</a:t>
            </a:r>
            <a:r>
              <a:rPr lang="cs-CZ" sz="900" dirty="0"/>
              <a:t> </a:t>
            </a:r>
            <a:r>
              <a:rPr lang="cs-CZ" sz="900" dirty="0" err="1"/>
              <a:t>challenge</a:t>
            </a:r>
            <a:r>
              <a:rPr lang="cs-CZ" sz="900" dirty="0"/>
              <a:t>: 0005112D5C02E152</a:t>
            </a:r>
          </a:p>
          <a:p>
            <a:pPr marL="0" indent="0">
              <a:buNone/>
            </a:pPr>
            <a:r>
              <a:rPr lang="cs-CZ" sz="900" dirty="0" err="1"/>
              <a:t>Card</a:t>
            </a:r>
            <a:r>
              <a:rPr lang="cs-CZ" sz="900" dirty="0"/>
              <a:t> </a:t>
            </a:r>
            <a:r>
              <a:rPr lang="cs-CZ" sz="900" dirty="0" err="1"/>
              <a:t>reports</a:t>
            </a:r>
            <a:r>
              <a:rPr lang="cs-CZ" sz="900" dirty="0"/>
              <a:t> SCP02 </a:t>
            </a:r>
            <a:r>
              <a:rPr lang="cs-CZ" sz="900" dirty="0" err="1"/>
              <a:t>with</a:t>
            </a:r>
            <a:r>
              <a:rPr lang="cs-CZ" sz="900" dirty="0"/>
              <a:t> </a:t>
            </a:r>
            <a:r>
              <a:rPr lang="cs-CZ" sz="900" dirty="0" err="1"/>
              <a:t>version</a:t>
            </a:r>
            <a:r>
              <a:rPr lang="cs-CZ" sz="900" dirty="0"/>
              <a:t> 1 </a:t>
            </a:r>
            <a:r>
              <a:rPr lang="cs-CZ" sz="900" dirty="0" err="1"/>
              <a:t>keys</a:t>
            </a:r>
            <a:endParaRPr lang="cs-CZ" sz="900" dirty="0"/>
          </a:p>
          <a:p>
            <a:pPr marL="0" indent="0">
              <a:buNone/>
            </a:pPr>
            <a:r>
              <a:rPr lang="cs-CZ" sz="900" dirty="0"/>
              <a:t>Master </a:t>
            </a:r>
            <a:r>
              <a:rPr lang="cs-CZ" sz="900" dirty="0" err="1"/>
              <a:t>keys</a:t>
            </a:r>
            <a:r>
              <a:rPr lang="cs-CZ" sz="900" dirty="0"/>
              <a:t>:</a:t>
            </a:r>
          </a:p>
          <a:p>
            <a:pPr marL="0" indent="0">
              <a:buNone/>
            </a:pPr>
            <a:r>
              <a:rPr lang="cs-CZ" sz="900" dirty="0" err="1"/>
              <a:t>Version</a:t>
            </a:r>
            <a:r>
              <a:rPr lang="cs-CZ" sz="900" dirty="0"/>
              <a:t> 0</a:t>
            </a:r>
          </a:p>
          <a:p>
            <a:pPr marL="0" indent="0">
              <a:buNone/>
            </a:pPr>
            <a:r>
              <a:rPr lang="cs-CZ" sz="900" dirty="0"/>
              <a:t>ENC: Ver:0 ID:0 Type:DES3 Len:16 Value:404142434445464748494A4B4C4D4E4F</a:t>
            </a:r>
          </a:p>
          <a:p>
            <a:pPr marL="0" indent="0">
              <a:buNone/>
            </a:pPr>
            <a:r>
              <a:rPr lang="cs-CZ" sz="900" dirty="0"/>
              <a:t>MAC: Ver:0 ID:0 Type:DES3 Len:16 Value:404142434445464748494A4B4C4D4E4F</a:t>
            </a:r>
          </a:p>
          <a:p>
            <a:pPr marL="0" indent="0">
              <a:buNone/>
            </a:pPr>
            <a:r>
              <a:rPr lang="cs-CZ" sz="900" dirty="0"/>
              <a:t>KEK: Ver:0 ID:0 Type:DES3 Len:16 Value:404142434445464748494A4B4C4D4E4F</a:t>
            </a:r>
          </a:p>
          <a:p>
            <a:pPr marL="0" indent="0">
              <a:buNone/>
            </a:pPr>
            <a:r>
              <a:rPr lang="cs-CZ" sz="900" dirty="0" err="1"/>
              <a:t>Diversififed</a:t>
            </a:r>
            <a:r>
              <a:rPr lang="cs-CZ" sz="900" dirty="0"/>
              <a:t> master </a:t>
            </a:r>
            <a:r>
              <a:rPr lang="cs-CZ" sz="900" dirty="0" err="1"/>
              <a:t>keys</a:t>
            </a:r>
            <a:r>
              <a:rPr lang="cs-CZ" sz="900" dirty="0"/>
              <a:t>:</a:t>
            </a:r>
          </a:p>
          <a:p>
            <a:pPr marL="0" indent="0">
              <a:buNone/>
            </a:pPr>
            <a:r>
              <a:rPr lang="cs-CZ" sz="900" dirty="0" err="1"/>
              <a:t>Version</a:t>
            </a:r>
            <a:r>
              <a:rPr lang="cs-CZ" sz="900" dirty="0"/>
              <a:t> 0</a:t>
            </a:r>
          </a:p>
          <a:p>
            <a:pPr marL="0" indent="0">
              <a:buNone/>
            </a:pPr>
            <a:r>
              <a:rPr lang="cs-CZ" sz="900" dirty="0"/>
              <a:t>ENC: Ver:0 ID:0 Type:DES3 Len:16 Value:8D16CDB90D9A1BCB9C3B208FB491DFF6</a:t>
            </a:r>
          </a:p>
          <a:p>
            <a:pPr marL="0" indent="0">
              <a:buNone/>
            </a:pPr>
            <a:r>
              <a:rPr lang="cs-CZ" sz="900" dirty="0"/>
              <a:t>MAC: Ver:0 ID:0 Type:DES3 Len:16 Value:D3A3DD0DB2C1F84F79E3BC0EF4B0A78E</a:t>
            </a:r>
          </a:p>
          <a:p>
            <a:pPr marL="0" indent="0">
              <a:buNone/>
            </a:pPr>
            <a:r>
              <a:rPr lang="cs-CZ" sz="900" dirty="0"/>
              <a:t>KEK: Ver:0 ID:0 Type:DES3 Len:16 Value:F80C3E807D4C57293B651693ED999448</a:t>
            </a:r>
          </a:p>
          <a:p>
            <a:pPr marL="0" indent="0">
              <a:buNone/>
            </a:pPr>
            <a:r>
              <a:rPr lang="cs-CZ" sz="900" dirty="0" err="1"/>
              <a:t>Sequnce</a:t>
            </a:r>
            <a:r>
              <a:rPr lang="cs-CZ" sz="900" dirty="0"/>
              <a:t> </a:t>
            </a:r>
            <a:r>
              <a:rPr lang="cs-CZ" sz="900" dirty="0" err="1"/>
              <a:t>counter</a:t>
            </a:r>
            <a:r>
              <a:rPr lang="cs-CZ" sz="900" dirty="0"/>
              <a:t>: 0005</a:t>
            </a:r>
          </a:p>
          <a:p>
            <a:pPr marL="0" indent="0">
              <a:buNone/>
            </a:pPr>
            <a:r>
              <a:rPr lang="cs-CZ" sz="900" dirty="0" err="1"/>
              <a:t>Derived</a:t>
            </a:r>
            <a:r>
              <a:rPr lang="cs-CZ" sz="900" dirty="0"/>
              <a:t> session </a:t>
            </a:r>
            <a:r>
              <a:rPr lang="cs-CZ" sz="900" dirty="0" err="1"/>
              <a:t>keys</a:t>
            </a:r>
            <a:r>
              <a:rPr lang="cs-CZ" sz="900" dirty="0"/>
              <a:t>:</a:t>
            </a:r>
          </a:p>
          <a:p>
            <a:pPr marL="0" indent="0">
              <a:buNone/>
            </a:pPr>
            <a:r>
              <a:rPr lang="cs-CZ" sz="900" dirty="0" err="1"/>
              <a:t>Version</a:t>
            </a:r>
            <a:r>
              <a:rPr lang="cs-CZ" sz="900" dirty="0"/>
              <a:t> 0</a:t>
            </a:r>
          </a:p>
          <a:p>
            <a:pPr marL="0" indent="0">
              <a:buNone/>
            </a:pPr>
            <a:r>
              <a:rPr lang="cs-CZ" sz="900" dirty="0"/>
              <a:t>ENC: Ver:0 ID:0 Type:DES3 Len:16 Value:6BCC8856C64D5A6090A603C5FFBA7F4F</a:t>
            </a:r>
          </a:p>
          <a:p>
            <a:pPr marL="0" indent="0">
              <a:buNone/>
            </a:pPr>
            <a:r>
              <a:rPr lang="cs-CZ" sz="900" dirty="0"/>
              <a:t>MAC: Ver:0 ID:0 Type:DES3 Len:16 Value:3BDCE52AE932EFF43E506C498BAC9F21</a:t>
            </a:r>
          </a:p>
          <a:p>
            <a:pPr marL="0" indent="0">
              <a:buNone/>
            </a:pPr>
            <a:r>
              <a:rPr lang="cs-CZ" sz="900" dirty="0"/>
              <a:t>KEK: Ver:0 ID:0 Type:DES3 Len:16 Value:FFC30797EFA7EC37A28E4485052EA21D</a:t>
            </a:r>
          </a:p>
          <a:p>
            <a:pPr marL="0" indent="0">
              <a:buNone/>
            </a:pPr>
            <a:r>
              <a:rPr lang="cs-CZ" sz="900" dirty="0" err="1"/>
              <a:t>Verified</a:t>
            </a:r>
            <a:r>
              <a:rPr lang="cs-CZ" sz="900" dirty="0"/>
              <a:t> </a:t>
            </a:r>
            <a:r>
              <a:rPr lang="cs-CZ" sz="900" dirty="0" err="1"/>
              <a:t>card</a:t>
            </a:r>
            <a:r>
              <a:rPr lang="cs-CZ" sz="900" dirty="0"/>
              <a:t> </a:t>
            </a:r>
            <a:r>
              <a:rPr lang="cs-CZ" sz="900" dirty="0" err="1"/>
              <a:t>cryptogram</a:t>
            </a:r>
            <a:r>
              <a:rPr lang="cs-CZ" sz="900" dirty="0"/>
              <a:t>: 37C4139407A2F0DD</a:t>
            </a:r>
          </a:p>
          <a:p>
            <a:pPr marL="0" indent="0">
              <a:buNone/>
            </a:pPr>
            <a:r>
              <a:rPr lang="cs-CZ" sz="900" dirty="0" err="1"/>
              <a:t>Calculated</a:t>
            </a:r>
            <a:r>
              <a:rPr lang="cs-CZ" sz="900" dirty="0"/>
              <a:t> host </a:t>
            </a:r>
            <a:r>
              <a:rPr lang="cs-CZ" sz="900" dirty="0" err="1"/>
              <a:t>cryptogram</a:t>
            </a:r>
            <a:r>
              <a:rPr lang="cs-CZ" sz="900" dirty="0"/>
              <a:t>: A9376B4721194AFA</a:t>
            </a:r>
          </a:p>
          <a:p>
            <a:pPr marL="0" indent="0">
              <a:buNone/>
            </a:pPr>
            <a:r>
              <a:rPr lang="cs-CZ" sz="900" dirty="0"/>
              <a:t>CAP </a:t>
            </a:r>
            <a:r>
              <a:rPr lang="cs-CZ" sz="900" dirty="0" err="1"/>
              <a:t>file</a:t>
            </a:r>
            <a:r>
              <a:rPr lang="cs-CZ" sz="900" dirty="0"/>
              <a:t> (v2.1) </a:t>
            </a:r>
            <a:r>
              <a:rPr lang="cs-CZ" sz="900" dirty="0" err="1"/>
              <a:t>generated</a:t>
            </a:r>
            <a:r>
              <a:rPr lang="cs-CZ" sz="900" dirty="0"/>
              <a:t> on </a:t>
            </a:r>
            <a:r>
              <a:rPr lang="cs-CZ" sz="900" dirty="0" err="1"/>
              <a:t>Tue</a:t>
            </a:r>
            <a:r>
              <a:rPr lang="cs-CZ" sz="900" dirty="0"/>
              <a:t> </a:t>
            </a:r>
            <a:r>
              <a:rPr lang="cs-CZ" sz="900" dirty="0" err="1"/>
              <a:t>Aug</a:t>
            </a:r>
            <a:r>
              <a:rPr lang="cs-CZ" sz="900" dirty="0"/>
              <a:t> 04 14:34:51 CEST 2015</a:t>
            </a:r>
          </a:p>
          <a:p>
            <a:pPr marL="0" indent="0">
              <a:buNone/>
            </a:pPr>
            <a:r>
              <a:rPr lang="cs-CZ" sz="900" dirty="0"/>
              <a:t>By Sun </a:t>
            </a:r>
            <a:r>
              <a:rPr lang="cs-CZ" sz="900" dirty="0" err="1"/>
              <a:t>Microsystems</a:t>
            </a:r>
            <a:r>
              <a:rPr lang="cs-CZ" sz="900" dirty="0"/>
              <a:t> Inc. </a:t>
            </a:r>
            <a:r>
              <a:rPr lang="cs-CZ" sz="900" dirty="0" err="1"/>
              <a:t>converter</a:t>
            </a:r>
            <a:r>
              <a:rPr lang="cs-CZ" sz="900" dirty="0"/>
              <a:t> 1.3 </a:t>
            </a:r>
            <a:r>
              <a:rPr lang="cs-CZ" sz="900" dirty="0" err="1"/>
              <a:t>with</a:t>
            </a:r>
            <a:r>
              <a:rPr lang="cs-CZ" sz="900" dirty="0"/>
              <a:t> JDK 1.8.0_31 (</a:t>
            </a:r>
            <a:r>
              <a:rPr lang="cs-CZ" sz="900" dirty="0" err="1"/>
              <a:t>Oracle</a:t>
            </a:r>
            <a:r>
              <a:rPr lang="cs-CZ" sz="900" dirty="0"/>
              <a:t> </a:t>
            </a:r>
            <a:r>
              <a:rPr lang="cs-CZ" sz="900" dirty="0" err="1"/>
              <a:t>Corporation</a:t>
            </a:r>
            <a:r>
              <a:rPr lang="cs-CZ" sz="900" dirty="0"/>
              <a:t>)</a:t>
            </a:r>
          </a:p>
          <a:p>
            <a:pPr marL="0" indent="0">
              <a:buNone/>
            </a:pPr>
            <a:r>
              <a:rPr lang="cs-CZ" sz="900" dirty="0" err="1"/>
              <a:t>Package</a:t>
            </a:r>
            <a:r>
              <a:rPr lang="cs-CZ" sz="900" dirty="0"/>
              <a:t>: </a:t>
            </a:r>
            <a:r>
              <a:rPr lang="cs-CZ" sz="900" dirty="0" err="1"/>
              <a:t>AlgTest</a:t>
            </a:r>
            <a:r>
              <a:rPr lang="cs-CZ" sz="900" dirty="0"/>
              <a:t> v1.0 </a:t>
            </a:r>
            <a:r>
              <a:rPr lang="cs-CZ" sz="900" dirty="0" err="1"/>
              <a:t>with</a:t>
            </a:r>
            <a:r>
              <a:rPr lang="cs-CZ" sz="900" dirty="0"/>
              <a:t> AID 6D797061636B616731</a:t>
            </a:r>
          </a:p>
          <a:p>
            <a:pPr marL="0" indent="0">
              <a:buNone/>
            </a:pPr>
            <a:r>
              <a:rPr lang="cs-CZ" sz="900" dirty="0"/>
              <a:t>Applet: </a:t>
            </a:r>
            <a:r>
              <a:rPr lang="cs-CZ" sz="900" dirty="0" err="1"/>
              <a:t>JCAlgTestApplet</a:t>
            </a:r>
            <a:r>
              <a:rPr lang="cs-CZ" sz="900" dirty="0"/>
              <a:t> </a:t>
            </a:r>
            <a:r>
              <a:rPr lang="cs-CZ" sz="900" dirty="0" err="1"/>
              <a:t>with</a:t>
            </a:r>
            <a:r>
              <a:rPr lang="cs-CZ" sz="900" dirty="0"/>
              <a:t> AID 6D7970616330303031</a:t>
            </a:r>
          </a:p>
          <a:p>
            <a:pPr marL="0" indent="0">
              <a:buNone/>
            </a:pPr>
            <a:r>
              <a:rPr lang="cs-CZ" sz="900" dirty="0"/>
              <a:t>Import: A0000000620001 v1.0</a:t>
            </a:r>
          </a:p>
          <a:p>
            <a:pPr marL="0" indent="0">
              <a:buNone/>
            </a:pPr>
            <a:r>
              <a:rPr lang="cs-CZ" sz="900" dirty="0"/>
              <a:t>Import: A0000000620102 v1.2</a:t>
            </a:r>
          </a:p>
          <a:p>
            <a:pPr marL="0" indent="0">
              <a:buNone/>
            </a:pPr>
            <a:r>
              <a:rPr lang="cs-CZ" sz="900" dirty="0"/>
              <a:t>Import: A0000000620101 v1.2</a:t>
            </a:r>
          </a:p>
          <a:p>
            <a:pPr marL="0" indent="0">
              <a:buNone/>
            </a:pPr>
            <a:r>
              <a:rPr lang="cs-CZ" sz="900" dirty="0"/>
              <a:t>CAP </a:t>
            </a:r>
            <a:r>
              <a:rPr lang="cs-CZ" sz="900" dirty="0" err="1"/>
              <a:t>loaded</a:t>
            </a:r>
            <a:endParaRPr lang="cs-CZ" sz="90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 Security Technologies: JavaCard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85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970487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Zástupný symbol pro zápatí 5"/>
          <p:cNvSpPr>
            <a:spLocks noGrp="1"/>
          </p:cNvSpPr>
          <p:nvPr>
            <p:ph type="ftr" sz="quarter" idx="4294967295"/>
          </p:nvPr>
        </p:nvSpPr>
        <p:spPr>
          <a:xfrm>
            <a:off x="179388" y="6497638"/>
            <a:ext cx="7127875" cy="474662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altLang="cs-CZ">
                <a:solidFill>
                  <a:srgbClr val="FFFFFF"/>
                </a:solidFill>
                <a:latin typeface="Times New Roman" panose="02020603050405020304" pitchFamily="18" charset="0"/>
              </a:rPr>
              <a:t>| PV204 Security Technologies: JavaCard</a:t>
            </a:r>
          </a:p>
        </p:txBody>
      </p:sp>
      <p:sp>
        <p:nvSpPr>
          <p:cNvPr id="7782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507413" cy="993775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cs-CZ" dirty="0" err="1"/>
              <a:t>GPShell</a:t>
            </a:r>
            <a:r>
              <a:rPr lang="en-US" altLang="cs-CZ" dirty="0"/>
              <a:t> script – another tool for upload</a:t>
            </a:r>
          </a:p>
        </p:txBody>
      </p:sp>
      <p:sp>
        <p:nvSpPr>
          <p:cNvPr id="7782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412875"/>
            <a:ext cx="8424862" cy="4918075"/>
          </a:xfrm>
        </p:spPr>
        <p:txBody>
          <a:bodyPr/>
          <a:lstStyle/>
          <a:p>
            <a:pPr eaLnBrk="1" hangingPunct="1"/>
            <a:endParaRPr lang="cs-CZ" altLang="en-US"/>
          </a:p>
        </p:txBody>
      </p:sp>
      <p:sp>
        <p:nvSpPr>
          <p:cNvPr id="77829" name="Text Box 3"/>
          <p:cNvSpPr txBox="1">
            <a:spLocks noChangeArrowheads="1"/>
          </p:cNvSpPr>
          <p:nvPr/>
        </p:nvSpPr>
        <p:spPr bwMode="auto">
          <a:xfrm>
            <a:off x="4763" y="1196975"/>
            <a:ext cx="8948737" cy="5203825"/>
          </a:xfrm>
          <a:prstGeom prst="rect">
            <a:avLst/>
          </a:prstGeom>
          <a:solidFill>
            <a:srgbClr val="FFFFFF"/>
          </a:solidFill>
          <a:ln w="25560">
            <a:solidFill>
              <a:srgbClr val="3333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cs-CZ" sz="1600">
                <a:solidFill>
                  <a:srgbClr val="7F7F00"/>
                </a:solidFill>
                <a:latin typeface="Verdana" panose="020B0604030504040204" pitchFamily="34" charset="0"/>
              </a:rPr>
              <a:t># Install &amp; configure script for Gemalto TOP IM GX4, mother key</a:t>
            </a:r>
          </a:p>
          <a:p>
            <a:pPr eaLnBrk="1" hangingPunct="1">
              <a:buClrTx/>
              <a:buFontTx/>
              <a:buNone/>
            </a:pPr>
            <a:r>
              <a:rPr lang="en-US" altLang="cs-CZ" sz="1600">
                <a:solidFill>
                  <a:srgbClr val="000000"/>
                </a:solidFill>
                <a:latin typeface="Verdana" panose="020B0604030504040204" pitchFamily="34" charset="0"/>
              </a:rPr>
              <a:t>mode_201</a:t>
            </a:r>
          </a:p>
          <a:p>
            <a:pPr eaLnBrk="1" hangingPunct="1">
              <a:buClrTx/>
              <a:buFontTx/>
              <a:buNone/>
            </a:pPr>
            <a:r>
              <a:rPr lang="en-US" altLang="cs-CZ" sz="1600">
                <a:solidFill>
                  <a:srgbClr val="000000"/>
                </a:solidFill>
                <a:latin typeface="Verdana" panose="020B0604030504040204" pitchFamily="34" charset="0"/>
              </a:rPr>
              <a:t>gemXpressoPro</a:t>
            </a:r>
          </a:p>
          <a:p>
            <a:pPr eaLnBrk="1" hangingPunct="1">
              <a:buClrTx/>
              <a:buFontTx/>
              <a:buNone/>
            </a:pPr>
            <a:r>
              <a:rPr lang="en-US" altLang="cs-CZ" sz="1600">
                <a:solidFill>
                  <a:srgbClr val="000000"/>
                </a:solidFill>
                <a:latin typeface="Verdana" panose="020B0604030504040204" pitchFamily="34" charset="0"/>
              </a:rPr>
              <a:t>enable_trace</a:t>
            </a:r>
          </a:p>
          <a:p>
            <a:pPr eaLnBrk="1" hangingPunct="1">
              <a:buClrTx/>
              <a:buFontTx/>
              <a:buNone/>
            </a:pPr>
            <a:r>
              <a:rPr lang="en-US" altLang="cs-CZ" sz="1600">
                <a:solidFill>
                  <a:srgbClr val="000000"/>
                </a:solidFill>
                <a:latin typeface="Verdana" panose="020B0604030504040204" pitchFamily="34" charset="0"/>
              </a:rPr>
              <a:t>establish_context</a:t>
            </a:r>
          </a:p>
          <a:p>
            <a:pPr eaLnBrk="1" hangingPunct="1">
              <a:buClrTx/>
              <a:buFontTx/>
              <a:buNone/>
            </a:pPr>
            <a:r>
              <a:rPr lang="en-US" altLang="cs-CZ" sz="1600">
                <a:solidFill>
                  <a:srgbClr val="000000"/>
                </a:solidFill>
                <a:latin typeface="Verdana" panose="020B0604030504040204" pitchFamily="34" charset="0"/>
              </a:rPr>
              <a:t>card_connect</a:t>
            </a:r>
          </a:p>
          <a:p>
            <a:pPr eaLnBrk="1" hangingPunct="1">
              <a:buClrTx/>
              <a:buFontTx/>
              <a:buNone/>
            </a:pPr>
            <a:endParaRPr lang="en-US" altLang="cs-CZ" sz="160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pPr eaLnBrk="1" hangingPunct="1">
              <a:buClrTx/>
              <a:buFontTx/>
              <a:buNone/>
            </a:pPr>
            <a:r>
              <a:rPr lang="en-US" altLang="cs-CZ" sz="1600">
                <a:solidFill>
                  <a:srgbClr val="000000"/>
                </a:solidFill>
                <a:latin typeface="Verdana" panose="020B0604030504040204" pitchFamily="34" charset="0"/>
              </a:rPr>
              <a:t>select</a:t>
            </a:r>
            <a:r>
              <a:rPr lang="en-US" altLang="cs-CZ" sz="16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600" b="1">
                <a:solidFill>
                  <a:srgbClr val="000000"/>
                </a:solidFill>
                <a:latin typeface="Verdana" panose="020B0604030504040204" pitchFamily="34" charset="0"/>
              </a:rPr>
              <a:t>-</a:t>
            </a:r>
            <a:r>
              <a:rPr lang="en-US" altLang="cs-CZ" sz="1600">
                <a:solidFill>
                  <a:srgbClr val="000000"/>
                </a:solidFill>
                <a:latin typeface="Verdana" panose="020B0604030504040204" pitchFamily="34" charset="0"/>
              </a:rPr>
              <a:t>AID</a:t>
            </a:r>
            <a:r>
              <a:rPr lang="en-US" altLang="cs-CZ" sz="16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600">
                <a:solidFill>
                  <a:srgbClr val="000000"/>
                </a:solidFill>
                <a:latin typeface="Verdana" panose="020B0604030504040204" pitchFamily="34" charset="0"/>
              </a:rPr>
              <a:t>A000000018434D00</a:t>
            </a:r>
          </a:p>
          <a:p>
            <a:pPr eaLnBrk="1" hangingPunct="1">
              <a:buClrTx/>
              <a:buFontTx/>
              <a:buNone/>
            </a:pPr>
            <a:r>
              <a:rPr lang="en-US" altLang="cs-CZ" sz="1600">
                <a:solidFill>
                  <a:srgbClr val="000000"/>
                </a:solidFill>
                <a:latin typeface="Verdana" panose="020B0604030504040204" pitchFamily="34" charset="0"/>
              </a:rPr>
              <a:t>open_sc</a:t>
            </a:r>
            <a:r>
              <a:rPr lang="en-US" altLang="cs-CZ" sz="16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600" b="1">
                <a:solidFill>
                  <a:srgbClr val="000000"/>
                </a:solidFill>
                <a:latin typeface="Verdana" panose="020B0604030504040204" pitchFamily="34" charset="0"/>
              </a:rPr>
              <a:t>-</a:t>
            </a:r>
            <a:r>
              <a:rPr lang="en-US" altLang="cs-CZ" sz="1600">
                <a:solidFill>
                  <a:srgbClr val="000000"/>
                </a:solidFill>
                <a:latin typeface="Verdana" panose="020B0604030504040204" pitchFamily="34" charset="0"/>
              </a:rPr>
              <a:t>security</a:t>
            </a:r>
            <a:r>
              <a:rPr lang="en-US" altLang="cs-CZ" sz="16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600">
                <a:solidFill>
                  <a:srgbClr val="007F7F"/>
                </a:solidFill>
                <a:latin typeface="Verdana" panose="020B0604030504040204" pitchFamily="34" charset="0"/>
              </a:rPr>
              <a:t>3</a:t>
            </a:r>
            <a:r>
              <a:rPr lang="en-US" altLang="cs-CZ" sz="16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600" b="1">
                <a:solidFill>
                  <a:srgbClr val="000000"/>
                </a:solidFill>
                <a:latin typeface="Verdana" panose="020B0604030504040204" pitchFamily="34" charset="0"/>
              </a:rPr>
              <a:t>-</a:t>
            </a:r>
            <a:r>
              <a:rPr lang="en-US" altLang="cs-CZ" sz="1600">
                <a:solidFill>
                  <a:srgbClr val="000000"/>
                </a:solidFill>
                <a:latin typeface="Verdana" panose="020B0604030504040204" pitchFamily="34" charset="0"/>
              </a:rPr>
              <a:t>keyind</a:t>
            </a:r>
            <a:r>
              <a:rPr lang="en-US" altLang="cs-CZ" sz="16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600">
                <a:solidFill>
                  <a:srgbClr val="007F7F"/>
                </a:solidFill>
                <a:latin typeface="Verdana" panose="020B0604030504040204" pitchFamily="34" charset="0"/>
              </a:rPr>
              <a:t>0</a:t>
            </a:r>
            <a:r>
              <a:rPr lang="en-US" altLang="cs-CZ" sz="16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600" b="1">
                <a:solidFill>
                  <a:srgbClr val="000000"/>
                </a:solidFill>
                <a:latin typeface="Verdana" panose="020B0604030504040204" pitchFamily="34" charset="0"/>
              </a:rPr>
              <a:t>-</a:t>
            </a:r>
            <a:r>
              <a:rPr lang="en-US" altLang="cs-CZ" sz="1600">
                <a:solidFill>
                  <a:srgbClr val="000000"/>
                </a:solidFill>
                <a:latin typeface="Verdana" panose="020B0604030504040204" pitchFamily="34" charset="0"/>
              </a:rPr>
              <a:t>keyver</a:t>
            </a:r>
            <a:r>
              <a:rPr lang="en-US" altLang="cs-CZ" sz="16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600">
                <a:solidFill>
                  <a:srgbClr val="007F7F"/>
                </a:solidFill>
                <a:latin typeface="Verdana" panose="020B0604030504040204" pitchFamily="34" charset="0"/>
              </a:rPr>
              <a:t>0</a:t>
            </a:r>
            <a:r>
              <a:rPr lang="en-US" altLang="cs-CZ" sz="16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600" b="1">
                <a:solidFill>
                  <a:srgbClr val="000000"/>
                </a:solidFill>
                <a:latin typeface="Verdana" panose="020B0604030504040204" pitchFamily="34" charset="0"/>
              </a:rPr>
              <a:t>-</a:t>
            </a:r>
            <a:r>
              <a:rPr lang="en-US" altLang="cs-CZ" sz="1600">
                <a:solidFill>
                  <a:srgbClr val="000000"/>
                </a:solidFill>
                <a:latin typeface="Verdana" panose="020B0604030504040204" pitchFamily="34" charset="0"/>
              </a:rPr>
              <a:t>key</a:t>
            </a:r>
            <a:r>
              <a:rPr lang="en-US" altLang="cs-CZ" sz="16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600">
                <a:solidFill>
                  <a:srgbClr val="007F7F"/>
                </a:solidFill>
                <a:latin typeface="Verdana" panose="020B0604030504040204" pitchFamily="34" charset="0"/>
              </a:rPr>
              <a:t>47454d5850524553534f53414d504c45</a:t>
            </a:r>
          </a:p>
          <a:p>
            <a:pPr eaLnBrk="1" hangingPunct="1">
              <a:buClrTx/>
              <a:buFontTx/>
              <a:buNone/>
            </a:pPr>
            <a:endParaRPr lang="en-US" altLang="cs-CZ" sz="160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pPr eaLnBrk="1" hangingPunct="1">
              <a:buClrTx/>
              <a:buFontTx/>
              <a:buNone/>
            </a:pPr>
            <a:r>
              <a:rPr lang="en-US" altLang="cs-CZ" sz="1600">
                <a:solidFill>
                  <a:srgbClr val="000000"/>
                </a:solidFill>
                <a:latin typeface="Verdana" panose="020B0604030504040204" pitchFamily="34" charset="0"/>
              </a:rPr>
              <a:t>delete</a:t>
            </a:r>
            <a:r>
              <a:rPr lang="en-US" altLang="cs-CZ" sz="16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600" b="1">
                <a:solidFill>
                  <a:srgbClr val="000000"/>
                </a:solidFill>
                <a:latin typeface="Verdana" panose="020B0604030504040204" pitchFamily="34" charset="0"/>
              </a:rPr>
              <a:t>-</a:t>
            </a:r>
            <a:r>
              <a:rPr lang="en-US" altLang="cs-CZ" sz="1600">
                <a:solidFill>
                  <a:srgbClr val="000000"/>
                </a:solidFill>
                <a:latin typeface="Verdana" panose="020B0604030504040204" pitchFamily="34" charset="0"/>
              </a:rPr>
              <a:t>AID</a:t>
            </a:r>
            <a:r>
              <a:rPr lang="en-US" altLang="cs-CZ" sz="1600">
                <a:solidFill>
                  <a:srgbClr val="808080"/>
                </a:solidFill>
                <a:latin typeface="Verdana" panose="020B0604030504040204" pitchFamily="34" charset="0"/>
              </a:rPr>
              <a:t> $</a:t>
            </a:r>
            <a:r>
              <a:rPr lang="en-US" altLang="cs-CZ" sz="1600" b="1">
                <a:solidFill>
                  <a:srgbClr val="000000"/>
                </a:solidFill>
                <a:latin typeface="Verdana" panose="020B0604030504040204" pitchFamily="34" charset="0"/>
              </a:rPr>
              <a:t>{</a:t>
            </a:r>
            <a:r>
              <a:rPr lang="en-US" altLang="cs-CZ" sz="1600">
                <a:solidFill>
                  <a:srgbClr val="000000"/>
                </a:solidFill>
                <a:latin typeface="Verdana" panose="020B0604030504040204" pitchFamily="34" charset="0"/>
              </a:rPr>
              <a:t>jc</a:t>
            </a:r>
            <a:r>
              <a:rPr lang="en-US" altLang="cs-CZ" sz="1600" b="1">
                <a:solidFill>
                  <a:srgbClr val="000000"/>
                </a:solidFill>
                <a:latin typeface="Verdana" panose="020B0604030504040204" pitchFamily="34" charset="0"/>
              </a:rPr>
              <a:t>.</a:t>
            </a:r>
            <a:r>
              <a:rPr lang="en-US" altLang="cs-CZ" sz="1600">
                <a:solidFill>
                  <a:srgbClr val="000000"/>
                </a:solidFill>
                <a:latin typeface="Verdana" panose="020B0604030504040204" pitchFamily="34" charset="0"/>
              </a:rPr>
              <a:t>applet</a:t>
            </a:r>
            <a:r>
              <a:rPr lang="en-US" altLang="cs-CZ" sz="1600" b="1">
                <a:solidFill>
                  <a:srgbClr val="000000"/>
                </a:solidFill>
                <a:latin typeface="Verdana" panose="020B0604030504040204" pitchFamily="34" charset="0"/>
              </a:rPr>
              <a:t>.</a:t>
            </a:r>
            <a:r>
              <a:rPr lang="en-US" altLang="cs-CZ" sz="1600">
                <a:solidFill>
                  <a:srgbClr val="000000"/>
                </a:solidFill>
                <a:latin typeface="Verdana" panose="020B0604030504040204" pitchFamily="34" charset="0"/>
              </a:rPr>
              <a:t>AID_GPShell</a:t>
            </a:r>
            <a:r>
              <a:rPr lang="en-US" altLang="cs-CZ" sz="1600" b="1">
                <a:solidFill>
                  <a:srgbClr val="000000"/>
                </a:solidFill>
                <a:latin typeface="Verdana" panose="020B0604030504040204" pitchFamily="34" charset="0"/>
              </a:rPr>
              <a:t>}</a:t>
            </a:r>
          </a:p>
          <a:p>
            <a:pPr eaLnBrk="1" hangingPunct="1">
              <a:buClrTx/>
              <a:buFontTx/>
              <a:buNone/>
            </a:pPr>
            <a:r>
              <a:rPr lang="en-US" altLang="cs-CZ" sz="1600">
                <a:solidFill>
                  <a:srgbClr val="000000"/>
                </a:solidFill>
                <a:latin typeface="Verdana" panose="020B0604030504040204" pitchFamily="34" charset="0"/>
              </a:rPr>
              <a:t>delete</a:t>
            </a:r>
            <a:r>
              <a:rPr lang="en-US" altLang="cs-CZ" sz="16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600" b="1">
                <a:solidFill>
                  <a:srgbClr val="000000"/>
                </a:solidFill>
                <a:latin typeface="Verdana" panose="020B0604030504040204" pitchFamily="34" charset="0"/>
              </a:rPr>
              <a:t>-</a:t>
            </a:r>
            <a:r>
              <a:rPr lang="en-US" altLang="cs-CZ" sz="1600">
                <a:solidFill>
                  <a:srgbClr val="000000"/>
                </a:solidFill>
                <a:latin typeface="Verdana" panose="020B0604030504040204" pitchFamily="34" charset="0"/>
              </a:rPr>
              <a:t>AID</a:t>
            </a:r>
            <a:r>
              <a:rPr lang="en-US" altLang="cs-CZ" sz="1600">
                <a:solidFill>
                  <a:srgbClr val="808080"/>
                </a:solidFill>
                <a:latin typeface="Verdana" panose="020B0604030504040204" pitchFamily="34" charset="0"/>
              </a:rPr>
              <a:t> $</a:t>
            </a:r>
            <a:r>
              <a:rPr lang="en-US" altLang="cs-CZ" sz="1600" b="1">
                <a:solidFill>
                  <a:srgbClr val="000000"/>
                </a:solidFill>
                <a:latin typeface="Verdana" panose="020B0604030504040204" pitchFamily="34" charset="0"/>
              </a:rPr>
              <a:t>{</a:t>
            </a:r>
            <a:r>
              <a:rPr lang="en-US" altLang="cs-CZ" sz="1600">
                <a:solidFill>
                  <a:srgbClr val="000000"/>
                </a:solidFill>
                <a:latin typeface="Verdana" panose="020B0604030504040204" pitchFamily="34" charset="0"/>
              </a:rPr>
              <a:t>jc</a:t>
            </a:r>
            <a:r>
              <a:rPr lang="en-US" altLang="cs-CZ" sz="1600" b="1">
                <a:solidFill>
                  <a:srgbClr val="000000"/>
                </a:solidFill>
                <a:latin typeface="Verdana" panose="020B0604030504040204" pitchFamily="34" charset="0"/>
              </a:rPr>
              <a:t>.</a:t>
            </a:r>
            <a:r>
              <a:rPr lang="en-US" altLang="cs-CZ" sz="1600" b="1">
                <a:solidFill>
                  <a:srgbClr val="00007F"/>
                </a:solidFill>
                <a:latin typeface="Verdana" panose="020B0604030504040204" pitchFamily="34" charset="0"/>
              </a:rPr>
              <a:t>package</a:t>
            </a:r>
            <a:r>
              <a:rPr lang="en-US" altLang="cs-CZ" sz="1600" b="1">
                <a:solidFill>
                  <a:srgbClr val="000000"/>
                </a:solidFill>
                <a:latin typeface="Verdana" panose="020B0604030504040204" pitchFamily="34" charset="0"/>
              </a:rPr>
              <a:t>.</a:t>
            </a:r>
            <a:r>
              <a:rPr lang="en-US" altLang="cs-CZ" sz="1600">
                <a:solidFill>
                  <a:srgbClr val="000000"/>
                </a:solidFill>
                <a:latin typeface="Verdana" panose="020B0604030504040204" pitchFamily="34" charset="0"/>
              </a:rPr>
              <a:t>AID_GPShell</a:t>
            </a:r>
            <a:r>
              <a:rPr lang="en-US" altLang="cs-CZ" sz="1600" b="1">
                <a:solidFill>
                  <a:srgbClr val="000000"/>
                </a:solidFill>
                <a:latin typeface="Verdana" panose="020B0604030504040204" pitchFamily="34" charset="0"/>
              </a:rPr>
              <a:t>}</a:t>
            </a:r>
          </a:p>
          <a:p>
            <a:pPr eaLnBrk="1" hangingPunct="1">
              <a:buClrTx/>
              <a:buFontTx/>
              <a:buNone/>
            </a:pPr>
            <a:endParaRPr lang="en-US" altLang="cs-CZ" sz="160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pPr eaLnBrk="1" hangingPunct="1">
              <a:buClrTx/>
              <a:buFontTx/>
              <a:buNone/>
            </a:pPr>
            <a:r>
              <a:rPr lang="en-US" altLang="cs-CZ" sz="1600">
                <a:solidFill>
                  <a:srgbClr val="000000"/>
                </a:solidFill>
                <a:latin typeface="Verdana" panose="020B0604030504040204" pitchFamily="34" charset="0"/>
              </a:rPr>
              <a:t>install</a:t>
            </a:r>
            <a:r>
              <a:rPr lang="en-US" altLang="cs-CZ" sz="16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600" b="1">
                <a:solidFill>
                  <a:srgbClr val="000000"/>
                </a:solidFill>
                <a:latin typeface="Verdana" panose="020B0604030504040204" pitchFamily="34" charset="0"/>
              </a:rPr>
              <a:t>-</a:t>
            </a:r>
            <a:r>
              <a:rPr lang="en-US" altLang="cs-CZ" sz="1600">
                <a:solidFill>
                  <a:srgbClr val="000000"/>
                </a:solidFill>
                <a:latin typeface="Verdana" panose="020B0604030504040204" pitchFamily="34" charset="0"/>
              </a:rPr>
              <a:t>file</a:t>
            </a:r>
            <a:r>
              <a:rPr lang="en-US" altLang="cs-CZ" sz="1600">
                <a:solidFill>
                  <a:srgbClr val="808080"/>
                </a:solidFill>
                <a:latin typeface="Verdana" panose="020B0604030504040204" pitchFamily="34" charset="0"/>
              </a:rPr>
              <a:t> $</a:t>
            </a:r>
            <a:r>
              <a:rPr lang="en-US" altLang="cs-CZ" sz="1600" b="1">
                <a:solidFill>
                  <a:srgbClr val="000000"/>
                </a:solidFill>
                <a:latin typeface="Verdana" panose="020B0604030504040204" pitchFamily="34" charset="0"/>
              </a:rPr>
              <a:t>{</a:t>
            </a:r>
            <a:r>
              <a:rPr lang="en-US" altLang="cs-CZ" sz="1600">
                <a:solidFill>
                  <a:srgbClr val="000000"/>
                </a:solidFill>
                <a:latin typeface="Verdana" panose="020B0604030504040204" pitchFamily="34" charset="0"/>
              </a:rPr>
              <a:t>jc</a:t>
            </a:r>
            <a:r>
              <a:rPr lang="en-US" altLang="cs-CZ" sz="1600" b="1">
                <a:solidFill>
                  <a:srgbClr val="000000"/>
                </a:solidFill>
                <a:latin typeface="Verdana" panose="020B0604030504040204" pitchFamily="34" charset="0"/>
              </a:rPr>
              <a:t>.</a:t>
            </a:r>
            <a:r>
              <a:rPr lang="en-US" altLang="cs-CZ" sz="1600" b="1">
                <a:solidFill>
                  <a:srgbClr val="00007F"/>
                </a:solidFill>
                <a:latin typeface="Verdana" panose="020B0604030504040204" pitchFamily="34" charset="0"/>
              </a:rPr>
              <a:t>package</a:t>
            </a:r>
            <a:r>
              <a:rPr lang="en-US" altLang="cs-CZ" sz="1600" b="1">
                <a:solidFill>
                  <a:srgbClr val="000000"/>
                </a:solidFill>
                <a:latin typeface="Verdana" panose="020B0604030504040204" pitchFamily="34" charset="0"/>
              </a:rPr>
              <a:t>.</a:t>
            </a:r>
            <a:r>
              <a:rPr lang="en-US" altLang="cs-CZ" sz="1600">
                <a:solidFill>
                  <a:srgbClr val="000000"/>
                </a:solidFill>
                <a:latin typeface="Verdana" panose="020B0604030504040204" pitchFamily="34" charset="0"/>
              </a:rPr>
              <a:t>shortName</a:t>
            </a:r>
            <a:r>
              <a:rPr lang="en-US" altLang="cs-CZ" sz="1600" b="1">
                <a:solidFill>
                  <a:srgbClr val="000000"/>
                </a:solidFill>
                <a:latin typeface="Verdana" panose="020B0604030504040204" pitchFamily="34" charset="0"/>
              </a:rPr>
              <a:t>}.</a:t>
            </a:r>
            <a:r>
              <a:rPr lang="en-US" altLang="cs-CZ" sz="1600">
                <a:solidFill>
                  <a:srgbClr val="000000"/>
                </a:solidFill>
                <a:latin typeface="Verdana" panose="020B0604030504040204" pitchFamily="34" charset="0"/>
              </a:rPr>
              <a:t>cap</a:t>
            </a:r>
            <a:r>
              <a:rPr lang="en-US" altLang="cs-CZ" sz="16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600" b="1">
                <a:solidFill>
                  <a:srgbClr val="000000"/>
                </a:solidFill>
                <a:latin typeface="Verdana" panose="020B0604030504040204" pitchFamily="34" charset="0"/>
              </a:rPr>
              <a:t>-</a:t>
            </a:r>
            <a:r>
              <a:rPr lang="en-US" altLang="cs-CZ" sz="1600">
                <a:solidFill>
                  <a:srgbClr val="000000"/>
                </a:solidFill>
                <a:latin typeface="Verdana" panose="020B0604030504040204" pitchFamily="34" charset="0"/>
              </a:rPr>
              <a:t>sdAID</a:t>
            </a:r>
            <a:r>
              <a:rPr lang="en-US" altLang="cs-CZ" sz="16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600">
                <a:solidFill>
                  <a:srgbClr val="000000"/>
                </a:solidFill>
                <a:latin typeface="Verdana" panose="020B0604030504040204" pitchFamily="34" charset="0"/>
              </a:rPr>
              <a:t>A000000018434D00</a:t>
            </a:r>
            <a:r>
              <a:rPr lang="en-US" altLang="cs-CZ" sz="16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</a:p>
          <a:p>
            <a:pPr eaLnBrk="1" hangingPunct="1">
              <a:buClrTx/>
              <a:buFontTx/>
              <a:buNone/>
            </a:pPr>
            <a:r>
              <a:rPr lang="en-US" altLang="cs-CZ" sz="1600">
                <a:solidFill>
                  <a:srgbClr val="808080"/>
                </a:solidFill>
                <a:latin typeface="Verdana" panose="020B0604030504040204" pitchFamily="34" charset="0"/>
              </a:rPr>
              <a:t>    </a:t>
            </a:r>
            <a:r>
              <a:rPr lang="en-US" altLang="cs-CZ" sz="1600" b="1">
                <a:solidFill>
                  <a:srgbClr val="000000"/>
                </a:solidFill>
                <a:latin typeface="Verdana" panose="020B0604030504040204" pitchFamily="34" charset="0"/>
              </a:rPr>
              <a:t>-</a:t>
            </a:r>
            <a:r>
              <a:rPr lang="en-US" altLang="cs-CZ" sz="1600">
                <a:solidFill>
                  <a:srgbClr val="000000"/>
                </a:solidFill>
                <a:latin typeface="Verdana" panose="020B0604030504040204" pitchFamily="34" charset="0"/>
              </a:rPr>
              <a:t>nvCodeLimit</a:t>
            </a:r>
            <a:r>
              <a:rPr lang="en-US" altLang="cs-CZ" sz="16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600">
                <a:solidFill>
                  <a:srgbClr val="007F7F"/>
                </a:solidFill>
                <a:latin typeface="Verdana" panose="020B0604030504040204" pitchFamily="34" charset="0"/>
              </a:rPr>
              <a:t>4000</a:t>
            </a:r>
            <a:r>
              <a:rPr lang="en-US" altLang="cs-CZ" sz="16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600" b="1">
                <a:solidFill>
                  <a:srgbClr val="000000"/>
                </a:solidFill>
                <a:latin typeface="Verdana" panose="020B0604030504040204" pitchFamily="34" charset="0"/>
              </a:rPr>
              <a:t>-</a:t>
            </a:r>
            <a:r>
              <a:rPr lang="en-US" altLang="cs-CZ" sz="1600">
                <a:solidFill>
                  <a:srgbClr val="000000"/>
                </a:solidFill>
                <a:latin typeface="Verdana" panose="020B0604030504040204" pitchFamily="34" charset="0"/>
              </a:rPr>
              <a:t>priv</a:t>
            </a:r>
            <a:r>
              <a:rPr lang="en-US" altLang="cs-CZ" sz="16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600">
                <a:solidFill>
                  <a:srgbClr val="007F7F"/>
                </a:solidFill>
                <a:latin typeface="Verdana" panose="020B0604030504040204" pitchFamily="34" charset="0"/>
              </a:rPr>
              <a:t>0</a:t>
            </a:r>
          </a:p>
          <a:p>
            <a:pPr eaLnBrk="1" hangingPunct="1">
              <a:buClrTx/>
              <a:buFontTx/>
              <a:buNone/>
            </a:pPr>
            <a:endParaRPr lang="en-US" altLang="cs-CZ" sz="160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pPr eaLnBrk="1" hangingPunct="1">
              <a:buClrTx/>
              <a:buFontTx/>
              <a:buNone/>
            </a:pPr>
            <a:r>
              <a:rPr lang="en-US" altLang="cs-CZ" sz="1600">
                <a:solidFill>
                  <a:srgbClr val="7F7F00"/>
                </a:solidFill>
                <a:latin typeface="Verdana" panose="020B0604030504040204" pitchFamily="34" charset="0"/>
              </a:rPr>
              <a:t># test selection</a:t>
            </a:r>
          </a:p>
          <a:p>
            <a:pPr eaLnBrk="1" hangingPunct="1">
              <a:buClrTx/>
              <a:buFontTx/>
              <a:buNone/>
            </a:pPr>
            <a:r>
              <a:rPr lang="en-US" altLang="cs-CZ" sz="1600">
                <a:solidFill>
                  <a:srgbClr val="000000"/>
                </a:solidFill>
                <a:latin typeface="Verdana" panose="020B0604030504040204" pitchFamily="34" charset="0"/>
              </a:rPr>
              <a:t>select</a:t>
            </a:r>
            <a:r>
              <a:rPr lang="en-US" altLang="cs-CZ" sz="160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1600" b="1">
                <a:solidFill>
                  <a:srgbClr val="000000"/>
                </a:solidFill>
                <a:latin typeface="Verdana" panose="020B0604030504040204" pitchFamily="34" charset="0"/>
              </a:rPr>
              <a:t>-</a:t>
            </a:r>
            <a:r>
              <a:rPr lang="en-US" altLang="cs-CZ" sz="1600">
                <a:solidFill>
                  <a:srgbClr val="000000"/>
                </a:solidFill>
                <a:latin typeface="Verdana" panose="020B0604030504040204" pitchFamily="34" charset="0"/>
              </a:rPr>
              <a:t>AID</a:t>
            </a:r>
            <a:r>
              <a:rPr lang="en-US" altLang="cs-CZ" sz="1600">
                <a:solidFill>
                  <a:srgbClr val="808080"/>
                </a:solidFill>
                <a:latin typeface="Verdana" panose="020B0604030504040204" pitchFamily="34" charset="0"/>
              </a:rPr>
              <a:t> $</a:t>
            </a:r>
            <a:r>
              <a:rPr lang="en-US" altLang="cs-CZ" sz="1600" b="1">
                <a:solidFill>
                  <a:srgbClr val="000000"/>
                </a:solidFill>
                <a:latin typeface="Verdana" panose="020B0604030504040204" pitchFamily="34" charset="0"/>
              </a:rPr>
              <a:t>{</a:t>
            </a:r>
            <a:r>
              <a:rPr lang="en-US" altLang="cs-CZ" sz="1600">
                <a:solidFill>
                  <a:srgbClr val="000000"/>
                </a:solidFill>
                <a:latin typeface="Verdana" panose="020B0604030504040204" pitchFamily="34" charset="0"/>
              </a:rPr>
              <a:t>jc</a:t>
            </a:r>
            <a:r>
              <a:rPr lang="en-US" altLang="cs-CZ" sz="1600" b="1">
                <a:solidFill>
                  <a:srgbClr val="000000"/>
                </a:solidFill>
                <a:latin typeface="Verdana" panose="020B0604030504040204" pitchFamily="34" charset="0"/>
              </a:rPr>
              <a:t>.</a:t>
            </a:r>
            <a:r>
              <a:rPr lang="en-US" altLang="cs-CZ" sz="1600">
                <a:solidFill>
                  <a:srgbClr val="000000"/>
                </a:solidFill>
                <a:latin typeface="Verdana" panose="020B0604030504040204" pitchFamily="34" charset="0"/>
              </a:rPr>
              <a:t>applet</a:t>
            </a:r>
            <a:r>
              <a:rPr lang="en-US" altLang="cs-CZ" sz="1600" b="1">
                <a:solidFill>
                  <a:srgbClr val="000000"/>
                </a:solidFill>
                <a:latin typeface="Verdana" panose="020B0604030504040204" pitchFamily="34" charset="0"/>
              </a:rPr>
              <a:t>.</a:t>
            </a:r>
            <a:r>
              <a:rPr lang="en-US" altLang="cs-CZ" sz="1600">
                <a:solidFill>
                  <a:srgbClr val="000000"/>
                </a:solidFill>
                <a:latin typeface="Verdana" panose="020B0604030504040204" pitchFamily="34" charset="0"/>
              </a:rPr>
              <a:t>AID_GPShell</a:t>
            </a:r>
            <a:r>
              <a:rPr lang="en-US" altLang="cs-CZ" sz="1600" b="1">
                <a:solidFill>
                  <a:srgbClr val="000000"/>
                </a:solidFill>
                <a:latin typeface="Verdana" panose="020B0604030504040204" pitchFamily="34" charset="0"/>
              </a:rPr>
              <a:t>}</a:t>
            </a:r>
          </a:p>
          <a:p>
            <a:pPr eaLnBrk="1" hangingPunct="1">
              <a:buClrTx/>
              <a:buFontTx/>
              <a:buNone/>
            </a:pPr>
            <a:endParaRPr lang="en-US" altLang="cs-CZ" sz="160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pPr eaLnBrk="1" hangingPunct="1">
              <a:buClrTx/>
              <a:buFontTx/>
              <a:buNone/>
            </a:pPr>
            <a:r>
              <a:rPr lang="en-US" altLang="cs-CZ" sz="1600">
                <a:solidFill>
                  <a:srgbClr val="000000"/>
                </a:solidFill>
                <a:latin typeface="Verdana" panose="020B0604030504040204" pitchFamily="34" charset="0"/>
              </a:rPr>
              <a:t>card_disconnect</a:t>
            </a:r>
          </a:p>
          <a:p>
            <a:pPr eaLnBrk="1" hangingPunct="1">
              <a:buClrTx/>
              <a:buFontTx/>
              <a:buNone/>
            </a:pPr>
            <a:r>
              <a:rPr lang="en-US" altLang="cs-CZ" sz="1600">
                <a:solidFill>
                  <a:srgbClr val="000000"/>
                </a:solidFill>
                <a:latin typeface="Verdana" panose="020B0604030504040204" pitchFamily="34" charset="0"/>
              </a:rPr>
              <a:t>release_context</a:t>
            </a:r>
          </a:p>
        </p:txBody>
      </p:sp>
      <p:sp>
        <p:nvSpPr>
          <p:cNvPr id="80900" name="AutoShape 4"/>
          <p:cNvSpPr>
            <a:spLocks/>
          </p:cNvSpPr>
          <p:nvPr/>
        </p:nvSpPr>
        <p:spPr bwMode="auto">
          <a:xfrm>
            <a:off x="6084888" y="1600200"/>
            <a:ext cx="3059112" cy="720725"/>
          </a:xfrm>
          <a:prstGeom prst="borderCallout2">
            <a:avLst>
              <a:gd name="adj1" fmla="val 15861"/>
              <a:gd name="adj2" fmla="val -2491"/>
              <a:gd name="adj3" fmla="val 15861"/>
              <a:gd name="adj4" fmla="val -64037"/>
              <a:gd name="adj5" fmla="val 16958"/>
              <a:gd name="adj6" fmla="val -128023"/>
            </a:avLst>
          </a:prstGeom>
          <a:solidFill>
            <a:srgbClr val="00FF00">
              <a:alpha val="41176"/>
            </a:srgbClr>
          </a:solidFill>
          <a:ln w="25560">
            <a:solidFill>
              <a:srgbClr val="00FF00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cs-CZ" b="1">
                <a:solidFill>
                  <a:srgbClr val="000000"/>
                </a:solidFill>
              </a:rPr>
              <a:t>Connect to reader and card</a:t>
            </a:r>
          </a:p>
        </p:txBody>
      </p:sp>
      <p:sp>
        <p:nvSpPr>
          <p:cNvPr id="80901" name="AutoShape 5"/>
          <p:cNvSpPr>
            <a:spLocks/>
          </p:cNvSpPr>
          <p:nvPr/>
        </p:nvSpPr>
        <p:spPr bwMode="auto">
          <a:xfrm>
            <a:off x="6084888" y="2420938"/>
            <a:ext cx="3059112" cy="720725"/>
          </a:xfrm>
          <a:prstGeom prst="borderCallout2">
            <a:avLst>
              <a:gd name="adj1" fmla="val 15861"/>
              <a:gd name="adj2" fmla="val -2491"/>
              <a:gd name="adj3" fmla="val 15861"/>
              <a:gd name="adj4" fmla="val -42866"/>
              <a:gd name="adj5" fmla="val 65639"/>
              <a:gd name="adj6" fmla="val -84847"/>
            </a:avLst>
          </a:prstGeom>
          <a:solidFill>
            <a:srgbClr val="00FF00">
              <a:alpha val="41176"/>
            </a:srgbClr>
          </a:solidFill>
          <a:ln w="25560">
            <a:solidFill>
              <a:srgbClr val="00FF00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cs-CZ" b="1">
                <a:solidFill>
                  <a:srgbClr val="000000"/>
                </a:solidFill>
              </a:rPr>
              <a:t>Select Card Manager application</a:t>
            </a:r>
          </a:p>
        </p:txBody>
      </p:sp>
      <p:sp>
        <p:nvSpPr>
          <p:cNvPr id="80902" name="AutoShape 6"/>
          <p:cNvSpPr>
            <a:spLocks/>
          </p:cNvSpPr>
          <p:nvPr/>
        </p:nvSpPr>
        <p:spPr bwMode="auto">
          <a:xfrm>
            <a:off x="6084888" y="3500438"/>
            <a:ext cx="3059112" cy="936625"/>
          </a:xfrm>
          <a:prstGeom prst="borderCallout2">
            <a:avLst>
              <a:gd name="adj1" fmla="val 12204"/>
              <a:gd name="adj2" fmla="val -2491"/>
              <a:gd name="adj3" fmla="val 12204"/>
              <a:gd name="adj4" fmla="val -29009"/>
              <a:gd name="adj5" fmla="val -171"/>
              <a:gd name="adj6" fmla="val -56616"/>
            </a:avLst>
          </a:prstGeom>
          <a:solidFill>
            <a:srgbClr val="00FF00">
              <a:alpha val="41176"/>
            </a:srgbClr>
          </a:solidFill>
          <a:ln w="25560">
            <a:solidFill>
              <a:srgbClr val="00FF00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cs-CZ" b="1">
                <a:solidFill>
                  <a:srgbClr val="000000"/>
                </a:solidFill>
              </a:rPr>
              <a:t>Authenticate and establish secure channel (OpenPlatform)</a:t>
            </a:r>
          </a:p>
        </p:txBody>
      </p:sp>
      <p:sp>
        <p:nvSpPr>
          <p:cNvPr id="80903" name="AutoShape 7"/>
          <p:cNvSpPr>
            <a:spLocks/>
          </p:cNvSpPr>
          <p:nvPr/>
        </p:nvSpPr>
        <p:spPr bwMode="auto">
          <a:xfrm>
            <a:off x="6084888" y="4797425"/>
            <a:ext cx="3059112" cy="936625"/>
          </a:xfrm>
          <a:prstGeom prst="borderCallout2">
            <a:avLst>
              <a:gd name="adj1" fmla="val 12204"/>
              <a:gd name="adj2" fmla="val -2491"/>
              <a:gd name="adj3" fmla="val 12204"/>
              <a:gd name="adj4" fmla="val -28181"/>
              <a:gd name="adj5" fmla="val -84407"/>
              <a:gd name="adj6" fmla="val -54954"/>
            </a:avLst>
          </a:prstGeom>
          <a:solidFill>
            <a:srgbClr val="00FF00">
              <a:alpha val="41176"/>
            </a:srgbClr>
          </a:solidFill>
          <a:ln w="25560">
            <a:solidFill>
              <a:srgbClr val="00FF00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cs-CZ" b="1">
                <a:solidFill>
                  <a:srgbClr val="000000"/>
                </a:solidFill>
              </a:rPr>
              <a:t>Delete previous version of our applet (instance first, package second)</a:t>
            </a:r>
          </a:p>
        </p:txBody>
      </p:sp>
      <p:sp>
        <p:nvSpPr>
          <p:cNvPr id="80904" name="AutoShape 8"/>
          <p:cNvSpPr>
            <a:spLocks/>
          </p:cNvSpPr>
          <p:nvPr/>
        </p:nvSpPr>
        <p:spPr bwMode="auto">
          <a:xfrm>
            <a:off x="6084888" y="5784850"/>
            <a:ext cx="3059112" cy="647700"/>
          </a:xfrm>
          <a:prstGeom prst="borderCallout2">
            <a:avLst>
              <a:gd name="adj1" fmla="val 17648"/>
              <a:gd name="adj2" fmla="val -2491"/>
              <a:gd name="adj3" fmla="val 17648"/>
              <a:gd name="adj4" fmla="val -36898"/>
              <a:gd name="adj5" fmla="val -154903"/>
              <a:gd name="adj6" fmla="val -72806"/>
            </a:avLst>
          </a:prstGeom>
          <a:solidFill>
            <a:srgbClr val="00FF00">
              <a:alpha val="41176"/>
            </a:srgbClr>
          </a:solidFill>
          <a:ln w="25560">
            <a:solidFill>
              <a:srgbClr val="00FF00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cs-CZ" b="1">
                <a:solidFill>
                  <a:srgbClr val="000000"/>
                </a:solidFill>
              </a:rPr>
              <a:t>Upload and install file *.cap with applet</a:t>
            </a:r>
          </a:p>
        </p:txBody>
      </p:sp>
      <p:sp>
        <p:nvSpPr>
          <p:cNvPr id="80905" name="AutoShape 9"/>
          <p:cNvSpPr>
            <a:spLocks/>
          </p:cNvSpPr>
          <p:nvPr/>
        </p:nvSpPr>
        <p:spPr bwMode="auto">
          <a:xfrm>
            <a:off x="2771775" y="6021388"/>
            <a:ext cx="3059113" cy="647700"/>
          </a:xfrm>
          <a:prstGeom prst="borderCallout2">
            <a:avLst>
              <a:gd name="adj1" fmla="val 17648"/>
              <a:gd name="adj2" fmla="val -2491"/>
              <a:gd name="adj3" fmla="val 17648"/>
              <a:gd name="adj4" fmla="val -29630"/>
              <a:gd name="adj5" fmla="val -54167"/>
              <a:gd name="adj6" fmla="val -58069"/>
            </a:avLst>
          </a:prstGeom>
          <a:solidFill>
            <a:srgbClr val="00FF00">
              <a:alpha val="41176"/>
            </a:srgbClr>
          </a:solidFill>
          <a:ln w="25560">
            <a:solidFill>
              <a:srgbClr val="00FF00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cs-CZ" b="1">
                <a:solidFill>
                  <a:srgbClr val="000000"/>
                </a:solidFill>
              </a:rPr>
              <a:t>Try to select newly installed applet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86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3553102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/>
              <a:t>Demo: OpenPGP applet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4754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cs-CZ"/>
              <a:t>| PV204 Security Technologies: JavaCard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87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589247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/>
              <a:t>OpenPGP</a:t>
            </a:r>
          </a:p>
        </p:txBody>
      </p:sp>
      <p:sp>
        <p:nvSpPr>
          <p:cNvPr id="7885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cs-CZ" dirty="0"/>
              <a:t>Standard for PGP/GPG compliant applications</a:t>
            </a:r>
          </a:p>
          <a:p>
            <a:r>
              <a:rPr lang="en-US" altLang="cs-CZ" dirty="0"/>
              <a:t>Includes specification for card with private key(s)</a:t>
            </a:r>
          </a:p>
          <a:p>
            <a:pPr lvl="1"/>
            <a:r>
              <a:rPr lang="en-US" altLang="cs-CZ" dirty="0"/>
              <a:t>openpgp-card-1.0.pdf</a:t>
            </a:r>
          </a:p>
          <a:p>
            <a:r>
              <a:rPr lang="en-US" altLang="cs-CZ" dirty="0"/>
              <a:t>Supported (to some extend) in </a:t>
            </a:r>
            <a:r>
              <a:rPr lang="en-US" altLang="cs-CZ" dirty="0" err="1"/>
              <a:t>GnuPG</a:t>
            </a:r>
            <a:endParaRPr lang="en-US" altLang="cs-CZ" dirty="0"/>
          </a:p>
          <a:p>
            <a:r>
              <a:rPr lang="en-US" altLang="cs-CZ" dirty="0"/>
              <a:t>Pre-personalized </a:t>
            </a:r>
            <a:r>
              <a:rPr lang="en-US" altLang="cs-CZ" dirty="0" err="1"/>
              <a:t>OpenPGP</a:t>
            </a:r>
            <a:r>
              <a:rPr lang="en-US" altLang="cs-CZ" dirty="0"/>
              <a:t> cards available</a:t>
            </a:r>
          </a:p>
          <a:p>
            <a:pPr lvl="1"/>
            <a:r>
              <a:rPr lang="en-US" altLang="cs-CZ" dirty="0">
                <a:hlinkClick r:id="rId3"/>
              </a:rPr>
              <a:t>http://www.g10code.de/p-card.html</a:t>
            </a:r>
          </a:p>
          <a:p>
            <a:r>
              <a:rPr lang="en-US" altLang="cs-CZ" dirty="0"/>
              <a:t>Open source Java Card applet available</a:t>
            </a:r>
          </a:p>
          <a:p>
            <a:pPr lvl="1"/>
            <a:r>
              <a:rPr lang="en-US" altLang="cs-CZ" dirty="0" err="1"/>
              <a:t>JOpenPGPCard</a:t>
            </a:r>
            <a:endParaRPr lang="en-US" altLang="cs-CZ" dirty="0"/>
          </a:p>
          <a:p>
            <a:pPr lvl="1"/>
            <a:r>
              <a:rPr lang="en-US" altLang="cs-CZ" dirty="0">
                <a:hlinkClick r:id="rId4"/>
              </a:rPr>
              <a:t>http://sourceforge.net/projects/jopenpgpcard/</a:t>
            </a:r>
          </a:p>
          <a:p>
            <a:pPr lvl="1"/>
            <a:r>
              <a:rPr lang="en-US" altLang="cs-CZ" dirty="0"/>
              <a:t>our card can be used</a:t>
            </a:r>
          </a:p>
        </p:txBody>
      </p:sp>
      <p:sp>
        <p:nvSpPr>
          <p:cNvPr id="75778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900113" y="6572250"/>
            <a:ext cx="2895600" cy="285750"/>
          </a:xfrm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cs-CZ"/>
              <a:t>| PV204 Security Technologies: JavaCard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88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0348156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/>
              <a:t>JOpenPGPCard applet</a:t>
            </a:r>
          </a:p>
        </p:txBody>
      </p:sp>
      <p:sp>
        <p:nvSpPr>
          <p:cNvPr id="7680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cs-CZ"/>
              <a:t>Main parts</a:t>
            </a:r>
          </a:p>
          <a:p>
            <a:pPr lvl="1"/>
            <a:r>
              <a:rPr lang="en-US" altLang="cs-CZ"/>
              <a:t>two level of PIN protection</a:t>
            </a:r>
          </a:p>
          <a:p>
            <a:pPr lvl="1"/>
            <a:r>
              <a:rPr lang="en-US" altLang="cs-CZ"/>
              <a:t>on-card keys generation, public key export</a:t>
            </a:r>
          </a:p>
          <a:p>
            <a:pPr lvl="1"/>
            <a:r>
              <a:rPr lang="en-US" altLang="cs-CZ"/>
              <a:t>on-card encryption/signature</a:t>
            </a:r>
          </a:p>
          <a:p>
            <a:r>
              <a:rPr lang="en-US" altLang="cs-CZ"/>
              <a:t>Compilation and upload</a:t>
            </a:r>
          </a:p>
          <a:p>
            <a:pPr lvl="1"/>
            <a:r>
              <a:rPr lang="en-US" altLang="cs-CZ"/>
              <a:t>Project settings (preconfigured)</a:t>
            </a:r>
          </a:p>
          <a:p>
            <a:pPr lvl="1"/>
            <a:r>
              <a:rPr lang="en-US" altLang="cs-CZ"/>
              <a:t>AID (given in OpenPGP specification)</a:t>
            </a:r>
          </a:p>
          <a:p>
            <a:pPr lvl="1"/>
            <a:r>
              <a:rPr lang="en-US" altLang="cs-CZ"/>
              <a:t>GPShell script</a:t>
            </a:r>
          </a:p>
          <a:p>
            <a:r>
              <a:rPr lang="en-US" altLang="cs-CZ"/>
              <a:t>Compile and upload applet to card</a:t>
            </a:r>
          </a:p>
        </p:txBody>
      </p:sp>
      <p:sp>
        <p:nvSpPr>
          <p:cNvPr id="76802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900113" y="6572250"/>
            <a:ext cx="2895600" cy="285750"/>
          </a:xfrm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cs-CZ"/>
              <a:t>| PV204 Security Technologies: JavaCard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89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577267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 err="1"/>
              <a:t>JavaCard</a:t>
            </a:r>
            <a:r>
              <a:rPr lang="en-US" altLang="cs-CZ" dirty="0"/>
              <a:t> versions</a:t>
            </a:r>
          </a:p>
        </p:txBody>
      </p:sp>
      <p:sp>
        <p:nvSpPr>
          <p:cNvPr id="1280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cs-CZ" sz="2400" dirty="0" err="1"/>
              <a:t>JavaCard</a:t>
            </a:r>
            <a:r>
              <a:rPr lang="en-US" altLang="cs-CZ" sz="2400" dirty="0"/>
              <a:t> 2.1.x/2.2.x (2001-2003)</a:t>
            </a:r>
          </a:p>
          <a:p>
            <a:pPr lvl="1"/>
            <a:r>
              <a:rPr lang="en-US" altLang="cs-CZ" sz="2000" dirty="0"/>
              <a:t>widely supported versions</a:t>
            </a:r>
          </a:p>
          <a:p>
            <a:pPr lvl="1"/>
            <a:r>
              <a:rPr lang="en-US" altLang="cs-CZ" sz="2000" dirty="0"/>
              <a:t>basic symmetric and asymmetric cryptography algorithms</a:t>
            </a:r>
          </a:p>
          <a:p>
            <a:pPr lvl="1"/>
            <a:r>
              <a:rPr lang="en-US" altLang="cs-CZ" sz="2000" dirty="0"/>
              <a:t>PIN, hash functions, random number generation</a:t>
            </a:r>
          </a:p>
          <a:p>
            <a:pPr lvl="1"/>
            <a:r>
              <a:rPr lang="en-US" altLang="cs-CZ" sz="2000" dirty="0"/>
              <a:t>transactions, utility functions</a:t>
            </a:r>
          </a:p>
          <a:p>
            <a:r>
              <a:rPr lang="en-US" altLang="cs-CZ" sz="2400" dirty="0" err="1"/>
              <a:t>JavaCard</a:t>
            </a:r>
            <a:r>
              <a:rPr lang="en-US" altLang="cs-CZ" sz="2400" dirty="0"/>
              <a:t> 2.2.2 (2006)</a:t>
            </a:r>
          </a:p>
          <a:p>
            <a:pPr lvl="1"/>
            <a:r>
              <a:rPr lang="en-US" altLang="cs-CZ" sz="2000" dirty="0"/>
              <a:t>last version from 2.x series</a:t>
            </a:r>
          </a:p>
          <a:p>
            <a:pPr lvl="1"/>
            <a:r>
              <a:rPr lang="en-US" altLang="cs-CZ" sz="2000" dirty="0"/>
              <a:t>significantly extended support for algorithms and new concepts</a:t>
            </a:r>
          </a:p>
          <a:p>
            <a:pPr lvl="2"/>
            <a:r>
              <a:rPr lang="en-US" altLang="cs-CZ" sz="2000" dirty="0"/>
              <a:t>long “extended” APDUs, </a:t>
            </a:r>
            <a:r>
              <a:rPr lang="en-US" altLang="cs-CZ" sz="2000" dirty="0" err="1"/>
              <a:t>BigNumber</a:t>
            </a:r>
            <a:r>
              <a:rPr lang="en-US" altLang="cs-CZ" sz="2000" dirty="0"/>
              <a:t> support, biometrics</a:t>
            </a:r>
          </a:p>
          <a:p>
            <a:pPr lvl="2"/>
            <a:r>
              <a:rPr lang="en-US" altLang="cs-CZ" sz="2000" dirty="0"/>
              <a:t>external memory usage, fast array manipulation methods…</a:t>
            </a:r>
          </a:p>
          <a:p>
            <a:r>
              <a:rPr lang="en-US" altLang="cs-CZ" sz="2400" dirty="0" err="1"/>
              <a:t>JavaCard</a:t>
            </a:r>
            <a:r>
              <a:rPr lang="en-US" altLang="cs-CZ" sz="2400" dirty="0"/>
              <a:t> 3.x (2009)</a:t>
            </a:r>
          </a:p>
          <a:p>
            <a:pPr lvl="1"/>
            <a:r>
              <a:rPr lang="en-US" altLang="cs-CZ" sz="2000" dirty="0"/>
              <a:t>classic and connected editions, later</a:t>
            </a:r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900113" y="6572250"/>
            <a:ext cx="2895600" cy="285750"/>
          </a:xfrm>
        </p:spPr>
        <p:txBody>
          <a:bodyPr/>
          <a:lstStyle/>
          <a:p>
            <a:r>
              <a:rPr lang="cs-CZ" altLang="cs-CZ"/>
              <a:t>| PV204 Security Technologies: JavaCard</a:t>
            </a:r>
            <a:endParaRPr lang="en-GB" altLang="cs-CZ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28988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/>
              <a:t>Compilation and upload</a:t>
            </a:r>
          </a:p>
        </p:txBody>
      </p:sp>
      <p:sp>
        <p:nvSpPr>
          <p:cNvPr id="7885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cs-CZ"/>
              <a:t>gpg --card-edit</a:t>
            </a:r>
          </a:p>
          <a:p>
            <a:r>
              <a:rPr lang="en-US" altLang="cs-CZ"/>
              <a:t>Command&gt; admin</a:t>
            </a:r>
          </a:p>
          <a:p>
            <a:r>
              <a:rPr lang="en-US" altLang="cs-CZ"/>
              <a:t>Command&gt; help</a:t>
            </a:r>
          </a:p>
          <a:p>
            <a:r>
              <a:rPr lang="en-US" altLang="cs-CZ"/>
              <a:t>Command&gt; generate</a:t>
            </a:r>
          </a:p>
          <a:p>
            <a:pPr lvl="1"/>
            <a:r>
              <a:rPr lang="en-US" altLang="cs-CZ"/>
              <a:t>follow the instructions (default PINs)</a:t>
            </a:r>
          </a:p>
          <a:p>
            <a:pPr lvl="1"/>
            <a:r>
              <a:rPr lang="en-US" altLang="cs-CZ"/>
              <a:t>signature, decryption and authentication key</a:t>
            </a:r>
          </a:p>
          <a:p>
            <a:pPr lvl="1"/>
            <a:r>
              <a:rPr lang="en-US" altLang="cs-CZ"/>
              <a:t>private keys generated directly on the card</a:t>
            </a:r>
          </a:p>
          <a:p>
            <a:pPr lvl="1"/>
            <a:r>
              <a:rPr lang="en-US" altLang="cs-CZ"/>
              <a:t>public keys exported to GPG keyring</a:t>
            </a:r>
          </a:p>
          <a:p>
            <a:r>
              <a:rPr lang="en-US" altLang="cs-CZ"/>
              <a:t>Change your PIN by Command&gt; passwd</a:t>
            </a:r>
          </a:p>
        </p:txBody>
      </p:sp>
      <p:sp>
        <p:nvSpPr>
          <p:cNvPr id="78850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900113" y="6572250"/>
            <a:ext cx="2895600" cy="285750"/>
          </a:xfrm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cs-CZ"/>
              <a:t>| PV204 Security Technologies: JavaCard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90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944418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/>
              <a:t>GPG --card-edit</a:t>
            </a:r>
          </a:p>
        </p:txBody>
      </p:sp>
      <p:graphicFrame>
        <p:nvGraphicFramePr>
          <p:cNvPr id="79876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1715519" y="1871663"/>
          <a:ext cx="5805038" cy="414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04" name="Image" r:id="rId3" imgW="8457143" imgH="6044444" progId="Photoshop.Image.11">
                  <p:embed/>
                </p:oleObj>
              </mc:Choice>
              <mc:Fallback>
                <p:oleObj name="Image" r:id="rId3" imgW="8457143" imgH="6044444" progId="Photoshop.Image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5519" y="1871663"/>
                        <a:ext cx="5805038" cy="414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B8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874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900113" y="6572250"/>
            <a:ext cx="2895600" cy="285750"/>
          </a:xfrm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cs-CZ"/>
              <a:t>| PV204 Security Technologies: JavaCard</a:t>
            </a:r>
          </a:p>
        </p:txBody>
      </p:sp>
      <p:sp>
        <p:nvSpPr>
          <p:cNvPr id="262151" name="AutoShape 7"/>
          <p:cNvSpPr>
            <a:spLocks/>
          </p:cNvSpPr>
          <p:nvPr/>
        </p:nvSpPr>
        <p:spPr bwMode="auto">
          <a:xfrm>
            <a:off x="4572000" y="5105400"/>
            <a:ext cx="3059113" cy="457200"/>
          </a:xfrm>
          <a:prstGeom prst="borderCallout2">
            <a:avLst>
              <a:gd name="adj1" fmla="val 15861"/>
              <a:gd name="adj2" fmla="val -2491"/>
              <a:gd name="adj3" fmla="val 21144"/>
              <a:gd name="adj4" fmla="val -25324"/>
              <a:gd name="adj5" fmla="val 75347"/>
              <a:gd name="adj6" fmla="val -55218"/>
            </a:avLst>
          </a:prstGeom>
          <a:solidFill>
            <a:srgbClr val="00FF00">
              <a:alpha val="41176"/>
            </a:srgbClr>
          </a:solidFill>
          <a:ln w="25560">
            <a:solidFill>
              <a:srgbClr val="00FF00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cs-CZ" b="1">
                <a:solidFill>
                  <a:srgbClr val="000000"/>
                </a:solidFill>
              </a:rPr>
              <a:t>No keys generated yet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91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78168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/>
              <a:t>GPG – keys generation finished</a:t>
            </a:r>
          </a:p>
        </p:txBody>
      </p:sp>
      <p:graphicFrame>
        <p:nvGraphicFramePr>
          <p:cNvPr id="80900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1724237" y="1871663"/>
          <a:ext cx="5787602" cy="414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28" name="Image" r:id="rId3" imgW="8431746" imgH="6044444" progId="Photoshop.Image.11">
                  <p:embed/>
                </p:oleObj>
              </mc:Choice>
              <mc:Fallback>
                <p:oleObj name="Image" r:id="rId3" imgW="8431746" imgH="6044444" progId="Photoshop.Image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4237" y="1871663"/>
                        <a:ext cx="5787602" cy="414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B8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898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900113" y="6572250"/>
            <a:ext cx="2895600" cy="285750"/>
          </a:xfrm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cs-CZ"/>
              <a:t>| PV204 Security Technologies: JavaCard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92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12391726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/>
              <a:t>What we have…</a:t>
            </a:r>
          </a:p>
        </p:txBody>
      </p:sp>
      <p:sp>
        <p:nvSpPr>
          <p:cNvPr id="8192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cs-CZ" dirty="0"/>
              <a:t>Card with </a:t>
            </a:r>
            <a:r>
              <a:rPr lang="en-US" altLang="cs-CZ" dirty="0" err="1"/>
              <a:t>OpenPGP</a:t>
            </a:r>
            <a:r>
              <a:rPr lang="en-US" altLang="cs-CZ" dirty="0"/>
              <a:t>-compliant applet</a:t>
            </a:r>
          </a:p>
          <a:p>
            <a:r>
              <a:rPr lang="en-US" altLang="cs-CZ" dirty="0"/>
              <a:t>GPG generated </a:t>
            </a:r>
            <a:r>
              <a:rPr lang="en-US" altLang="cs-CZ" dirty="0" err="1"/>
              <a:t>private&amp;public</a:t>
            </a:r>
            <a:r>
              <a:rPr lang="en-US" altLang="cs-CZ" dirty="0"/>
              <a:t> </a:t>
            </a:r>
            <a:r>
              <a:rPr lang="en-US" altLang="cs-CZ" dirty="0" err="1"/>
              <a:t>keypairs</a:t>
            </a:r>
            <a:endParaRPr lang="en-US" altLang="cs-CZ" dirty="0"/>
          </a:p>
          <a:p>
            <a:pPr lvl="1"/>
            <a:r>
              <a:rPr lang="en-US" altLang="cs-CZ" dirty="0"/>
              <a:t>sign, </a:t>
            </a:r>
            <a:r>
              <a:rPr lang="en-US" altLang="cs-CZ" dirty="0" err="1"/>
              <a:t>enc</a:t>
            </a:r>
            <a:r>
              <a:rPr lang="en-US" altLang="cs-CZ" dirty="0"/>
              <a:t>, </a:t>
            </a:r>
            <a:r>
              <a:rPr lang="en-US" altLang="cs-CZ" dirty="0" err="1"/>
              <a:t>auth</a:t>
            </a:r>
            <a:endParaRPr lang="en-US" altLang="cs-CZ" dirty="0"/>
          </a:p>
          <a:p>
            <a:r>
              <a:rPr lang="en-US" altLang="cs-CZ" dirty="0"/>
              <a:t>Public keys exported from card and imported to local keyring</a:t>
            </a:r>
          </a:p>
          <a:p>
            <a:r>
              <a:rPr lang="en-US" altLang="cs-CZ" dirty="0"/>
              <a:t>Can be used to sign, encrypt message on command line</a:t>
            </a:r>
          </a:p>
          <a:p>
            <a:r>
              <a:rPr lang="en-US" altLang="cs-CZ" dirty="0"/>
              <a:t>Can be further integrated into applications</a:t>
            </a:r>
          </a:p>
          <a:p>
            <a:pPr lvl="1"/>
            <a:r>
              <a:rPr lang="en-US" altLang="cs-CZ" dirty="0"/>
              <a:t>Thunderbird + </a:t>
            </a:r>
            <a:r>
              <a:rPr lang="en-US" altLang="cs-CZ" dirty="0" err="1"/>
              <a:t>Enigmail</a:t>
            </a:r>
            <a:r>
              <a:rPr lang="en-US" altLang="cs-CZ" dirty="0"/>
              <a:t> + GPG</a:t>
            </a:r>
          </a:p>
        </p:txBody>
      </p:sp>
      <p:sp>
        <p:nvSpPr>
          <p:cNvPr id="81922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900113" y="6572250"/>
            <a:ext cx="2895600" cy="285750"/>
          </a:xfrm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cs-CZ"/>
              <a:t>| PV204 Security Technologies: JavaCard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93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5844917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/>
              <a:t>(gpg –card-edit) Command&gt; list</a:t>
            </a:r>
          </a:p>
        </p:txBody>
      </p:sp>
      <p:graphicFrame>
        <p:nvGraphicFramePr>
          <p:cNvPr id="82948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2118518" y="1871663"/>
          <a:ext cx="4999040" cy="414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52" name="Image" r:id="rId3" imgW="8520635" imgH="7073016" progId="Photoshop.Image.11">
                  <p:embed/>
                </p:oleObj>
              </mc:Choice>
              <mc:Fallback>
                <p:oleObj name="Image" r:id="rId3" imgW="8520635" imgH="7073016" progId="Photoshop.Image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518" y="1871663"/>
                        <a:ext cx="4999040" cy="414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B8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946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900113" y="6572250"/>
            <a:ext cx="2895600" cy="285750"/>
          </a:xfrm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cs-CZ"/>
              <a:t>| PV204 Security Technologies: JavaCard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94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12162622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/>
              <a:t>Using GPG with smart card</a:t>
            </a:r>
          </a:p>
        </p:txBody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cs-CZ"/>
              <a:t>gpg --clearsign --output myfile.sig --sign myfile</a:t>
            </a:r>
          </a:p>
          <a:p>
            <a:pPr lvl="1"/>
            <a:r>
              <a:rPr lang="en-US" altLang="cs-CZ"/>
              <a:t>our public key is already imported to keyring</a:t>
            </a:r>
          </a:p>
          <a:p>
            <a:pPr lvl="1"/>
            <a:r>
              <a:rPr lang="en-US" altLang="cs-CZ"/>
              <a:t>PIN is required to sign (notice signature count so far)</a:t>
            </a:r>
          </a:p>
          <a:p>
            <a:pPr lvl="1"/>
            <a:r>
              <a:rPr lang="en-US" altLang="cs-CZ"/>
              <a:t>--clearsign causes output in BASE64</a:t>
            </a:r>
          </a:p>
          <a:p>
            <a:r>
              <a:rPr lang="en-US" altLang="cs-CZ"/>
              <a:t>gpg --verify myfile.sig</a:t>
            </a:r>
          </a:p>
          <a:p>
            <a:pPr lvl="1"/>
            <a:r>
              <a:rPr lang="en-US" altLang="cs-CZ"/>
              <a:t>smart card not required, public key in keyring</a:t>
            </a:r>
          </a:p>
          <a:p>
            <a:r>
              <a:rPr lang="en-US" altLang="cs-CZ"/>
              <a:t>gpg --output gpshell.log.gpg --recipient petr@svenda.com --encrypt gpshell.log</a:t>
            </a:r>
          </a:p>
          <a:p>
            <a:pPr lvl="1"/>
            <a:r>
              <a:rPr lang="en-US" altLang="cs-CZ"/>
              <a:t>smart card not required, public key in keyring</a:t>
            </a:r>
          </a:p>
          <a:p>
            <a:r>
              <a:rPr lang="en-US" altLang="cs-CZ"/>
              <a:t>gpg --decrypt gpshell.log.gpg</a:t>
            </a:r>
          </a:p>
        </p:txBody>
      </p:sp>
      <p:sp>
        <p:nvSpPr>
          <p:cNvPr id="83970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900113" y="6572250"/>
            <a:ext cx="2895600" cy="285750"/>
          </a:xfrm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cs-CZ"/>
              <a:t>| PV204 Security Technologies: JavaCard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95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898262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More details about </a:t>
            </a:r>
            <a:r>
              <a:rPr lang="en-US" altLang="cs-CZ" dirty="0" err="1"/>
              <a:t>JavaCard</a:t>
            </a:r>
            <a:endParaRPr lang="en-US" alt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4754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cs-CZ"/>
              <a:t>| PV204 Security Technologies: JavaCard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96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495695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zápatí 3"/>
          <p:cNvSpPr>
            <a:spLocks noGrp="1"/>
          </p:cNvSpPr>
          <p:nvPr>
            <p:ph type="ftr" sz="quarter" idx="4294967295"/>
          </p:nvPr>
        </p:nvSpPr>
        <p:spPr>
          <a:xfrm>
            <a:off x="179388" y="6497638"/>
            <a:ext cx="7129462" cy="476250"/>
          </a:xfrm>
          <a:prstGeom prst="rect">
            <a:avLst/>
          </a:prstGeom>
        </p:spPr>
        <p:txBody>
          <a:bodyPr/>
          <a:lstStyle/>
          <a:p>
            <a:r>
              <a:rPr lang="en-US" altLang="cs-CZ"/>
              <a:t>| PV204 Security Technologies: JavaCard</a:t>
            </a:r>
            <a:endParaRPr lang="en-GB" altLang="cs-CZ"/>
          </a:p>
        </p:txBody>
      </p:sp>
      <p:sp>
        <p:nvSpPr>
          <p:cNvPr id="948226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cs-CZ" dirty="0" err="1"/>
              <a:t>JavaCard</a:t>
            </a:r>
            <a:r>
              <a:rPr lang="en-US" altLang="cs-CZ" dirty="0"/>
              <a:t> – more to be discovered</a:t>
            </a:r>
          </a:p>
        </p:txBody>
      </p:sp>
      <p:sp>
        <p:nvSpPr>
          <p:cNvPr id="948227" name="Zástupný symbol pro obsah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US" altLang="cs-CZ" sz="2000" dirty="0"/>
              <a:t>Recursion is </a:t>
            </a:r>
            <a:r>
              <a:rPr lang="en-US" altLang="cs-CZ" sz="2000" dirty="0" err="1"/>
              <a:t>slooow</a:t>
            </a:r>
            <a:r>
              <a:rPr lang="en-US" altLang="cs-CZ" sz="2000" dirty="0"/>
              <a:t>...</a:t>
            </a:r>
          </a:p>
          <a:p>
            <a:r>
              <a:rPr lang="en-US" altLang="cs-CZ" sz="2000" dirty="0"/>
              <a:t>Memory allocation issues</a:t>
            </a:r>
          </a:p>
          <a:p>
            <a:pPr lvl="1"/>
            <a:r>
              <a:rPr lang="en-US" altLang="cs-CZ" sz="1800" dirty="0"/>
              <a:t>EEPROM vs. RAM allocations, </a:t>
            </a:r>
            <a:r>
              <a:rPr lang="en-US" altLang="cs-CZ" sz="1800" i="1" dirty="0"/>
              <a:t>new </a:t>
            </a:r>
            <a:r>
              <a:rPr lang="en-US" altLang="cs-CZ" sz="1800" dirty="0"/>
              <a:t>operator</a:t>
            </a:r>
          </a:p>
          <a:p>
            <a:pPr lvl="1"/>
            <a:r>
              <a:rPr lang="en-US" altLang="cs-CZ" sz="1800" dirty="0"/>
              <a:t>No (real-time) garbage collector!</a:t>
            </a:r>
            <a:endParaRPr lang="en-US" altLang="cs-CZ" sz="2000" dirty="0"/>
          </a:p>
          <a:p>
            <a:r>
              <a:rPr lang="en-US" altLang="cs-CZ" sz="2000" dirty="0"/>
              <a:t>Persistent objects</a:t>
            </a:r>
          </a:p>
          <a:p>
            <a:r>
              <a:rPr lang="en-US" altLang="cs-CZ" sz="2000" dirty="0"/>
              <a:t>Transactions, atomic operations</a:t>
            </a:r>
          </a:p>
          <a:p>
            <a:r>
              <a:rPr lang="en-US" altLang="cs-CZ" sz="2000" dirty="0" err="1"/>
              <a:t>JavaCard</a:t>
            </a:r>
            <a:r>
              <a:rPr lang="en-US" altLang="cs-CZ" sz="2000" dirty="0"/>
              <a:t> applet firewall</a:t>
            </a:r>
          </a:p>
          <a:p>
            <a:endParaRPr lang="en-US" altLang="cs-CZ" sz="2400" dirty="0"/>
          </a:p>
        </p:txBody>
      </p:sp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642938" y="4549775"/>
          <a:ext cx="8072437" cy="1616075"/>
        </p:xfrm>
        <a:graphic>
          <a:graphicData uri="http://schemas.openxmlformats.org/drawingml/2006/table">
            <a:tbl>
              <a:tblPr/>
              <a:tblGrid>
                <a:gridCol w="80724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6160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02D3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969696"/>
                        </a:buCl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131313"/>
                        </a:buCl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969696"/>
                        </a:buCl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olas" pitchFamily="49" charset="0"/>
                          <a:cs typeface="Consolas" pitchFamily="49" charset="0"/>
                        </a:rPr>
                        <a:t>function f(…) {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olas" pitchFamily="49" charset="0"/>
                          <a:cs typeface="Consolas" pitchFamily="49" charset="0"/>
                        </a:rPr>
                        <a:t>    byte a[] = new byte[10];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olas" pitchFamily="49" charset="0"/>
                          <a:cs typeface="Consolas" pitchFamily="49" charset="0"/>
                        </a:rPr>
                        <a:t>    byte b[] = JCSystem.makeTransientByteArray(...);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olas" pitchFamily="49" charset="0"/>
                          <a:cs typeface="Consolas" pitchFamily="49" charset="0"/>
                        </a:rPr>
                        <a:t>    byte c;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olas" pitchFamily="49" charset="0"/>
                          <a:cs typeface="Consolas" pitchFamily="49" charset="0"/>
                        </a:rPr>
                        <a:t>}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F72F7E-A92E-4996-87A8-9530E00B3D3A}" type="slidenum">
              <a:rPr lang="cs-CZ" smtClean="0"/>
              <a:pPr>
                <a:defRPr/>
              </a:pPr>
              <a:t>97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09070076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 err="1"/>
              <a:t>GPShell</a:t>
            </a:r>
            <a:r>
              <a:rPr lang="en-US" altLang="cs-CZ" dirty="0"/>
              <a:t> </a:t>
            </a:r>
            <a:r>
              <a:rPr lang="en-US" altLang="cs-CZ" dirty="0" err="1"/>
              <a:t>upload&amp;install</a:t>
            </a:r>
            <a:endParaRPr lang="en-US" altLang="cs-CZ" dirty="0"/>
          </a:p>
        </p:txBody>
      </p:sp>
      <p:sp>
        <p:nvSpPr>
          <p:cNvPr id="128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cs-CZ" sz="2400" dirty="0"/>
              <a:t>Upload and install converted *.cap file</a:t>
            </a:r>
          </a:p>
          <a:p>
            <a:pPr lvl="1"/>
            <a:r>
              <a:rPr lang="en-US" altLang="cs-CZ" sz="2000" dirty="0" err="1"/>
              <a:t>GPShell</a:t>
            </a:r>
            <a:r>
              <a:rPr lang="en-US" altLang="cs-CZ" sz="2000" dirty="0"/>
              <a:t> tool with script specific for target card</a:t>
            </a:r>
          </a:p>
          <a:p>
            <a:pPr lvl="1"/>
            <a:r>
              <a:rPr lang="en-US" altLang="cs-CZ" sz="2000" dirty="0"/>
              <a:t>GP SCP channel version (mode_201, mode_211)</a:t>
            </a:r>
          </a:p>
          <a:p>
            <a:pPr lvl="1"/>
            <a:r>
              <a:rPr lang="en-US" altLang="cs-CZ" sz="2000" dirty="0"/>
              <a:t>select </a:t>
            </a:r>
            <a:r>
              <a:rPr lang="en-US" altLang="cs-CZ" sz="2000" dirty="0" err="1"/>
              <a:t>CardManager</a:t>
            </a:r>
            <a:r>
              <a:rPr lang="en-US" altLang="cs-CZ" sz="2000" dirty="0"/>
              <a:t> by AID (various AIDs)</a:t>
            </a:r>
          </a:p>
          <a:p>
            <a:pPr lvl="1"/>
            <a:r>
              <a:rPr lang="en-US" altLang="cs-CZ" sz="2000" dirty="0"/>
              <a:t>authenticate and open secure channel (</a:t>
            </a:r>
            <a:r>
              <a:rPr lang="en-US" altLang="cs-CZ" sz="2000" dirty="0" err="1"/>
              <a:t>open_sc</a:t>
            </a:r>
            <a:r>
              <a:rPr lang="en-US" altLang="cs-CZ" sz="2000" dirty="0"/>
              <a:t>)</a:t>
            </a:r>
          </a:p>
          <a:p>
            <a:pPr lvl="1"/>
            <a:r>
              <a:rPr lang="en-US" altLang="cs-CZ" sz="2000" dirty="0"/>
              <a:t>delete previous applet version (1. applet, 2. package)</a:t>
            </a:r>
          </a:p>
          <a:p>
            <a:pPr lvl="1"/>
            <a:r>
              <a:rPr lang="en-US" altLang="cs-CZ" sz="2000" dirty="0"/>
              <a:t>load and install (install command, many </a:t>
            </a:r>
            <a:r>
              <a:rPr lang="en-US" altLang="cs-CZ" sz="2000" dirty="0" err="1"/>
              <a:t>params</a:t>
            </a:r>
            <a:r>
              <a:rPr lang="en-US" altLang="cs-CZ" sz="2000" dirty="0"/>
              <a:t>)</a:t>
            </a:r>
          </a:p>
          <a:p>
            <a:pPr lvl="1"/>
            <a:r>
              <a:rPr lang="en-US" altLang="cs-CZ" sz="2000" dirty="0"/>
              <a:t>install may pass personalization data (master key…)</a:t>
            </a:r>
          </a:p>
          <a:p>
            <a:r>
              <a:rPr lang="en-US" altLang="cs-CZ" sz="2400" dirty="0"/>
              <a:t>Check applet functionality</a:t>
            </a:r>
          </a:p>
          <a:p>
            <a:pPr lvl="1"/>
            <a:r>
              <a:rPr lang="en-US" altLang="cs-CZ" sz="2000" dirty="0"/>
              <a:t>from </a:t>
            </a:r>
            <a:r>
              <a:rPr lang="en-US" altLang="cs-CZ" sz="2000" dirty="0" err="1"/>
              <a:t>GPShell</a:t>
            </a:r>
            <a:r>
              <a:rPr lang="en-US" altLang="cs-CZ" sz="2000" dirty="0"/>
              <a:t> script,  no need for secure channel</a:t>
            </a:r>
          </a:p>
          <a:p>
            <a:pPr lvl="1"/>
            <a:r>
              <a:rPr lang="en-US" altLang="cs-CZ" sz="2000" dirty="0"/>
              <a:t>select your applet by AID (select –AID xxx)</a:t>
            </a:r>
          </a:p>
          <a:p>
            <a:pPr lvl="1"/>
            <a:r>
              <a:rPr lang="en-US" altLang="cs-CZ" sz="2000" dirty="0"/>
              <a:t>send test APDU (</a:t>
            </a:r>
            <a:r>
              <a:rPr lang="en-US" altLang="cs-CZ" sz="2000" dirty="0" err="1"/>
              <a:t>send_apdu</a:t>
            </a:r>
            <a:r>
              <a:rPr lang="en-US" altLang="cs-CZ" sz="2000" dirty="0"/>
              <a:t> -APDU xxx)</a:t>
            </a:r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900113" y="6572250"/>
            <a:ext cx="2895600" cy="285750"/>
          </a:xfrm>
        </p:spPr>
        <p:txBody>
          <a:bodyPr/>
          <a:lstStyle/>
          <a:p>
            <a:r>
              <a:rPr lang="cs-CZ" altLang="cs-CZ"/>
              <a:t>| PV204 Security Technologies: JavaCard</a:t>
            </a:r>
            <a:endParaRPr lang="en-GB" altLang="cs-CZ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98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79507374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zápatí 3"/>
          <p:cNvSpPr>
            <a:spLocks noGrp="1"/>
          </p:cNvSpPr>
          <p:nvPr>
            <p:ph type="ftr" sz="quarter" idx="4294967295"/>
          </p:nvPr>
        </p:nvSpPr>
        <p:spPr>
          <a:xfrm>
            <a:off x="179388" y="6497638"/>
            <a:ext cx="7129462" cy="476250"/>
          </a:xfrm>
          <a:prstGeom prst="rect">
            <a:avLst/>
          </a:prstGeom>
        </p:spPr>
        <p:txBody>
          <a:bodyPr/>
          <a:lstStyle/>
          <a:p>
            <a:r>
              <a:rPr lang="en-US" altLang="cs-CZ"/>
              <a:t>| PV204 Security Technologies: JavaCard</a:t>
            </a:r>
            <a:endParaRPr lang="en-GB" altLang="cs-CZ"/>
          </a:p>
        </p:txBody>
      </p:sp>
      <p:sp>
        <p:nvSpPr>
          <p:cNvPr id="951298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cs-CZ" dirty="0" err="1"/>
              <a:t>JavaCard</a:t>
            </a:r>
            <a:r>
              <a:rPr lang="en-US" altLang="cs-CZ" dirty="0"/>
              <a:t> – PIN verification</a:t>
            </a:r>
          </a:p>
        </p:txBody>
      </p:sp>
      <p:sp>
        <p:nvSpPr>
          <p:cNvPr id="951299" name="Zástupný symbol pro obsah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US" altLang="cs-CZ"/>
              <a:t>Image/code for PIN verification</a:t>
            </a:r>
          </a:p>
          <a:p>
            <a:pPr lvl="1"/>
            <a:r>
              <a:rPr lang="en-US" altLang="cs-CZ"/>
              <a:t>Vulnerable to transaction rollback</a:t>
            </a:r>
          </a:p>
          <a:p>
            <a:endParaRPr lang="en-US" altLang="cs-CZ"/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/>
          </p:nvPr>
        </p:nvGraphicFramePr>
        <p:xfrm>
          <a:off x="642938" y="2926048"/>
          <a:ext cx="7929562" cy="338327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9295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82963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onsolas" pitchFamily="49" charset="0"/>
                          <a:cs typeface="Consolas" pitchFamily="49" charset="0"/>
                        </a:rPr>
                        <a:t>public class </a:t>
                      </a:r>
                      <a:r>
                        <a:rPr lang="en-US" sz="2400" dirty="0" err="1">
                          <a:latin typeface="Consolas" pitchFamily="49" charset="0"/>
                          <a:cs typeface="Consolas" pitchFamily="49" charset="0"/>
                        </a:rPr>
                        <a:t>OwnerPIN</a:t>
                      </a:r>
                      <a:r>
                        <a:rPr lang="en-US" sz="2400" dirty="0">
                          <a:latin typeface="Consolas" pitchFamily="49" charset="0"/>
                          <a:cs typeface="Consolas" pitchFamily="49" charset="0"/>
                        </a:rPr>
                        <a:t> implements PIN {  </a:t>
                      </a:r>
                    </a:p>
                    <a:p>
                      <a:r>
                        <a:rPr lang="en-US" sz="2400" dirty="0">
                          <a:latin typeface="Consolas" pitchFamily="49" charset="0"/>
                          <a:cs typeface="Consolas" pitchFamily="49" charset="0"/>
                        </a:rPr>
                        <a:t>    byte </a:t>
                      </a:r>
                      <a:r>
                        <a:rPr lang="en-US" sz="2400" dirty="0" err="1">
                          <a:latin typeface="Consolas" pitchFamily="49" charset="0"/>
                          <a:cs typeface="Consolas" pitchFamily="49" charset="0"/>
                        </a:rPr>
                        <a:t>triesLeft</a:t>
                      </a:r>
                      <a:r>
                        <a:rPr lang="en-US" sz="2400" dirty="0">
                          <a:latin typeface="Consolas" pitchFamily="49" charset="0"/>
                          <a:cs typeface="Consolas" pitchFamily="49" charset="0"/>
                        </a:rPr>
                        <a:t>; // persistent counter </a:t>
                      </a:r>
                    </a:p>
                    <a:p>
                      <a:endParaRPr lang="en-US" sz="2400" dirty="0">
                        <a:latin typeface="Consolas" pitchFamily="49" charset="0"/>
                        <a:cs typeface="Consolas" pitchFamily="49" charset="0"/>
                      </a:endParaRPr>
                    </a:p>
                    <a:p>
                      <a:r>
                        <a:rPr lang="en-US" sz="2400" dirty="0">
                          <a:latin typeface="Consolas" pitchFamily="49" charset="0"/>
                          <a:cs typeface="Consolas" pitchFamily="49" charset="0"/>
                        </a:rPr>
                        <a:t>    </a:t>
                      </a:r>
                      <a:r>
                        <a:rPr lang="en-US" sz="2400" dirty="0" err="1">
                          <a:latin typeface="Consolas" pitchFamily="49" charset="0"/>
                          <a:cs typeface="Consolas" pitchFamily="49" charset="0"/>
                        </a:rPr>
                        <a:t>boolean</a:t>
                      </a:r>
                      <a:r>
                        <a:rPr lang="en-US" sz="2400" dirty="0">
                          <a:latin typeface="Consolas" pitchFamily="49" charset="0"/>
                          <a:cs typeface="Consolas" pitchFamily="49" charset="0"/>
                        </a:rPr>
                        <a:t> check(...) {    </a:t>
                      </a:r>
                    </a:p>
                    <a:p>
                      <a:r>
                        <a:rPr lang="en-US" sz="2400" dirty="0">
                          <a:latin typeface="Consolas" pitchFamily="49" charset="0"/>
                          <a:cs typeface="Consolas" pitchFamily="49" charset="0"/>
                        </a:rPr>
                        <a:t>        ...    </a:t>
                      </a:r>
                    </a:p>
                    <a:p>
                      <a:r>
                        <a:rPr lang="en-US" sz="2400" dirty="0">
                          <a:latin typeface="Consolas" pitchFamily="49" charset="0"/>
                          <a:cs typeface="Consolas" pitchFamily="49" charset="0"/>
                        </a:rPr>
                        <a:t>        </a:t>
                      </a:r>
                      <a:r>
                        <a:rPr lang="en-US" sz="2400" dirty="0" err="1">
                          <a:latin typeface="Consolas" pitchFamily="49" charset="0"/>
                          <a:cs typeface="Consolas" pitchFamily="49" charset="0"/>
                        </a:rPr>
                        <a:t>triesLeft</a:t>
                      </a:r>
                      <a:r>
                        <a:rPr lang="en-US" sz="2400" dirty="0">
                          <a:latin typeface="Consolas" pitchFamily="49" charset="0"/>
                          <a:cs typeface="Consolas" pitchFamily="49" charset="0"/>
                        </a:rPr>
                        <a:t>--;    </a:t>
                      </a:r>
                    </a:p>
                    <a:p>
                      <a:r>
                        <a:rPr lang="en-US" sz="2400" dirty="0">
                          <a:latin typeface="Consolas" pitchFamily="49" charset="0"/>
                          <a:cs typeface="Consolas" pitchFamily="49" charset="0"/>
                        </a:rPr>
                        <a:t>        ...  </a:t>
                      </a:r>
                    </a:p>
                    <a:p>
                      <a:r>
                        <a:rPr lang="en-US" sz="2400" dirty="0">
                          <a:latin typeface="Consolas" pitchFamily="49" charset="0"/>
                          <a:cs typeface="Consolas" pitchFamily="49" charset="0"/>
                        </a:rPr>
                        <a:t>    }</a:t>
                      </a:r>
                    </a:p>
                    <a:p>
                      <a:r>
                        <a:rPr lang="en-US" sz="2400" dirty="0">
                          <a:latin typeface="Consolas" pitchFamily="49" charset="0"/>
                          <a:cs typeface="Consolas" pitchFamily="49" charset="0"/>
                        </a:rPr>
                        <a:t>}</a:t>
                      </a:r>
                    </a:p>
                  </a:txBody>
                  <a:tcPr marL="91439" marR="91439" marT="45716" marB="4571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F72F7E-A92E-4996-87A8-9530E00B3D3A}" type="slidenum">
              <a:rPr lang="cs-CZ" smtClean="0"/>
              <a:pPr>
                <a:defRPr/>
              </a:pPr>
              <a:t>99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9949370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13097</TotalTime>
  <Words>6828</Words>
  <Application>Microsoft Office PowerPoint</Application>
  <PresentationFormat>Předvádění na obrazovce (4:3)</PresentationFormat>
  <Paragraphs>1317</Paragraphs>
  <Slides>102</Slides>
  <Notes>12</Notes>
  <HiddenSlides>3</HiddenSlides>
  <MMClips>1</MMClips>
  <ScaleCrop>false</ScaleCrop>
  <HeadingPairs>
    <vt:vector size="8" baseType="variant">
      <vt:variant>
        <vt:lpstr>Použitá písma</vt:lpstr>
      </vt:variant>
      <vt:variant>
        <vt:i4>10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102</vt:i4>
      </vt:variant>
    </vt:vector>
  </HeadingPairs>
  <TitlesOfParts>
    <vt:vector size="114" baseType="lpstr">
      <vt:lpstr>SimSun</vt:lpstr>
      <vt:lpstr>Arial</vt:lpstr>
      <vt:lpstr>Calibri</vt:lpstr>
      <vt:lpstr>Comic Sans MS</vt:lpstr>
      <vt:lpstr>Consolas</vt:lpstr>
      <vt:lpstr>Courier New</vt:lpstr>
      <vt:lpstr>Symbol</vt:lpstr>
      <vt:lpstr>Times New Roman</vt:lpstr>
      <vt:lpstr>Verdana</vt:lpstr>
      <vt:lpstr>Wingdings</vt:lpstr>
      <vt:lpstr>Motiv systému Office</vt:lpstr>
      <vt:lpstr>Image</vt:lpstr>
      <vt:lpstr>PV204 Security technologies</vt:lpstr>
      <vt:lpstr>JavaCard platform</vt:lpstr>
      <vt:lpstr>Overview</vt:lpstr>
      <vt:lpstr>Old vs. multi-application smart cards</vt:lpstr>
      <vt:lpstr>Prezentace aplikace PowerPoint</vt:lpstr>
      <vt:lpstr>JavaCard basics</vt:lpstr>
      <vt:lpstr>JavaCard</vt:lpstr>
      <vt:lpstr>JavaCard applets</vt:lpstr>
      <vt:lpstr>JavaCard versions</vt:lpstr>
      <vt:lpstr>JavaCard 2.x not supporting</vt:lpstr>
      <vt:lpstr>JavaCard 2.x supports</vt:lpstr>
      <vt:lpstr>JavaCard 3.x (most recent is 3.0.5 (2015))</vt:lpstr>
      <vt:lpstr>Version support</vt:lpstr>
      <vt:lpstr>JavaCard applet firewall – runtime checks</vt:lpstr>
      <vt:lpstr>Developing JavaCard appS</vt:lpstr>
      <vt:lpstr>Desktop vs. smart card</vt:lpstr>
      <vt:lpstr>Prezentace aplikace PowerPoint</vt:lpstr>
      <vt:lpstr>JC development process</vt:lpstr>
      <vt:lpstr>JavaCard application running model</vt:lpstr>
      <vt:lpstr>On-card, off-card code verification</vt:lpstr>
      <vt:lpstr>OpenPlatform Package/applet upload </vt:lpstr>
      <vt:lpstr>Developing simple applet</vt:lpstr>
      <vt:lpstr>JavaCard – My first applet</vt:lpstr>
      <vt:lpstr>Necessary tools</vt:lpstr>
      <vt:lpstr>Prezentace aplikace PowerPoint</vt:lpstr>
      <vt:lpstr>Simple JavaCard applet - code</vt:lpstr>
      <vt:lpstr>select() method</vt:lpstr>
      <vt:lpstr>Sending and receiving data</vt:lpstr>
      <vt:lpstr>Sending and receiving data – source code</vt:lpstr>
      <vt:lpstr>Communication with smart card</vt:lpstr>
      <vt:lpstr>JavaCard communication lifecycle</vt:lpstr>
      <vt:lpstr>Java javax.smartcardio.* API</vt:lpstr>
      <vt:lpstr>Java javax.smartcardio.* API (2)</vt:lpstr>
      <vt:lpstr>Response APDU (R-APDU)</vt:lpstr>
      <vt:lpstr>PV204 JavaCard platform argumentů funkce</vt:lpstr>
      <vt:lpstr>Debugging applet</vt:lpstr>
      <vt:lpstr>Prezentace aplikace PowerPoint</vt:lpstr>
      <vt:lpstr>1. Debugging applets: simulator</vt:lpstr>
      <vt:lpstr>2. Debugging applets: real cards</vt:lpstr>
      <vt:lpstr>Possible causes for exception on card</vt:lpstr>
      <vt:lpstr>Getting more than 0x6f00</vt:lpstr>
      <vt:lpstr>Debugging using custom commands</vt:lpstr>
      <vt:lpstr>Best practices</vt:lpstr>
      <vt:lpstr>Execution speed hints (1)</vt:lpstr>
      <vt:lpstr>Execution speed hints (2)</vt:lpstr>
      <vt:lpstr>How many cryptographic engines?</vt:lpstr>
      <vt:lpstr>Security hints (1)</vt:lpstr>
      <vt:lpstr>Security hints (2)</vt:lpstr>
      <vt:lpstr>Security hints (3)</vt:lpstr>
      <vt:lpstr>JavaCard applet firewall issues</vt:lpstr>
      <vt:lpstr>Additional reading</vt:lpstr>
      <vt:lpstr>Summary</vt:lpstr>
      <vt:lpstr>Prezentace aplikace PowerPoint</vt:lpstr>
      <vt:lpstr>Supplementary materials</vt:lpstr>
      <vt:lpstr>Quick and dirty start</vt:lpstr>
      <vt:lpstr>Quick and dirty start – OpenPGP applet</vt:lpstr>
      <vt:lpstr>1. Compile and convert applets </vt:lpstr>
      <vt:lpstr>2. Manage applets on smart card</vt:lpstr>
      <vt:lpstr>Prezentace aplikace PowerPoint</vt:lpstr>
      <vt:lpstr>3. Upload applet to smart card</vt:lpstr>
      <vt:lpstr>OpenPlatform Package/applet upload </vt:lpstr>
      <vt:lpstr>4. Communicate with smart card </vt:lpstr>
      <vt:lpstr>5. Delete applet</vt:lpstr>
      <vt:lpstr>Developing simple PKI applet</vt:lpstr>
      <vt:lpstr>PKI-relevant JavaCard API</vt:lpstr>
      <vt:lpstr>PIN verification functionality</vt:lpstr>
      <vt:lpstr>PIN code</vt:lpstr>
      <vt:lpstr>Digital signature</vt:lpstr>
      <vt:lpstr>On-card asymmetric key generation</vt:lpstr>
      <vt:lpstr>Key generation - source code</vt:lpstr>
      <vt:lpstr>Public (private) key export/import</vt:lpstr>
      <vt:lpstr>javacard.security.Signature</vt:lpstr>
      <vt:lpstr>Signature – source code</vt:lpstr>
      <vt:lpstr>Asymmetric encryption </vt:lpstr>
      <vt:lpstr>Demo - symmetric cryptography applet</vt:lpstr>
      <vt:lpstr>Random numbers </vt:lpstr>
      <vt:lpstr>RandomData – source code</vt:lpstr>
      <vt:lpstr>Key generation and initialization </vt:lpstr>
      <vt:lpstr>Symmetric cryptography encryption</vt:lpstr>
      <vt:lpstr>Encryption with 3DES – source code</vt:lpstr>
      <vt:lpstr>Message authentication code (MAC)</vt:lpstr>
      <vt:lpstr>MAC – source code</vt:lpstr>
      <vt:lpstr>Data hashing</vt:lpstr>
      <vt:lpstr>Data hashing – source code</vt:lpstr>
      <vt:lpstr>GPPro – M. Paljak</vt:lpstr>
      <vt:lpstr>GPShell script – another tool for upload</vt:lpstr>
      <vt:lpstr>Demo: OpenPGP applet</vt:lpstr>
      <vt:lpstr>OpenPGP</vt:lpstr>
      <vt:lpstr>JOpenPGPCard applet</vt:lpstr>
      <vt:lpstr>Compilation and upload</vt:lpstr>
      <vt:lpstr>GPG --card-edit</vt:lpstr>
      <vt:lpstr>GPG – keys generation finished</vt:lpstr>
      <vt:lpstr>What we have…</vt:lpstr>
      <vt:lpstr>(gpg –card-edit) Command&gt; list</vt:lpstr>
      <vt:lpstr>Using GPG with smart card</vt:lpstr>
      <vt:lpstr>More details about JavaCard</vt:lpstr>
      <vt:lpstr>JavaCard – more to be discovered</vt:lpstr>
      <vt:lpstr>GPShell upload&amp;install</vt:lpstr>
      <vt:lpstr>JavaCard – PIN verification</vt:lpstr>
      <vt:lpstr>JavaCard – PIN verification done better</vt:lpstr>
      <vt:lpstr>JavaCard – Atomic vs. Non-Atomic</vt:lpstr>
      <vt:lpstr>JavaCard – Atomic vs. Non-Atomic</vt:lpstr>
    </vt:vector>
  </TitlesOfParts>
  <Company>Omega Design, s.r.o.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sigut</dc:creator>
  <cp:lastModifiedBy>Petr Svenda</cp:lastModifiedBy>
  <cp:revision>2789</cp:revision>
  <cp:lastPrinted>2016-03-09T12:30:33Z</cp:lastPrinted>
  <dcterms:created xsi:type="dcterms:W3CDTF">2012-06-27T07:21:19Z</dcterms:created>
  <dcterms:modified xsi:type="dcterms:W3CDTF">2017-03-07T11:47:16Z</dcterms:modified>
</cp:coreProperties>
</file>