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61" r:id="rId2"/>
    <p:sldId id="777" r:id="rId3"/>
    <p:sldId id="800" r:id="rId4"/>
    <p:sldId id="930" r:id="rId5"/>
    <p:sldId id="929" r:id="rId6"/>
    <p:sldId id="927" r:id="rId7"/>
    <p:sldId id="928" r:id="rId8"/>
    <p:sldId id="668" r:id="rId9"/>
    <p:sldId id="932" r:id="rId10"/>
    <p:sldId id="933" r:id="rId11"/>
    <p:sldId id="966" r:id="rId12"/>
    <p:sldId id="967" r:id="rId13"/>
    <p:sldId id="968" r:id="rId14"/>
    <p:sldId id="969" r:id="rId15"/>
    <p:sldId id="970" r:id="rId16"/>
    <p:sldId id="971" r:id="rId17"/>
    <p:sldId id="972" r:id="rId18"/>
    <p:sldId id="670" r:id="rId19"/>
    <p:sldId id="973" r:id="rId20"/>
    <p:sldId id="681" r:id="rId21"/>
    <p:sldId id="697" r:id="rId22"/>
    <p:sldId id="783" r:id="rId23"/>
    <p:sldId id="857" r:id="rId24"/>
    <p:sldId id="859" r:id="rId25"/>
    <p:sldId id="934" r:id="rId26"/>
    <p:sldId id="935" r:id="rId27"/>
    <p:sldId id="860" r:id="rId28"/>
    <p:sldId id="861" r:id="rId29"/>
    <p:sldId id="862" r:id="rId30"/>
    <p:sldId id="863" r:id="rId31"/>
    <p:sldId id="864" r:id="rId32"/>
    <p:sldId id="865" r:id="rId33"/>
    <p:sldId id="977" r:id="rId34"/>
    <p:sldId id="939" r:id="rId35"/>
    <p:sldId id="940" r:id="rId36"/>
    <p:sldId id="941" r:id="rId37"/>
    <p:sldId id="942" r:id="rId38"/>
    <p:sldId id="943" r:id="rId39"/>
    <p:sldId id="944" r:id="rId40"/>
    <p:sldId id="945" r:id="rId41"/>
    <p:sldId id="946" r:id="rId42"/>
    <p:sldId id="947" r:id="rId43"/>
    <p:sldId id="948" r:id="rId44"/>
    <p:sldId id="949" r:id="rId45"/>
    <p:sldId id="950" r:id="rId46"/>
    <p:sldId id="951" r:id="rId47"/>
    <p:sldId id="952" r:id="rId48"/>
    <p:sldId id="953" r:id="rId49"/>
    <p:sldId id="954" r:id="rId50"/>
    <p:sldId id="955" r:id="rId51"/>
    <p:sldId id="956" r:id="rId52"/>
    <p:sldId id="957" r:id="rId53"/>
    <p:sldId id="958" r:id="rId54"/>
    <p:sldId id="959" r:id="rId55"/>
    <p:sldId id="960" r:id="rId56"/>
    <p:sldId id="961" r:id="rId57"/>
    <p:sldId id="962" r:id="rId58"/>
    <p:sldId id="963" r:id="rId59"/>
    <p:sldId id="964" r:id="rId60"/>
    <p:sldId id="858" r:id="rId6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14.03.2017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7" y="9745480"/>
            <a:ext cx="3077137" cy="487488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14.03.2017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2" tIns="47746" rIns="95492" bIns="47746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1" y="4861401"/>
            <a:ext cx="5680103" cy="4606317"/>
          </a:xfrm>
          <a:prstGeom prst="rect">
            <a:avLst/>
          </a:prstGeom>
        </p:spPr>
        <p:txBody>
          <a:bodyPr vert="horz" lIns="95492" tIns="47746" rIns="95492" bIns="47746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96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50DC-1BFA-4A18-BB9A-5BD8704F008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PV204 Authentication and passwords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amiable_indian/insecure-implementation-of-security-best-practices-of-hashing-captchas-and-caching-present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ity.web.cern.ch/security/recommendations/en/password_alternatives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817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OT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628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g/scrypt/blob/master/src/main/java/com/lambdaworks/crypto/SCrypt.jav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6.png"/><Relationship Id="rId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8.png"/><Relationship Id="rId5" Type="http://schemas.openxmlformats.org/officeDocument/2006/relationships/image" Target="../media/image31.png"/><Relationship Id="rId10" Type="http://schemas.openxmlformats.org/officeDocument/2006/relationships/image" Target="../media/image61.png"/><Relationship Id="rId4" Type="http://schemas.microsoft.com/office/2007/relationships/hdphoto" Target="../media/hdphoto2.wdp"/><Relationship Id="rId9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www.apple.com/business/docs/iOS_Security_Guide.pdf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Authentication and passwords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>
                <a:hlinkClick r:id="rId3"/>
              </a:rPr>
              <a:t>svenda</a:t>
            </a:r>
            <a:r>
              <a:rPr lang="en-US" dirty="0">
                <a:hlinkClick r:id="rId3"/>
              </a:rPr>
              <a:t>@fi.muni.cz</a:t>
            </a:r>
            <a:endParaRPr lang="en-US" dirty="0"/>
          </a:p>
          <a:p>
            <a:r>
              <a:rPr lang="en-US" dirty="0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strong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target operation (e.g., authorization of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passwords can be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Database storage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storage</a:t>
            </a:r>
          </a:p>
          <a:p>
            <a:pPr lvl="1"/>
            <a:r>
              <a:rPr lang="en-US" dirty="0"/>
              <a:t>Backup data (tapes)</a:t>
            </a:r>
          </a:p>
          <a:p>
            <a:pPr lvl="1"/>
            <a:r>
              <a:rPr lang="en-US" dirty="0"/>
              <a:t>Server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Host machine (memory, history, cache)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transmission (network sniffer, proxy logs)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Hardcoded secrets (inside app binary)</a:t>
            </a:r>
          </a:p>
          <a:p>
            <a:pPr lvl="1"/>
            <a:r>
              <a:rPr lang="en-US" dirty="0"/>
              <a:t>Difficult to change after exposure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(hash) cracking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Scenario: dump of passwords hash database</a:t>
            </a:r>
          </a:p>
          <a:p>
            <a:r>
              <a:rPr lang="cs-CZ" sz="2400" dirty="0" err="1"/>
              <a:t>Password</a:t>
            </a:r>
            <a:r>
              <a:rPr lang="cs-CZ" sz="2400" dirty="0"/>
              <a:t> cracking </a:t>
            </a:r>
            <a:r>
              <a:rPr lang="en-GB" sz="2400" dirty="0"/>
              <a:t>attacks</a:t>
            </a:r>
            <a:endParaRPr lang="en-US" sz="2400" dirty="0"/>
          </a:p>
          <a:p>
            <a:pPr lvl="1"/>
            <a:r>
              <a:rPr lang="cs-CZ" sz="2000" dirty="0" err="1"/>
              <a:t>Brute</a:t>
            </a:r>
            <a:r>
              <a:rPr lang="en-GB" sz="2000" dirty="0"/>
              <a:t>-</a:t>
            </a:r>
            <a:r>
              <a:rPr lang="cs-CZ" sz="2000" dirty="0" err="1"/>
              <a:t>force</a:t>
            </a:r>
            <a:r>
              <a:rPr lang="en-GB" sz="2000" dirty="0"/>
              <a:t> attack (up to 7-8 characters)</a:t>
            </a:r>
          </a:p>
          <a:p>
            <a:pPr lvl="1"/>
            <a:r>
              <a:rPr lang="en-GB" sz="2000" dirty="0"/>
              <a:t>Dictionary attack (inputs with higher probability)</a:t>
            </a:r>
          </a:p>
          <a:p>
            <a:pPr lvl="1"/>
            <a:r>
              <a:rPr lang="en-GB" sz="2000" dirty="0"/>
              <a:t>Dictionary + brute-force (Password[0-9]*)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cs-CZ" sz="2000" dirty="0" err="1"/>
              <a:t>ainbow</a:t>
            </a:r>
            <a:r>
              <a:rPr lang="cs-CZ" sz="2000" dirty="0"/>
              <a:t> </a:t>
            </a:r>
            <a:r>
              <a:rPr lang="cs-CZ" sz="2000" dirty="0" err="1"/>
              <a:t>tables</a:t>
            </a:r>
            <a:r>
              <a:rPr lang="en-GB" sz="2000" dirty="0"/>
              <a:t> (time-memory trade-off)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cs-CZ" sz="2000" dirty="0" err="1"/>
              <a:t>arallelization</a:t>
            </a:r>
            <a:r>
              <a:rPr lang="en-GB" sz="2000" dirty="0"/>
              <a:t> (many parallel cores)</a:t>
            </a:r>
            <a:endParaRPr lang="en-US" sz="2000" dirty="0"/>
          </a:p>
          <a:p>
            <a:pPr lvl="1"/>
            <a:r>
              <a:rPr lang="en-US" sz="2000" dirty="0"/>
              <a:t>GPU/FPGA/ASIC speedup of cracking</a:t>
            </a:r>
          </a:p>
          <a:p>
            <a:r>
              <a:rPr lang="en-US" sz="2400" dirty="0"/>
              <a:t>Tools</a:t>
            </a:r>
          </a:p>
          <a:p>
            <a:pPr lvl="1"/>
            <a:r>
              <a:rPr lang="en-US" sz="2000" dirty="0"/>
              <a:t>Generic: John the Ripper, Brutus, </a:t>
            </a:r>
            <a:r>
              <a:rPr lang="en-US" sz="2000" dirty="0" err="1"/>
              <a:t>RainbowCrack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Targeted to application: </a:t>
            </a:r>
            <a:r>
              <a:rPr lang="en-US" sz="2000" dirty="0" err="1"/>
              <a:t>TrueCrack</a:t>
            </a:r>
            <a:r>
              <a:rPr lang="en-US" sz="2000" dirty="0"/>
              <a:t>, </a:t>
            </a:r>
            <a:r>
              <a:rPr lang="en-GB" sz="2000" dirty="0" err="1"/>
              <a:t>Aircrack</a:t>
            </a:r>
            <a:r>
              <a:rPr lang="en-GB" sz="2000" dirty="0"/>
              <a:t>-NG…</a:t>
            </a: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cracking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transmit or store in plaintext</a:t>
            </a:r>
          </a:p>
          <a:p>
            <a:r>
              <a:rPr lang="en-US" dirty="0"/>
              <a:t>Process password on client, transmit only digest</a:t>
            </a:r>
          </a:p>
          <a:p>
            <a:r>
              <a:rPr lang="en-US" dirty="0"/>
              <a:t>Don’t encrypt, hash instead</a:t>
            </a:r>
          </a:p>
          <a:p>
            <a:r>
              <a:rPr lang="en-US" dirty="0"/>
              <a:t>Use salt to prevent rainbow tables attack</a:t>
            </a:r>
          </a:p>
          <a:p>
            <a:r>
              <a:rPr lang="en-US" dirty="0"/>
              <a:t>Use memory-hard KDF algorithms</a:t>
            </a:r>
          </a:p>
          <a:p>
            <a:pPr lvl="1"/>
            <a:r>
              <a:rPr lang="en-US" dirty="0"/>
              <a:t>To slow down custom build hardware </a:t>
            </a:r>
          </a:p>
          <a:p>
            <a:pPr lvl="1"/>
            <a:r>
              <a:rPr lang="en-US" dirty="0"/>
              <a:t>Use strong KDF to derive keys (PBKDF2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Argon2)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1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GB" dirty="0"/>
              <a:t>Handling passwords in source code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Limiting memory exposure</a:t>
            </a:r>
          </a:p>
          <a:p>
            <a:pPr lvl="1"/>
            <a:r>
              <a:rPr lang="en-US" dirty="0"/>
              <a:t>Load only when needed</a:t>
            </a:r>
          </a:p>
          <a:p>
            <a:pPr lvl="1"/>
            <a:r>
              <a:rPr lang="en-US" dirty="0"/>
              <a:t>Erase right after use</a:t>
            </a:r>
          </a:p>
          <a:p>
            <a:pPr lvl="1"/>
            <a:r>
              <a:rPr lang="en-US" dirty="0"/>
              <a:t>Pass by reference / pointer to prevent copy in memory</a:t>
            </a:r>
          </a:p>
          <a:p>
            <a:pPr lvl="1"/>
            <a:r>
              <a:rPr lang="en-US" dirty="0"/>
              <a:t>Derive session keys</a:t>
            </a:r>
          </a:p>
          <a:p>
            <a:r>
              <a:rPr lang="en-US" dirty="0"/>
              <a:t>Don’t hardcode password into application binary </a:t>
            </a:r>
          </a:p>
          <a:p>
            <a:r>
              <a:rPr lang="en-US" dirty="0"/>
              <a:t>Nice presentation (K. </a:t>
            </a:r>
            <a:r>
              <a:rPr lang="en-US" dirty="0" err="1"/>
              <a:t>Kohli</a:t>
            </a:r>
            <a:r>
              <a:rPr lang="en-US" dirty="0"/>
              <a:t>, examples how not to): </a:t>
            </a:r>
            <a:r>
              <a:rPr lang="cs-CZ" sz="2400" dirty="0">
                <a:hlinkClick r:id="rId2"/>
              </a:rPr>
              <a:t>http://www.slideshare.net/amiable_indian/insecure-implementation-of-security-best-practices-of-hashing-captchas-and-caching-presentation</a:t>
            </a:r>
            <a:endParaRPr lang="en-GB" sz="2400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5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Hard-coded password might be visible both in application binary and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961909" cy="475252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Reverse engineering of binary applications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2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hardcoded passwords/keys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passwords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Ask the user for a password</a:t>
            </a:r>
          </a:p>
          <a:p>
            <a:r>
              <a:rPr lang="en-US" dirty="0"/>
              <a:t>Keep secrets in a separate file</a:t>
            </a:r>
          </a:p>
          <a:p>
            <a:r>
              <a:rPr lang="en-US" dirty="0"/>
              <a:t>Encrypt stored secrets</a:t>
            </a:r>
          </a:p>
          <a:p>
            <a:r>
              <a:rPr lang="en-US" dirty="0"/>
              <a:t>Store secrets in protected database</a:t>
            </a:r>
          </a:p>
          <a:p>
            <a:r>
              <a:rPr lang="en-US" dirty="0"/>
              <a:t>Use already existing authentication credentials</a:t>
            </a:r>
          </a:p>
          <a:p>
            <a:r>
              <a:rPr lang="en-GB" dirty="0" err="1"/>
              <a:t>Cern</a:t>
            </a:r>
            <a:r>
              <a:rPr lang="en-GB" dirty="0"/>
              <a:t> guidelines</a:t>
            </a:r>
          </a:p>
          <a:p>
            <a:pPr lvl="1"/>
            <a:r>
              <a:rPr lang="cs-CZ" dirty="0">
                <a:hlinkClick r:id="rId2"/>
              </a:rPr>
              <a:t>https://security.web.cern.ch/security/recommendations/en/password_alternatives.shtml</a:t>
            </a:r>
            <a:endParaRPr lang="en-GB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replacements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Cambridge’s TR – wide range of possibilities listed</a:t>
            </a:r>
          </a:p>
          <a:p>
            <a:pPr lvl="1"/>
            <a:r>
              <a:rPr lang="en-GB" i="1" dirty="0"/>
              <a:t>The quest to replace passwords: a framework for comparative evaluation of Web authentication schemes</a:t>
            </a:r>
            <a:endParaRPr lang="en-US" sz="2000" i="1" dirty="0">
              <a:hlinkClick r:id="rId2"/>
            </a:endParaRPr>
          </a:p>
          <a:p>
            <a:pPr lvl="1"/>
            <a:r>
              <a:rPr lang="en-US" sz="2000" dirty="0">
                <a:hlinkClick r:id="rId2"/>
              </a:rPr>
              <a:t>https://www.cl.cam.ac.uk/techreports/UCAM-CL-TR-817.pdf</a:t>
            </a:r>
            <a:endParaRPr lang="en-US" sz="2000" dirty="0"/>
          </a:p>
          <a:p>
            <a:r>
              <a:rPr lang="en-US" dirty="0"/>
              <a:t>Many different possibilities, but passwords are cheap to start with, lot of legacy code exists and no mechanism offers all benefits</a:t>
            </a:r>
          </a:p>
          <a:p>
            <a:r>
              <a:rPr lang="en-US" dirty="0"/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6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One-time 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80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Recall: 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secure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target operation (e.g., authorization of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00066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5093775" y="4890008"/>
            <a:ext cx="3672408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One-time passwords tries to address these issues</a:t>
            </a:r>
          </a:p>
        </p:txBody>
      </p:sp>
    </p:spTree>
    <p:extLst>
      <p:ext uri="{BB962C8B-B14F-4D97-AF65-F5344CB8AC3E}">
        <p14:creationId xmlns:p14="http://schemas.microsoft.com/office/powerpoint/2010/main" val="20106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approach homework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What you should listed about your configuration (replication)</a:t>
            </a:r>
          </a:p>
          <a:p>
            <a:pPr lvl="1"/>
            <a:r>
              <a:rPr lang="en-GB" sz="1800" dirty="0"/>
              <a:t>live vs. dedicated machine </a:t>
            </a:r>
            <a:r>
              <a:rPr lang="en-GB" sz="1800" dirty="0">
                <a:sym typeface="Symbol" panose="05050102010706020507" pitchFamily="18" charset="2"/>
              </a:rPr>
              <a:t></a:t>
            </a:r>
            <a:r>
              <a:rPr lang="en-GB" sz="1800" dirty="0"/>
              <a:t> impact on measurement</a:t>
            </a:r>
          </a:p>
          <a:p>
            <a:pPr lvl="1"/>
            <a:r>
              <a:rPr lang="en-GB" sz="1800" dirty="0"/>
              <a:t>list platform configuration, compilation flags used (for replication)</a:t>
            </a:r>
          </a:p>
          <a:p>
            <a:r>
              <a:rPr lang="en-GB" sz="2000" dirty="0"/>
              <a:t>Analysis</a:t>
            </a:r>
          </a:p>
          <a:p>
            <a:pPr lvl="1"/>
            <a:r>
              <a:rPr lang="en-GB" sz="1800" dirty="0"/>
              <a:t>good to print only shape of histogram instead of bars (visibility)</a:t>
            </a:r>
          </a:p>
          <a:p>
            <a:pPr lvl="1"/>
            <a:r>
              <a:rPr lang="en-GB" sz="1800" dirty="0"/>
              <a:t>good to print multiple histograms in single graph - better visibility</a:t>
            </a:r>
          </a:p>
          <a:p>
            <a:pPr lvl="1"/>
            <a:r>
              <a:rPr lang="en-GB" sz="1800" dirty="0"/>
              <a:t>don't compare only non-blinded to blinded version. More sense makes to compare different data/exponent for given version (e.g., blinded)</a:t>
            </a:r>
          </a:p>
          <a:p>
            <a:r>
              <a:rPr lang="en-GB" sz="2000" dirty="0"/>
              <a:t>Good to test also with medium hamming weight</a:t>
            </a:r>
          </a:p>
          <a:p>
            <a:pPr lvl="1"/>
            <a:r>
              <a:rPr lang="en-GB" sz="1800" dirty="0"/>
              <a:t>more spread in histogram with same data </a:t>
            </a:r>
            <a:r>
              <a:rPr lang="en-GB" sz="1800" dirty="0">
                <a:sym typeface="Symbol" panose="05050102010706020507" pitchFamily="18" charset="2"/>
              </a:rPr>
              <a:t></a:t>
            </a:r>
            <a:r>
              <a:rPr lang="en-GB" sz="1800" dirty="0"/>
              <a:t> harder to use Template attacks</a:t>
            </a:r>
          </a:p>
          <a:p>
            <a:pPr lvl="1"/>
            <a:r>
              <a:rPr lang="en-GB" sz="1800" dirty="0"/>
              <a:t>but be aware what is included in timing - e.g., generation of masking r? Network jitter (attacker can model and subtract)?</a:t>
            </a:r>
          </a:p>
          <a:p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1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HMAC-</a:t>
            </a:r>
            <a:r>
              <a:rPr lang="cs-CZ" sz="2800" dirty="0" err="1"/>
              <a:t>based</a:t>
            </a:r>
            <a:r>
              <a:rPr lang="cs-CZ" sz="2800" dirty="0"/>
              <a:t> </a:t>
            </a:r>
            <a:r>
              <a:rPr lang="cs-CZ" sz="2800" dirty="0" err="1"/>
              <a:t>One-time</a:t>
            </a:r>
            <a:r>
              <a:rPr lang="cs-CZ" sz="2800" dirty="0"/>
              <a:t> </a:t>
            </a:r>
            <a:r>
              <a:rPr lang="cs-CZ" sz="2800" dirty="0" err="1"/>
              <a:t>Password</a:t>
            </a:r>
            <a:r>
              <a:rPr lang="cs-CZ" sz="2800" dirty="0"/>
              <a:t> </a:t>
            </a:r>
            <a:r>
              <a:rPr lang="cs-CZ" sz="2800" dirty="0" err="1"/>
              <a:t>Algorithm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HMAC-</a:t>
            </a:r>
            <a:r>
              <a:rPr lang="cs-CZ" sz="2400" dirty="0" err="1"/>
              <a:t>based</a:t>
            </a:r>
            <a:r>
              <a:rPr lang="cs-CZ" sz="2400" dirty="0"/>
              <a:t> </a:t>
            </a:r>
            <a:r>
              <a:rPr lang="cs-CZ" sz="2400" dirty="0" err="1"/>
              <a:t>One-time</a:t>
            </a:r>
            <a:r>
              <a:rPr lang="cs-CZ" sz="2400" dirty="0"/>
              <a:t> </a:t>
            </a:r>
            <a:r>
              <a:rPr lang="cs-CZ" sz="2400" dirty="0" err="1"/>
              <a:t>Password</a:t>
            </a:r>
            <a:r>
              <a:rPr lang="cs-CZ" sz="2400" dirty="0"/>
              <a:t> </a:t>
            </a:r>
            <a:r>
              <a:rPr lang="cs-CZ" sz="2400" dirty="0" err="1"/>
              <a:t>Algorithm</a:t>
            </a:r>
            <a:r>
              <a:rPr lang="en-GB" sz="2400" dirty="0"/>
              <a:t> (HOTP)</a:t>
            </a:r>
            <a:endParaRPr lang="en-US" sz="2400" dirty="0"/>
          </a:p>
          <a:p>
            <a:pPr lvl="1"/>
            <a:r>
              <a:rPr lang="en-US" sz="2000" dirty="0"/>
              <a:t>Secret key K</a:t>
            </a:r>
          </a:p>
          <a:p>
            <a:pPr lvl="1"/>
            <a:r>
              <a:rPr lang="en-US" sz="2000" dirty="0"/>
              <a:t>Counter (challenge) C</a:t>
            </a:r>
          </a:p>
          <a:p>
            <a:pPr lvl="1"/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SHA1(</a:t>
            </a:r>
            <a:r>
              <a:rPr lang="cs-CZ" sz="2000" i="1" dirty="0"/>
              <a:t>K</a:t>
            </a:r>
            <a:r>
              <a:rPr lang="cs-CZ" sz="2000" dirty="0"/>
              <a:t> ⊕ 0x5c5c… ∥ SHA1(</a:t>
            </a:r>
            <a:r>
              <a:rPr lang="cs-CZ" sz="2000" i="1" dirty="0"/>
              <a:t>K</a:t>
            </a:r>
            <a:r>
              <a:rPr lang="cs-CZ" sz="2000" dirty="0"/>
              <a:t> ⊕ 0x3636… ∥ </a:t>
            </a:r>
            <a:r>
              <a:rPr lang="cs-CZ" sz="2000" i="1" dirty="0"/>
              <a:t>C</a:t>
            </a:r>
            <a:r>
              <a:rPr lang="cs-CZ" sz="2000" dirty="0"/>
              <a:t>))</a:t>
            </a:r>
            <a:endParaRPr lang="en-US" sz="2000" dirty="0"/>
          </a:p>
          <a:p>
            <a:pPr lvl="1"/>
            <a:r>
              <a:rPr lang="cs-CZ" sz="2000" dirty="0"/>
              <a:t>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</a:t>
            </a:r>
            <a:r>
              <a:rPr lang="cs-CZ" sz="2000" i="1" dirty="0" err="1"/>
              <a:t>Truncate</a:t>
            </a:r>
            <a:r>
              <a:rPr lang="cs-CZ" sz="2000" dirty="0"/>
              <a:t>(</a:t>
            </a:r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)) &amp; 0x7FFFFFFF</a:t>
            </a:r>
            <a:endParaRPr lang="en-US" sz="2000" dirty="0"/>
          </a:p>
          <a:p>
            <a:pPr lvl="1"/>
            <a:r>
              <a:rPr lang="cs-CZ" sz="2000" dirty="0"/>
              <a:t>0x7FFFFFFF</a:t>
            </a:r>
            <a:r>
              <a:rPr lang="en-US" sz="2000" dirty="0"/>
              <a:t> mask to drop most significant bit (portability)</a:t>
            </a:r>
          </a:p>
          <a:p>
            <a:pPr lvl="1"/>
            <a:r>
              <a:rPr lang="cs-CZ" sz="2000" dirty="0"/>
              <a:t>HOTP-</a:t>
            </a:r>
            <a:r>
              <a:rPr lang="cs-CZ" sz="2000" dirty="0" err="1"/>
              <a:t>Value</a:t>
            </a:r>
            <a:r>
              <a:rPr lang="cs-CZ" sz="2000" dirty="0"/>
              <a:t> = 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</a:t>
            </a:r>
            <a:r>
              <a:rPr lang="cs-CZ" sz="2000" dirty="0" err="1"/>
              <a:t>mod</a:t>
            </a:r>
            <a:r>
              <a:rPr lang="cs-CZ" sz="2000" dirty="0"/>
              <a:t> 10</a:t>
            </a:r>
            <a:r>
              <a:rPr lang="cs-CZ" sz="2000" i="1" baseline="30000" dirty="0"/>
              <a:t>d</a:t>
            </a:r>
            <a:r>
              <a:rPr lang="en-GB" sz="2000" i="1" baseline="30000" dirty="0"/>
              <a:t>     </a:t>
            </a:r>
            <a:r>
              <a:rPr lang="en-GB" sz="2000" dirty="0"/>
              <a:t>(d … # of digits)</a:t>
            </a:r>
            <a:endParaRPr lang="en-US" sz="2000" dirty="0"/>
          </a:p>
          <a:p>
            <a:r>
              <a:rPr lang="en-US" sz="2400" dirty="0"/>
              <a:t>Many practical implementations</a:t>
            </a:r>
          </a:p>
          <a:p>
            <a:pPr lvl="1"/>
            <a:r>
              <a:rPr lang="en-US" sz="2000" dirty="0"/>
              <a:t>E.g., Google authenticator </a:t>
            </a:r>
          </a:p>
          <a:p>
            <a:r>
              <a:rPr lang="cs-CZ" sz="2400" dirty="0">
                <a:hlinkClick r:id="rId2"/>
              </a:rPr>
              <a:t>https://en.wikipedia.org/wiki/HOTP</a:t>
            </a:r>
            <a:endParaRPr lang="en-US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2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HOTP – items,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operations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initial state for new user and distribute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HOTP code and update state (user)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Verify HOTP code and update state (auth. server)</a:t>
            </a:r>
          </a:p>
          <a:p>
            <a:r>
              <a:rPr lang="en-US" dirty="0"/>
              <a:t>Security considerations of HOTP</a:t>
            </a:r>
          </a:p>
          <a:p>
            <a:pPr lvl="1"/>
            <a:r>
              <a:rPr lang="en-US" dirty="0"/>
              <a:t>Client compromise</a:t>
            </a:r>
          </a:p>
          <a:p>
            <a:pPr lvl="1"/>
            <a:r>
              <a:rPr lang="en-US" dirty="0"/>
              <a:t>Server compromise</a:t>
            </a:r>
          </a:p>
          <a:p>
            <a:pPr lvl="1"/>
            <a:r>
              <a:rPr lang="en-US" dirty="0"/>
              <a:t>Repeat of counter/challenge</a:t>
            </a:r>
          </a:p>
          <a:p>
            <a:pPr lvl="1"/>
            <a:r>
              <a:rPr lang="en-US" dirty="0"/>
              <a:t>Counter mismatch tolerance window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6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"/>
          <a:stretch/>
        </p:blipFill>
        <p:spPr>
          <a:xfrm>
            <a:off x="251520" y="620688"/>
            <a:ext cx="8681605" cy="561662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28640" y="2033687"/>
            <a:ext cx="5927536" cy="139531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8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652120" y="1700808"/>
            <a:ext cx="3366471" cy="1904419"/>
            <a:chOff x="5366367" y="4667831"/>
            <a:chExt cx="3366471" cy="190441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367" y="4667831"/>
              <a:ext cx="3366471" cy="1904419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6156176" y="6295251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solidFill>
                    <a:schemeClr val="bg1">
                      <a:lumMod val="75000"/>
                    </a:schemeClr>
                  </a:solidFill>
                </a:rPr>
                <a:t>Sylvain </a:t>
              </a:r>
              <a:r>
                <a:rPr lang="en-GB" sz="1200" i="1" dirty="0" err="1">
                  <a:solidFill>
                    <a:schemeClr val="bg1">
                      <a:lumMod val="75000"/>
                    </a:schemeClr>
                  </a:solidFill>
                </a:rPr>
                <a:t>Maret</a:t>
              </a:r>
              <a:endParaRPr lang="en-GB" sz="12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Time-based O</a:t>
            </a:r>
            <a:r>
              <a:rPr lang="cs-CZ" dirty="0"/>
              <a:t>ne-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similar to HOTP</a:t>
            </a:r>
          </a:p>
          <a:p>
            <a:pPr lvl="1"/>
            <a:r>
              <a:rPr lang="en-GB" dirty="0"/>
              <a:t>Time used instead of counter</a:t>
            </a:r>
          </a:p>
          <a:p>
            <a:r>
              <a:rPr lang="en-GB" dirty="0"/>
              <a:t>Requires synchronized clocks</a:t>
            </a:r>
          </a:p>
          <a:p>
            <a:pPr lvl="1"/>
            <a:r>
              <a:rPr lang="en-GB" dirty="0"/>
              <a:t>In practice realized as time window</a:t>
            </a:r>
          </a:p>
          <a:p>
            <a:r>
              <a:rPr lang="en-GB" dirty="0"/>
              <a:t>Tolerance to gradual desynchronization possible</a:t>
            </a:r>
          </a:p>
          <a:p>
            <a:pPr lvl="1"/>
            <a:r>
              <a:rPr lang="en-GB" dirty="0"/>
              <a:t>Server keeps device’s desynchronization offset</a:t>
            </a:r>
          </a:p>
          <a:p>
            <a:pPr lvl="1"/>
            <a:r>
              <a:rPr lang="en-GB" dirty="0"/>
              <a:t>Updates with every successful login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5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OCRA: OATH Challenge-Response Algorithm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Initiative for Open Authentication (OATH)</a:t>
            </a:r>
          </a:p>
          <a:p>
            <a:r>
              <a:rPr lang="en-GB" sz="2400" dirty="0"/>
              <a:t>OCRA is authentication algorithm based on HOTP</a:t>
            </a:r>
          </a:p>
          <a:p>
            <a:r>
              <a:rPr lang="en-GB" sz="2400" dirty="0"/>
              <a:t>OCRA code = </a:t>
            </a:r>
            <a:r>
              <a:rPr lang="en-GB" sz="2400" dirty="0" err="1"/>
              <a:t>CryptoFunction</a:t>
            </a:r>
            <a:r>
              <a:rPr lang="en-GB" sz="2400" dirty="0"/>
              <a:t>(K, </a:t>
            </a:r>
            <a:r>
              <a:rPr lang="en-GB" sz="2400" dirty="0" err="1"/>
              <a:t>DataInput</a:t>
            </a:r>
            <a:r>
              <a:rPr lang="en-GB" sz="2400" dirty="0"/>
              <a:t>)</a:t>
            </a:r>
          </a:p>
          <a:p>
            <a:pPr lvl="1"/>
            <a:r>
              <a:rPr lang="en-GB" sz="2000" i="1" dirty="0"/>
              <a:t>K</a:t>
            </a:r>
            <a:r>
              <a:rPr lang="en-GB" sz="2000" dirty="0"/>
              <a:t>: a shared secret key known to both parties</a:t>
            </a:r>
          </a:p>
          <a:p>
            <a:pPr lvl="1"/>
            <a:r>
              <a:rPr lang="en-GB" sz="2000" i="1" dirty="0" err="1"/>
              <a:t>DataInput</a:t>
            </a:r>
            <a:r>
              <a:rPr lang="en-GB" sz="2000" dirty="0"/>
              <a:t>: concatenation of the various input data values</a:t>
            </a:r>
          </a:p>
          <a:p>
            <a:pPr lvl="2"/>
            <a:r>
              <a:rPr lang="en-GB" sz="2000" dirty="0"/>
              <a:t>Counter, challenges, H(PIN/</a:t>
            </a:r>
            <a:r>
              <a:rPr lang="en-GB" sz="2000" dirty="0" err="1"/>
              <a:t>Passwd</a:t>
            </a:r>
            <a:r>
              <a:rPr lang="en-GB" sz="2000" dirty="0"/>
              <a:t>), session info, H(time)</a:t>
            </a:r>
          </a:p>
          <a:p>
            <a:pPr lvl="1"/>
            <a:r>
              <a:rPr lang="en-GB" sz="2000" dirty="0"/>
              <a:t>Default </a:t>
            </a:r>
            <a:r>
              <a:rPr lang="en-GB" sz="2000" i="1" dirty="0" err="1"/>
              <a:t>CryptoFunction</a:t>
            </a:r>
            <a:r>
              <a:rPr lang="en-GB" sz="2000" dirty="0"/>
              <a:t> is HOTP-SHA1-6</a:t>
            </a:r>
          </a:p>
          <a:p>
            <a:pPr lvl="1"/>
            <a:r>
              <a:rPr lang="cs-CZ" sz="2000" dirty="0">
                <a:hlinkClick r:id="rId2"/>
              </a:rPr>
              <a:t>https://tools.ietf.org/html/rfc6287</a:t>
            </a:r>
            <a:endParaRPr lang="en-GB" sz="2000" dirty="0"/>
          </a:p>
          <a:p>
            <a:r>
              <a:rPr lang="en-GB" sz="2400" dirty="0"/>
              <a:t>Don’t confuse with OAuth</a:t>
            </a:r>
          </a:p>
          <a:p>
            <a:pPr lvl="1"/>
            <a:r>
              <a:rPr lang="en-GB" sz="2000" dirty="0"/>
              <a:t>The OAuth 2.0 Authorization Framework (RFC6749)</a:t>
            </a:r>
          </a:p>
          <a:p>
            <a:pPr lvl="1"/>
            <a:r>
              <a:rPr lang="en-GB" sz="2000" dirty="0"/>
              <a:t>TLS-based security protocol for accessing HTTP service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7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at *OTP verification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secure against client compromise </a:t>
            </a:r>
          </a:p>
          <a:p>
            <a:pPr lvl="1"/>
            <a:r>
              <a:rPr lang="en-US" dirty="0"/>
              <a:t>Using OTP instead of passwords, KDF(</a:t>
            </a:r>
            <a:r>
              <a:rPr lang="en-US" dirty="0" err="1"/>
              <a:t>time|key</a:t>
            </a:r>
            <a:r>
              <a:rPr lang="en-US" dirty="0"/>
              <a:t>), </a:t>
            </a:r>
          </a:p>
          <a:p>
            <a:r>
              <a:rPr lang="en-US" dirty="0"/>
              <a:t>But what if server is compromised?</a:t>
            </a:r>
          </a:p>
          <a:p>
            <a:pPr lvl="1"/>
            <a:r>
              <a:rPr lang="en-US" dirty="0"/>
              <a:t>database hacks, temporal attacker presence</a:t>
            </a:r>
          </a:p>
          <a:p>
            <a:pPr lvl="1"/>
            <a:r>
              <a:rPr lang="en-US" dirty="0"/>
              <a:t>E.g., Heartbleed – dump of OTP keys</a:t>
            </a:r>
          </a:p>
          <a:p>
            <a:r>
              <a:rPr lang="en-US" dirty="0"/>
              <a:t>Possible solution</a:t>
            </a:r>
          </a:p>
          <a:p>
            <a:pPr lvl="1"/>
            <a:r>
              <a:rPr lang="en-US" dirty="0"/>
              <a:t>Trusted hardware on the server</a:t>
            </a:r>
          </a:p>
          <a:p>
            <a:pPr lvl="1"/>
            <a:r>
              <a:rPr lang="en-US" dirty="0"/>
              <a:t>OTP code verified inside trusted environment</a:t>
            </a:r>
          </a:p>
          <a:p>
            <a:pPr lvl="1"/>
            <a:r>
              <a:rPr lang="en-US" dirty="0"/>
              <a:t>OTP key never leaves the hardware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9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107327" cy="511256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301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Methods of derivation of secrets from password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7" name="Picture 5" descr="D:\Documents\Obrázky\is2\Key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448976" y="1635719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835696" y="172078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H(‘Password’)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 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6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when password used as a key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are usually shorter / longer than key</a:t>
            </a:r>
          </a:p>
          <a:p>
            <a:r>
              <a:rPr lang="en-GB" dirty="0"/>
              <a:t>If password as a key =&gt; low number of distinct keys</a:t>
            </a:r>
          </a:p>
          <a:p>
            <a:r>
              <a:rPr lang="en-GB" dirty="0"/>
              <a:t>Password does not contain same amount of entropy as binary key (only printable characters…)</a:t>
            </a:r>
          </a:p>
          <a:p>
            <a:r>
              <a:rPr lang="en-GB" dirty="0"/>
              <a:t>K = SHA-2(“password”)</a:t>
            </a:r>
          </a:p>
          <a:p>
            <a:pPr lvl="1"/>
            <a:r>
              <a:rPr lang="en-GB" dirty="0"/>
              <a:t>Same passwords from multiple users =&gt; same key</a:t>
            </a:r>
          </a:p>
          <a:p>
            <a:pPr lvl="1"/>
            <a:r>
              <a:rPr lang="en-GB" dirty="0"/>
              <a:t>Large pre-computed “rainbow” tables allow for quick check </a:t>
            </a:r>
          </a:p>
          <a:p>
            <a:pPr lvl="1"/>
            <a:r>
              <a:rPr lang="en-GB" dirty="0"/>
              <a:t>Solved by addition of random (potentially public) </a:t>
            </a:r>
            <a:r>
              <a:rPr lang="en-GB" i="1" dirty="0"/>
              <a:t>salt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K = SHA-2(pass | salt)</a:t>
            </a:r>
          </a:p>
          <a:p>
            <a:r>
              <a:rPr lang="en-GB" dirty="0"/>
              <a:t>Dictionary-based brute-force still possible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8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Obrazky\pbkdf2-5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04" y="2237888"/>
            <a:ext cx="5700340" cy="29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Derivation of secrets from password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PBKDF2 function, widely used</a:t>
            </a:r>
          </a:p>
          <a:p>
            <a:pPr lvl="1"/>
            <a:r>
              <a:rPr lang="en-US" dirty="0"/>
              <a:t>Password is HMAC “key”</a:t>
            </a:r>
          </a:p>
          <a:p>
            <a:pPr lvl="1"/>
            <a:r>
              <a:rPr lang="en-US" dirty="0"/>
              <a:t>Iterations to slow derivation</a:t>
            </a:r>
          </a:p>
          <a:p>
            <a:pPr lvl="1"/>
            <a:r>
              <a:rPr lang="en-US" dirty="0"/>
              <a:t>Salt added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with custom-build hardware (GPU, ASIC)</a:t>
            </a:r>
          </a:p>
          <a:p>
            <a:pPr lvl="1"/>
            <a:r>
              <a:rPr lang="en-US" dirty="0"/>
              <a:t>Repeated iterations not enough to prevent </a:t>
            </a:r>
            <a:r>
              <a:rPr lang="en-US" dirty="0" err="1"/>
              <a:t>bruteforce</a:t>
            </a:r>
            <a:endParaRPr lang="en-US" dirty="0"/>
          </a:p>
          <a:p>
            <a:pPr lvl="1"/>
            <a:r>
              <a:rPr lang="en-US" dirty="0"/>
              <a:t>(or would be too slow on standard CPU – user experience) 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24188" y="4653136"/>
            <a:ext cx="34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https://nakedsecurity.sophos.com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solution (O. </a:t>
            </a:r>
            <a:r>
              <a:rPr lang="en-GB" dirty="0" err="1"/>
              <a:t>Mosnacek</a:t>
            </a:r>
            <a:r>
              <a:rPr lang="en-GB" dirty="0"/>
              <a:t>)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2" y="1745807"/>
            <a:ext cx="4403906" cy="4024259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7" y="1808540"/>
            <a:ext cx="4328370" cy="38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scrypt</a:t>
            </a:r>
            <a:r>
              <a:rPr lang="en-US" dirty="0"/>
              <a:t> – memory hard function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as a protection against cracking hardware (usable against PBKDF2)</a:t>
            </a:r>
          </a:p>
          <a:p>
            <a:pPr lvl="1"/>
            <a:r>
              <a:rPr lang="en-US" dirty="0"/>
              <a:t>GPU, FPGA, ASICs…</a:t>
            </a:r>
          </a:p>
          <a:p>
            <a:pPr lvl="1"/>
            <a:r>
              <a:rPr lang="cs-CZ" dirty="0">
                <a:hlinkClick r:id="rId2"/>
              </a:rPr>
              <a:t>https://github.com/wg/scrypt/blob/master/src/main/java/com/lambdaworks/crypto/SCrypt.java</a:t>
            </a:r>
            <a:endParaRPr lang="en-US" dirty="0"/>
          </a:p>
          <a:p>
            <a:r>
              <a:rPr lang="en-US" dirty="0"/>
              <a:t>Memory-hard function</a:t>
            </a:r>
          </a:p>
          <a:p>
            <a:pPr lvl="1"/>
            <a:r>
              <a:rPr lang="en-US" dirty="0"/>
              <a:t>Force computation to hold </a:t>
            </a:r>
            <a:r>
              <a:rPr lang="en-US" i="1" dirty="0"/>
              <a:t>r</a:t>
            </a:r>
            <a:r>
              <a:rPr lang="en-US" dirty="0"/>
              <a:t> (parameter) blocks in memory </a:t>
            </a:r>
          </a:p>
          <a:p>
            <a:pPr lvl="1"/>
            <a:r>
              <a:rPr lang="en-US" dirty="0"/>
              <a:t>Uses PBKDF2 as outer interface</a:t>
            </a:r>
          </a:p>
          <a:p>
            <a:r>
              <a:rPr lang="en-GB" dirty="0"/>
              <a:t>Improved version: </a:t>
            </a:r>
            <a:r>
              <a:rPr lang="en-GB" dirty="0" err="1"/>
              <a:t>NeoScrypt</a:t>
            </a:r>
            <a:r>
              <a:rPr lang="en-GB" dirty="0"/>
              <a:t> (uses full Salsa20)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 of external PBKDF2 structure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926669" cy="45365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264473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51921" y="1772816"/>
            <a:ext cx="5292080" cy="449165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4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23853"/>
            <a:ext cx="5242669" cy="43483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Argon2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 hashing competition (PHC) winner, 2013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264473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07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Problem solved?</a:t>
            </a:r>
          </a:p>
        </p:txBody>
      </p:sp>
      <p:sp>
        <p:nvSpPr>
          <p:cNvPr id="33795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42EB8-DCE1-44FE-9AA2-D9B25B3A037E}" type="slidenum">
              <a:rPr lang="cs-CZ" altLang="cs-CZ" smtClean="0">
                <a:solidFill>
                  <a:schemeClr val="bg1"/>
                </a:solidFill>
              </a:rPr>
              <a:pPr/>
              <a:t>33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33797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cs-CZ">
                <a:solidFill>
                  <a:schemeClr val="bg1"/>
                </a:solidFill>
              </a:rPr>
              <a:t>I PA193 - Secure channel, storage and envelope     </a:t>
            </a:r>
            <a:endParaRPr lang="cs-CZ" altLang="cs-CZ">
              <a:solidFill>
                <a:schemeClr val="bg1"/>
              </a:solidFill>
            </a:endParaRPr>
          </a:p>
        </p:txBody>
      </p:sp>
      <p:pic>
        <p:nvPicPr>
          <p:cNvPr id="33798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70063"/>
            <a:ext cx="65849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79475" y="6065838"/>
            <a:ext cx="6800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https://www.ietf.org/mail-archive/web/cfrg/current/msg08439.html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188" y="2060575"/>
            <a:ext cx="3668712" cy="36036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395288" y="5013325"/>
            <a:ext cx="6692900" cy="104933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36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managers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87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Evolution of password (managers)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memory only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down on paper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into file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local password manager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6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3249"/>
            <a:ext cx="1574323" cy="1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34893" y="1705313"/>
            <a:ext cx="1128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40252" y="2117974"/>
            <a:ext cx="13468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01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588224" y="2052678"/>
            <a:ext cx="1736362" cy="1736362"/>
            <a:chOff x="6588224" y="1894409"/>
            <a:chExt cx="1736362" cy="1736362"/>
          </a:xfrm>
        </p:grpSpPr>
        <p:pic>
          <p:nvPicPr>
            <p:cNvPr id="11" name="Picture 2" descr="D:\Documents\Obrázky\is2\not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894409"/>
              <a:ext cx="1736362" cy="173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812418" y="2223981"/>
              <a:ext cx="1217000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</a:t>
              </a:r>
              <a:endPara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Picture 2" descr="D:\Documents\Obrázky\is2\NotepadR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533376" cy="1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51" y="3601655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292958" y="3610411"/>
            <a:ext cx="2232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611243" y="3938086"/>
            <a:ext cx="2281237" cy="1795170"/>
            <a:chOff x="3275856" y="2951364"/>
            <a:chExt cx="3577779" cy="2798132"/>
          </a:xfrm>
        </p:grpSpPr>
        <p:pic>
          <p:nvPicPr>
            <p:cNvPr id="19" name="Picture 6" descr="D:\Documents\Obrázky\is2\notepad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356992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Skupina 19"/>
            <p:cNvGrpSpPr/>
            <p:nvPr/>
          </p:nvGrpSpPr>
          <p:grpSpPr>
            <a:xfrm>
              <a:off x="5567353" y="2951364"/>
              <a:ext cx="1286282" cy="1368152"/>
              <a:chOff x="1774242" y="4798447"/>
              <a:chExt cx="1943534" cy="1944216"/>
            </a:xfrm>
          </p:grpSpPr>
          <p:pic>
            <p:nvPicPr>
              <p:cNvPr id="23" name="Picture 2" descr="D:\Documents\Obrázky\is2\Body-Brain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242" y="4798447"/>
                <a:ext cx="1943534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 descr="D:\Documents\Obrázky\is2\Key-icon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2" r="21600"/>
              <a:stretch/>
            </p:blipFill>
            <p:spPr bwMode="auto">
              <a:xfrm rot="5400000">
                <a:off x="2463265" y="5161960"/>
                <a:ext cx="641200" cy="1217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ovéPole 20"/>
            <p:cNvSpPr txBox="1"/>
            <p:nvPr/>
          </p:nvSpPr>
          <p:spPr>
            <a:xfrm>
              <a:off x="3635896" y="4254186"/>
              <a:ext cx="2088232" cy="100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*(&amp;21mefd872!&amp;</a:t>
              </a:r>
              <a:endParaRPr lang="cs-CZ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12" y="4811341"/>
              <a:ext cx="938155" cy="9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92" y="4521704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5744">
            <a:off x="7951954" y="4603263"/>
            <a:ext cx="579208" cy="5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is2\synchronization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94" y="5026296"/>
            <a:ext cx="2043668" cy="1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Remote password managers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71529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86" y="4451725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05" y="4403210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251520" y="5382521"/>
            <a:ext cx="1336019" cy="1384460"/>
            <a:chOff x="1774242" y="4798447"/>
            <a:chExt cx="1943534" cy="1944216"/>
          </a:xfrm>
        </p:grpSpPr>
        <p:pic>
          <p:nvPicPr>
            <p:cNvPr id="10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554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163011" y="423229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775868" y="427165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1763688" y="2996952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4444136" y="3573016"/>
            <a:ext cx="14554" cy="778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5336586" y="3212976"/>
            <a:ext cx="938074" cy="1017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012160" y="1268760"/>
            <a:ext cx="31935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KeePass+Dropbox</a:t>
            </a:r>
            <a:endParaRPr lang="en-US" sz="2800" dirty="0"/>
          </a:p>
          <a:p>
            <a:r>
              <a:rPr lang="en-US" sz="2800" dirty="0" err="1"/>
              <a:t>LastPass</a:t>
            </a:r>
            <a:endParaRPr lang="en-US" sz="2800" dirty="0"/>
          </a:p>
          <a:p>
            <a:r>
              <a:rPr lang="en-US" sz="2800" dirty="0"/>
              <a:t>1Password</a:t>
            </a:r>
          </a:p>
          <a:p>
            <a:r>
              <a:rPr lang="en-US" sz="2800" dirty="0" err="1"/>
              <a:t>MozillaSync</a:t>
            </a:r>
            <a:endParaRPr lang="en-US" sz="2800" dirty="0"/>
          </a:p>
          <a:p>
            <a:r>
              <a:rPr lang="en-US" sz="2800" dirty="0"/>
              <a:t>…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5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Documents\Obrázky\is2\lastpass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" y="692696"/>
            <a:ext cx="8532914" cy="6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254887" y="5157192"/>
            <a:ext cx="7269441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But </a:t>
            </a:r>
            <a:r>
              <a:rPr lang="en-US" sz="3200" dirty="0">
                <a:solidFill>
                  <a:schemeClr val="tx1"/>
                </a:solidFill>
              </a:rPr>
              <a:t>passwords are encrypted, right?</a:t>
            </a:r>
          </a:p>
        </p:txBody>
      </p:sp>
      <p:pic>
        <p:nvPicPr>
          <p:cNvPr id="1026" name="Picture 2" descr="D:\Documents\Obrázky\is2\lastpass_usersshouldbes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" y="3453456"/>
            <a:ext cx="8676456" cy="4893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5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32" y="1714029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Human is still the weakest link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71529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se zakulaceným příčným rohem 3"/>
          <p:cNvSpPr/>
          <p:nvPr/>
        </p:nvSpPr>
        <p:spPr>
          <a:xfrm>
            <a:off x="4639356" y="5462770"/>
            <a:ext cx="4384469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More than 60% of users have weak passwords</a:t>
            </a:r>
          </a:p>
        </p:txBody>
      </p:sp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:\Documents\Obrázky\is2\Key-ic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r="21600"/>
          <a:stretch/>
        </p:blipFill>
        <p:spPr bwMode="auto">
          <a:xfrm rot="5400000">
            <a:off x="1941392" y="5656392"/>
            <a:ext cx="456593" cy="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723403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811675" y="3639441"/>
            <a:ext cx="0" cy="612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de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6530"/>
            <a:ext cx="1438845" cy="250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58983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8" y="1947055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1198679" y="5834555"/>
            <a:ext cx="17171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password123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010299" y="4278216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23" name="Picture 3" descr="D:\Documents\Obrázky\is2\johntheripper1_10_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57" y="2904111"/>
            <a:ext cx="1488065" cy="13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6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:\Documents\Obrázky\is2\12240458-password-scr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18" y="620688"/>
            <a:ext cx="52867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Hardware tokens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D:\Documents\Obrázky\is2\gcr-smart-c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6" r="30993" b="18921"/>
          <a:stretch/>
        </p:blipFill>
        <p:spPr bwMode="auto">
          <a:xfrm>
            <a:off x="-252536" y="1438746"/>
            <a:ext cx="4149574" cy="25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Documents\Obrázky\is2\multip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3" y="4005064"/>
            <a:ext cx="3855270" cy="22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Documents\Obrázky\is2\passwordlockusb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429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3186040">
            <a:off x="4441760" y="5129746"/>
            <a:ext cx="2245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Evergreen password lock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rot="21208322">
            <a:off x="4998277" y="2431651"/>
            <a:ext cx="2931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SmartArchitects’s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Password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sCrib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9396" y="6256930"/>
            <a:ext cx="2218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Hack-a-Day’s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Mooltipass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bdélník se zakulaceným příčným rohem 10"/>
          <p:cNvSpPr/>
          <p:nvPr/>
        </p:nvSpPr>
        <p:spPr>
          <a:xfrm>
            <a:off x="3440787" y="5517232"/>
            <a:ext cx="5616624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Price, usability, compatibility…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for Homework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Variability for same data and key =&gt; noise in measurement (=&gt; potentially harder to attack)</a:t>
            </a:r>
          </a:p>
          <a:p>
            <a:r>
              <a:rPr lang="en-GB" dirty="0"/>
              <a:t>Difference between any two measured values =&gt; possibility to use template attack</a:t>
            </a:r>
          </a:p>
          <a:p>
            <a:r>
              <a:rPr lang="en-GB" dirty="0"/>
              <a:t>Difference between data with low/mid/high hamming weight =&gt; some information is leaking</a:t>
            </a:r>
          </a:p>
          <a:p>
            <a:r>
              <a:rPr lang="en-GB" dirty="0"/>
              <a:t>Dependency of time on HW of private exponent may be possible to detect even for blinded RSA</a:t>
            </a:r>
          </a:p>
          <a:p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0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(</a:t>
            </a:r>
            <a:r>
              <a:rPr lang="en-US" dirty="0" err="1"/>
              <a:t>mis</a:t>
            </a:r>
            <a:r>
              <a:rPr lang="en-US" dirty="0"/>
              <a:t>-)Assumptions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has strong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Server/service is hard to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have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Different authentication channels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Recovery </a:t>
            </a:r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066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ázky\is2\linkedin_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7002"/>
            <a:ext cx="5437461" cy="44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 sz="2400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48556" y="764704"/>
            <a:ext cx="7269441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has strong password</a:t>
            </a:r>
          </a:p>
        </p:txBody>
      </p:sp>
      <p:pic>
        <p:nvPicPr>
          <p:cNvPr id="1027" name="Picture 3" descr="D:\Documents\Obrázky\is2\linkedin_badpass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5" y="1858518"/>
            <a:ext cx="4297241" cy="48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2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\Obrázky\is2\passwod_re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11" y="116632"/>
            <a:ext cx="3979214" cy="38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38" y="860226"/>
            <a:ext cx="3774062" cy="2784798"/>
          </a:xfrm>
        </p:spPr>
      </p:pic>
      <p:pic>
        <p:nvPicPr>
          <p:cNvPr id="2050" name="Picture 2" descr="D:\Documents\Obrázky\is2\infoworld_passwordre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5"/>
            <a:ext cx="4753474" cy="55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279146" y="3797424"/>
            <a:ext cx="8712968" cy="2439888"/>
          </a:xfrm>
          <a:prstGeom prst="round2DiagRect">
            <a:avLst/>
          </a:prstGeom>
          <a:solidFill>
            <a:srgbClr val="92D050">
              <a:alpha val="8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2400" dirty="0">
                <a:solidFill>
                  <a:schemeClr val="tx1"/>
                </a:solidFill>
              </a:rPr>
              <a:t>Study: Gawker vs. root.com passwords leak</a:t>
            </a:r>
          </a:p>
          <a:p>
            <a:r>
              <a:rPr lang="en-US" altLang="cs-CZ" sz="2400" i="1" dirty="0">
                <a:solidFill>
                  <a:schemeClr val="tx1"/>
                </a:solidFill>
              </a:rPr>
              <a:t>“…[from successfully cracked passwords] </a:t>
            </a:r>
            <a:r>
              <a:rPr lang="en-US" sz="2400" i="1" dirty="0">
                <a:solidFill>
                  <a:schemeClr val="tx1"/>
                </a:solidFill>
              </a:rPr>
              <a:t>76% used the exact same password. A further 6% used passwords differing by only </a:t>
            </a:r>
            <a:r>
              <a:rPr lang="en-US" sz="2400" i="1" dirty="0" err="1">
                <a:solidFill>
                  <a:schemeClr val="tx1"/>
                </a:solidFill>
              </a:rPr>
              <a:t>capitalisation</a:t>
            </a:r>
            <a:r>
              <a:rPr lang="en-US" sz="2400" i="1" dirty="0">
                <a:solidFill>
                  <a:schemeClr val="tx1"/>
                </a:solidFill>
              </a:rPr>
              <a:t> or a small suffix (e.g. ‘password’ and ‘password1′).</a:t>
            </a:r>
            <a:r>
              <a:rPr lang="en-US" altLang="cs-CZ" sz="2400" i="1" dirty="0">
                <a:solidFill>
                  <a:schemeClr val="tx1"/>
                </a:solidFill>
              </a:rPr>
              <a:t>”</a:t>
            </a:r>
            <a:r>
              <a:rPr lang="en-US" altLang="cs-CZ" sz="2400" dirty="0">
                <a:solidFill>
                  <a:schemeClr val="tx1"/>
                </a:solidFill>
              </a:rPr>
              <a:t>, J. </a:t>
            </a:r>
            <a:r>
              <a:rPr lang="en-US" altLang="cs-CZ" sz="2400" dirty="0" err="1">
                <a:solidFill>
                  <a:schemeClr val="tx1"/>
                </a:solidFill>
              </a:rPr>
              <a:t>Bonneau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endParaRPr lang="en-US" altLang="cs-CZ" dirty="0">
              <a:solidFill>
                <a:schemeClr val="tx1"/>
              </a:solidFill>
            </a:endParaRPr>
          </a:p>
          <a:p>
            <a:r>
              <a:rPr lang="en-US" altLang="cs-CZ" sz="1400" dirty="0">
                <a:solidFill>
                  <a:schemeClr val="tx1"/>
                </a:solidFill>
              </a:rPr>
              <a:t>http://www.lightbluetouchpaper.org/2011/02/09/measuring-password-re-use-empirically/</a:t>
            </a:r>
            <a:endParaRPr lang="en-US" altLang="cs-CZ" sz="2000" dirty="0">
              <a:solidFill>
                <a:schemeClr val="tx1"/>
              </a:solidFill>
            </a:endParaRPr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107504" y="620688"/>
            <a:ext cx="502573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have unique passwords…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74"/>
          <a:stretch/>
        </p:blipFill>
        <p:spPr bwMode="auto">
          <a:xfrm>
            <a:off x="179512" y="620689"/>
            <a:ext cx="3716353" cy="54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2" b="26627"/>
          <a:stretch/>
        </p:blipFill>
        <p:spPr bwMode="auto">
          <a:xfrm>
            <a:off x="2411760" y="1412777"/>
            <a:ext cx="3716353" cy="5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2"/>
          <a:stretch/>
        </p:blipFill>
        <p:spPr bwMode="auto">
          <a:xfrm>
            <a:off x="5292080" y="2852936"/>
            <a:ext cx="3716353" cy="38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3391809" y="620862"/>
            <a:ext cx="5616624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is hard to compromise?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2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13412" y="836712"/>
            <a:ext cx="7698948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Services follow the best security principles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13412" y="2060674"/>
            <a:ext cx="5050557" cy="3312542"/>
            <a:chOff x="113412" y="2060674"/>
            <a:chExt cx="5050557" cy="3312542"/>
          </a:xfrm>
        </p:grpSpPr>
        <p:pic>
          <p:nvPicPr>
            <p:cNvPr id="3075" name="Picture 3" descr="D:\Documents\Obrázky\is2\Yahoo_plaintextPassword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55"/>
            <a:stretch/>
          </p:blipFill>
          <p:spPr bwMode="auto">
            <a:xfrm>
              <a:off x="113412" y="2060674"/>
              <a:ext cx="5050557" cy="33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1475656" y="4432017"/>
              <a:ext cx="2487230" cy="2211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074" name="Picture 2" descr="D:\Documents\Obrázky\is2\starbucks_plaintext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4717"/>
            <a:ext cx="39722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19332" y="5445224"/>
            <a:ext cx="8635052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implementation is correct and bug-free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Documents\Obrázky\is2\Heartblee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63" y="3933056"/>
            <a:ext cx="1946411" cy="23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5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28829" y="980728"/>
            <a:ext cx="611477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Different authentication channels are independent</a:t>
            </a:r>
          </a:p>
        </p:txBody>
      </p:sp>
      <p:pic>
        <p:nvPicPr>
          <p:cNvPr id="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9" y="4701974"/>
            <a:ext cx="2033042" cy="21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Obrázky\is2\Backup-IBM-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65" y="1721482"/>
            <a:ext cx="2442890" cy="24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 flipH="1">
            <a:off x="1187624" y="3789040"/>
            <a:ext cx="1224136" cy="912934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D:\Documents\Obrázky\is2\noki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46" y="4869159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3975368" y="4149080"/>
            <a:ext cx="144016" cy="720079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596944" y="6021288"/>
            <a:ext cx="1224136" cy="0"/>
          </a:xfrm>
          <a:prstGeom prst="line">
            <a:avLst/>
          </a:prstGeom>
          <a:ln w="254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07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ocuments\Obrázky\is2\iPhone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14" y="2928522"/>
            <a:ext cx="2392886" cy="23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40" y="2480636"/>
            <a:ext cx="1092380" cy="10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Documents\Obrázky\is2\Ma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39" y="43290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32" y="2381928"/>
            <a:ext cx="1074267" cy="10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32"/>
          <p:cNvCxnSpPr/>
          <p:nvPr/>
        </p:nvCxnSpPr>
        <p:spPr>
          <a:xfrm>
            <a:off x="4427984" y="3140968"/>
            <a:ext cx="1707625" cy="0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4499992" y="2480636"/>
            <a:ext cx="2973640" cy="0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4499992" y="3396145"/>
            <a:ext cx="1843609" cy="1184983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Obdélník 2047"/>
          <p:cNvSpPr/>
          <p:nvPr/>
        </p:nvSpPr>
        <p:spPr>
          <a:xfrm>
            <a:off x="107504" y="3988636"/>
            <a:ext cx="4969599" cy="281062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4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90712" y="836712"/>
            <a:ext cx="7433615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Security can be maintained “forever”</a:t>
            </a:r>
          </a:p>
        </p:txBody>
      </p:sp>
      <p:pic>
        <p:nvPicPr>
          <p:cNvPr id="1026" name="Picture 2" descr="D:\Documents\Obrázky\is2\basket-empt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706"/>
            <a:ext cx="2688704" cy="26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827584" y="5445224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Allow for some form of risk management</a:t>
            </a:r>
          </a:p>
        </p:txBody>
      </p:sp>
      <p:pic>
        <p:nvPicPr>
          <p:cNvPr id="1027" name="Picture 3" descr="D:\Documents\Obrázky\is2\Key-ico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1273671" cy="12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Obrázky\is2\System-Ke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81" y="2708919"/>
            <a:ext cx="1129655" cy="11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Obrázky\is2\key-ico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30" y="2945086"/>
            <a:ext cx="843954" cy="8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048444" y="3166763"/>
            <a:ext cx="876065" cy="8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6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 descr="D:\Documents\Obrázky\is2\mothermaid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88" y="1096176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 descr="D:\Documents\Obrázky\is2\questions_gu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" y="2564904"/>
            <a:ext cx="4640189" cy="34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uments\Obrázky\is2\lost_N_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6478737" cy="32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9512" y="5589240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Recovery info shared over multiple services…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34988" y="553973"/>
            <a:ext cx="8597850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Access recovery is as secure as primary one</a:t>
            </a:r>
          </a:p>
        </p:txBody>
      </p:sp>
    </p:spTree>
    <p:extLst>
      <p:ext uri="{BB962C8B-B14F-4D97-AF65-F5344CB8AC3E}">
        <p14:creationId xmlns:p14="http://schemas.microsoft.com/office/powerpoint/2010/main" val="34909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 for multiple devices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6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User stores fixed secrets (passwords…)</a:t>
            </a:r>
          </a:p>
          <a:p>
            <a:pPr lvl="1"/>
            <a:r>
              <a:rPr lang="en-US" dirty="0"/>
              <a:t>User has multiple connected devices</a:t>
            </a:r>
          </a:p>
          <a:p>
            <a:pPr lvl="1"/>
            <a:r>
              <a:rPr lang="en-US" dirty="0"/>
              <a:t>Easy to use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Service can’t be trusted</a:t>
            </a:r>
          </a:p>
          <a:p>
            <a:pPr lvl="1"/>
            <a:r>
              <a:rPr lang="en-US" dirty="0"/>
              <a:t>User chooses weak password</a:t>
            </a:r>
          </a:p>
          <a:p>
            <a:pPr lvl="1"/>
            <a:r>
              <a:rPr lang="en-US" dirty="0"/>
              <a:t>Devices can be lost (and later revoked)</a:t>
            </a:r>
          </a:p>
          <a:p>
            <a:pPr lvl="1"/>
            <a:r>
              <a:rPr lang="en-US" dirty="0"/>
              <a:t>User has independent channel (phone)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Authentication &amp; Authorization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601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security design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storage service as untrusted and perform security sensitive operations on client</a:t>
            </a:r>
          </a:p>
          <a:p>
            <a:r>
              <a:rPr lang="en-US" dirty="0"/>
              <a:t>Make necessary trusted component as small as possible</a:t>
            </a:r>
          </a:p>
          <a:p>
            <a:r>
              <a:rPr lang="en-US" dirty="0"/>
              <a:t>Prevent offline brute-force, but don’t expect strong password from user</a:t>
            </a:r>
          </a:p>
          <a:p>
            <a:pPr lvl="1"/>
            <a:r>
              <a:rPr lang="en-US" dirty="0"/>
              <a:t>add entropy from other source</a:t>
            </a:r>
          </a:p>
          <a:p>
            <a:r>
              <a:rPr lang="en-US" sz="2800" dirty="0"/>
              <a:t>Make transmitted sensitive values short-lived</a:t>
            </a:r>
          </a:p>
          <a:p>
            <a:r>
              <a:rPr lang="en-US" sz="2800" dirty="0"/>
              <a:t>Trusted hardware can provide additional support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7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179512" y="620688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Public-key cryptography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3" y="792201"/>
            <a:ext cx="3130897" cy="3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3608" y="1916832"/>
            <a:ext cx="2062609" cy="10772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16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554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1763688" y="3284984"/>
            <a:ext cx="0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979712" y="425173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905242" y="284748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63" y="260648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5258277" y="1772816"/>
            <a:ext cx="2194043" cy="908522"/>
            <a:chOff x="5158419" y="1340768"/>
            <a:chExt cx="2194043" cy="908522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303322" y="587469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6223937" y="2744875"/>
            <a:ext cx="2092479" cy="900149"/>
            <a:chOff x="4823289" y="3100754"/>
            <a:chExt cx="2092479" cy="900149"/>
          </a:xfrm>
        </p:grpSpPr>
        <p:pic>
          <p:nvPicPr>
            <p:cNvPr id="3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443642" y="2761827"/>
            <a:ext cx="1640526" cy="811189"/>
            <a:chOff x="4823289" y="2137212"/>
            <a:chExt cx="1640526" cy="811189"/>
          </a:xfrm>
        </p:grpSpPr>
        <p:sp>
          <p:nvSpPr>
            <p:cNvPr id="33" name="TextovéPole 32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17" y="2252762"/>
              <a:ext cx="1198998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436096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02" y="3933056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70" y="5479062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6188107" y="423065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4919362" y="5971237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436096" y="4438632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6315059" y="3822458"/>
            <a:ext cx="0" cy="520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3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2" grpId="0"/>
      <p:bldP spid="30" grpId="0"/>
      <p:bldP spid="43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29241"/>
            <a:ext cx="1323664" cy="13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34" y="1982515"/>
            <a:ext cx="970757" cy="1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ocuments\Obrázky\is2\Phone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64" y="2337267"/>
            <a:ext cx="1205276" cy="12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se zakulaceným příčným rohem 31"/>
          <p:cNvSpPr/>
          <p:nvPr/>
        </p:nvSpPr>
        <p:spPr>
          <a:xfrm>
            <a:off x="1403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Public-key crypto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85" y="116632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225829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191489" y="260085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11194" y="2617811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852722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55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898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403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2282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se zakulaceným příčným rohem 24"/>
          <p:cNvSpPr/>
          <p:nvPr/>
        </p:nvSpPr>
        <p:spPr>
          <a:xfrm>
            <a:off x="4139952" y="3523247"/>
            <a:ext cx="489654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000" dirty="0">
                <a:solidFill>
                  <a:schemeClr val="tx1"/>
                </a:solidFill>
              </a:rPr>
              <a:t>Public-key crypto indirection allows for asynchronous change of K</a:t>
            </a:r>
          </a:p>
        </p:txBody>
      </p:sp>
      <p:sp>
        <p:nvSpPr>
          <p:cNvPr id="26" name="Obdélník se zakulaceným příčným rohem 25"/>
          <p:cNvSpPr/>
          <p:nvPr/>
        </p:nvSpPr>
        <p:spPr>
          <a:xfrm>
            <a:off x="4139952" y="5212404"/>
            <a:ext cx="4811592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Long private key can be also stored on Service   </a:t>
            </a:r>
          </a:p>
        </p:txBody>
      </p:sp>
      <p:pic>
        <p:nvPicPr>
          <p:cNvPr id="5122" name="Picture 2" descr="D:\Documents\Obrázky\is2\User-Group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1595"/>
            <a:ext cx="2071343" cy="2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H="1">
            <a:off x="4427984" y="2097141"/>
            <a:ext cx="1440160" cy="216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466417" y="178936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K’,K’’,K’’’…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644008" y="230881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[K’]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Pub_U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2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se zakulaceným příčným rohem 44"/>
          <p:cNvSpPr/>
          <p:nvPr/>
        </p:nvSpPr>
        <p:spPr>
          <a:xfrm>
            <a:off x="1403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Weak password?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85" y="116632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0" y="109967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225829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191489" y="260085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11194" y="2617811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852722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55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898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403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2282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899592" y="583720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403648" y="4295711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599400" y="3100898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517315" y="2613619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Priv_U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727299" y="26177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015594" y="209459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223136" y="1628800"/>
            <a:ext cx="20626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</p:txBody>
      </p:sp>
      <p:sp>
        <p:nvSpPr>
          <p:cNvPr id="43" name="Obdélník se zakulaceným příčným rohem 42"/>
          <p:cNvSpPr/>
          <p:nvPr/>
        </p:nvSpPr>
        <p:spPr>
          <a:xfrm>
            <a:off x="4226938" y="4076799"/>
            <a:ext cx="485538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Attacker has motivation for attacking the Service!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4" name="Obdélník se zakulaceným příčným rohem 43"/>
          <p:cNvSpPr/>
          <p:nvPr/>
        </p:nvSpPr>
        <p:spPr>
          <a:xfrm>
            <a:off x="4499992" y="1958271"/>
            <a:ext cx="4561917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Users tend to have weak passwords…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0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8288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57" y="905373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se zakulaceným příčným rohem 33"/>
          <p:cNvSpPr/>
          <p:nvPr/>
        </p:nvSpPr>
        <p:spPr>
          <a:xfrm>
            <a:off x="1403648" y="548680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Trusted element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124086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089746" y="2184524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09451" y="2201476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2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86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88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4397042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2180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4716016" y="3084673"/>
            <a:ext cx="1368152" cy="1338417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 rot="19022868">
            <a:off x="4420111" y="339709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6227751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8853650">
            <a:off x="5075833" y="3248105"/>
            <a:ext cx="2303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SecretData1,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SecretData2,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SecretData3…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Threshold crypto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Obdélník se zakulaceným příčným rohem 37"/>
          <p:cNvSpPr/>
          <p:nvPr/>
        </p:nvSpPr>
        <p:spPr>
          <a:xfrm>
            <a:off x="4085194" y="5075220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Separate trusted entities provide additional data</a:t>
            </a:r>
          </a:p>
        </p:txBody>
      </p:sp>
      <p:sp>
        <p:nvSpPr>
          <p:cNvPr id="6149" name="TextovéPole 6148"/>
          <p:cNvSpPr txBox="1"/>
          <p:nvPr/>
        </p:nvSpPr>
        <p:spPr>
          <a:xfrm>
            <a:off x="3193937" y="4400616"/>
            <a:ext cx="1904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40" name="Picture 5" descr="de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1339"/>
            <a:ext cx="1152314" cy="20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0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7" grpId="0"/>
      <p:bldP spid="38" grpId="0" animBg="1"/>
      <p:bldP spid="614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124086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089746" y="2184524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09451" y="2201476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2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86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88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4397042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 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2180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4355976" y="2361629"/>
            <a:ext cx="230425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6803815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8" descr="D:\Documents\Obrázky\is2\nokia_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39914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se šipkou 32"/>
          <p:cNvCxnSpPr/>
          <p:nvPr/>
        </p:nvCxnSpPr>
        <p:spPr>
          <a:xfrm flipH="1">
            <a:off x="7236296" y="3501008"/>
            <a:ext cx="432048" cy="1096089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7009376" y="383540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SMS: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H="1">
            <a:off x="4170331" y="5661248"/>
            <a:ext cx="2201870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606709" y="3789217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4702955" y="1762182"/>
            <a:ext cx="1826449" cy="629322"/>
            <a:chOff x="4702955" y="1762182"/>
            <a:chExt cx="1826449" cy="629322"/>
          </a:xfrm>
        </p:grpSpPr>
        <p:sp>
          <p:nvSpPr>
            <p:cNvPr id="42" name="TextovéPole 41"/>
            <p:cNvSpPr txBox="1"/>
            <p:nvPr/>
          </p:nvSpPr>
          <p:spPr>
            <a:xfrm>
              <a:off x="4702955" y="1762182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27" y="1858902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111950" y="1974050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080972" y="4922353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Skupina 49"/>
          <p:cNvGrpSpPr/>
          <p:nvPr/>
        </p:nvGrpSpPr>
        <p:grpSpPr>
          <a:xfrm>
            <a:off x="1195726" y="3533064"/>
            <a:ext cx="1826449" cy="629322"/>
            <a:chOff x="1195726" y="3533064"/>
            <a:chExt cx="1826449" cy="629322"/>
          </a:xfrm>
        </p:grpSpPr>
        <p:sp>
          <p:nvSpPr>
            <p:cNvPr id="47" name="TextovéPole 46"/>
            <p:cNvSpPr txBox="1"/>
            <p:nvPr/>
          </p:nvSpPr>
          <p:spPr>
            <a:xfrm>
              <a:off x="1195726" y="3533064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498" y="3629784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2604721" y="3744932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3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3170788" y="836712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altLang="cs-CZ" sz="3200" dirty="0">
                <a:solidFill>
                  <a:schemeClr val="tx1"/>
                </a:solidFill>
              </a:rPr>
              <a:t>Multiple devices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2361" r="3694" b="24292"/>
          <a:stretch/>
        </p:blipFill>
        <p:spPr bwMode="auto">
          <a:xfrm>
            <a:off x="71021" y="284085"/>
            <a:ext cx="6445195" cy="3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794347" y="90872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199601" y="188077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419306" y="1897731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39552" y="2954780"/>
            <a:ext cx="1435130" cy="834260"/>
            <a:chOff x="5197506" y="2137212"/>
            <a:chExt cx="1435130" cy="834260"/>
          </a:xfrm>
        </p:grpSpPr>
        <p:sp>
          <p:nvSpPr>
            <p:cNvPr id="18" name="TextovéPole 17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Dev1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056750" y="2924944"/>
            <a:ext cx="1435130" cy="834260"/>
            <a:chOff x="5197506" y="2137212"/>
            <a:chExt cx="1435130" cy="834260"/>
          </a:xfrm>
        </p:grpSpPr>
        <p:sp>
          <p:nvSpPr>
            <p:cNvPr id="22" name="TextovéPole 21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Dev2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568918" y="2924944"/>
            <a:ext cx="1435130" cy="834260"/>
            <a:chOff x="5197506" y="2137212"/>
            <a:chExt cx="1435130" cy="834260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Dev3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85612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93" y="4873093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85" y="4669243"/>
            <a:ext cx="2044446" cy="2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1516864" y="536659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66359" y="54953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Dev2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164288" y="364748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5" name="Přímá spojnice 34"/>
          <p:cNvCxnSpPr>
            <a:endCxn id="20" idx="2"/>
          </p:cNvCxnSpPr>
          <p:nvPr/>
        </p:nvCxnSpPr>
        <p:spPr>
          <a:xfrm flipH="1" flipV="1">
            <a:off x="1554872" y="3789040"/>
            <a:ext cx="549249" cy="1577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0"/>
          </p:cNvCxnSpPr>
          <p:nvPr/>
        </p:nvCxnSpPr>
        <p:spPr>
          <a:xfrm flipH="1" flipV="1">
            <a:off x="3439318" y="3762560"/>
            <a:ext cx="2084860" cy="11105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endCxn id="27" idx="3"/>
          </p:cNvCxnSpPr>
          <p:nvPr/>
        </p:nvCxnSpPr>
        <p:spPr>
          <a:xfrm flipH="1" flipV="1">
            <a:off x="5004048" y="3386609"/>
            <a:ext cx="1944216" cy="4024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zápatí 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7" name="Zástupný symbol pro číslo snímku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6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2" grpId="0"/>
      <p:bldP spid="33" grpId="0"/>
      <p:bldP spid="3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Device management (new, remove, revoke)</a:t>
            </a:r>
          </a:p>
          <a:p>
            <a:r>
              <a:rPr lang="en-US" dirty="0"/>
              <a:t>Device authentication</a:t>
            </a:r>
          </a:p>
          <a:p>
            <a:r>
              <a:rPr lang="en-US" dirty="0"/>
              <a:t>Group management (users, boards, secrets)</a:t>
            </a:r>
          </a:p>
          <a:p>
            <a:r>
              <a:rPr lang="en-US" dirty="0"/>
              <a:t>Password change, private key change</a:t>
            </a:r>
          </a:p>
          <a:p>
            <a:r>
              <a:rPr lang="en-US" dirty="0"/>
              <a:t>Access recovery</a:t>
            </a:r>
          </a:p>
          <a:p>
            <a:r>
              <a:rPr lang="en-US" dirty="0"/>
              <a:t>…</a:t>
            </a:r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085194" y="4869160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Devil is in the details…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79512" y="961190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Other operations</a:t>
            </a:r>
          </a:p>
        </p:txBody>
      </p:sp>
      <p:pic>
        <p:nvPicPr>
          <p:cNvPr id="6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47" y="5315529"/>
            <a:ext cx="504242" cy="8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8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have some implementations?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endParaRPr lang="en-US" dirty="0"/>
          </a:p>
          <a:p>
            <a:r>
              <a:rPr lang="en-US"/>
              <a:t>Apple’s </a:t>
            </a:r>
            <a:r>
              <a:rPr lang="en-US" dirty="0"/>
              <a:t>service showcased in 2013</a:t>
            </a:r>
          </a:p>
          <a:p>
            <a:r>
              <a:rPr lang="en-US" dirty="0"/>
              <a:t>Lack of details until iOS Security report 02/2014</a:t>
            </a:r>
          </a:p>
          <a:p>
            <a:pPr lvl="1"/>
            <a:r>
              <a:rPr lang="en-US" sz="2000" dirty="0">
                <a:hlinkClick r:id="rId2"/>
              </a:rPr>
              <a:t>https://www.apple.com/business/docs/iOS_Security_Guide.pdf</a:t>
            </a:r>
            <a:endParaRPr lang="en-US" sz="2000" dirty="0"/>
          </a:p>
          <a:p>
            <a:pPr lvl="1"/>
            <a:endParaRPr lang="en-US" dirty="0"/>
          </a:p>
          <a:p>
            <a:endParaRPr lang="cs-CZ" dirty="0"/>
          </a:p>
        </p:txBody>
      </p:sp>
      <p:pic>
        <p:nvPicPr>
          <p:cNvPr id="2050" name="Picture 2" descr="D:\Documents\Obrázky\is2\24591_icloud-keychain-66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62865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253766">
            <a:off x="4427984" y="3933056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Apple iCloud Keychain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9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 Apple’s iCloud Keychain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similarities to described example  </a:t>
            </a:r>
          </a:p>
          <a:p>
            <a:pPr lvl="1"/>
            <a:r>
              <a:rPr lang="en-US" sz="2000" dirty="0"/>
              <a:t>Layer of indirection via asymmetric cryptography</a:t>
            </a:r>
          </a:p>
          <a:p>
            <a:pPr lvl="1"/>
            <a:r>
              <a:rPr lang="en-US" sz="2000" dirty="0"/>
              <a:t>Support for multiple devices</a:t>
            </a:r>
          </a:p>
          <a:p>
            <a:pPr lvl="1"/>
            <a:r>
              <a:rPr lang="en-US" sz="2000" dirty="0"/>
              <a:t>Asynchronous operations via application tickets</a:t>
            </a:r>
          </a:p>
          <a:p>
            <a:pPr lvl="1"/>
            <a:r>
              <a:rPr lang="en-US" sz="2000" dirty="0"/>
              <a:t>Authorization and signature of additional devices</a:t>
            </a:r>
          </a:p>
          <a:p>
            <a:pPr lvl="1"/>
            <a:r>
              <a:rPr lang="en-US" sz="2000" dirty="0"/>
              <a:t>User phone registered and required</a:t>
            </a:r>
          </a:p>
          <a:p>
            <a:r>
              <a:rPr lang="en-US" sz="2400" dirty="0"/>
              <a:t>Still reliance on user’s (potentially weak) password</a:t>
            </a:r>
          </a:p>
          <a:p>
            <a:pPr lvl="1"/>
            <a:r>
              <a:rPr lang="en-US" sz="2000" dirty="0"/>
              <a:t>But limited number of tries (recall recent FBI 10 password attempts)</a:t>
            </a:r>
          </a:p>
          <a:p>
            <a:r>
              <a:rPr lang="en-US" sz="2400" dirty="0"/>
              <a:t>Trusted component of iCloud realized via internal HSM</a:t>
            </a:r>
          </a:p>
          <a:p>
            <a:pPr lvl="1"/>
            <a:r>
              <a:rPr lang="en-US" sz="2000" dirty="0"/>
              <a:t>Recovery mode with 4 digit code (default, can be set longer)</a:t>
            </a:r>
          </a:p>
          <a:p>
            <a:pPr lvl="1"/>
            <a:r>
              <a:rPr lang="en-US" sz="2000" dirty="0"/>
              <a:t>HSM will decrypt recovery key only after code validation</a:t>
            </a:r>
          </a:p>
          <a:p>
            <a:pPr lvl="1"/>
            <a:r>
              <a:rPr lang="en-US" sz="2000" dirty="0"/>
              <a:t>4 digits length is not an issue here – HSM enforce limited # retries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48308"/>
            <a:ext cx="1905000" cy="19050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Identification</a:t>
            </a:r>
          </a:p>
          <a:p>
            <a:pPr lvl="1"/>
            <a:r>
              <a:rPr lang="en-GB" dirty="0"/>
              <a:t>Establish what the (previously unknown) entity is</a:t>
            </a:r>
          </a:p>
          <a:p>
            <a:r>
              <a:rPr lang="en-GB" dirty="0"/>
              <a:t>Authentication</a:t>
            </a:r>
          </a:p>
          <a:p>
            <a:pPr lvl="1"/>
            <a:r>
              <a:rPr lang="en-GB" dirty="0"/>
              <a:t>Verify if entity is really what it claims to be</a:t>
            </a:r>
          </a:p>
          <a:p>
            <a:r>
              <a:rPr lang="en-GB" dirty="0"/>
              <a:t>Authorization (access control)</a:t>
            </a:r>
          </a:p>
          <a:p>
            <a:pPr lvl="1"/>
            <a:r>
              <a:rPr lang="en-GB" dirty="0"/>
              <a:t>Define an access policy to use specified resource</a:t>
            </a:r>
          </a:p>
          <a:p>
            <a:pPr lvl="1"/>
            <a:r>
              <a:rPr lang="en-GB" dirty="0"/>
              <a:t>Check if entity is allowed (authorized) to use resource</a:t>
            </a:r>
          </a:p>
          <a:p>
            <a:r>
              <a:rPr lang="en-GB" dirty="0"/>
              <a:t>Authentication may be required before entity allowed to use resource to which is authorized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have multiple issues, but are hard to be replaced</a:t>
            </a:r>
          </a:p>
          <a:p>
            <a:r>
              <a:rPr lang="en-GB" dirty="0"/>
              <a:t>Important to use passwords securely (guidelines)</a:t>
            </a:r>
          </a:p>
          <a:p>
            <a:r>
              <a:rPr lang="en-GB" dirty="0"/>
              <a:t>One-time passwords getting more used</a:t>
            </a:r>
          </a:p>
          <a:p>
            <a:r>
              <a:rPr lang="en-GB" dirty="0"/>
              <a:t>Password manager with synchronization over multiple devices is not straightforward </a:t>
            </a:r>
          </a:p>
          <a:p>
            <a:r>
              <a:rPr lang="en-US" dirty="0"/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1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authentication and </a:t>
            </a:r>
            <a:br>
              <a:rPr lang="en-US" dirty="0"/>
            </a:br>
            <a:r>
              <a:rPr lang="en-US" dirty="0"/>
              <a:t>key establishment goals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615659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91" y="156805"/>
            <a:ext cx="1798379" cy="270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703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7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 of usage for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Verify by direct match</a:t>
            </a:r>
          </a:p>
          <a:p>
            <a:pPr lvl="1"/>
            <a:r>
              <a:rPr lang="en-GB" dirty="0" err="1"/>
              <a:t>provided_password</a:t>
            </a:r>
            <a:r>
              <a:rPr lang="en-GB" dirty="0"/>
              <a:t> == </a:t>
            </a:r>
            <a:r>
              <a:rPr lang="en-GB" dirty="0" err="1"/>
              <a:t>expected_password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Example: HTTP basic access authentication</a:t>
            </a:r>
          </a:p>
          <a:p>
            <a:pPr lvl="1"/>
            <a:r>
              <a:rPr lang="en-GB" dirty="0"/>
              <a:t>Be aware of potential side-channels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Verify by derived value (hash(password))</a:t>
            </a:r>
          </a:p>
          <a:p>
            <a:pPr lvl="1"/>
            <a:r>
              <a:rPr lang="en-GB" dirty="0"/>
              <a:t>Be aware of rainbow tables and brute-force crackers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Derive key: Password </a:t>
            </a:r>
            <a:r>
              <a:rPr lang="en-GB" dirty="0">
                <a:sym typeface="Symbol" panose="05050102010706020507" pitchFamily="18" charset="2"/>
              </a:rPr>
              <a:t> cryptographic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key = PBKDF2(password)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ym typeface="Symbol" panose="05050102010706020507" pitchFamily="18" charset="2"/>
              </a:rPr>
              <a:t>Use to establish authenticated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Password + </a:t>
            </a:r>
            <a:r>
              <a:rPr lang="en-GB" dirty="0" err="1">
                <a:sym typeface="Symbol" panose="05050102010706020507" pitchFamily="18" charset="2"/>
              </a:rPr>
              <a:t>Diffie</a:t>
            </a:r>
            <a:r>
              <a:rPr lang="en-GB" dirty="0">
                <a:sym typeface="Symbol" panose="05050102010706020507" pitchFamily="18" charset="2"/>
              </a:rPr>
              <a:t>-Hellman  authenticated key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8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13923</TotalTime>
  <Words>2477</Words>
  <Application>Microsoft Office PowerPoint</Application>
  <PresentationFormat>Předvádění na obrazovce (4:3)</PresentationFormat>
  <Paragraphs>563</Paragraphs>
  <Slides>60</Slides>
  <Notes>3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Arial</vt:lpstr>
      <vt:lpstr>Calibri</vt:lpstr>
      <vt:lpstr>Comic Sans MS</vt:lpstr>
      <vt:lpstr>Symbol</vt:lpstr>
      <vt:lpstr>Wingdings</vt:lpstr>
      <vt:lpstr>Motiv systému Office</vt:lpstr>
      <vt:lpstr>PV204 Security technologies</vt:lpstr>
      <vt:lpstr>How to approach homework I.</vt:lpstr>
      <vt:lpstr>Example solution (O. Mosnacek)</vt:lpstr>
      <vt:lpstr>Conclusions for Homework I.</vt:lpstr>
      <vt:lpstr>Authentication &amp; Authorization</vt:lpstr>
      <vt:lpstr>Basic terms</vt:lpstr>
      <vt:lpstr>Hierarchy of authentication and  key establishment goals</vt:lpstr>
      <vt:lpstr>Passwords</vt:lpstr>
      <vt:lpstr>Mode of usage for passwords</vt:lpstr>
      <vt:lpstr>Problems associated with passwords</vt:lpstr>
      <vt:lpstr>Where passwords can be compromised?</vt:lpstr>
      <vt:lpstr>Password (hash) cracking</vt:lpstr>
      <vt:lpstr>Password cracking defenses</vt:lpstr>
      <vt:lpstr> Handling passwords in source code </vt:lpstr>
      <vt:lpstr>Hard-coded password might be visible both in application binary and memory</vt:lpstr>
      <vt:lpstr>Alternative to hardcoded passwords/keys</vt:lpstr>
      <vt:lpstr>Possible password replacements</vt:lpstr>
      <vt:lpstr>One-time Passwords</vt:lpstr>
      <vt:lpstr>Recall: Problems associated with passwords</vt:lpstr>
      <vt:lpstr>HMAC-based One-time Password Algorithm</vt:lpstr>
      <vt:lpstr>HOTP – items, operations </vt:lpstr>
      <vt:lpstr>Prezentace aplikace PowerPoint</vt:lpstr>
      <vt:lpstr>Time-based One-time Password Algorithm</vt:lpstr>
      <vt:lpstr>OCRA: OATH Challenge-Response Algorithm</vt:lpstr>
      <vt:lpstr>Increased risk at *OTP verification server</vt:lpstr>
      <vt:lpstr>Prezentace aplikace PowerPoint</vt:lpstr>
      <vt:lpstr>Methods of derivation of secrets from password</vt:lpstr>
      <vt:lpstr>Problems when password used as a key</vt:lpstr>
      <vt:lpstr>Derivation of secrets from password</vt:lpstr>
      <vt:lpstr>scrypt – memory hard function </vt:lpstr>
      <vt:lpstr>Reuse of external PBKDF2 structure</vt:lpstr>
      <vt:lpstr>Argon2</vt:lpstr>
      <vt:lpstr>Problem solved?</vt:lpstr>
      <vt:lpstr>Password managers</vt:lpstr>
      <vt:lpstr>Evolution of password (managers)</vt:lpstr>
      <vt:lpstr>Remote password managers</vt:lpstr>
      <vt:lpstr>Prezentace aplikace PowerPoint</vt:lpstr>
      <vt:lpstr>Human is still the weakest link</vt:lpstr>
      <vt:lpstr>Hardware tokens</vt:lpstr>
      <vt:lpstr>Common (mis-)Assumptions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Password manager for multiple devices</vt:lpstr>
      <vt:lpstr>Assumptions</vt:lpstr>
      <vt:lpstr>Main security design principles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 we have some implementations?</vt:lpstr>
      <vt:lpstr> Apple’s iCloud Keychain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2825</cp:revision>
  <cp:lastPrinted>2016-03-16T23:35:15Z</cp:lastPrinted>
  <dcterms:created xsi:type="dcterms:W3CDTF">2012-06-27T07:21:19Z</dcterms:created>
  <dcterms:modified xsi:type="dcterms:W3CDTF">2017-03-14T18:55:26Z</dcterms:modified>
</cp:coreProperties>
</file>