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1" r:id="rId2"/>
    <p:sldId id="790" r:id="rId3"/>
    <p:sldId id="659" r:id="rId4"/>
    <p:sldId id="654" r:id="rId5"/>
    <p:sldId id="779" r:id="rId6"/>
    <p:sldId id="821" r:id="rId7"/>
    <p:sldId id="660" r:id="rId8"/>
    <p:sldId id="681" r:id="rId9"/>
    <p:sldId id="803" r:id="rId10"/>
    <p:sldId id="810" r:id="rId11"/>
    <p:sldId id="780" r:id="rId12"/>
    <p:sldId id="713" r:id="rId13"/>
    <p:sldId id="822" r:id="rId14"/>
    <p:sldId id="802" r:id="rId15"/>
    <p:sldId id="804" r:id="rId16"/>
    <p:sldId id="691" r:id="rId17"/>
    <p:sldId id="823" r:id="rId18"/>
    <p:sldId id="714" r:id="rId19"/>
    <p:sldId id="711" r:id="rId20"/>
    <p:sldId id="712" r:id="rId21"/>
    <p:sldId id="806" r:id="rId22"/>
    <p:sldId id="666" r:id="rId23"/>
    <p:sldId id="815" r:id="rId24"/>
    <p:sldId id="812" r:id="rId25"/>
    <p:sldId id="813" r:id="rId26"/>
    <p:sldId id="814" r:id="rId27"/>
    <p:sldId id="716" r:id="rId28"/>
    <p:sldId id="722" r:id="rId29"/>
    <p:sldId id="723" r:id="rId30"/>
    <p:sldId id="724" r:id="rId31"/>
    <p:sldId id="725" r:id="rId32"/>
    <p:sldId id="726" r:id="rId33"/>
    <p:sldId id="727" r:id="rId34"/>
    <p:sldId id="798" r:id="rId35"/>
    <p:sldId id="799" r:id="rId36"/>
    <p:sldId id="845" r:id="rId37"/>
    <p:sldId id="846" r:id="rId38"/>
    <p:sldId id="795" r:id="rId39"/>
    <p:sldId id="796" r:id="rId40"/>
    <p:sldId id="801" r:id="rId41"/>
    <p:sldId id="800" r:id="rId42"/>
    <p:sldId id="858" r:id="rId43"/>
    <p:sldId id="859" r:id="rId44"/>
    <p:sldId id="784" r:id="rId45"/>
    <p:sldId id="836" r:id="rId46"/>
    <p:sldId id="837" r:id="rId47"/>
    <p:sldId id="783" r:id="rId48"/>
    <p:sldId id="828" r:id="rId49"/>
    <p:sldId id="785" r:id="rId50"/>
    <p:sldId id="786" r:id="rId51"/>
    <p:sldId id="829" r:id="rId52"/>
    <p:sldId id="729" r:id="rId53"/>
    <p:sldId id="788" r:id="rId54"/>
    <p:sldId id="694" r:id="rId55"/>
    <p:sldId id="838" r:id="rId56"/>
    <p:sldId id="750" r:id="rId57"/>
    <p:sldId id="749" r:id="rId58"/>
    <p:sldId id="752" r:id="rId59"/>
    <p:sldId id="848" r:id="rId60"/>
    <p:sldId id="849" r:id="rId61"/>
    <p:sldId id="847" r:id="rId62"/>
    <p:sldId id="730" r:id="rId63"/>
    <p:sldId id="732" r:id="rId64"/>
    <p:sldId id="736" r:id="rId65"/>
    <p:sldId id="737" r:id="rId66"/>
    <p:sldId id="763" r:id="rId67"/>
    <p:sldId id="764" r:id="rId68"/>
    <p:sldId id="765" r:id="rId69"/>
    <p:sldId id="669" r:id="rId70"/>
    <p:sldId id="839" r:id="rId71"/>
    <p:sldId id="807" r:id="rId72"/>
    <p:sldId id="857" r:id="rId73"/>
    <p:sldId id="808" r:id="rId74"/>
    <p:sldId id="850" r:id="rId75"/>
    <p:sldId id="851" r:id="rId76"/>
    <p:sldId id="852" r:id="rId77"/>
    <p:sldId id="853" r:id="rId78"/>
    <p:sldId id="854" r:id="rId79"/>
    <p:sldId id="855" r:id="rId80"/>
    <p:sldId id="856" r:id="rId81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9" autoAdjust="0"/>
    <p:restoredTop sz="91367" autoAdjust="0"/>
  </p:normalViewPr>
  <p:slideViewPr>
    <p:cSldViewPr>
      <p:cViewPr varScale="1">
        <p:scale>
          <a:sx n="93" d="100"/>
          <a:sy n="93" d="100"/>
        </p:scale>
        <p:origin x="9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28.03.2017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28.03.2017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7" tIns="46088" rIns="92177" bIns="4608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29"/>
            <a:ext cx="5487040" cy="4444128"/>
          </a:xfrm>
          <a:prstGeom prst="rect">
            <a:avLst/>
          </a:prstGeom>
        </p:spPr>
        <p:txBody>
          <a:bodyPr vert="horz" lIns="92177" tIns="46088" rIns="92177" bIns="46088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2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712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353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9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3032" indent="-247122">
              <a:spcBef>
                <a:spcPts val="29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Focus on device technology behind CaaS</a:t>
            </a:r>
          </a:p>
          <a:p>
            <a:pPr marL="635457" lvl="1" indent="-238296">
              <a:spcBef>
                <a:spcPts val="29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500" dirty="0">
                <a:solidFill>
                  <a:srgbClr val="438086"/>
                </a:solidFill>
              </a:rPr>
              <a:t>(not business considerations)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36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364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EE602-3CFF-42AE-8616-ACA036F7D5D0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206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33897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A6943D-3BEC-4326-99E8-F8BB9C53702B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209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9507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28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23A8-31CF-4297-AEB8-EFAFE08D1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7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Hardware Security Modules 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groups/STM/cmvp/validatio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publications/fips/fips140-2/fips1402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groups/STM/cmvp/documents/140-1/140sp/140sp1577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bsi.bund.de/cae/servlet/contentblob/480256/publicationFile/29291/pp0045b_pdf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pcisecuritystandards.org/security_standards/documents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andouts.secappdev.org/handouts/2010/Filip%20Demaertelaere/HSM.pdf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rest/api/keyvaul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0.awsstatic.com/whitepapers/KMS-Cryptographic-Details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rcs.cz/papers/space201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.com/rsalabs/node.asp?id=213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a.com/rsalabs/node.asp?id=2141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a.com/rsalabs/node.asp?id=2133" TargetMode="Externa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softhsm4windows/" TargetMode="External"/><Relationship Id="rId2" Type="http://schemas.openxmlformats.org/officeDocument/2006/relationships/hyperlink" Target="https://www.opendnssec.org/sofths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hyperlink" Target="https://hsm.utimaco.com/download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76210%28v=vs.85%29.aspx" TargetMode="Externa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86983(v=vs.85).aspx" TargetMode="Externa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p_Authentication_Program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sites.uclouvain.be/EMV-CAP/Application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secgroup.dais.unive.it/wp-content/uploads/2012/11/Practical-Padding-Oracle-Attacks-on-RSA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secgroup.dais.unive.it/projects/tooka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GB" dirty="0"/>
              <a:t>Hardware Security Modules (HSM), PKCS#11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logical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control with limited/delayed tries</a:t>
            </a:r>
          </a:p>
          <a:p>
            <a:pPr lvl="1"/>
            <a:r>
              <a:rPr lang="en-GB" dirty="0"/>
              <a:t>&lt; 1:1000 000 probability of random guess of password</a:t>
            </a:r>
          </a:p>
          <a:p>
            <a:pPr lvl="1"/>
            <a:r>
              <a:rPr lang="en-GB" dirty="0"/>
              <a:t>&lt; 1:100 000 probability of unauthorized access in one minute</a:t>
            </a:r>
          </a:p>
          <a:p>
            <a:r>
              <a:rPr lang="en-GB" dirty="0"/>
              <a:t>Integrity and authentication of firmware update</a:t>
            </a:r>
          </a:p>
          <a:p>
            <a:pPr lvl="1"/>
            <a:r>
              <a:rPr lang="en-GB" dirty="0"/>
              <a:t>Signed updates</a:t>
            </a:r>
          </a:p>
          <a:p>
            <a:r>
              <a:rPr lang="en-GB" dirty="0"/>
              <a:t>Logical separation of multiple users (memory)</a:t>
            </a:r>
          </a:p>
          <a:p>
            <a:pPr lvl="1"/>
            <a:r>
              <a:rPr lang="en-GB" dirty="0"/>
              <a:t>Additional protection logic for separate memory regions</a:t>
            </a:r>
          </a:p>
          <a:p>
            <a:r>
              <a:rPr lang="en-GB" dirty="0"/>
              <a:t>Audit trails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54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Certifications: NIST FIPS 140-2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Requirements on hardware and software components of security modules to be used by US government</a:t>
            </a:r>
          </a:p>
          <a:p>
            <a:pPr lvl="1"/>
            <a:r>
              <a:rPr lang="en-US" sz="2000" dirty="0"/>
              <a:t>Verified under Cryptographic Module Validation Program (CMVP)</a:t>
            </a:r>
          </a:p>
          <a:p>
            <a:pPr lvl="1"/>
            <a:r>
              <a:rPr lang="en-US" sz="2000" dirty="0"/>
              <a:t>Testing against a defined cryptographic module, provides a suite of conformance tests to required security level</a:t>
            </a:r>
          </a:p>
          <a:p>
            <a:pPr lvl="1"/>
            <a:r>
              <a:rPr lang="en-US" sz="2000" dirty="0"/>
              <a:t>List of validated devices </a:t>
            </a:r>
            <a:r>
              <a:rPr lang="en-US" sz="2000" dirty="0">
                <a:hlinkClick r:id="rId2"/>
              </a:rPr>
              <a:t>http://csrc.nist.gov/groups/STM/cmvp/validation.html</a:t>
            </a:r>
            <a:endParaRPr lang="en-US" sz="2000" dirty="0"/>
          </a:p>
          <a:p>
            <a:r>
              <a:rPr lang="en-US" sz="2400" dirty="0"/>
              <a:t>Common levels for HSMs</a:t>
            </a:r>
          </a:p>
          <a:p>
            <a:pPr lvl="1"/>
            <a:r>
              <a:rPr lang="en-US" sz="2000" dirty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/>
              <a:t>NIST FIPS 140-2 Level 3 – addition of p</a:t>
            </a:r>
            <a:r>
              <a:rPr lang="cs-CZ" sz="2000" dirty="0" err="1"/>
              <a:t>hysical</a:t>
            </a:r>
            <a:r>
              <a:rPr lang="cs-CZ" sz="2000" dirty="0"/>
              <a:t> </a:t>
            </a:r>
            <a:r>
              <a:rPr lang="cs-CZ" sz="2000" dirty="0" err="1"/>
              <a:t>tamper-resistance</a:t>
            </a:r>
            <a:r>
              <a:rPr lang="en-US" sz="2000" dirty="0"/>
              <a:t>, identity-based authentication, separation of interfaces with different sensitivity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1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Certifications: NIST FIPS 140-2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 (cont.)</a:t>
            </a:r>
          </a:p>
          <a:p>
            <a:pPr lvl="1"/>
            <a:r>
              <a:rPr lang="en-US" dirty="0"/>
              <a:t>NIST FIPS 140-2 Level 4 + additional physical security requirements, environmental attacks</a:t>
            </a:r>
          </a:p>
          <a:p>
            <a:pPr lvl="1"/>
            <a:r>
              <a:rPr lang="en-US" dirty="0">
                <a:hlinkClick r:id="rId2"/>
              </a:rPr>
              <a:t>http://csrc.nist.gov/publications/fips/fips140-2/fips1402.pdf</a:t>
            </a:r>
            <a:endParaRPr lang="en-US" dirty="0"/>
          </a:p>
          <a:p>
            <a:pPr lvl="1"/>
            <a:r>
              <a:rPr lang="en-US" dirty="0"/>
              <a:t>Only very few devices certified to FIPS 140-2 Level 4</a:t>
            </a:r>
          </a:p>
          <a:p>
            <a:r>
              <a:rPr lang="en-US" dirty="0"/>
              <a:t>NIST FIPS 140-3 (2013, but still draft)</a:t>
            </a:r>
          </a:p>
          <a:p>
            <a:pPr lvl="1"/>
            <a:r>
              <a:rPr lang="en-US" dirty="0"/>
              <a:t>Additional focus on software security and </a:t>
            </a:r>
            <a:r>
              <a:rPr lang="cs-CZ" dirty="0"/>
              <a:t>non-</a:t>
            </a:r>
            <a:r>
              <a:rPr lang="en-US" dirty="0"/>
              <a:t>invasive attacks</a:t>
            </a:r>
            <a:r>
              <a:rPr lang="cs-CZ" dirty="0"/>
              <a:t> </a:t>
            </a:r>
            <a:r>
              <a:rPr lang="en-US" dirty="0"/>
              <a:t>	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FIPS 140-2 </a:t>
            </a:r>
            <a:r>
              <a:rPr lang="en-GB" dirty="0"/>
              <a:t>and RNG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Truly random number generators (TRNG)</a:t>
            </a:r>
          </a:p>
          <a:p>
            <a:pPr lvl="1"/>
            <a:r>
              <a:rPr lang="en-GB" dirty="0"/>
              <a:t>No approved FIPS 140-2 TRNG</a:t>
            </a:r>
          </a:p>
          <a:p>
            <a:r>
              <a:rPr lang="en-GB" dirty="0"/>
              <a:t>Pseudorandom number generators</a:t>
            </a:r>
          </a:p>
          <a:p>
            <a:pPr lvl="1"/>
            <a:r>
              <a:rPr lang="en-GB" dirty="0"/>
              <a:t>ANSI X9.31 Appendix A.2.4, 3DES/AES-based</a:t>
            </a:r>
          </a:p>
          <a:p>
            <a:r>
              <a:rPr lang="en-GB" dirty="0"/>
              <a:t>FIPS 140-2 requires testing of RNG</a:t>
            </a:r>
          </a:p>
          <a:p>
            <a:pPr lvl="1"/>
            <a:r>
              <a:rPr lang="en-GB" dirty="0"/>
              <a:t>Known-answer-tests (KAT), Diehard battery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4415" y="2862815"/>
            <a:ext cx="5111552" cy="35076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“Random” FIPS 140-2 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EXP9000 Hardware Security Module (07/2011)</a:t>
            </a:r>
          </a:p>
          <a:p>
            <a:pPr lvl="1"/>
            <a:r>
              <a:rPr lang="en-GB" dirty="0">
                <a:hlinkClick r:id="rId3"/>
              </a:rPr>
              <a:t>http://csrc.nist.gov/groups/STM/cmvp/documents/140-1/140sp/140sp1577.pdf</a:t>
            </a:r>
            <a:endParaRPr lang="en-GB" dirty="0"/>
          </a:p>
          <a:p>
            <a:pPr lvl="1"/>
            <a:r>
              <a:rPr lang="en-GB" dirty="0"/>
              <a:t>FIPS140-2, security level 3</a:t>
            </a:r>
          </a:p>
          <a:p>
            <a:pPr lvl="1"/>
            <a:r>
              <a:rPr lang="en-GB" dirty="0"/>
              <a:t>Approved algorithms</a:t>
            </a:r>
          </a:p>
          <a:p>
            <a:pPr lvl="1"/>
            <a:r>
              <a:rPr lang="en-GB" dirty="0"/>
              <a:t>Non approved algorithms</a:t>
            </a:r>
          </a:p>
          <a:p>
            <a:pPr lvl="1"/>
            <a:r>
              <a:rPr lang="en-GB" dirty="0"/>
              <a:t>Roles and authentication</a:t>
            </a:r>
          </a:p>
          <a:p>
            <a:pPr lvl="1"/>
            <a:r>
              <a:rPr lang="en-GB" dirty="0"/>
              <a:t>Critical Security Parameters (CSP)</a:t>
            </a:r>
          </a:p>
          <a:p>
            <a:pPr lvl="1"/>
            <a:r>
              <a:rPr lang="en-GB" dirty="0"/>
              <a:t>Physical security mechanisms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Common Criteria EAL 4-5+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CC does not directly measure the security of the system/device itself</a:t>
            </a:r>
          </a:p>
          <a:p>
            <a:pPr lvl="1"/>
            <a:r>
              <a:rPr lang="en-US" sz="2000" dirty="0"/>
              <a:t>only states level on which the system/device was tested</a:t>
            </a:r>
          </a:p>
          <a:p>
            <a:pPr lvl="1"/>
            <a:r>
              <a:rPr lang="en-US" sz="2000" dirty="0"/>
              <a:t>and against what Security Target</a:t>
            </a:r>
          </a:p>
          <a:p>
            <a:r>
              <a:rPr lang="en-US" sz="2400" dirty="0"/>
              <a:t>To achieve particular level, system must meet assurance requirements</a:t>
            </a:r>
          </a:p>
          <a:p>
            <a:pPr lvl="1"/>
            <a:r>
              <a:rPr lang="en-US" sz="2000" dirty="0"/>
              <a:t>Documentation, design analysis, functional/penetration testing </a:t>
            </a:r>
          </a:p>
          <a:p>
            <a:r>
              <a:rPr lang="en-US" sz="2400" dirty="0"/>
              <a:t>CC certifies that system followed certain rules when implementing target goals</a:t>
            </a:r>
          </a:p>
          <a:p>
            <a:pPr lvl="1"/>
            <a:r>
              <a:rPr lang="en-US" sz="2000" dirty="0"/>
              <a:t>Broader than FIPS 140-2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7222604" y="-15776"/>
            <a:ext cx="1921396" cy="10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Certifications: Common Criteria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</a:t>
            </a:r>
          </a:p>
          <a:p>
            <a:pPr lvl="1"/>
            <a:r>
              <a:rPr lang="en-US" dirty="0"/>
              <a:t>EAL4: Methodically Designed, Tested and Reviewed</a:t>
            </a:r>
          </a:p>
          <a:p>
            <a:pPr lvl="1"/>
            <a:r>
              <a:rPr lang="en-US" dirty="0"/>
              <a:t>EAL5: Semi-formally Designed and Tested</a:t>
            </a:r>
          </a:p>
          <a:p>
            <a:r>
              <a:rPr lang="en-US" dirty="0"/>
              <a:t>Protection profiles </a:t>
            </a:r>
          </a:p>
          <a:p>
            <a:pPr lvl="1"/>
            <a:r>
              <a:rPr lang="en-GB" dirty="0"/>
              <a:t>Specifies generic security evaluation criteria to substantiate vendors' claims (m</a:t>
            </a:r>
            <a:r>
              <a:rPr lang="en-GB" altLang="cs-CZ" dirty="0"/>
              <a:t>ore technical)</a:t>
            </a:r>
          </a:p>
          <a:p>
            <a:pPr lvl="1"/>
            <a:r>
              <a:rPr lang="en-GB" altLang="cs-CZ" dirty="0"/>
              <a:t>Crypto Module Protection Profile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https://www.bsi.bund.de/cae/servlet/contentblob/480256/publicationFile/29291/pp0045b_pdf.pdf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/>
              <a:t> means “augmented” version (current version + additional requirements, e.g., EAL4+)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7222604" y="-15776"/>
            <a:ext cx="1921396" cy="10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PCI HSM version 1,2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PCI HSM v1 (2009), v2 (2012)</a:t>
            </a:r>
          </a:p>
          <a:p>
            <a:pPr lvl="1"/>
            <a:r>
              <a:rPr lang="en-US" sz="1800" dirty="0">
                <a:hlinkClick r:id="rId2"/>
              </a:rPr>
              <a:t>https://www.pcisecuritystandards.org/security_standards/documents.php</a:t>
            </a:r>
            <a:endParaRPr lang="en-US" sz="1800" dirty="0"/>
          </a:p>
          <a:p>
            <a:r>
              <a:rPr lang="en-US" sz="2400" dirty="0"/>
              <a:t>Focused on area of payment transactions</a:t>
            </a:r>
          </a:p>
          <a:p>
            <a:pPr lvl="1"/>
            <a:r>
              <a:rPr lang="en-US" sz="2000" dirty="0"/>
              <a:t>Payment terminals, backend HSMs…</a:t>
            </a:r>
          </a:p>
          <a:p>
            <a:pPr lvl="1"/>
            <a:r>
              <a:rPr lang="en-US" sz="2000" dirty="0"/>
              <a:t>Payment transaction processing</a:t>
            </a:r>
          </a:p>
          <a:p>
            <a:pPr lvl="1"/>
            <a:r>
              <a:rPr lang="en-US" sz="2000" dirty="0"/>
              <a:t>Cardholder authentication</a:t>
            </a:r>
          </a:p>
          <a:p>
            <a:pPr lvl="1"/>
            <a:r>
              <a:rPr lang="en-US" sz="2000" dirty="0"/>
              <a:t>Card issues procedure </a:t>
            </a:r>
          </a:p>
          <a:p>
            <a:r>
              <a:rPr lang="en-US" sz="2400" dirty="0"/>
              <a:t>Set of logical and physical requirements relevant to payment industry</a:t>
            </a:r>
          </a:p>
          <a:p>
            <a:pPr lvl="1"/>
            <a:r>
              <a:rPr lang="en-US" sz="2000" dirty="0"/>
              <a:t>Closer to NIST FIPS 140-2 then to CC (more concrete requirements)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7355210" y="18069"/>
            <a:ext cx="178879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certification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Certification is usually done by commercial “independent” laboratories</a:t>
            </a:r>
          </a:p>
          <a:p>
            <a:pPr lvl="1"/>
            <a:r>
              <a:rPr lang="en-US" dirty="0"/>
              <a:t>Laboratories are certified by governing body</a:t>
            </a:r>
          </a:p>
          <a:p>
            <a:pPr lvl="1"/>
            <a:r>
              <a:rPr lang="en-US" dirty="0"/>
              <a:t>Quality and price differ</a:t>
            </a:r>
          </a:p>
          <a:p>
            <a:pPr lvl="1"/>
            <a:r>
              <a:rPr lang="en-US" dirty="0"/>
              <a:t>Usually payed for by device manufacturer  </a:t>
            </a:r>
          </a:p>
          <a:p>
            <a:r>
              <a:rPr lang="en-US" dirty="0"/>
              <a:t>Certification pre-study</a:t>
            </a:r>
          </a:p>
          <a:p>
            <a:pPr lvl="1"/>
            <a:r>
              <a:rPr lang="en-US" dirty="0"/>
              <a:t>Verify if product is ready for certification</a:t>
            </a:r>
          </a:p>
          <a:p>
            <a:r>
              <a:rPr lang="en-US" dirty="0"/>
              <a:t>Full certification</a:t>
            </a:r>
          </a:p>
          <a:p>
            <a:pPr lvl="1"/>
            <a:r>
              <a:rPr lang="en-US" dirty="0"/>
              <a:t>Checklist if all required procedures were followed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1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Usage scenarios for HSMs</a:t>
            </a:r>
          </a:p>
          <a:p>
            <a:r>
              <a:rPr lang="en-GB" dirty="0"/>
              <a:t>Available hardware, security certifications</a:t>
            </a:r>
          </a:p>
          <a:p>
            <a:r>
              <a:rPr lang="en-GB" dirty="0"/>
              <a:t>Available security APIs (PKCS#11…)</a:t>
            </a:r>
          </a:p>
          <a:p>
            <a:r>
              <a:rPr lang="en-GB" dirty="0"/>
              <a:t>Known API-level attacks</a:t>
            </a:r>
          </a:p>
          <a:p>
            <a:pPr lvl="2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22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CC EAL (US GAO,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Common_Criteria_evaluation_co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314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44008" y="1871663"/>
            <a:ext cx="4392488" cy="458167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what is actually certified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Certified != secure </a:t>
            </a:r>
          </a:p>
          <a:p>
            <a:pPr lvl="1"/>
            <a:r>
              <a:rPr lang="en-US" sz="2000" dirty="0"/>
              <a:t>Satisfies defined criteria, producer claims are verified to be valid</a:t>
            </a:r>
          </a:p>
          <a:p>
            <a:r>
              <a:rPr lang="en-US" sz="2400" dirty="0"/>
              <a:t>Usually certified bundle of hardware and software</a:t>
            </a:r>
          </a:p>
          <a:p>
            <a:pPr lvl="1"/>
            <a:r>
              <a:rPr lang="en-US" sz="2000" dirty="0"/>
              <a:t>Concrete underlying hardware</a:t>
            </a:r>
          </a:p>
          <a:p>
            <a:pPr lvl="1"/>
            <a:r>
              <a:rPr lang="en-US" sz="2000" dirty="0"/>
              <a:t>Concrete version of firmware, OS and pre-loaded application</a:t>
            </a:r>
            <a:endParaRPr lang="en-US" sz="2400" dirty="0"/>
          </a:p>
          <a:p>
            <a:r>
              <a:rPr lang="en-US" sz="2400" dirty="0"/>
              <a:t>Certification usually invalidated when:</a:t>
            </a:r>
          </a:p>
          <a:p>
            <a:pPr lvl="1"/>
            <a:r>
              <a:rPr lang="en-US" sz="2000" dirty="0"/>
              <a:t>New hardware revision used (less common)</a:t>
            </a:r>
          </a:p>
          <a:p>
            <a:pPr lvl="1"/>
            <a:r>
              <a:rPr lang="en-US" sz="2000" dirty="0"/>
              <a:t>New version of firmware, OS, application (common)</a:t>
            </a:r>
          </a:p>
          <a:p>
            <a:pPr lvl="1"/>
            <a:r>
              <a:rPr lang="en-US" sz="2000" dirty="0"/>
              <a:t>Any customization, e.g., user firmware module (very common)</a:t>
            </a:r>
          </a:p>
          <a:p>
            <a:r>
              <a:rPr lang="en-US" sz="2400" dirty="0"/>
              <a:t>Pragmatic result</a:t>
            </a:r>
          </a:p>
          <a:p>
            <a:pPr lvl="1"/>
            <a:r>
              <a:rPr lang="en-US" sz="2000" dirty="0"/>
              <a:t>“I’m using product that was certified at some point in time”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8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is certified product used?</a:t>
            </a:r>
            <a:endParaRPr lang="en-GB" altLang="cs-CZ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2400" dirty="0"/>
              <a:t>Trade-off between security functionality and required data centre operations</a:t>
            </a:r>
          </a:p>
          <a:p>
            <a:r>
              <a:rPr lang="en-GB" altLang="cs-CZ" sz="2400" dirty="0"/>
              <a:t>Certification FIPS 140-2 </a:t>
            </a:r>
          </a:p>
          <a:p>
            <a:pPr lvl="1"/>
            <a:r>
              <a:rPr lang="en-GB" altLang="cs-CZ" sz="2000" dirty="0"/>
              <a:t>users usually turn FIPS mode off (want use additional functionality)</a:t>
            </a:r>
          </a:p>
          <a:p>
            <a:r>
              <a:rPr lang="en-US" altLang="cs-CZ" sz="2400" dirty="0"/>
              <a:t>“Almost” FIPS 140-2 mode </a:t>
            </a:r>
            <a:endParaRPr lang="en-US" altLang="cs-CZ" sz="2400" dirty="0">
              <a:sym typeface="Wingdings" pitchFamily="2" charset="2"/>
            </a:endParaRPr>
          </a:p>
          <a:p>
            <a:pPr lvl="1"/>
            <a:r>
              <a:rPr lang="en-US" altLang="cs-CZ" sz="2000" dirty="0">
                <a:sym typeface="Wingdings" pitchFamily="2" charset="2"/>
              </a:rPr>
              <a:t>Everything FIPS except what user added (custom module)</a:t>
            </a:r>
            <a:endParaRPr lang="en-GB" altLang="cs-CZ" sz="20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performance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800" dirty="0"/>
              <a:t>Limited independent public information available</a:t>
            </a:r>
          </a:p>
          <a:p>
            <a:pPr lvl="1"/>
            <a:r>
              <a:rPr lang="en-US" sz="2400" dirty="0"/>
              <a:t>Claim: “up to 9000 RSA-1024b operations / second”</a:t>
            </a:r>
          </a:p>
          <a:p>
            <a:r>
              <a:rPr lang="en-US" sz="2800" dirty="0"/>
              <a:t>But…</a:t>
            </a:r>
          </a:p>
          <a:p>
            <a:pPr lvl="1"/>
            <a:r>
              <a:rPr lang="en-US" sz="2400" dirty="0"/>
              <a:t>Real operations are not just raw crypto (formatting of messages…)</a:t>
            </a:r>
          </a:p>
          <a:p>
            <a:pPr lvl="1"/>
            <a:r>
              <a:rPr lang="en-US" sz="2400" dirty="0"/>
              <a:t>Longer key length may be needed (RSA-2048b)</a:t>
            </a:r>
          </a:p>
          <a:p>
            <a:pPr lvl="1"/>
            <a:r>
              <a:rPr lang="en-US" sz="2400" dirty="0"/>
              <a:t>Internal vs. external speed (data in/out excluded) </a:t>
            </a:r>
          </a:p>
          <a:p>
            <a:pPr lvl="1"/>
            <a:r>
              <a:rPr lang="en-US" sz="2400" dirty="0"/>
              <a:t>Measurements in “optimal” situations (single pre-prepared key, large data blocks…)</a:t>
            </a:r>
          </a:p>
          <a:p>
            <a:pPr lvl="1"/>
            <a:r>
              <a:rPr lang="en-US" sz="2400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F. </a:t>
            </a:r>
            <a:r>
              <a:rPr lang="en-US" sz="2400" dirty="0" err="1"/>
              <a:t>Demaertelaere</a:t>
            </a:r>
            <a:r>
              <a:rPr lang="en-US" sz="2400" dirty="0"/>
              <a:t> (2010)</a:t>
            </a:r>
          </a:p>
          <a:p>
            <a:pPr lvl="1"/>
            <a:r>
              <a:rPr lang="en-US" sz="2000" dirty="0">
                <a:hlinkClick r:id="rId2"/>
              </a:rPr>
              <a:t>https://handouts.secappdev.org/handouts/2010/Filip%20Demaertelaere/HSM.pdf</a:t>
            </a:r>
            <a:endParaRPr lang="en-US" sz="2000" dirty="0"/>
          </a:p>
          <a:p>
            <a:r>
              <a:rPr lang="en-GB" sz="2400" dirty="0"/>
              <a:t>RSA 1024 bit private key operation: 100 – 7000 ops/sec</a:t>
            </a:r>
          </a:p>
          <a:p>
            <a:r>
              <a:rPr lang="en-GB" sz="2400" dirty="0"/>
              <a:t>ECC 160 bit ECDSA signatures: 250 – 2500 ops/sec</a:t>
            </a:r>
          </a:p>
          <a:p>
            <a:r>
              <a:rPr lang="en-GB" sz="2400" dirty="0"/>
              <a:t>3DES: 2  - 8 Mbytes/sec</a:t>
            </a:r>
          </a:p>
          <a:p>
            <a:r>
              <a:rPr lang="en-GB" sz="2400" dirty="0"/>
              <a:t>AES: 6 - 40 Mbytes/sec (256 bit key)</a:t>
            </a:r>
          </a:p>
          <a:p>
            <a:endParaRPr lang="en-GB" sz="2400" dirty="0"/>
          </a:p>
          <a:p>
            <a:r>
              <a:rPr lang="en-GB" sz="2400" dirty="0"/>
              <a:t>No significant breakthrough in technology since 2010</a:t>
            </a:r>
          </a:p>
          <a:p>
            <a:r>
              <a:rPr lang="en-GB" sz="2400" dirty="0"/>
              <a:t>Higher throughput achieved by multiple HSMs </a:t>
            </a:r>
          </a:p>
          <a:p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 - load balancing, failover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HSMs often used in business critical scenarios</a:t>
            </a:r>
          </a:p>
          <a:p>
            <a:pPr lvl="1"/>
            <a:r>
              <a:rPr lang="en-GB" dirty="0"/>
              <a:t>Authorization of payment transaction</a:t>
            </a:r>
          </a:p>
          <a:p>
            <a:pPr lvl="1"/>
            <a:r>
              <a:rPr lang="en-GB" dirty="0"/>
              <a:t>TLS accelerator for internet banking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Redundancy and load-balancing required</a:t>
            </a:r>
          </a:p>
          <a:p>
            <a:r>
              <a:rPr lang="en-GB" dirty="0"/>
              <a:t>Single HSM is not enough</a:t>
            </a:r>
          </a:p>
          <a:p>
            <a:pPr lvl="1"/>
            <a:r>
              <a:rPr lang="en-GB" dirty="0"/>
              <a:t>At least two in production for failover</a:t>
            </a:r>
          </a:p>
          <a:p>
            <a:pPr lvl="1"/>
            <a:r>
              <a:rPr lang="en-GB" sz="2400" dirty="0"/>
              <a:t>At least one or two for development and test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Steps of crypto operation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107545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ipka doprava 26"/>
          <p:cNvSpPr/>
          <p:nvPr/>
        </p:nvSpPr>
        <p:spPr>
          <a:xfrm>
            <a:off x="6516216" y="1412776"/>
            <a:ext cx="181373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Steps of cryptographic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56166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input data</a:t>
            </a:r>
            <a:endParaRPr lang="en-US" sz="2400" dirty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in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unwrap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Unwrap data/key (decrypt/verify)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key object with key value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cryptographic engine with key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Start, execute and finalize crypto operation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Wrap data/key (encrypt/sign)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Erase key(s)/engine(s)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output data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out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76920" y="1772816"/>
            <a:ext cx="514549" cy="514549"/>
            <a:chOff x="6986512" y="3535977"/>
            <a:chExt cx="514549" cy="514549"/>
          </a:xfrm>
        </p:grpSpPr>
        <p:pic>
          <p:nvPicPr>
            <p:cNvPr id="5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Šrafovaná šipka doprava 6"/>
          <p:cNvSpPr/>
          <p:nvPr/>
        </p:nvSpPr>
        <p:spPr>
          <a:xfrm>
            <a:off x="323528" y="1412776"/>
            <a:ext cx="504056" cy="432048"/>
          </a:xfrm>
          <a:prstGeom prst="stripedRigh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08" y="263238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276920" y="3284984"/>
            <a:ext cx="530343" cy="485031"/>
            <a:chOff x="276920" y="3284984"/>
            <a:chExt cx="530343" cy="485031"/>
          </a:xfrm>
        </p:grpSpPr>
        <p:pic>
          <p:nvPicPr>
            <p:cNvPr id="10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0740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323528" y="3789040"/>
            <a:ext cx="553012" cy="618184"/>
            <a:chOff x="642877" y="4418044"/>
            <a:chExt cx="1106024" cy="1171196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/>
          <p:cNvGrpSpPr/>
          <p:nvPr/>
        </p:nvGrpSpPr>
        <p:grpSpPr>
          <a:xfrm>
            <a:off x="306438" y="2265460"/>
            <a:ext cx="587656" cy="485031"/>
            <a:chOff x="306438" y="2265460"/>
            <a:chExt cx="587656" cy="485031"/>
          </a:xfrm>
        </p:grpSpPr>
        <p:pic>
          <p:nvPicPr>
            <p:cNvPr id="1026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226546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228237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306438" y="4425700"/>
            <a:ext cx="587656" cy="485031"/>
            <a:chOff x="306438" y="4425700"/>
            <a:chExt cx="587656" cy="485031"/>
          </a:xfrm>
        </p:grpSpPr>
        <p:pic>
          <p:nvPicPr>
            <p:cNvPr id="1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442570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444261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313035" y="4858667"/>
            <a:ext cx="514549" cy="514549"/>
            <a:chOff x="6986512" y="3535977"/>
            <a:chExt cx="514549" cy="514549"/>
          </a:xfrm>
        </p:grpSpPr>
        <p:pic>
          <p:nvPicPr>
            <p:cNvPr id="21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2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Šrafovaná šipka doprava 22"/>
          <p:cNvSpPr/>
          <p:nvPr/>
        </p:nvSpPr>
        <p:spPr>
          <a:xfrm rot="10800000">
            <a:off x="257667" y="5661248"/>
            <a:ext cx="504056" cy="43204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08" y="515266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262160" y="6051548"/>
            <a:ext cx="514549" cy="514549"/>
            <a:chOff x="6986512" y="3535977"/>
            <a:chExt cx="514549" cy="514549"/>
          </a:xfrm>
        </p:grpSpPr>
        <p:pic>
          <p:nvPicPr>
            <p:cNvPr id="29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30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Skupina 30"/>
          <p:cNvGrpSpPr/>
          <p:nvPr/>
        </p:nvGrpSpPr>
        <p:grpSpPr>
          <a:xfrm>
            <a:off x="6220404" y="1218153"/>
            <a:ext cx="736368" cy="698679"/>
            <a:chOff x="642877" y="4418044"/>
            <a:chExt cx="1106024" cy="117119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3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39" y="1205454"/>
            <a:ext cx="736368" cy="698678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7236296" y="1319560"/>
            <a:ext cx="783333" cy="548188"/>
            <a:chOff x="276920" y="3284984"/>
            <a:chExt cx="588283" cy="485031"/>
          </a:xfrm>
        </p:grpSpPr>
        <p:pic>
          <p:nvPicPr>
            <p:cNvPr id="3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6534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Násobení 39"/>
          <p:cNvSpPr/>
          <p:nvPr/>
        </p:nvSpPr>
        <p:spPr>
          <a:xfrm>
            <a:off x="460197" y="5373216"/>
            <a:ext cx="233970" cy="288032"/>
          </a:xfrm>
          <a:prstGeom prst="mathMultiply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8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S1: </a:t>
            </a:r>
            <a:r>
              <a:rPr lang="cs-CZ" dirty="0" err="1"/>
              <a:t>One</a:t>
            </a:r>
            <a:r>
              <a:rPr lang="cs-CZ" dirty="0"/>
              <a:t> user,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all engines fully prepared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2636912"/>
            <a:ext cx="6778130" cy="182828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47952"/>
            <a:ext cx="6130057" cy="104202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181" y="6300812"/>
            <a:ext cx="6130057" cy="5040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1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usage scenarios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 against trusted insiders </a:t>
            </a:r>
          </a:p>
          <a:p>
            <a:pPr lvl="1"/>
            <a:r>
              <a:rPr lang="en-US" dirty="0"/>
              <a:t>bank PIN processor</a:t>
            </a:r>
          </a:p>
          <a:p>
            <a:r>
              <a:rPr lang="en-US" dirty="0"/>
              <a:t>Device with high impact of compromise </a:t>
            </a:r>
          </a:p>
          <a:p>
            <a:pPr lvl="1"/>
            <a:r>
              <a:rPr lang="en-US" dirty="0"/>
              <a:t>Private key of root certification authority</a:t>
            </a:r>
          </a:p>
          <a:p>
            <a:r>
              <a:rPr lang="en-US" dirty="0"/>
              <a:t>Device in untrusted environment (ATM,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r>
              <a:rPr lang="en-GB" altLang="cs-CZ" sz="2800" dirty="0"/>
              <a:t>DRM application (paid satellite TV)</a:t>
            </a:r>
          </a:p>
          <a:p>
            <a:r>
              <a:rPr lang="en-GB" altLang="cs-CZ" sz="2800" dirty="0"/>
              <a:t>Smart grids (privacy of users)</a:t>
            </a:r>
          </a:p>
          <a:p>
            <a:r>
              <a:rPr lang="en-GB" altLang="cs-CZ" sz="2800" dirty="0"/>
              <a:t>Intelligent transport systems…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S2: </a:t>
            </a:r>
            <a:r>
              <a:rPr lang="cs-CZ" dirty="0" err="1"/>
              <a:t>One</a:t>
            </a:r>
            <a:r>
              <a:rPr lang="cs-CZ" dirty="0"/>
              <a:t> user, many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frequent crypto context change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S3: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Device is shared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isolation of users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2636912"/>
            <a:ext cx="6778130" cy="151216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60652"/>
            <a:ext cx="6130057" cy="7412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182" y="628811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3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S4: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Limited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02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11559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3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S5: </a:t>
            </a:r>
            <a:r>
              <a:rPr lang="cs-CZ" dirty="0"/>
              <a:t>Many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High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6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in cloud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182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topics in cloud environment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Move of legacy application into cloud</a:t>
            </a:r>
          </a:p>
          <a:p>
            <a:pPr lvl="1"/>
            <a:r>
              <a:rPr lang="en-GB" sz="2000" dirty="0"/>
              <a:t>Previously used locally connected HSMs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Protection of messages exchanged between multiple cloud-based applications</a:t>
            </a:r>
          </a:p>
          <a:p>
            <a:pPr lvl="1"/>
            <a:r>
              <a:rPr lang="en-GB" sz="2000" dirty="0"/>
              <a:t>Key exchange of used key without pre-distribution?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Volume encryption in cloud</a:t>
            </a:r>
          </a:p>
          <a:p>
            <a:pPr lvl="1"/>
            <a:r>
              <a:rPr lang="en-GB" sz="2000" dirty="0"/>
              <a:t>Encrypted block mounted after application request (e.g., Amazon’s Elastic Block Storage)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Encrypted databases</a:t>
            </a:r>
          </a:p>
          <a:p>
            <a:pPr lvl="1"/>
            <a:r>
              <a:rPr lang="en-GB" sz="2000" dirty="0"/>
              <a:t>Block encryption of database storage, encryption of rows/cells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Cryptography as a Service</a:t>
            </a:r>
          </a:p>
          <a:p>
            <a:pPr lvl="1"/>
            <a:r>
              <a:rPr lang="en-GB" sz="2000" dirty="0"/>
              <a:t>Not only key management, also other cryptographic functionality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71272" cy="28083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158338" y="3429000"/>
            <a:ext cx="3096344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03238" y="1772816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REST API to generate keys, export pub, use keys…</a:t>
            </a:r>
          </a:p>
          <a:p>
            <a:pPr lvl="1"/>
            <a:r>
              <a:rPr lang="en-US" dirty="0">
                <a:hlinkClick r:id="rId3"/>
              </a:rPr>
              <a:t>https://docs.microsoft.com/en-us/rest/api/keyvault/</a:t>
            </a:r>
            <a:endParaRPr lang="en-US" dirty="0"/>
          </a:p>
          <a:p>
            <a:r>
              <a:rPr lang="en-US" dirty="0"/>
              <a:t>Language bindings (language specific wrappers)</a:t>
            </a:r>
          </a:p>
          <a:p>
            <a:pPr lvl="1"/>
            <a:r>
              <a:rPr lang="en-US" dirty="0"/>
              <a:t>JS, PowerShell, C#…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4673"/>
            <a:ext cx="8109557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75699" y="6182867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https://channel9.msdn.com/Events/Ignite/2015/BRK2706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1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AWS Key Management Service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AWS Key Management Service Cryptographic Details, M. Campagna (2015)</a:t>
            </a:r>
          </a:p>
          <a:p>
            <a:pPr lvl="1"/>
            <a:r>
              <a:rPr lang="en-GB" sz="2000" dirty="0">
                <a:hlinkClick r:id="rId2"/>
              </a:rPr>
              <a:t>https://d0.awsstatic.com/whitepapers/KMS-Cryptographic-Details.pdf</a:t>
            </a:r>
            <a:endParaRPr lang="en-GB" sz="2000" dirty="0"/>
          </a:p>
          <a:p>
            <a:r>
              <a:rPr lang="en-GB" dirty="0"/>
              <a:t>Centralized key management</a:t>
            </a:r>
          </a:p>
          <a:p>
            <a:pPr lvl="1"/>
            <a:r>
              <a:rPr lang="en-GB" dirty="0"/>
              <a:t>Used by cloud-based applications</a:t>
            </a:r>
          </a:p>
          <a:p>
            <a:pPr lvl="1"/>
            <a:r>
              <a:rPr lang="en-GB" dirty="0"/>
              <a:t>Used by any client application</a:t>
            </a:r>
          </a:p>
          <a:p>
            <a:pPr lvl="1"/>
            <a:r>
              <a:rPr lang="en-GB" dirty="0"/>
              <a:t>Replication of wrapping keys into HSMs in different </a:t>
            </a:r>
            <a:r>
              <a:rPr lang="en-GB" dirty="0" err="1"/>
              <a:t>datacenters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8" y="4052543"/>
            <a:ext cx="7703840" cy="29048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scenario: envelope encryption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Protected message exchange between multiple (cloud-based)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Random key generated in one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protected (wrap) using trusted element (HSM)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Wrapped key appended to message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unwrapped in second application (via HSM)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6064663" y="3604129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</p:spTree>
    <p:extLst>
      <p:ext uri="{BB962C8B-B14F-4D97-AF65-F5344CB8AC3E}">
        <p14:creationId xmlns:p14="http://schemas.microsoft.com/office/powerpoint/2010/main" val="1682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Hardware Security Module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 rot="16200000">
            <a:off x="6064663" y="3604129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1" y="3715329"/>
            <a:ext cx="8229600" cy="299979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177901" cy="3083601"/>
          </a:xfrm>
          <a:prstGeom prst="rect">
            <a:avLst/>
          </a:prstGeom>
        </p:spPr>
      </p:pic>
      <p:sp>
        <p:nvSpPr>
          <p:cNvPr id="9" name="Zahnutá šipka doleva 8"/>
          <p:cNvSpPr/>
          <p:nvPr/>
        </p:nvSpPr>
        <p:spPr>
          <a:xfrm>
            <a:off x="8216589" y="2884845"/>
            <a:ext cx="792088" cy="1575793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8462" y="5895168"/>
            <a:ext cx="3069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difference to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PGP/S-MIME?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" y="583764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trusted?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KMS Service to wrap envelope keys properly</a:t>
            </a:r>
          </a:p>
          <a:p>
            <a:r>
              <a:rPr lang="en-GB" dirty="0"/>
              <a:t>KMS Service not to leak wrapping key</a:t>
            </a:r>
          </a:p>
          <a:p>
            <a:r>
              <a:rPr lang="en-GB" dirty="0"/>
              <a:t>Cloud operator not to read unwrapped keys from memory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940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Amazon’s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Based on </a:t>
            </a:r>
            <a:r>
              <a:rPr lang="cs-CZ" dirty="0" err="1"/>
              <a:t>SafeNet</a:t>
            </a:r>
            <a:r>
              <a:rPr lang="en-US" dirty="0"/>
              <a:t>’s Luna HSM</a:t>
            </a:r>
          </a:p>
          <a:p>
            <a:pPr lvl="1"/>
            <a:r>
              <a:rPr lang="en-US" dirty="0"/>
              <a:t>Only few users can share one HSM (probably no sharing)</a:t>
            </a:r>
          </a:p>
          <a:p>
            <a:pPr lvl="1"/>
            <a:r>
              <a:rPr lang="cs-CZ" dirty="0"/>
              <a:t>=</a:t>
            </a:r>
            <a:r>
              <a:rPr lang="en-US" dirty="0"/>
              <a:t>&gt; High initial cost (~$5000</a:t>
            </a:r>
            <a:r>
              <a:rPr lang="cs-CZ" dirty="0"/>
              <a:t> + $1.88 per </a:t>
            </a:r>
            <a:r>
              <a:rPr lang="cs-CZ" dirty="0" err="1"/>
              <a:t>hour</a:t>
            </a:r>
            <a:r>
              <a:rPr lang="en-US" dirty="0"/>
              <a:t>)</a:t>
            </a:r>
          </a:p>
          <a:p>
            <a:r>
              <a:rPr lang="en-US" dirty="0"/>
              <a:t>Note: significantly different service from AWS KMS</a:t>
            </a:r>
          </a:p>
          <a:p>
            <a:pPr lvl="1"/>
            <a:r>
              <a:rPr lang="en-US" dirty="0"/>
              <a:t>“Whole” HSM is available to single user/application, not only key (un)wrapping functionality</a:t>
            </a:r>
          </a:p>
          <a:p>
            <a:pPr lvl="1"/>
            <a:r>
              <a:rPr lang="en-US" dirty="0"/>
              <a:t>Suitable for legacy apps, compliancy requirements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7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1026" name="Picture 2" descr="D:\Documents\Obrazky\amazon_cloudH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868380"/>
            <a:ext cx="8382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51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GB" dirty="0"/>
              <a:t>Cryptography as a service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797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Offloading security operations…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642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424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050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3241773" y="350100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… into secured environment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167619" y="1988840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265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355976" y="4941168"/>
            <a:ext cx="4783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import key(s) securely?</a:t>
            </a:r>
          </a:p>
          <a:p>
            <a:r>
              <a:rPr lang="en-US" sz="2400" dirty="0"/>
              <a:t>Which hardware platform to use?</a:t>
            </a:r>
          </a:p>
          <a:p>
            <a:r>
              <a:rPr lang="en-US" sz="2400" dirty="0"/>
              <a:t>High number of clients?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8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84" y="1771518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60" y="1988840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88" y="2187915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24" y="2360957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2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435280" cy="1143000"/>
          </a:xfrm>
        </p:spPr>
        <p:txBody>
          <a:bodyPr/>
          <a:lstStyle/>
          <a:p>
            <a:r>
              <a:rPr lang="en-US" altLang="cs-CZ" b="1" dirty="0"/>
              <a:t>Cryptography as a Service (CaaS)</a:t>
            </a:r>
            <a:endParaRPr lang="cs-CZ" b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4193740" y="1916832"/>
            <a:ext cx="1844541" cy="1844541"/>
            <a:chOff x="4815690" y="1343612"/>
            <a:chExt cx="1844541" cy="1844541"/>
          </a:xfrm>
        </p:grpSpPr>
        <p:grpSp>
          <p:nvGrpSpPr>
            <p:cNvPr id="5" name="Skupina 4"/>
            <p:cNvGrpSpPr/>
            <p:nvPr/>
          </p:nvGrpSpPr>
          <p:grpSpPr>
            <a:xfrm>
              <a:off x="4815690" y="1343612"/>
              <a:ext cx="1844541" cy="1844541"/>
              <a:chOff x="6027172" y="1347974"/>
              <a:chExt cx="1844541" cy="1844541"/>
            </a:xfrm>
          </p:grpSpPr>
          <p:pic>
            <p:nvPicPr>
              <p:cNvPr id="22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Obdélník 12"/>
            <p:cNvSpPr/>
            <p:nvPr/>
          </p:nvSpPr>
          <p:spPr>
            <a:xfrm rot="892312">
              <a:off x="4921284" y="2396252"/>
              <a:ext cx="83708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b="1" cap="none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HSM</a:t>
              </a:r>
              <a:endParaRPr lang="cs-CZ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cxnSp>
        <p:nvCxnSpPr>
          <p:cNvPr id="14" name="Přímá spojnice 13"/>
          <p:cNvCxnSpPr/>
          <p:nvPr/>
        </p:nvCxnSpPr>
        <p:spPr>
          <a:xfrm flipV="1">
            <a:off x="1943708" y="3306538"/>
            <a:ext cx="2484276" cy="113057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Documents\Obrazky\is2\Administrator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99" y="497888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Obrazky\is2\Office-Gir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0050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Obrazky\is2\User-Executive-Green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470949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Obrazky\is2\User-Group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79" y="39429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Přímá spojnice 20"/>
          <p:cNvCxnSpPr/>
          <p:nvPr/>
        </p:nvCxnSpPr>
        <p:spPr>
          <a:xfrm flipV="1">
            <a:off x="3347864" y="3440041"/>
            <a:ext cx="1191431" cy="128510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4932040" y="3440042"/>
            <a:ext cx="1" cy="139311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5170745" y="3440041"/>
            <a:ext cx="2243934" cy="70600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0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CaaS with trusted server</a:t>
            </a:r>
          </a:p>
          <a:p>
            <a:pPr lvl="1"/>
            <a:r>
              <a:rPr lang="en-US" dirty="0"/>
              <a:t>Software operation only, HTTPS for in/out</a:t>
            </a:r>
          </a:p>
          <a:p>
            <a:pPr lvl="1"/>
            <a:r>
              <a:rPr lang="en-US" dirty="0"/>
              <a:t>Trust to server, CaaS platform is target, insider attack</a:t>
            </a:r>
          </a:p>
          <a:p>
            <a:r>
              <a:rPr lang="en-US" dirty="0"/>
              <a:t>CaaS with semi-trusted server</a:t>
            </a:r>
          </a:p>
          <a:p>
            <a:pPr lvl="1"/>
            <a:r>
              <a:rPr lang="en-US" dirty="0"/>
              <a:t>HTTPS for in/out, decrypted by server</a:t>
            </a:r>
          </a:p>
          <a:p>
            <a:pPr lvl="1"/>
            <a:r>
              <a:rPr lang="en-US" dirty="0"/>
              <a:t>Operation send into trusted hardware </a:t>
            </a:r>
          </a:p>
          <a:p>
            <a:pPr lvl="1"/>
            <a:r>
              <a:rPr lang="en-US" dirty="0"/>
              <a:t>CaaS platform still target</a:t>
            </a:r>
          </a:p>
          <a:p>
            <a:r>
              <a:rPr lang="en-US" dirty="0"/>
              <a:t>CaaS with untrusted server</a:t>
            </a:r>
          </a:p>
          <a:p>
            <a:pPr lvl="1"/>
            <a:r>
              <a:rPr lang="en-US" dirty="0"/>
              <a:t>HTTPS for in/out, but inner protection  </a:t>
            </a:r>
          </a:p>
          <a:p>
            <a:pPr lvl="1"/>
            <a:r>
              <a:rPr lang="en-US" dirty="0"/>
              <a:t>Data decrypted/processed/encrypted inside device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6713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686767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6661863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client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Untrusted CaaS provider (handling secrets)</a:t>
            </a:r>
          </a:p>
          <a:p>
            <a:r>
              <a:rPr lang="en-US" dirty="0"/>
              <a:t>Secure import of app’s secrets - enrollment</a:t>
            </a:r>
          </a:p>
          <a:p>
            <a:r>
              <a:rPr lang="en-US" dirty="0"/>
              <a:t>Client&lt;-&gt;CaaS communication security</a:t>
            </a:r>
          </a:p>
          <a:p>
            <a:pPr lvl="1"/>
            <a:r>
              <a:rPr lang="en-US" dirty="0"/>
              <a:t>Confidentiality/integrity of input and output data </a:t>
            </a:r>
          </a:p>
          <a:p>
            <a:pPr lvl="1"/>
            <a:r>
              <a:rPr lang="en-US" dirty="0"/>
              <a:t>Authentication of input/output requests</a:t>
            </a:r>
          </a:p>
          <a:p>
            <a:r>
              <a:rPr lang="en-US" dirty="0"/>
              <a:t>Key use control </a:t>
            </a:r>
          </a:p>
          <a:p>
            <a:pPr lvl="1"/>
            <a:r>
              <a:rPr lang="en-US" dirty="0"/>
              <a:t>Use constraints – e.g., number of allowed ops</a:t>
            </a:r>
          </a:p>
          <a:p>
            <a:r>
              <a:rPr lang="en-US" dirty="0"/>
              <a:t>Easy recovery from client-side compromise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516216" y="188640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5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Security Module - definition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 is trusted hardware element </a:t>
            </a:r>
          </a:p>
          <a:p>
            <a:pPr lvl="1"/>
            <a:r>
              <a:rPr lang="en-GB" dirty="0"/>
              <a:t>Contains own physical and logical protection</a:t>
            </a:r>
          </a:p>
          <a:p>
            <a:pPr lvl="1"/>
            <a:r>
              <a:rPr lang="en-GB" dirty="0"/>
              <a:t>May provide increased performance (compared to CPU)</a:t>
            </a:r>
          </a:p>
          <a:p>
            <a:r>
              <a:rPr lang="en-GB" dirty="0"/>
              <a:t>Attached to or put inside PC/server/network box</a:t>
            </a:r>
          </a:p>
          <a:p>
            <a:r>
              <a:rPr lang="en-GB" dirty="0"/>
              <a:t>Provides in-device:</a:t>
            </a:r>
          </a:p>
          <a:p>
            <a:pPr lvl="1"/>
            <a:r>
              <a:rPr lang="en-GB" dirty="0"/>
              <a:t>Secure generation (and entry)</a:t>
            </a:r>
          </a:p>
          <a:p>
            <a:pPr lvl="1"/>
            <a:r>
              <a:rPr lang="en-GB" dirty="0"/>
              <a:t>Secure storage (and backup)</a:t>
            </a:r>
          </a:p>
          <a:p>
            <a:pPr lvl="1"/>
            <a:r>
              <a:rPr lang="en-GB" dirty="0"/>
              <a:t>Secure use (cryptographic algorithms)</a:t>
            </a:r>
          </a:p>
          <a:p>
            <a:r>
              <a:rPr lang="en-GB" dirty="0"/>
              <a:t>Should never export sensitive data in plaintext</a:t>
            </a:r>
          </a:p>
          <a:p>
            <a:pPr lvl="1"/>
            <a:r>
              <a:rPr lang="en-GB" dirty="0"/>
              <a:t>Especially keys = </a:t>
            </a:r>
            <a:r>
              <a:rPr lang="en-GB" dirty="0"/>
              <a:t>Critical Security Parameters (CSP)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CaaS provider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Massive scalability</a:t>
            </a:r>
          </a:p>
          <a:p>
            <a:pPr lvl="1"/>
            <a:r>
              <a:rPr lang="en-US" dirty="0"/>
              <a:t>W.r.t. users, keys, transactions…</a:t>
            </a:r>
          </a:p>
          <a:p>
            <a:r>
              <a:rPr lang="en-US" dirty="0"/>
              <a:t>Low latency of responses</a:t>
            </a:r>
          </a:p>
          <a:p>
            <a:r>
              <a:rPr lang="en-US" dirty="0"/>
              <a:t>Robust audit trail of key usage</a:t>
            </a:r>
          </a:p>
          <a:p>
            <a:r>
              <a:rPr lang="en-US" dirty="0"/>
              <a:t>Tolerance and recovery from failures</a:t>
            </a:r>
          </a:p>
          <a:p>
            <a:pPr lvl="1"/>
            <a:r>
              <a:rPr lang="en-US" dirty="0"/>
              <a:t>hardware/software failures</a:t>
            </a:r>
          </a:p>
          <a:p>
            <a:r>
              <a:rPr lang="en-US" dirty="0"/>
              <a:t>Easy to use API </a:t>
            </a:r>
          </a:p>
          <a:p>
            <a:pPr lvl="1"/>
            <a:r>
              <a:rPr lang="en-US" dirty="0"/>
              <a:t>also easy to use securely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516216" y="188640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CaaS</a:t>
            </a:r>
            <a:r>
              <a:rPr lang="en-GB" dirty="0"/>
              <a:t> - implementation issues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Software-only </a:t>
            </a:r>
            <a:r>
              <a:rPr lang="en-GB" dirty="0" err="1"/>
              <a:t>CaaS</a:t>
            </a:r>
            <a:r>
              <a:rPr lang="en-GB" dirty="0"/>
              <a:t> more vulnerable to attacks</a:t>
            </a:r>
          </a:p>
          <a:p>
            <a:r>
              <a:rPr lang="en-GB" dirty="0"/>
              <a:t>Classic HSMs are not build for high-level of sharing</a:t>
            </a:r>
          </a:p>
          <a:p>
            <a:pPr lvl="1"/>
            <a:r>
              <a:rPr lang="en-GB" dirty="0"/>
              <a:t>Performance degradation due to frequent context exchange</a:t>
            </a:r>
          </a:p>
          <a:p>
            <a:pPr lvl="1"/>
            <a:r>
              <a:rPr lang="en-GB" dirty="0"/>
              <a:t>Logical separation only to few entities (16-32)</a:t>
            </a:r>
          </a:p>
          <a:p>
            <a:pPr lvl="1"/>
            <a:r>
              <a:rPr lang="en-GB" dirty="0"/>
              <a:t>Physical separation on device-level</a:t>
            </a:r>
          </a:p>
          <a:p>
            <a:r>
              <a:rPr lang="en-GB" dirty="0"/>
              <a:t>If interested, read more at </a:t>
            </a:r>
          </a:p>
          <a:p>
            <a:pPr lvl="1"/>
            <a:r>
              <a:rPr lang="en-GB" dirty="0"/>
              <a:t>Architecture Considerations for Massively Parallel Hardware Security Platform, D. </a:t>
            </a:r>
            <a:r>
              <a:rPr lang="en-GB" dirty="0" err="1"/>
              <a:t>Cvrcek</a:t>
            </a:r>
            <a:r>
              <a:rPr lang="en-GB" dirty="0"/>
              <a:t>, P. Svenda (2015) </a:t>
            </a:r>
            <a:r>
              <a:rPr lang="en-GB" dirty="0">
                <a:hlinkClick r:id="rId2"/>
              </a:rPr>
              <a:t>http://crcs.cz/papers/space2015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HSM Security API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2993196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Programming Interfaces (API)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Proprietary API (legacy or custom functions)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but proprietary library required  (PKCS#11)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Cryptographic service providers – plugin into standardized API (</a:t>
            </a:r>
            <a:r>
              <a:rPr lang="en-US" altLang="cs-CZ" sz="2400" dirty="0"/>
              <a:t>CNG, CSP…)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no proprietary component (PIV, EMV CAP…)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Proprietary (service-specific), but public API (MS </a:t>
            </a:r>
            <a:r>
              <a:rPr lang="en-GB" dirty="0" err="1"/>
              <a:t>KeyVault</a:t>
            </a:r>
            <a:r>
              <a:rPr lang="en-GB" dirty="0"/>
              <a:t>, AWS..)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PKCS#11, (PKCS#15), ISO/IEC 7816-15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Standards for API of cryptographic tokens</a:t>
            </a:r>
          </a:p>
          <a:p>
            <a:r>
              <a:rPr lang="en-US" altLang="cs-CZ" dirty="0"/>
              <a:t>PKCS#11</a:t>
            </a:r>
          </a:p>
          <a:p>
            <a:pPr lvl="1"/>
            <a:r>
              <a:rPr lang="en-US" altLang="cs-CZ" dirty="0">
                <a:hlinkClick r:id="rId3"/>
              </a:rPr>
              <a:t>http://www.rsa.com/rsalabs/node.asp?id=2133</a:t>
            </a:r>
            <a:endParaRPr lang="en-US" altLang="cs-CZ" dirty="0"/>
          </a:p>
          <a:p>
            <a:pPr lvl="1"/>
            <a:r>
              <a:rPr lang="en-US" altLang="cs-CZ" dirty="0"/>
              <a:t>software library on PC, rather low level functions </a:t>
            </a:r>
          </a:p>
          <a:p>
            <a:pPr lvl="1"/>
            <a:r>
              <a:rPr lang="en-US" altLang="cs-CZ" dirty="0"/>
              <a:t>widely used, </a:t>
            </a:r>
            <a:r>
              <a:rPr lang="en-US" altLang="cs-CZ" dirty="0" err="1"/>
              <a:t>TrueCrypt</a:t>
            </a:r>
            <a:r>
              <a:rPr lang="en-US" altLang="cs-CZ" dirty="0"/>
              <a:t>, Mozilla FF/TB, OpenSSL, </a:t>
            </a:r>
            <a:r>
              <a:rPr lang="en-US" altLang="cs-CZ" dirty="0" err="1"/>
              <a:t>OpenVPN</a:t>
            </a:r>
            <a:r>
              <a:rPr lang="en-US" altLang="cs-CZ" dirty="0"/>
              <a:t>…</a:t>
            </a:r>
          </a:p>
          <a:p>
            <a:r>
              <a:rPr lang="en-US" altLang="cs-CZ" dirty="0"/>
              <a:t>PKCS#15</a:t>
            </a:r>
          </a:p>
          <a:p>
            <a:pPr lvl="1"/>
            <a:r>
              <a:rPr lang="en-US" altLang="cs-CZ" dirty="0">
                <a:hlinkClick r:id="rId4"/>
              </a:rPr>
              <a:t>http://www.rsa.com/rsalabs/node.asp?id=2141</a:t>
            </a:r>
          </a:p>
          <a:p>
            <a:pPr lvl="1"/>
            <a:r>
              <a:rPr lang="en-US" altLang="cs-CZ" dirty="0"/>
              <a:t>both hardware and software-only tokens, identity cards…</a:t>
            </a:r>
          </a:p>
          <a:p>
            <a:pPr lvl="1"/>
            <a:r>
              <a:rPr lang="en-US" altLang="cs-CZ" dirty="0"/>
              <a:t>superseded by ISO/IEC 7816-15 standard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</p:spTree>
    <p:extLst>
      <p:ext uri="{BB962C8B-B14F-4D97-AF65-F5344CB8AC3E}">
        <p14:creationId xmlns:p14="http://schemas.microsoft.com/office/powerpoint/2010/main" val="2016342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PKCS#15 (https://github.com/OpenSC)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pkcs15-init 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pkcs15-tool --dump</a:t>
            </a:r>
          </a:p>
          <a:p>
            <a:r>
              <a:rPr lang="en-US" altLang="cs-CZ"/>
              <a:t>pkcs15-tool --list-keys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2348880"/>
            <a:ext cx="7763962" cy="231050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7F7F00"/>
                </a:solidFill>
                <a:latin typeface="Courier New" pitchFamily="49" charset="0"/>
              </a:rPr>
              <a:t>#!/bin/bash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808080"/>
              </a:solidFill>
              <a:latin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create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no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so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store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auth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id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01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          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puk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label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7F007F"/>
                </a:solidFill>
                <a:latin typeface="Courier New" pitchFamily="49" charset="0"/>
              </a:rPr>
              <a:t>“PV204 Tutorial"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7F007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85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</a:t>
            </a:r>
            <a:endParaRPr lang="cs-CZ" altLang="en-US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Standardized interface of security-related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vendor-specific library in OS, often paid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communication library-&gt;card proprietary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Functionality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slot and token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session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management of objects in smartcard memory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encryption/decryption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message digest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creation/verification of digital signature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random number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PIN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Secure channel not possible!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developer can control only App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PKCS#11 lib</a:t>
            </a:r>
            <a:endParaRPr lang="cs-CZ" altLang="en-US" sz="2000" dirty="0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048375" y="2133600"/>
            <a:ext cx="3132138" cy="3671888"/>
            <a:chOff x="3787" y="1344"/>
            <a:chExt cx="1973" cy="2313"/>
          </a:xfrm>
        </p:grpSpPr>
        <p:sp>
          <p:nvSpPr>
            <p:cNvPr id="6150" name="AutoShape 5"/>
            <p:cNvSpPr>
              <a:spLocks noChangeArrowheads="1"/>
            </p:cNvSpPr>
            <p:nvPr/>
          </p:nvSpPr>
          <p:spPr bwMode="auto">
            <a:xfrm>
              <a:off x="4307" y="1344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User Application</a:t>
              </a:r>
              <a:endParaRPr lang="cs-CZ" altLang="en-US" b="0"/>
            </a:p>
          </p:txBody>
        </p:sp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4286" y="2205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Vendor library</a:t>
              </a:r>
              <a:endParaRPr lang="cs-CZ" altLang="en-US" b="0"/>
            </a:p>
          </p:txBody>
        </p:sp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4286" y="3273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Smartcard</a:t>
              </a:r>
              <a:endParaRPr lang="cs-CZ" altLang="en-US" b="0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>
              <a:off x="4195" y="2069"/>
              <a:ext cx="1542" cy="227"/>
            </a:xfrm>
            <a:prstGeom prst="flowChartAlternateProcess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PKCS#11 interface</a:t>
              </a:r>
              <a:endParaRPr lang="cs-CZ" altLang="en-US" b="0"/>
            </a:p>
          </p:txBody>
        </p:sp>
        <p:sp>
          <p:nvSpPr>
            <p:cNvPr id="6154" name="AutoShape 9"/>
            <p:cNvSpPr>
              <a:spLocks noChangeArrowheads="1"/>
            </p:cNvSpPr>
            <p:nvPr/>
          </p:nvSpPr>
          <p:spPr bwMode="auto">
            <a:xfrm>
              <a:off x="4196" y="2523"/>
              <a:ext cx="1542" cy="22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proprietary interface</a:t>
              </a:r>
              <a:endParaRPr lang="cs-CZ" altLang="en-US" b="0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787" y="2976"/>
              <a:ext cx="19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AutoShape 11"/>
            <p:cNvSpPr>
              <a:spLocks noChangeArrowheads="1"/>
            </p:cNvSpPr>
            <p:nvPr/>
          </p:nvSpPr>
          <p:spPr bwMode="auto">
            <a:xfrm>
              <a:off x="4942" y="1797"/>
              <a:ext cx="137" cy="227"/>
            </a:xfrm>
            <a:prstGeom prst="upDownArrow">
              <a:avLst>
                <a:gd name="adj1" fmla="val 50000"/>
                <a:gd name="adj2" fmla="val 331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157" name="AutoShape 12"/>
            <p:cNvSpPr>
              <a:spLocks noChangeArrowheads="1"/>
            </p:cNvSpPr>
            <p:nvPr/>
          </p:nvSpPr>
          <p:spPr bwMode="auto">
            <a:xfrm>
              <a:off x="4921" y="2795"/>
              <a:ext cx="182" cy="409"/>
            </a:xfrm>
            <a:prstGeom prst="upDownArrow">
              <a:avLst>
                <a:gd name="adj1" fmla="val 50000"/>
                <a:gd name="adj2" fmla="val 449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0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 library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API defined in PKCS#11 specification</a:t>
            </a:r>
          </a:p>
          <a:p>
            <a:pPr lvl="1" eaLnBrk="1" hangingPunct="1"/>
            <a:r>
              <a:rPr lang="en-US" altLang="en-US" dirty="0">
                <a:hlinkClick r:id="rId2"/>
              </a:rPr>
              <a:t>http://www.rsa.com/rsalabs/node.asp?id=2133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functions with prefix ‘C_’ (e.g., </a:t>
            </a:r>
            <a:r>
              <a:rPr lang="en-US" altLang="en-US" noProof="1"/>
              <a:t>C_EncryptFinal</a:t>
            </a:r>
            <a:r>
              <a:rPr lang="en-US" altLang="en-US" dirty="0"/>
              <a:t>())</a:t>
            </a:r>
          </a:p>
          <a:p>
            <a:pPr lvl="1" eaLnBrk="1" hangingPunct="1"/>
            <a:r>
              <a:rPr lang="en-US" altLang="en-US" dirty="0"/>
              <a:t>header files pkcs11.h and pkcs11_ft.h</a:t>
            </a:r>
          </a:p>
          <a:p>
            <a:pPr eaLnBrk="1" hangingPunct="1"/>
            <a:r>
              <a:rPr lang="en-US" altLang="en-US" dirty="0"/>
              <a:t>Usually in the form of dynamically linked library</a:t>
            </a:r>
          </a:p>
          <a:p>
            <a:pPr lvl="1" eaLnBrk="1" hangingPunct="1"/>
            <a:r>
              <a:rPr lang="en-US" altLang="en-US" dirty="0"/>
              <a:t>cryptoki.dll, opensc-pkcs11.dll, dkck232.dll…</a:t>
            </a:r>
          </a:p>
          <a:p>
            <a:pPr lvl="1" eaLnBrk="1" hangingPunct="1"/>
            <a:r>
              <a:rPr lang="en-US" altLang="en-US" dirty="0"/>
              <a:t>different filenames, same API functions (PKCS#11)</a:t>
            </a:r>
          </a:p>
          <a:p>
            <a:pPr eaLnBrk="1" hangingPunct="1"/>
            <a:r>
              <a:rPr lang="en-US" altLang="en-US" dirty="0"/>
              <a:t>Virtual token with storage in file possible </a:t>
            </a:r>
          </a:p>
          <a:p>
            <a:pPr lvl="1" eaLnBrk="1" hangingPunct="1"/>
            <a:r>
              <a:rPr lang="en-US" altLang="en-US" dirty="0"/>
              <a:t>suitable for easy testing (no need for hardware reader)</a:t>
            </a:r>
          </a:p>
          <a:p>
            <a:pPr lvl="1" eaLnBrk="1" hangingPunct="1"/>
            <a:r>
              <a:rPr lang="en-US" altLang="en-US" dirty="0"/>
              <a:t>Mozilla NSS, </a:t>
            </a:r>
            <a:r>
              <a:rPr lang="en-US" altLang="en-US" dirty="0" err="1"/>
              <a:t>SoftHSM</a:t>
            </a:r>
            <a:r>
              <a:rPr lang="en-US" alt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9820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role model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for token initialization</a:t>
            </a:r>
          </a:p>
          <a:p>
            <a:pPr lvl="1" eaLnBrk="1" hangingPunct="1"/>
            <a:r>
              <a:rPr lang="en-US" altLang="en-US"/>
              <a:t>outside scope of the specification</a:t>
            </a:r>
          </a:p>
          <a:p>
            <a:pPr lvl="1" eaLnBrk="1" hangingPunct="1"/>
            <a:r>
              <a:rPr lang="en-US" altLang="en-US"/>
              <a:t>usually implemented (proprietary function call), but erase all data on token</a:t>
            </a:r>
          </a:p>
          <a:p>
            <a:pPr eaLnBrk="1" hangingPunct="1"/>
            <a:r>
              <a:rPr lang="en-US" altLang="en-US"/>
              <a:t>Public part of token</a:t>
            </a:r>
          </a:p>
          <a:p>
            <a:pPr lvl="1" eaLnBrk="1" hangingPunct="1"/>
            <a:r>
              <a:rPr lang="en-US" altLang="en-US"/>
              <a:t>data accessible without login by PIN</a:t>
            </a:r>
          </a:p>
          <a:p>
            <a:pPr eaLnBrk="1" hangingPunct="1"/>
            <a:r>
              <a:rPr lang="en-US" altLang="en-US"/>
              <a:t>Private part of token</a:t>
            </a:r>
          </a:p>
          <a:p>
            <a:pPr lvl="1" eaLnBrk="1" hangingPunct="1"/>
            <a:r>
              <a:rPr lang="en-US" altLang="en-US"/>
              <a:t>data visible/accessible only when PIN is entered </a:t>
            </a:r>
          </a:p>
        </p:txBody>
      </p:sp>
    </p:spTree>
    <p:extLst>
      <p:ext uri="{BB962C8B-B14F-4D97-AF65-F5344CB8AC3E}">
        <p14:creationId xmlns:p14="http://schemas.microsoft.com/office/powerpoint/2010/main" val="25172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PKCS#11: Cryptographic functionality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C_GetMechanismList</a:t>
            </a:r>
            <a:r>
              <a:rPr lang="en-GB" dirty="0"/>
              <a:t> to obtain supported cryptographic mechanisms (algorithms)</a:t>
            </a:r>
          </a:p>
          <a:p>
            <a:r>
              <a:rPr lang="en-GB" dirty="0"/>
              <a:t>Many possible mechanisms defined (pkcs11t.h)</a:t>
            </a:r>
          </a:p>
          <a:p>
            <a:pPr lvl="1"/>
            <a:r>
              <a:rPr lang="en-GB" dirty="0"/>
              <a:t>CK_MECHANISM_TYPE, not all supported</a:t>
            </a:r>
          </a:p>
          <a:p>
            <a:pPr lvl="1"/>
            <a:r>
              <a:rPr lang="en-GB" dirty="0"/>
              <a:t>(compare to </a:t>
            </a:r>
            <a:r>
              <a:rPr lang="en-GB" dirty="0" err="1"/>
              <a:t>JavaCard</a:t>
            </a:r>
            <a:r>
              <a:rPr lang="en-GB" dirty="0"/>
              <a:t> API)</a:t>
            </a:r>
          </a:p>
          <a:p>
            <a:r>
              <a:rPr lang="en-GB" dirty="0" err="1"/>
              <a:t>C_Encrypt</a:t>
            </a:r>
            <a:r>
              <a:rPr lang="en-GB" dirty="0"/>
              <a:t>, </a:t>
            </a:r>
            <a:r>
              <a:rPr lang="en-GB" dirty="0" err="1"/>
              <a:t>C_Decrypt</a:t>
            </a:r>
            <a:r>
              <a:rPr lang="en-GB" dirty="0"/>
              <a:t>, </a:t>
            </a:r>
            <a:r>
              <a:rPr lang="en-GB" dirty="0" err="1"/>
              <a:t>C_Digest</a:t>
            </a:r>
            <a:r>
              <a:rPr lang="en-GB" dirty="0"/>
              <a:t>, </a:t>
            </a:r>
            <a:r>
              <a:rPr lang="en-GB" dirty="0" err="1"/>
              <a:t>C_Sign</a:t>
            </a:r>
            <a:r>
              <a:rPr lang="en-GB" dirty="0"/>
              <a:t>, </a:t>
            </a:r>
            <a:r>
              <a:rPr lang="en-GB" dirty="0" err="1"/>
              <a:t>C_Verify</a:t>
            </a:r>
            <a:r>
              <a:rPr lang="en-GB" dirty="0"/>
              <a:t>, </a:t>
            </a:r>
            <a:r>
              <a:rPr lang="en-GB" dirty="0" err="1"/>
              <a:t>C_VerifyRecover</a:t>
            </a:r>
            <a:r>
              <a:rPr lang="en-GB" dirty="0"/>
              <a:t>, </a:t>
            </a:r>
            <a:r>
              <a:rPr lang="en-GB" dirty="0" err="1"/>
              <a:t>C_GenerateKey</a:t>
            </a:r>
            <a:r>
              <a:rPr lang="en-GB" dirty="0"/>
              <a:t>, </a:t>
            </a:r>
            <a:r>
              <a:rPr lang="en-GB" dirty="0" err="1"/>
              <a:t>C_GenerateKeyPair</a:t>
            </a:r>
            <a:r>
              <a:rPr lang="en-GB" dirty="0"/>
              <a:t>, </a:t>
            </a:r>
            <a:r>
              <a:rPr lang="en-GB" dirty="0" err="1"/>
              <a:t>C_WrapKey</a:t>
            </a:r>
            <a:r>
              <a:rPr lang="en-GB" dirty="0"/>
              <a:t>, </a:t>
            </a:r>
            <a:r>
              <a:rPr lang="en-GB" dirty="0" err="1"/>
              <a:t>C_UnwrapKey</a:t>
            </a:r>
            <a:r>
              <a:rPr lang="en-GB" dirty="0"/>
              <a:t>, </a:t>
            </a:r>
            <a:r>
              <a:rPr lang="en-GB" dirty="0" err="1"/>
              <a:t>C_DeriveKey</a:t>
            </a:r>
            <a:r>
              <a:rPr lang="en-GB" dirty="0"/>
              <a:t>, </a:t>
            </a:r>
            <a:r>
              <a:rPr lang="en-GB" dirty="0" err="1"/>
              <a:t>C_SeedRandom</a:t>
            </a:r>
            <a:r>
              <a:rPr lang="en-GB" dirty="0"/>
              <a:t>, </a:t>
            </a:r>
            <a:r>
              <a:rPr lang="en-GB" dirty="0" err="1"/>
              <a:t>C_GenerateRandom</a:t>
            </a:r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HSM forms possible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6084986" cy="4149725"/>
          </a:xfrm>
        </p:spPr>
        <p:txBody>
          <a:bodyPr/>
          <a:lstStyle/>
          <a:p>
            <a:r>
              <a:rPr lang="en-GB" dirty="0"/>
              <a:t>Stand-alone Ethernet boxes (1U/2U)</a:t>
            </a:r>
          </a:p>
          <a:p>
            <a:r>
              <a:rPr lang="en-GB" dirty="0"/>
              <a:t>PCI cards</a:t>
            </a:r>
          </a:p>
          <a:p>
            <a:r>
              <a:rPr lang="en-GB" dirty="0"/>
              <a:t>Serial/USB tokens</a:t>
            </a:r>
          </a:p>
          <a:p>
            <a:r>
              <a:rPr lang="en-GB" dirty="0" err="1"/>
              <a:t>SmartCards</a:t>
            </a:r>
            <a:r>
              <a:rPr lang="en-GB" dirty="0"/>
              <a:t>, TPMs…</a:t>
            </a:r>
          </a:p>
          <a:p>
            <a:endParaRPr lang="en-GB" dirty="0"/>
          </a:p>
          <a:p>
            <a:r>
              <a:rPr lang="en-GB" dirty="0"/>
              <a:t>Note: we will focus on more powerful devices (smart cards already covered)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 bwMode="auto">
          <a:xfrm>
            <a:off x="6444208" y="679881"/>
            <a:ext cx="259228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6444208" y="2498139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6469868" y="4299604"/>
            <a:ext cx="254096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66106" y="6208005"/>
            <a:ext cx="8606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85000"/>
                  </a:schemeClr>
                </a:solidFill>
              </a:rPr>
              <a:t>https://www.thales-esecurity.com/products-and-services/products-and-services/hardware-security-modules</a:t>
            </a:r>
          </a:p>
        </p:txBody>
      </p:sp>
    </p:spTree>
    <p:extLst>
      <p:ext uri="{BB962C8B-B14F-4D97-AF65-F5344CB8AC3E}">
        <p14:creationId xmlns:p14="http://schemas.microsoft.com/office/powerpoint/2010/main" val="21571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PKCS#11 - conclusions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Wide support in existing applications</a:t>
            </a:r>
          </a:p>
          <a:p>
            <a:r>
              <a:rPr lang="en-GB" dirty="0"/>
              <a:t>Low-level API</a:t>
            </a:r>
          </a:p>
          <a:p>
            <a:r>
              <a:rPr lang="en-GB" dirty="0"/>
              <a:t>Difficult to start with</a:t>
            </a:r>
          </a:p>
          <a:p>
            <a:r>
              <a:rPr lang="en-GB" dirty="0"/>
              <a:t>Requires proprietary library by token manufacturer</a:t>
            </a:r>
          </a:p>
          <a:p>
            <a:r>
              <a:rPr lang="en-GB" dirty="0"/>
              <a:t>Complex standard with vague specification =&gt; security problems</a:t>
            </a:r>
          </a:p>
          <a:p>
            <a:pPr lvl="1"/>
            <a:r>
              <a:rPr lang="en-GB" dirty="0"/>
              <a:t>Hard to implement properly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523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with HSM (without HSM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SoftHSM</a:t>
            </a:r>
            <a:endParaRPr lang="en-US" dirty="0"/>
          </a:p>
          <a:p>
            <a:pPr lvl="1"/>
            <a:r>
              <a:rPr lang="en-US" dirty="0"/>
              <a:t>Software-only HSM</a:t>
            </a:r>
          </a:p>
          <a:p>
            <a:pPr lvl="1"/>
            <a:r>
              <a:rPr lang="en-US" dirty="0"/>
              <a:t>Open-source implementation of cryptographic store</a:t>
            </a:r>
          </a:p>
          <a:p>
            <a:pPr lvl="1"/>
            <a:r>
              <a:rPr lang="en-GB" dirty="0" err="1"/>
              <a:t>Botan</a:t>
            </a:r>
            <a:r>
              <a:rPr lang="en-GB" dirty="0"/>
              <a:t> library for cryptographic operations</a:t>
            </a:r>
          </a:p>
          <a:p>
            <a:pPr lvl="1"/>
            <a:r>
              <a:rPr lang="cs-CZ" dirty="0">
                <a:hlinkClick r:id="rId2"/>
              </a:rPr>
              <a:t>https://www.opendnssec.org/softhsm/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https://github.com/disig/SoftHSM2-for-Windows</a:t>
            </a:r>
            <a:endParaRPr lang="en-US" dirty="0"/>
          </a:p>
          <a:p>
            <a:r>
              <a:rPr lang="en-US" dirty="0" err="1"/>
              <a:t>Utimaco</a:t>
            </a:r>
            <a:r>
              <a:rPr lang="en-US" dirty="0"/>
              <a:t> HSM simulator</a:t>
            </a:r>
          </a:p>
          <a:p>
            <a:pPr lvl="1"/>
            <a:r>
              <a:rPr lang="en-US" dirty="0">
                <a:hlinkClick r:id="rId4"/>
              </a:rPr>
              <a:t>https://hsm.utimaco.com/download/</a:t>
            </a:r>
            <a:endParaRPr lang="en-US" dirty="0"/>
          </a:p>
          <a:p>
            <a:pPr lvl="1"/>
            <a:r>
              <a:rPr lang="en-US" dirty="0"/>
              <a:t>Simulator of physical HSM (with PKCS#11 and other interfaces)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pic>
        <p:nvPicPr>
          <p:cNvPr id="1026" name="Picture 2" descr="D:\Documents\Obrazky\SoftHSM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03" y="1700808"/>
            <a:ext cx="2398911" cy="6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CNG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Cryptography API: Next Generation (CNG API)</a:t>
            </a:r>
          </a:p>
          <a:p>
            <a:r>
              <a:rPr lang="en-US" dirty="0"/>
              <a:t>Long-term replacement for CryptoAPI</a:t>
            </a:r>
          </a:p>
          <a:p>
            <a:r>
              <a:rPr lang="en-US" dirty="0"/>
              <a:t>CNG API</a:t>
            </a:r>
          </a:p>
          <a:p>
            <a:pPr lvl="1"/>
            <a:r>
              <a:rPr lang="en-US" dirty="0"/>
              <a:t>Cryptographic Primitives</a:t>
            </a:r>
          </a:p>
          <a:p>
            <a:pPr lvl="1"/>
            <a:r>
              <a:rPr lang="en-US" dirty="0"/>
              <a:t>Key Storage and Retrieval</a:t>
            </a:r>
          </a:p>
          <a:p>
            <a:pPr lvl="1"/>
            <a:r>
              <a:rPr lang="en-US" dirty="0"/>
              <a:t>Key Import and Export</a:t>
            </a:r>
          </a:p>
          <a:p>
            <a:pPr lvl="1"/>
            <a:r>
              <a:rPr lang="en-US" dirty="0"/>
              <a:t>Data Protection API: Next Generation (CNG DPAPI)</a:t>
            </a:r>
          </a:p>
          <a:p>
            <a:r>
              <a:rPr lang="cs-CZ" sz="2400" dirty="0">
                <a:hlinkClick r:id="rId2"/>
              </a:rPr>
              <a:t>http://msdn.microsoft.com/en-us/library/windows/desktop/aa376210%28v=vs.85%29.aspx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90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Service Providers (CSP)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framework with API for providers of cryptographic functionality</a:t>
            </a:r>
          </a:p>
          <a:p>
            <a:pPr lvl="1"/>
            <a:r>
              <a:rPr lang="en-US" dirty="0"/>
              <a:t>E.g., implementation of RSA</a:t>
            </a:r>
          </a:p>
          <a:p>
            <a:pPr lvl="1"/>
            <a:r>
              <a:rPr lang="en-US" dirty="0"/>
              <a:t>Different underlying storage (software vs. hardware-based) </a:t>
            </a:r>
          </a:p>
          <a:p>
            <a:r>
              <a:rPr lang="en-US" dirty="0"/>
              <a:t>Allows for runtime selection	</a:t>
            </a:r>
          </a:p>
          <a:p>
            <a:pPr lvl="1"/>
            <a:r>
              <a:rPr lang="en-US" dirty="0"/>
              <a:t>Connect to target provider (usually identification string)</a:t>
            </a:r>
          </a:p>
          <a:p>
            <a:pPr lvl="1"/>
            <a:r>
              <a:rPr lang="en-US" dirty="0"/>
              <a:t>E.g., “</a:t>
            </a:r>
            <a:r>
              <a:rPr lang="en-GB" dirty="0"/>
              <a:t>Microsoft Base Cryptographic Provider v1.0”</a:t>
            </a:r>
            <a:endParaRPr lang="en-US" dirty="0"/>
          </a:p>
          <a:p>
            <a:r>
              <a:rPr lang="en-US" dirty="0"/>
              <a:t>Microsoft CSPs</a:t>
            </a:r>
          </a:p>
          <a:p>
            <a:pPr lvl="1"/>
            <a:r>
              <a:rPr lang="cs-CZ" sz="2000" dirty="0">
                <a:hlinkClick r:id="rId2"/>
              </a:rPr>
              <a:t>http://msdn.microsoft.com/en-us/library/windows/desktop/aa386983%28v=vs.85%29.aspx</a:t>
            </a:r>
            <a:endParaRPr lang="en-US" sz="2000" dirty="0"/>
          </a:p>
          <a:p>
            <a:r>
              <a:rPr lang="en-US" sz="2400" dirty="0"/>
              <a:t>Java CSPs (JCE)…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813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80728"/>
            <a:ext cx="2477777" cy="22417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Authentication Program (CAP)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Usage of chip-based banking card for additional operations</a:t>
            </a:r>
          </a:p>
          <a:p>
            <a:r>
              <a:rPr lang="en-US" sz="2400" dirty="0"/>
              <a:t>Designed for backward compatibility</a:t>
            </a:r>
          </a:p>
          <a:p>
            <a:pPr lvl="1"/>
            <a:r>
              <a:rPr lang="en-US" sz="2000" dirty="0"/>
              <a:t>existing cards can be used</a:t>
            </a:r>
          </a:p>
          <a:p>
            <a:pPr lvl="1"/>
            <a:r>
              <a:rPr lang="en-US" sz="2000" dirty="0"/>
              <a:t>Separate on-card applet is preferred, but not required </a:t>
            </a:r>
          </a:p>
          <a:p>
            <a:r>
              <a:rPr lang="en-US" sz="2400" dirty="0"/>
              <a:t>Designed by MasterCard as EMV-CAP</a:t>
            </a:r>
          </a:p>
          <a:p>
            <a:pPr lvl="1"/>
            <a:r>
              <a:rPr lang="cs-CZ" sz="2000" dirty="0">
                <a:hlinkClick r:id="rId3"/>
              </a:rPr>
              <a:t>https://en.wikipedia.org/wiki/Chip_Authentication_Program</a:t>
            </a:r>
            <a:endParaRPr lang="en-US" sz="2000" dirty="0"/>
          </a:p>
          <a:p>
            <a:pPr lvl="1"/>
            <a:r>
              <a:rPr lang="en-US" sz="2000" dirty="0"/>
              <a:t>Adopted by Visa as Dynamic Passcode Authentication (DPA)</a:t>
            </a:r>
          </a:p>
          <a:p>
            <a:r>
              <a:rPr lang="en-US" sz="2400" dirty="0"/>
              <a:t>Hardware CAP readers available</a:t>
            </a:r>
          </a:p>
          <a:p>
            <a:r>
              <a:rPr lang="en-US" sz="2400" dirty="0"/>
              <a:t>Python software implementation</a:t>
            </a:r>
          </a:p>
          <a:p>
            <a:pPr lvl="1"/>
            <a:r>
              <a:rPr lang="en-US" sz="2000" dirty="0">
                <a:hlinkClick r:id="rId4"/>
              </a:rPr>
              <a:t>http://sites.uclouvain.be/EMV-CAP/Application/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8493" b="16401"/>
          <a:stretch/>
        </p:blipFill>
        <p:spPr>
          <a:xfrm>
            <a:off x="7236296" y="4914441"/>
            <a:ext cx="1728192" cy="16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– supported commands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Supported operations</a:t>
            </a:r>
          </a:p>
          <a:p>
            <a:pPr lvl="1"/>
            <a:r>
              <a:rPr lang="en-US" dirty="0"/>
              <a:t>Code/identify</a:t>
            </a:r>
          </a:p>
          <a:p>
            <a:pPr lvl="1"/>
            <a:r>
              <a:rPr lang="en-US" dirty="0"/>
              <a:t>Response</a:t>
            </a:r>
          </a:p>
          <a:p>
            <a:pPr lvl="1"/>
            <a:r>
              <a:rPr lang="en-US" dirty="0"/>
              <a:t>Sign</a:t>
            </a:r>
          </a:p>
          <a:p>
            <a:r>
              <a:rPr lang="en-US" dirty="0"/>
              <a:t>Variants:</a:t>
            </a:r>
          </a:p>
          <a:p>
            <a:pPr lvl="1"/>
            <a:r>
              <a:rPr lang="en-US" dirty="0"/>
              <a:t>Mode 1: amount included in computed cryptogram</a:t>
            </a:r>
          </a:p>
          <a:p>
            <a:pPr lvl="1"/>
            <a:r>
              <a:rPr lang="en-US" dirty="0"/>
              <a:t>Mode 2: no amount, used for logging into system</a:t>
            </a:r>
          </a:p>
          <a:p>
            <a:pPr lvl="1"/>
            <a:r>
              <a:rPr lang="en-US" dirty="0"/>
              <a:t>Mode 2 + TDS</a:t>
            </a:r>
          </a:p>
          <a:p>
            <a:pPr lvl="2"/>
            <a:r>
              <a:rPr lang="en-US" dirty="0"/>
              <a:t>With transaction data signing</a:t>
            </a:r>
          </a:p>
          <a:p>
            <a:pPr lvl="2"/>
            <a:r>
              <a:rPr lang="en-US" dirty="0"/>
              <a:t>Multiple data fields of the transaction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0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Custom API pro/cons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3200" dirty="0"/>
              <a:t>Is design of own API better idea?</a:t>
            </a:r>
          </a:p>
          <a:p>
            <a:r>
              <a:rPr lang="en-GB" altLang="cs-CZ" sz="3200" dirty="0"/>
              <a:t>Pros:</a:t>
            </a:r>
          </a:p>
          <a:p>
            <a:pPr lvl="1"/>
            <a:r>
              <a:rPr lang="en-GB" altLang="cs-CZ" dirty="0"/>
              <a:t>derive </a:t>
            </a:r>
            <a:r>
              <a:rPr lang="en-GB" altLang="cs-CZ" dirty="0" err="1"/>
              <a:t>api</a:t>
            </a:r>
            <a:r>
              <a:rPr lang="en-GB" altLang="cs-CZ" dirty="0"/>
              <a:t> in line with use</a:t>
            </a:r>
          </a:p>
          <a:p>
            <a:pPr lvl="1"/>
            <a:r>
              <a:rPr lang="en-GB" altLang="cs-CZ" dirty="0"/>
              <a:t>focused </a:t>
            </a:r>
            <a:r>
              <a:rPr lang="en-GB" altLang="cs-CZ" dirty="0" err="1"/>
              <a:t>api</a:t>
            </a:r>
            <a:r>
              <a:rPr lang="en-GB" altLang="cs-CZ" dirty="0"/>
              <a:t>, no overhead</a:t>
            </a:r>
          </a:p>
          <a:p>
            <a:pPr lvl="1"/>
            <a:r>
              <a:rPr lang="en-GB" altLang="cs-CZ" dirty="0"/>
              <a:t>highly efficient implementation</a:t>
            </a:r>
          </a:p>
          <a:p>
            <a:r>
              <a:rPr lang="en-GB" altLang="cs-CZ" sz="3200" dirty="0"/>
              <a:t>Cons:</a:t>
            </a:r>
          </a:p>
          <a:p>
            <a:pPr lvl="1"/>
            <a:r>
              <a:rPr lang="en-GB" altLang="cs-CZ" dirty="0"/>
              <a:t>security holes by design</a:t>
            </a:r>
          </a:p>
          <a:p>
            <a:pPr lvl="1"/>
            <a:r>
              <a:rPr lang="en-GB" altLang="cs-CZ" dirty="0"/>
              <a:t>high effort</a:t>
            </a:r>
          </a:p>
          <a:p>
            <a:pPr lvl="1"/>
            <a:r>
              <a:rPr lang="en-GB" altLang="cs-CZ" dirty="0"/>
              <a:t>lost certification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API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068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77000"/>
            <a:ext cx="6192837" cy="476250"/>
          </a:xfrm>
          <a:prstGeom prst="rect">
            <a:avLst/>
          </a:prstGeom>
        </p:spPr>
        <p:txBody>
          <a:bodyPr/>
          <a:lstStyle/>
          <a:p>
            <a:r>
              <a:rPr lang="en-GB" altLang="cs-CZ"/>
              <a:t>| PV204: Hardware Security Modules 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Attacks against PKCS#11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400" dirty="0"/>
              <a:t>Lack of policy for function calls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functions are too “low-level”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sensitive objects can be manipulated directly 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Key binding attack (</a:t>
            </a:r>
            <a:r>
              <a:rPr lang="en-US" altLang="cs-CZ" sz="2400" dirty="0" err="1"/>
              <a:t>C_WrapKey</a:t>
            </a:r>
            <a:r>
              <a:rPr lang="en-US" altLang="cs-CZ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target key with double length is exported from SC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encrypted by unknown master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attacker divide key into two parts and import them as wrapped key for ECB mode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perform brute-force search on each half separately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Missing authentication of wrapped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 attacker can create its own wrapping key 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and ask for export of unknown key under his own wrapping key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Export of longer keys under shorter, …</a:t>
            </a:r>
          </a:p>
        </p:txBody>
      </p:sp>
    </p:spTree>
    <p:extLst>
      <p:ext uri="{BB962C8B-B14F-4D97-AF65-F5344CB8AC3E}">
        <p14:creationId xmlns:p14="http://schemas.microsoft.com/office/powerpoint/2010/main" val="39582452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RSA padding oracle attack</a:t>
            </a:r>
            <a:endParaRPr lang="en-GB" altLang="cs-CZ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Allows to recover content of encrypted message even when key is unknown</a:t>
            </a:r>
          </a:p>
          <a:p>
            <a:r>
              <a:rPr lang="en-US" altLang="cs-CZ" sz="2400" dirty="0"/>
              <a:t>Based on 1 bit leakage from correct/incorrect padding</a:t>
            </a:r>
          </a:p>
          <a:p>
            <a:pPr lvl="1"/>
            <a:r>
              <a:rPr lang="en-US" altLang="cs-CZ" sz="2000" dirty="0"/>
              <a:t>Error status returned by device</a:t>
            </a:r>
          </a:p>
          <a:p>
            <a:r>
              <a:rPr lang="en-US" altLang="cs-CZ" sz="2400" dirty="0"/>
              <a:t>(cycle) mess with encrypted message, send to card, inspect error</a:t>
            </a:r>
          </a:p>
          <a:p>
            <a:r>
              <a:rPr lang="en-US" altLang="cs-CZ" sz="2400" dirty="0"/>
              <a:t>30 minutes with HSM, hours/days with smart card</a:t>
            </a:r>
          </a:p>
          <a:p>
            <a:r>
              <a:rPr lang="en-GB" altLang="cs-CZ" sz="2400" dirty="0"/>
              <a:t>See more at </a:t>
            </a:r>
          </a:p>
          <a:p>
            <a:pPr lvl="1"/>
            <a:r>
              <a:rPr lang="en-GB" altLang="cs-CZ" sz="2000" dirty="0">
                <a:hlinkClick r:id="rId2"/>
              </a:rPr>
              <a:t>http://secgroup.dais.unive.it/wp-content/uploads/2012/11/Practical-Padding-Oracle-Attacks-on-RSA.html</a:t>
            </a:r>
            <a:endParaRPr lang="en-GB" altLang="cs-CZ" sz="2000" dirty="0"/>
          </a:p>
          <a:p>
            <a:pPr lvl="1"/>
            <a:endParaRPr lang="en-GB" altLang="cs-CZ" sz="2000" dirty="0"/>
          </a:p>
          <a:p>
            <a:endParaRPr lang="en-US" altLang="cs-CZ" sz="2400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functions</a:t>
            </a:r>
          </a:p>
          <a:p>
            <a:pPr lvl="1"/>
            <a:r>
              <a:rPr lang="en-US" dirty="0"/>
              <a:t>Generate functions (generate new key)</a:t>
            </a:r>
          </a:p>
          <a:p>
            <a:pPr lvl="1"/>
            <a:r>
              <a:rPr lang="en-US" dirty="0"/>
              <a:t>Load functions (import key, plain/wrapped by other key)</a:t>
            </a:r>
          </a:p>
          <a:p>
            <a:pPr lvl="1"/>
            <a:r>
              <a:rPr lang="en-US" dirty="0"/>
              <a:t>Use key functions (various cryptographic algorithms)</a:t>
            </a:r>
          </a:p>
          <a:p>
            <a:pPr lvl="1"/>
            <a:r>
              <a:rPr lang="en-US" dirty="0"/>
              <a:t>Export key functions (wrapping)</a:t>
            </a:r>
          </a:p>
          <a:p>
            <a:pPr lvl="1"/>
            <a:r>
              <a:rPr lang="en-US" dirty="0"/>
              <a:t>Access control functions (public, login user, login admin)</a:t>
            </a:r>
          </a:p>
          <a:p>
            <a:pPr lvl="1"/>
            <a:r>
              <a:rPr lang="en-US" dirty="0"/>
              <a:t>Destroy secrets functions</a:t>
            </a:r>
          </a:p>
          <a:p>
            <a:r>
              <a:rPr lang="en-US" dirty="0"/>
              <a:t>Possibility to write custom “plugins”</a:t>
            </a:r>
          </a:p>
          <a:p>
            <a:pPr lvl="1"/>
            <a:r>
              <a:rPr lang="en-US" dirty="0"/>
              <a:t>Custom code running inside HSM</a:t>
            </a:r>
          </a:p>
          <a:p>
            <a:pPr lvl="1"/>
            <a:r>
              <a:rPr lang="en-US" dirty="0"/>
              <a:t>(usually invalidates certification)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Tookan tool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verification with real device model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probe PKCS#11 token with multiple function calls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automatically create formal model for token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run model checker and find attack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try to execute attack against real token</a:t>
            </a:r>
          </a:p>
          <a:p>
            <a:r>
              <a:rPr lang="en-US" altLang="cs-CZ" sz="2400" dirty="0">
                <a:sym typeface="Wingdings" pitchFamily="2" charset="2"/>
                <a:hlinkClick r:id="rId3"/>
              </a:rPr>
              <a:t>http://secgroup.dais.unive.it/projects/tookan/</a:t>
            </a:r>
            <a:endParaRPr lang="en-US" altLang="cs-CZ" sz="2400" dirty="0">
              <a:sym typeface="Wingdings" pitchFamily="2" charset="2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8" y="4365104"/>
            <a:ext cx="8959535" cy="2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41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Hardware Security Module is device build for security and performance of cryptographic operations</a:t>
            </a:r>
          </a:p>
          <a:p>
            <a:r>
              <a:rPr lang="en-GB" dirty="0"/>
              <a:t>Security certifications (but be aware of limits)</a:t>
            </a:r>
          </a:p>
          <a:p>
            <a:r>
              <a:rPr lang="en-GB" dirty="0"/>
              <a:t>Initially mostly for banking sector</a:t>
            </a:r>
          </a:p>
          <a:p>
            <a:pPr lvl="1"/>
            <a:r>
              <a:rPr lang="en-GB" dirty="0"/>
              <a:t>Now more widespread (TLS, key management..)</a:t>
            </a:r>
          </a:p>
          <a:p>
            <a:r>
              <a:rPr lang="en-GB" dirty="0"/>
              <a:t>Diverse APIs, potential logical attacks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602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details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09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Function prototypes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noProof="1"/>
              <a:t>GetProcAddress</a:t>
            </a:r>
            <a:r>
              <a:rPr lang="en-US" altLang="en-US"/>
              <a:t>() returns untyped function pointer</a:t>
            </a:r>
          </a:p>
          <a:p>
            <a:pPr eaLnBrk="1" hangingPunct="1"/>
            <a:r>
              <a:rPr lang="en-US" altLang="en-US"/>
              <a:t>We need to cast this function pointer to known function type</a:t>
            </a:r>
          </a:p>
          <a:p>
            <a:pPr eaLnBrk="1" hangingPunct="1"/>
            <a:r>
              <a:rPr lang="en-US" altLang="en-US"/>
              <a:t>Function types for PKCS#11 are in pkcs11_ft.h</a:t>
            </a:r>
          </a:p>
        </p:txBody>
      </p:sp>
      <p:sp>
        <p:nvSpPr>
          <p:cNvPr id="1113092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5546725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7F"/>
                </a:solidFill>
                <a:latin typeface="Verdana" pitchFamily="34" charset="0"/>
              </a:rPr>
              <a:t>typedef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CK_ENTRY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FT_C_Encrypt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)(</a:t>
            </a:r>
            <a:endParaRPr lang="en-US" altLang="en-US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CK_SESSION_HANDLE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ulDataLen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pEncryptedData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pulEncryptedDataLen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6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PKCS#11: Load and </a:t>
            </a:r>
            <a:r>
              <a:rPr lang="en-US" altLang="en-US" dirty="0" err="1"/>
              <a:t>init</a:t>
            </a:r>
            <a:r>
              <a:rPr lang="en-US" altLang="en-US" dirty="0"/>
              <a:t> library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04800" y="1816100"/>
            <a:ext cx="8693150" cy="435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LoadAndInitLibrary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const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pl-PL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"C_Initialize"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135095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Finalize and unload library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1768475"/>
            <a:ext cx="7931150" cy="371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FinalizeAndCloseLibrary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UNINITIALIZE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"C_Finalize"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FreeLibrary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848364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List tokens in system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Slots in system are equivalent to readers</a:t>
            </a:r>
          </a:p>
          <a:p>
            <a:pPr lvl="1" eaLnBrk="1" hangingPunct="1"/>
            <a:r>
              <a:rPr lang="en-US" altLang="en-US" noProof="1"/>
              <a:t>C_GetSlotList</a:t>
            </a:r>
            <a:endParaRPr lang="en-US" altLang="en-US"/>
          </a:p>
          <a:p>
            <a:pPr lvl="1" eaLnBrk="1" hangingPunct="1"/>
            <a:r>
              <a:rPr lang="en-US" altLang="en-US" noProof="1"/>
              <a:t>C_GetSlotInfo</a:t>
            </a:r>
            <a:endParaRPr lang="en-US" altLang="en-US"/>
          </a:p>
          <a:p>
            <a:pPr eaLnBrk="1" hangingPunct="1"/>
            <a:r>
              <a:rPr lang="en-US" altLang="en-US"/>
              <a:t>Slot can be empty or with inserted token</a:t>
            </a:r>
          </a:p>
          <a:p>
            <a:pPr lvl="1" eaLnBrk="1" hangingPunct="1"/>
            <a:r>
              <a:rPr lang="en-US" altLang="en-US" noProof="1"/>
              <a:t>C_GetTokenInfo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Connect to token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slot with token is found</a:t>
            </a:r>
          </a:p>
          <a:p>
            <a:pPr lvl="1" eaLnBrk="1" hangingPunct="1"/>
            <a:r>
              <a:rPr lang="en-US" altLang="en-US" noProof="1"/>
              <a:t>C_OpenSession</a:t>
            </a:r>
            <a:endParaRPr lang="en-US" altLang="en-US"/>
          </a:p>
          <a:p>
            <a:pPr lvl="1" eaLnBrk="1" hangingPunct="1"/>
            <a:r>
              <a:rPr lang="en-US" altLang="en-US"/>
              <a:t>public session is opened</a:t>
            </a:r>
          </a:p>
          <a:p>
            <a:pPr eaLnBrk="1" hangingPunct="1"/>
            <a:r>
              <a:rPr lang="en-US" altLang="en-US"/>
              <a:t>Switch to private session by inserting PIN</a:t>
            </a:r>
          </a:p>
          <a:p>
            <a:pPr lvl="1" eaLnBrk="1" hangingPunct="1"/>
            <a:r>
              <a:rPr lang="en-US" altLang="en-US" noProof="1"/>
              <a:t>C_Login</a:t>
            </a:r>
            <a:endParaRPr lang="en-US" altLang="en-US"/>
          </a:p>
          <a:p>
            <a:pPr lvl="1" eaLnBrk="1" hangingPunct="1"/>
            <a:r>
              <a:rPr lang="en-US" altLang="en-US"/>
              <a:t>C_Logout</a:t>
            </a:r>
          </a:p>
          <a:p>
            <a:pPr eaLnBrk="1" hangingPunct="1"/>
            <a:r>
              <a:rPr lang="en-US" altLang="en-US" noProof="1"/>
              <a:t>C_CloseAllSessions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0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arguments lists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Most of the PKCS#11 functions accept parameters as </a:t>
            </a:r>
            <a:r>
              <a:rPr lang="en-US" altLang="en-US" sz="2400" noProof="1"/>
              <a:t>CK_ATTRIBUTE</a:t>
            </a:r>
            <a:r>
              <a:rPr lang="en-US" altLang="en-US" sz="2400"/>
              <a:t>[] array</a:t>
            </a:r>
          </a:p>
          <a:p>
            <a:pPr eaLnBrk="1" hangingPunct="1"/>
            <a:r>
              <a:rPr lang="en-US" altLang="en-US" sz="2400"/>
              <a:t>Every value is encoded in single </a:t>
            </a:r>
            <a:r>
              <a:rPr lang="en-US" altLang="en-US" sz="2400" noProof="1"/>
              <a:t>CK_ATTRIBUTE</a:t>
            </a:r>
            <a:endParaRPr lang="en-US" altLang="en-US" sz="2400"/>
          </a:p>
          <a:p>
            <a:pPr lvl="1" eaLnBrk="1" hangingPunct="1"/>
            <a:r>
              <a:rPr lang="en-US" altLang="en-US" sz="2000" noProof="1"/>
              <a:t>CK_ATTRIBUTE_TYPE type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CK_VOID_PTR       pValue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CK_ULONG          </a:t>
            </a:r>
            <a:r>
              <a:rPr lang="en-US" altLang="en-US" sz="2000"/>
              <a:t>  </a:t>
            </a:r>
            <a:r>
              <a:rPr lang="en-US" altLang="en-US" sz="2000" noProof="1"/>
              <a:t>ulValueLen</a:t>
            </a:r>
            <a:r>
              <a:rPr lang="en-US" altLang="en-US" sz="2000"/>
              <a:t> </a:t>
            </a:r>
            <a:endParaRPr lang="en-US" altLang="en-US" sz="2000" dirty="0"/>
          </a:p>
        </p:txBody>
      </p:sp>
      <p:sp>
        <p:nvSpPr>
          <p:cNvPr id="1112068" name="Text Box 4"/>
          <p:cNvSpPr txBox="1">
            <a:spLocks noChangeArrowheads="1"/>
          </p:cNvSpPr>
          <p:nvPr/>
        </p:nvSpPr>
        <p:spPr bwMode="auto">
          <a:xfrm>
            <a:off x="717550" y="4191000"/>
            <a:ext cx="7664450" cy="2441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"Test1_public"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//label of data object</a:t>
            </a: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“PV204 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CK_ATTRIBUTE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CKA_TOKEN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CKA_LABEL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CKA_VALUE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CK_VOID_PTR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CKA_PRIVATE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 is NOT private object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itchFamily="34" charset="0"/>
              </a:rPr>
              <a:t>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;</a:t>
            </a:r>
          </a:p>
          <a:p>
            <a:pPr eaLnBrk="1" hangingPunct="1"/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C_CreateObject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7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Protections against physical attacks (tamper)</a:t>
            </a:r>
          </a:p>
          <a:p>
            <a:pPr lvl="1"/>
            <a:r>
              <a:rPr lang="en-US" dirty="0"/>
              <a:t>Invasive, semi-invasive and non-invasive attacks</a:t>
            </a:r>
          </a:p>
          <a:p>
            <a:r>
              <a:rPr lang="en-US" dirty="0"/>
              <a:t>Protection against logical attacks</a:t>
            </a:r>
          </a:p>
          <a:p>
            <a:pPr lvl="1"/>
            <a:r>
              <a:rPr lang="en-US" dirty="0"/>
              <a:t>API-level attacks, Fuzzing…</a:t>
            </a:r>
          </a:p>
          <a:p>
            <a:r>
              <a:rPr lang="en-US" dirty="0"/>
              <a:t>Preventive measures</a:t>
            </a:r>
          </a:p>
          <a:p>
            <a:pPr lvl="1"/>
            <a:r>
              <a:rPr lang="en-US" dirty="0"/>
              <a:t>Statistical testing of random number generator</a:t>
            </a:r>
          </a:p>
          <a:p>
            <a:pPr lvl="1"/>
            <a:r>
              <a:rPr lang="en-US" dirty="0"/>
              <a:t>Self-testing of cryptographic engines (encrypt twice, KAT)</a:t>
            </a:r>
          </a:p>
          <a:p>
            <a:pPr lvl="1"/>
            <a:r>
              <a:rPr lang="en-US" dirty="0"/>
              <a:t>Firmware integrity checks</a:t>
            </a:r>
          </a:p>
          <a:p>
            <a:pPr lvl="1"/>
            <a:r>
              <a:rPr lang="en-US" dirty="0"/>
              <a:t>Periodic reset of device (e.g., every 24 hour)</a:t>
            </a:r>
          </a:p>
          <a:p>
            <a:pPr lvl="1"/>
            <a:r>
              <a:rPr lang="en-US" dirty="0"/>
              <a:t>…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5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Store/search/get data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Data created in public/private part of the token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CKA_PRIVATE attribute </a:t>
            </a:r>
          </a:p>
          <a:p>
            <a:pPr lvl="1" eaLnBrk="1" hangingPunct="1"/>
            <a:r>
              <a:rPr lang="en-US" altLang="en-US" sz="2000" noProof="1"/>
              <a:t>C_CreateObject</a:t>
            </a:r>
            <a:r>
              <a:rPr lang="en-US" altLang="en-US" sz="2000"/>
              <a:t>()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User must be logged when creating/read private objects</a:t>
            </a:r>
          </a:p>
          <a:p>
            <a:pPr eaLnBrk="1" hangingPunct="1"/>
            <a:r>
              <a:rPr lang="en-US" altLang="en-US" sz="2400"/>
              <a:t>You must find target object </a:t>
            </a:r>
          </a:p>
          <a:p>
            <a:pPr lvl="1" eaLnBrk="1" hangingPunct="1"/>
            <a:r>
              <a:rPr lang="en-US" altLang="en-US" sz="2000"/>
              <a:t>attribute template, must be logged when searching private objects</a:t>
            </a:r>
          </a:p>
          <a:p>
            <a:pPr lvl="1" eaLnBrk="1" hangingPunct="1"/>
            <a:r>
              <a:rPr lang="en-US" altLang="en-US" sz="2000" noProof="1"/>
              <a:t>C_FindObjectsInit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C_FindObjectsFinal</a:t>
            </a:r>
            <a:r>
              <a:rPr lang="en-US" altLang="en-US" sz="2000"/>
              <a:t>()</a:t>
            </a:r>
          </a:p>
          <a:p>
            <a:pPr eaLnBrk="1" hangingPunct="1"/>
            <a:r>
              <a:rPr lang="en-US" altLang="en-US" sz="2400"/>
              <a:t>Read data from object</a:t>
            </a:r>
          </a:p>
          <a:p>
            <a:pPr lvl="1" eaLnBrk="1" hangingPunct="1"/>
            <a:r>
              <a:rPr lang="en-US" altLang="en-US" sz="2000" noProof="1"/>
              <a:t>C_GetAttributeValue</a:t>
            </a:r>
            <a:r>
              <a:rPr lang="en-US" altLang="en-US" sz="200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159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tamper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Protection epoxy </a:t>
            </a:r>
          </a:p>
          <a:p>
            <a:r>
              <a:rPr lang="en-GB" dirty="0"/>
              <a:t>Wiring mesh</a:t>
            </a:r>
          </a:p>
          <a:p>
            <a:r>
              <a:rPr lang="en-GB" dirty="0"/>
              <a:t>Temperature sensors</a:t>
            </a:r>
          </a:p>
          <a:p>
            <a:r>
              <a:rPr lang="en-GB" dirty="0"/>
              <a:t>Light sensors</a:t>
            </a:r>
          </a:p>
          <a:p>
            <a:r>
              <a:rPr lang="en-GB" dirty="0"/>
              <a:t>Variations in power supply</a:t>
            </a:r>
          </a:p>
          <a:p>
            <a:r>
              <a:rPr lang="en-GB" dirty="0"/>
              <a:t>Erasure of memory (write 0/random)</a:t>
            </a:r>
          </a:p>
          <a:p>
            <a:pPr lvl="1"/>
            <a:r>
              <a:rPr lang="en-GB" dirty="0"/>
              <a:t>After tamper detection to mitigate data remanence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44778" y="5574760"/>
            <a:ext cx="5150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tamper resistance,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evidence, detection and/or reaction?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30" y="551723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08" y="600075"/>
            <a:ext cx="3257550" cy="25431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79341" y="541402"/>
            <a:ext cx="200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www.techbriefs.com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511787" cy="15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12089</TotalTime>
  <Words>3857</Words>
  <Application>Microsoft Office PowerPoint</Application>
  <PresentationFormat>Předvádění na obrazovce (4:3)</PresentationFormat>
  <Paragraphs>694</Paragraphs>
  <Slides>80</Slides>
  <Notes>9</Notes>
  <HiddenSlides>12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90" baseType="lpstr">
      <vt:lpstr>SimSun</vt:lpstr>
      <vt:lpstr>Arial</vt:lpstr>
      <vt:lpstr>Calibri</vt:lpstr>
      <vt:lpstr>Comic Sans MS</vt:lpstr>
      <vt:lpstr>Courier New</vt:lpstr>
      <vt:lpstr>Georgia</vt:lpstr>
      <vt:lpstr>Symbol</vt:lpstr>
      <vt:lpstr>Verdana</vt:lpstr>
      <vt:lpstr>Wingdings</vt:lpstr>
      <vt:lpstr>Motiv systému Office</vt:lpstr>
      <vt:lpstr>PV204 Security technologies</vt:lpstr>
      <vt:lpstr>Overview</vt:lpstr>
      <vt:lpstr>Motivation usage scenarios</vt:lpstr>
      <vt:lpstr>Hardware Security Module</vt:lpstr>
      <vt:lpstr>Hardware Security Module - definition</vt:lpstr>
      <vt:lpstr>Many HSM forms possible</vt:lpstr>
      <vt:lpstr>Hardware Security Module - specification</vt:lpstr>
      <vt:lpstr>Hardware Security Module - protection</vt:lpstr>
      <vt:lpstr>HSM – tamper security</vt:lpstr>
      <vt:lpstr>HSM – logical security</vt:lpstr>
      <vt:lpstr>Certifications</vt:lpstr>
      <vt:lpstr>Certifications: NIST FIPS 140-2</vt:lpstr>
      <vt:lpstr>Certifications: NIST FIPS 140-2 (cont.)</vt:lpstr>
      <vt:lpstr>NIST FIPS 140-2 and RNG</vt:lpstr>
      <vt:lpstr>“Random” FIPS 140-2 example</vt:lpstr>
      <vt:lpstr>Certifications: Common Criteria EAL 4-5+</vt:lpstr>
      <vt:lpstr>Certifications: Common Criteria (cont.)</vt:lpstr>
      <vt:lpstr>Certifications: PCI HSM version 1,2</vt:lpstr>
      <vt:lpstr>Cost of certification</vt:lpstr>
      <vt:lpstr>Cost of CC EAL (US GAO, 2006)</vt:lpstr>
      <vt:lpstr>Be aware what is actually certified</vt:lpstr>
      <vt:lpstr>How is certified product used?</vt:lpstr>
      <vt:lpstr>HSM performance</vt:lpstr>
      <vt:lpstr>HSM – performance I.</vt:lpstr>
      <vt:lpstr>HSM – performance II.</vt:lpstr>
      <vt:lpstr>HSM  - load balancing, failover</vt:lpstr>
      <vt:lpstr>Steps of crypto operation</vt:lpstr>
      <vt:lpstr>Steps of cryptographic operation</vt:lpstr>
      <vt:lpstr>S1: One user, few keys</vt:lpstr>
      <vt:lpstr>S2: One user, many keys</vt:lpstr>
      <vt:lpstr>S3: Few users, few keys</vt:lpstr>
      <vt:lpstr>S4:Few users, many keys </vt:lpstr>
      <vt:lpstr>S5: Many users, many keys </vt:lpstr>
      <vt:lpstr>HSM in cloud</vt:lpstr>
      <vt:lpstr>Security topics in cloud environment</vt:lpstr>
      <vt:lpstr>Use case: Microsoft Azure KeyVault</vt:lpstr>
      <vt:lpstr>Microsoft Azure KeyVault</vt:lpstr>
      <vt:lpstr>Use case: AWS Key Management Service</vt:lpstr>
      <vt:lpstr>Usage scenario: envelope encryption</vt:lpstr>
      <vt:lpstr>Prezentace aplikace PowerPoint</vt:lpstr>
      <vt:lpstr>Who is trusted?</vt:lpstr>
      <vt:lpstr>Use case: Amazon AWS CloudHSM </vt:lpstr>
      <vt:lpstr>Use case: Amazon AWS CloudHSM </vt:lpstr>
      <vt:lpstr>Cryptography as a service</vt:lpstr>
      <vt:lpstr>Offloading security operations…</vt:lpstr>
      <vt:lpstr>… into secured environment</vt:lpstr>
      <vt:lpstr>Cryptography as a Service (CaaS)</vt:lpstr>
      <vt:lpstr>Different levels of trust</vt:lpstr>
      <vt:lpstr>Requirements – client view</vt:lpstr>
      <vt:lpstr>Requirements – CaaS provider view</vt:lpstr>
      <vt:lpstr>CaaS - implementation issues</vt:lpstr>
      <vt:lpstr>HSM Security API</vt:lpstr>
      <vt:lpstr>Application Programming Interfaces (API)</vt:lpstr>
      <vt:lpstr>PKCS#11, (PKCS#15), ISO/IEC 7816-15</vt:lpstr>
      <vt:lpstr>PKCS#15 (https://github.com/OpenSC)</vt:lpstr>
      <vt:lpstr>PKCS#11</vt:lpstr>
      <vt:lpstr>PKCS#11 library</vt:lpstr>
      <vt:lpstr>PKCS#11: role model</vt:lpstr>
      <vt:lpstr>PKCS#11: Cryptographic functionality</vt:lpstr>
      <vt:lpstr>PKCS#11 - conclusions </vt:lpstr>
      <vt:lpstr>Play with HSM (without HSM )</vt:lpstr>
      <vt:lpstr>Microsoft CNG</vt:lpstr>
      <vt:lpstr>Cryptographic Service Providers (CSP)</vt:lpstr>
      <vt:lpstr>Chip Authentication Program (CAP)</vt:lpstr>
      <vt:lpstr>CAP – supported commands</vt:lpstr>
      <vt:lpstr>Custom API pro/cons</vt:lpstr>
      <vt:lpstr>Attacks against API</vt:lpstr>
      <vt:lpstr>Attacks against PKCS#11</vt:lpstr>
      <vt:lpstr>RSA padding oracle attack</vt:lpstr>
      <vt:lpstr>Tookan tool</vt:lpstr>
      <vt:lpstr>Conclusions</vt:lpstr>
      <vt:lpstr>Prezentace aplikace PowerPoint</vt:lpstr>
      <vt:lpstr>PKCS#11 details</vt:lpstr>
      <vt:lpstr>PKCS#11: Function prototypes</vt:lpstr>
      <vt:lpstr>PKCS#11: Load and init library</vt:lpstr>
      <vt:lpstr>PKCS#11: Finalize and unload library</vt:lpstr>
      <vt:lpstr>PKCS#11: List tokens in system</vt:lpstr>
      <vt:lpstr>PKCS#11: Connect to token</vt:lpstr>
      <vt:lpstr>PKCS#11: arguments lists</vt:lpstr>
      <vt:lpstr>PKCS#11: Store/search/get data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3366</cp:revision>
  <cp:lastPrinted>2016-03-30T20:51:08Z</cp:lastPrinted>
  <dcterms:created xsi:type="dcterms:W3CDTF">2012-06-27T07:21:19Z</dcterms:created>
  <dcterms:modified xsi:type="dcterms:W3CDTF">2017-03-28T15:57:55Z</dcterms:modified>
</cp:coreProperties>
</file>