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8"/>
  </p:notesMasterIdLst>
  <p:handoutMasterIdLst>
    <p:handoutMasterId r:id="rId99"/>
  </p:handoutMasterIdLst>
  <p:sldIdLst>
    <p:sldId id="261" r:id="rId2"/>
    <p:sldId id="921" r:id="rId3"/>
    <p:sldId id="828" r:id="rId4"/>
    <p:sldId id="826" r:id="rId5"/>
    <p:sldId id="827" r:id="rId6"/>
    <p:sldId id="876" r:id="rId7"/>
    <p:sldId id="947" r:id="rId8"/>
    <p:sldId id="834" r:id="rId9"/>
    <p:sldId id="833" r:id="rId10"/>
    <p:sldId id="884" r:id="rId11"/>
    <p:sldId id="835" r:id="rId12"/>
    <p:sldId id="836" r:id="rId13"/>
    <p:sldId id="838" r:id="rId14"/>
    <p:sldId id="891" r:id="rId15"/>
    <p:sldId id="842" r:id="rId16"/>
    <p:sldId id="843" r:id="rId17"/>
    <p:sldId id="844" r:id="rId18"/>
    <p:sldId id="885" r:id="rId19"/>
    <p:sldId id="886" r:id="rId20"/>
    <p:sldId id="877" r:id="rId21"/>
    <p:sldId id="878" r:id="rId22"/>
    <p:sldId id="879" r:id="rId23"/>
    <p:sldId id="881" r:id="rId24"/>
    <p:sldId id="847" r:id="rId25"/>
    <p:sldId id="849" r:id="rId26"/>
    <p:sldId id="882" r:id="rId27"/>
    <p:sldId id="872" r:id="rId28"/>
    <p:sldId id="871" r:id="rId29"/>
    <p:sldId id="861" r:id="rId30"/>
    <p:sldId id="892" r:id="rId31"/>
    <p:sldId id="949" r:id="rId32"/>
    <p:sldId id="694" r:id="rId33"/>
    <p:sldId id="865" r:id="rId34"/>
    <p:sldId id="695" r:id="rId35"/>
    <p:sldId id="665" r:id="rId36"/>
    <p:sldId id="866" r:id="rId37"/>
    <p:sldId id="867" r:id="rId38"/>
    <p:sldId id="898" r:id="rId39"/>
    <p:sldId id="899" r:id="rId40"/>
    <p:sldId id="900" r:id="rId41"/>
    <p:sldId id="901" r:id="rId42"/>
    <p:sldId id="903" r:id="rId43"/>
    <p:sldId id="907" r:id="rId44"/>
    <p:sldId id="908" r:id="rId45"/>
    <p:sldId id="909" r:id="rId46"/>
    <p:sldId id="910" r:id="rId47"/>
    <p:sldId id="902" r:id="rId48"/>
    <p:sldId id="701" r:id="rId49"/>
    <p:sldId id="702" r:id="rId50"/>
    <p:sldId id="905" r:id="rId51"/>
    <p:sldId id="906" r:id="rId52"/>
    <p:sldId id="765" r:id="rId53"/>
    <p:sldId id="707" r:id="rId54"/>
    <p:sldId id="926" r:id="rId55"/>
    <p:sldId id="928" r:id="rId56"/>
    <p:sldId id="911" r:id="rId57"/>
    <p:sldId id="768" r:id="rId58"/>
    <p:sldId id="775" r:id="rId59"/>
    <p:sldId id="868" r:id="rId60"/>
    <p:sldId id="920" r:id="rId61"/>
    <p:sldId id="791" r:id="rId62"/>
    <p:sldId id="870" r:id="rId63"/>
    <p:sldId id="770" r:id="rId64"/>
    <p:sldId id="718" r:id="rId65"/>
    <p:sldId id="939" r:id="rId66"/>
    <p:sldId id="945" r:id="rId67"/>
    <p:sldId id="946" r:id="rId68"/>
    <p:sldId id="950" r:id="rId69"/>
    <p:sldId id="931" r:id="rId70"/>
    <p:sldId id="932" r:id="rId71"/>
    <p:sldId id="933" r:id="rId72"/>
    <p:sldId id="934" r:id="rId73"/>
    <p:sldId id="935" r:id="rId74"/>
    <p:sldId id="951" r:id="rId75"/>
    <p:sldId id="936" r:id="rId76"/>
    <p:sldId id="938" r:id="rId77"/>
    <p:sldId id="795" r:id="rId78"/>
    <p:sldId id="796" r:id="rId79"/>
    <p:sldId id="797" r:id="rId80"/>
    <p:sldId id="798" r:id="rId81"/>
    <p:sldId id="799" r:id="rId82"/>
    <p:sldId id="800" r:id="rId83"/>
    <p:sldId id="801" r:id="rId84"/>
    <p:sldId id="802" r:id="rId85"/>
    <p:sldId id="803" r:id="rId86"/>
    <p:sldId id="804" r:id="rId87"/>
    <p:sldId id="805" r:id="rId88"/>
    <p:sldId id="807" r:id="rId89"/>
    <p:sldId id="808" r:id="rId90"/>
    <p:sldId id="954" r:id="rId91"/>
    <p:sldId id="809" r:id="rId92"/>
    <p:sldId id="810" r:id="rId93"/>
    <p:sldId id="855" r:id="rId94"/>
    <p:sldId id="811" r:id="rId95"/>
    <p:sldId id="812" r:id="rId96"/>
    <p:sldId id="953" r:id="rId97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270" autoAdjust="0"/>
    <p:restoredTop sz="91367" autoAdjust="0"/>
  </p:normalViewPr>
  <p:slideViewPr>
    <p:cSldViewPr>
      <p:cViewPr varScale="1">
        <p:scale>
          <a:sx n="101" d="100"/>
          <a:sy n="101" d="100"/>
        </p:scale>
        <p:origin x="8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3077137" cy="511813"/>
          </a:xfrm>
          <a:prstGeom prst="rect">
            <a:avLst/>
          </a:prstGeom>
        </p:spPr>
        <p:txBody>
          <a:bodyPr vert="horz" lIns="95894" tIns="47947" rIns="95894" bIns="47947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0509" y="4"/>
            <a:ext cx="3077137" cy="511813"/>
          </a:xfrm>
          <a:prstGeom prst="rect">
            <a:avLst/>
          </a:prstGeom>
        </p:spPr>
        <p:txBody>
          <a:bodyPr vert="horz" lIns="95894" tIns="47947" rIns="95894" bIns="47947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04.04.2017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0509" y="9745479"/>
            <a:ext cx="3077137" cy="487488"/>
          </a:xfrm>
          <a:prstGeom prst="rect">
            <a:avLst/>
          </a:prstGeom>
        </p:spPr>
        <p:txBody>
          <a:bodyPr vert="horz" lIns="95894" tIns="47947" rIns="95894" bIns="47947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3" y="9721156"/>
            <a:ext cx="3077137" cy="511812"/>
          </a:xfrm>
          <a:prstGeom prst="rect">
            <a:avLst/>
          </a:prstGeom>
        </p:spPr>
        <p:txBody>
          <a:bodyPr vert="horz" lIns="95894" tIns="47947" rIns="95894" bIns="47947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3077137" cy="511813"/>
          </a:xfrm>
          <a:prstGeom prst="rect">
            <a:avLst/>
          </a:prstGeom>
        </p:spPr>
        <p:txBody>
          <a:bodyPr vert="horz" lIns="95894" tIns="47947" rIns="95894" bIns="4794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0509" y="4"/>
            <a:ext cx="3077137" cy="511813"/>
          </a:xfrm>
          <a:prstGeom prst="rect">
            <a:avLst/>
          </a:prstGeom>
        </p:spPr>
        <p:txBody>
          <a:bodyPr vert="horz" lIns="95894" tIns="47947" rIns="95894" bIns="4794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04.04.2017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9938"/>
            <a:ext cx="5111750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894" tIns="47947" rIns="95894" bIns="47947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02" y="4861401"/>
            <a:ext cx="5680103" cy="4606317"/>
          </a:xfrm>
          <a:prstGeom prst="rect">
            <a:avLst/>
          </a:prstGeom>
        </p:spPr>
        <p:txBody>
          <a:bodyPr vert="horz" lIns="95894" tIns="47947" rIns="95894" bIns="47947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3" y="9721156"/>
            <a:ext cx="3077137" cy="511812"/>
          </a:xfrm>
          <a:prstGeom prst="rect">
            <a:avLst/>
          </a:prstGeom>
        </p:spPr>
        <p:txBody>
          <a:bodyPr vert="horz" lIns="95894" tIns="47947" rIns="95894" bIns="4794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0509" y="9721156"/>
            <a:ext cx="3077137" cy="511812"/>
          </a:xfrm>
          <a:prstGeom prst="rect">
            <a:avLst/>
          </a:prstGeom>
        </p:spPr>
        <p:txBody>
          <a:bodyPr vert="horz" lIns="95894" tIns="47947" rIns="95894" bIns="4794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1904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B29ED2-ECFE-49B9-8E9B-A42BEFCE618E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197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69938"/>
            <a:ext cx="5113338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7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240" y="4861780"/>
            <a:ext cx="5678824" cy="46079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151" tIns="48075" rIns="96151" bIns="48075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270129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375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8519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B29ED2-ECFE-49B9-8E9B-A42BEFCE618E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197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69938"/>
            <a:ext cx="5113338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7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240" y="4861780"/>
            <a:ext cx="5678824" cy="46079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151" tIns="48075" rIns="96151" bIns="48075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91984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B29ED2-ECFE-49B9-8E9B-A42BEFCE618E}" type="slidenum">
              <a:rPr lang="cs-CZ" altLang="cs-CZ"/>
              <a:pPr/>
              <a:t>43</a:t>
            </a:fld>
            <a:endParaRPr lang="cs-CZ" altLang="cs-CZ"/>
          </a:p>
        </p:txBody>
      </p:sp>
      <p:sp>
        <p:nvSpPr>
          <p:cNvPr id="197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69938"/>
            <a:ext cx="5113338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7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240" y="4861780"/>
            <a:ext cx="5678824" cy="46079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151" tIns="48075" rIns="96151" bIns="48075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264529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B29ED2-ECFE-49B9-8E9B-A42BEFCE618E}" type="slidenum">
              <a:rPr lang="cs-CZ" altLang="cs-CZ"/>
              <a:pPr/>
              <a:t>52</a:t>
            </a:fld>
            <a:endParaRPr lang="cs-CZ" altLang="cs-CZ"/>
          </a:p>
        </p:txBody>
      </p:sp>
      <p:sp>
        <p:nvSpPr>
          <p:cNvPr id="197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69938"/>
            <a:ext cx="5113338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7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240" y="4861780"/>
            <a:ext cx="5678824" cy="46079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151" tIns="48075" rIns="96151" bIns="48075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254925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B29ED2-ECFE-49B9-8E9B-A42BEFCE618E}" type="slidenum">
              <a:rPr lang="cs-CZ" altLang="cs-CZ"/>
              <a:pPr/>
              <a:t>64</a:t>
            </a:fld>
            <a:endParaRPr lang="cs-CZ" altLang="cs-CZ"/>
          </a:p>
        </p:txBody>
      </p:sp>
      <p:sp>
        <p:nvSpPr>
          <p:cNvPr id="197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69938"/>
            <a:ext cx="5113338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7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240" y="4861780"/>
            <a:ext cx="5678824" cy="46079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151" tIns="48075" rIns="96151" bIns="48075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2664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000" y="476672"/>
            <a:ext cx="5753925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000" y="3284984"/>
            <a:ext cx="5724184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504000" y="5254005"/>
            <a:ext cx="5724184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5328592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Rootkits, RE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5825" cy="9921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C4D24BDE-91F4-4AF6-A954-320AF3ADA8B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2"/>
          </p:nvPr>
        </p:nvSpPr>
        <p:spPr>
          <a:xfrm>
            <a:off x="179388" y="6497638"/>
            <a:ext cx="7127875" cy="47466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cs-CZ"/>
              <a:t>| PV204: Rootkits, RE</a:t>
            </a:r>
          </a:p>
        </p:txBody>
      </p:sp>
    </p:spTree>
    <p:extLst>
      <p:ext uri="{BB962C8B-B14F-4D97-AF65-F5344CB8AC3E}">
        <p14:creationId xmlns:p14="http://schemas.microsoft.com/office/powerpoint/2010/main" val="2875452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413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412875"/>
            <a:ext cx="4135437" cy="4824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6150" y="1412875"/>
            <a:ext cx="4137025" cy="2335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6150" y="3900488"/>
            <a:ext cx="4137025" cy="233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PV204: Rootkits, 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71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Rootkits, RE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032448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Rootkits, RE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00" y="1844824"/>
            <a:ext cx="3956248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Rootkits, RE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864" y="1916832"/>
            <a:ext cx="4040188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864" y="2556594"/>
            <a:ext cx="4040188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06689" y="1916832"/>
            <a:ext cx="4041775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06689" y="2556594"/>
            <a:ext cx="4041775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Rootkits, RE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Rootkits, RE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Rootkits, RE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1"/>
            <a:ext cx="3008313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Rootkits, RE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Rootkits, RE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03238" y="908720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03238" y="6573838"/>
            <a:ext cx="396875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Rootkits, RE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3" r:id="rId11"/>
    <p:sldLayoutId id="2147483744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venda@fi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leaksource.info/2013/12/30/nsas-ant-division-catalog-of-exploits-for-nearly-every-major-software-hardware-firmware/" TargetMode="External"/><Relationship Id="rId2" Type="http://schemas.openxmlformats.org/officeDocument/2006/relationships/hyperlink" Target="https://en.wikipedia.org/wiki/NSA_ANT_catalo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ff.org/issues/coders/reverse-engineering-faq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ollydbg.de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www.hex-rays.com/idapro/idadownfreeware.htm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onlinedisassembler.com/odaweb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hopperapp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retdec.com/" TargetMode="External"/><Relationship Id="rId7" Type="http://schemas.openxmlformats.org/officeDocument/2006/relationships/hyperlink" Target="http://ilspy.net/" TargetMode="External"/><Relationship Id="rId2" Type="http://schemas.openxmlformats.org/officeDocument/2006/relationships/hyperlink" Target="http://www.backerstreet.com/rec/rec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etbrains.com/decompiler/" TargetMode="External"/><Relationship Id="rId5" Type="http://schemas.openxmlformats.org/officeDocument/2006/relationships/hyperlink" Target="http://jd.benow.ca/" TargetMode="External"/><Relationship Id="rId4" Type="http://schemas.openxmlformats.org/officeDocument/2006/relationships/hyperlink" Target="http://neshkov.com/dj.html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ts4you.com/" TargetMode="External"/><Relationship Id="rId2" Type="http://schemas.openxmlformats.org/officeDocument/2006/relationships/hyperlink" Target="http://beginners.re/Reverse_Engineering_for_Beginners-en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odeproject.com/KB/cpp/reversedisasm.aspx" TargetMode="External"/><Relationship Id="rId4" Type="http://schemas.openxmlformats.org/officeDocument/2006/relationships/hyperlink" Target="http://www.reverse-engineering.net/" TargetMode="Externa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6.png"/><Relationship Id="rId7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s://minotaur.fi.muni.cz:8443/~xsvenda/docuwiki/doku.php?id=public:mobilecrypto" TargetMode="External"/><Relationship Id="rId2" Type="http://schemas.openxmlformats.org/officeDocument/2006/relationships/hyperlink" Target="http://whiteboxcrypto.com/research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hiteboxcrypto.com/files/2012_MISC_DRM.pdf" TargetMode="External"/><Relationship Id="rId4" Type="http://schemas.openxmlformats.org/officeDocument/2006/relationships/hyperlink" Target="http://www.phrack.org/issues.html?issue=68&amp;id=8" TargetMode="Externa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hyperlink" Target="http://whiteboxcrypto.com/files/2012_MISC_DRM.pdf" TargetMode="Externa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questions/6710040/cpu-privilege-rings-why-rings-1-and-2-arent-used" TargetMode="External"/><Relationship Id="rId2" Type="http://schemas.openxmlformats.org/officeDocument/2006/relationships/hyperlink" Target="http://duartes.org/gustavo/blog/post/cpu-rings-privilege-and-protectio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503238" y="476250"/>
            <a:ext cx="5754687" cy="1873250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/>
              <a:t>PV204 Security technologies</a:t>
            </a: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503238" y="3284538"/>
            <a:ext cx="8173218" cy="1081087"/>
          </a:xfrm>
        </p:spPr>
        <p:txBody>
          <a:bodyPr>
            <a:normAutofit/>
          </a:bodyPr>
          <a:lstStyle/>
          <a:p>
            <a:r>
              <a:rPr lang="en-US" dirty="0"/>
              <a:t>Rootkits, reverse engineering of binary applications, </a:t>
            </a:r>
            <a:r>
              <a:rPr lang="en-US" dirty="0" err="1"/>
              <a:t>whitebox</a:t>
            </a:r>
            <a:r>
              <a:rPr lang="en-US" dirty="0"/>
              <a:t> model </a:t>
            </a:r>
            <a:endParaRPr lang="en-GB" dirty="0"/>
          </a:p>
        </p:txBody>
      </p:sp>
      <p:sp>
        <p:nvSpPr>
          <p:cNvPr id="3076" name="Zástupný symbol pro text 3"/>
          <p:cNvSpPr>
            <a:spLocks noGrp="1"/>
          </p:cNvSpPr>
          <p:nvPr>
            <p:ph type="body" idx="10"/>
          </p:nvPr>
        </p:nvSpPr>
        <p:spPr>
          <a:xfrm>
            <a:off x="503238" y="5254625"/>
            <a:ext cx="6229002" cy="863600"/>
          </a:xfrm>
        </p:spPr>
        <p:txBody>
          <a:bodyPr/>
          <a:lstStyle/>
          <a:p>
            <a:r>
              <a:rPr lang="en-US" dirty="0" err="1"/>
              <a:t>Petr</a:t>
            </a:r>
            <a:r>
              <a:rPr lang="en-US" dirty="0"/>
              <a:t> </a:t>
            </a:r>
            <a:r>
              <a:rPr lang="cs-CZ" dirty="0"/>
              <a:t>Švenda</a:t>
            </a:r>
            <a:r>
              <a:rPr lang="en-US" dirty="0"/>
              <a:t> </a:t>
            </a:r>
            <a:r>
              <a:rPr lang="cs-CZ" dirty="0">
                <a:hlinkClick r:id="rId3"/>
              </a:rPr>
              <a:t>svenda</a:t>
            </a:r>
            <a:r>
              <a:rPr lang="en-US" dirty="0">
                <a:hlinkClick r:id="rId3"/>
              </a:rPr>
              <a:t>@fi.muni.cz</a:t>
            </a:r>
            <a:endParaRPr lang="en-US" dirty="0"/>
          </a:p>
          <a:p>
            <a:r>
              <a:rPr lang="en-US" dirty="0"/>
              <a:t>Faculty of Informatics, Masaryk University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Detection of rootkits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Signature-based</a:t>
            </a:r>
          </a:p>
          <a:p>
            <a:pPr lvl="1"/>
            <a:r>
              <a:rPr lang="en-GB" dirty="0"/>
              <a:t>Files, </a:t>
            </a:r>
            <a:r>
              <a:rPr lang="en-GB" dirty="0" err="1"/>
              <a:t>mutexes</a:t>
            </a:r>
            <a:r>
              <a:rPr lang="en-GB" dirty="0"/>
              <a:t>… present on infected system</a:t>
            </a:r>
          </a:p>
          <a:p>
            <a:r>
              <a:rPr lang="en-GB" dirty="0"/>
              <a:t>Behavioural-based (lecture 7)</a:t>
            </a:r>
          </a:p>
          <a:p>
            <a:pPr lvl="1"/>
            <a:r>
              <a:rPr lang="en-GB" dirty="0"/>
              <a:t>Communication, hooks, latency…</a:t>
            </a:r>
          </a:p>
          <a:p>
            <a:r>
              <a:rPr lang="en-GB" dirty="0"/>
              <a:t>Integrity checking</a:t>
            </a:r>
          </a:p>
          <a:p>
            <a:pPr lvl="1"/>
            <a:r>
              <a:rPr lang="en-GB" dirty="0"/>
              <a:t>Detected modification of critical system files</a:t>
            </a:r>
          </a:p>
          <a:p>
            <a:pPr lvl="1"/>
            <a:r>
              <a:rPr lang="en-GB" dirty="0"/>
              <a:t>Prevent execution of modified files</a:t>
            </a:r>
          </a:p>
          <a:p>
            <a:pPr lvl="1"/>
            <a:r>
              <a:rPr lang="en-GB" dirty="0"/>
              <a:t>Memory dumps (lecture 8)</a:t>
            </a:r>
          </a:p>
          <a:p>
            <a:pPr lvl="1"/>
            <a:r>
              <a:rPr lang="en-GB" dirty="0"/>
              <a:t>Detect rootkit when not running (!cloaked) </a:t>
            </a:r>
          </a:p>
          <a:p>
            <a:pPr lvl="1"/>
            <a:r>
              <a:rPr lang="en-GB" dirty="0"/>
              <a:t>Rootkit detection tools (lectures 7,8)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5288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User-mode </a:t>
            </a:r>
            <a:r>
              <a:rPr lang="cs-CZ" dirty="0" err="1"/>
              <a:t>rootkits</a:t>
            </a:r>
            <a:r>
              <a:rPr lang="en-GB" dirty="0"/>
              <a:t> (Ring 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sz="2400" dirty="0"/>
              <a:t>Injects payload into other user applications</a:t>
            </a:r>
          </a:p>
          <a:p>
            <a:pPr lvl="1"/>
            <a:r>
              <a:rPr lang="en-US" sz="2000" dirty="0"/>
              <a:t>Injection of modified </a:t>
            </a:r>
            <a:r>
              <a:rPr lang="en-US" sz="2000" dirty="0" err="1"/>
              <a:t>dlls</a:t>
            </a:r>
            <a:r>
              <a:rPr lang="en-US" sz="2000" dirty="0"/>
              <a:t> (user app will use different </a:t>
            </a:r>
            <a:r>
              <a:rPr lang="en-US" sz="2000" dirty="0" err="1"/>
              <a:t>CreateFile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Modification of applications (modification of </a:t>
            </a:r>
            <a:r>
              <a:rPr lang="en-US" sz="2000" dirty="0" err="1"/>
              <a:t>CreateFile</a:t>
            </a:r>
            <a:r>
              <a:rPr lang="en-US" sz="2000" dirty="0"/>
              <a:t>)</a:t>
            </a:r>
          </a:p>
          <a:p>
            <a:r>
              <a:rPr lang="en-US" sz="2400" dirty="0"/>
              <a:t>Interception of messages </a:t>
            </a:r>
          </a:p>
          <a:p>
            <a:pPr lvl="1"/>
            <a:r>
              <a:rPr lang="cs-CZ" sz="2000" dirty="0" err="1"/>
              <a:t>RegisterWindowMessage</a:t>
            </a:r>
            <a:r>
              <a:rPr lang="cs-CZ" sz="2000" dirty="0"/>
              <a:t>(</a:t>
            </a:r>
            <a:r>
              <a:rPr lang="en-US" sz="2000" dirty="0"/>
              <a:t>)</a:t>
            </a:r>
          </a:p>
          <a:p>
            <a:r>
              <a:rPr lang="en-US" sz="2400" dirty="0"/>
              <a:t>Function hooking</a:t>
            </a:r>
          </a:p>
          <a:p>
            <a:pPr lvl="1"/>
            <a:r>
              <a:rPr lang="en-US" sz="2000" dirty="0"/>
              <a:t>More generic hooks (</a:t>
            </a:r>
            <a:r>
              <a:rPr lang="cs-CZ" sz="2000" dirty="0" err="1"/>
              <a:t>SetWindowsHookEx</a:t>
            </a:r>
            <a:r>
              <a:rPr lang="en-US" sz="2000" dirty="0"/>
              <a:t>()) – window manager</a:t>
            </a:r>
          </a:p>
          <a:p>
            <a:pPr lvl="1"/>
            <a:r>
              <a:rPr lang="en-US" sz="2000" dirty="0"/>
              <a:t>User application-specific hooks (plugins, example browser hook)</a:t>
            </a:r>
          </a:p>
          <a:p>
            <a:r>
              <a:rPr lang="en-US" sz="2400" dirty="0"/>
              <a:t>File-system filters</a:t>
            </a:r>
          </a:p>
          <a:p>
            <a:pPr lvl="1"/>
            <a:r>
              <a:rPr lang="en-US" sz="2000" dirty="0"/>
              <a:t>Detect access to files by user application</a:t>
            </a:r>
            <a:endParaRPr lang="cs-CZ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5" y="0"/>
            <a:ext cx="1115616" cy="2303566"/>
          </a:xfrm>
          <a:prstGeom prst="rect">
            <a:avLst/>
          </a:prstGeom>
        </p:spPr>
      </p:pic>
      <p:sp>
        <p:nvSpPr>
          <p:cNvPr id="6" name="Šipka doprava 5"/>
          <p:cNvSpPr/>
          <p:nvPr/>
        </p:nvSpPr>
        <p:spPr>
          <a:xfrm>
            <a:off x="7524328" y="357545"/>
            <a:ext cx="57606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95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Managed code rootkits (MCR) (Ring 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Ring 3 (level for runtime / VM)</a:t>
            </a:r>
          </a:p>
          <a:p>
            <a:r>
              <a:rPr lang="en-US" dirty="0"/>
              <a:t>Targets runtime environments for interpreted code</a:t>
            </a:r>
          </a:p>
          <a:p>
            <a:pPr lvl="1"/>
            <a:r>
              <a:rPr lang="en-US" dirty="0"/>
              <a:t>.NET VM, Java VM and </a:t>
            </a:r>
            <a:r>
              <a:rPr lang="en-US" dirty="0" err="1"/>
              <a:t>Dalvik</a:t>
            </a:r>
            <a:r>
              <a:rPr lang="en-US" dirty="0"/>
              <a:t> runtime…</a:t>
            </a:r>
          </a:p>
          <a:p>
            <a:r>
              <a:rPr lang="en-US" dirty="0"/>
              <a:t>Large attack surface for MCR</a:t>
            </a:r>
          </a:p>
          <a:p>
            <a:pPr lvl="1"/>
            <a:r>
              <a:rPr lang="en-US" dirty="0"/>
              <a:t>Attacking runtime class libraries</a:t>
            </a:r>
          </a:p>
          <a:p>
            <a:pPr lvl="1"/>
            <a:r>
              <a:rPr lang="en-US" dirty="0"/>
              <a:t>Attacking JIT compiler</a:t>
            </a:r>
          </a:p>
          <a:p>
            <a:pPr lvl="1"/>
            <a:r>
              <a:rPr lang="en-US" dirty="0"/>
              <a:t>Abusing runtime instrumentation features</a:t>
            </a:r>
          </a:p>
          <a:p>
            <a:pPr lvl="1"/>
            <a:r>
              <a:rPr lang="en-US" dirty="0"/>
              <a:t>Extending language with malware API</a:t>
            </a:r>
          </a:p>
          <a:p>
            <a:pPr lvl="1"/>
            <a:r>
              <a:rPr lang="en-US" dirty="0"/>
              <a:t>Object-oriented malware (inside OO runtime)</a:t>
            </a:r>
          </a:p>
          <a:p>
            <a:r>
              <a:rPr lang="en-US" dirty="0"/>
              <a:t>E. </a:t>
            </a:r>
            <a:r>
              <a:rPr lang="en-US" dirty="0" err="1"/>
              <a:t>Metula</a:t>
            </a:r>
            <a:r>
              <a:rPr lang="en-US" dirty="0"/>
              <a:t>: Managed Code Rootkits (</a:t>
            </a:r>
            <a:r>
              <a:rPr lang="en-US" dirty="0" err="1"/>
              <a:t>Syngress</a:t>
            </a:r>
            <a:r>
              <a:rPr lang="en-US" dirty="0"/>
              <a:t>)</a:t>
            </a:r>
            <a:endParaRPr lang="cs-CZ" dirty="0"/>
          </a:p>
          <a:p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5" y="0"/>
            <a:ext cx="1115616" cy="2303566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>
            <a:off x="7524328" y="0"/>
            <a:ext cx="57606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89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Kernel-mode rootkits</a:t>
            </a:r>
            <a:r>
              <a:rPr lang="en-GB" dirty="0"/>
              <a:t> (Ring 0)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Runs with highest system privileges</a:t>
            </a:r>
          </a:p>
          <a:p>
            <a:pPr lvl="1"/>
            <a:r>
              <a:rPr lang="en-US" sz="2000" dirty="0"/>
              <a:t>Usually device drivers and loadable modules</a:t>
            </a:r>
          </a:p>
          <a:p>
            <a:pPr lvl="1"/>
            <a:r>
              <a:rPr lang="en-US" sz="2000" dirty="0"/>
              <a:t>Device drivers in MS Windows</a:t>
            </a:r>
          </a:p>
          <a:p>
            <a:pPr lvl="1"/>
            <a:r>
              <a:rPr lang="en-US" sz="2000" dirty="0"/>
              <a:t>Loadable kernel modules in Linux</a:t>
            </a:r>
          </a:p>
          <a:p>
            <a:r>
              <a:rPr lang="en-US" sz="2400" dirty="0"/>
              <a:t>D</a:t>
            </a:r>
            <a:r>
              <a:rPr lang="cs-CZ" sz="2400" dirty="0" err="1"/>
              <a:t>irect</a:t>
            </a:r>
            <a:r>
              <a:rPr lang="cs-CZ" sz="2400" dirty="0"/>
              <a:t> kernel </a:t>
            </a:r>
            <a:r>
              <a:rPr lang="cs-CZ" sz="2400" dirty="0" err="1"/>
              <a:t>object</a:t>
            </a:r>
            <a:r>
              <a:rPr lang="cs-CZ" sz="2400" dirty="0"/>
              <a:t> </a:t>
            </a:r>
            <a:r>
              <a:rPr lang="cs-CZ" sz="2400" dirty="0" err="1"/>
              <a:t>manipulation</a:t>
            </a:r>
            <a:endParaRPr lang="en-US" sz="2400" dirty="0"/>
          </a:p>
          <a:p>
            <a:pPr lvl="1"/>
            <a:r>
              <a:rPr lang="en-US" sz="2000" dirty="0"/>
              <a:t>Data structures like list of processes…</a:t>
            </a:r>
          </a:p>
          <a:p>
            <a:pPr lvl="1"/>
            <a:r>
              <a:rPr lang="cs-CZ" sz="2000" dirty="0" err="1"/>
              <a:t>System</a:t>
            </a:r>
            <a:r>
              <a:rPr lang="cs-CZ" sz="2000" dirty="0"/>
              <a:t> </a:t>
            </a:r>
            <a:r>
              <a:rPr lang="cs-CZ" sz="2000" dirty="0" err="1"/>
              <a:t>Service</a:t>
            </a:r>
            <a:r>
              <a:rPr lang="cs-CZ" sz="2000" dirty="0"/>
              <a:t> </a:t>
            </a:r>
            <a:r>
              <a:rPr lang="cs-CZ" sz="2000" dirty="0" err="1"/>
              <a:t>Descriptor</a:t>
            </a:r>
            <a:r>
              <a:rPr lang="cs-CZ" sz="2000" dirty="0"/>
              <a:t> Table (SSDT)</a:t>
            </a:r>
            <a:r>
              <a:rPr lang="en-US" sz="2000" dirty="0"/>
              <a:t> hook</a:t>
            </a:r>
          </a:p>
          <a:p>
            <a:pPr lvl="1"/>
            <a:r>
              <a:rPr lang="en-US" sz="2000" dirty="0" err="1"/>
              <a:t>S</a:t>
            </a:r>
            <a:r>
              <a:rPr lang="cs-CZ" sz="2000" dirty="0" err="1"/>
              <a:t>ystem</a:t>
            </a:r>
            <a:r>
              <a:rPr lang="cs-CZ" sz="2000" dirty="0"/>
              <a:t> call table</a:t>
            </a:r>
            <a:r>
              <a:rPr lang="en-US" sz="2000" dirty="0"/>
              <a:t> hook</a:t>
            </a:r>
          </a:p>
          <a:p>
            <a:r>
              <a:rPr lang="en-US" sz="2400" dirty="0"/>
              <a:t>Operating system may require mandatory drivers signing</a:t>
            </a:r>
          </a:p>
          <a:p>
            <a:pPr lvl="1"/>
            <a:r>
              <a:rPr lang="en-US" sz="2000" dirty="0"/>
              <a:t>More difficult to insert malicious driver</a:t>
            </a:r>
          </a:p>
          <a:p>
            <a:pPr lvl="1"/>
            <a:r>
              <a:rPr lang="en-US" sz="2000" dirty="0"/>
              <a:t>Still possible (compromised private keys: </a:t>
            </a:r>
            <a:r>
              <a:rPr lang="en-US" sz="2000" dirty="0" err="1"/>
              <a:t>Stuxnet</a:t>
            </a:r>
            <a:r>
              <a:rPr lang="en-US" sz="2000" dirty="0"/>
              <a:t> &amp; </a:t>
            </a:r>
            <a:r>
              <a:rPr lang="en-US" sz="2000" dirty="0" err="1"/>
              <a:t>Realtek’s</a:t>
            </a:r>
            <a:r>
              <a:rPr lang="en-US" sz="2000" dirty="0"/>
              <a:t> keys) </a:t>
            </a:r>
          </a:p>
          <a:p>
            <a:pPr lvl="1"/>
            <a:endParaRPr lang="cs-CZ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5" y="0"/>
            <a:ext cx="1115616" cy="2303566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>
            <a:off x="7524328" y="971763"/>
            <a:ext cx="57606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03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Rootkits below OS level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PV204: Rootkits, RE</a:t>
            </a:r>
          </a:p>
        </p:txBody>
      </p:sp>
    </p:spTree>
    <p:extLst>
      <p:ext uri="{BB962C8B-B14F-4D97-AF65-F5344CB8AC3E}">
        <p14:creationId xmlns:p14="http://schemas.microsoft.com/office/powerpoint/2010/main" val="7712218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Hypervisory</a:t>
            </a:r>
            <a:r>
              <a:rPr lang="en-US" dirty="0"/>
              <a:t>-level rootkits (Ring -1)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cs-CZ" dirty="0" err="1"/>
              <a:t>irtual-machine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</a:t>
            </a:r>
            <a:r>
              <a:rPr lang="cs-CZ" dirty="0" err="1"/>
              <a:t>rootkit</a:t>
            </a:r>
            <a:r>
              <a:rPr lang="cs-CZ" dirty="0"/>
              <a:t> </a:t>
            </a:r>
            <a:r>
              <a:rPr lang="en-US" dirty="0"/>
              <a:t>(VMBR)</a:t>
            </a:r>
          </a:p>
          <a:p>
            <a:pPr lvl="1"/>
            <a:r>
              <a:rPr lang="cs-CZ" dirty="0"/>
              <a:t>Type II </a:t>
            </a:r>
            <a:r>
              <a:rPr lang="en-US" dirty="0"/>
              <a:t>h</a:t>
            </a:r>
            <a:r>
              <a:rPr lang="cs-CZ" dirty="0" err="1"/>
              <a:t>ypervisors</a:t>
            </a:r>
            <a:r>
              <a:rPr lang="en-GB" dirty="0"/>
              <a:t> (VM on ordinary OS host)</a:t>
            </a:r>
            <a:endParaRPr lang="en-US" dirty="0"/>
          </a:p>
          <a:p>
            <a:r>
              <a:rPr lang="en-US" dirty="0"/>
              <a:t>Based on CPU </a:t>
            </a:r>
            <a:r>
              <a:rPr lang="cs-CZ" dirty="0"/>
              <a:t>hardware </a:t>
            </a:r>
            <a:r>
              <a:rPr lang="cs-CZ" dirty="0" err="1"/>
              <a:t>virtualization</a:t>
            </a:r>
            <a:r>
              <a:rPr lang="cs-CZ" dirty="0"/>
              <a:t> </a:t>
            </a:r>
            <a:r>
              <a:rPr lang="cs-CZ" dirty="0" err="1"/>
              <a:t>features</a:t>
            </a:r>
            <a:endParaRPr lang="en-US" dirty="0"/>
          </a:p>
          <a:p>
            <a:pPr lvl="1"/>
            <a:r>
              <a:rPr lang="cs-CZ" dirty="0"/>
              <a:t>Intel VT </a:t>
            </a:r>
            <a:r>
              <a:rPr lang="cs-CZ" dirty="0" err="1"/>
              <a:t>or</a:t>
            </a:r>
            <a:r>
              <a:rPr lang="cs-CZ" dirty="0"/>
              <a:t> AMD-V</a:t>
            </a:r>
            <a:endParaRPr lang="en-US" dirty="0"/>
          </a:p>
          <a:p>
            <a:r>
              <a:rPr lang="en-US" dirty="0"/>
              <a:t>Rootkit hosts original target as virtual machine</a:t>
            </a:r>
          </a:p>
          <a:p>
            <a:pPr lvl="1"/>
            <a:r>
              <a:rPr lang="en-US" dirty="0"/>
              <a:t>And intercepts all relevant </a:t>
            </a:r>
            <a:r>
              <a:rPr lang="cs-CZ" dirty="0"/>
              <a:t>hardware </a:t>
            </a:r>
            <a:r>
              <a:rPr lang="en-US" dirty="0"/>
              <a:t>calls</a:t>
            </a:r>
          </a:p>
          <a:p>
            <a:r>
              <a:rPr lang="en-US" dirty="0"/>
              <a:t>Examples: </a:t>
            </a:r>
            <a:r>
              <a:rPr lang="cs-CZ" dirty="0" err="1"/>
              <a:t>SubVirt</a:t>
            </a:r>
            <a:r>
              <a:rPr lang="en-US" dirty="0"/>
              <a:t>, </a:t>
            </a:r>
            <a:r>
              <a:rPr lang="en-US" dirty="0" err="1"/>
              <a:t>BluePill</a:t>
            </a:r>
            <a:r>
              <a:rPr lang="en-US" dirty="0"/>
              <a:t> (</a:t>
            </a:r>
            <a:r>
              <a:rPr lang="cs-CZ" dirty="0"/>
              <a:t>AMD-V</a:t>
            </a:r>
            <a:r>
              <a:rPr lang="en-US" dirty="0"/>
              <a:t>, Intel VT-x)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5" y="0"/>
            <a:ext cx="1115616" cy="2303566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>
            <a:off x="7524328" y="1300521"/>
            <a:ext cx="57606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44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503238" y="2227813"/>
            <a:ext cx="8229600" cy="41497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2051" name="Picture 3" descr="D:\Documents\Obrazky\vmbr_af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6" y="1264870"/>
            <a:ext cx="8837612" cy="50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398966" y="6228020"/>
            <a:ext cx="6618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King et al: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SubVirt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: Implementing malware with virtual machines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Hypervisory-level rootkits (Ring -1) </a:t>
            </a:r>
          </a:p>
        </p:txBody>
      </p:sp>
      <p:sp>
        <p:nvSpPr>
          <p:cNvPr id="2" name="Obdélník 1"/>
          <p:cNvSpPr/>
          <p:nvPr/>
        </p:nvSpPr>
        <p:spPr>
          <a:xfrm>
            <a:off x="251520" y="3717032"/>
            <a:ext cx="8640960" cy="2510988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07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 against </a:t>
            </a:r>
            <a:r>
              <a:rPr lang="en-US" dirty="0" err="1"/>
              <a:t>hypervisory</a:t>
            </a:r>
            <a:r>
              <a:rPr lang="en-US" dirty="0"/>
              <a:t>-level rootkits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detection/prevention on lower level</a:t>
            </a:r>
          </a:p>
          <a:p>
            <a:r>
              <a:rPr lang="en-US" dirty="0"/>
              <a:t>Detect by timing differences of operations</a:t>
            </a:r>
          </a:p>
          <a:p>
            <a:pPr lvl="1"/>
            <a:r>
              <a:rPr lang="en-US" dirty="0"/>
              <a:t>System is emulated =&gt; side-channel info (timings…)</a:t>
            </a:r>
            <a:endParaRPr lang="cs-CZ" dirty="0"/>
          </a:p>
          <a:p>
            <a:r>
              <a:rPr lang="en-US" dirty="0"/>
              <a:t>Read and analyze HDD physical memory </a:t>
            </a:r>
          </a:p>
          <a:p>
            <a:pPr lvl="1"/>
            <a:r>
              <a:rPr lang="en-US" dirty="0"/>
              <a:t>After physical removal from (infected) computer</a:t>
            </a:r>
          </a:p>
          <a:p>
            <a:r>
              <a:rPr lang="en-US" dirty="0"/>
              <a:t>Boot from safe medium (CD, USB, network boot)</a:t>
            </a:r>
          </a:p>
          <a:p>
            <a:pPr lvl="1"/>
            <a:r>
              <a:rPr lang="en-US" dirty="0"/>
              <a:t>inspect before VMBR loads</a:t>
            </a:r>
          </a:p>
          <a:p>
            <a:pPr lvl="1"/>
            <a:r>
              <a:rPr lang="en-US" dirty="0"/>
              <a:t>But VMBR can emulate shutdown / reboot </a:t>
            </a:r>
          </a:p>
          <a:p>
            <a:pPr lvl="2"/>
            <a:r>
              <a:rPr lang="en-US" dirty="0"/>
              <a:t>Physical power unplug recommended</a:t>
            </a:r>
          </a:p>
          <a:p>
            <a:r>
              <a:rPr lang="en-US" dirty="0"/>
              <a:t>Trusted boot (based on TPM, lecture 10)</a:t>
            </a:r>
          </a:p>
          <a:p>
            <a:endParaRPr lang="en-US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205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System</a:t>
            </a:r>
            <a:r>
              <a:rPr lang="cs-CZ" dirty="0"/>
              <a:t> Management Mode</a:t>
            </a:r>
            <a:r>
              <a:rPr lang="en-US" dirty="0"/>
              <a:t> abuse (R.-2)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System Management Mode (SMM)</a:t>
            </a:r>
          </a:p>
          <a:p>
            <a:pPr lvl="1"/>
            <a:r>
              <a:rPr lang="en-GB" sz="2000" dirty="0"/>
              <a:t>x86 feature since Intel 386, all normal execution is suspended</a:t>
            </a:r>
          </a:p>
          <a:p>
            <a:pPr lvl="1"/>
            <a:r>
              <a:rPr lang="en-GB" sz="2000" dirty="0"/>
              <a:t>Used for power management, memory errors, hardware-assisted debugger…</a:t>
            </a:r>
          </a:p>
          <a:p>
            <a:pPr lvl="1"/>
            <a:r>
              <a:rPr lang="en-US" sz="2000" dirty="0"/>
              <a:t>High-privilege mode (Ring -2)</a:t>
            </a:r>
          </a:p>
          <a:p>
            <a:r>
              <a:rPr lang="en-US" sz="2400" dirty="0"/>
              <a:t>SMM entered via system management interrupt (SMI)</a:t>
            </a:r>
          </a:p>
          <a:p>
            <a:pPr lvl="1"/>
            <a:r>
              <a:rPr lang="en-US" sz="2000" dirty="0"/>
              <a:t>System cannot override or disable the SMI</a:t>
            </a:r>
          </a:p>
          <a:p>
            <a:r>
              <a:rPr lang="en-US" sz="2400" dirty="0"/>
              <a:t>Target for rootkits</a:t>
            </a:r>
          </a:p>
          <a:p>
            <a:pPr lvl="1"/>
            <a:r>
              <a:rPr lang="en-US" sz="2000" dirty="0"/>
              <a:t>Modify memory, loaders, MBR…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5" y="0"/>
            <a:ext cx="1115616" cy="2303566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>
            <a:off x="7524328" y="1616199"/>
            <a:ext cx="57606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9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SMM Example: SOUFFLETROUGH implant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1800" dirty="0">
              <a:hlinkClick r:id="rId2"/>
            </a:endParaRPr>
          </a:p>
          <a:p>
            <a:endParaRPr lang="en-GB" sz="1800" dirty="0">
              <a:hlinkClick r:id="rId2"/>
            </a:endParaRPr>
          </a:p>
          <a:p>
            <a:endParaRPr lang="en-GB" sz="1800" dirty="0">
              <a:hlinkClick r:id="rId2"/>
            </a:endParaRPr>
          </a:p>
          <a:p>
            <a:endParaRPr lang="en-GB" sz="1800" dirty="0">
              <a:hlinkClick r:id="rId2"/>
            </a:endParaRPr>
          </a:p>
          <a:p>
            <a:endParaRPr lang="en-GB" sz="1800" dirty="0">
              <a:hlinkClick r:id="rId2"/>
            </a:endParaRPr>
          </a:p>
          <a:p>
            <a:endParaRPr lang="en-GB" sz="1800" dirty="0">
              <a:hlinkClick r:id="rId2"/>
            </a:endParaRPr>
          </a:p>
          <a:p>
            <a:endParaRPr lang="en-GB" sz="1800" dirty="0">
              <a:hlinkClick r:id="rId2"/>
            </a:endParaRPr>
          </a:p>
          <a:p>
            <a:endParaRPr lang="en-GB" sz="1800" dirty="0">
              <a:hlinkClick r:id="rId2"/>
            </a:endParaRPr>
          </a:p>
          <a:p>
            <a:endParaRPr lang="en-GB" sz="1800" dirty="0">
              <a:hlinkClick r:id="rId2"/>
            </a:endParaRPr>
          </a:p>
          <a:p>
            <a:endParaRPr lang="en-GB" sz="1800" dirty="0">
              <a:hlinkClick r:id="rId2"/>
            </a:endParaRPr>
          </a:p>
          <a:p>
            <a:endParaRPr lang="en-GB" sz="1800" dirty="0">
              <a:hlinkClick r:id="rId2"/>
            </a:endParaRPr>
          </a:p>
          <a:p>
            <a:r>
              <a:rPr lang="cs-CZ" sz="1800" dirty="0">
                <a:hlinkClick r:id="rId2"/>
              </a:rPr>
              <a:t>https://en.wikipedia.org/wiki/NSA_ANT_catalog</a:t>
            </a:r>
            <a:endParaRPr lang="en-US" sz="1800" dirty="0"/>
          </a:p>
          <a:p>
            <a:r>
              <a:rPr lang="en-US" sz="1800" dirty="0">
                <a:hlinkClick r:id="rId3"/>
              </a:rPr>
              <a:t>http://leaksource.info/2013/12/30/nsas-ant-division-catalog-of-exploits-for-nearly-every-major-software-hardware-firmware/</a:t>
            </a:r>
            <a:endParaRPr lang="en-US" sz="1800" dirty="0"/>
          </a:p>
          <a:p>
            <a:endParaRPr lang="en-US" sz="1800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3074" name="Picture 2" descr="D:\Documents\Obrazky\ant_souff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0485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691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planned for this lecture?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Rootkits (and defences)</a:t>
            </a:r>
          </a:p>
          <a:p>
            <a:r>
              <a:rPr lang="en-GB" dirty="0"/>
              <a:t>Reverse engineering (of binary applications)</a:t>
            </a:r>
          </a:p>
          <a:p>
            <a:r>
              <a:rPr lang="en-GB" dirty="0" err="1"/>
              <a:t>Whitebox</a:t>
            </a:r>
            <a:r>
              <a:rPr lang="en-GB" dirty="0"/>
              <a:t> attacker model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081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Bootkit</a:t>
            </a:r>
            <a:r>
              <a:rPr lang="en-US" dirty="0"/>
              <a:t> rootkits (Ring -2)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Bootkit</a:t>
            </a:r>
            <a:r>
              <a:rPr lang="en-US" sz="2400" dirty="0"/>
              <a:t>  = </a:t>
            </a:r>
            <a:r>
              <a:rPr lang="cs-CZ" sz="2400" dirty="0" err="1"/>
              <a:t>Rootkit</a:t>
            </a:r>
            <a:r>
              <a:rPr lang="en-US" sz="2400" dirty="0"/>
              <a:t> </a:t>
            </a:r>
            <a:r>
              <a:rPr lang="cs-CZ" sz="2400" dirty="0"/>
              <a:t>+ </a:t>
            </a:r>
            <a:r>
              <a:rPr lang="cs-CZ" sz="2400" dirty="0" err="1"/>
              <a:t>Boot</a:t>
            </a:r>
            <a:r>
              <a:rPr lang="cs-CZ" sz="2400" dirty="0"/>
              <a:t> </a:t>
            </a:r>
            <a:r>
              <a:rPr lang="en-GB" sz="2400" dirty="0"/>
              <a:t>c</a:t>
            </a:r>
            <a:r>
              <a:rPr lang="cs-CZ" sz="2400" dirty="0" err="1"/>
              <a:t>apability</a:t>
            </a:r>
            <a:endParaRPr lang="en-US" sz="2400" dirty="0"/>
          </a:p>
          <a:p>
            <a:r>
              <a:rPr lang="en-US" sz="2400" dirty="0"/>
              <a:t>Infect startup code</a:t>
            </a:r>
          </a:p>
          <a:p>
            <a:pPr lvl="1"/>
            <a:r>
              <a:rPr lang="en-US" sz="2000" dirty="0"/>
              <a:t>Master Boot Record (MBR)</a:t>
            </a:r>
          </a:p>
          <a:p>
            <a:pPr lvl="1"/>
            <a:r>
              <a:rPr lang="en-US" sz="2000" dirty="0"/>
              <a:t>Volume Boot Record (VBR)</a:t>
            </a:r>
          </a:p>
          <a:p>
            <a:pPr lvl="1"/>
            <a:r>
              <a:rPr lang="en-US" sz="2000" dirty="0"/>
              <a:t>Boot sector, BIOS routines…</a:t>
            </a:r>
          </a:p>
          <a:p>
            <a:r>
              <a:rPr lang="en-US" sz="2400" dirty="0"/>
              <a:t>“Evil maid” attack</a:t>
            </a:r>
          </a:p>
          <a:p>
            <a:pPr lvl="1"/>
            <a:r>
              <a:rPr lang="en-US" sz="2000" dirty="0"/>
              <a:t>Can be used to attack full disk encryption</a:t>
            </a:r>
          </a:p>
          <a:p>
            <a:pPr lvl="1"/>
            <a:r>
              <a:rPr lang="en-US" sz="2000" dirty="0"/>
              <a:t>Assumption: user will left device physically unattended</a:t>
            </a:r>
          </a:p>
          <a:p>
            <a:pPr lvl="1"/>
            <a:r>
              <a:rPr lang="en-US" sz="2000" dirty="0"/>
              <a:t>Legitimate bootloader replaced (+ key capture)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5" y="0"/>
            <a:ext cx="1115616" cy="2303566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>
            <a:off x="7524328" y="1616199"/>
            <a:ext cx="57606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85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Full-disk encryption compromise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Full-disk encryption used to encrypt all 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Laptop powered down to prevent </a:t>
            </a:r>
            <a:r>
              <a:rPr lang="en-US" sz="2400" dirty="0" err="1"/>
              <a:t>Coldboot</a:t>
            </a:r>
            <a:r>
              <a:rPr lang="en-US" sz="2400" dirty="0"/>
              <a:t> or FireWire-based attacks (read key from memory)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Laptop left unattended (“Evil maid” enters)</a:t>
            </a:r>
          </a:p>
          <a:p>
            <a:pPr lvl="1"/>
            <a:r>
              <a:rPr lang="en-US" sz="2000" dirty="0"/>
              <a:t>USB used to read part of first sector of disk</a:t>
            </a:r>
          </a:p>
          <a:p>
            <a:pPr lvl="1"/>
            <a:r>
              <a:rPr lang="en-US" sz="2000" dirty="0"/>
              <a:t>If </a:t>
            </a:r>
            <a:r>
              <a:rPr lang="en-US" sz="2000" dirty="0" err="1"/>
              <a:t>TrueCrypt</a:t>
            </a:r>
            <a:r>
              <a:rPr lang="en-US" sz="2000" dirty="0"/>
              <a:t>/</a:t>
            </a:r>
            <a:r>
              <a:rPr lang="en-US" sz="2000" dirty="0" err="1"/>
              <a:t>Bitlocker</a:t>
            </a:r>
            <a:r>
              <a:rPr lang="en-US" sz="2000" dirty="0"/>
              <a:t> loader, then insert malicious bootloader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User is prompted with forged bootloader</a:t>
            </a:r>
          </a:p>
          <a:p>
            <a:pPr lvl="1"/>
            <a:r>
              <a:rPr lang="en-US" sz="2000" dirty="0"/>
              <a:t>Password is stored</a:t>
            </a:r>
          </a:p>
          <a:p>
            <a:r>
              <a:rPr lang="en-US" sz="2400" dirty="0"/>
              <a:t>How to transfer saved password / data to attacker?</a:t>
            </a:r>
          </a:p>
          <a:p>
            <a:pPr lvl="1"/>
            <a:r>
              <a:rPr lang="en-US" sz="2000" dirty="0"/>
              <a:t>Second visit of Evil maid </a:t>
            </a:r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03238" y="6021388"/>
            <a:ext cx="854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http://theinvisiblethings.blogspot.co.uk/2009/10/evil-maid-goes-after-truecrypt.html</a:t>
            </a:r>
          </a:p>
        </p:txBody>
      </p:sp>
      <p:pic>
        <p:nvPicPr>
          <p:cNvPr id="6" name="Content Placeholder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0547" y="3209140"/>
            <a:ext cx="750455" cy="130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459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Bootkit defenses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Prevention of physical access</a:t>
            </a:r>
          </a:p>
          <a:p>
            <a:pPr lvl="1"/>
            <a:r>
              <a:rPr lang="en-US" sz="2000" dirty="0"/>
              <a:t>Problematic for portable devices</a:t>
            </a:r>
            <a:endParaRPr lang="cs-CZ" sz="2000" dirty="0"/>
          </a:p>
          <a:p>
            <a:r>
              <a:rPr lang="en-US" sz="2400" dirty="0"/>
              <a:t>Trusted boot (static vs. dynamic root of trust)</a:t>
            </a:r>
          </a:p>
          <a:p>
            <a:pPr lvl="1"/>
            <a:r>
              <a:rPr lang="en-US" sz="2000" dirty="0"/>
              <a:t>More in Lecture 10 (Trusted boot)</a:t>
            </a:r>
          </a:p>
          <a:p>
            <a:pPr lvl="1"/>
            <a:r>
              <a:rPr lang="en-US" sz="2000" dirty="0"/>
              <a:t>But bootloader must authenticate itself to user</a:t>
            </a:r>
          </a:p>
          <a:p>
            <a:pPr lvl="2"/>
            <a:r>
              <a:rPr lang="en-US" sz="2000" dirty="0"/>
              <a:t>E.g., present image encrypted by key stored in TPM</a:t>
            </a:r>
          </a:p>
          <a:p>
            <a:pPr lvl="2"/>
            <a:r>
              <a:rPr lang="en-US" sz="2000" dirty="0"/>
              <a:t>Before user enters its password</a:t>
            </a:r>
          </a:p>
          <a:p>
            <a:r>
              <a:rPr lang="en-US" sz="2400" dirty="0"/>
              <a:t>Defense by external verification of bootloader integrity</a:t>
            </a:r>
          </a:p>
          <a:p>
            <a:pPr lvl="1"/>
            <a:r>
              <a:rPr lang="en-US" sz="2000" dirty="0"/>
              <a:t>verify relevant unencrypted parts of disk (external USB)</a:t>
            </a:r>
          </a:p>
          <a:p>
            <a:pPr lvl="1"/>
            <a:endParaRPr lang="cs-CZ" sz="2000" dirty="0"/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954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5122" name="Picture 2" descr="D:\Documents\Obrázky\bootProc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868144" cy="681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869257" y="6476939"/>
            <a:ext cx="4950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solidFill>
                  <a:schemeClr val="bg1">
                    <a:lumMod val="65000"/>
                  </a:schemeClr>
                </a:solidFill>
              </a:rPr>
              <a:t>http://technet.microsoft.com/en-US/windows/dn168167.aspx</a:t>
            </a:r>
          </a:p>
        </p:txBody>
      </p:sp>
    </p:spTree>
    <p:extLst>
      <p:ext uri="{BB962C8B-B14F-4D97-AF65-F5344CB8AC3E}">
        <p14:creationId xmlns:p14="http://schemas.microsoft.com/office/powerpoint/2010/main" val="1367364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Firmware / hardware rootkits (Ring -3)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cs-CZ" dirty="0" err="1"/>
              <a:t>ersistent</a:t>
            </a:r>
            <a:r>
              <a:rPr lang="cs-CZ" dirty="0"/>
              <a:t> </a:t>
            </a:r>
            <a:r>
              <a:rPr lang="cs-CZ" dirty="0" err="1"/>
              <a:t>malware</a:t>
            </a:r>
            <a:r>
              <a:rPr lang="cs-CZ" dirty="0"/>
              <a:t> image in </a:t>
            </a:r>
            <a:r>
              <a:rPr lang="cs-CZ" dirty="0" err="1"/>
              <a:t>hardwar</a:t>
            </a:r>
            <a:r>
              <a:rPr lang="en-US" dirty="0"/>
              <a:t>e</a:t>
            </a:r>
          </a:p>
          <a:p>
            <a:pPr lvl="1"/>
            <a:r>
              <a:rPr lang="en-US" dirty="0"/>
              <a:t>Network card, router, hard drive…</a:t>
            </a:r>
          </a:p>
          <a:p>
            <a:r>
              <a:rPr lang="en-US" dirty="0"/>
              <a:t>Can run even after removal of device from target computer</a:t>
            </a:r>
          </a:p>
          <a:p>
            <a:pPr lvl="1"/>
            <a:r>
              <a:rPr lang="en-US" dirty="0"/>
              <a:t>Once device is powered again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5" y="0"/>
            <a:ext cx="1115616" cy="2303566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>
            <a:off x="7524328" y="1943526"/>
            <a:ext cx="57606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62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Anti-forensic techniques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rootkits protects itself?</a:t>
            </a:r>
          </a:p>
          <a:p>
            <a:endParaRPr lang="en-GB" dirty="0"/>
          </a:p>
          <a:p>
            <a:r>
              <a:rPr lang="en-GB" dirty="0"/>
              <a:t>Common system API functions used for hooking</a:t>
            </a:r>
          </a:p>
          <a:p>
            <a:r>
              <a:rPr lang="en-GB" dirty="0"/>
              <a:t>Hiding files</a:t>
            </a:r>
          </a:p>
          <a:p>
            <a:r>
              <a:rPr lang="en-GB" dirty="0"/>
              <a:t>Hiding processes</a:t>
            </a:r>
          </a:p>
          <a:p>
            <a:r>
              <a:rPr lang="en-GB" dirty="0"/>
              <a:t>RAM only rootkits </a:t>
            </a:r>
          </a:p>
          <a:p>
            <a:r>
              <a:rPr lang="en-GB" dirty="0"/>
              <a:t>Data destruction</a:t>
            </a:r>
          </a:p>
          <a:p>
            <a:r>
              <a:rPr lang="en-GB" dirty="0"/>
              <a:t>Data concealment</a:t>
            </a:r>
          </a:p>
          <a:p>
            <a:r>
              <a:rPr lang="en-GB" dirty="0"/>
              <a:t>Data transformation and fabrication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5580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Legitimate uses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2650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Legitimate uses of rootkits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whom is legitimacy measured?</a:t>
            </a:r>
          </a:p>
          <a:p>
            <a:endParaRPr lang="en-US" dirty="0"/>
          </a:p>
          <a:p>
            <a:r>
              <a:rPr lang="en-US" dirty="0"/>
              <a:t>Hide true nature of network “honeypots”</a:t>
            </a:r>
          </a:p>
          <a:p>
            <a:r>
              <a:rPr lang="en-US" dirty="0"/>
              <a:t>Protection of AV software against termination</a:t>
            </a:r>
          </a:p>
          <a:p>
            <a:r>
              <a:rPr lang="en-US" dirty="0"/>
              <a:t>Anti-theft protections </a:t>
            </a:r>
          </a:p>
          <a:p>
            <a:r>
              <a:rPr lang="en-US" dirty="0"/>
              <a:t>Digital rights management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930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Sony BMG Extended copy protection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Rootkit developed for (and approved) by Sony </a:t>
            </a:r>
          </a:p>
          <a:p>
            <a:pPr lvl="1"/>
            <a:r>
              <a:rPr lang="en-US" sz="2000" dirty="0"/>
              <a:t>Intended to limit possibility for disk copy</a:t>
            </a:r>
          </a:p>
          <a:p>
            <a:pPr lvl="1"/>
            <a:r>
              <a:rPr lang="en-US" sz="2000" dirty="0"/>
              <a:t>Users were not notified (silently installed after CD insert)</a:t>
            </a:r>
          </a:p>
          <a:p>
            <a:pPr lvl="1"/>
            <a:r>
              <a:rPr lang="en-US" sz="2000" dirty="0"/>
              <a:t>Digital rights management for Sony</a:t>
            </a:r>
          </a:p>
          <a:p>
            <a:pPr lvl="1"/>
            <a:r>
              <a:rPr lang="en-US" sz="2000" dirty="0"/>
              <a:t>To hide itself, any file starting with </a:t>
            </a:r>
            <a:r>
              <a:rPr lang="cs-CZ" sz="2000" i="1" dirty="0"/>
              <a:t>$</a:t>
            </a:r>
            <a:r>
              <a:rPr lang="cs-CZ" sz="2000" i="1" dirty="0" err="1"/>
              <a:t>sys</a:t>
            </a:r>
            <a:r>
              <a:rPr lang="cs-CZ" sz="2000" i="1" dirty="0"/>
              <a:t>$</a:t>
            </a:r>
            <a:r>
              <a:rPr lang="en-US" sz="2000" i="1" dirty="0"/>
              <a:t> </a:t>
            </a:r>
            <a:r>
              <a:rPr lang="en-US" sz="2000" dirty="0"/>
              <a:t>was hidden</a:t>
            </a:r>
          </a:p>
          <a:p>
            <a:r>
              <a:rPr lang="en-US" sz="2400" dirty="0"/>
              <a:t>Detected by M. </a:t>
            </a:r>
            <a:r>
              <a:rPr lang="en-US" sz="2400" dirty="0" err="1"/>
              <a:t>Russinovich’s</a:t>
            </a:r>
            <a:r>
              <a:rPr lang="en-US" sz="2400" dirty="0"/>
              <a:t> </a:t>
            </a:r>
            <a:r>
              <a:rPr lang="cs-CZ" sz="2400" dirty="0" err="1"/>
              <a:t>RootkitRevealer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After public disclose, other malware started to hide itself by naming its files as </a:t>
            </a:r>
            <a:r>
              <a:rPr lang="cs-CZ" sz="2000" i="1" dirty="0"/>
              <a:t>$</a:t>
            </a:r>
            <a:r>
              <a:rPr lang="cs-CZ" sz="2000" i="1" dirty="0" err="1"/>
              <a:t>sys</a:t>
            </a:r>
            <a:r>
              <a:rPr lang="cs-CZ" sz="2000" i="1" dirty="0"/>
              <a:t>$</a:t>
            </a:r>
            <a:r>
              <a:rPr lang="en-US" sz="2000" i="1" dirty="0"/>
              <a:t>  </a:t>
            </a:r>
            <a:r>
              <a:rPr lang="en-US" sz="2000" dirty="0"/>
              <a:t>(user was already “infected”)</a:t>
            </a:r>
          </a:p>
          <a:p>
            <a:r>
              <a:rPr lang="en-US" sz="2400" dirty="0"/>
              <a:t>Sony released patch for removal (web-based uninstaller)</a:t>
            </a:r>
          </a:p>
          <a:p>
            <a:pPr lvl="1"/>
            <a:r>
              <a:rPr lang="en-US" sz="2000" dirty="0"/>
              <a:t>Even more serious flaw introduced (any visited page can install and run program)</a:t>
            </a:r>
          </a:p>
          <a:p>
            <a:pPr lvl="1"/>
            <a:r>
              <a:rPr lang="en-US" sz="2000" dirty="0"/>
              <a:t>Resulted in class-action lawsuit against Sony BMG</a:t>
            </a:r>
          </a:p>
          <a:p>
            <a:pPr lvl="1"/>
            <a:endParaRPr lang="cs-CZ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201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Reverse engineering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6655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K. Thompson – Reflections on Trusting Trust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Subverted C compiler (Turing Award Lecture, 1983)</a:t>
            </a:r>
          </a:p>
          <a:p>
            <a:pPr lvl="1"/>
            <a:r>
              <a:rPr lang="en-US" sz="2000" dirty="0"/>
              <a:t>Adds additional functionality for selected compiled programs </a:t>
            </a:r>
          </a:p>
          <a:p>
            <a:pPr lvl="1"/>
            <a:r>
              <a:rPr lang="en-US" sz="2000" dirty="0"/>
              <a:t>E.g., login </a:t>
            </a:r>
            <a:r>
              <a:rPr lang="en-US" sz="2000" dirty="0" err="1"/>
              <a:t>cmd</a:t>
            </a:r>
            <a:r>
              <a:rPr lang="en-US" sz="2000" dirty="0"/>
              <a:t>: log password or allow user with specific name</a:t>
            </a:r>
          </a:p>
          <a:p>
            <a:r>
              <a:rPr lang="en-US" sz="2400" dirty="0"/>
              <a:t>Inspection of login’s source code will not reveal any issues</a:t>
            </a:r>
          </a:p>
          <a:p>
            <a:r>
              <a:rPr lang="en-US" sz="2400" dirty="0"/>
              <a:t>Adds malicious functionality of compiler into binary of compiler compiled with already subverted compiler</a:t>
            </a:r>
          </a:p>
          <a:p>
            <a:pPr lvl="1"/>
            <a:r>
              <a:rPr lang="en-US" sz="2000" dirty="0"/>
              <a:t>Inspection of source code of compiler will not reveal any problem</a:t>
            </a:r>
          </a:p>
          <a:p>
            <a:r>
              <a:rPr lang="en-US" sz="2400" dirty="0"/>
              <a:t>How can we detect modified login binary? </a:t>
            </a:r>
          </a:p>
          <a:p>
            <a:pPr lvl="1"/>
            <a:r>
              <a:rPr lang="en-US" sz="2000" dirty="0"/>
              <a:t>Expected hash, digital signatures </a:t>
            </a:r>
          </a:p>
          <a:p>
            <a:pPr lvl="1"/>
            <a:r>
              <a:rPr lang="en-US" sz="2000" dirty="0"/>
              <a:t>What if signature verification tool is also modified?</a:t>
            </a:r>
            <a:endParaRPr lang="cs-CZ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01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Reverse engineering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process of knowledge or design extraction from final product (usually man-made) </a:t>
            </a:r>
          </a:p>
          <a:p>
            <a:r>
              <a:rPr lang="en-GB" dirty="0"/>
              <a:t>Engineering: </a:t>
            </a:r>
          </a:p>
          <a:p>
            <a:pPr lvl="1"/>
            <a:r>
              <a:rPr lang="en-GB" dirty="0"/>
              <a:t>Mental model </a:t>
            </a:r>
            <a:r>
              <a:rPr lang="en-GB" dirty="0">
                <a:sym typeface="Symbol" panose="05050102010706020507" pitchFamily="18" charset="2"/>
              </a:rPr>
              <a:t> blueprints/source-code  product/binary</a:t>
            </a:r>
          </a:p>
          <a:p>
            <a:r>
              <a:rPr lang="en-GB" dirty="0">
                <a:sym typeface="Symbol" panose="05050102010706020507" pitchFamily="18" charset="2"/>
              </a:rPr>
              <a:t>Reverse engineering (back engineering):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From product back to knowledge or design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Blueprints/source-code might be also recreated</a:t>
            </a:r>
          </a:p>
          <a:p>
            <a:r>
              <a:rPr lang="en-GB" dirty="0">
                <a:sym typeface="Symbol" panose="05050102010706020507" pitchFamily="18" charset="2"/>
              </a:rPr>
              <a:t>Not necessary/possible to perfectly recreate design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Engineering might be loose transformation 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Back engineering might not be perfect/complete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19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83568" y="2780928"/>
            <a:ext cx="8229600" cy="792088"/>
          </a:xfrm>
        </p:spPr>
        <p:txBody>
          <a:bodyPr/>
          <a:lstStyle/>
          <a:p>
            <a:r>
              <a:rPr lang="en-GB" dirty="0"/>
              <a:t>Reverse engineering is general process</a:t>
            </a:r>
            <a:br>
              <a:rPr lang="en-GB" dirty="0"/>
            </a:br>
            <a:r>
              <a:rPr lang="en-GB" dirty="0"/>
              <a:t>We will focus on software binaries only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45672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engineering - legal issues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Reverse engineering is legal when</a:t>
            </a:r>
          </a:p>
          <a:p>
            <a:pPr lvl="1"/>
            <a:r>
              <a:rPr lang="en-US" sz="2000" dirty="0"/>
              <a:t>Own binary without documentation</a:t>
            </a:r>
            <a:endParaRPr lang="cs-CZ" sz="2000" dirty="0"/>
          </a:p>
          <a:p>
            <a:pPr lvl="1"/>
            <a:r>
              <a:rPr lang="en-US" sz="2000" dirty="0"/>
              <a:t>Anti-virus research, Forensics…</a:t>
            </a:r>
          </a:p>
          <a:p>
            <a:pPr lvl="1"/>
            <a:r>
              <a:rPr lang="en-US" sz="2000" dirty="0"/>
              <a:t>Interoperability, Fair use, education</a:t>
            </a:r>
            <a:endParaRPr lang="cs-CZ" sz="2000" dirty="0"/>
          </a:p>
          <a:p>
            <a:r>
              <a:rPr lang="en-US" sz="2400" dirty="0"/>
              <a:t>Problem with some copyright laws </a:t>
            </a:r>
          </a:p>
          <a:p>
            <a:pPr lvl="1"/>
            <a:r>
              <a:rPr lang="en-US" sz="2000" dirty="0"/>
              <a:t>not only selling circumvented content, but also attempt to circumvent is illegal </a:t>
            </a:r>
          </a:p>
          <a:p>
            <a:r>
              <a:rPr lang="en-US" sz="2400" dirty="0"/>
              <a:t>EFF Coders’ Rights Project Reverse Engineering FAQ</a:t>
            </a:r>
            <a:endParaRPr lang="en-US" sz="2400" dirty="0">
              <a:hlinkClick r:id="rId2"/>
            </a:endParaRPr>
          </a:p>
          <a:p>
            <a:pPr lvl="1"/>
            <a:r>
              <a:rPr lang="en-US" sz="2000" dirty="0"/>
              <a:t>Legal doctrines, Risky aspects, Selected decisions</a:t>
            </a:r>
          </a:p>
          <a:p>
            <a:pPr lvl="1"/>
            <a:r>
              <a:rPr lang="cs-CZ" sz="2000" dirty="0">
                <a:hlinkClick r:id="rId2"/>
              </a:rPr>
              <a:t>https://www.eff.org/issues/coders/reverse-engineering-faq</a:t>
            </a:r>
            <a:endParaRPr lang="en-US" sz="2000" dirty="0"/>
          </a:p>
          <a:p>
            <a:pPr lvl="1"/>
            <a:endParaRPr lang="cs-CZ" sz="2000" dirty="0"/>
          </a:p>
          <a:p>
            <a:endParaRPr lang="en-US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712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start reverse engineering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317234" cy="4149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Learn basic concepts (compilers, memory, OS…)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See how source-code translates into binary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Try tools on simple examples (own code, tuts)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Utilize other knowledge (communication logs…)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Have fun!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330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772816"/>
            <a:ext cx="8640762" cy="4149725"/>
          </a:xfrm>
        </p:spPr>
        <p:txBody>
          <a:bodyPr/>
          <a:lstStyle/>
          <a:p>
            <a:r>
              <a:rPr lang="en-US" sz="2800" dirty="0"/>
              <a:t>Debugger vs. debugger with binary modification  capabilities</a:t>
            </a:r>
          </a:p>
          <a:p>
            <a:pPr lvl="1"/>
            <a:r>
              <a:rPr lang="en-US" sz="2400" dirty="0"/>
              <a:t>E.g., Visual Studio vs. </a:t>
            </a:r>
            <a:r>
              <a:rPr lang="en-US" sz="2400" dirty="0" err="1"/>
              <a:t>OllyDbg</a:t>
            </a:r>
            <a:endParaRPr lang="en-US" sz="2400" dirty="0"/>
          </a:p>
          <a:p>
            <a:r>
              <a:rPr lang="en-US" sz="2800" dirty="0"/>
              <a:t>Disassembler vs. debugger</a:t>
            </a:r>
          </a:p>
          <a:p>
            <a:pPr lvl="1"/>
            <a:r>
              <a:rPr lang="en-US" sz="2400" dirty="0"/>
              <a:t>Static vs. dynamic code analysis</a:t>
            </a:r>
            <a:endParaRPr lang="cs-CZ" sz="2400" dirty="0"/>
          </a:p>
          <a:p>
            <a:r>
              <a:rPr lang="en-US" sz="2800" dirty="0"/>
              <a:t>Disassembler vs. </a:t>
            </a:r>
            <a:r>
              <a:rPr lang="en-US" sz="2800" dirty="0" err="1"/>
              <a:t>decompiler</a:t>
            </a:r>
            <a:endParaRPr lang="en-US" sz="2800" dirty="0"/>
          </a:p>
          <a:p>
            <a:pPr lvl="1"/>
            <a:r>
              <a:rPr lang="en-US" sz="2400" dirty="0"/>
              <a:t>Native code </a:t>
            </a:r>
            <a:r>
              <a:rPr lang="en-GB" sz="2400" dirty="0">
                <a:sym typeface="Symbol" panose="05050102010706020507" pitchFamily="18" charset="2"/>
              </a:rPr>
              <a:t></a:t>
            </a:r>
            <a:r>
              <a:rPr lang="en-US" sz="2400" dirty="0"/>
              <a:t> assembler </a:t>
            </a:r>
            <a:r>
              <a:rPr lang="en-GB" sz="2400" dirty="0">
                <a:sym typeface="Symbol" panose="05050102010706020507" pitchFamily="18" charset="2"/>
              </a:rPr>
              <a:t></a:t>
            </a:r>
            <a:r>
              <a:rPr lang="en-US" sz="2400" dirty="0"/>
              <a:t> source code </a:t>
            </a:r>
          </a:p>
          <a:p>
            <a:r>
              <a:rPr lang="en-US" sz="2800" dirty="0"/>
              <a:t>Native code vs. bytecode</a:t>
            </a:r>
          </a:p>
          <a:p>
            <a:pPr lvl="1"/>
            <a:r>
              <a:rPr lang="en-US" sz="2400" dirty="0"/>
              <a:t>Different instruction set, different execution model</a:t>
            </a:r>
          </a:p>
          <a:p>
            <a:r>
              <a:rPr lang="en-US" sz="2800" dirty="0"/>
              <a:t>Registry-based vs. stack-based execution</a:t>
            </a:r>
            <a:endParaRPr lang="cs-CZ" sz="2800" dirty="0"/>
          </a:p>
          <a:p>
            <a:pPr lvl="1"/>
            <a:endParaRPr lang="cs-CZ" sz="2400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329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z="3200" dirty="0"/>
              <a:t>Compilation to native binary (C/C++)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cs-CZ" altLang="en-US" dirty="0">
                <a:solidFill>
                  <a:schemeClr val="accent2"/>
                </a:solidFill>
              </a:rPr>
              <a:t>P</a:t>
            </a:r>
            <a:r>
              <a:rPr lang="en-US" altLang="en-US" dirty="0">
                <a:solidFill>
                  <a:schemeClr val="accent2"/>
                </a:solidFill>
              </a:rPr>
              <a:t>reprocessing</a:t>
            </a:r>
            <a:r>
              <a:rPr lang="en-US" altLang="en-US" dirty="0"/>
              <a:t> "g</a:t>
            </a:r>
            <a:r>
              <a:rPr lang="cs-CZ" altLang="en-US" dirty="0" err="1"/>
              <a:t>cc</a:t>
            </a:r>
            <a:r>
              <a:rPr lang="cs-CZ" altLang="en-US" dirty="0"/>
              <a:t> -E</a:t>
            </a:r>
            <a:r>
              <a:rPr lang="en-US" altLang="en-US" dirty="0"/>
              <a:t> </a:t>
            </a:r>
            <a:r>
              <a:rPr lang="cs-CZ" altLang="en-US" dirty="0" err="1"/>
              <a:t>hello</a:t>
            </a:r>
            <a:r>
              <a:rPr lang="en-US" altLang="en-US" dirty="0"/>
              <a:t>.c &gt; </a:t>
            </a:r>
            <a:r>
              <a:rPr lang="cs-CZ" altLang="en-US" dirty="0" err="1"/>
              <a:t>hello</a:t>
            </a:r>
            <a:r>
              <a:rPr lang="en-US" altLang="en-US" dirty="0"/>
              <a:t>.</a:t>
            </a:r>
            <a:r>
              <a:rPr lang="en-US" altLang="en-US" dirty="0" err="1"/>
              <a:t>i</a:t>
            </a:r>
            <a:r>
              <a:rPr lang="pt-BR" altLang="en-US" dirty="0"/>
              <a:t>"</a:t>
            </a:r>
            <a:endParaRPr lang="cs-CZ" altLang="en-US" dirty="0"/>
          </a:p>
          <a:p>
            <a:pPr marL="914400" lvl="1" indent="-457200" eaLnBrk="1" hangingPunct="1"/>
            <a:r>
              <a:rPr lang="en-US" altLang="en-US" dirty="0"/>
              <a:t>Macro expansion, </a:t>
            </a:r>
            <a:r>
              <a:rPr lang="cs-CZ" altLang="en-US" dirty="0" err="1"/>
              <a:t>include</a:t>
            </a:r>
            <a:r>
              <a:rPr lang="en-US" altLang="en-US" dirty="0"/>
              <a:t> insertion</a:t>
            </a:r>
            <a:r>
              <a:rPr lang="cs-CZ" altLang="en-US" dirty="0"/>
              <a:t>…</a:t>
            </a:r>
            <a:endParaRPr lang="en-US" altLang="en-US" dirty="0"/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dirty="0">
                <a:solidFill>
                  <a:schemeClr val="accent2"/>
                </a:solidFill>
              </a:rPr>
              <a:t>Compilation </a:t>
            </a:r>
            <a:r>
              <a:rPr lang="en-US" altLang="en-US" dirty="0"/>
              <a:t>"g</a:t>
            </a:r>
            <a:r>
              <a:rPr lang="cs-CZ" altLang="en-US" dirty="0" err="1"/>
              <a:t>cc</a:t>
            </a:r>
            <a:r>
              <a:rPr lang="en-US" altLang="en-US" dirty="0"/>
              <a:t> -s</a:t>
            </a:r>
            <a:r>
              <a:rPr lang="cs-CZ" altLang="en-US" dirty="0"/>
              <a:t> </a:t>
            </a:r>
            <a:r>
              <a:rPr lang="cs-CZ" altLang="en-US" dirty="0" err="1"/>
              <a:t>hello</a:t>
            </a:r>
            <a:r>
              <a:rPr lang="en-US" altLang="en-US" dirty="0"/>
              <a:t>.</a:t>
            </a:r>
            <a:r>
              <a:rPr lang="en-US" altLang="en-US" dirty="0" err="1"/>
              <a:t>i</a:t>
            </a:r>
            <a:r>
              <a:rPr lang="pt-BR" altLang="en-US" dirty="0"/>
              <a:t>"</a:t>
            </a:r>
            <a:endParaRPr lang="cs-CZ" altLang="en-US" dirty="0"/>
          </a:p>
          <a:p>
            <a:pPr marL="914400" lvl="1" indent="-457200" eaLnBrk="1" hangingPunct="1"/>
            <a:r>
              <a:rPr lang="en-US" altLang="en-US" dirty="0"/>
              <a:t>Syntactic code control</a:t>
            </a:r>
            <a:r>
              <a:rPr lang="cs-CZ" altLang="en-US" dirty="0"/>
              <a:t>, </a:t>
            </a:r>
            <a:r>
              <a:rPr lang="en-US" altLang="en-US" dirty="0"/>
              <a:t>most errors reported here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dirty="0">
                <a:solidFill>
                  <a:schemeClr val="accent2"/>
                </a:solidFill>
              </a:rPr>
              <a:t>Assembly</a:t>
            </a:r>
            <a:r>
              <a:rPr lang="pt-BR" altLang="en-US" dirty="0"/>
              <a:t> "as </a:t>
            </a:r>
            <a:r>
              <a:rPr lang="cs-CZ" altLang="en-US" dirty="0" err="1"/>
              <a:t>hello</a:t>
            </a:r>
            <a:r>
              <a:rPr lang="pt-BR" altLang="en-US" dirty="0"/>
              <a:t>.s -o </a:t>
            </a:r>
            <a:r>
              <a:rPr lang="cs-CZ" altLang="en-US" dirty="0" err="1"/>
              <a:t>hello</a:t>
            </a:r>
            <a:r>
              <a:rPr lang="pt-BR" altLang="en-US" dirty="0"/>
              <a:t>.o"</a:t>
            </a:r>
            <a:endParaRPr lang="cs-CZ" altLang="en-US" dirty="0"/>
          </a:p>
          <a:p>
            <a:pPr marL="914400" lvl="1" indent="-457200" eaLnBrk="1" hangingPunct="1"/>
            <a:r>
              <a:rPr lang="pt-BR" altLang="en-US" dirty="0"/>
              <a:t>Compilation from assembler to native executable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dirty="0">
                <a:solidFill>
                  <a:schemeClr val="accent2"/>
                </a:solidFill>
              </a:rPr>
              <a:t>Link</a:t>
            </a:r>
            <a:r>
              <a:rPr lang="en-US" altLang="en-US" dirty="0"/>
              <a:t> "g</a:t>
            </a:r>
            <a:r>
              <a:rPr lang="cs-CZ" altLang="en-US" dirty="0" err="1"/>
              <a:t>cc</a:t>
            </a:r>
            <a:r>
              <a:rPr lang="en-US" altLang="en-US" dirty="0"/>
              <a:t> </a:t>
            </a:r>
            <a:r>
              <a:rPr lang="cs-CZ" altLang="en-US" dirty="0" err="1"/>
              <a:t>hello</a:t>
            </a:r>
            <a:r>
              <a:rPr lang="en-US" altLang="en-US" dirty="0"/>
              <a:t>.o</a:t>
            </a:r>
            <a:r>
              <a:rPr lang="pt-BR" altLang="en-US" dirty="0"/>
              <a:t>"</a:t>
            </a:r>
            <a:endParaRPr lang="cs-CZ" altLang="en-US" dirty="0"/>
          </a:p>
          <a:p>
            <a:pPr marL="914400" lvl="1" indent="-457200" eaLnBrk="1" hangingPunct="1"/>
            <a:r>
              <a:rPr lang="en-US" altLang="en-US" dirty="0"/>
              <a:t>Substitution of relative addresses by absolute</a:t>
            </a:r>
          </a:p>
          <a:p>
            <a:pPr marL="914400" lvl="1" indent="-457200" eaLnBrk="1" hangingPunct="1"/>
            <a:endParaRPr lang="en-US" altLang="en-US" dirty="0"/>
          </a:p>
          <a:p>
            <a:pPr marL="533400" indent="-533400" eaLnBrk="1" hangingPunct="1"/>
            <a:r>
              <a:rPr lang="en-US" altLang="en-US" i="1" dirty="0"/>
              <a:t>Ordinary build executes all steps together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10" name="Picture 9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8924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21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source code/assembler in IDE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Most current IDE supports mixed source code/assembler instructions mode (Visual Studio, QT Creator...)</a:t>
            </a:r>
          </a:p>
          <a:p>
            <a:pPr lvl="1"/>
            <a:r>
              <a:rPr lang="en-US" sz="2000" dirty="0"/>
              <a:t>Mode is usually available only during a debugging </a:t>
            </a:r>
            <a:endParaRPr lang="cs-CZ" sz="2000" dirty="0"/>
          </a:p>
          <a:p>
            <a:pPr lvl="1"/>
            <a:r>
              <a:rPr lang="en-US" sz="2000" dirty="0"/>
              <a:t>Write simple code (e.g., if then else condition), insert breakpoint and start debugging</a:t>
            </a:r>
            <a:endParaRPr lang="cs-CZ" sz="2000" dirty="0"/>
          </a:p>
          <a:p>
            <a:pPr lvl="0"/>
            <a:r>
              <a:rPr lang="en-US" sz="2400" dirty="0"/>
              <a:t>Switch to mixed mode</a:t>
            </a:r>
            <a:endParaRPr lang="cs-CZ" sz="2400" dirty="0"/>
          </a:p>
          <a:p>
            <a:pPr lvl="1"/>
            <a:r>
              <a:rPr lang="en-US" sz="2000" dirty="0"/>
              <a:t>Visual </a:t>
            </a:r>
            <a:r>
              <a:rPr lang="en-US" sz="2000" dirty="0" err="1"/>
              <a:t>Studio</a:t>
            </a:r>
            <a:r>
              <a:rPr lang="en-US" sz="2000" dirty="0" err="1">
                <a:sym typeface="Symbol"/>
              </a:rPr>
              <a:t></a:t>
            </a:r>
            <a:r>
              <a:rPr lang="en-US" sz="2000" dirty="0" err="1"/>
              <a:t>RClick</a:t>
            </a:r>
            <a:r>
              <a:rPr lang="en-US" sz="2000" dirty="0" err="1">
                <a:sym typeface="Symbol"/>
              </a:rPr>
              <a:t></a:t>
            </a:r>
            <a:r>
              <a:rPr lang="en-US" sz="2000" dirty="0" err="1"/>
              <a:t>Go</a:t>
            </a:r>
            <a:r>
              <a:rPr lang="en-US" sz="2000" dirty="0"/>
              <a:t> to disassembly</a:t>
            </a:r>
            <a:endParaRPr lang="cs-CZ" sz="2000" dirty="0"/>
          </a:p>
          <a:p>
            <a:pPr lvl="1"/>
            <a:r>
              <a:rPr lang="en-US" sz="2000" dirty="0" err="1"/>
              <a:t>QTCreator</a:t>
            </a:r>
            <a:r>
              <a:rPr lang="en-US" sz="2000" dirty="0" err="1">
                <a:sym typeface="Symbol"/>
              </a:rPr>
              <a:t></a:t>
            </a:r>
            <a:r>
              <a:rPr lang="en-US" sz="2000" dirty="0" err="1"/>
              <a:t>Debug</a:t>
            </a:r>
            <a:r>
              <a:rPr lang="en-US" sz="2000" dirty="0" err="1">
                <a:sym typeface="Symbol"/>
              </a:rPr>
              <a:t></a:t>
            </a:r>
            <a:r>
              <a:rPr lang="en-US" sz="2000" dirty="0" err="1"/>
              <a:t>Operate</a:t>
            </a:r>
            <a:r>
              <a:rPr lang="en-US" sz="2000" dirty="0"/>
              <a:t> by Instruction</a:t>
            </a:r>
            <a:endParaRPr lang="cs-CZ" sz="2000" dirty="0"/>
          </a:p>
          <a:p>
            <a:pPr lvl="0"/>
            <a:r>
              <a:rPr lang="en-US" sz="2400" dirty="0"/>
              <a:t>Easy way to learn how particular source code is translated into assembler code</a:t>
            </a:r>
            <a:endParaRPr lang="cs-CZ" sz="2400" dirty="0"/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54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1520" y="1700808"/>
            <a:ext cx="4158511" cy="384720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7F7F00"/>
                </a:solidFill>
                <a:latin typeface="Courier New"/>
                <a:ea typeface="Times New Roman"/>
              </a:rPr>
              <a:t>#include &lt;</a:t>
            </a:r>
            <a:r>
              <a:rPr lang="en-US" sz="1400" dirty="0" err="1">
                <a:solidFill>
                  <a:srgbClr val="7F7F00"/>
                </a:solidFill>
                <a:latin typeface="Courier New"/>
                <a:ea typeface="Times New Roman"/>
              </a:rPr>
              <a:t>stdio.h</a:t>
            </a:r>
            <a:r>
              <a:rPr lang="en-US" sz="1400" dirty="0">
                <a:solidFill>
                  <a:srgbClr val="7F7F00"/>
                </a:solidFill>
                <a:latin typeface="Courier New"/>
                <a:ea typeface="Times New Roman"/>
              </a:rPr>
              <a:t>&gt;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b="1" dirty="0" err="1">
                <a:solidFill>
                  <a:srgbClr val="00007F"/>
                </a:solidFill>
                <a:latin typeface="Courier New"/>
                <a:ea typeface="Times New Roman"/>
              </a:rPr>
              <a:t>int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main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()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{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FILE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*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file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=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NULL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file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=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ea typeface="Times New Roman"/>
              </a:rPr>
              <a:t>fopen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400" dirty="0">
                <a:solidFill>
                  <a:srgbClr val="7F007F"/>
                </a:solidFill>
                <a:latin typeface="Courier New"/>
                <a:ea typeface="Times New Roman"/>
              </a:rPr>
              <a:t>"values.txt"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7F007F"/>
                </a:solidFill>
                <a:latin typeface="Courier New"/>
                <a:ea typeface="Times New Roman"/>
              </a:rPr>
              <a:t>"r"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);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 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</a:t>
            </a:r>
            <a:r>
              <a:rPr lang="en-US" sz="1400" b="1" dirty="0">
                <a:solidFill>
                  <a:srgbClr val="00007F"/>
                </a:solidFill>
                <a:latin typeface="Courier New"/>
                <a:ea typeface="Times New Roman"/>
              </a:rPr>
              <a:t>if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file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)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{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r>
              <a:rPr lang="en-US" sz="1400" b="1" dirty="0" err="1">
                <a:solidFill>
                  <a:srgbClr val="00007F"/>
                </a:solidFill>
                <a:latin typeface="Courier New"/>
                <a:ea typeface="Times New Roman"/>
              </a:rPr>
              <a:t>int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value1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=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007F7F"/>
                </a:solidFill>
                <a:latin typeface="Courier New"/>
                <a:ea typeface="Times New Roman"/>
              </a:rPr>
              <a:t>0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r>
              <a:rPr lang="en-US" sz="1400" b="1" dirty="0" err="1">
                <a:solidFill>
                  <a:srgbClr val="00007F"/>
                </a:solidFill>
                <a:latin typeface="Courier New"/>
                <a:ea typeface="Times New Roman"/>
              </a:rPr>
              <a:t>int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value2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=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007F7F"/>
                </a:solidFill>
                <a:latin typeface="Courier New"/>
                <a:ea typeface="Times New Roman"/>
              </a:rPr>
              <a:t>0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ea typeface="Times New Roman"/>
              </a:rPr>
              <a:t>fscanf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file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7F007F"/>
                </a:solidFill>
                <a:latin typeface="Courier New"/>
                <a:ea typeface="Times New Roman"/>
              </a:rPr>
              <a:t>"%d"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&amp;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value1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);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ea typeface="Times New Roman"/>
              </a:rPr>
              <a:t>fscanf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file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7F007F"/>
                </a:solidFill>
                <a:latin typeface="Courier New"/>
                <a:ea typeface="Times New Roman"/>
              </a:rPr>
              <a:t>"%d"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&amp;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value2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);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 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value1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=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value1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+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value2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 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ea typeface="Times New Roman"/>
              </a:rPr>
              <a:t>printf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400" dirty="0">
                <a:solidFill>
                  <a:srgbClr val="7F007F"/>
                </a:solidFill>
                <a:latin typeface="Courier New"/>
                <a:ea typeface="Times New Roman"/>
              </a:rPr>
              <a:t>"Result: %d"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value1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);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}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Courier New"/>
                <a:ea typeface="Times New Roman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ea typeface="Times New Roman"/>
              </a:rPr>
              <a:t>fclose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Times New Roman"/>
              </a:rPr>
              <a:t>file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);</a:t>
            </a:r>
            <a:endParaRPr lang="cs-CZ" sz="2000" dirty="0">
              <a:latin typeface="Times New Roman"/>
              <a:ea typeface="Times New Roman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Courier New"/>
                <a:ea typeface="Times New Roman"/>
              </a:rPr>
              <a:t>}</a:t>
            </a:r>
            <a:endParaRPr lang="cs-CZ" sz="1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11560" y="5363349"/>
            <a:ext cx="25314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Original C source code</a:t>
            </a:r>
            <a:endParaRPr lang="cs-CZ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228"/>
            <a:ext cx="343852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116662" y="2826127"/>
            <a:ext cx="5027338" cy="403187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latin typeface="Verdana"/>
                <a:ea typeface="Times New Roman"/>
                <a:cs typeface="Verdana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Dump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of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assembler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code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b="1" dirty="0">
                <a:solidFill>
                  <a:srgbClr val="00007F"/>
                </a:solidFill>
                <a:latin typeface="Courier New"/>
                <a:ea typeface="Times New Roman"/>
              </a:rPr>
              <a:t>for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function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main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: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2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</a:t>
            </a:r>
            <a:r>
              <a:rPr lang="en-US" sz="1100" b="1" dirty="0" err="1">
                <a:solidFill>
                  <a:srgbClr val="00007F"/>
                </a:solidFill>
                <a:latin typeface="Courier New"/>
                <a:ea typeface="Times New Roman"/>
              </a:rPr>
              <a:t>int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main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()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{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0x00401344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 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push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%</a:t>
            </a:r>
            <a:r>
              <a:rPr lang="en-US" sz="1100" dirty="0" err="1">
                <a:solidFill>
                  <a:srgbClr val="000000"/>
                </a:solidFill>
                <a:latin typeface="Courier New"/>
                <a:ea typeface="Times New Roman"/>
              </a:rPr>
              <a:t>ebp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0x00401345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1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  </a:t>
            </a:r>
            <a:r>
              <a:rPr lang="en-US" sz="1100" dirty="0" err="1">
                <a:solidFill>
                  <a:srgbClr val="000000"/>
                </a:solidFill>
                <a:latin typeface="Courier New"/>
                <a:ea typeface="Times New Roman"/>
              </a:rPr>
              <a:t>mov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%</a:t>
            </a:r>
            <a:r>
              <a:rPr lang="en-US" sz="1100" dirty="0" err="1">
                <a:solidFill>
                  <a:srgbClr val="000000"/>
                </a:solidFill>
                <a:latin typeface="Courier New"/>
                <a:ea typeface="Times New Roman"/>
              </a:rPr>
              <a:t>esp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,%</a:t>
            </a:r>
            <a:r>
              <a:rPr lang="en-US" sz="1100" dirty="0" err="1">
                <a:solidFill>
                  <a:srgbClr val="000000"/>
                </a:solidFill>
                <a:latin typeface="Courier New"/>
                <a:ea typeface="Times New Roman"/>
              </a:rPr>
              <a:t>ebp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0x00401347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3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  </a:t>
            </a:r>
            <a:r>
              <a:rPr lang="en-US" sz="1100" b="1" dirty="0">
                <a:solidFill>
                  <a:srgbClr val="00007F"/>
                </a:solidFill>
                <a:latin typeface="Courier New"/>
                <a:ea typeface="Times New Roman"/>
              </a:rPr>
              <a:t>and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$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0xfffffff0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,%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esp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0x0040134a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6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 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sub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$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0x20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,%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esp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0x0040134d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9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 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call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0x401a20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__main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3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FILE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*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file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=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NULL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pt-BR" sz="1100" dirty="0">
                <a:solidFill>
                  <a:srgbClr val="007F7F"/>
                </a:solidFill>
                <a:latin typeface="Courier New"/>
                <a:ea typeface="Times New Roman"/>
              </a:rPr>
              <a:t>0x00401352</a:t>
            </a:r>
            <a:r>
              <a:rPr lang="pt-BR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pt-BR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pt-BR" sz="1100" dirty="0">
                <a:solidFill>
                  <a:srgbClr val="007F7F"/>
                </a:solidFill>
                <a:latin typeface="Courier New"/>
                <a:ea typeface="Times New Roman"/>
              </a:rPr>
              <a:t>14</a:t>
            </a:r>
            <a:r>
              <a:rPr lang="pt-BR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pt-BR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 </a:t>
            </a:r>
            <a:r>
              <a:rPr lang="pt-BR" sz="1100" dirty="0">
                <a:solidFill>
                  <a:srgbClr val="000000"/>
                </a:solidFill>
                <a:latin typeface="Courier New"/>
                <a:ea typeface="Times New Roman"/>
              </a:rPr>
              <a:t>movl</a:t>
            </a:r>
            <a:r>
              <a:rPr lang="pt-BR" sz="1100" dirty="0">
                <a:solidFill>
                  <a:srgbClr val="808080"/>
                </a:solidFill>
                <a:latin typeface="Courier New"/>
                <a:ea typeface="Times New Roman"/>
              </a:rPr>
              <a:t>   $</a:t>
            </a:r>
            <a:r>
              <a:rPr lang="pt-BR" sz="1100" dirty="0">
                <a:solidFill>
                  <a:srgbClr val="007F7F"/>
                </a:solidFill>
                <a:latin typeface="Courier New"/>
                <a:ea typeface="Times New Roman"/>
              </a:rPr>
              <a:t>0x0</a:t>
            </a:r>
            <a:r>
              <a:rPr lang="pt-BR" sz="11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pt-BR" sz="1100" dirty="0">
                <a:solidFill>
                  <a:srgbClr val="007F7F"/>
                </a:solidFill>
                <a:latin typeface="Courier New"/>
                <a:ea typeface="Times New Roman"/>
              </a:rPr>
              <a:t>0x1c</a:t>
            </a:r>
            <a:r>
              <a:rPr lang="pt-BR" sz="1100" b="1" dirty="0">
                <a:solidFill>
                  <a:srgbClr val="000000"/>
                </a:solidFill>
                <a:latin typeface="Courier New"/>
                <a:ea typeface="Times New Roman"/>
              </a:rPr>
              <a:t>(%</a:t>
            </a:r>
            <a:r>
              <a:rPr lang="pt-BR" sz="1100" dirty="0">
                <a:solidFill>
                  <a:srgbClr val="000000"/>
                </a:solidFill>
                <a:latin typeface="Courier New"/>
                <a:ea typeface="Times New Roman"/>
              </a:rPr>
              <a:t>esp</a:t>
            </a:r>
            <a:r>
              <a:rPr lang="pt-BR" sz="1100" b="1" dirty="0">
                <a:solidFill>
                  <a:srgbClr val="000000"/>
                </a:solidFill>
                <a:latin typeface="Courier New"/>
                <a:ea typeface="Times New Roman"/>
              </a:rPr>
              <a:t>)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pt-BR" sz="11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pt-BR" sz="11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4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file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=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ourier New"/>
                <a:ea typeface="Times New Roman"/>
              </a:rPr>
              <a:t>fopen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100" dirty="0">
                <a:solidFill>
                  <a:srgbClr val="7F007F"/>
                </a:solidFill>
                <a:latin typeface="Courier New"/>
                <a:ea typeface="Times New Roman"/>
              </a:rPr>
              <a:t>"values.txt"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7F007F"/>
                </a:solidFill>
                <a:latin typeface="Courier New"/>
                <a:ea typeface="Times New Roman"/>
              </a:rPr>
              <a:t>"r"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);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pt-BR" sz="1100" dirty="0">
                <a:solidFill>
                  <a:srgbClr val="007F7F"/>
                </a:solidFill>
                <a:latin typeface="Courier New"/>
                <a:ea typeface="Times New Roman"/>
              </a:rPr>
              <a:t>0x0040135a</a:t>
            </a:r>
            <a:r>
              <a:rPr lang="pt-BR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pt-BR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pt-BR" sz="1100" dirty="0">
                <a:solidFill>
                  <a:srgbClr val="007F7F"/>
                </a:solidFill>
                <a:latin typeface="Courier New"/>
                <a:ea typeface="Times New Roman"/>
              </a:rPr>
              <a:t>22</a:t>
            </a:r>
            <a:r>
              <a:rPr lang="pt-BR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pt-BR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 </a:t>
            </a:r>
            <a:r>
              <a:rPr lang="pt-BR" sz="1100" dirty="0">
                <a:solidFill>
                  <a:srgbClr val="000000"/>
                </a:solidFill>
                <a:latin typeface="Courier New"/>
                <a:ea typeface="Times New Roman"/>
              </a:rPr>
              <a:t>movl</a:t>
            </a:r>
            <a:r>
              <a:rPr lang="pt-BR" sz="1100" dirty="0">
                <a:solidFill>
                  <a:srgbClr val="808080"/>
                </a:solidFill>
                <a:latin typeface="Courier New"/>
                <a:ea typeface="Times New Roman"/>
              </a:rPr>
              <a:t>   $</a:t>
            </a:r>
            <a:r>
              <a:rPr lang="pt-BR" sz="1100" dirty="0">
                <a:solidFill>
                  <a:srgbClr val="007F7F"/>
                </a:solidFill>
                <a:latin typeface="Courier New"/>
                <a:ea typeface="Times New Roman"/>
              </a:rPr>
              <a:t>0x402030</a:t>
            </a:r>
            <a:r>
              <a:rPr lang="pt-BR" sz="11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pt-BR" sz="1100" dirty="0">
                <a:solidFill>
                  <a:srgbClr val="007F7F"/>
                </a:solidFill>
                <a:latin typeface="Courier New"/>
                <a:ea typeface="Times New Roman"/>
              </a:rPr>
              <a:t>0x4</a:t>
            </a:r>
            <a:r>
              <a:rPr lang="pt-BR" sz="1100" b="1" dirty="0">
                <a:solidFill>
                  <a:srgbClr val="000000"/>
                </a:solidFill>
                <a:latin typeface="Courier New"/>
                <a:ea typeface="Times New Roman"/>
              </a:rPr>
              <a:t>(%</a:t>
            </a:r>
            <a:r>
              <a:rPr lang="pt-BR" sz="1100" dirty="0">
                <a:solidFill>
                  <a:srgbClr val="000000"/>
                </a:solidFill>
                <a:latin typeface="Courier New"/>
                <a:ea typeface="Times New Roman"/>
              </a:rPr>
              <a:t>esp</a:t>
            </a:r>
            <a:r>
              <a:rPr lang="pt-BR" sz="1100" b="1" dirty="0">
                <a:solidFill>
                  <a:srgbClr val="000000"/>
                </a:solidFill>
                <a:latin typeface="Courier New"/>
                <a:ea typeface="Times New Roman"/>
              </a:rPr>
              <a:t>)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0x00401362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30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 </a:t>
            </a:r>
            <a:r>
              <a:rPr lang="en-US" sz="1100" dirty="0" err="1">
                <a:solidFill>
                  <a:srgbClr val="000000"/>
                </a:solidFill>
                <a:latin typeface="Courier New"/>
                <a:ea typeface="Times New Roman"/>
              </a:rPr>
              <a:t>movl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$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0x402032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,(%</a:t>
            </a:r>
            <a:r>
              <a:rPr lang="en-US" sz="1100" dirty="0" err="1">
                <a:solidFill>
                  <a:srgbClr val="000000"/>
                </a:solidFill>
                <a:latin typeface="Courier New"/>
                <a:ea typeface="Times New Roman"/>
              </a:rPr>
              <a:t>esp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)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0x00401369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37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call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0x401c90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</a:t>
            </a:r>
            <a:r>
              <a:rPr lang="en-US" sz="1100" dirty="0" err="1">
                <a:solidFill>
                  <a:srgbClr val="000000"/>
                </a:solidFill>
                <a:latin typeface="Courier New"/>
                <a:ea typeface="Times New Roman"/>
              </a:rPr>
              <a:t>fopen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0x0040136e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42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 </a:t>
            </a:r>
            <a:r>
              <a:rPr lang="en-US" sz="1100" dirty="0" err="1">
                <a:solidFill>
                  <a:srgbClr val="000000"/>
                </a:solidFill>
                <a:latin typeface="Courier New"/>
                <a:ea typeface="Times New Roman"/>
              </a:rPr>
              <a:t>mov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%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eax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0x1c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(%</a:t>
            </a:r>
            <a:r>
              <a:rPr lang="en-US" sz="1100" dirty="0" err="1">
                <a:solidFill>
                  <a:srgbClr val="000000"/>
                </a:solidFill>
                <a:latin typeface="Courier New"/>
                <a:ea typeface="Times New Roman"/>
              </a:rPr>
              <a:t>esp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)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en-US" sz="1100" dirty="0">
              <a:solidFill>
                <a:srgbClr val="007F7F"/>
              </a:solidFill>
              <a:latin typeface="Courier New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	...</a:t>
            </a:r>
          </a:p>
          <a:p>
            <a:pPr>
              <a:spcAft>
                <a:spcPts val="0"/>
              </a:spcAft>
            </a:pPr>
            <a:endParaRPr lang="en-US" sz="1100" dirty="0">
              <a:solidFill>
                <a:srgbClr val="007F7F"/>
              </a:solidFill>
              <a:latin typeface="Courier New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       17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}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0x004013f5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177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leave</a:t>
            </a:r>
            <a:endParaRPr lang="cs-CZ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0x004013f6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&lt;+</a:t>
            </a:r>
            <a:r>
              <a:rPr lang="en-US" sz="1100" dirty="0">
                <a:solidFill>
                  <a:srgbClr val="007F7F"/>
                </a:solidFill>
                <a:latin typeface="Courier New"/>
                <a:ea typeface="Times New Roman"/>
              </a:rPr>
              <a:t>178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&gt;: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   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ret</a:t>
            </a:r>
            <a:endParaRPr lang="cs-CZ" sz="2000" dirty="0">
              <a:latin typeface="Times New Roman"/>
              <a:ea typeface="Times New Roman"/>
            </a:endParaRPr>
          </a:p>
          <a:p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      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End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of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assembler</a:t>
            </a:r>
            <a:r>
              <a:rPr lang="en-US" sz="11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urier New"/>
                <a:ea typeface="Times New Roman"/>
              </a:rPr>
              <a:t>dump</a:t>
            </a:r>
            <a:r>
              <a:rPr lang="en-US" sz="1100" b="1" dirty="0">
                <a:solidFill>
                  <a:srgbClr val="000000"/>
                </a:solidFill>
                <a:latin typeface="Courier New"/>
                <a:ea typeface="Times New Roman"/>
              </a:rPr>
              <a:t>.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08717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common instructions/structures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common ASM instructions</a:t>
            </a:r>
          </a:p>
          <a:p>
            <a:pPr lvl="1"/>
            <a:r>
              <a:rPr lang="en-US" dirty="0"/>
              <a:t>Load/Store from to registers: MOV, LEA</a:t>
            </a:r>
          </a:p>
          <a:p>
            <a:pPr lvl="1"/>
            <a:r>
              <a:rPr lang="en-US" dirty="0"/>
              <a:t>Arithmetic: ADD, INC…</a:t>
            </a:r>
          </a:p>
          <a:p>
            <a:pPr lvl="1"/>
            <a:r>
              <a:rPr lang="en-US" dirty="0"/>
              <a:t>Relational: CMP, TEST</a:t>
            </a:r>
          </a:p>
          <a:p>
            <a:pPr lvl="1"/>
            <a:r>
              <a:rPr lang="en-US" dirty="0"/>
              <a:t>Jumps: JMP, J*</a:t>
            </a:r>
          </a:p>
          <a:p>
            <a:pPr lvl="1"/>
            <a:r>
              <a:rPr lang="en-US" dirty="0"/>
              <a:t>Functions: CALL, RET</a:t>
            </a:r>
          </a:p>
          <a:p>
            <a:r>
              <a:rPr lang="en-US" dirty="0"/>
              <a:t>Example of typical structures (C</a:t>
            </a:r>
            <a:r>
              <a:rPr lang="en-US" dirty="0">
                <a:sym typeface="Symbol" panose="05050102010706020507" pitchFamily="18" charset="2"/>
              </a:rPr>
              <a:t> ASM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Conditional jump,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/>
              <a:t> loop, function call…</a:t>
            </a:r>
          </a:p>
          <a:p>
            <a:pPr lvl="1"/>
            <a:r>
              <a:rPr lang="en-US" dirty="0"/>
              <a:t>Familiarize via mixed source code/assembler in IDE</a:t>
            </a:r>
          </a:p>
          <a:p>
            <a:pPr lvl="1"/>
            <a:r>
              <a:rPr lang="en-US" dirty="0"/>
              <a:t>Be aware of debug/release differences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465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Jump operation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640762" cy="4149725"/>
          </a:xfrm>
        </p:spPr>
        <p:txBody>
          <a:bodyPr/>
          <a:lstStyle/>
          <a:p>
            <a:pPr lvl="0"/>
            <a:r>
              <a:rPr lang="en-US" sz="2000" dirty="0"/>
              <a:t>Jump operation </a:t>
            </a:r>
            <a:endParaRPr lang="cs-CZ" sz="2000" dirty="0"/>
          </a:p>
          <a:p>
            <a:pPr lvl="1"/>
            <a:r>
              <a:rPr lang="en-US" sz="1800" dirty="0"/>
              <a:t>Unconditional JMP – jump every time</a:t>
            </a:r>
            <a:endParaRPr lang="cs-CZ" sz="1800" dirty="0"/>
          </a:p>
          <a:p>
            <a:pPr lvl="1"/>
            <a:r>
              <a:rPr lang="en-US" sz="1800" dirty="0"/>
              <a:t>Conditional - based on the current value of flag(s) </a:t>
            </a:r>
            <a:endParaRPr lang="cs-CZ" sz="1800" dirty="0"/>
          </a:p>
          <a:p>
            <a:r>
              <a:rPr lang="en-GB" sz="2000" dirty="0"/>
              <a:t>JA*	Jump if (unsigned) above	- CF=0 and ZF=0</a:t>
            </a:r>
            <a:endParaRPr lang="cs-CZ" sz="2000" dirty="0"/>
          </a:p>
          <a:p>
            <a:r>
              <a:rPr lang="en-GB" sz="2000" dirty="0"/>
              <a:t>JB*	Jump if (unsigned) below	- CF=1</a:t>
            </a:r>
            <a:endParaRPr lang="cs-CZ" sz="2000" dirty="0"/>
          </a:p>
          <a:p>
            <a:r>
              <a:rPr lang="en-GB" sz="2000" dirty="0"/>
              <a:t>JE**	Jump if equal			- ZF=1</a:t>
            </a:r>
            <a:endParaRPr lang="cs-CZ" sz="2000" dirty="0"/>
          </a:p>
          <a:p>
            <a:r>
              <a:rPr lang="en-GB" sz="2000" dirty="0"/>
              <a:t>JG*	Jump if (signed) greater		- ZF=0 and SF=OF (SF=</a:t>
            </a:r>
            <a:r>
              <a:rPr lang="en-GB" sz="2000" dirty="0" err="1"/>
              <a:t>SignFlag</a:t>
            </a:r>
            <a:r>
              <a:rPr lang="en-GB" sz="2000" dirty="0"/>
              <a:t>)</a:t>
            </a:r>
            <a:endParaRPr lang="cs-CZ" sz="2000" dirty="0"/>
          </a:p>
          <a:p>
            <a:r>
              <a:rPr lang="en-GB" sz="2000" dirty="0"/>
              <a:t>JGE*Jump if (signed) </a:t>
            </a:r>
            <a:r>
              <a:rPr lang="en-GB" sz="2000" dirty="0" err="1"/>
              <a:t>gtr</a:t>
            </a:r>
            <a:r>
              <a:rPr lang="en-GB" sz="2000" dirty="0"/>
              <a:t> or equal	- SF=OF</a:t>
            </a:r>
            <a:endParaRPr lang="cs-CZ" sz="2000" dirty="0"/>
          </a:p>
          <a:p>
            <a:r>
              <a:rPr lang="en-GB" sz="2000" dirty="0"/>
              <a:t>JL*	Jump if (signed) less		- SF != OF (!= is not)</a:t>
            </a:r>
            <a:endParaRPr lang="cs-CZ" sz="2000" dirty="0"/>
          </a:p>
          <a:p>
            <a:r>
              <a:rPr lang="en-GB" sz="2000" dirty="0"/>
              <a:t>JLE*	Jump if (signed) less or equal	- ZF=1 and OF != OF</a:t>
            </a:r>
            <a:endParaRPr lang="cs-CZ" sz="2000" dirty="0"/>
          </a:p>
          <a:p>
            <a:r>
              <a:rPr lang="en-GB" sz="2000" dirty="0"/>
              <a:t>JMP**	Jump			- Jumps always</a:t>
            </a:r>
            <a:endParaRPr lang="cs-CZ" sz="2000" dirty="0"/>
          </a:p>
          <a:p>
            <a:r>
              <a:rPr lang="en-GB" sz="2000" dirty="0"/>
              <a:t>JNE**	Jump if not equal	- ZF=0</a:t>
            </a:r>
            <a:endParaRPr lang="cs-CZ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031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Rootkits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PV204: Rootkits, RE</a:t>
            </a:r>
          </a:p>
        </p:txBody>
      </p:sp>
    </p:spTree>
    <p:extLst>
      <p:ext uri="{BB962C8B-B14F-4D97-AF65-F5344CB8AC3E}">
        <p14:creationId xmlns:p14="http://schemas.microsoft.com/office/powerpoint/2010/main" val="10879735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branching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Conditional branching is usually realized by two consecutive operations:</a:t>
            </a:r>
            <a:endParaRPr lang="cs-CZ" sz="2800" dirty="0"/>
          </a:p>
          <a:p>
            <a:pPr marL="819150" lvl="1" indent="-457200">
              <a:buFont typeface="+mj-lt"/>
              <a:buAutoNum type="arabicPeriod"/>
            </a:pPr>
            <a:r>
              <a:rPr lang="en-US" sz="2400" dirty="0"/>
              <a:t>Comparison operation setting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Flags</a:t>
            </a:r>
            <a:r>
              <a:rPr lang="en-US" sz="2400" dirty="0"/>
              <a:t> register</a:t>
            </a:r>
            <a:endParaRPr lang="cs-CZ" sz="2400" dirty="0"/>
          </a:p>
          <a:p>
            <a:pPr marL="819150" lvl="1" indent="-457200">
              <a:buFont typeface="+mj-lt"/>
              <a:buAutoNum type="arabicPeriod"/>
            </a:pPr>
            <a:r>
              <a:rPr lang="en-US" sz="2400" dirty="0"/>
              <a:t>a) Conditional jumping operation to address based on Flags (Branch 1)</a:t>
            </a:r>
            <a:endParaRPr lang="cs-CZ" sz="2400" dirty="0"/>
          </a:p>
          <a:p>
            <a:pPr marL="819150" lvl="1" indent="-457200">
              <a:buFont typeface="+mj-lt"/>
              <a:buAutoNum type="arabicPeriod" startAt="2"/>
            </a:pPr>
            <a:r>
              <a:rPr lang="en-US" sz="2400" dirty="0"/>
              <a:t>B) If not jumped then Branch 2 code is directly present starting with a next instruction, or unconditional jump JMP to Branch 2 is present</a:t>
            </a:r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880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Comparison operations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CMP EAX, -1 - will set flag(s) in Registers</a:t>
            </a:r>
          </a:p>
          <a:p>
            <a:pPr lvl="1"/>
            <a:r>
              <a:rPr lang="en-US" sz="2400" dirty="0"/>
              <a:t>Zero and Sign flags are usually of interest</a:t>
            </a:r>
          </a:p>
          <a:p>
            <a:pPr lvl="1"/>
            <a:r>
              <a:rPr lang="en-US" sz="2400" dirty="0"/>
              <a:t>If two values are same (EAX == -1), Zero flag is set to 1</a:t>
            </a:r>
            <a:endParaRPr lang="cs-CZ" sz="2400" dirty="0"/>
          </a:p>
          <a:p>
            <a:r>
              <a:rPr lang="en-US" sz="2800" dirty="0"/>
              <a:t>TEST A, B (usually TEST EAX, EAX) </a:t>
            </a:r>
          </a:p>
          <a:p>
            <a:pPr lvl="1"/>
            <a:r>
              <a:rPr lang="en-US" sz="2400" dirty="0"/>
              <a:t>logical AND operation</a:t>
            </a:r>
          </a:p>
          <a:p>
            <a:pPr lvl="1"/>
            <a:r>
              <a:rPr lang="en-US" sz="2400" dirty="0"/>
              <a:t>results not saved, Flags are set </a:t>
            </a:r>
          </a:p>
          <a:p>
            <a:pPr lvl="1"/>
            <a:r>
              <a:rPr lang="en-US" sz="2400" dirty="0"/>
              <a:t>TEST EAX, EAX will test if value in EAX is equal to 0 </a:t>
            </a:r>
          </a:p>
          <a:p>
            <a:pPr lvl="2"/>
            <a:r>
              <a:rPr lang="en-US" sz="2400" dirty="0"/>
              <a:t>If EAX == 0 then Zero flag == 1, 0 otherwise</a:t>
            </a:r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83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z="3200" dirty="0"/>
              <a:t>Compilation to </a:t>
            </a:r>
            <a:r>
              <a:rPr lang="en-GB" sz="3200" dirty="0" err="1"/>
              <a:t>bytecode</a:t>
            </a:r>
            <a:r>
              <a:rPr lang="en-GB" sz="3200" dirty="0"/>
              <a:t> (Java, C#)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 code compiled into intermediate </a:t>
            </a:r>
            <a:r>
              <a:rPr lang="en-US" dirty="0" err="1"/>
              <a:t>bytecode</a:t>
            </a:r>
            <a:endParaRPr lang="en-US" dirty="0"/>
          </a:p>
          <a:p>
            <a:pPr lvl="1"/>
            <a:r>
              <a:rPr lang="en-US" dirty="0"/>
              <a:t>Java </a:t>
            </a:r>
            <a:r>
              <a:rPr lang="en-US" dirty="0" err="1"/>
              <a:t>bytecode</a:t>
            </a:r>
            <a:r>
              <a:rPr lang="en-US" dirty="0"/>
              <a:t>,.NET CLI ... </a:t>
            </a:r>
          </a:p>
          <a:p>
            <a:r>
              <a:rPr lang="en-US" dirty="0"/>
              <a:t>Intermediate code interpreted by virtual machine</a:t>
            </a:r>
          </a:p>
          <a:p>
            <a:r>
              <a:rPr lang="en-US" dirty="0"/>
              <a:t>Just-in-time compilation</a:t>
            </a:r>
          </a:p>
          <a:p>
            <a:pPr lvl="1"/>
            <a:r>
              <a:rPr lang="en-US" dirty="0"/>
              <a:t>Intermediate code is compiled by VM into native code</a:t>
            </a:r>
          </a:p>
          <a:p>
            <a:pPr lvl="1"/>
            <a:r>
              <a:rPr lang="en-US" dirty="0"/>
              <a:t>Improve performance significantly</a:t>
            </a:r>
          </a:p>
          <a:p>
            <a:pPr lvl="1"/>
            <a:r>
              <a:rPr lang="en-US" dirty="0"/>
              <a:t>Relevant for dynamic analysis, not for static analysis</a:t>
            </a:r>
          </a:p>
          <a:p>
            <a:r>
              <a:rPr lang="en-US" dirty="0"/>
              <a:t>Usually easier to understand then assembler code </a:t>
            </a:r>
            <a:endParaRPr lang="cs-CZ" dirty="0"/>
          </a:p>
          <a:p>
            <a:pPr lvl="1"/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634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Structure of Executable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PV204: Rootkits, RE</a:t>
            </a:r>
          </a:p>
        </p:txBody>
      </p:sp>
    </p:spTree>
    <p:extLst>
      <p:ext uri="{BB962C8B-B14F-4D97-AF65-F5344CB8AC3E}">
        <p14:creationId xmlns:p14="http://schemas.microsoft.com/office/powerpoint/2010/main" val="36805810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1026" name="Picture 2" descr="C:\Users\E525127\Documents\School\Prednasky\English PE Walkthroug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4895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96136" y="5949280"/>
            <a:ext cx="3024336" cy="461665"/>
          </a:xfrm>
          <a:prstGeom prst="rect">
            <a:avLst/>
          </a:prstGeom>
          <a:solidFill>
            <a:schemeClr val="tx2">
              <a:lumMod val="20000"/>
              <a:lumOff val="80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PE File Format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57200" y="260648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US" dirty="0"/>
              <a:t>Structure of Win32 binary executable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8210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Linux binary executable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ELF format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1026" name="Picture 2" descr="D:\Documents\Obrazky\740px-Elf-layout--e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089" y="1484784"/>
            <a:ext cx="4774101" cy="52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 rot="16200000">
            <a:off x="6165749" y="3680612"/>
            <a:ext cx="4749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"Elf-layout--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en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" by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Surueña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- Own work. </a:t>
            </a: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Licensed under CC BY-SA 3.0 via Commons</a:t>
            </a:r>
          </a:p>
        </p:txBody>
      </p:sp>
    </p:spTree>
    <p:extLst>
      <p:ext uri="{BB962C8B-B14F-4D97-AF65-F5344CB8AC3E}">
        <p14:creationId xmlns:p14="http://schemas.microsoft.com/office/powerpoint/2010/main" val="24416991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Java bytecode </a:t>
            </a:r>
            <a:r>
              <a:rPr lang="en-US" dirty="0" err="1"/>
              <a:t>classfile</a:t>
            </a:r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00808"/>
            <a:ext cx="5400600" cy="4777454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 rot="16200000">
            <a:off x="5973190" y="3405998"/>
            <a:ext cx="5993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https://commons.apache.org/proper/commons-bcel/manual.html</a:t>
            </a:r>
          </a:p>
        </p:txBody>
      </p:sp>
    </p:spTree>
    <p:extLst>
      <p:ext uri="{BB962C8B-B14F-4D97-AF65-F5344CB8AC3E}">
        <p14:creationId xmlns:p14="http://schemas.microsoft.com/office/powerpoint/2010/main" val="17349256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Registry vs. stack-based execution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14621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Registry-based execution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Values loaded 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sz="2800" dirty="0"/>
              <a:t>) from RAM to CPU registers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CPU operation (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add,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test</a:t>
            </a:r>
            <a:r>
              <a:rPr lang="en-US" sz="2800" dirty="0"/>
              <a:t>…) is executed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Resulting value is stored back 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sz="2800" dirty="0"/>
              <a:t>) to RAM</a:t>
            </a:r>
          </a:p>
          <a:p>
            <a:r>
              <a:rPr lang="en-US" sz="2800" dirty="0"/>
              <a:t>Name of the registers</a:t>
            </a:r>
          </a:p>
          <a:p>
            <a:pPr lvl="1"/>
            <a:r>
              <a:rPr lang="en-US" sz="2400" dirty="0"/>
              <a:t>EAX 32bit, AX 16bit, AH/AL 8bit</a:t>
            </a:r>
          </a:p>
          <a:p>
            <a:pPr lvl="1"/>
            <a:r>
              <a:rPr lang="en-US" sz="2400" dirty="0"/>
              <a:t>EIP ... next address to execute (instruction pointer)</a:t>
            </a:r>
            <a:endParaRPr lang="cs-CZ" sz="2400" dirty="0"/>
          </a:p>
          <a:p>
            <a:pPr lvl="1"/>
            <a:r>
              <a:rPr lang="en-US" sz="2400" dirty="0"/>
              <a:t>EBX ... usually loop counter</a:t>
            </a:r>
            <a:endParaRPr lang="cs-CZ" sz="2800" dirty="0"/>
          </a:p>
          <a:p>
            <a:r>
              <a:rPr lang="en-US" sz="2800" dirty="0"/>
              <a:t>Registers</a:t>
            </a:r>
            <a:endParaRPr lang="cs-CZ" sz="2800" dirty="0"/>
          </a:p>
          <a:p>
            <a:pPr lvl="1"/>
            <a:r>
              <a:rPr lang="en-US" sz="2400" dirty="0"/>
              <a:t>Z – zero flag, C – carry flag, S – sign flag…</a:t>
            </a:r>
          </a:p>
          <a:p>
            <a:pPr lvl="1"/>
            <a:endParaRPr lang="cs-CZ" sz="2400" dirty="0"/>
          </a:p>
          <a:p>
            <a:endParaRPr lang="cs-CZ" sz="2800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602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Add two numbers from file (HDD)</a:t>
            </a:r>
          </a:p>
        </p:txBody>
      </p:sp>
      <p:sp>
        <p:nvSpPr>
          <p:cNvPr id="884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sz="2400" dirty="0"/>
              <a:t>Read values from </a:t>
            </a:r>
            <a:r>
              <a:rPr lang="cs-CZ" altLang="en-US" sz="2400" dirty="0"/>
              <a:t>HDD </a:t>
            </a:r>
            <a:r>
              <a:rPr lang="en-US" altLang="en-US" sz="2400" dirty="0"/>
              <a:t>into </a:t>
            </a:r>
            <a:r>
              <a:rPr lang="cs-CZ" altLang="en-US" sz="2400" dirty="0"/>
              <a:t>RAM </a:t>
            </a:r>
            <a:r>
              <a:rPr lang="en-US" altLang="en-US" sz="2400" dirty="0"/>
              <a:t>memory</a:t>
            </a:r>
            <a:endParaRPr lang="cs-CZ" altLang="en-US" sz="2400" dirty="0"/>
          </a:p>
          <a:p>
            <a:pPr marL="914400" lvl="1" indent="-457200" eaLnBrk="1" hangingPunct="1">
              <a:buFont typeface="Wingdings" pitchFamily="2" charset="2"/>
              <a:buChar char="l"/>
            </a:pPr>
            <a:r>
              <a:rPr lang="en-US" altLang="en-US" sz="2000" dirty="0" err="1">
                <a:solidFill>
                  <a:srgbClr val="000000"/>
                </a:solidFill>
                <a:latin typeface="Courier New" pitchFamily="49" charset="0"/>
              </a:rPr>
              <a:t>fscanf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altLang="en-US" sz="2000" b="1" dirty="0" err="1">
                <a:solidFill>
                  <a:srgbClr val="000000"/>
                </a:solidFill>
                <a:latin typeface="Courier New" pitchFamily="49" charset="0"/>
              </a:rPr>
              <a:t>file</a:t>
            </a:r>
            <a:r>
              <a:rPr lang="cs-CZ" altLang="en-US" sz="2000" b="1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altLang="en-US" sz="2000" dirty="0">
                <a:solidFill>
                  <a:srgbClr val="7F007F"/>
                </a:solidFill>
                <a:latin typeface="Courier New" pitchFamily="49" charset="0"/>
              </a:rPr>
              <a:t>"%d"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,</a:t>
            </a:r>
            <a:r>
              <a:rPr lang="en-US" altLang="en-US" sz="2000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&amp;</a:t>
            </a:r>
            <a:r>
              <a:rPr lang="en-US" altLang="en-US" sz="2000" dirty="0">
                <a:solidFill>
                  <a:srgbClr val="000000"/>
                </a:solidFill>
                <a:latin typeface="Courier New" pitchFamily="49" charset="0"/>
              </a:rPr>
              <a:t>value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en-US" altLang="en-US" sz="2000" dirty="0">
              <a:solidFill>
                <a:srgbClr val="808080"/>
              </a:solidFill>
              <a:latin typeface="Courier New" pitchFamily="49" charset="0"/>
            </a:endParaRP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sz="2400" dirty="0"/>
              <a:t>Move value from </a:t>
            </a:r>
            <a:r>
              <a:rPr lang="cs-CZ" altLang="en-US" sz="2400" dirty="0"/>
              <a:t>RAM </a:t>
            </a:r>
            <a:r>
              <a:rPr lang="en-US" altLang="en-US" sz="2400" dirty="0"/>
              <a:t>memory to CPU registry</a:t>
            </a:r>
          </a:p>
          <a:p>
            <a:pPr marL="914400" lvl="1" indent="-457200" eaLnBrk="1" hangingPunct="1">
              <a:buFont typeface="Wingdings" pitchFamily="2" charset="2"/>
              <a:buChar char="l"/>
            </a:pPr>
            <a:r>
              <a:rPr lang="en-US" altLang="en-US" sz="2000" dirty="0">
                <a:solidFill>
                  <a:srgbClr val="000000"/>
                </a:solidFill>
                <a:latin typeface="Courier New" pitchFamily="49" charset="0"/>
              </a:rPr>
              <a:t>MOV </a:t>
            </a:r>
            <a:r>
              <a:rPr lang="en-US" altLang="en-US" sz="2000" dirty="0">
                <a:solidFill>
                  <a:srgbClr val="808080"/>
                </a:solidFill>
                <a:latin typeface="Courier New" pitchFamily="49" charset="0"/>
              </a:rPr>
              <a:t>  </a:t>
            </a:r>
            <a:r>
              <a:rPr lang="en-US" altLang="en-US" sz="2000" dirty="0">
                <a:solidFill>
                  <a:srgbClr val="007F7F"/>
                </a:solidFill>
                <a:latin typeface="Courier New" pitchFamily="49" charset="0"/>
              </a:rPr>
              <a:t>0x48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(%</a:t>
            </a:r>
            <a:r>
              <a:rPr lang="en-US" altLang="en-US" sz="2000" dirty="0" err="1">
                <a:solidFill>
                  <a:srgbClr val="000000"/>
                </a:solidFill>
                <a:latin typeface="Courier New" pitchFamily="49" charset="0"/>
              </a:rPr>
              <a:t>esp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),%</a:t>
            </a:r>
            <a:r>
              <a:rPr lang="en-US" altLang="en-US" sz="2000" dirty="0" err="1">
                <a:solidFill>
                  <a:srgbClr val="000000"/>
                </a:solidFill>
                <a:latin typeface="Courier New" pitchFamily="49" charset="0"/>
              </a:rPr>
              <a:t>eax</a:t>
            </a:r>
            <a:endParaRPr lang="cs-CZ" altLang="en-US" sz="2000" dirty="0">
              <a:solidFill>
                <a:srgbClr val="000000"/>
              </a:solidFill>
              <a:latin typeface="Courier New" pitchFamily="49" charset="0"/>
            </a:endParaRPr>
          </a:p>
          <a:p>
            <a:pPr marL="914400" lvl="1" indent="-457200" eaLnBrk="1" hangingPunct="1">
              <a:buFont typeface="Wingdings" pitchFamily="2" charset="2"/>
              <a:buChar char="l"/>
            </a:pPr>
            <a:r>
              <a:rPr lang="en-US" altLang="en-US" sz="2000" dirty="0">
                <a:solidFill>
                  <a:srgbClr val="000000"/>
                </a:solidFill>
                <a:latin typeface="Courier New" pitchFamily="49" charset="0"/>
              </a:rPr>
              <a:t>MOV </a:t>
            </a:r>
            <a:r>
              <a:rPr lang="en-US" altLang="en-US" sz="2000" dirty="0">
                <a:solidFill>
                  <a:srgbClr val="808080"/>
                </a:solidFill>
                <a:latin typeface="Courier New" pitchFamily="49" charset="0"/>
              </a:rPr>
              <a:t>  </a:t>
            </a:r>
            <a:r>
              <a:rPr lang="en-US" altLang="en-US" sz="2000" dirty="0">
                <a:solidFill>
                  <a:srgbClr val="007F7F"/>
                </a:solidFill>
                <a:latin typeface="Courier New" pitchFamily="49" charset="0"/>
              </a:rPr>
              <a:t>0x4</a:t>
            </a:r>
            <a:r>
              <a:rPr lang="cs-CZ" altLang="en-US" sz="2000" dirty="0">
                <a:solidFill>
                  <a:srgbClr val="007F7F"/>
                </a:solidFill>
                <a:latin typeface="Courier New" pitchFamily="49" charset="0"/>
              </a:rPr>
              <a:t>4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(%</a:t>
            </a:r>
            <a:r>
              <a:rPr lang="en-US" altLang="en-US" sz="2000" dirty="0" err="1">
                <a:solidFill>
                  <a:srgbClr val="000000"/>
                </a:solidFill>
                <a:latin typeface="Courier New" pitchFamily="49" charset="0"/>
              </a:rPr>
              <a:t>esp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),%</a:t>
            </a:r>
            <a:r>
              <a:rPr lang="en-US" altLang="en-US" sz="2000" dirty="0">
                <a:solidFill>
                  <a:srgbClr val="000000"/>
                </a:solidFill>
                <a:latin typeface="Courier New" pitchFamily="49" charset="0"/>
              </a:rPr>
              <a:t>e</a:t>
            </a:r>
            <a:r>
              <a:rPr lang="cs-CZ" altLang="en-US" sz="2000" dirty="0">
                <a:solidFill>
                  <a:srgbClr val="000000"/>
                </a:solidFill>
                <a:latin typeface="Courier New" pitchFamily="49" charset="0"/>
              </a:rPr>
              <a:t>d</a:t>
            </a:r>
            <a:r>
              <a:rPr lang="en-US" altLang="en-US" sz="2000" dirty="0">
                <a:solidFill>
                  <a:srgbClr val="000000"/>
                </a:solidFill>
                <a:latin typeface="Courier New" pitchFamily="49" charset="0"/>
              </a:rPr>
              <a:t>x</a:t>
            </a:r>
            <a:endParaRPr lang="cs-CZ" altLang="en-US" sz="2000" dirty="0">
              <a:latin typeface="Courier New" pitchFamily="49" charset="0"/>
            </a:endParaRP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sz="2400" dirty="0"/>
              <a:t>Execute CPU instruction</a:t>
            </a:r>
            <a:r>
              <a:rPr lang="cs-CZ" altLang="en-US" sz="2400" dirty="0"/>
              <a:t> (</a:t>
            </a:r>
            <a:r>
              <a:rPr lang="en-US" altLang="en-US" sz="2400" dirty="0"/>
              <a:t>e.g., </a:t>
            </a:r>
            <a:r>
              <a:rPr lang="cs-CZ" altLang="en-US" sz="2400" dirty="0"/>
              <a:t>ADD)</a:t>
            </a:r>
            <a:endParaRPr lang="en-US" altLang="en-US" sz="2400" dirty="0"/>
          </a:p>
          <a:p>
            <a:pPr marL="914400" lvl="1" indent="-457200" eaLnBrk="1" hangingPunct="1">
              <a:buFont typeface="Wingdings" pitchFamily="2" charset="2"/>
              <a:buChar char="l"/>
            </a:pPr>
            <a:r>
              <a:rPr lang="en-US" altLang="en-US" sz="2000" dirty="0">
                <a:solidFill>
                  <a:srgbClr val="000000"/>
                </a:solidFill>
                <a:latin typeface="Courier New" pitchFamily="49" charset="0"/>
              </a:rPr>
              <a:t>ADD</a:t>
            </a:r>
            <a:r>
              <a:rPr lang="en-US" altLang="en-US" sz="2000" dirty="0">
                <a:solidFill>
                  <a:srgbClr val="808080"/>
                </a:solidFill>
                <a:latin typeface="Courier New" pitchFamily="49" charset="0"/>
              </a:rPr>
              <a:t>    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%</a:t>
            </a:r>
            <a:r>
              <a:rPr lang="en-US" altLang="en-US" sz="2000" dirty="0" err="1">
                <a:solidFill>
                  <a:srgbClr val="000000"/>
                </a:solidFill>
                <a:latin typeface="Courier New" pitchFamily="49" charset="0"/>
              </a:rPr>
              <a:t>edx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,%</a:t>
            </a:r>
            <a:r>
              <a:rPr lang="en-US" altLang="en-US" sz="2000" dirty="0" err="1">
                <a:solidFill>
                  <a:srgbClr val="000000"/>
                </a:solidFill>
                <a:latin typeface="Courier New" pitchFamily="49" charset="0"/>
              </a:rPr>
              <a:t>eax</a:t>
            </a:r>
            <a:endParaRPr lang="cs-CZ" altLang="en-US" sz="2000" dirty="0">
              <a:latin typeface="Courier New" pitchFamily="49" charset="0"/>
            </a:endParaRP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sz="2400" dirty="0"/>
              <a:t>Transfer result from CPU register to RAM memory</a:t>
            </a:r>
          </a:p>
          <a:p>
            <a:pPr marL="914400" lvl="1" indent="-457200" eaLnBrk="1" hangingPunct="1">
              <a:buFont typeface="Wingdings" pitchFamily="2" charset="2"/>
              <a:buChar char="l"/>
            </a:pPr>
            <a:r>
              <a:rPr lang="en-US" altLang="en-US" sz="2000" dirty="0">
                <a:solidFill>
                  <a:srgbClr val="000000"/>
                </a:solidFill>
                <a:latin typeface="Courier New" pitchFamily="49" charset="0"/>
              </a:rPr>
              <a:t>MOV </a:t>
            </a:r>
            <a:r>
              <a:rPr lang="en-US" altLang="en-US" sz="2000" dirty="0">
                <a:solidFill>
                  <a:srgbClr val="808080"/>
                </a:solidFill>
                <a:latin typeface="Courier New" pitchFamily="49" charset="0"/>
              </a:rPr>
              <a:t>  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%</a:t>
            </a:r>
            <a:r>
              <a:rPr lang="en-US" altLang="en-US" sz="2000" dirty="0" err="1">
                <a:solidFill>
                  <a:srgbClr val="000000"/>
                </a:solidFill>
                <a:latin typeface="Courier New" pitchFamily="49" charset="0"/>
              </a:rPr>
              <a:t>eax</a:t>
            </a:r>
            <a:r>
              <a:rPr lang="cs-CZ" altLang="en-US" sz="20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altLang="en-US" sz="2000" dirty="0">
                <a:solidFill>
                  <a:srgbClr val="007F7F"/>
                </a:solidFill>
                <a:latin typeface="Courier New" pitchFamily="49" charset="0"/>
              </a:rPr>
              <a:t>0x48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(%</a:t>
            </a:r>
            <a:r>
              <a:rPr lang="en-US" altLang="en-US" sz="2000" dirty="0" err="1">
                <a:solidFill>
                  <a:srgbClr val="000000"/>
                </a:solidFill>
                <a:latin typeface="Courier New" pitchFamily="49" charset="0"/>
              </a:rPr>
              <a:t>esp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cs-CZ" altLang="en-US" sz="2000" dirty="0">
              <a:latin typeface="Courier New" pitchFamily="49" charset="0"/>
            </a:endParaRP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sz="2400" dirty="0"/>
              <a:t>Save result from RAM memory to file</a:t>
            </a:r>
            <a:endParaRPr lang="cs-CZ" altLang="en-US" sz="2400" dirty="0"/>
          </a:p>
          <a:p>
            <a:pPr marL="914400" lvl="1" indent="-457200" eaLnBrk="1" hangingPunct="1">
              <a:buFont typeface="Wingdings" pitchFamily="2" charset="2"/>
              <a:buChar char="l"/>
            </a:pPr>
            <a:r>
              <a:rPr lang="en-US" altLang="en-US" sz="2000" dirty="0" err="1">
                <a:solidFill>
                  <a:srgbClr val="000000"/>
                </a:solidFill>
                <a:latin typeface="Courier New" pitchFamily="49" charset="0"/>
              </a:rPr>
              <a:t>fprintf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(file,</a:t>
            </a:r>
            <a:r>
              <a:rPr lang="en-US" altLang="en-US" sz="2000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en-US" sz="2000" dirty="0">
                <a:solidFill>
                  <a:srgbClr val="7F007F"/>
                </a:solidFill>
                <a:latin typeface="Courier New" pitchFamily="49" charset="0"/>
              </a:rPr>
              <a:t>"%d"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,</a:t>
            </a:r>
            <a:r>
              <a:rPr lang="en-US" altLang="en-US" sz="2000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Courier New" pitchFamily="49" charset="0"/>
              </a:rPr>
              <a:t>value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pt-BR" altLang="en-US" sz="2000" dirty="0">
              <a:solidFill>
                <a:srgbClr val="808080"/>
              </a:solidFill>
              <a:latin typeface="Courier New" pitchFamily="49" charset="0"/>
            </a:endParaRPr>
          </a:p>
          <a:p>
            <a:pPr marL="533400" indent="-533400" eaLnBrk="1" hangingPunct="1"/>
            <a:endParaRPr lang="cs-CZ" altLang="en-US" sz="2400" dirty="0">
              <a:latin typeface="Courier New" pitchFamily="49" charset="0"/>
            </a:endParaRPr>
          </a:p>
        </p:txBody>
      </p:sp>
      <p:sp>
        <p:nvSpPr>
          <p:cNvPr id="30722" name="Footer Placeholder 6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| PV204: Rootkits, RE</a:t>
            </a:r>
            <a:endParaRPr lang="en-GB" altLang="en-US" sz="1400">
              <a:solidFill>
                <a:schemeClr val="bg1"/>
              </a:solidFill>
            </a:endParaRPr>
          </a:p>
        </p:txBody>
      </p:sp>
      <p:pic>
        <p:nvPicPr>
          <p:cNvPr id="30723" name="Picture 10" descr="cp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895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7" descr="mem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9812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8" descr="gnome-dev-harddi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0292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9" descr="mem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862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4" descr="gnome-dev-harddi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8382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4753" name="AutoShape 17"/>
          <p:cNvSpPr>
            <a:spLocks noChangeArrowheads="1"/>
          </p:cNvSpPr>
          <p:nvPr/>
        </p:nvSpPr>
        <p:spPr bwMode="auto">
          <a:xfrm>
            <a:off x="7848600" y="5562600"/>
            <a:ext cx="990600" cy="838200"/>
          </a:xfrm>
          <a:prstGeom prst="foldedCorner">
            <a:avLst>
              <a:gd name="adj" fmla="val 12500"/>
            </a:avLst>
          </a:prstGeom>
          <a:solidFill>
            <a:schemeClr val="accent1">
              <a:alpha val="36862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out.txt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"30"</a:t>
            </a:r>
          </a:p>
        </p:txBody>
      </p:sp>
      <p:sp>
        <p:nvSpPr>
          <p:cNvPr id="884757" name="Rectangle 21"/>
          <p:cNvSpPr>
            <a:spLocks noChangeArrowheads="1"/>
          </p:cNvSpPr>
          <p:nvPr/>
        </p:nvSpPr>
        <p:spPr bwMode="auto">
          <a:xfrm>
            <a:off x="7772400" y="3276600"/>
            <a:ext cx="533400" cy="381000"/>
          </a:xfrm>
          <a:prstGeom prst="rect">
            <a:avLst/>
          </a:prstGeom>
          <a:solidFill>
            <a:srgbClr val="808080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10</a:t>
            </a:r>
          </a:p>
        </p:txBody>
      </p:sp>
      <p:sp>
        <p:nvSpPr>
          <p:cNvPr id="884758" name="Rectangle 22"/>
          <p:cNvSpPr>
            <a:spLocks noChangeArrowheads="1"/>
          </p:cNvSpPr>
          <p:nvPr/>
        </p:nvSpPr>
        <p:spPr bwMode="auto">
          <a:xfrm>
            <a:off x="7772400" y="3733800"/>
            <a:ext cx="533400" cy="381000"/>
          </a:xfrm>
          <a:prstGeom prst="rect">
            <a:avLst/>
          </a:prstGeom>
          <a:solidFill>
            <a:srgbClr val="808080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884760" name="Rectangle 24"/>
          <p:cNvSpPr>
            <a:spLocks noChangeArrowheads="1"/>
          </p:cNvSpPr>
          <p:nvPr/>
        </p:nvSpPr>
        <p:spPr bwMode="auto">
          <a:xfrm>
            <a:off x="7772400" y="3276600"/>
            <a:ext cx="533400" cy="381000"/>
          </a:xfrm>
          <a:prstGeom prst="rect">
            <a:avLst/>
          </a:prstGeom>
          <a:solidFill>
            <a:srgbClr val="FF0000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884761" name="Rectangle 25"/>
          <p:cNvSpPr>
            <a:spLocks noChangeArrowheads="1"/>
          </p:cNvSpPr>
          <p:nvPr/>
        </p:nvSpPr>
        <p:spPr bwMode="auto">
          <a:xfrm>
            <a:off x="7772400" y="4343400"/>
            <a:ext cx="533400" cy="381000"/>
          </a:xfrm>
          <a:prstGeom prst="rect">
            <a:avLst/>
          </a:prstGeom>
          <a:solidFill>
            <a:srgbClr val="00CC00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884764" name="Rectangle 28"/>
          <p:cNvSpPr>
            <a:spLocks noChangeArrowheads="1"/>
          </p:cNvSpPr>
          <p:nvPr/>
        </p:nvSpPr>
        <p:spPr bwMode="auto">
          <a:xfrm>
            <a:off x="8305800" y="2362200"/>
            <a:ext cx="533400" cy="381000"/>
          </a:xfrm>
          <a:prstGeom prst="rect">
            <a:avLst/>
          </a:prstGeom>
          <a:solidFill>
            <a:srgbClr val="00CC00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30739" name="AutoShape 29"/>
          <p:cNvSpPr>
            <a:spLocks noChangeArrowheads="1"/>
          </p:cNvSpPr>
          <p:nvPr/>
        </p:nvSpPr>
        <p:spPr bwMode="auto">
          <a:xfrm>
            <a:off x="7772400" y="1143000"/>
            <a:ext cx="990600" cy="838200"/>
          </a:xfrm>
          <a:prstGeom prst="foldedCorner">
            <a:avLst>
              <a:gd name="adj" fmla="val 12500"/>
            </a:avLst>
          </a:prstGeom>
          <a:solidFill>
            <a:schemeClr val="accent1">
              <a:alpha val="36862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in.txt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"10 20"</a:t>
            </a:r>
          </a:p>
        </p:txBody>
      </p:sp>
      <p:sp>
        <p:nvSpPr>
          <p:cNvPr id="884766" name="Rectangle 30"/>
          <p:cNvSpPr>
            <a:spLocks noChangeArrowheads="1"/>
          </p:cNvSpPr>
          <p:nvPr/>
        </p:nvSpPr>
        <p:spPr bwMode="auto">
          <a:xfrm>
            <a:off x="7696200" y="2362200"/>
            <a:ext cx="533400" cy="381000"/>
          </a:xfrm>
          <a:prstGeom prst="rect">
            <a:avLst/>
          </a:prstGeom>
          <a:solidFill>
            <a:srgbClr val="00CC00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884767" name="AutoShape 31"/>
          <p:cNvSpPr>
            <a:spLocks/>
          </p:cNvSpPr>
          <p:nvPr/>
        </p:nvSpPr>
        <p:spPr bwMode="auto">
          <a:xfrm>
            <a:off x="304800" y="2286000"/>
            <a:ext cx="304800" cy="2286000"/>
          </a:xfrm>
          <a:prstGeom prst="leftBrace">
            <a:avLst>
              <a:gd name="adj1" fmla="val 62500"/>
              <a:gd name="adj2" fmla="val 50000"/>
            </a:avLst>
          </a:prstGeom>
          <a:noFill/>
          <a:ln w="254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/>
          </a:p>
        </p:txBody>
      </p:sp>
      <p:sp>
        <p:nvSpPr>
          <p:cNvPr id="884768" name="Text Box 32"/>
          <p:cNvSpPr txBox="1">
            <a:spLocks noChangeArrowheads="1"/>
          </p:cNvSpPr>
          <p:nvPr/>
        </p:nvSpPr>
        <p:spPr bwMode="auto">
          <a:xfrm rot="-5400000">
            <a:off x="-1478756" y="3307556"/>
            <a:ext cx="3324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ourier New" pitchFamily="49" charset="0"/>
              </a:rPr>
              <a:t>value</a:t>
            </a:r>
            <a:r>
              <a:rPr lang="cs-CZ" altLang="en-US" sz="18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itchFamily="49" charset="0"/>
              </a:rPr>
              <a:t>= value + value2;</a:t>
            </a:r>
          </a:p>
        </p:txBody>
      </p:sp>
    </p:spTree>
    <p:extLst>
      <p:ext uri="{BB962C8B-B14F-4D97-AF65-F5344CB8AC3E}">
        <p14:creationId xmlns:p14="http://schemas.microsoft.com/office/powerpoint/2010/main" val="126044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4753" grpId="0" animBg="1"/>
      <p:bldP spid="884757" grpId="0" animBg="1"/>
      <p:bldP spid="884758" grpId="0" animBg="1"/>
      <p:bldP spid="884760" grpId="0" animBg="1"/>
      <p:bldP spid="884761" grpId="0" animBg="1"/>
      <p:bldP spid="884764" grpId="0" animBg="1"/>
      <p:bldP spid="884766" grpId="0" animBg="1"/>
      <p:bldP spid="884767" grpId="0" animBg="1"/>
      <p:bldP spid="8847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Rootkit definition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Root-kit</a:t>
            </a:r>
          </a:p>
          <a:p>
            <a:pPr lvl="1"/>
            <a:r>
              <a:rPr lang="en-US" sz="2000" i="1" dirty="0"/>
              <a:t>root</a:t>
            </a:r>
            <a:r>
              <a:rPr lang="en-US" sz="2000" dirty="0"/>
              <a:t> user *nix systems</a:t>
            </a:r>
          </a:p>
          <a:p>
            <a:pPr lvl="1"/>
            <a:r>
              <a:rPr lang="en-US" sz="2000" i="1" dirty="0"/>
              <a:t>kit </a:t>
            </a:r>
            <a:r>
              <a:rPr lang="en-US" sz="2000" dirty="0"/>
              <a:t>set of tools to operate/execute commands   </a:t>
            </a:r>
          </a:p>
          <a:p>
            <a:r>
              <a:rPr lang="en-US" sz="2400" dirty="0"/>
              <a:t>Rootkit is piece or collection of software</a:t>
            </a:r>
          </a:p>
          <a:p>
            <a:pPr lvl="1"/>
            <a:r>
              <a:rPr lang="en-US" sz="2000" dirty="0"/>
              <a:t>Designed to enable access where it would be otherwise denied</a:t>
            </a:r>
          </a:p>
          <a:p>
            <a:pPr lvl="1"/>
            <a:r>
              <a:rPr lang="en-US" sz="2000" dirty="0"/>
              <a:t>Tries to hide(“cloak”) its presence in system</a:t>
            </a:r>
          </a:p>
          <a:p>
            <a:r>
              <a:rPr lang="en-US" sz="2400" dirty="0"/>
              <a:t>Installed after obtaining privileged access</a:t>
            </a:r>
          </a:p>
          <a:p>
            <a:pPr lvl="1"/>
            <a:r>
              <a:rPr lang="en-US" sz="2000" dirty="0"/>
              <a:t>Privileged escalation, credentials compromise, physical access…</a:t>
            </a:r>
          </a:p>
          <a:p>
            <a:r>
              <a:rPr lang="en-US" sz="2400" dirty="0"/>
              <a:t>Rootkit != exploit (rootkit usually installed after exploit)</a:t>
            </a:r>
          </a:p>
          <a:p>
            <a:r>
              <a:rPr lang="en-US" sz="2400" dirty="0"/>
              <a:t>Rootkit is usually accompanied with additional payload</a:t>
            </a:r>
          </a:p>
          <a:p>
            <a:pPr lvl="1"/>
            <a:r>
              <a:rPr lang="en-US" sz="2000" dirty="0"/>
              <a:t>Payload does the actual (potentially malicious) work</a:t>
            </a:r>
            <a:endParaRPr lang="cs-CZ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484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Stack-based execution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Bytecode contains sequence of operations</a:t>
            </a:r>
          </a:p>
          <a:p>
            <a:r>
              <a:rPr lang="en-US" sz="2400" dirty="0"/>
              <a:t>Bytecode contains constants</a:t>
            </a:r>
          </a:p>
          <a:p>
            <a:r>
              <a:rPr lang="en-US" sz="2400" dirty="0"/>
              <a:t>All intermediate values stored on stack</a:t>
            </a:r>
          </a:p>
          <a:p>
            <a:r>
              <a:rPr lang="en-US" sz="2400" dirty="0"/>
              <a:t>Interpret: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Reads next operation from bytecode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Pop operand(s) for next operation from top of stack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Executes operation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Push result of operation on top of stack</a:t>
            </a:r>
            <a:endParaRPr lang="cs-CZ" sz="2400" dirty="0"/>
          </a:p>
          <a:p>
            <a:pPr lvl="0"/>
            <a:r>
              <a:rPr lang="en-US" sz="2400" dirty="0"/>
              <a:t>No registers are used </a:t>
            </a:r>
          </a:p>
          <a:p>
            <a:pPr lvl="1"/>
            <a:r>
              <a:rPr lang="en-US" sz="2000" dirty="0"/>
              <a:t>all operands for current operation at the top of the stack</a:t>
            </a:r>
          </a:p>
          <a:p>
            <a:pPr lvl="0"/>
            <a:endParaRPr lang="cs-CZ" sz="2400" dirty="0"/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754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JavaCard</a:t>
            </a:r>
            <a:r>
              <a:rPr lang="en-US" dirty="0"/>
              <a:t> </a:t>
            </a:r>
            <a:r>
              <a:rPr lang="en-US" dirty="0" err="1"/>
              <a:t>bytecode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cs-CZ" sz="2400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5496" y="1700808"/>
            <a:ext cx="6785832" cy="406265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007F00"/>
                </a:solidFill>
                <a:latin typeface="Courier New"/>
                <a:ea typeface="Times New Roman"/>
              </a:rPr>
              <a:t>// ENCRYPT INCOMING BUFFER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200" b="1" dirty="0">
                <a:solidFill>
                  <a:srgbClr val="00007F"/>
                </a:solidFill>
                <a:latin typeface="Courier New"/>
                <a:ea typeface="Times New Roman"/>
              </a:rPr>
              <a:t>void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ourier New"/>
                <a:ea typeface="Times New Roman"/>
              </a:rPr>
              <a:t>Encrypt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200" dirty="0">
                <a:solidFill>
                  <a:srgbClr val="000000"/>
                </a:solidFill>
                <a:latin typeface="Courier New"/>
                <a:ea typeface="Times New Roman"/>
              </a:rPr>
              <a:t>APDU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apdu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)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{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    </a:t>
            </a:r>
            <a:r>
              <a:rPr lang="en-US" sz="1200" dirty="0">
                <a:solidFill>
                  <a:srgbClr val="000000"/>
                </a:solidFill>
                <a:latin typeface="Courier New"/>
                <a:ea typeface="Times New Roman"/>
              </a:rPr>
              <a:t>byte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[]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  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apdubuf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=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apdu</a:t>
            </a:r>
            <a:r>
              <a:rPr lang="en-US" sz="1200" b="1" dirty="0" err="1">
                <a:solidFill>
                  <a:srgbClr val="000000"/>
                </a:solidFill>
                <a:latin typeface="Courier New"/>
                <a:ea typeface="Times New Roman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getBuffer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();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    </a:t>
            </a:r>
            <a:r>
              <a:rPr lang="en-US" sz="1200" b="1" dirty="0">
                <a:solidFill>
                  <a:srgbClr val="00007F"/>
                </a:solidFill>
                <a:latin typeface="Courier New"/>
                <a:ea typeface="Times New Roman"/>
              </a:rPr>
              <a:t>short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   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dataLen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=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apdu</a:t>
            </a:r>
            <a:r>
              <a:rPr lang="en-US" sz="1200" b="1" dirty="0" err="1">
                <a:solidFill>
                  <a:srgbClr val="000000"/>
                </a:solidFill>
                <a:latin typeface="Courier New"/>
                <a:ea typeface="Times New Roman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setIncomingAndReceive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();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    </a:t>
            </a:r>
            <a:r>
              <a:rPr lang="en-US" sz="1200" b="1" dirty="0">
                <a:solidFill>
                  <a:srgbClr val="00007F"/>
                </a:solidFill>
                <a:latin typeface="Courier New"/>
                <a:ea typeface="Times New Roman"/>
              </a:rPr>
              <a:t>short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   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i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;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 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    </a:t>
            </a:r>
            <a:r>
              <a:rPr lang="en-US" sz="1200" dirty="0">
                <a:solidFill>
                  <a:srgbClr val="007F00"/>
                </a:solidFill>
                <a:latin typeface="Courier New"/>
                <a:ea typeface="Times New Roman"/>
              </a:rPr>
              <a:t>// CHECK EXPECTED LENGTH (MULTIPLY OF 64 bites)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    </a:t>
            </a:r>
            <a:r>
              <a:rPr lang="en-US" sz="1200" b="1" dirty="0">
                <a:solidFill>
                  <a:srgbClr val="00007F"/>
                </a:solidFill>
                <a:latin typeface="Courier New"/>
                <a:ea typeface="Times New Roman"/>
              </a:rPr>
              <a:t>if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((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dataLen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%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dirty="0">
                <a:solidFill>
                  <a:srgbClr val="007F7F"/>
                </a:solidFill>
                <a:latin typeface="Courier New"/>
                <a:ea typeface="Times New Roman"/>
              </a:rPr>
              <a:t>8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)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!=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dirty="0">
                <a:solidFill>
                  <a:srgbClr val="007F7F"/>
                </a:solidFill>
                <a:latin typeface="Courier New"/>
                <a:ea typeface="Times New Roman"/>
              </a:rPr>
              <a:t>0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)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   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       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ISOException</a:t>
            </a:r>
            <a:r>
              <a:rPr lang="en-US" sz="1200" b="1" dirty="0" err="1">
                <a:solidFill>
                  <a:srgbClr val="000000"/>
                </a:solidFill>
                <a:latin typeface="Courier New"/>
                <a:ea typeface="Times New Roman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throwIt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200" dirty="0">
                <a:solidFill>
                  <a:srgbClr val="000000"/>
                </a:solidFill>
                <a:latin typeface="Courier New"/>
                <a:ea typeface="Times New Roman"/>
              </a:rPr>
              <a:t>SW_CIPHER_DATA_LENGTH_BAD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);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 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    </a:t>
            </a:r>
            <a:r>
              <a:rPr lang="en-US" sz="1200" dirty="0">
                <a:solidFill>
                  <a:srgbClr val="007F00"/>
                </a:solidFill>
                <a:latin typeface="Courier New"/>
                <a:ea typeface="Times New Roman"/>
              </a:rPr>
              <a:t>// ENCRYPT INCOMING BUFFER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    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m_encryptCipher</a:t>
            </a:r>
            <a:r>
              <a:rPr lang="en-US" sz="1200" b="1" dirty="0" err="1">
                <a:solidFill>
                  <a:srgbClr val="000000"/>
                </a:solidFill>
                <a:latin typeface="Courier New"/>
                <a:ea typeface="Times New Roman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doFinal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apdubuf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ourier New"/>
                <a:ea typeface="Times New Roman"/>
              </a:rPr>
              <a:t>ISO7816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.</a:t>
            </a:r>
            <a:r>
              <a:rPr lang="en-US" sz="1200" dirty="0">
                <a:solidFill>
                  <a:srgbClr val="000000"/>
                </a:solidFill>
                <a:latin typeface="Courier New"/>
                <a:ea typeface="Times New Roman"/>
              </a:rPr>
              <a:t>OFFSET_CDATA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dataLen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                            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m_ramArray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200" b="1" dirty="0">
                <a:solidFill>
                  <a:srgbClr val="00007F"/>
                </a:solidFill>
                <a:latin typeface="Courier New"/>
                <a:ea typeface="Times New Roman"/>
              </a:rPr>
              <a:t>short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)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dirty="0">
                <a:solidFill>
                  <a:srgbClr val="007F7F"/>
                </a:solidFill>
                <a:latin typeface="Courier New"/>
                <a:ea typeface="Times New Roman"/>
              </a:rPr>
              <a:t>0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);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 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    </a:t>
            </a:r>
            <a:r>
              <a:rPr lang="en-US" sz="1200" dirty="0">
                <a:solidFill>
                  <a:srgbClr val="007F00"/>
                </a:solidFill>
                <a:latin typeface="Courier New"/>
                <a:ea typeface="Times New Roman"/>
              </a:rPr>
              <a:t>// COPY ENCRYPTED DATA INTO OUTGOING BUFFER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    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Util</a:t>
            </a:r>
            <a:r>
              <a:rPr lang="en-US" sz="1200" b="1" dirty="0" err="1">
                <a:solidFill>
                  <a:srgbClr val="000000"/>
                </a:solidFill>
                <a:latin typeface="Courier New"/>
                <a:ea typeface="Times New Roman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arrayCopyNonAtomic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m_ramArray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200" b="1" dirty="0">
                <a:solidFill>
                  <a:srgbClr val="00007F"/>
                </a:solidFill>
                <a:latin typeface="Courier New"/>
                <a:ea typeface="Times New Roman"/>
              </a:rPr>
              <a:t>short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)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dirty="0">
                <a:solidFill>
                  <a:srgbClr val="007F7F"/>
                </a:solidFill>
                <a:latin typeface="Courier New"/>
                <a:ea typeface="Times New Roman"/>
              </a:rPr>
              <a:t>0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apdubuf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                            </a:t>
            </a:r>
            <a:r>
              <a:rPr lang="en-US" sz="1200" dirty="0">
                <a:solidFill>
                  <a:srgbClr val="000000"/>
                </a:solidFill>
                <a:latin typeface="Courier New"/>
                <a:ea typeface="Times New Roman"/>
              </a:rPr>
              <a:t>ISO7816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.</a:t>
            </a:r>
            <a:r>
              <a:rPr lang="en-US" sz="1200" dirty="0">
                <a:solidFill>
                  <a:srgbClr val="000000"/>
                </a:solidFill>
                <a:latin typeface="Courier New"/>
                <a:ea typeface="Times New Roman"/>
              </a:rPr>
              <a:t>OFFSET_CDATA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dataLen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);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 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    </a:t>
            </a:r>
            <a:r>
              <a:rPr lang="en-US" sz="1200" dirty="0">
                <a:solidFill>
                  <a:srgbClr val="007F00"/>
                </a:solidFill>
                <a:latin typeface="Courier New"/>
                <a:ea typeface="Times New Roman"/>
              </a:rPr>
              <a:t>// SEND OUTGOING BUFFER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    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apdu</a:t>
            </a:r>
            <a:r>
              <a:rPr lang="en-US" sz="1200" b="1" dirty="0" err="1">
                <a:solidFill>
                  <a:srgbClr val="000000"/>
                </a:solidFill>
                <a:latin typeface="Courier New"/>
                <a:ea typeface="Times New Roman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setOutgoingAndSend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(</a:t>
            </a:r>
            <a:r>
              <a:rPr lang="en-US" sz="1200" dirty="0">
                <a:solidFill>
                  <a:srgbClr val="000000"/>
                </a:solidFill>
                <a:latin typeface="Courier New"/>
                <a:ea typeface="Times New Roman"/>
              </a:rPr>
              <a:t>ISO7816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.</a:t>
            </a:r>
            <a:r>
              <a:rPr lang="en-US" sz="1200" dirty="0">
                <a:solidFill>
                  <a:srgbClr val="000000"/>
                </a:solidFill>
                <a:latin typeface="Courier New"/>
                <a:ea typeface="Times New Roman"/>
              </a:rPr>
              <a:t>OFFSET_CDATA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,</a:t>
            </a:r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ea typeface="Times New Roman"/>
              </a:rPr>
              <a:t>dataLen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);</a:t>
            </a:r>
            <a:endParaRPr lang="cs-CZ" dirty="0">
              <a:latin typeface="Times New Roman"/>
              <a:ea typeface="Times New Roman"/>
            </a:endParaRPr>
          </a:p>
          <a:p>
            <a:r>
              <a:rPr lang="en-US" sz="1200" dirty="0">
                <a:solidFill>
                  <a:srgbClr val="808080"/>
                </a:solidFill>
                <a:latin typeface="Courier New"/>
                <a:ea typeface="Times New Roman"/>
              </a:rPr>
              <a:t>  </a:t>
            </a:r>
            <a:r>
              <a:rPr lang="en-US" sz="1200" b="1" dirty="0">
                <a:solidFill>
                  <a:srgbClr val="000000"/>
                </a:solidFill>
                <a:latin typeface="Courier New"/>
                <a:ea typeface="Times New Roman"/>
              </a:rPr>
              <a:t>}</a:t>
            </a:r>
            <a:endParaRPr lang="cs-CZ" sz="1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444208" y="116632"/>
            <a:ext cx="4238661" cy="652486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11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method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Encrypt</a:t>
            </a:r>
            <a:r>
              <a:rPr lang="cs-CZ" sz="11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Ljavacard</a:t>
            </a:r>
            <a:r>
              <a:rPr lang="cs-CZ" sz="11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framework</a:t>
            </a:r>
            <a:r>
              <a:rPr lang="cs-CZ" sz="11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APDU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  <a:r>
              <a:rPr lang="cs-CZ" sz="11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V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1100" dirty="0">
                <a:solidFill>
                  <a:srgbClr val="007F7F"/>
                </a:solidFill>
                <a:latin typeface="Verdana"/>
              </a:rPr>
              <a:t>129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1100" b="1" dirty="0">
                <a:solidFill>
                  <a:srgbClr val="000000"/>
                </a:solidFill>
                <a:latin typeface="Verdana"/>
              </a:rPr>
              <a:t>{</a:t>
            </a:r>
          </a:p>
          <a:p>
            <a:r>
              <a:rPr lang="en-US" sz="1100" b="1" dirty="0">
                <a:solidFill>
                  <a:srgbClr val="000000"/>
                </a:solidFill>
                <a:latin typeface="Verdana"/>
              </a:rPr>
              <a:t>  </a:t>
            </a:r>
            <a:r>
              <a:rPr lang="cs-CZ" sz="11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stack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1100" dirty="0">
                <a:solidFill>
                  <a:srgbClr val="007F7F"/>
                </a:solidFill>
                <a:latin typeface="Verdana"/>
              </a:rPr>
              <a:t>6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en-US" sz="1100" b="1" dirty="0">
                <a:solidFill>
                  <a:srgbClr val="000000"/>
                </a:solidFill>
                <a:latin typeface="Verdana"/>
              </a:rPr>
              <a:t>  </a:t>
            </a:r>
            <a:r>
              <a:rPr lang="cs-CZ" sz="11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locals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1100" dirty="0">
                <a:solidFill>
                  <a:srgbClr val="007F7F"/>
                </a:solidFill>
                <a:latin typeface="Verdana"/>
              </a:rPr>
              <a:t>3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en-US" sz="1100" b="1" dirty="0">
                <a:solidFill>
                  <a:srgbClr val="000000"/>
                </a:solidFill>
                <a:latin typeface="Verdana"/>
              </a:rPr>
              <a:t>  </a:t>
            </a:r>
            <a:r>
              <a:rPr lang="cs-CZ" sz="11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descriptor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    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Ljavacard</a:t>
            </a:r>
            <a:r>
              <a:rPr lang="cs-CZ" sz="11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framework</a:t>
            </a:r>
            <a:r>
              <a:rPr lang="cs-CZ" sz="11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APDU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       </a:t>
            </a:r>
            <a:r>
              <a:rPr lang="cs-CZ" sz="1100" dirty="0">
                <a:solidFill>
                  <a:srgbClr val="007F7F"/>
                </a:solidFill>
                <a:latin typeface="Verdana"/>
              </a:rPr>
              <a:t>0.10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00007F"/>
                </a:solidFill>
                <a:latin typeface="Verdana"/>
              </a:rPr>
              <a:t>L0: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   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aload_1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invokevirtual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1100" dirty="0">
                <a:solidFill>
                  <a:srgbClr val="007F7F"/>
                </a:solidFill>
                <a:latin typeface="Verdana"/>
              </a:rPr>
              <a:t>30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               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astore_2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aload_1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invokevirtual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1100" dirty="0">
                <a:solidFill>
                  <a:srgbClr val="007F7F"/>
                </a:solidFill>
                <a:latin typeface="Verdana"/>
              </a:rPr>
              <a:t>42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               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sstore_3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sload_3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bspush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1100" dirty="0">
                <a:solidFill>
                  <a:srgbClr val="007F7F"/>
                </a:solidFill>
                <a:latin typeface="Verdana"/>
              </a:rPr>
              <a:t>8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srem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ifeq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L2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00007F"/>
                </a:solidFill>
                <a:latin typeface="Verdana"/>
              </a:rPr>
              <a:t>L1: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sspush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1100" dirty="0">
                <a:solidFill>
                  <a:srgbClr val="007F7F"/>
                </a:solidFill>
                <a:latin typeface="Verdana"/>
              </a:rPr>
              <a:t>26384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invokestatic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1100" dirty="0">
                <a:solidFill>
                  <a:srgbClr val="007F7F"/>
                </a:solidFill>
                <a:latin typeface="Verdana"/>
              </a:rPr>
              <a:t>41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                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goto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L2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00007F"/>
                </a:solidFill>
                <a:latin typeface="Verdana"/>
              </a:rPr>
              <a:t>L2: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getfield_a_this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1100" dirty="0">
                <a:solidFill>
                  <a:srgbClr val="007F7F"/>
                </a:solidFill>
                <a:latin typeface="Verdana"/>
              </a:rPr>
              <a:t>1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              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aload_2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sconst_5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sload_3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getfield_a_this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1100" dirty="0">
                <a:solidFill>
                  <a:srgbClr val="007F7F"/>
                </a:solidFill>
                <a:latin typeface="Verdana"/>
              </a:rPr>
              <a:t>10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             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sconst_0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invokevirtual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1100" dirty="0">
                <a:solidFill>
                  <a:srgbClr val="007F7F"/>
                </a:solidFill>
                <a:latin typeface="Verdana"/>
              </a:rPr>
              <a:t>43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pop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getfield_a_this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1100" dirty="0">
                <a:solidFill>
                  <a:srgbClr val="007F7F"/>
                </a:solidFill>
                <a:latin typeface="Verdana"/>
              </a:rPr>
              <a:t>10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             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sconst_0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aload_2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sconst_5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sload_3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invokestatic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1100" dirty="0">
                <a:solidFill>
                  <a:srgbClr val="007F7F"/>
                </a:solidFill>
                <a:latin typeface="Verdana"/>
              </a:rPr>
              <a:t>44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                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pop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aload_1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sconst_5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>
                <a:solidFill>
                  <a:srgbClr val="00007F"/>
                </a:solidFill>
                <a:latin typeface="Verdana"/>
              </a:rPr>
              <a:t>sload_3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dirty="0" err="1">
                <a:solidFill>
                  <a:srgbClr val="00007F"/>
                </a:solidFill>
                <a:latin typeface="Verdana"/>
              </a:rPr>
              <a:t>invokevirtual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1100" dirty="0">
                <a:solidFill>
                  <a:srgbClr val="007F7F"/>
                </a:solidFill>
                <a:latin typeface="Verdana"/>
              </a:rPr>
              <a:t>45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               </a:t>
            </a:r>
          </a:p>
          <a:p>
            <a:r>
              <a:rPr lang="cs-CZ" sz="11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cs-CZ" sz="1100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cs-CZ" sz="1100" dirty="0">
                <a:solidFill>
                  <a:srgbClr val="808080"/>
                </a:solidFill>
                <a:latin typeface="Verdana"/>
              </a:rPr>
              <a:t>;</a:t>
            </a:r>
          </a:p>
          <a:p>
            <a:r>
              <a:rPr lang="cs-CZ" sz="1100" b="1" dirty="0">
                <a:solidFill>
                  <a:srgbClr val="000000"/>
                </a:solidFill>
                <a:latin typeface="Verdana"/>
              </a:rPr>
              <a:t>}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652119" y="6486426"/>
            <a:ext cx="31983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Resulting </a:t>
            </a:r>
            <a:r>
              <a:rPr lang="en-US" dirty="0" err="1"/>
              <a:t>JavaCard</a:t>
            </a:r>
            <a:r>
              <a:rPr lang="en-US" dirty="0"/>
              <a:t> </a:t>
            </a:r>
            <a:r>
              <a:rPr lang="en-US" dirty="0" err="1"/>
              <a:t>bytecode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578793"/>
            <a:ext cx="33522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Original </a:t>
            </a:r>
            <a:r>
              <a:rPr lang="en-US" dirty="0" err="1"/>
              <a:t>JavaCard</a:t>
            </a:r>
            <a:r>
              <a:rPr lang="en-US" dirty="0"/>
              <a:t> source code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715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Disassembling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Recovering information from binary executables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PV204: Rootkits, RE</a:t>
            </a:r>
          </a:p>
        </p:txBody>
      </p:sp>
    </p:spTree>
    <p:extLst>
      <p:ext uri="{BB962C8B-B14F-4D97-AF65-F5344CB8AC3E}">
        <p14:creationId xmlns:p14="http://schemas.microsoft.com/office/powerpoint/2010/main" val="13858893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Disassembling of native binaries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Reversing process of compilation </a:t>
            </a:r>
          </a:p>
          <a:p>
            <a:pPr lvl="1"/>
            <a:r>
              <a:rPr lang="en-US" dirty="0"/>
              <a:t>Back from native code to ASM</a:t>
            </a:r>
          </a:p>
          <a:p>
            <a:r>
              <a:rPr lang="en-US" dirty="0"/>
              <a:t>Compilation/assembly is loose process:</a:t>
            </a:r>
          </a:p>
          <a:p>
            <a:pPr lvl="1"/>
            <a:r>
              <a:rPr lang="en-US" dirty="0"/>
              <a:t>Variable/function names</a:t>
            </a:r>
          </a:p>
          <a:p>
            <a:pPr lvl="1"/>
            <a:r>
              <a:rPr lang="en-US" dirty="0"/>
              <a:t>Unused structures</a:t>
            </a:r>
          </a:p>
          <a:p>
            <a:pPr lvl="1"/>
            <a:r>
              <a:rPr lang="en-US" dirty="0"/>
              <a:t>Performance optimization applied during compilation</a:t>
            </a:r>
          </a:p>
          <a:p>
            <a:r>
              <a:rPr lang="en-US" dirty="0"/>
              <a:t>Wide range of native platforms</a:t>
            </a:r>
          </a:p>
          <a:p>
            <a:pPr lvl="1"/>
            <a:r>
              <a:rPr lang="en-US" dirty="0"/>
              <a:t>Differences in support and performance of disassemblers</a:t>
            </a:r>
          </a:p>
          <a:p>
            <a:r>
              <a:rPr lang="en-US" dirty="0"/>
              <a:t>Bytecode is already on the level of “disassembled” binaries (usually easier to understand)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21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/>
              <a:t>Structured code vs. sequence of executed ops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Structured code contains code for all branches </a:t>
            </a:r>
          </a:p>
          <a:p>
            <a:pPr lvl="1"/>
            <a:r>
              <a:rPr lang="en-US" sz="2400" dirty="0"/>
              <a:t>runnable binary/bytecode</a:t>
            </a:r>
            <a:endParaRPr lang="cs-CZ" sz="2400" dirty="0"/>
          </a:p>
          <a:p>
            <a:r>
              <a:rPr lang="en-US" sz="2800" dirty="0"/>
              <a:t>Information loss in compiled binary</a:t>
            </a:r>
          </a:p>
          <a:p>
            <a:pPr lvl="1"/>
            <a:r>
              <a:rPr lang="en-US" sz="2400" dirty="0"/>
              <a:t>Stripped metadata and debugging symbols</a:t>
            </a:r>
          </a:p>
          <a:p>
            <a:pPr lvl="1"/>
            <a:r>
              <a:rPr lang="en-US" sz="2400" dirty="0"/>
              <a:t>Compiler optimizations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/>
              <a:t>Sequence of executed instructions only from branches taken </a:t>
            </a:r>
          </a:p>
          <a:p>
            <a:pPr lvl="1"/>
            <a:r>
              <a:rPr lang="en-US" sz="2400" dirty="0"/>
              <a:t>E.g., power analysis of smart card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921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Structured code vs. sequence of executed ops</a:t>
            </a:r>
            <a:endParaRPr lang="cs-CZ" altLang="cs-CZ" sz="2800" dirty="0"/>
          </a:p>
        </p:txBody>
      </p:sp>
      <p:sp>
        <p:nvSpPr>
          <p:cNvPr id="130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sz="2400" dirty="0"/>
          </a:p>
        </p:txBody>
      </p:sp>
      <p:sp>
        <p:nvSpPr>
          <p:cNvPr id="1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815658"/>
            <a:ext cx="2895600" cy="285750"/>
          </a:xfrm>
        </p:spPr>
        <p:txBody>
          <a:bodyPr/>
          <a:lstStyle/>
          <a:p>
            <a:r>
              <a:rPr lang="en-US" altLang="cs-CZ"/>
              <a:t>| PV204 Trusted element 25.2.2016</a:t>
            </a:r>
            <a:endParaRPr lang="en-GB" altLang="cs-CZ"/>
          </a:p>
        </p:txBody>
      </p:sp>
      <p:pic>
        <p:nvPicPr>
          <p:cNvPr id="1309700" name="Picture 4" descr="R32_JCBytecode_exampl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50902"/>
            <a:ext cx="8569325" cy="1938338"/>
          </a:xfr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09701" name="Text Box 5"/>
          <p:cNvSpPr txBox="1">
            <a:spLocks noChangeArrowheads="1"/>
          </p:cNvSpPr>
          <p:nvPr/>
        </p:nvSpPr>
        <p:spPr bwMode="auto">
          <a:xfrm>
            <a:off x="250825" y="2415827"/>
            <a:ext cx="4038600" cy="66675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>
                <a:solidFill>
                  <a:schemeClr val="accent2"/>
                </a:solidFill>
              </a:rPr>
              <a:t>(source code)</a:t>
            </a:r>
            <a:r>
              <a:rPr lang="cs-CZ" altLang="cs-CZ" b="0" i="1"/>
              <a:t> </a:t>
            </a:r>
            <a:endParaRPr lang="en-US" altLang="cs-CZ" b="0" i="1"/>
          </a:p>
          <a:p>
            <a:r>
              <a:rPr lang="cs-CZ" altLang="cs-CZ" b="0"/>
              <a:t>m_ram1[0] = (byte) (m_ram1[0] % 1); </a:t>
            </a:r>
          </a:p>
        </p:txBody>
      </p:sp>
      <p:sp>
        <p:nvSpPr>
          <p:cNvPr id="1309702" name="Text Box 6"/>
          <p:cNvSpPr txBox="1">
            <a:spLocks noChangeArrowheads="1"/>
          </p:cNvSpPr>
          <p:nvPr/>
        </p:nvSpPr>
        <p:spPr bwMode="auto">
          <a:xfrm>
            <a:off x="5580063" y="1552227"/>
            <a:ext cx="1936750" cy="2039938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 dirty="0">
                <a:solidFill>
                  <a:schemeClr val="accent2"/>
                </a:solidFill>
              </a:rPr>
              <a:t>(bytecode)</a:t>
            </a:r>
          </a:p>
          <a:p>
            <a:r>
              <a:rPr lang="en-US" altLang="cs-CZ" b="0" dirty="0" err="1"/>
              <a:t>getfield_a_this</a:t>
            </a:r>
            <a:r>
              <a:rPr lang="en-US" altLang="cs-CZ" b="0" dirty="0"/>
              <a:t> 0;</a:t>
            </a:r>
          </a:p>
          <a:p>
            <a:r>
              <a:rPr lang="en-US" altLang="cs-CZ" b="0" dirty="0"/>
              <a:t>sconst_0;</a:t>
            </a:r>
          </a:p>
          <a:p>
            <a:r>
              <a:rPr lang="en-US" altLang="cs-CZ" b="0" dirty="0" err="1"/>
              <a:t>baload</a:t>
            </a:r>
            <a:r>
              <a:rPr lang="en-US" altLang="cs-CZ" b="0" dirty="0"/>
              <a:t>;</a:t>
            </a:r>
          </a:p>
          <a:p>
            <a:r>
              <a:rPr lang="en-US" altLang="cs-CZ" b="0" dirty="0"/>
              <a:t>sconst_1;</a:t>
            </a:r>
          </a:p>
          <a:p>
            <a:r>
              <a:rPr lang="en-US" altLang="cs-CZ" b="0" dirty="0" err="1"/>
              <a:t>srem</a:t>
            </a:r>
            <a:r>
              <a:rPr lang="en-US" altLang="cs-CZ" b="0" dirty="0"/>
              <a:t>;</a:t>
            </a:r>
          </a:p>
          <a:p>
            <a:r>
              <a:rPr lang="en-US" altLang="cs-CZ" b="0" dirty="0" err="1"/>
              <a:t>bastore</a:t>
            </a:r>
            <a:r>
              <a:rPr lang="en-US" altLang="cs-CZ" b="0" dirty="0"/>
              <a:t>;</a:t>
            </a:r>
          </a:p>
        </p:txBody>
      </p:sp>
      <p:sp>
        <p:nvSpPr>
          <p:cNvPr id="1309703" name="Line 7"/>
          <p:cNvSpPr>
            <a:spLocks noChangeShapeType="1"/>
          </p:cNvSpPr>
          <p:nvPr/>
        </p:nvSpPr>
        <p:spPr bwMode="auto">
          <a:xfrm>
            <a:off x="4356100" y="2776190"/>
            <a:ext cx="115252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09704" name="Text Box 8"/>
          <p:cNvSpPr txBox="1">
            <a:spLocks noChangeArrowheads="1"/>
          </p:cNvSpPr>
          <p:nvPr/>
        </p:nvSpPr>
        <p:spPr bwMode="auto">
          <a:xfrm>
            <a:off x="4119563" y="3658840"/>
            <a:ext cx="153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 dirty="0">
                <a:solidFill>
                  <a:schemeClr val="accent2"/>
                </a:solidFill>
              </a:rPr>
              <a:t>(power trace)</a:t>
            </a:r>
            <a:endParaRPr lang="cs-CZ" altLang="cs-CZ" b="0" i="1" dirty="0">
              <a:solidFill>
                <a:schemeClr val="accent2"/>
              </a:solidFill>
            </a:endParaRPr>
          </a:p>
        </p:txBody>
      </p:sp>
      <p:sp>
        <p:nvSpPr>
          <p:cNvPr id="1309705" name="Text Box 9"/>
          <p:cNvSpPr txBox="1">
            <a:spLocks noChangeArrowheads="1"/>
          </p:cNvSpPr>
          <p:nvPr/>
        </p:nvSpPr>
        <p:spPr bwMode="auto">
          <a:xfrm>
            <a:off x="4387850" y="2415827"/>
            <a:ext cx="104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 dirty="0"/>
              <a:t>compiler</a:t>
            </a:r>
            <a:endParaRPr lang="cs-CZ" altLang="cs-CZ" b="0" i="1" dirty="0"/>
          </a:p>
        </p:txBody>
      </p:sp>
      <p:grpSp>
        <p:nvGrpSpPr>
          <p:cNvPr id="1309706" name="Group 10"/>
          <p:cNvGrpSpPr>
            <a:grpSpLocks/>
          </p:cNvGrpSpPr>
          <p:nvPr/>
        </p:nvGrpSpPr>
        <p:grpSpPr bwMode="auto">
          <a:xfrm>
            <a:off x="7524750" y="2434877"/>
            <a:ext cx="1428750" cy="1060450"/>
            <a:chOff x="4740" y="2036"/>
            <a:chExt cx="900" cy="668"/>
          </a:xfrm>
        </p:grpSpPr>
        <p:sp>
          <p:nvSpPr>
            <p:cNvPr id="1309707" name="Line 11"/>
            <p:cNvSpPr>
              <a:spLocks noChangeShapeType="1"/>
            </p:cNvSpPr>
            <p:nvPr/>
          </p:nvSpPr>
          <p:spPr bwMode="auto">
            <a:xfrm>
              <a:off x="4785" y="2251"/>
              <a:ext cx="590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09708" name="Line 12"/>
            <p:cNvSpPr>
              <a:spLocks noChangeShapeType="1"/>
            </p:cNvSpPr>
            <p:nvPr/>
          </p:nvSpPr>
          <p:spPr bwMode="auto">
            <a:xfrm>
              <a:off x="5375" y="2251"/>
              <a:ext cx="0" cy="453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09709" name="Text Box 13"/>
            <p:cNvSpPr txBox="1">
              <a:spLocks noChangeArrowheads="1"/>
            </p:cNvSpPr>
            <p:nvPr/>
          </p:nvSpPr>
          <p:spPr bwMode="auto">
            <a:xfrm>
              <a:off x="4740" y="2036"/>
              <a:ext cx="9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cs-CZ" b="0" i="1" dirty="0"/>
                <a:t>oscilloscope</a:t>
              </a:r>
            </a:p>
          </p:txBody>
        </p:sp>
      </p:grp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>
          <a:xfrm>
            <a:off x="503238" y="6817246"/>
            <a:ext cx="396875" cy="284162"/>
          </a:xfrm>
        </p:spPr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55</a:t>
            </a:fld>
            <a:endParaRPr lang="cs-CZ" dirty="0"/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509997" y="5744814"/>
            <a:ext cx="26597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i="1" dirty="0"/>
              <a:t>Bytecode reconstruction</a:t>
            </a:r>
            <a:endParaRPr lang="en-US" altLang="cs-CZ" b="0" i="1" dirty="0"/>
          </a:p>
        </p:txBody>
      </p:sp>
      <p:cxnSp>
        <p:nvCxnSpPr>
          <p:cNvPr id="4" name="Pravoúhlá spojnice 3"/>
          <p:cNvCxnSpPr/>
          <p:nvPr/>
        </p:nvCxnSpPr>
        <p:spPr>
          <a:xfrm>
            <a:off x="467543" y="5744814"/>
            <a:ext cx="2736305" cy="447429"/>
          </a:xfrm>
          <a:prstGeom prst="bentConnector3">
            <a:avLst>
              <a:gd name="adj1" fmla="val -291"/>
            </a:avLst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3355862" y="5756959"/>
            <a:ext cx="5663231" cy="646331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cs-CZ" b="0" i="1" dirty="0">
                <a:solidFill>
                  <a:schemeClr val="accent2"/>
                </a:solidFill>
              </a:rPr>
              <a:t>(partial bytecode)</a:t>
            </a:r>
          </a:p>
          <a:p>
            <a:r>
              <a:rPr lang="en-US" altLang="cs-CZ" b="0" dirty="0"/>
              <a:t>…; </a:t>
            </a:r>
            <a:r>
              <a:rPr lang="en-US" altLang="cs-CZ" dirty="0" err="1"/>
              <a:t>sconst</a:t>
            </a:r>
            <a:r>
              <a:rPr lang="en-US" altLang="cs-CZ" dirty="0"/>
              <a:t>_???; </a:t>
            </a:r>
            <a:r>
              <a:rPr lang="en-US" altLang="cs-CZ" dirty="0" err="1"/>
              <a:t>baload</a:t>
            </a:r>
            <a:r>
              <a:rPr lang="en-US" altLang="cs-CZ" dirty="0"/>
              <a:t>; </a:t>
            </a:r>
            <a:r>
              <a:rPr lang="en-US" altLang="cs-CZ" b="0" dirty="0" err="1"/>
              <a:t>sconst</a:t>
            </a:r>
            <a:r>
              <a:rPr lang="en-US" altLang="cs-CZ" b="0" dirty="0"/>
              <a:t>_???; </a:t>
            </a:r>
            <a:r>
              <a:rPr lang="en-US" altLang="cs-CZ" b="0" dirty="0" err="1"/>
              <a:t>srem</a:t>
            </a:r>
            <a:r>
              <a:rPr lang="en-US" altLang="cs-CZ" b="0" dirty="0"/>
              <a:t>; </a:t>
            </a:r>
            <a:r>
              <a:rPr lang="en-US" altLang="cs-CZ" b="0" dirty="0" err="1"/>
              <a:t>bastore</a:t>
            </a:r>
            <a:r>
              <a:rPr lang="en-US" altLang="cs-CZ" b="0" dirty="0"/>
              <a:t>;…</a:t>
            </a:r>
          </a:p>
        </p:txBody>
      </p:sp>
    </p:spTree>
    <p:extLst>
      <p:ext uri="{BB962C8B-B14F-4D97-AF65-F5344CB8AC3E}">
        <p14:creationId xmlns:p14="http://schemas.microsoft.com/office/powerpoint/2010/main" val="351793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9702" grpId="0" animBg="1"/>
      <p:bldP spid="1309703" grpId="0" animBg="1"/>
      <p:bldP spid="1309704" grpId="0"/>
      <p:bldP spid="1309705" grpId="0"/>
      <p:bldP spid="21" grpId="0"/>
      <p:bldP spid="2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Tool: </a:t>
            </a:r>
            <a:r>
              <a:rPr lang="en-US" dirty="0" err="1"/>
              <a:t>OllyDbg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Free disassembler and binary debugger</a:t>
            </a:r>
          </a:p>
          <a:p>
            <a:pPr lvl="1"/>
            <a:r>
              <a:rPr lang="en-GB" dirty="0"/>
              <a:t>Works with Windows 32b binaries only</a:t>
            </a:r>
          </a:p>
          <a:p>
            <a:pPr lvl="1"/>
            <a:r>
              <a:rPr lang="en-GB" dirty="0" err="1"/>
              <a:t>OllyDbg</a:t>
            </a:r>
            <a:r>
              <a:rPr lang="en-GB" dirty="0"/>
              <a:t> 64b version in development</a:t>
            </a:r>
          </a:p>
          <a:p>
            <a:r>
              <a:rPr lang="en-GB" dirty="0"/>
              <a:t>Easy to start with, many tutorials</a:t>
            </a:r>
          </a:p>
          <a:p>
            <a:r>
              <a:rPr lang="en-GB" dirty="0"/>
              <a:t>Designed to make changes in binary easy</a:t>
            </a:r>
          </a:p>
          <a:p>
            <a:pPr lvl="1"/>
            <a:r>
              <a:rPr lang="en-GB" dirty="0"/>
              <a:t>Change of jumps/data (valid PE is recreated) </a:t>
            </a:r>
          </a:p>
          <a:p>
            <a:r>
              <a:rPr lang="en-GB" dirty="0">
                <a:hlinkClick r:id="rId2"/>
              </a:rPr>
              <a:t>http://www.ollydbg.de/</a:t>
            </a:r>
            <a:endParaRPr lang="en-GB" dirty="0"/>
          </a:p>
          <a:p>
            <a:endParaRPr lang="en-GB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901328"/>
            <a:ext cx="936104" cy="91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4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Tool: IDA Pro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Interactive Disassembler is legendary full-fledged disassembler with ability to disassemble many different platforms </a:t>
            </a:r>
            <a:endParaRPr lang="cs-CZ" dirty="0"/>
          </a:p>
          <a:p>
            <a:pPr lvl="0"/>
            <a:r>
              <a:rPr lang="en-US" dirty="0"/>
              <a:t>Free version available for non-commercial uses</a:t>
            </a:r>
            <a:endParaRPr lang="cs-CZ" dirty="0"/>
          </a:p>
          <a:p>
            <a:pPr lvl="1"/>
            <a:r>
              <a:rPr lang="en-US" dirty="0">
                <a:hlinkClick r:id="rId2"/>
              </a:rPr>
              <a:t>http://www.hex-rays.com/idapro/idadownfreeware.htm</a:t>
            </a:r>
            <a:endParaRPr lang="cs-CZ" dirty="0"/>
          </a:p>
          <a:p>
            <a:pPr lvl="0"/>
            <a:r>
              <a:rPr lang="en-US" dirty="0"/>
              <a:t>Free version disassemble only Windows binaries</a:t>
            </a:r>
            <a:endParaRPr lang="cs-CZ" dirty="0"/>
          </a:p>
          <a:p>
            <a:pPr lvl="0"/>
            <a:r>
              <a:rPr lang="en-US" dirty="0"/>
              <a:t>Very nice visualization and debugger feature (similar as </a:t>
            </a:r>
            <a:r>
              <a:rPr lang="en-US" dirty="0" err="1"/>
              <a:t>OllyDbg</a:t>
            </a:r>
            <a:r>
              <a:rPr lang="en-US" dirty="0"/>
              <a:t>)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67333"/>
            <a:ext cx="408622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0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Tool: Online disassembler (ODA)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https://www.onlinedisassembler.com/odaweb/</a:t>
            </a:r>
            <a:endParaRPr lang="en-US" dirty="0"/>
          </a:p>
          <a:p>
            <a:endParaRPr lang="en-US" dirty="0"/>
          </a:p>
          <a:p>
            <a:pPr lvl="1"/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2050" name="Picture 2" descr="D:\Documents\Obrazky\oda_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708920"/>
            <a:ext cx="876139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5107"/>
            <a:ext cx="2555776" cy="85192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248707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Tool: Hopper </a:t>
            </a:r>
            <a:r>
              <a:rPr lang="en-GB" dirty="0" err="1"/>
              <a:t>diassembler</a:t>
            </a:r>
            <a:r>
              <a:rPr lang="en-GB" dirty="0"/>
              <a:t> and debugger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Linux and OS X reverse engineering tool</a:t>
            </a:r>
          </a:p>
          <a:p>
            <a:pPr lvl="1"/>
            <a:r>
              <a:rPr lang="en-GB" dirty="0"/>
              <a:t>Older version supported Windows, but not anymore</a:t>
            </a:r>
          </a:p>
          <a:p>
            <a:r>
              <a:rPr lang="en-GB" dirty="0">
                <a:hlinkClick r:id="rId2"/>
              </a:rPr>
              <a:t>http://www.hopperapp.com</a:t>
            </a:r>
            <a:endParaRPr lang="en-GB" dirty="0"/>
          </a:p>
          <a:p>
            <a:r>
              <a:rPr lang="en-GB" dirty="0"/>
              <a:t>Additional support for on Objective-C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790682"/>
            <a:ext cx="4773014" cy="275641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390" y="0"/>
            <a:ext cx="1194911" cy="119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96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Protection rings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Idea: introduce separate runtime levels</a:t>
            </a:r>
          </a:p>
          <a:p>
            <a:pPr lvl="1"/>
            <a:r>
              <a:rPr lang="en-GB" sz="2000" dirty="0"/>
              <a:t>Crash in level X causes issue only in levels &gt;=X</a:t>
            </a:r>
          </a:p>
          <a:p>
            <a:pPr lvl="1"/>
            <a:r>
              <a:rPr lang="en-GB" sz="2000" dirty="0"/>
              <a:t>Direct support provided by CPU architectures (0/3)</a:t>
            </a:r>
          </a:p>
          <a:p>
            <a:pPr lvl="2"/>
            <a:r>
              <a:rPr lang="en-GB" sz="2000" dirty="0"/>
              <a:t>Instructions which can be executed only in given ring</a:t>
            </a:r>
          </a:p>
          <a:p>
            <a:r>
              <a:rPr lang="en-GB" sz="2400" dirty="0"/>
              <a:t>Ring 3: unprivileged user programs</a:t>
            </a:r>
          </a:p>
          <a:p>
            <a:r>
              <a:rPr lang="en-GB" sz="2400" dirty="0"/>
              <a:t>Ring 2/1: device drivers (currently sparsely used)</a:t>
            </a:r>
          </a:p>
          <a:p>
            <a:r>
              <a:rPr lang="en-GB" sz="2400" dirty="0"/>
              <a:t>Ring 0: kernel programs</a:t>
            </a:r>
          </a:p>
          <a:p>
            <a:r>
              <a:rPr lang="en-GB" sz="2400" dirty="0"/>
              <a:t>Performance penalty associated with ring switching</a:t>
            </a:r>
          </a:p>
          <a:p>
            <a:pPr lvl="1"/>
            <a:r>
              <a:rPr lang="en-GB" sz="2000" dirty="0"/>
              <a:t>In practice, only 3 and 0 are commonly used</a:t>
            </a:r>
          </a:p>
          <a:p>
            <a:r>
              <a:rPr lang="en-GB" sz="2400" dirty="0"/>
              <a:t>Captures only rings/levels starting with OS</a:t>
            </a:r>
          </a:p>
          <a:p>
            <a:pPr lvl="1"/>
            <a:r>
              <a:rPr lang="en-GB" sz="2000" dirty="0"/>
              <a:t>Levels -1/-2/-3 introduced for layers below OS</a:t>
            </a:r>
          </a:p>
          <a:p>
            <a:pPr lvl="1"/>
            <a:endParaRPr lang="en-GB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5" name="Picture 2" descr="D:\Documents\Obrazky\442px-CPU_ring_schem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0414"/>
            <a:ext cx="2483768" cy="248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 rot="16200000">
            <a:off x="6899044" y="1935873"/>
            <a:ext cx="4237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Sven, Licensed under CC BY-SA 3.0 via Commons</a:t>
            </a:r>
            <a:endParaRPr lang="cs-CZ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05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20688"/>
            <a:ext cx="4464496" cy="5854487"/>
          </a:xfrm>
        </p:spPr>
      </p:pic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Graph representation of control flow</a:t>
            </a:r>
          </a:p>
          <a:p>
            <a:r>
              <a:rPr lang="en-GB" sz="2400" dirty="0"/>
              <a:t>Separated functions/blocks</a:t>
            </a:r>
          </a:p>
          <a:p>
            <a:pPr lvl="1"/>
            <a:r>
              <a:rPr lang="en-GB" sz="2000" dirty="0"/>
              <a:t>connection by jump instructions </a:t>
            </a:r>
            <a:endParaRPr lang="cs-CZ" sz="20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Control flow graph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56825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Decompilation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Native code </a:t>
            </a:r>
            <a:r>
              <a:rPr lang="en-US" sz="2400" dirty="0" err="1"/>
              <a:t>decompilation</a:t>
            </a:r>
            <a:endParaRPr lang="en-US" sz="2400" dirty="0"/>
          </a:p>
          <a:p>
            <a:pPr lvl="1"/>
            <a:r>
              <a:rPr lang="en-US" sz="2000" dirty="0" err="1"/>
              <a:t>Decompiler</a:t>
            </a:r>
            <a:r>
              <a:rPr lang="en-US" sz="2000" dirty="0"/>
              <a:t> produces source code from binary/ASM/bytecode code</a:t>
            </a:r>
          </a:p>
          <a:p>
            <a:pPr lvl="1"/>
            <a:r>
              <a:rPr lang="en-US" sz="2000" dirty="0" err="1"/>
              <a:t>Decompiler</a:t>
            </a:r>
            <a:r>
              <a:rPr lang="en-US" sz="2000" dirty="0"/>
              <a:t> needs to do disassembling first and then try to create code that will in turn produce binary code you have at the beginning   </a:t>
            </a:r>
            <a:endParaRPr lang="cs-CZ" sz="2000" dirty="0"/>
          </a:p>
          <a:p>
            <a:pPr lvl="1"/>
            <a:r>
              <a:rPr lang="en-US" sz="2000" dirty="0"/>
              <a:t>Resulting code will NOT contain information removed during compilation (comments, function names, formatting...)</a:t>
            </a:r>
            <a:endParaRPr lang="cs-CZ" sz="2000" dirty="0"/>
          </a:p>
          <a:p>
            <a:r>
              <a:rPr lang="en-US" sz="2400" dirty="0"/>
              <a:t>Bytecode </a:t>
            </a:r>
            <a:r>
              <a:rPr lang="en-US" sz="2400" dirty="0" err="1"/>
              <a:t>decompilation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usually much easier (more information preserved)</a:t>
            </a:r>
          </a:p>
          <a:p>
            <a:pPr lvl="1"/>
            <a:r>
              <a:rPr lang="en-US" sz="2000" dirty="0"/>
              <a:t>Mapping between source code and bytecode is less ambiguous</a:t>
            </a:r>
          </a:p>
          <a:p>
            <a:pPr lvl="1"/>
            <a:r>
              <a:rPr lang="en-US" sz="2000" dirty="0"/>
              <a:t>Compilation of decompiled bytecode produces similar bytecode</a:t>
            </a:r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319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Decompiler</a:t>
            </a:r>
            <a:r>
              <a:rPr lang="en-GB" dirty="0"/>
              <a:t> tools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C/C++</a:t>
            </a:r>
          </a:p>
          <a:p>
            <a:pPr lvl="1"/>
            <a:r>
              <a:rPr lang="en-GB" dirty="0"/>
              <a:t>IDA</a:t>
            </a:r>
          </a:p>
          <a:p>
            <a:pPr lvl="1"/>
            <a:r>
              <a:rPr lang="en-GB" dirty="0"/>
              <a:t>REC Studio 4.0, </a:t>
            </a:r>
            <a:r>
              <a:rPr lang="en-GB" dirty="0">
                <a:hlinkClick r:id="rId2"/>
              </a:rPr>
              <a:t>http://www.backerstreet.com/rec/rec.htm</a:t>
            </a:r>
            <a:endParaRPr lang="en-GB" dirty="0"/>
          </a:p>
          <a:p>
            <a:pPr lvl="1"/>
            <a:r>
              <a:rPr lang="en-GB" dirty="0" err="1"/>
              <a:t>Retargetable</a:t>
            </a:r>
            <a:r>
              <a:rPr lang="en-GB" dirty="0"/>
              <a:t> </a:t>
            </a:r>
            <a:r>
              <a:rPr lang="en-GB" dirty="0" err="1"/>
              <a:t>Decompiler</a:t>
            </a:r>
            <a:r>
              <a:rPr lang="en-GB" dirty="0"/>
              <a:t>, </a:t>
            </a:r>
            <a:r>
              <a:rPr lang="en-GB" dirty="0">
                <a:hlinkClick r:id="rId3"/>
              </a:rPr>
              <a:t>https://retdec.com/</a:t>
            </a:r>
            <a:endParaRPr lang="en-GB" dirty="0"/>
          </a:p>
          <a:p>
            <a:r>
              <a:rPr lang="en-GB" dirty="0"/>
              <a:t>Java bytecode</a:t>
            </a:r>
          </a:p>
          <a:p>
            <a:pPr lvl="1"/>
            <a:r>
              <a:rPr lang="en-GB" dirty="0"/>
              <a:t>DJ Java </a:t>
            </a:r>
            <a:r>
              <a:rPr lang="en-GB" dirty="0" err="1"/>
              <a:t>Decompiler</a:t>
            </a:r>
            <a:r>
              <a:rPr lang="en-GB" dirty="0"/>
              <a:t>, </a:t>
            </a:r>
            <a:r>
              <a:rPr lang="en-GB" dirty="0">
                <a:hlinkClick r:id="rId4"/>
              </a:rPr>
              <a:t>http://neshkov.com/dj.html</a:t>
            </a:r>
            <a:endParaRPr lang="en-GB" dirty="0"/>
          </a:p>
          <a:p>
            <a:pPr lvl="1"/>
            <a:r>
              <a:rPr lang="en-GB" dirty="0"/>
              <a:t>Java </a:t>
            </a:r>
            <a:r>
              <a:rPr lang="en-GB" dirty="0" err="1"/>
              <a:t>Decompiler</a:t>
            </a:r>
            <a:r>
              <a:rPr lang="en-GB" dirty="0"/>
              <a:t>, </a:t>
            </a:r>
            <a:r>
              <a:rPr lang="en-GB" dirty="0">
                <a:hlinkClick r:id="rId5"/>
              </a:rPr>
              <a:t>http://jd.benow.ca/</a:t>
            </a:r>
            <a:endParaRPr lang="en-GB" dirty="0"/>
          </a:p>
          <a:p>
            <a:r>
              <a:rPr lang="en-GB" dirty="0" err="1"/>
              <a:t>.Net</a:t>
            </a:r>
            <a:r>
              <a:rPr lang="en-GB" dirty="0"/>
              <a:t> bytecode</a:t>
            </a:r>
          </a:p>
          <a:p>
            <a:pPr lvl="1"/>
            <a:r>
              <a:rPr lang="en-GB" dirty="0" err="1"/>
              <a:t>dotPeek</a:t>
            </a:r>
            <a:r>
              <a:rPr lang="en-GB" dirty="0"/>
              <a:t>, </a:t>
            </a:r>
            <a:r>
              <a:rPr lang="en-GB" dirty="0">
                <a:hlinkClick r:id="rId6"/>
              </a:rPr>
              <a:t>https://www.jetbrains.com/decompiler/</a:t>
            </a:r>
            <a:endParaRPr lang="en-GB" dirty="0"/>
          </a:p>
          <a:p>
            <a:pPr lvl="1"/>
            <a:r>
              <a:rPr lang="en-GB" dirty="0" err="1"/>
              <a:t>ILSpy</a:t>
            </a:r>
            <a:r>
              <a:rPr lang="en-GB" dirty="0"/>
              <a:t>, </a:t>
            </a:r>
            <a:r>
              <a:rPr lang="en-GB" dirty="0">
                <a:hlinkClick r:id="rId7"/>
              </a:rPr>
              <a:t>http://ilspy.net/</a:t>
            </a:r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52309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/>
              <a:t>Reverse Engineering for Beginners</a:t>
            </a:r>
          </a:p>
          <a:p>
            <a:pPr lvl="1"/>
            <a:r>
              <a:rPr lang="cs-CZ" sz="2000" dirty="0">
                <a:hlinkClick r:id="rId2"/>
              </a:rPr>
              <a:t>http://beginners.re/Reverse_Engineering_for_Beginners-en.pdf</a:t>
            </a:r>
            <a:endParaRPr lang="en-GB" sz="2000" dirty="0"/>
          </a:p>
          <a:p>
            <a:pPr lvl="1"/>
            <a:r>
              <a:rPr lang="en-GB" sz="2000" dirty="0"/>
              <a:t>Great resource, many examples, tutorials</a:t>
            </a:r>
            <a:endParaRPr lang="en-US" sz="2000" dirty="0"/>
          </a:p>
          <a:p>
            <a:r>
              <a:rPr lang="en-US" sz="2400" dirty="0"/>
              <a:t>Tutorials for You: </a:t>
            </a:r>
            <a:r>
              <a:rPr lang="en-US" sz="2400" dirty="0">
                <a:hlinkClick r:id="rId3"/>
              </a:rPr>
              <a:t>http://www.tuts4you.com</a:t>
            </a:r>
            <a:endParaRPr lang="cs-CZ" sz="2400" dirty="0"/>
          </a:p>
          <a:p>
            <a:r>
              <a:rPr lang="en-US" sz="2400" dirty="0"/>
              <a:t>The Reverse Code Engineering Community: </a:t>
            </a:r>
            <a:r>
              <a:rPr lang="en-US" sz="2400" dirty="0">
                <a:hlinkClick r:id="rId4"/>
              </a:rPr>
              <a:t>http://www.reverse-engineering.net/</a:t>
            </a:r>
            <a:endParaRPr lang="cs-CZ" sz="2400" dirty="0"/>
          </a:p>
          <a:p>
            <a:r>
              <a:rPr lang="it-IT" sz="2400" dirty="0"/>
              <a:t>Disassembling tutorial </a:t>
            </a:r>
            <a:r>
              <a:rPr lang="it-IT" sz="2400" dirty="0">
                <a:hlinkClick r:id="rId5"/>
              </a:rPr>
              <a:t>http://www.codeproject.com/KB/cpp/reversedisasm.aspx</a:t>
            </a:r>
            <a:endParaRPr lang="it-IT" sz="2400" dirty="0"/>
          </a:p>
          <a:p>
            <a:pPr lvl="1"/>
            <a:endParaRPr lang="cs-CZ" sz="2000" dirty="0"/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98624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How to protect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Protections Against Reverse Engineering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PV204: Rootkits, RE</a:t>
            </a:r>
          </a:p>
        </p:txBody>
      </p:sp>
    </p:spTree>
    <p:extLst>
      <p:ext uri="{BB962C8B-B14F-4D97-AF65-F5344CB8AC3E}">
        <p14:creationId xmlns:p14="http://schemas.microsoft.com/office/powerpoint/2010/main" val="17378145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vs. </a:t>
            </a:r>
            <a:r>
              <a:rPr lang="en-US" dirty="0" err="1"/>
              <a:t>whitebox</a:t>
            </a:r>
            <a:r>
              <a:rPr lang="en-US" dirty="0"/>
              <a:t> attacker model</a:t>
            </a:r>
            <a:br>
              <a:rPr lang="en-US" dirty="0"/>
            </a:br>
            <a:r>
              <a:rPr lang="en-US" dirty="0"/>
              <a:t>(symmetric crypto example)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6" name="Right Arrow 5"/>
          <p:cNvSpPr/>
          <p:nvPr/>
        </p:nvSpPr>
        <p:spPr>
          <a:xfrm>
            <a:off x="2555776" y="4384464"/>
            <a:ext cx="41764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Content Placeholder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4125" y="3730517"/>
            <a:ext cx="1570691" cy="157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60328"/>
            <a:ext cx="1944216" cy="19442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16" y="2080208"/>
            <a:ext cx="792088" cy="7920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016312"/>
            <a:ext cx="1944216" cy="1944216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04" y="4132436"/>
            <a:ext cx="1148953" cy="114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ight Arrow 11"/>
          <p:cNvSpPr/>
          <p:nvPr/>
        </p:nvSpPr>
        <p:spPr>
          <a:xfrm rot="5400000">
            <a:off x="3545886" y="3250338"/>
            <a:ext cx="13321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557886"/>
            <a:ext cx="1758567" cy="3055512"/>
          </a:xfrm>
        </p:spPr>
      </p:pic>
      <p:pic>
        <p:nvPicPr>
          <p:cNvPr id="14" name="Content Placeholder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3164" y="3573016"/>
            <a:ext cx="1758567" cy="305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46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Whitebox</a:t>
            </a:r>
            <a:r>
              <a:rPr lang="en-US" dirty="0"/>
              <a:t> attacker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attacker is able to:</a:t>
            </a:r>
          </a:p>
          <a:p>
            <a:pPr lvl="1"/>
            <a:r>
              <a:rPr lang="en-US" dirty="0"/>
              <a:t>inspect and disassemble binary (static strings, code...)</a:t>
            </a:r>
          </a:p>
          <a:p>
            <a:pPr lvl="1"/>
            <a:r>
              <a:rPr lang="en-US" dirty="0"/>
              <a:t>observe/modify all executed instructions (</a:t>
            </a:r>
            <a:r>
              <a:rPr lang="en-US" dirty="0" err="1"/>
              <a:t>OllyDbg</a:t>
            </a:r>
            <a:r>
              <a:rPr lang="en-US" dirty="0"/>
              <a:t>...)</a:t>
            </a:r>
          </a:p>
          <a:p>
            <a:pPr lvl="1"/>
            <a:r>
              <a:rPr lang="en-US" dirty="0"/>
              <a:t>observe/modify used memory (</a:t>
            </a:r>
            <a:r>
              <a:rPr lang="en-US" dirty="0" err="1"/>
              <a:t>OllyDbg</a:t>
            </a:r>
            <a:r>
              <a:rPr lang="en-US" dirty="0"/>
              <a:t>, memory dump...)</a:t>
            </a:r>
          </a:p>
          <a:p>
            <a:r>
              <a:rPr lang="en-US" dirty="0"/>
              <a:t>How to still protect value of cryptographic key?</a:t>
            </a:r>
          </a:p>
          <a:p>
            <a:r>
              <a:rPr lang="en-US" dirty="0"/>
              <a:t>Who might be </a:t>
            </a:r>
            <a:r>
              <a:rPr lang="en-US" dirty="0" err="1"/>
              <a:t>whitebox</a:t>
            </a:r>
            <a:r>
              <a:rPr lang="en-US" dirty="0"/>
              <a:t> attacker?</a:t>
            </a:r>
          </a:p>
          <a:p>
            <a:pPr lvl="1"/>
            <a:r>
              <a:rPr lang="en-US" dirty="0"/>
              <a:t>Mathematician (for fun)</a:t>
            </a:r>
          </a:p>
          <a:p>
            <a:pPr lvl="1"/>
            <a:r>
              <a:rPr lang="en-US" dirty="0"/>
              <a:t>Security researcher / Malware analyst (for work)</a:t>
            </a:r>
          </a:p>
          <a:p>
            <a:pPr lvl="1"/>
            <a:r>
              <a:rPr lang="en-US" dirty="0"/>
              <a:t>DRM cracker (for </a:t>
            </a:r>
            <a:r>
              <a:rPr lang="en-US" dirty="0" err="1"/>
              <a:t>fun&amp;profit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...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928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obfuscation and its limits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Time-limited protection</a:t>
            </a:r>
          </a:p>
          <a:p>
            <a:r>
              <a:rPr lang="en-US" sz="2400" dirty="0"/>
              <a:t>Obfuscation is mostly based on obscurity</a:t>
            </a:r>
          </a:p>
          <a:p>
            <a:pPr lvl="1"/>
            <a:r>
              <a:rPr lang="en-US" sz="2000" dirty="0"/>
              <a:t>add bogus jumps</a:t>
            </a:r>
          </a:p>
          <a:p>
            <a:pPr lvl="1"/>
            <a:r>
              <a:rPr lang="en-US" sz="2000" dirty="0"/>
              <a:t>reorder related memory blocks </a:t>
            </a:r>
          </a:p>
          <a:p>
            <a:pPr lvl="1"/>
            <a:r>
              <a:rPr lang="en-US" sz="2000" dirty="0"/>
              <a:t>transform code into equivalent one, but less readable</a:t>
            </a:r>
          </a:p>
          <a:p>
            <a:pPr lvl="1"/>
            <a:r>
              <a:rPr lang="en-US" sz="2000" dirty="0"/>
              <a:t>pack binary into randomized virtual machine...</a:t>
            </a:r>
          </a:p>
          <a:p>
            <a:r>
              <a:rPr lang="en-US" sz="2400" dirty="0"/>
              <a:t>Barak’s (</a:t>
            </a:r>
            <a:r>
              <a:rPr lang="en-US" sz="2400" dirty="0" err="1"/>
              <a:t>im</a:t>
            </a:r>
            <a:r>
              <a:rPr lang="en-US" sz="2400" dirty="0"/>
              <a:t>)possibility result (2001)</a:t>
            </a:r>
          </a:p>
          <a:p>
            <a:pPr lvl="1"/>
            <a:r>
              <a:rPr lang="en-US" sz="2000" dirty="0"/>
              <a:t>family of functions that will always leak some information</a:t>
            </a:r>
          </a:p>
          <a:p>
            <a:pPr lvl="1"/>
            <a:r>
              <a:rPr lang="en-US" sz="2000" dirty="0"/>
              <a:t>but practical implementation may exists for others</a:t>
            </a:r>
          </a:p>
          <a:p>
            <a:r>
              <a:rPr lang="en-US" sz="2400" dirty="0" err="1"/>
              <a:t>Cannetti</a:t>
            </a:r>
            <a:r>
              <a:rPr lang="en-US" sz="2400" dirty="0"/>
              <a:t> et. al. positive results for point functions</a:t>
            </a:r>
          </a:p>
          <a:p>
            <a:r>
              <a:rPr lang="en-US" sz="2400" dirty="0" err="1"/>
              <a:t>Goldwasser</a:t>
            </a:r>
            <a:r>
              <a:rPr lang="en-US" sz="2400" dirty="0"/>
              <a:t> et. al. negative result auxiliary result</a:t>
            </a:r>
          </a:p>
          <a:p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631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CEF&amp;CED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Computation with Encrypted Data and Encrypted Function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67912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Scenario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We’d like to compute function F over data D </a:t>
            </a:r>
          </a:p>
          <a:p>
            <a:pPr lvl="1" eaLnBrk="1" hangingPunct="1"/>
            <a:r>
              <a:rPr lang="en-US" dirty="0"/>
              <a:t>secret algorithm F or sensitive data D (or both)</a:t>
            </a:r>
          </a:p>
          <a:p>
            <a:pPr eaLnBrk="1" hangingPunct="1"/>
            <a:r>
              <a:rPr lang="en-US" dirty="0"/>
              <a:t>Solution with trusted environment</a:t>
            </a:r>
          </a:p>
          <a:p>
            <a:pPr lvl="1" eaLnBrk="1" hangingPunct="1"/>
            <a:r>
              <a:rPr lang="en-US" dirty="0"/>
              <a:t>my trusted PC, trusted server, trusted cloud…</a:t>
            </a:r>
          </a:p>
          <a:p>
            <a:pPr eaLnBrk="1" hangingPunct="1"/>
            <a:r>
              <a:rPr lang="en-US" dirty="0"/>
              <a:t>Problem: can be cloud or client really trusted? </a:t>
            </a:r>
          </a:p>
          <a:p>
            <a:pPr lvl="1" eaLnBrk="1" hangingPunct="1"/>
            <a:r>
              <a:rPr lang="en-US" dirty="0"/>
              <a:t>server hack, DRM, malware...</a:t>
            </a:r>
          </a:p>
          <a:p>
            <a:pPr eaLnBrk="1" hangingPunct="1"/>
            <a:r>
              <a:rPr lang="en-US" dirty="0" err="1"/>
              <a:t>Whitebox</a:t>
            </a:r>
            <a:r>
              <a:rPr lang="en-US" dirty="0"/>
              <a:t> attacker model</a:t>
            </a:r>
          </a:p>
          <a:p>
            <a:pPr lvl="1" eaLnBrk="1" hangingPunct="1"/>
            <a:r>
              <a:rPr lang="en-US" dirty="0"/>
              <a:t>controls execution environment (debugging)</a:t>
            </a:r>
          </a:p>
          <a:p>
            <a:pPr lvl="1" eaLnBrk="1" hangingPunct="1"/>
            <a:r>
              <a:rPr lang="en-US" dirty="0"/>
              <a:t>sees all instructions and data executed</a:t>
            </a:r>
          </a:p>
        </p:txBody>
      </p:sp>
      <p:sp>
        <p:nvSpPr>
          <p:cNvPr id="7170" name="Footer Placeholder 5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| PV204: Rootkits, RE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30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0309" y="652185"/>
            <a:ext cx="2175323" cy="792088"/>
          </a:xfrm>
        </p:spPr>
        <p:txBody>
          <a:bodyPr/>
          <a:lstStyle/>
          <a:p>
            <a:pPr algn="r"/>
            <a:r>
              <a:rPr lang="en-GB" dirty="0">
                <a:solidFill>
                  <a:srgbClr val="C00000"/>
                </a:solidFill>
              </a:rPr>
              <a:t>Rootkit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2958482" y="5783614"/>
            <a:ext cx="2304256" cy="648072"/>
          </a:xfrm>
          <a:prstGeom prst="roundRect">
            <a:avLst/>
          </a:prstGeom>
          <a:solidFill>
            <a:schemeClr val="tx2">
              <a:lumMod val="40000"/>
              <a:lumOff val="60000"/>
              <a:alpha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Ring -3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2958482" y="5050115"/>
            <a:ext cx="2304256" cy="648072"/>
          </a:xfrm>
          <a:prstGeom prst="roundRect">
            <a:avLst/>
          </a:prstGeom>
          <a:solidFill>
            <a:schemeClr val="tx2">
              <a:lumMod val="40000"/>
              <a:lumOff val="60000"/>
              <a:alpha val="8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Ring -2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478762" y="5148043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System Management Mode, BIOS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478762" y="5890463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Firmware, hardware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2936358" y="4316616"/>
            <a:ext cx="2304256" cy="648072"/>
          </a:xfrm>
          <a:prstGeom prst="roundRect">
            <a:avLst/>
          </a:prstGeom>
          <a:solidFill>
            <a:schemeClr val="tx2">
              <a:lumMod val="40000"/>
              <a:lumOff val="60000"/>
              <a:alpha val="72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Ring -1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446985" y="4455986"/>
            <a:ext cx="3506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Hypervisory</a:t>
            </a:r>
            <a:r>
              <a:rPr lang="en-US" dirty="0"/>
              <a:t>-level (VT-x, AMD-V)</a:t>
            </a:r>
            <a:endParaRPr lang="en-GB" dirty="0"/>
          </a:p>
        </p:txBody>
      </p:sp>
      <p:sp>
        <p:nvSpPr>
          <p:cNvPr id="11" name="Zaoblený obdélník 10"/>
          <p:cNvSpPr/>
          <p:nvPr/>
        </p:nvSpPr>
        <p:spPr>
          <a:xfrm>
            <a:off x="2936358" y="3581088"/>
            <a:ext cx="2304256" cy="64807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2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Ring 0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446985" y="3720458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OS kernel, device drivers</a:t>
            </a:r>
            <a:endParaRPr lang="en-GB" dirty="0"/>
          </a:p>
        </p:txBody>
      </p:sp>
      <p:sp>
        <p:nvSpPr>
          <p:cNvPr id="13" name="Zaoblený obdélník 12"/>
          <p:cNvSpPr/>
          <p:nvPr/>
        </p:nvSpPr>
        <p:spPr>
          <a:xfrm>
            <a:off x="2926465" y="2845599"/>
            <a:ext cx="2304256" cy="648072"/>
          </a:xfrm>
          <a:prstGeom prst="roundRect">
            <a:avLst/>
          </a:prstGeom>
          <a:solidFill>
            <a:schemeClr val="accent3">
              <a:lumMod val="40000"/>
              <a:lumOff val="60000"/>
              <a:alpha val="69000"/>
            </a:schemeClr>
          </a:solidFill>
          <a:ln>
            <a:solidFill>
              <a:schemeClr val="accent3">
                <a:lumMod val="75000"/>
                <a:alpha val="6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Ring 1,2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437092" y="2984969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Device drivers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2926465" y="2110071"/>
            <a:ext cx="2304256" cy="648072"/>
          </a:xfrm>
          <a:prstGeom prst="roundRect">
            <a:avLst/>
          </a:prstGeom>
          <a:solidFill>
            <a:srgbClr val="92D050">
              <a:alpha val="72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Ring 3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5437092" y="2249441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User-mode </a:t>
            </a:r>
            <a:endParaRPr lang="en-GB" dirty="0"/>
          </a:p>
        </p:txBody>
      </p:sp>
      <p:sp>
        <p:nvSpPr>
          <p:cNvPr id="19" name="Zaoblený obdélník 18"/>
          <p:cNvSpPr/>
          <p:nvPr/>
        </p:nvSpPr>
        <p:spPr>
          <a:xfrm>
            <a:off x="2926465" y="1376772"/>
            <a:ext cx="2304256" cy="648072"/>
          </a:xfrm>
          <a:prstGeom prst="roundRect">
            <a:avLst/>
          </a:prstGeom>
          <a:solidFill>
            <a:srgbClr val="92D050">
              <a:alpha val="89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Ring “3+”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437092" y="1516142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Managed code (runtime, JVM)</a:t>
            </a:r>
            <a:endParaRPr lang="en-GB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367761" y="5199921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solidFill>
                  <a:srgbClr val="C00000"/>
                </a:solidFill>
              </a:rPr>
              <a:t>SMM abuse, </a:t>
            </a:r>
            <a:r>
              <a:rPr lang="en-GB" dirty="0" err="1">
                <a:solidFill>
                  <a:srgbClr val="C00000"/>
                </a:solidFill>
              </a:rPr>
              <a:t>bootkits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878068" y="593544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solidFill>
                  <a:srgbClr val="C00000"/>
                </a:solidFill>
              </a:rPr>
              <a:t>FW/HW rootkits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0" y="4509902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>
                <a:solidFill>
                  <a:srgbClr val="C00000"/>
                </a:solidFill>
              </a:rPr>
              <a:t>Hypervisory</a:t>
            </a:r>
            <a:r>
              <a:rPr lang="en-US" dirty="0">
                <a:solidFill>
                  <a:srgbClr val="C00000"/>
                </a:solidFill>
              </a:rPr>
              <a:t>-level rootkits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742544" y="3351126"/>
            <a:ext cx="1659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</a:rPr>
              <a:t>Kernel rootkits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601586" y="2308230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</a:rPr>
              <a:t>User-mode rootkits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249556" y="1514555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</a:rPr>
              <a:t>Managed code rootkits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8" name="Levá složená závorka 27"/>
          <p:cNvSpPr/>
          <p:nvPr/>
        </p:nvSpPr>
        <p:spPr>
          <a:xfrm>
            <a:off x="2512155" y="2889279"/>
            <a:ext cx="303195" cy="1293026"/>
          </a:xfrm>
          <a:prstGeom prst="lef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Nadpis 1"/>
          <p:cNvSpPr txBox="1">
            <a:spLocks/>
          </p:cNvSpPr>
          <p:nvPr/>
        </p:nvSpPr>
        <p:spPr bwMode="auto">
          <a:xfrm>
            <a:off x="5478625" y="669277"/>
            <a:ext cx="217532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GB"/>
              <a:t>Ring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92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10" grpId="0"/>
      <p:bldP spid="19" grpId="0" animBg="1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CEF</a:t>
            </a:r>
            <a:endParaRPr lang="en-GB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Computation with Encrypted Function (CEF)</a:t>
            </a:r>
          </a:p>
          <a:p>
            <a:pPr lvl="1" eaLnBrk="1" hangingPunct="1"/>
            <a:r>
              <a:rPr lang="en-US" sz="2000" dirty="0"/>
              <a:t>A provides function F in form of P(F)</a:t>
            </a:r>
          </a:p>
          <a:p>
            <a:pPr lvl="1" eaLnBrk="1" hangingPunct="1"/>
            <a:r>
              <a:rPr lang="en-US" sz="2000" dirty="0"/>
              <a:t>P can be executed on B’s machine with B’s data D as P(D)</a:t>
            </a:r>
          </a:p>
          <a:p>
            <a:pPr lvl="1" eaLnBrk="1" hangingPunct="1"/>
            <a:r>
              <a:rPr lang="en-US" sz="2000" dirty="0"/>
              <a:t>B will not learn function F during computation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| PV204: Rootkits, RE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Cloud 1"/>
          <p:cNvSpPr/>
          <p:nvPr/>
        </p:nvSpPr>
        <p:spPr>
          <a:xfrm>
            <a:off x="5024892" y="3573016"/>
            <a:ext cx="2736304" cy="1296144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loud 5"/>
          <p:cNvSpPr/>
          <p:nvPr/>
        </p:nvSpPr>
        <p:spPr>
          <a:xfrm>
            <a:off x="632404" y="3645024"/>
            <a:ext cx="2736304" cy="12961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88388" y="3315225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Comic Sans MS" pitchFamily="66" charset="0"/>
              </a:rPr>
              <a:t>A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1919" y="3282428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Comic Sans MS" pitchFamily="66" charset="0"/>
              </a:rPr>
              <a:t>B</a:t>
            </a:r>
            <a:endParaRPr lang="en-GB" sz="4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76" y="3973706"/>
            <a:ext cx="959768" cy="63134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576620" y="3966273"/>
            <a:ext cx="936104" cy="638780"/>
            <a:chOff x="5724128" y="3334926"/>
            <a:chExt cx="936104" cy="638780"/>
          </a:xfrm>
        </p:grpSpPr>
        <p:sp>
          <p:nvSpPr>
            <p:cNvPr id="4" name="Cube 3"/>
            <p:cNvSpPr/>
            <p:nvPr/>
          </p:nvSpPr>
          <p:spPr>
            <a:xfrm>
              <a:off x="5724128" y="3334926"/>
              <a:ext cx="936104" cy="638780"/>
            </a:xfrm>
            <a:prstGeom prst="cub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0490" y="3559195"/>
              <a:ext cx="479885" cy="315674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076" y="3949288"/>
            <a:ext cx="608856" cy="6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4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5434E-6 L 0.32674 0.0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3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416 C -0.00017 0.03238 -0.02153 0.05552 -0.04739 0.05552 C -0.07378 0.05552 -0.09496 0.03238 -0.09479 0.00416 C -0.09496 -0.02406 -0.07378 -0.04673 -0.04757 -0.04673 C -0.02153 -0.04673 -0.00017 -0.02406 -0.00017 0.00416 Z " pathEditMode="relative" rAng="5400000" ptsTypes="fffff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loud 15"/>
          <p:cNvSpPr/>
          <p:nvPr/>
        </p:nvSpPr>
        <p:spPr>
          <a:xfrm>
            <a:off x="5148064" y="3429000"/>
            <a:ext cx="2736304" cy="1296144"/>
          </a:xfrm>
          <a:prstGeom prst="clou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CED</a:t>
            </a:r>
            <a:endParaRPr lang="en-GB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Computation with Encrypted Data (CED)</a:t>
            </a:r>
          </a:p>
          <a:p>
            <a:pPr lvl="1" eaLnBrk="1" hangingPunct="1"/>
            <a:r>
              <a:rPr lang="en-US" sz="2000" dirty="0"/>
              <a:t>B provides encrypted data D as E(D) to A</a:t>
            </a:r>
          </a:p>
          <a:p>
            <a:pPr lvl="1" eaLnBrk="1" hangingPunct="1"/>
            <a:r>
              <a:rPr lang="en-US" sz="2000" dirty="0"/>
              <a:t>A is able to compute its F as F(E(D)) to produce E(F(D))</a:t>
            </a:r>
          </a:p>
          <a:p>
            <a:pPr lvl="1" eaLnBrk="1" hangingPunct="1"/>
            <a:r>
              <a:rPr lang="en-US" sz="2000" dirty="0"/>
              <a:t>A will not learn D</a:t>
            </a:r>
            <a:endParaRPr lang="en-GB" dirty="0"/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| PV204: Rootkits, RE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776420" y="3501008"/>
            <a:ext cx="2736304" cy="1296144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32404" y="3171209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Comic Sans MS" pitchFamily="66" charset="0"/>
              </a:rPr>
              <a:t>A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5935" y="3138412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Comic Sans MS" pitchFamily="66" charset="0"/>
              </a:rPr>
              <a:t>B</a:t>
            </a:r>
            <a:endParaRPr lang="en-GB" sz="4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92" y="3829690"/>
            <a:ext cx="959768" cy="6313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574667"/>
            <a:ext cx="608856" cy="60885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364088" y="3757682"/>
            <a:ext cx="936104" cy="638780"/>
            <a:chOff x="4427984" y="3129783"/>
            <a:chExt cx="936104" cy="638780"/>
          </a:xfrm>
        </p:grpSpPr>
        <p:sp>
          <p:nvSpPr>
            <p:cNvPr id="4" name="Cube 3"/>
            <p:cNvSpPr/>
            <p:nvPr/>
          </p:nvSpPr>
          <p:spPr>
            <a:xfrm>
              <a:off x="4427984" y="3129783"/>
              <a:ext cx="936104" cy="638780"/>
            </a:xfrm>
            <a:prstGeom prst="cub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7622" y="3263941"/>
              <a:ext cx="456828" cy="456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400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54106E-7 L -0.39618 -0.0451 L -0.4 0.07888 L 2.77778E-6 -7.54106E-7 Z " pathEditMode="relative" ptsTypes="AAAA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</a:t>
            </a:r>
            <a:r>
              <a:rPr lang="en-US" dirty="0"/>
              <a:t>D</a:t>
            </a:r>
            <a:r>
              <a:rPr lang="cs-CZ" dirty="0"/>
              <a:t> </a:t>
            </a:r>
            <a:r>
              <a:rPr lang="en-US" dirty="0"/>
              <a:t>via homomorphism</a:t>
            </a:r>
            <a:endParaRPr lang="en-GB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Convert your function into circuit with additions</a:t>
            </a:r>
            <a:r>
              <a:rPr lang="cs-CZ" dirty="0"/>
              <a:t> 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xor</a:t>
            </a:r>
            <a:r>
              <a:rPr lang="cs-CZ" dirty="0"/>
              <a:t>)</a:t>
            </a:r>
            <a:r>
              <a:rPr lang="en-US" dirty="0"/>
              <a:t> and multiplications</a:t>
            </a:r>
            <a:r>
              <a:rPr lang="cs-CZ" dirty="0"/>
              <a:t> (</a:t>
            </a:r>
            <a:r>
              <a:rPr lang="cs-CZ" b="1" dirty="0">
                <a:latin typeface="Courier New" pitchFamily="49" charset="0"/>
                <a:cs typeface="Courier New" pitchFamily="49" charset="0"/>
              </a:rPr>
              <a:t>and</a:t>
            </a:r>
            <a:r>
              <a:rPr lang="cs-CZ" dirty="0"/>
              <a:t>)</a:t>
            </a:r>
            <a:r>
              <a:rPr lang="en-US" dirty="0"/>
              <a:t> only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addition and/or multiplication “securely”</a:t>
            </a:r>
          </a:p>
          <a:p>
            <a:pPr lvl="1"/>
            <a:r>
              <a:rPr lang="en-US" dirty="0"/>
              <a:t>an attacker can compute E(D1+D2) = E(D1)+E(D2) </a:t>
            </a:r>
          </a:p>
          <a:p>
            <a:pPr lvl="1"/>
            <a:r>
              <a:rPr lang="en-US" dirty="0"/>
              <a:t>but cannot learn neither D1 nor D</a:t>
            </a:r>
            <a:r>
              <a:rPr lang="cs-CZ" dirty="0"/>
              <a:t>2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Execute whole circuit over encrypted data</a:t>
            </a:r>
          </a:p>
          <a:p>
            <a:r>
              <a:rPr lang="en-US" dirty="0"/>
              <a:t>Partial homomorphic scheme</a:t>
            </a:r>
          </a:p>
          <a:p>
            <a:pPr lvl="1"/>
            <a:r>
              <a:rPr lang="en-US" dirty="0"/>
              <a:t>either addition or multiplication is possible, but not both </a:t>
            </a:r>
            <a:endParaRPr lang="en-GB" dirty="0"/>
          </a:p>
          <a:p>
            <a:r>
              <a:rPr lang="en-US" dirty="0"/>
              <a:t>Fully homomorphic scheme</a:t>
            </a:r>
          </a:p>
          <a:p>
            <a:pPr lvl="1"/>
            <a:r>
              <a:rPr lang="en-US" dirty="0"/>
              <a:t>both addition and multiplication (unlimited)</a:t>
            </a:r>
            <a:endParaRPr lang="en-GB" dirty="0"/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| PV204: Rootkits, RE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1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</a:t>
            </a:r>
            <a:r>
              <a:rPr lang="en-US" dirty="0" err="1"/>
              <a:t>homomorphic</a:t>
            </a:r>
            <a:r>
              <a:rPr lang="en-US" dirty="0"/>
              <a:t> schemes</a:t>
            </a:r>
            <a:endParaRPr lang="en-GB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with RSA (</a:t>
            </a:r>
            <a:r>
              <a:rPr lang="en-US" i="1" dirty="0"/>
              <a:t>multiplication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E(d</a:t>
            </a:r>
            <a:r>
              <a:rPr lang="en-US" baseline="-25000" dirty="0"/>
              <a:t>1</a:t>
            </a:r>
            <a:r>
              <a:rPr lang="en-US" dirty="0"/>
              <a:t>).E(d</a:t>
            </a:r>
            <a:r>
              <a:rPr lang="en-US" baseline="-25000" dirty="0"/>
              <a:t>2</a:t>
            </a:r>
            <a:r>
              <a:rPr lang="en-US" dirty="0"/>
              <a:t>) = d</a:t>
            </a:r>
            <a:r>
              <a:rPr lang="en-US" baseline="-25000" dirty="0"/>
              <a:t>1</a:t>
            </a:r>
            <a:r>
              <a:rPr lang="en-US" baseline="30000" dirty="0"/>
              <a:t>e </a:t>
            </a:r>
            <a:r>
              <a:rPr lang="en-US" dirty="0"/>
              <a:t>. d</a:t>
            </a:r>
            <a:r>
              <a:rPr lang="en-US" baseline="-25000" dirty="0"/>
              <a:t>2</a:t>
            </a:r>
            <a:r>
              <a:rPr lang="en-US" baseline="30000" dirty="0"/>
              <a:t>e</a:t>
            </a:r>
            <a:r>
              <a:rPr lang="en-US" dirty="0"/>
              <a:t> mod m = (d</a:t>
            </a:r>
            <a:r>
              <a:rPr lang="en-US" baseline="-25000" dirty="0"/>
              <a:t>1</a:t>
            </a:r>
            <a:r>
              <a:rPr lang="en-US" dirty="0"/>
              <a:t>d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baseline="30000" dirty="0"/>
              <a:t>e</a:t>
            </a:r>
            <a:r>
              <a:rPr lang="en-US" dirty="0"/>
              <a:t> mod m = E(d</a:t>
            </a:r>
            <a:r>
              <a:rPr lang="en-US" baseline="-25000" dirty="0"/>
              <a:t>1</a:t>
            </a:r>
            <a:r>
              <a:rPr lang="en-US" dirty="0"/>
              <a:t>d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r>
              <a:rPr lang="en-GB" dirty="0"/>
              <a:t>Example </a:t>
            </a:r>
            <a:r>
              <a:rPr lang="en-GB" dirty="0" err="1"/>
              <a:t>Goldwasser-Micali</a:t>
            </a:r>
            <a:r>
              <a:rPr lang="en-GB" dirty="0"/>
              <a:t> (</a:t>
            </a:r>
            <a:r>
              <a:rPr lang="en-GB" i="1" dirty="0"/>
              <a:t>addition</a:t>
            </a:r>
            <a:r>
              <a:rPr lang="en-GB" dirty="0"/>
              <a:t>)</a:t>
            </a:r>
          </a:p>
          <a:p>
            <a:pPr lvl="1"/>
            <a:r>
              <a:rPr lang="en-US" dirty="0"/>
              <a:t>E(d</a:t>
            </a:r>
            <a:r>
              <a:rPr lang="en-US" baseline="-25000" dirty="0"/>
              <a:t>1</a:t>
            </a:r>
            <a:r>
              <a:rPr lang="en-US" dirty="0"/>
              <a:t>).E(d</a:t>
            </a:r>
            <a:r>
              <a:rPr lang="en-US" baseline="-25000" dirty="0"/>
              <a:t>2</a:t>
            </a:r>
            <a:r>
              <a:rPr lang="en-US" dirty="0"/>
              <a:t>) = x</a:t>
            </a:r>
            <a:r>
              <a:rPr lang="en-US" baseline="30000" dirty="0"/>
              <a:t>d1</a:t>
            </a:r>
            <a:r>
              <a:rPr lang="en-US" dirty="0"/>
              <a:t>r</a:t>
            </a:r>
            <a:r>
              <a:rPr lang="en-US" baseline="-25000" dirty="0"/>
              <a:t>1</a:t>
            </a:r>
            <a:r>
              <a:rPr lang="en-US" baseline="30000" dirty="0"/>
              <a:t>2 . </a:t>
            </a:r>
            <a:r>
              <a:rPr lang="en-US" dirty="0"/>
              <a:t>X</a:t>
            </a:r>
            <a:r>
              <a:rPr lang="en-US" baseline="30000" dirty="0"/>
              <a:t>d2</a:t>
            </a:r>
            <a:r>
              <a:rPr lang="en-US" dirty="0"/>
              <a:t>r</a:t>
            </a:r>
            <a:r>
              <a:rPr lang="en-US" baseline="-25000" dirty="0"/>
              <a:t>2</a:t>
            </a:r>
            <a:r>
              <a:rPr lang="en-US" baseline="30000" dirty="0"/>
              <a:t>2 </a:t>
            </a:r>
            <a:r>
              <a:rPr lang="en-US" dirty="0"/>
              <a:t>= x</a:t>
            </a:r>
            <a:r>
              <a:rPr lang="en-US" baseline="30000" dirty="0"/>
              <a:t>d1+d2</a:t>
            </a:r>
            <a:r>
              <a:rPr lang="en-US" dirty="0"/>
              <a:t>(r</a:t>
            </a:r>
            <a:r>
              <a:rPr lang="en-US" baseline="-25000" dirty="0"/>
              <a:t>1</a:t>
            </a:r>
            <a:r>
              <a:rPr lang="en-US" dirty="0"/>
              <a:t>r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baseline="30000" dirty="0"/>
              <a:t>2 </a:t>
            </a:r>
            <a:r>
              <a:rPr lang="en-US" dirty="0"/>
              <a:t>= E(d</a:t>
            </a:r>
            <a:r>
              <a:rPr lang="en-US" baseline="-25000" dirty="0"/>
              <a:t>1</a:t>
            </a:r>
            <a:r>
              <a:rPr lang="en-US" dirty="0">
                <a:sym typeface="Symbol"/>
              </a:rPr>
              <a:t>d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/>
              <a:t>)</a:t>
            </a:r>
            <a:r>
              <a:rPr lang="en-US" baseline="30000" dirty="0"/>
              <a:t> </a:t>
            </a:r>
            <a:endParaRPr lang="en-GB" dirty="0"/>
          </a:p>
          <a:p>
            <a:r>
              <a:rPr lang="en-US" dirty="0"/>
              <a:t>Limited to polynomial and rational functions</a:t>
            </a:r>
          </a:p>
          <a:p>
            <a:r>
              <a:rPr lang="en-US" dirty="0"/>
              <a:t>Limited to only one type of operation (</a:t>
            </a:r>
            <a:r>
              <a:rPr lang="en-US" i="1" dirty="0" err="1"/>
              <a:t>mult</a:t>
            </a:r>
            <a:r>
              <a:rPr lang="en-US" dirty="0"/>
              <a:t> or </a:t>
            </a:r>
            <a:r>
              <a:rPr lang="en-US" i="1" dirty="0"/>
              <a:t>add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or one type and very limited number of other type</a:t>
            </a:r>
          </a:p>
          <a:p>
            <a:r>
              <a:rPr lang="en-US" dirty="0"/>
              <a:t>Slow – based on modular </a:t>
            </a:r>
            <a:r>
              <a:rPr lang="en-US" dirty="0" err="1"/>
              <a:t>mult</a:t>
            </a:r>
            <a:r>
              <a:rPr lang="en-US" dirty="0"/>
              <a:t> or exponentiation</a:t>
            </a:r>
          </a:p>
          <a:p>
            <a:pPr lvl="1"/>
            <a:r>
              <a:rPr lang="en-US" dirty="0"/>
              <a:t>every operation equivalent to whole RSA operation</a:t>
            </a:r>
            <a:endParaRPr lang="en-GB" dirty="0"/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| PV204: Rootkits, RE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75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Fully homomorphic scheme - usages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Outsourced cloud computing and storage</a:t>
            </a:r>
          </a:p>
          <a:p>
            <a:pPr lvl="1"/>
            <a:r>
              <a:rPr lang="en-GB" dirty="0"/>
              <a:t>FHE search, Private Database Queries</a:t>
            </a:r>
          </a:p>
          <a:p>
            <a:pPr lvl="1"/>
            <a:r>
              <a:rPr lang="en-US" dirty="0"/>
              <a:t>protection of the query content</a:t>
            </a:r>
            <a:r>
              <a:rPr lang="en-GB" dirty="0"/>
              <a:t> </a:t>
            </a:r>
          </a:p>
          <a:p>
            <a:r>
              <a:rPr lang="en-US" dirty="0"/>
              <a:t>Secure voting protocols </a:t>
            </a:r>
          </a:p>
          <a:p>
            <a:pPr lvl="1"/>
            <a:r>
              <a:rPr lang="en-US" dirty="0"/>
              <a:t>yes/no vote, resulting decision</a:t>
            </a:r>
          </a:p>
          <a:p>
            <a:r>
              <a:rPr lang="en-GB" dirty="0"/>
              <a:t>Protection of proprietary info - MRI machines</a:t>
            </a:r>
          </a:p>
          <a:p>
            <a:pPr lvl="1"/>
            <a:r>
              <a:rPr lang="en-US" dirty="0"/>
              <a:t>expensive algorithm analyzing MR data, HW protected</a:t>
            </a:r>
          </a:p>
          <a:p>
            <a:pPr lvl="1"/>
            <a:r>
              <a:rPr lang="en-US" dirty="0"/>
              <a:t>central processing restricted due to private patient’s data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169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</a:t>
            </a:r>
            <a:r>
              <a:rPr lang="en-US" dirty="0" err="1"/>
              <a:t>homomorphic</a:t>
            </a:r>
            <a:r>
              <a:rPr lang="en-US" dirty="0"/>
              <a:t> scheme (FHE)</a:t>
            </a:r>
            <a:endParaRPr lang="en-GB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Holy grail - idea proposed in </a:t>
            </a:r>
            <a:r>
              <a:rPr lang="en-GB" sz="2400" dirty="0"/>
              <a:t>1978 (</a:t>
            </a:r>
            <a:r>
              <a:rPr lang="en-GB" sz="2400" dirty="0" err="1"/>
              <a:t>Rivest</a:t>
            </a:r>
            <a:r>
              <a:rPr lang="en-GB" sz="2400" dirty="0"/>
              <a:t> et al.)</a:t>
            </a:r>
          </a:p>
          <a:p>
            <a:pPr lvl="1"/>
            <a:r>
              <a:rPr lang="en-US" sz="2000" dirty="0"/>
              <a:t>both addition and multiplication securely</a:t>
            </a:r>
            <a:endParaRPr lang="en-GB" sz="2000" dirty="0"/>
          </a:p>
          <a:p>
            <a:r>
              <a:rPr lang="en-US" sz="2400" dirty="0"/>
              <a:t>But no scheme until 2009 (Gentry)!</a:t>
            </a:r>
          </a:p>
          <a:p>
            <a:pPr lvl="1"/>
            <a:r>
              <a:rPr lang="en-US" sz="2000" dirty="0"/>
              <a:t>based on lattices over integers</a:t>
            </a:r>
          </a:p>
          <a:p>
            <a:pPr lvl="1"/>
            <a:r>
              <a:rPr lang="en-US" sz="2000" dirty="0"/>
              <a:t>noisy FHE usable only for few operations</a:t>
            </a:r>
          </a:p>
          <a:p>
            <a:pPr lvl="1"/>
            <a:r>
              <a:rPr lang="en-US" sz="2000" dirty="0"/>
              <a:t>combined with repair operation (enable to use it for more again)</a:t>
            </a:r>
          </a:p>
          <a:p>
            <a:pPr lvl="1"/>
            <a:endParaRPr lang="en-US" sz="2000" dirty="0"/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| PV204: Rootkits, RE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homomorphic scheme - practicality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r>
              <a:rPr lang="en-US" sz="2800" dirty="0"/>
              <a:t>Not very practical (yet </a:t>
            </a:r>
            <a:r>
              <a:rPr lang="en-US" sz="2800" dirty="0">
                <a:sym typeface="Wingdings" pitchFamily="2" charset="2"/>
              </a:rPr>
              <a:t></a:t>
            </a:r>
            <a:r>
              <a:rPr lang="en-US" sz="2800" dirty="0"/>
              <a:t>) (Gentry, 2009)</a:t>
            </a:r>
          </a:p>
          <a:p>
            <a:pPr lvl="1"/>
            <a:r>
              <a:rPr lang="en-GB" sz="2400" dirty="0"/>
              <a:t>2.7GB key &amp; 2h computation for every repair operation</a:t>
            </a:r>
          </a:p>
          <a:p>
            <a:pPr lvl="1"/>
            <a:r>
              <a:rPr lang="en-GB" sz="2400" dirty="0"/>
              <a:t>repair needed every ~10 multiplication</a:t>
            </a:r>
          </a:p>
          <a:p>
            <a:r>
              <a:rPr lang="en-US" sz="2800" dirty="0"/>
              <a:t>FHE-AES implementation (Gentry, 2012)</a:t>
            </a:r>
          </a:p>
          <a:p>
            <a:pPr lvl="1"/>
            <a:r>
              <a:rPr lang="en-US" sz="2400" dirty="0"/>
              <a:t>standard PC </a:t>
            </a:r>
            <a:r>
              <a:rPr lang="en-US" sz="2400" dirty="0">
                <a:sym typeface="Symbol"/>
              </a:rPr>
              <a:t> </a:t>
            </a:r>
            <a:r>
              <a:rPr lang="en-US" sz="2400" dirty="0"/>
              <a:t>37 minutes/block (but 256GB RAM)</a:t>
            </a:r>
          </a:p>
          <a:p>
            <a:r>
              <a:rPr lang="cs-CZ" sz="2800" dirty="0" err="1"/>
              <a:t>Gentry-Halevi</a:t>
            </a:r>
            <a:r>
              <a:rPr lang="en-US" sz="2800" dirty="0"/>
              <a:t> FHE accelerated in HW (2014)</a:t>
            </a:r>
          </a:p>
          <a:p>
            <a:pPr lvl="1"/>
            <a:r>
              <a:rPr lang="en-US" sz="2400" dirty="0"/>
              <a:t>GPU / ASICS, many blocks in parallel =&gt; 5 minutes/block</a:t>
            </a:r>
          </a:p>
          <a:p>
            <a:r>
              <a:rPr lang="en-US" sz="2800" dirty="0"/>
              <a:t>Replacing AES with other cipher (Simon) (2014)</a:t>
            </a:r>
          </a:p>
          <a:p>
            <a:pPr lvl="1"/>
            <a:r>
              <a:rPr lang="en-US" sz="2400" dirty="0"/>
              <a:t>2 seconds/block </a:t>
            </a:r>
          </a:p>
          <a:p>
            <a:r>
              <a:rPr lang="en-US" sz="2800" dirty="0"/>
              <a:t>Very active research area!</a:t>
            </a:r>
            <a:endParaRPr lang="en-GB" sz="2800" dirty="0"/>
          </a:p>
          <a:p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578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White-box attack resistant cryptography</a:t>
            </a:r>
            <a:endParaRPr lang="en-GB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limited from every cipher to symmetric cryptography cipher only</a:t>
            </a:r>
          </a:p>
          <a:p>
            <a:pPr lvl="1"/>
            <a:r>
              <a:rPr lang="en-US" dirty="0"/>
              <a:t>protects used cryptographic key (and data)</a:t>
            </a:r>
          </a:p>
          <a:p>
            <a:r>
              <a:rPr lang="en-US" dirty="0"/>
              <a:t>Special implementation fully compatible with standard AES/DES… 2002 (Chow et al.)</a:t>
            </a:r>
          </a:p>
          <a:p>
            <a:pPr lvl="1"/>
            <a:r>
              <a:rPr lang="en-US" dirty="0"/>
              <a:t>series of lookups into pre-computed tables</a:t>
            </a:r>
          </a:p>
          <a:p>
            <a:r>
              <a:rPr lang="en-US" dirty="0"/>
              <a:t>Implementation of AES which takes only data</a:t>
            </a:r>
          </a:p>
          <a:p>
            <a:pPr lvl="1"/>
            <a:r>
              <a:rPr lang="en-US" dirty="0"/>
              <a:t>key is already embedded inside </a:t>
            </a:r>
          </a:p>
          <a:p>
            <a:pPr lvl="1"/>
            <a:r>
              <a:rPr lang="en-US" dirty="0"/>
              <a:t>hard for an attacker to extract embedded key</a:t>
            </a:r>
          </a:p>
          <a:p>
            <a:pPr lvl="1"/>
            <a:r>
              <a:rPr lang="en-US" dirty="0"/>
              <a:t>Distinction between key and implementation of algorithm (AES) is removed</a:t>
            </a:r>
            <a:endParaRPr lang="en-GB" dirty="0"/>
          </a:p>
          <a:p>
            <a:endParaRPr lang="en-US" dirty="0"/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| PV204: Rootkits, RE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11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/>
        </p:nvSpPr>
        <p:spPr>
          <a:xfrm>
            <a:off x="2411760" y="2492896"/>
            <a:ext cx="41764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09" y="1838949"/>
            <a:ext cx="1570691" cy="157069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Rootkits, RE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1944216" cy="1944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00" y="188640"/>
            <a:ext cx="792088" cy="792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124744"/>
            <a:ext cx="1944216" cy="1944216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288" y="2240868"/>
            <a:ext cx="1148953" cy="114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ight Arrow 10"/>
          <p:cNvSpPr/>
          <p:nvPr/>
        </p:nvSpPr>
        <p:spPr>
          <a:xfrm rot="5400000">
            <a:off x="3401870" y="1358770"/>
            <a:ext cx="13321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>
            <a:off x="2574026" y="5478053"/>
            <a:ext cx="41764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0" y="4253917"/>
            <a:ext cx="1944216" cy="19442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506" y="4109901"/>
            <a:ext cx="1944216" cy="1944216"/>
          </a:xfrm>
          <a:prstGeom prst="rect">
            <a:avLst/>
          </a:prstGeom>
        </p:spPr>
      </p:pic>
      <p:pic>
        <p:nvPicPr>
          <p:cNvPr id="19" name="Content Placeholder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6554" y="5226025"/>
            <a:ext cx="1148953" cy="114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3365229" y="4537501"/>
            <a:ext cx="1837477" cy="1837477"/>
            <a:chOff x="3365229" y="4537501"/>
            <a:chExt cx="1837477" cy="1837477"/>
          </a:xfrm>
        </p:grpSpPr>
        <p:pic>
          <p:nvPicPr>
            <p:cNvPr id="21" name="Content Placeholder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65229" y="4537501"/>
              <a:ext cx="1837477" cy="1837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6181" y="5090994"/>
              <a:ext cx="792088" cy="792088"/>
            </a:xfrm>
            <a:prstGeom prst="rect">
              <a:avLst/>
            </a:prstGeom>
          </p:spPr>
        </p:pic>
      </p:grpSp>
      <p:pic>
        <p:nvPicPr>
          <p:cNvPr id="22" name="Content Placeholder 12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9681" y="3522822"/>
            <a:ext cx="731095" cy="73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085" y="3584313"/>
            <a:ext cx="530741" cy="530741"/>
          </a:xfrm>
          <a:prstGeom prst="rect">
            <a:avLst/>
          </a:prstGeom>
        </p:spPr>
      </p:pic>
      <p:sp>
        <p:nvSpPr>
          <p:cNvPr id="26" name="Right Brace 25"/>
          <p:cNvSpPr/>
          <p:nvPr/>
        </p:nvSpPr>
        <p:spPr>
          <a:xfrm rot="5400000">
            <a:off x="3975440" y="3386691"/>
            <a:ext cx="360040" cy="2094491"/>
          </a:xfrm>
          <a:prstGeom prst="rightBrac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88" y="3569356"/>
            <a:ext cx="916821" cy="68456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266214" y="4165831"/>
            <a:ext cx="1736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/>
              <a:t>Whitebox</a:t>
            </a:r>
            <a:r>
              <a:rPr lang="en-US" sz="1400" i="1" dirty="0"/>
              <a:t> transform</a:t>
            </a:r>
            <a:endParaRPr lang="en-GB" sz="1400" i="1" dirty="0"/>
          </a:p>
        </p:txBody>
      </p:sp>
      <p:sp>
        <p:nvSpPr>
          <p:cNvPr id="2" name="Rectangle 1"/>
          <p:cNvSpPr/>
          <p:nvPr/>
        </p:nvSpPr>
        <p:spPr>
          <a:xfrm>
            <a:off x="2699792" y="3389821"/>
            <a:ext cx="2952328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41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9" grpId="0"/>
      <p:bldP spid="2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Impractical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Secure, but 2</a:t>
            </a:r>
            <a:r>
              <a:rPr lang="en-US" baseline="30000" dirty="0"/>
              <a:t>128</a:t>
            </a:r>
            <a:r>
              <a:rPr lang="en-US" dirty="0"/>
              <a:t> x 16B memory storage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Rootkits, RE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206084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00…00…00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249289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00…00…01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33540" y="3397642"/>
            <a:ext cx="139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00…01…11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41100" y="4581128"/>
            <a:ext cx="1364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11…11…11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961709" y="4208596"/>
            <a:ext cx="1381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01…11…11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403648" y="292494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420198" y="377974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563888" y="2051556"/>
            <a:ext cx="139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10…01…11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563888" y="2483604"/>
            <a:ext cx="139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10…11…01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597836" y="3388350"/>
            <a:ext cx="1381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01…11…11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605396" y="457183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10…00…10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626005" y="4199304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01…10…00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067944" y="29156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4084494" y="377045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3563888" y="1988840"/>
            <a:ext cx="1477889" cy="30243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Left Brace 19"/>
          <p:cNvSpPr/>
          <p:nvPr/>
        </p:nvSpPr>
        <p:spPr>
          <a:xfrm>
            <a:off x="683568" y="2051556"/>
            <a:ext cx="216024" cy="2817604"/>
          </a:xfrm>
          <a:prstGeom prst="leftBrac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15784" y="3284984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128</a:t>
            </a:r>
            <a:endParaRPr lang="en-GB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941100" y="154817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block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2802259" y="1549480"/>
            <a:ext cx="340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block = AES(input, </a:t>
            </a:r>
            <a:r>
              <a:rPr lang="en-US" dirty="0" err="1"/>
              <a:t>key</a:t>
            </a:r>
            <a:r>
              <a:rPr lang="en-US" baseline="-25000" dirty="0" err="1"/>
              <a:t>X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24" name="Line Callout 1 23"/>
          <p:cNvSpPr/>
          <p:nvPr/>
        </p:nvSpPr>
        <p:spPr>
          <a:xfrm>
            <a:off x="6070576" y="1932018"/>
            <a:ext cx="2376264" cy="432048"/>
          </a:xfrm>
          <a:prstGeom prst="borderCallout1">
            <a:avLst>
              <a:gd name="adj1" fmla="val 18750"/>
              <a:gd name="adj2" fmla="val -8333"/>
              <a:gd name="adj3" fmla="val 33134"/>
              <a:gd name="adj4" fmla="val -21337"/>
            </a:avLst>
          </a:prstGeom>
          <a:solidFill>
            <a:schemeClr val="accent1">
              <a:lumMod val="40000"/>
              <a:lumOff val="60000"/>
            </a:schemeClr>
          </a:solidFill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Precomputed</a:t>
            </a:r>
            <a:r>
              <a:rPr lang="en-US" dirty="0">
                <a:solidFill>
                  <a:schemeClr val="tx1"/>
                </a:solidFill>
              </a:rPr>
              <a:t> table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1548194" y="3284454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used as index into table</a:t>
            </a:r>
            <a:endParaRPr lang="en-GB" i="1" dirty="0"/>
          </a:p>
        </p:txBody>
      </p:sp>
      <p:sp>
        <p:nvSpPr>
          <p:cNvPr id="27" name="Left Brace 26"/>
          <p:cNvSpPr/>
          <p:nvPr/>
        </p:nvSpPr>
        <p:spPr>
          <a:xfrm flipH="1">
            <a:off x="5148064" y="2132856"/>
            <a:ext cx="344087" cy="2817604"/>
          </a:xfrm>
          <a:prstGeom prst="leftBrac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5492151" y="3427149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128</a:t>
            </a:r>
            <a:endParaRPr lang="en-GB" baseline="30000" dirty="0"/>
          </a:p>
        </p:txBody>
      </p:sp>
    </p:spTree>
    <p:extLst>
      <p:ext uri="{BB962C8B-B14F-4D97-AF65-F5344CB8AC3E}">
        <p14:creationId xmlns:p14="http://schemas.microsoft.com/office/powerpoint/2010/main" val="4238561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ways of detection of rootkits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Detection running on system, same or higher level</a:t>
            </a:r>
          </a:p>
          <a:p>
            <a:pPr lvl="1"/>
            <a:r>
              <a:rPr lang="en-US" dirty="0"/>
              <a:t>Flaws in rootkit cloaking, side-channel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Detection running on system, lower level</a:t>
            </a:r>
          </a:p>
          <a:p>
            <a:pPr lvl="1"/>
            <a:r>
              <a:rPr lang="en-US" dirty="0"/>
              <a:t>Not controlled by rootkit, cannot cloak itself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Detection via (offline) image of system / memory</a:t>
            </a:r>
          </a:p>
          <a:p>
            <a:pPr lvl="1"/>
            <a:r>
              <a:rPr lang="en-US" dirty="0"/>
              <a:t>Rootkit is not running =&gt; cannot cloak itself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911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WBACR AES – some techniques</a:t>
            </a:r>
            <a:endParaRPr lang="en-GB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Pre-compute table for all possible inputs</a:t>
            </a:r>
          </a:p>
          <a:p>
            <a:pPr lvl="1"/>
            <a:r>
              <a:rPr lang="en-US" dirty="0"/>
              <a:t>practical for one 16bits or two 8bits arguments table with up to 2</a:t>
            </a:r>
            <a:r>
              <a:rPr lang="en-US" baseline="30000" dirty="0"/>
              <a:t>16 </a:t>
            </a:r>
            <a:r>
              <a:rPr lang="en-US" dirty="0"/>
              <a:t> rows (~64KB)</a:t>
            </a:r>
          </a:p>
          <a:p>
            <a:pPr lvl="1"/>
            <a:r>
              <a:rPr lang="en-US" b="1" dirty="0" err="1">
                <a:latin typeface="Courier New" pitchFamily="49" charset="0"/>
                <a:cs typeface="Courier New" pitchFamily="49" charset="0"/>
              </a:rPr>
              <a:t>AddRoundKey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: data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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key </a:t>
            </a:r>
          </a:p>
          <a:p>
            <a:pPr lvl="2"/>
            <a:r>
              <a:rPr lang="en-US" dirty="0"/>
              <a:t>8bit argument data, key fixed</a:t>
            </a:r>
          </a:p>
          <a:p>
            <a:r>
              <a:rPr lang="en-US" dirty="0"/>
              <a:t>Pack several operations together</a:t>
            </a:r>
          </a:p>
          <a:p>
            <a:pPr lvl="1"/>
            <a:r>
              <a:rPr lang="en-US" b="1" dirty="0" err="1">
                <a:latin typeface="Courier New" pitchFamily="49" charset="0"/>
                <a:cs typeface="Courier New" pitchFamily="49" charset="0"/>
              </a:rPr>
              <a:t>AddRoundKey+SubBytes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: T[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 = S[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 key];</a:t>
            </a:r>
          </a:p>
          <a:p>
            <a:r>
              <a:rPr lang="en-US" dirty="0">
                <a:sym typeface="Symbol" pitchFamily="18" charset="2"/>
              </a:rPr>
              <a:t>Protect intermediate values by random </a:t>
            </a:r>
            <a:r>
              <a:rPr lang="en-US" dirty="0" err="1">
                <a:sym typeface="Symbol" pitchFamily="18" charset="2"/>
              </a:rPr>
              <a:t>bijections</a:t>
            </a:r>
            <a:endParaRPr lang="en-US" dirty="0">
              <a:sym typeface="Symbol" pitchFamily="18" charset="2"/>
            </a:endParaRPr>
          </a:p>
          <a:p>
            <a:pPr lvl="1"/>
            <a:r>
              <a:rPr lang="en-US" dirty="0">
                <a:sym typeface="Symbol" pitchFamily="18" charset="2"/>
              </a:rPr>
              <a:t>removed automatically by next lookup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X = F</a:t>
            </a:r>
            <a:r>
              <a:rPr lang="en-US" b="1" baseline="300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-1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(F(X))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T[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 = S[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F</a:t>
            </a:r>
            <a:r>
              <a:rPr lang="en-US" b="1" baseline="30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-1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 key];</a:t>
            </a:r>
          </a:p>
          <a:p>
            <a:pPr lvl="1"/>
            <a:endParaRPr lang="en-GB" dirty="0"/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| PV204: Rootkits, RE</a:t>
            </a:r>
            <a:endParaRPr lang="en-GB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07010"/>
            <a:ext cx="1368152" cy="181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42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 – short remainder (used ops)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67493"/>
            <a:ext cx="4354908" cy="2308101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79261"/>
            <a:ext cx="4762500" cy="1762125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23477"/>
            <a:ext cx="3600400" cy="2801867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7253"/>
            <a:ext cx="3892324" cy="2016224"/>
          </a:xfrm>
          <a:ln w="25400"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659185" y="620688"/>
            <a:ext cx="64844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Pictures taken from http://en.wikipedia.org/wiki/Advanced_Encryption_Standard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212202919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9741"/>
            <a:ext cx="1733877" cy="2635492"/>
          </a:xfrm>
          <a:ln w="25400">
            <a:solidFill>
              <a:schemeClr val="tx1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44624"/>
            <a:ext cx="5873035" cy="522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113" y="2564904"/>
            <a:ext cx="5658104" cy="4000403"/>
          </a:xfrm>
          <a:prstGeom prst="rect">
            <a:avLst/>
          </a:prstGeom>
        </p:spPr>
      </p:pic>
      <p:cxnSp>
        <p:nvCxnSpPr>
          <p:cNvPr id="11" name="Curved Connector 10"/>
          <p:cNvCxnSpPr/>
          <p:nvPr/>
        </p:nvCxnSpPr>
        <p:spPr>
          <a:xfrm flipV="1">
            <a:off x="2195737" y="2348880"/>
            <a:ext cx="3312367" cy="3168352"/>
          </a:xfrm>
          <a:prstGeom prst="curvedConnector3">
            <a:avLst>
              <a:gd name="adj1" fmla="val 50000"/>
            </a:avLst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35031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Whitebox</a:t>
            </a:r>
            <a:r>
              <a:rPr lang="en-US" dirty="0"/>
              <a:t> cryptography lifecycle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[Secure environment]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Generate required key (random, database...)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Generate WAES tables (in secure environment)</a:t>
            </a:r>
          </a:p>
          <a:p>
            <a:r>
              <a:rPr lang="en-US" dirty="0"/>
              <a:t>[Potential insecure environment]</a:t>
            </a:r>
          </a:p>
          <a:p>
            <a:pPr marL="819150" lvl="1" indent="-457200">
              <a:buFont typeface="+mj-lt"/>
              <a:buAutoNum type="arabicPeriod" startAt="3"/>
            </a:pPr>
            <a:r>
              <a:rPr lang="en-US" dirty="0"/>
              <a:t>Compile WAES tables into target application</a:t>
            </a:r>
          </a:p>
          <a:p>
            <a:r>
              <a:rPr lang="en-US" dirty="0"/>
              <a:t>[Insecure environment (User PC)]</a:t>
            </a:r>
          </a:p>
          <a:p>
            <a:pPr marL="819150" lvl="1" indent="-457200">
              <a:buFont typeface="+mj-lt"/>
              <a:buAutoNum type="arabicPeriod" startAt="4"/>
            </a:pPr>
            <a:r>
              <a:rPr lang="en-US" dirty="0"/>
              <a:t>Run application and use WAES as usual (with fixed key)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811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148262" y="332656"/>
            <a:ext cx="8712968" cy="3004527"/>
          </a:xfrm>
          <a:prstGeom prst="roundRect">
            <a:avLst/>
          </a:prstGeom>
          <a:solidFill>
            <a:srgbClr val="92D05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179512" y="3502792"/>
            <a:ext cx="8712968" cy="2880320"/>
          </a:xfrm>
          <a:prstGeom prst="roundRect">
            <a:avLst/>
          </a:prstGeom>
          <a:solidFill>
            <a:srgbClr val="FFC0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Rootkits, RE</a:t>
            </a:r>
            <a:endParaRPr lang="en-GB"/>
          </a:p>
        </p:txBody>
      </p:sp>
      <p:sp>
        <p:nvSpPr>
          <p:cNvPr id="14" name="Right Arrow 13"/>
          <p:cNvSpPr/>
          <p:nvPr/>
        </p:nvSpPr>
        <p:spPr>
          <a:xfrm>
            <a:off x="2574026" y="5407829"/>
            <a:ext cx="41764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0" y="4183693"/>
            <a:ext cx="1944216" cy="19442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506" y="4039677"/>
            <a:ext cx="1944216" cy="1944216"/>
          </a:xfrm>
          <a:prstGeom prst="rect">
            <a:avLst/>
          </a:prstGeom>
        </p:spPr>
      </p:pic>
      <p:pic>
        <p:nvPicPr>
          <p:cNvPr id="19" name="Content Placeholder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6554" y="5155801"/>
            <a:ext cx="1148953" cy="114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3365229" y="4467277"/>
            <a:ext cx="1837477" cy="1837477"/>
            <a:chOff x="3365229" y="4537501"/>
            <a:chExt cx="1837477" cy="1837477"/>
          </a:xfrm>
        </p:grpSpPr>
        <p:pic>
          <p:nvPicPr>
            <p:cNvPr id="21" name="Content Placeholder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65229" y="4537501"/>
              <a:ext cx="1837477" cy="1837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6181" y="5090994"/>
              <a:ext cx="792088" cy="792088"/>
            </a:xfrm>
            <a:prstGeom prst="rect">
              <a:avLst/>
            </a:prstGeom>
          </p:spPr>
        </p:pic>
      </p:grpSp>
      <p:pic>
        <p:nvPicPr>
          <p:cNvPr id="22" name="Content Placeholder 12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8192" y="620688"/>
            <a:ext cx="731095" cy="73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683" y="685434"/>
            <a:ext cx="530741" cy="530741"/>
          </a:xfrm>
          <a:prstGeom prst="rect">
            <a:avLst/>
          </a:prstGeom>
        </p:spPr>
      </p:pic>
      <p:sp>
        <p:nvSpPr>
          <p:cNvPr id="26" name="Right Brace 25"/>
          <p:cNvSpPr/>
          <p:nvPr/>
        </p:nvSpPr>
        <p:spPr>
          <a:xfrm rot="5400000">
            <a:off x="4153951" y="484557"/>
            <a:ext cx="360040" cy="2094491"/>
          </a:xfrm>
          <a:prstGeom prst="rightBrac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3503379" y="1196752"/>
            <a:ext cx="1454309" cy="369332"/>
          </a:xfrm>
          <a:prstGeom prst="rect">
            <a:avLst/>
          </a:prstGeom>
          <a:solidFill>
            <a:schemeClr val="bg1">
              <a:lumMod val="95000"/>
              <a:alpha val="47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err="1"/>
              <a:t>makeTable</a:t>
            </a:r>
            <a:r>
              <a:rPr lang="en-GB" dirty="0"/>
              <a:t>()</a:t>
            </a:r>
            <a:endParaRPr lang="en-GB" sz="14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3457987" y="1516880"/>
            <a:ext cx="1837477" cy="1837477"/>
            <a:chOff x="3365229" y="4537501"/>
            <a:chExt cx="1837477" cy="1837477"/>
          </a:xfrm>
        </p:grpSpPr>
        <p:pic>
          <p:nvPicPr>
            <p:cNvPr id="30" name="Content Placeholder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65229" y="4537501"/>
              <a:ext cx="1837477" cy="1837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6181" y="5090994"/>
              <a:ext cx="792088" cy="792088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3457987" y="1897023"/>
            <a:ext cx="1633845" cy="3693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err="1"/>
              <a:t>precompTable</a:t>
            </a:r>
            <a:endParaRPr lang="en-GB" dirty="0"/>
          </a:p>
        </p:txBody>
      </p:sp>
      <p:sp>
        <p:nvSpPr>
          <p:cNvPr id="32" name="Right Arrow 31"/>
          <p:cNvSpPr/>
          <p:nvPr/>
        </p:nvSpPr>
        <p:spPr>
          <a:xfrm rot="5400000">
            <a:off x="3777511" y="3573908"/>
            <a:ext cx="1225919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1187624" y="4288951"/>
            <a:ext cx="633507" cy="3693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data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48264" y="4357596"/>
            <a:ext cx="1710725" cy="3693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encrypted data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91880" y="4789644"/>
            <a:ext cx="1544012" cy="3693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encrypt(data)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90533" y="467380"/>
            <a:ext cx="646331" cy="369332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AES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651075" y="436022"/>
            <a:ext cx="543739" cy="369332"/>
          </a:xfrm>
          <a:prstGeom prst="rect">
            <a:avLst/>
          </a:prstGeom>
          <a:solidFill>
            <a:schemeClr val="bg1">
              <a:lumMod val="95000"/>
              <a:alpha val="46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key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50446" y="3540138"/>
            <a:ext cx="2954655" cy="646331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Environment under control </a:t>
            </a:r>
          </a:p>
          <a:p>
            <a:pPr algn="r"/>
            <a:r>
              <a:rPr lang="en-GB" dirty="0"/>
              <a:t>of an attacker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50446" y="569844"/>
            <a:ext cx="3108543" cy="646331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Environment outside control </a:t>
            </a:r>
          </a:p>
          <a:p>
            <a:pPr algn="r"/>
            <a:r>
              <a:rPr lang="en-GB" dirty="0"/>
              <a:t>of an attacker</a:t>
            </a:r>
          </a:p>
        </p:txBody>
      </p:sp>
    </p:spTree>
    <p:extLst>
      <p:ext uri="{BB962C8B-B14F-4D97-AF65-F5344CB8AC3E}">
        <p14:creationId xmlns:p14="http://schemas.microsoft.com/office/powerpoint/2010/main" val="102831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32" grpId="0" animBg="1"/>
      <p:bldP spid="33" grpId="0" animBg="1"/>
      <p:bldP spid="34" grpId="0" animBg="1"/>
      <p:bldP spid="35" grpId="0" animBg="1"/>
      <p:bldP spid="40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Resulting implementation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difficult to detect that crypto was used</a:t>
            </a:r>
          </a:p>
          <a:p>
            <a:pPr lvl="1"/>
            <a:r>
              <a:rPr lang="en-US" dirty="0"/>
              <a:t>no fixed constants in the code</a:t>
            </a:r>
          </a:p>
          <a:p>
            <a:pPr lvl="1"/>
            <a:r>
              <a:rPr lang="en-US" dirty="0" err="1"/>
              <a:t>precomputed</a:t>
            </a:r>
            <a:r>
              <a:rPr lang="en-US" dirty="0"/>
              <a:t> tables change with every generation</a:t>
            </a:r>
          </a:p>
          <a:p>
            <a:pPr lvl="1"/>
            <a:r>
              <a:rPr lang="en-US" dirty="0"/>
              <a:t>even two tables for same key are different</a:t>
            </a:r>
          </a:p>
          <a:p>
            <a:pPr lvl="1"/>
            <a:r>
              <a:rPr lang="en-US" dirty="0"/>
              <a:t>(but can still be found)</a:t>
            </a:r>
          </a:p>
          <a:p>
            <a:r>
              <a:rPr lang="en-US" dirty="0"/>
              <a:t>Resistant even when </a:t>
            </a:r>
            <a:r>
              <a:rPr lang="en-US" dirty="0" err="1"/>
              <a:t>precomputed</a:t>
            </a:r>
            <a:r>
              <a:rPr lang="en-US" dirty="0"/>
              <a:t> tables are found</a:t>
            </a:r>
          </a:p>
          <a:p>
            <a:pPr lvl="1"/>
            <a:r>
              <a:rPr lang="en-US" dirty="0"/>
              <a:t>when debugged, only table lookups are seen</a:t>
            </a:r>
          </a:p>
          <a:p>
            <a:pPr lvl="1"/>
            <a:r>
              <a:rPr lang="en-US" dirty="0"/>
              <a:t>key value is never manipulated in plaintext</a:t>
            </a:r>
          </a:p>
          <a:p>
            <a:pPr lvl="1"/>
            <a:r>
              <a:rPr lang="en-US" dirty="0"/>
              <a:t>transformation techniques should provide protection to key embedded inside tables</a:t>
            </a:r>
          </a:p>
          <a:p>
            <a:pPr lvl="1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05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– WAES</a:t>
            </a:r>
            <a:endParaRPr lang="en-GB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WAES tables generator</a:t>
            </a:r>
          </a:p>
          <a:p>
            <a:pPr lvl="1"/>
            <a:r>
              <a:rPr lang="en-US" dirty="0"/>
              <a:t>configuration options</a:t>
            </a:r>
          </a:p>
          <a:p>
            <a:pPr lvl="1"/>
            <a:r>
              <a:rPr lang="en-US" dirty="0"/>
              <a:t>*.h files with pre-computed tables</a:t>
            </a:r>
          </a:p>
          <a:p>
            <a:r>
              <a:rPr lang="en-US" dirty="0"/>
              <a:t>WAES cipher implementation</a:t>
            </a:r>
          </a:p>
          <a:p>
            <a:pPr lvl="1"/>
            <a:r>
              <a:rPr lang="en-US" dirty="0"/>
              <a:t>compile-in tables</a:t>
            </a:r>
          </a:p>
          <a:p>
            <a:pPr lvl="1"/>
            <a:r>
              <a:rPr lang="en-US" dirty="0"/>
              <a:t>tables as memory blob</a:t>
            </a:r>
          </a:p>
          <a:p>
            <a:endParaRPr lang="en-GB" dirty="0"/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| PV204: Rootkits, RE</a:t>
            </a:r>
            <a:endParaRPr lang="en-GB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"/>
          <a:stretch/>
        </p:blipFill>
        <p:spPr bwMode="auto">
          <a:xfrm>
            <a:off x="4543425" y="1348582"/>
            <a:ext cx="5071203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"/>
          <a:stretch/>
        </p:blipFill>
        <p:spPr bwMode="auto">
          <a:xfrm>
            <a:off x="4619625" y="3933056"/>
            <a:ext cx="423246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>
            <a:off x="6516216" y="2788742"/>
            <a:ext cx="576064" cy="92829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51469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WAES performance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Intel Core i5 M560@2.67GHz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6"/>
          <a:stretch/>
        </p:blipFill>
        <p:spPr bwMode="auto">
          <a:xfrm>
            <a:off x="272058" y="2492897"/>
            <a:ext cx="868680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191967" y="6156014"/>
            <a:ext cx="4942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L. </a:t>
            </a:r>
            <a:r>
              <a:rPr lang="en-GB" i="1" dirty="0" err="1">
                <a:solidFill>
                  <a:schemeClr val="bg1">
                    <a:lumMod val="50000"/>
                  </a:schemeClr>
                </a:solidFill>
              </a:rPr>
              <a:t>Bacinska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, https://is.muni.cz//th/373854/fi_m/</a:t>
            </a:r>
          </a:p>
        </p:txBody>
      </p:sp>
    </p:spTree>
    <p:extLst>
      <p:ext uri="{BB962C8B-B14F-4D97-AF65-F5344CB8AC3E}">
        <p14:creationId xmlns:p14="http://schemas.microsoft.com/office/powerpoint/2010/main" val="374846279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WBACR Ciphers - pros</a:t>
            </a:r>
            <a:endParaRPr lang="en-GB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03238" y="1844824"/>
            <a:ext cx="8229600" cy="4149725"/>
          </a:xfrm>
        </p:spPr>
        <p:txBody>
          <a:bodyPr/>
          <a:lstStyle/>
          <a:p>
            <a:r>
              <a:rPr lang="en-US" dirty="0"/>
              <a:t>Practically usable (size/speed)</a:t>
            </a:r>
          </a:p>
          <a:p>
            <a:pPr lvl="1"/>
            <a:r>
              <a:rPr lang="en-US" dirty="0"/>
              <a:t>implementation size ~800KB (WBACR AES tables)</a:t>
            </a:r>
          </a:p>
          <a:p>
            <a:pPr lvl="1"/>
            <a:r>
              <a:rPr lang="en-US" dirty="0"/>
              <a:t>speed ~MBs/sec (</a:t>
            </a:r>
            <a:r>
              <a:rPr lang="en-US" dirty="0"/>
              <a:t>WBACRAES </a:t>
            </a:r>
            <a:r>
              <a:rPr lang="en-US" dirty="0"/>
              <a:t>~6.5MB/s vs. 220MB/s)</a:t>
            </a:r>
          </a:p>
          <a:p>
            <a:r>
              <a:rPr lang="en-US" dirty="0"/>
              <a:t>Hard to extract embedded key</a:t>
            </a:r>
          </a:p>
          <a:p>
            <a:pPr lvl="1"/>
            <a:r>
              <a:rPr lang="en-US" dirty="0"/>
              <a:t>Complexity semi-formally guaranteed (if scheme is secure)</a:t>
            </a:r>
          </a:p>
          <a:p>
            <a:pPr lvl="1"/>
            <a:r>
              <a:rPr lang="en-US" dirty="0"/>
              <a:t>AES shown unsuitable (all WBARC </a:t>
            </a:r>
            <a:r>
              <a:rPr lang="en-US" dirty="0" err="1"/>
              <a:t>AESes</a:t>
            </a:r>
            <a:r>
              <a:rPr lang="en-US" dirty="0"/>
              <a:t> are broken)</a:t>
            </a:r>
          </a:p>
          <a:p>
            <a:r>
              <a:rPr lang="en-US" dirty="0"/>
              <a:t>One can simulate asymmetric cryptography!</a:t>
            </a:r>
          </a:p>
          <a:p>
            <a:pPr lvl="1"/>
            <a:r>
              <a:rPr lang="en-US" dirty="0"/>
              <a:t>implementation contains only encryption part of cipher</a:t>
            </a:r>
          </a:p>
          <a:p>
            <a:pPr lvl="1"/>
            <a:r>
              <a:rPr lang="en-US" dirty="0"/>
              <a:t>until attacker extracts key, decryption is not possible</a:t>
            </a: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| PV204: Rootkits, RE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9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WBACR Ciphers - cons</a:t>
            </a:r>
            <a:endParaRPr lang="en-GB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Implementation can be used as oracle (black box)</a:t>
            </a:r>
          </a:p>
          <a:p>
            <a:pPr lvl="1"/>
            <a:r>
              <a:rPr lang="en-US" dirty="0"/>
              <a:t>attacker can supply inputs and obtain outputs</a:t>
            </a:r>
          </a:p>
          <a:p>
            <a:pPr lvl="1"/>
            <a:r>
              <a:rPr lang="en-US" dirty="0"/>
              <a:t>even if she cannot extract the key</a:t>
            </a:r>
          </a:p>
          <a:p>
            <a:pPr lvl="1"/>
            <a:r>
              <a:rPr lang="en-US" dirty="0"/>
              <a:t>(can be partially solved by I/O encodings)</a:t>
            </a:r>
            <a:endParaRPr lang="en-GB" dirty="0"/>
          </a:p>
          <a:p>
            <a:r>
              <a:rPr lang="en-US" dirty="0"/>
              <a:t>Problem of secure input/output</a:t>
            </a:r>
          </a:p>
          <a:p>
            <a:pPr lvl="1"/>
            <a:r>
              <a:rPr lang="en-US" dirty="0"/>
              <a:t>protected is only cipher (e.g., AES), not code around</a:t>
            </a:r>
            <a:endParaRPr lang="en-GB" dirty="0"/>
          </a:p>
          <a:p>
            <a:r>
              <a:rPr lang="en-US" dirty="0"/>
              <a:t>Key is fixed and cannot be easily changed</a:t>
            </a:r>
          </a:p>
          <a:p>
            <a:r>
              <a:rPr lang="en-US" dirty="0"/>
              <a:t>Successful cryptanalysis for several schemes</a:t>
            </a:r>
          </a:p>
          <a:p>
            <a:pPr lvl="1"/>
            <a:r>
              <a:rPr lang="en-US" dirty="0"/>
              <a:t>several former schemes broken</a:t>
            </a:r>
          </a:p>
          <a:p>
            <a:pPr lvl="1"/>
            <a:r>
              <a:rPr lang="en-US" dirty="0"/>
              <a:t>new techniques proposed</a:t>
            </a:r>
            <a:endParaRPr lang="en-GB" dirty="0"/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| PV204: Rootkits, RE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54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503238" y="1796991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Alternative taxonomy – how interfaced with system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offensive software (wrt OS)</a:t>
            </a: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9021538"/>
              </p:ext>
            </p:extLst>
          </p:nvPr>
        </p:nvGraphicFramePr>
        <p:xfrm>
          <a:off x="503238" y="2276872"/>
          <a:ext cx="82296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2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26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Interface to system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Location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 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Existing APIs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Rings 3, 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Filter driver, Browser helper objects, injected DLL/thread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 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Modified static</a:t>
                      </a:r>
                      <a:r>
                        <a:rPr lang="en-US" baseline="0" dirty="0"/>
                        <a:t> components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Rings 3, 0</a:t>
                      </a:r>
                      <a:endParaRPr lang="cs-CZ" dirty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Hooking, patching, </a:t>
                      </a:r>
                      <a:r>
                        <a:rPr lang="en-US" dirty="0" err="1"/>
                        <a:t>bootkits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Type II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Modified dynamic </a:t>
                      </a:r>
                      <a:r>
                        <a:rPr lang="en-US" baseline="0" dirty="0"/>
                        <a:t>components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Rings 3, 0</a:t>
                      </a:r>
                      <a:endParaRPr lang="cs-CZ" dirty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Direct kernel object modification, Rogue callbacks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Type III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Outside of the system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Rings -1, -2,-3</a:t>
                      </a:r>
                      <a:endParaRPr lang="cs-CZ" dirty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Rogue hypervisor, firmware mod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487580" y="6198050"/>
            <a:ext cx="5656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J.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Rutkowska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, Introducing Stealth Malware Taxonomy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1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Space-Hard Ciphers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Space-hard notion of WBACR ciphers</a:t>
            </a:r>
          </a:p>
          <a:p>
            <a:pPr lvl="1"/>
            <a:r>
              <a:rPr lang="en-GB" dirty="0"/>
              <a:t>How much can be </a:t>
            </a:r>
            <a:r>
              <a:rPr lang="en-GB" dirty="0" err="1"/>
              <a:t>fnc</a:t>
            </a:r>
            <a:r>
              <a:rPr lang="en-GB" dirty="0"/>
              <a:t> compressed after key extraction?</a:t>
            </a:r>
          </a:p>
          <a:p>
            <a:pPr lvl="2"/>
            <a:r>
              <a:rPr lang="en-GB" dirty="0"/>
              <a:t>WBACR AES=&gt;16B key=&gt;extreme compression (bad)</a:t>
            </a:r>
          </a:p>
          <a:p>
            <a:pPr lvl="1"/>
            <a:r>
              <a:rPr lang="en-GB" dirty="0"/>
              <a:t>Amount of code to extract to maintain functionality</a:t>
            </a:r>
          </a:p>
          <a:p>
            <a:r>
              <a:rPr lang="en-GB" dirty="0"/>
              <a:t>SPACE suite of space-hard ciphers</a:t>
            </a:r>
          </a:p>
          <a:p>
            <a:pPr lvl="1"/>
            <a:r>
              <a:rPr lang="en-GB" dirty="0"/>
              <a:t>Combination of l-line target heavy Feistel network and precomputed lookup tables (e.g., by AES)</a:t>
            </a:r>
          </a:p>
          <a:p>
            <a:pPr lvl="1"/>
            <a:r>
              <a:rPr lang="en-GB" dirty="0"/>
              <a:t>Variable code size to exec time </a:t>
            </a:r>
            <a:r>
              <a:rPr lang="en-GB" dirty="0" err="1"/>
              <a:t>tradeoffs</a:t>
            </a:r>
            <a:endParaRPr lang="en-GB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7602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</a:t>
            </a:r>
            <a:r>
              <a:rPr lang="en-US" dirty="0" err="1"/>
              <a:t>whitebox</a:t>
            </a:r>
            <a:r>
              <a:rPr lang="en-US" dirty="0"/>
              <a:t> transform replace secure hardware (e.g., smart card)?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to limited extent</a:t>
            </a:r>
          </a:p>
          <a:p>
            <a:r>
              <a:rPr lang="en-US" dirty="0"/>
              <a:t>Limitation of arguments size</a:t>
            </a:r>
          </a:p>
          <a:p>
            <a:r>
              <a:rPr lang="en-US" dirty="0"/>
              <a:t>Operation atomicity </a:t>
            </a:r>
          </a:p>
          <a:p>
            <a:pPr lvl="1"/>
            <a:r>
              <a:rPr lang="en-US" dirty="0"/>
              <a:t>one cannot execute only half of card’s operations</a:t>
            </a:r>
          </a:p>
          <a:p>
            <a:r>
              <a:rPr lang="en-US" dirty="0"/>
              <a:t>No secure memory storage</a:t>
            </a:r>
          </a:p>
          <a:p>
            <a:pPr lvl="1"/>
            <a:r>
              <a:rPr lang="en-US" dirty="0"/>
              <a:t>no secure update of state (counter)</a:t>
            </a:r>
          </a:p>
          <a:p>
            <a:r>
              <a:rPr lang="en-US" dirty="0"/>
              <a:t>Both can be used as black-box</a:t>
            </a:r>
          </a:p>
          <a:p>
            <a:pPr lvl="1"/>
            <a:r>
              <a:rPr lang="en-US" dirty="0"/>
              <a:t>smart card can use PIN to limit usage</a:t>
            </a:r>
          </a:p>
          <a:p>
            <a:r>
              <a:rPr lang="en-US" dirty="0"/>
              <a:t>But still some reasonable usages remain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Rootkits, 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28386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proposals and attacks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/>
              <a:t>(2002) First WB AES implementation by Chow et. al. [Chow02]</a:t>
            </a:r>
          </a:p>
          <a:p>
            <a:pPr lvl="1"/>
            <a:r>
              <a:rPr lang="en-GB" sz="1400" dirty="0"/>
              <a:t>IO </a:t>
            </a:r>
            <a:r>
              <a:rPr lang="en-GB" sz="1400" dirty="0" err="1"/>
              <a:t>bijections</a:t>
            </a:r>
            <a:r>
              <a:rPr lang="en-GB" sz="1400" dirty="0"/>
              <a:t>, linear mixing </a:t>
            </a:r>
            <a:r>
              <a:rPr lang="en-GB" sz="1400" dirty="0" err="1"/>
              <a:t>bijections</a:t>
            </a:r>
            <a:r>
              <a:rPr lang="en-GB" sz="1400" dirty="0"/>
              <a:t>, external coding</a:t>
            </a:r>
          </a:p>
          <a:p>
            <a:pPr lvl="1"/>
            <a:r>
              <a:rPr lang="en-US" sz="1400" dirty="0"/>
              <a:t>broken by </a:t>
            </a:r>
            <a:r>
              <a:rPr lang="en-GB" sz="1400" dirty="0"/>
              <a:t>BGE cryptanalysis [Bill04]</a:t>
            </a:r>
          </a:p>
          <a:p>
            <a:pPr lvl="2"/>
            <a:r>
              <a:rPr lang="en-GB" sz="1400" dirty="0"/>
              <a:t>algebraic attack, recovering symmetric key by modelling round function by system of algebraic equations</a:t>
            </a:r>
          </a:p>
          <a:p>
            <a:r>
              <a:rPr lang="en-GB" sz="1600" dirty="0"/>
              <a:t>(2006) White Box Cryptography: A New Attempt [Bri06]</a:t>
            </a:r>
          </a:p>
          <a:p>
            <a:pPr lvl="1"/>
            <a:r>
              <a:rPr lang="en-GB" sz="1400" dirty="0"/>
              <a:t>attempt to randomize </a:t>
            </a:r>
            <a:r>
              <a:rPr lang="en-GB" sz="1400" dirty="0" err="1"/>
              <a:t>whitebox</a:t>
            </a:r>
            <a:r>
              <a:rPr lang="en-GB" sz="1400" dirty="0"/>
              <a:t> primitives, perturbation &amp; random equations added, S-boxes are enc. keys. 4 AES ciphers, major voting for result</a:t>
            </a:r>
          </a:p>
          <a:p>
            <a:pPr lvl="1"/>
            <a:r>
              <a:rPr lang="en-US" sz="1400" dirty="0"/>
              <a:t>broken by </a:t>
            </a:r>
            <a:r>
              <a:rPr lang="en-GB" sz="1400" dirty="0"/>
              <a:t>Mulder et. al. [Mul10]</a:t>
            </a:r>
          </a:p>
          <a:p>
            <a:pPr lvl="2"/>
            <a:r>
              <a:rPr lang="en-GB" sz="1400" dirty="0"/>
              <a:t>removes perturbations and random equations, attacking on final round removing perturbations, structural decomposition. 2</a:t>
            </a:r>
            <a:r>
              <a:rPr lang="en-GB" sz="1400" baseline="30000" dirty="0"/>
              <a:t>17</a:t>
            </a:r>
            <a:r>
              <a:rPr lang="en-GB" sz="1400" dirty="0"/>
              <a:t> steps</a:t>
            </a:r>
          </a:p>
          <a:p>
            <a:r>
              <a:rPr lang="en-US" sz="1600" dirty="0"/>
              <a:t>(2009) </a:t>
            </a:r>
            <a:r>
              <a:rPr lang="en-GB" sz="1600" dirty="0"/>
              <a:t>A Secure Implementation of White-box AES [Xia09]</a:t>
            </a:r>
          </a:p>
          <a:p>
            <a:pPr lvl="1"/>
            <a:r>
              <a:rPr lang="en-US" sz="1400" dirty="0"/>
              <a:t>broken by </a:t>
            </a:r>
            <a:r>
              <a:rPr lang="en-GB" sz="1400" dirty="0"/>
              <a:t>Mulder et. al. [Mul12]</a:t>
            </a:r>
          </a:p>
          <a:p>
            <a:pPr lvl="2"/>
            <a:r>
              <a:rPr lang="en-GB" sz="1400" dirty="0"/>
              <a:t>linear equivalence algorithm used (backward AES-128 compatibility =&gt; linear protection has to be inverted in next round), 2</a:t>
            </a:r>
            <a:r>
              <a:rPr lang="en-GB" sz="1400" baseline="30000" dirty="0"/>
              <a:t>32</a:t>
            </a:r>
            <a:r>
              <a:rPr lang="en-GB" sz="1400" dirty="0"/>
              <a:t> steps</a:t>
            </a:r>
          </a:p>
          <a:p>
            <a:r>
              <a:rPr lang="en-US" sz="1600" dirty="0"/>
              <a:t>(2011) </a:t>
            </a:r>
            <a:r>
              <a:rPr lang="en-GB" sz="1600" dirty="0"/>
              <a:t>Protecting white-box AES with dual ciphers [Kar11]</a:t>
            </a:r>
          </a:p>
          <a:p>
            <a:pPr lvl="1"/>
            <a:r>
              <a:rPr lang="en-US" sz="1400" dirty="0"/>
              <a:t>broken by our work [Kli13]</a:t>
            </a:r>
          </a:p>
          <a:p>
            <a:pPr lvl="2"/>
            <a:r>
              <a:rPr lang="en-GB" sz="1400" dirty="0"/>
              <a:t>protection shown to be ineffective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766661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BGE attack in progress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5"/>
            <a:ext cx="5976664" cy="4682747"/>
          </a:xfrm>
        </p:spPr>
      </p:pic>
    </p:spTree>
    <p:extLst>
      <p:ext uri="{BB962C8B-B14F-4D97-AF65-F5344CB8AC3E}">
        <p14:creationId xmlns:p14="http://schemas.microsoft.com/office/powerpoint/2010/main" val="217783264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Overviews, links</a:t>
            </a:r>
          </a:p>
          <a:p>
            <a:pPr lvl="1"/>
            <a:r>
              <a:rPr lang="en-GB" sz="2400" dirty="0">
                <a:hlinkClick r:id="rId2"/>
              </a:rPr>
              <a:t>http://whiteboxcrypto.com/research.php</a:t>
            </a:r>
            <a:endParaRPr lang="en-GB" sz="2400" dirty="0"/>
          </a:p>
          <a:p>
            <a:pPr lvl="1"/>
            <a:r>
              <a:rPr lang="en-GB" sz="2400" dirty="0">
                <a:hlinkClick r:id="rId3"/>
              </a:rPr>
              <a:t>https://minotaur.fi.muni.cz:8443/~xsvenda/docuwiki/doku.php?id=public:mobilecrypto</a:t>
            </a:r>
            <a:endParaRPr lang="en-GB" sz="2400" dirty="0"/>
          </a:p>
          <a:p>
            <a:r>
              <a:rPr lang="en-US" sz="2800" dirty="0" err="1"/>
              <a:t>Crackme</a:t>
            </a:r>
            <a:r>
              <a:rPr lang="en-US" sz="2800" dirty="0"/>
              <a:t> challenges </a:t>
            </a:r>
          </a:p>
          <a:p>
            <a:pPr lvl="1"/>
            <a:r>
              <a:rPr lang="en-GB" sz="2400" dirty="0">
                <a:hlinkClick r:id="rId4"/>
              </a:rPr>
              <a:t>http://www.phrack.org/issues.html?issue=68&amp;id=8</a:t>
            </a:r>
            <a:endParaRPr lang="en-GB" sz="2400" dirty="0"/>
          </a:p>
          <a:p>
            <a:r>
              <a:rPr lang="en-US" sz="2800" dirty="0" err="1"/>
              <a:t>Whitebox</a:t>
            </a:r>
            <a:r>
              <a:rPr lang="en-US" sz="2800" dirty="0"/>
              <a:t> crypto in DRM</a:t>
            </a:r>
            <a:endParaRPr lang="en-GB" sz="2800" dirty="0"/>
          </a:p>
          <a:p>
            <a:pPr lvl="1"/>
            <a:r>
              <a:rPr lang="en-GB" sz="2400" dirty="0">
                <a:hlinkClick r:id="rId5"/>
              </a:rPr>
              <a:t>http://whiteboxcrypto.com/files/2012_MISC_DRM.pdf</a:t>
            </a:r>
            <a:endParaRPr lang="en-GB" sz="2400" dirty="0"/>
          </a:p>
          <a:p>
            <a:pPr lvl="1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013729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Whitebox</a:t>
            </a:r>
            <a:r>
              <a:rPr lang="en-US" dirty="0"/>
              <a:t> transform IS used in the wild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Proprietary DRM systems</a:t>
            </a:r>
          </a:p>
          <a:p>
            <a:pPr lvl="1"/>
            <a:r>
              <a:rPr lang="en-US" dirty="0"/>
              <a:t>details are usually not published</a:t>
            </a:r>
          </a:p>
          <a:p>
            <a:pPr lvl="1"/>
            <a:r>
              <a:rPr lang="en-US" dirty="0"/>
              <a:t>AES-based functions, keyed hash functions, RSA, ECC...</a:t>
            </a:r>
          </a:p>
          <a:p>
            <a:pPr lvl="1"/>
            <a:r>
              <a:rPr lang="en-US" dirty="0"/>
              <a:t>interconnection with surrounding code</a:t>
            </a:r>
          </a:p>
          <a:p>
            <a:r>
              <a:rPr lang="en-US" dirty="0"/>
              <a:t>Chow at al. (2002) proposal made at </a:t>
            </a:r>
            <a:r>
              <a:rPr lang="en-GB" dirty="0" err="1"/>
              <a:t>Cloakware</a:t>
            </a:r>
            <a:endParaRPr lang="en-GB" dirty="0"/>
          </a:p>
          <a:p>
            <a:pPr lvl="1"/>
            <a:r>
              <a:rPr lang="en-US" dirty="0"/>
              <a:t>firmware protection solution</a:t>
            </a:r>
          </a:p>
          <a:p>
            <a:pPr marL="342900" lvl="1" indent="-342900">
              <a:buClr>
                <a:srgbClr val="1E4485"/>
              </a:buClr>
              <a:buFont typeface="Arial" pitchFamily="34" charset="0"/>
              <a:buChar char="•"/>
            </a:pPr>
            <a:r>
              <a:rPr lang="en-US" sz="2700" dirty="0"/>
              <a:t>Apple’s </a:t>
            </a:r>
            <a:r>
              <a:rPr lang="en-US" sz="2700" dirty="0" err="1"/>
              <a:t>FairPlay</a:t>
            </a:r>
            <a:r>
              <a:rPr lang="en-US" sz="2700" dirty="0"/>
              <a:t> &amp; Brahms attack</a:t>
            </a:r>
            <a:endParaRPr lang="en-GB" sz="2700" dirty="0"/>
          </a:p>
          <a:p>
            <a:pPr marL="704850" lvl="2" indent="-342900">
              <a:buClr>
                <a:srgbClr val="1E4485"/>
              </a:buClr>
              <a:buFont typeface="Arial" pitchFamily="34" charset="0"/>
              <a:buChar char="•"/>
            </a:pPr>
            <a:r>
              <a:rPr lang="en-GB" sz="2400" dirty="0">
                <a:hlinkClick r:id="rId2"/>
              </a:rPr>
              <a:t>http://whiteboxcrypto.com/files/2012_MISC_DRM.pdf</a:t>
            </a:r>
            <a:endParaRPr lang="en-GB" sz="2400" dirty="0"/>
          </a:p>
          <a:p>
            <a:pPr marL="342900" lvl="1" indent="-342900">
              <a:buClr>
                <a:srgbClr val="1E4485"/>
              </a:buClr>
              <a:buFont typeface="Arial" pitchFamily="34" charset="0"/>
              <a:buChar char="•"/>
            </a:pPr>
            <a:r>
              <a:rPr lang="en-US" sz="2400" dirty="0"/>
              <a:t>...</a:t>
            </a:r>
          </a:p>
          <a:p>
            <a:pPr marL="704850" lvl="2" indent="-342900">
              <a:buClr>
                <a:srgbClr val="1E4485"/>
              </a:buClr>
              <a:buFont typeface="Arial" pitchFamily="34" charset="0"/>
              <a:buChar char="•"/>
            </a:pPr>
            <a:endParaRPr lang="en-GB" sz="2400" dirty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902610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CPU Rings, Privilege, and Protection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http://duartes.org/gustavo/blog/post/cpu-rings-privilege-and-protection/</a:t>
            </a:r>
            <a:endParaRPr lang="en-GB" dirty="0"/>
          </a:p>
          <a:p>
            <a:r>
              <a:rPr lang="en-GB" dirty="0">
                <a:hlinkClick r:id="rId3"/>
              </a:rPr>
              <a:t>https://stackoverflow.com/questions/6710040/cpu-privilege-rings-why-rings-1-and-2-arent-used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82293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11990</TotalTime>
  <Words>5449</Words>
  <Application>Microsoft Office PowerPoint</Application>
  <PresentationFormat>Předvádění na obrazovce (4:3)</PresentationFormat>
  <Paragraphs>979</Paragraphs>
  <Slides>96</Slides>
  <Notes>8</Notes>
  <HiddenSlides>26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96</vt:i4>
      </vt:variant>
    </vt:vector>
  </HeadingPairs>
  <TitlesOfParts>
    <vt:vector size="105" baseType="lpstr">
      <vt:lpstr>Arial</vt:lpstr>
      <vt:lpstr>Calibri</vt:lpstr>
      <vt:lpstr>Comic Sans MS</vt:lpstr>
      <vt:lpstr>Courier New</vt:lpstr>
      <vt:lpstr>Symbol</vt:lpstr>
      <vt:lpstr>Times New Roman</vt:lpstr>
      <vt:lpstr>Verdana</vt:lpstr>
      <vt:lpstr>Wingdings</vt:lpstr>
      <vt:lpstr>Motiv systému Office</vt:lpstr>
      <vt:lpstr>PV204 Security technologies</vt:lpstr>
      <vt:lpstr>What is planned for this lecture?</vt:lpstr>
      <vt:lpstr>K. Thompson – Reflections on Trusting Trust</vt:lpstr>
      <vt:lpstr>Rootkits</vt:lpstr>
      <vt:lpstr>Rootkit definition</vt:lpstr>
      <vt:lpstr>Protection rings</vt:lpstr>
      <vt:lpstr>Rootkit</vt:lpstr>
      <vt:lpstr>Principal ways of detection of rootkits</vt:lpstr>
      <vt:lpstr>Types of offensive software (wrt OS)</vt:lpstr>
      <vt:lpstr>Detection of rootkits</vt:lpstr>
      <vt:lpstr>User-mode rootkits (Ring 3)</vt:lpstr>
      <vt:lpstr>Managed code rootkits (MCR) (Ring 3)</vt:lpstr>
      <vt:lpstr>Kernel-mode rootkits (Ring 0)</vt:lpstr>
      <vt:lpstr>Rootkits below OS level</vt:lpstr>
      <vt:lpstr>Hypervisory-level rootkits (Ring -1) </vt:lpstr>
      <vt:lpstr>Hypervisory-level rootkits (Ring -1) </vt:lpstr>
      <vt:lpstr>Defense against hypervisory-level rootkits</vt:lpstr>
      <vt:lpstr>System Management Mode abuse (R.-2)</vt:lpstr>
      <vt:lpstr>SMM Example: SOUFFLETROUGH implant</vt:lpstr>
      <vt:lpstr>Bootkit rootkits (Ring -2)</vt:lpstr>
      <vt:lpstr>Full-disk encryption compromise</vt:lpstr>
      <vt:lpstr>Bootkit defenses</vt:lpstr>
      <vt:lpstr>Prezentace aplikace PowerPoint</vt:lpstr>
      <vt:lpstr>Firmware / hardware rootkits (Ring -3)</vt:lpstr>
      <vt:lpstr>Anti-forensic techniques </vt:lpstr>
      <vt:lpstr>Legitimate uses</vt:lpstr>
      <vt:lpstr>Legitimate uses of rootkits</vt:lpstr>
      <vt:lpstr>Sony BMG Extended copy protection</vt:lpstr>
      <vt:lpstr>Reverse engineering</vt:lpstr>
      <vt:lpstr>Reverse engineering</vt:lpstr>
      <vt:lpstr>Reverse engineering is general process We will focus on software binaries only</vt:lpstr>
      <vt:lpstr>Reverse engineering - legal issues</vt:lpstr>
      <vt:lpstr>How to start reverse engineering</vt:lpstr>
      <vt:lpstr>Basics </vt:lpstr>
      <vt:lpstr>Compilation to native binary (C/C++)</vt:lpstr>
      <vt:lpstr>Mixed source code/assembler in IDE</vt:lpstr>
      <vt:lpstr>Prezentace aplikace PowerPoint</vt:lpstr>
      <vt:lpstr>Most common instructions/structures</vt:lpstr>
      <vt:lpstr>Jump operation</vt:lpstr>
      <vt:lpstr>Conditional branching</vt:lpstr>
      <vt:lpstr>Comparison operations </vt:lpstr>
      <vt:lpstr>Compilation to bytecode (Java, C#)</vt:lpstr>
      <vt:lpstr>Structure of Executable</vt:lpstr>
      <vt:lpstr>Prezentace aplikace PowerPoint</vt:lpstr>
      <vt:lpstr>Structure of Linux binary executable</vt:lpstr>
      <vt:lpstr>Structure of Java bytecode classfile</vt:lpstr>
      <vt:lpstr>Registry vs. stack-based execution</vt:lpstr>
      <vt:lpstr>Registry-based execution</vt:lpstr>
      <vt:lpstr>Add two numbers from file (HDD)</vt:lpstr>
      <vt:lpstr>Stack-based execution</vt:lpstr>
      <vt:lpstr>Example: JavaCard bytecode</vt:lpstr>
      <vt:lpstr>Disassembling</vt:lpstr>
      <vt:lpstr>Disassembling of native binaries</vt:lpstr>
      <vt:lpstr>Structured code vs. sequence of executed ops</vt:lpstr>
      <vt:lpstr>Structured code vs. sequence of executed ops</vt:lpstr>
      <vt:lpstr>Tool: OllyDbg</vt:lpstr>
      <vt:lpstr>Tool: IDA Pro</vt:lpstr>
      <vt:lpstr>Tool: Online disassembler (ODA)</vt:lpstr>
      <vt:lpstr>Tool: Hopper diassembler and debugger</vt:lpstr>
      <vt:lpstr>Control flow graph</vt:lpstr>
      <vt:lpstr>Decompilation</vt:lpstr>
      <vt:lpstr>Decompiler tools </vt:lpstr>
      <vt:lpstr>Resources</vt:lpstr>
      <vt:lpstr>How to protect</vt:lpstr>
      <vt:lpstr>Standard vs. whitebox attacker model (symmetric crypto example)</vt:lpstr>
      <vt:lpstr>Whitebox attacker model</vt:lpstr>
      <vt:lpstr>Classical obfuscation and its limits</vt:lpstr>
      <vt:lpstr>CEF&amp;CED</vt:lpstr>
      <vt:lpstr>Scenario</vt:lpstr>
      <vt:lpstr>CEF</vt:lpstr>
      <vt:lpstr>CED</vt:lpstr>
      <vt:lpstr>CED via homomorphism</vt:lpstr>
      <vt:lpstr>Partial homomorphic schemes</vt:lpstr>
      <vt:lpstr>Fully homomorphic scheme - usages</vt:lpstr>
      <vt:lpstr>Fully homomorphic scheme (FHE)</vt:lpstr>
      <vt:lpstr>Fully homomorphic scheme - practicality</vt:lpstr>
      <vt:lpstr>White-box attack resistant cryptography</vt:lpstr>
      <vt:lpstr>Prezentace aplikace PowerPoint</vt:lpstr>
      <vt:lpstr>Impractical solution</vt:lpstr>
      <vt:lpstr>WBACR AES – some techniques</vt:lpstr>
      <vt:lpstr>AES – short remainder (used ops)</vt:lpstr>
      <vt:lpstr>Prezentace aplikace PowerPoint</vt:lpstr>
      <vt:lpstr>Whitebox cryptography lifecycle</vt:lpstr>
      <vt:lpstr>Prezentace aplikace PowerPoint</vt:lpstr>
      <vt:lpstr>Resulting implementation</vt:lpstr>
      <vt:lpstr>Demo – WAES</vt:lpstr>
      <vt:lpstr>WAES performance</vt:lpstr>
      <vt:lpstr>WBACR Ciphers - pros</vt:lpstr>
      <vt:lpstr>WBACR Ciphers - cons</vt:lpstr>
      <vt:lpstr>Space-Hard Ciphers</vt:lpstr>
      <vt:lpstr>Can whitebox transform replace secure hardware (e.g., smart card)?</vt:lpstr>
      <vt:lpstr>List of proposals and attacks</vt:lpstr>
      <vt:lpstr>BGE attack in progress</vt:lpstr>
      <vt:lpstr>More resources</vt:lpstr>
      <vt:lpstr>Whitebox transform IS used in the wild</vt:lpstr>
      <vt:lpstr>CPU Rings, Privilege, and Protection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Svenda</cp:lastModifiedBy>
  <cp:revision>3291</cp:revision>
  <cp:lastPrinted>2016-04-27T21:38:23Z</cp:lastPrinted>
  <dcterms:created xsi:type="dcterms:W3CDTF">2012-06-27T07:21:19Z</dcterms:created>
  <dcterms:modified xsi:type="dcterms:W3CDTF">2017-04-04T12:24:22Z</dcterms:modified>
</cp:coreProperties>
</file>