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1" r:id="rId2"/>
    <p:sldId id="761" r:id="rId3"/>
    <p:sldId id="763" r:id="rId4"/>
    <p:sldId id="816" r:id="rId5"/>
    <p:sldId id="764" r:id="rId6"/>
    <p:sldId id="765" r:id="rId7"/>
    <p:sldId id="766" r:id="rId8"/>
    <p:sldId id="786" r:id="rId9"/>
    <p:sldId id="784" r:id="rId10"/>
    <p:sldId id="785" r:id="rId11"/>
    <p:sldId id="814" r:id="rId12"/>
    <p:sldId id="815" r:id="rId13"/>
    <p:sldId id="788" r:id="rId14"/>
    <p:sldId id="813" r:id="rId15"/>
    <p:sldId id="789" r:id="rId16"/>
    <p:sldId id="796" r:id="rId17"/>
    <p:sldId id="790" r:id="rId18"/>
    <p:sldId id="791" r:id="rId19"/>
    <p:sldId id="797" r:id="rId20"/>
    <p:sldId id="792" r:id="rId21"/>
    <p:sldId id="787" r:id="rId22"/>
    <p:sldId id="795" r:id="rId23"/>
    <p:sldId id="772" r:id="rId24"/>
    <p:sldId id="793" r:id="rId25"/>
    <p:sldId id="812" r:id="rId26"/>
    <p:sldId id="771" r:id="rId27"/>
    <p:sldId id="802" r:id="rId28"/>
    <p:sldId id="808" r:id="rId29"/>
    <p:sldId id="807" r:id="rId30"/>
    <p:sldId id="809" r:id="rId31"/>
    <p:sldId id="801" r:id="rId32"/>
    <p:sldId id="803" r:id="rId33"/>
    <p:sldId id="798" r:id="rId34"/>
    <p:sldId id="799" r:id="rId35"/>
    <p:sldId id="800" r:id="rId36"/>
    <p:sldId id="806" r:id="rId37"/>
    <p:sldId id="805" r:id="rId38"/>
    <p:sldId id="810" r:id="rId39"/>
    <p:sldId id="783" r:id="rId40"/>
    <p:sldId id="769" r:id="rId41"/>
    <p:sldId id="779" r:id="rId42"/>
    <p:sldId id="820" r:id="rId43"/>
    <p:sldId id="781" r:id="rId44"/>
    <p:sldId id="770" r:id="rId45"/>
    <p:sldId id="817" r:id="rId46"/>
    <p:sldId id="818" r:id="rId47"/>
    <p:sldId id="760" r:id="rId48"/>
    <p:sldId id="762" r:id="rId49"/>
    <p:sldId id="811" r:id="rId50"/>
    <p:sldId id="773" r:id="rId51"/>
    <p:sldId id="774" r:id="rId52"/>
    <p:sldId id="819" r:id="rId53"/>
    <p:sldId id="775" r:id="rId54"/>
    <p:sldId id="776" r:id="rId55"/>
    <p:sldId id="778" r:id="rId56"/>
    <p:sldId id="767" r:id="rId57"/>
    <p:sldId id="768" r:id="rId5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C8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3" autoAdjust="0"/>
    <p:restoredTop sz="91377" autoAdjust="0"/>
  </p:normalViewPr>
  <p:slideViewPr>
    <p:cSldViewPr>
      <p:cViewPr varScale="1">
        <p:scale>
          <a:sx n="129" d="100"/>
          <a:sy n="129" d="100"/>
        </p:scale>
        <p:origin x="8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838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008EB-D993-46E9-9D3F-CF305531529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0C4C26B-8CF2-4F72-86D8-54785D84AB96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/>
            <a:t>Segmentation</a:t>
          </a:r>
          <a:endParaRPr lang="en-US" b="1" dirty="0"/>
        </a:p>
      </dgm:t>
    </dgm:pt>
    <dgm:pt modelId="{F661278B-0367-4265-843A-0549061F93A9}" type="parTrans" cxnId="{839986F4-DC10-42B2-A1B8-F3F3CDC20C4D}">
      <dgm:prSet/>
      <dgm:spPr/>
      <dgm:t>
        <a:bodyPr/>
        <a:lstStyle/>
        <a:p>
          <a:endParaRPr lang="en-US"/>
        </a:p>
      </dgm:t>
    </dgm:pt>
    <dgm:pt modelId="{626F4C99-36B9-474E-8CA1-6ED270F8B255}" type="sibTrans" cxnId="{839986F4-DC10-42B2-A1B8-F3F3CDC20C4D}">
      <dgm:prSet/>
      <dgm:spPr/>
      <dgm:t>
        <a:bodyPr/>
        <a:lstStyle/>
        <a:p>
          <a:endParaRPr lang="en-US"/>
        </a:p>
      </dgm:t>
    </dgm:pt>
    <dgm:pt modelId="{70D7C8F3-34BC-41C8-A572-8C176088C775}">
      <dgm:prSet phldrT="[Text]"/>
      <dgm:spPr>
        <a:solidFill>
          <a:srgbClr val="6060C8"/>
        </a:solidFill>
      </dgm:spPr>
      <dgm:t>
        <a:bodyPr/>
        <a:lstStyle/>
        <a:p>
          <a:r>
            <a:rPr lang="en-US" b="1" dirty="0" smtClean="0"/>
            <a:t>Paging</a:t>
          </a:r>
          <a:endParaRPr lang="en-US" b="1" dirty="0"/>
        </a:p>
      </dgm:t>
    </dgm:pt>
    <dgm:pt modelId="{B809F636-D80D-47C4-A968-2E7EACEC86E3}" type="parTrans" cxnId="{9DF40CA4-8652-4E13-9948-5C57166D798B}">
      <dgm:prSet/>
      <dgm:spPr/>
      <dgm:t>
        <a:bodyPr/>
        <a:lstStyle/>
        <a:p>
          <a:endParaRPr lang="en-US"/>
        </a:p>
      </dgm:t>
    </dgm:pt>
    <dgm:pt modelId="{D3791337-8C58-47C7-88D7-AC9F5906A139}" type="sibTrans" cxnId="{9DF40CA4-8652-4E13-9948-5C57166D798B}">
      <dgm:prSet/>
      <dgm:spPr/>
      <dgm:t>
        <a:bodyPr/>
        <a:lstStyle/>
        <a:p>
          <a:endParaRPr lang="en-US"/>
        </a:p>
      </dgm:t>
    </dgm:pt>
    <dgm:pt modelId="{7538744A-DA24-4390-AD1E-5AECE698B49F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/>
            <a:t>Physical Address</a:t>
          </a:r>
          <a:endParaRPr lang="en-US" b="1" dirty="0"/>
        </a:p>
      </dgm:t>
    </dgm:pt>
    <dgm:pt modelId="{A6D8992D-2E1E-47A1-83D9-62E4C2DA46AB}" type="parTrans" cxnId="{BB7B9E96-427D-43EC-A1FE-DE677001744C}">
      <dgm:prSet/>
      <dgm:spPr/>
      <dgm:t>
        <a:bodyPr/>
        <a:lstStyle/>
        <a:p>
          <a:endParaRPr lang="en-US"/>
        </a:p>
      </dgm:t>
    </dgm:pt>
    <dgm:pt modelId="{9BD31673-8EFF-4AB2-87FC-3D034677B7ED}" type="sibTrans" cxnId="{BB7B9E96-427D-43EC-A1FE-DE677001744C}">
      <dgm:prSet/>
      <dgm:spPr/>
      <dgm:t>
        <a:bodyPr/>
        <a:lstStyle/>
        <a:p>
          <a:endParaRPr lang="en-US"/>
        </a:p>
      </dgm:t>
    </dgm:pt>
    <dgm:pt modelId="{0459415D-F645-4C26-BFE3-4B5109654240}" type="pres">
      <dgm:prSet presAssocID="{A2D008EB-D993-46E9-9D3F-CF3055315290}" presName="CompostProcess" presStyleCnt="0">
        <dgm:presLayoutVars>
          <dgm:dir/>
          <dgm:resizeHandles val="exact"/>
        </dgm:presLayoutVars>
      </dgm:prSet>
      <dgm:spPr/>
    </dgm:pt>
    <dgm:pt modelId="{3FCA77F3-95C5-4452-81E4-BB8962547421}" type="pres">
      <dgm:prSet presAssocID="{A2D008EB-D993-46E9-9D3F-CF3055315290}" presName="arrow" presStyleLbl="bgShp" presStyleIdx="0" presStyleCnt="1" custLinFactNeighborY="-1723"/>
      <dgm:spPr/>
    </dgm:pt>
    <dgm:pt modelId="{A9F24886-D5EF-44A9-A3AF-88021009B95A}" type="pres">
      <dgm:prSet presAssocID="{A2D008EB-D993-46E9-9D3F-CF3055315290}" presName="linearProcess" presStyleCnt="0"/>
      <dgm:spPr/>
    </dgm:pt>
    <dgm:pt modelId="{3C38C384-85A7-4E79-A615-DF2DD5AB6C10}" type="pres">
      <dgm:prSet presAssocID="{70C4C26B-8CF2-4F72-86D8-54785D84AB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083C7-DBB9-46BB-8791-83B5B4BF1531}" type="pres">
      <dgm:prSet presAssocID="{626F4C99-36B9-474E-8CA1-6ED270F8B255}" presName="sibTrans" presStyleCnt="0"/>
      <dgm:spPr/>
    </dgm:pt>
    <dgm:pt modelId="{B45681FB-4665-43B7-A40B-DBF038DAD78C}" type="pres">
      <dgm:prSet presAssocID="{70D7C8F3-34BC-41C8-A572-8C176088C775}" presName="textNode" presStyleLbl="node1" presStyleIdx="1" presStyleCnt="3" custLinFactNeighborY="-5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F385F-25AF-4E21-9E5C-1BD8C963FD59}" type="pres">
      <dgm:prSet presAssocID="{D3791337-8C58-47C7-88D7-AC9F5906A139}" presName="sibTrans" presStyleCnt="0"/>
      <dgm:spPr/>
    </dgm:pt>
    <dgm:pt modelId="{9783BC9F-10A0-4555-84F6-EA3BDEAFAEA6}" type="pres">
      <dgm:prSet presAssocID="{7538744A-DA24-4390-AD1E-5AECE698B4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CEB0B-51A0-4BB0-BD47-3FD1132C294D}" type="presOf" srcId="{70C4C26B-8CF2-4F72-86D8-54785D84AB96}" destId="{3C38C384-85A7-4E79-A615-DF2DD5AB6C10}" srcOrd="0" destOrd="0" presId="urn:microsoft.com/office/officeart/2005/8/layout/hProcess9"/>
    <dgm:cxn modelId="{9DF40CA4-8652-4E13-9948-5C57166D798B}" srcId="{A2D008EB-D993-46E9-9D3F-CF3055315290}" destId="{70D7C8F3-34BC-41C8-A572-8C176088C775}" srcOrd="1" destOrd="0" parTransId="{B809F636-D80D-47C4-A968-2E7EACEC86E3}" sibTransId="{D3791337-8C58-47C7-88D7-AC9F5906A139}"/>
    <dgm:cxn modelId="{0FCCCE68-D0E6-4E78-A8E4-46DA2056B289}" type="presOf" srcId="{A2D008EB-D993-46E9-9D3F-CF3055315290}" destId="{0459415D-F645-4C26-BFE3-4B5109654240}" srcOrd="0" destOrd="0" presId="urn:microsoft.com/office/officeart/2005/8/layout/hProcess9"/>
    <dgm:cxn modelId="{A5E65EBF-2127-47C6-B272-7EFEF2423073}" type="presOf" srcId="{7538744A-DA24-4390-AD1E-5AECE698B49F}" destId="{9783BC9F-10A0-4555-84F6-EA3BDEAFAEA6}" srcOrd="0" destOrd="0" presId="urn:microsoft.com/office/officeart/2005/8/layout/hProcess9"/>
    <dgm:cxn modelId="{839986F4-DC10-42B2-A1B8-F3F3CDC20C4D}" srcId="{A2D008EB-D993-46E9-9D3F-CF3055315290}" destId="{70C4C26B-8CF2-4F72-86D8-54785D84AB96}" srcOrd="0" destOrd="0" parTransId="{F661278B-0367-4265-843A-0549061F93A9}" sibTransId="{626F4C99-36B9-474E-8CA1-6ED270F8B255}"/>
    <dgm:cxn modelId="{4D1D36E5-C5B0-444D-9C02-99BBC73C4AE9}" type="presOf" srcId="{70D7C8F3-34BC-41C8-A572-8C176088C775}" destId="{B45681FB-4665-43B7-A40B-DBF038DAD78C}" srcOrd="0" destOrd="0" presId="urn:microsoft.com/office/officeart/2005/8/layout/hProcess9"/>
    <dgm:cxn modelId="{BB7B9E96-427D-43EC-A1FE-DE677001744C}" srcId="{A2D008EB-D993-46E9-9D3F-CF3055315290}" destId="{7538744A-DA24-4390-AD1E-5AECE698B49F}" srcOrd="2" destOrd="0" parTransId="{A6D8992D-2E1E-47A1-83D9-62E4C2DA46AB}" sibTransId="{9BD31673-8EFF-4AB2-87FC-3D034677B7ED}"/>
    <dgm:cxn modelId="{9A8C73F7-6B38-4C59-8C35-49CE0657EE74}" type="presParOf" srcId="{0459415D-F645-4C26-BFE3-4B5109654240}" destId="{3FCA77F3-95C5-4452-81E4-BB8962547421}" srcOrd="0" destOrd="0" presId="urn:microsoft.com/office/officeart/2005/8/layout/hProcess9"/>
    <dgm:cxn modelId="{AD8737B6-EA06-4206-BCB7-67183A3181DB}" type="presParOf" srcId="{0459415D-F645-4C26-BFE3-4B5109654240}" destId="{A9F24886-D5EF-44A9-A3AF-88021009B95A}" srcOrd="1" destOrd="0" presId="urn:microsoft.com/office/officeart/2005/8/layout/hProcess9"/>
    <dgm:cxn modelId="{441843A2-0C03-458C-95DB-FE9F6D5F8321}" type="presParOf" srcId="{A9F24886-D5EF-44A9-A3AF-88021009B95A}" destId="{3C38C384-85A7-4E79-A615-DF2DD5AB6C10}" srcOrd="0" destOrd="0" presId="urn:microsoft.com/office/officeart/2005/8/layout/hProcess9"/>
    <dgm:cxn modelId="{2276D87D-A73A-4FE8-A7DB-E8288EA570CC}" type="presParOf" srcId="{A9F24886-D5EF-44A9-A3AF-88021009B95A}" destId="{50A083C7-DBB9-46BB-8791-83B5B4BF1531}" srcOrd="1" destOrd="0" presId="urn:microsoft.com/office/officeart/2005/8/layout/hProcess9"/>
    <dgm:cxn modelId="{24EA3A8E-2213-4B1B-8C72-AECC6D35609B}" type="presParOf" srcId="{A9F24886-D5EF-44A9-A3AF-88021009B95A}" destId="{B45681FB-4665-43B7-A40B-DBF038DAD78C}" srcOrd="2" destOrd="0" presId="urn:microsoft.com/office/officeart/2005/8/layout/hProcess9"/>
    <dgm:cxn modelId="{2C75C5B3-4A6F-4338-8E82-20614A3D971D}" type="presParOf" srcId="{A9F24886-D5EF-44A9-A3AF-88021009B95A}" destId="{514F385F-25AF-4E21-9E5C-1BD8C963FD59}" srcOrd="3" destOrd="0" presId="urn:microsoft.com/office/officeart/2005/8/layout/hProcess9"/>
    <dgm:cxn modelId="{4E97F97E-7699-45FC-8EF7-133F6F679AA2}" type="presParOf" srcId="{A9F24886-D5EF-44A9-A3AF-88021009B95A}" destId="{9783BC9F-10A0-4555-84F6-EA3BDEAFAE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77F3-95C5-4452-81E4-BB8962547421}">
      <dsp:nvSpPr>
        <dsp:cNvPr id="0" name=""/>
        <dsp:cNvSpPr/>
      </dsp:nvSpPr>
      <dsp:spPr>
        <a:xfrm>
          <a:off x="617219" y="0"/>
          <a:ext cx="6995160" cy="155733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8C384-85A7-4E79-A615-DF2DD5AB6C10}">
      <dsp:nvSpPr>
        <dsp:cNvPr id="0" name=""/>
        <dsp:cNvSpPr/>
      </dsp:nvSpPr>
      <dsp:spPr>
        <a:xfrm>
          <a:off x="2888" y="467201"/>
          <a:ext cx="2622732" cy="62293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Segmentation</a:t>
          </a:r>
          <a:endParaRPr lang="en-US" sz="2200" b="1" kern="1200" dirty="0"/>
        </a:p>
      </dsp:txBody>
      <dsp:txXfrm>
        <a:off x="33297" y="497610"/>
        <a:ext cx="2561914" cy="562116"/>
      </dsp:txXfrm>
    </dsp:sp>
    <dsp:sp modelId="{B45681FB-4665-43B7-A40B-DBF038DAD78C}">
      <dsp:nvSpPr>
        <dsp:cNvPr id="0" name=""/>
        <dsp:cNvSpPr/>
      </dsp:nvSpPr>
      <dsp:spPr>
        <a:xfrm>
          <a:off x="2803433" y="432048"/>
          <a:ext cx="2622732" cy="622934"/>
        </a:xfrm>
        <a:prstGeom prst="roundRect">
          <a:avLst/>
        </a:prstGeom>
        <a:solidFill>
          <a:srgbClr val="6060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Paging</a:t>
          </a:r>
          <a:endParaRPr lang="en-US" sz="2200" b="1" kern="1200" dirty="0"/>
        </a:p>
      </dsp:txBody>
      <dsp:txXfrm>
        <a:off x="2833842" y="462457"/>
        <a:ext cx="2561914" cy="562116"/>
      </dsp:txXfrm>
    </dsp:sp>
    <dsp:sp modelId="{9783BC9F-10A0-4555-84F6-EA3BDEAFAEA6}">
      <dsp:nvSpPr>
        <dsp:cNvPr id="0" name=""/>
        <dsp:cNvSpPr/>
      </dsp:nvSpPr>
      <dsp:spPr>
        <a:xfrm>
          <a:off x="5603978" y="467201"/>
          <a:ext cx="2622732" cy="62293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Physical Address</a:t>
          </a:r>
          <a:endParaRPr lang="en-US" sz="2200" b="1" kern="1200" dirty="0"/>
        </a:p>
      </dsp:txBody>
      <dsp:txXfrm>
        <a:off x="5634387" y="497610"/>
        <a:ext cx="2561914" cy="562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17.04.17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r>
              <a:rPr lang="cs-CZ" smtClean="0"/>
              <a:t>| http://dior.ics.muni.cz/~valor/labak2014/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17.04.17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cs-CZ" smtClean="0"/>
              <a:t>| http://dior.ics.muni.cz/~valor/labak2014/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blackhat.com/presentations/bh-usa-04/bh-us-04-butler/bh-us-04-butler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http://www.blackhat.com/presentations/bh-usa-04/bh-us-04-butler/bh-us-04-butler.pdf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6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| PV204 In-Memory Malware Analysis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ior.ics.muni.cz/~valor/pv204/" TargetMode="External"/><Relationship Id="rId4" Type="http://schemas.openxmlformats.org/officeDocument/2006/relationships/hyperlink" Target="https://code.google.com/p/volatility/wiki/PublicMemoryImages" TargetMode="External"/><Relationship Id="rId5" Type="http://schemas.openxmlformats.org/officeDocument/2006/relationships/hyperlink" Target="http://beginners.re/RE_for_beginners-en.pdf" TargetMode="External"/><Relationship Id="rId6" Type="http://schemas.openxmlformats.org/officeDocument/2006/relationships/hyperlink" Target="http://zeltser.com/remnux/" TargetMode="External"/><Relationship Id="rId7" Type="http://schemas.openxmlformats.org/officeDocument/2006/relationships/hyperlink" Target="http://contagiodump.blogspo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or.ics.muni.cz/~valor/pv204_2016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volatility/wiki/PublicMemoryImages" TargetMode="External"/><Relationship Id="rId4" Type="http://schemas.openxmlformats.org/officeDocument/2006/relationships/hyperlink" Target="http://beginners.re/RE_for_beginners-en.pdf" TargetMode="External"/><Relationship Id="rId5" Type="http://schemas.openxmlformats.org/officeDocument/2006/relationships/hyperlink" Target="http://zeltser.com/remnux/" TargetMode="External"/><Relationship Id="rId6" Type="http://schemas.openxmlformats.org/officeDocument/2006/relationships/hyperlink" Target="http://contagiodump.blogspo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or.ics.muni.cz/~valor/pv204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In-Memory Malware</a:t>
            </a:r>
            <a:r>
              <a:rPr lang="cs-CZ" dirty="0" smtClean="0"/>
              <a:t> Analysis</a:t>
            </a:r>
            <a:endParaRPr lang="en-GB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4000" y="4941168"/>
            <a:ext cx="7236352" cy="1176933"/>
          </a:xfrm>
        </p:spPr>
        <p:txBody>
          <a:bodyPr/>
          <a:lstStyle/>
          <a:p>
            <a:endParaRPr lang="cs-CZ" dirty="0" smtClean="0"/>
          </a:p>
          <a:p>
            <a:r>
              <a:rPr lang="en-US" dirty="0" smtClean="0"/>
              <a:t>V</a:t>
            </a:r>
            <a:r>
              <a:rPr lang="cs-CZ" dirty="0" smtClean="0"/>
              <a:t>áclav Lorenc</a:t>
            </a:r>
            <a:endParaRPr lang="en-US" dirty="0"/>
          </a:p>
          <a:p>
            <a:r>
              <a:rPr lang="en-US" dirty="0" smtClean="0"/>
              <a:t>Senior Security Analyst, Oracle + NetSuite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03238" y="476672"/>
          <a:ext cx="8229600" cy="155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72" y="1700808"/>
            <a:ext cx="7956376" cy="478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pic>
        <p:nvPicPr>
          <p:cNvPr id="1026" name="Picture 2" descr="Windows 32 bit address sp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23" y="893132"/>
            <a:ext cx="5598517" cy="53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653136"/>
            <a:ext cx="3024336" cy="830997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Win32 Address Space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291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pic>
        <p:nvPicPr>
          <p:cNvPr id="2050" name="Picture 2" descr="Linux 32 bit address sp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517482" cy="53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509120"/>
            <a:ext cx="3024336" cy="830997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Linux Address Space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374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Operating System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OS knows about processes, files, …?</a:t>
            </a:r>
            <a:endParaRPr lang="en-US" dirty="0"/>
          </a:p>
          <a:p>
            <a:pPr lvl="1"/>
            <a:r>
              <a:rPr lang="en-US" dirty="0" smtClean="0"/>
              <a:t>A lot of ‘metadata’ for important data</a:t>
            </a:r>
          </a:p>
          <a:p>
            <a:pPr lvl="1"/>
            <a:r>
              <a:rPr lang="en-US" dirty="0" smtClean="0"/>
              <a:t>Based on C/C++ data structures (see MSDN documentation)</a:t>
            </a:r>
          </a:p>
          <a:p>
            <a:r>
              <a:rPr lang="en-US" dirty="0" smtClean="0"/>
              <a:t>(Double-)linked list</a:t>
            </a:r>
          </a:p>
          <a:p>
            <a:pPr lvl="1"/>
            <a:r>
              <a:rPr lang="en-US" dirty="0" smtClean="0"/>
              <a:t>Another common data structure (not only in OS)</a:t>
            </a:r>
          </a:p>
          <a:p>
            <a:pPr lvl="1"/>
            <a:r>
              <a:rPr lang="en-US" dirty="0" smtClean="0"/>
              <a:t>Method for implementing lists in computer memory</a:t>
            </a:r>
          </a:p>
          <a:p>
            <a:r>
              <a:rPr lang="en-US" dirty="0" smtClean="0"/>
              <a:t>Direct Kernel Object Manipulation (DKOM)</a:t>
            </a:r>
          </a:p>
          <a:p>
            <a:pPr lvl="1"/>
            <a:r>
              <a:rPr lang="en-US" dirty="0" smtClean="0"/>
              <a:t>Used for manipulating the structures to hide malicious stuff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Linked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pic>
        <p:nvPicPr>
          <p:cNvPr id="1026" name="Picture 2" descr="http://www.catch22.net/img/editor17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1663"/>
            <a:ext cx="7934227" cy="22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9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DKOM – Direct Kernel Object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Dozens of various (double-)linked lists in Win32</a:t>
            </a:r>
          </a:p>
          <a:p>
            <a:pPr lvl="1"/>
            <a:r>
              <a:rPr lang="en-US" sz="2000" dirty="0" smtClean="0"/>
              <a:t>Maintained by kernel</a:t>
            </a:r>
          </a:p>
          <a:p>
            <a:pPr lvl="1"/>
            <a:r>
              <a:rPr lang="en-US" sz="2000" dirty="0" smtClean="0"/>
              <a:t>Processes, threads, opened files, memory allocations, …</a:t>
            </a:r>
          </a:p>
          <a:p>
            <a:r>
              <a:rPr lang="en-US" sz="2400" dirty="0" smtClean="0"/>
              <a:t>DKOM is used by rootkits</a:t>
            </a:r>
          </a:p>
          <a:p>
            <a:pPr lvl="1"/>
            <a:r>
              <a:rPr lang="en-US" sz="2000" dirty="0" smtClean="0"/>
              <a:t>Hiding from the sight of the user</a:t>
            </a:r>
          </a:p>
          <a:p>
            <a:r>
              <a:rPr lang="en-US" sz="2400" dirty="0" smtClean="0"/>
              <a:t>Rootkit paradox</a:t>
            </a:r>
          </a:p>
          <a:p>
            <a:pPr lvl="1"/>
            <a:r>
              <a:rPr lang="en-US" sz="2000" dirty="0" smtClean="0"/>
              <a:t>Rootkits need to run on the system</a:t>
            </a:r>
          </a:p>
          <a:p>
            <a:pPr lvl="1"/>
            <a:r>
              <a:rPr lang="en-US" sz="2000" dirty="0" smtClean="0"/>
              <a:t>… and need to remain hidden at the same time</a:t>
            </a:r>
          </a:p>
          <a:p>
            <a:r>
              <a:rPr lang="en-US" sz="2400" dirty="0" smtClean="0"/>
              <a:t>Memory analysis can help to discover DKOM</a:t>
            </a:r>
            <a:endParaRPr lang="en-US" dirty="0"/>
          </a:p>
          <a:p>
            <a:pPr lvl="1"/>
            <a:r>
              <a:rPr lang="en-US" sz="2000" dirty="0" smtClean="0"/>
              <a:t>Anti-analysis techniques are known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ile3.uf.tistory.com/image/1216E3284C2755D7038C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6913"/>
            <a:ext cx="9144000" cy="55544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2700610" cy="1656184"/>
          </a:xfrm>
          <a:solidFill>
            <a:schemeClr val="tx2">
              <a:lumMod val="20000"/>
              <a:lumOff val="80000"/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Process Structures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63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OS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Suspicious Memory Pages</a:t>
            </a:r>
          </a:p>
          <a:p>
            <a:r>
              <a:rPr lang="en-US" sz="2400" dirty="0" smtClean="0"/>
              <a:t>Processes</a:t>
            </a:r>
          </a:p>
          <a:p>
            <a:r>
              <a:rPr lang="en-US" sz="2400" dirty="0" smtClean="0"/>
              <a:t>Threads</a:t>
            </a:r>
          </a:p>
          <a:p>
            <a:r>
              <a:rPr lang="en-US" sz="2400" dirty="0" smtClean="0"/>
              <a:t>Sockets (Connections)</a:t>
            </a:r>
          </a:p>
          <a:p>
            <a:r>
              <a:rPr lang="en-US" sz="2400" dirty="0" smtClean="0"/>
              <a:t>Handles (Files)</a:t>
            </a:r>
          </a:p>
          <a:p>
            <a:r>
              <a:rPr lang="en-US" sz="2400" dirty="0" smtClean="0"/>
              <a:t>Modules/Libraries</a:t>
            </a:r>
          </a:p>
          <a:p>
            <a:r>
              <a:rPr lang="en-US" sz="2400" dirty="0" smtClean="0"/>
              <a:t>Mutexes</a:t>
            </a:r>
          </a:p>
          <a:p>
            <a:r>
              <a:rPr lang="en-US" sz="2400" dirty="0" smtClean="0"/>
              <a:t>LSA (Local Security Authority)</a:t>
            </a:r>
          </a:p>
          <a:p>
            <a:r>
              <a:rPr lang="en-US" sz="2400" dirty="0" smtClean="0"/>
              <a:t>Registry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365649"/>
          </a:xfrm>
        </p:spPr>
        <p:txBody>
          <a:bodyPr/>
          <a:lstStyle/>
          <a:p>
            <a:r>
              <a:rPr lang="en-US" dirty="0" smtClean="0"/>
              <a:t>Various ‘flags’</a:t>
            </a:r>
          </a:p>
          <a:p>
            <a:pPr lvl="1"/>
            <a:r>
              <a:rPr lang="en-US" dirty="0" smtClean="0"/>
              <a:t>Read/write/executable pages</a:t>
            </a:r>
          </a:p>
          <a:p>
            <a:pPr lvl="1"/>
            <a:r>
              <a:rPr lang="en-US" dirty="0" smtClean="0"/>
              <a:t>Helping OS to organize memory efficiently</a:t>
            </a:r>
          </a:p>
          <a:p>
            <a:r>
              <a:rPr lang="en-US" dirty="0" smtClean="0"/>
              <a:t>Executable + Writable pages</a:t>
            </a:r>
          </a:p>
          <a:p>
            <a:pPr lvl="1"/>
            <a:r>
              <a:rPr lang="en-US" dirty="0" smtClean="0"/>
              <a:t>Why is it bad?</a:t>
            </a:r>
          </a:p>
          <a:p>
            <a:r>
              <a:rPr lang="en-US" b="1" dirty="0" smtClean="0"/>
              <a:t>Process Injection technique</a:t>
            </a:r>
          </a:p>
          <a:p>
            <a:pPr lvl="1"/>
            <a:r>
              <a:rPr lang="en-US" dirty="0" smtClean="0"/>
              <a:t>Allocating a memory that can be modified (unpacked, decoded, decrypted) and executed.</a:t>
            </a:r>
          </a:p>
          <a:p>
            <a:pPr lvl="1"/>
            <a:r>
              <a:rPr lang="en-US" dirty="0" smtClean="0"/>
              <a:t>Used by legitimate processes too (Windows OLE)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636714" cy="11521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117475"/>
            <a:r>
              <a:rPr lang="en-US" dirty="0" smtClean="0">
                <a:solidFill>
                  <a:schemeClr val="tx1"/>
                </a:solidFill>
              </a:rPr>
              <a:t>DLL/Process Injection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pic>
        <p:nvPicPr>
          <p:cNvPr id="3074" name="Picture 2" descr="http://1.bp.blogspot.com/-NQx0mo7wOnw/UOr00ZmbtXI/AAAAAAAABag/oGjHH1YlttM/s1600/DLL%2BInjection-Fun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462" y="620688"/>
            <a:ext cx="4538026" cy="58727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22768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that Internet Explorer behaves like a malicious process…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4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intro</a:t>
            </a:r>
          </a:p>
          <a:p>
            <a:pPr lvl="1"/>
            <a:r>
              <a:rPr lang="en-US" dirty="0" smtClean="0"/>
              <a:t>No assembly required</a:t>
            </a:r>
          </a:p>
          <a:p>
            <a:pPr lvl="1"/>
            <a:r>
              <a:rPr lang="en-US" dirty="0" smtClean="0"/>
              <a:t>No malware (de)obfuscation magic</a:t>
            </a:r>
          </a:p>
          <a:p>
            <a:r>
              <a:rPr lang="en-US" dirty="0" smtClean="0"/>
              <a:t>How does the OS look “inside”?</a:t>
            </a:r>
          </a:p>
          <a:p>
            <a:pPr lvl="1"/>
            <a:r>
              <a:rPr lang="en-US" dirty="0" smtClean="0"/>
              <a:t>Processes and other data structures</a:t>
            </a:r>
          </a:p>
          <a:p>
            <a:pPr lvl="1"/>
            <a:r>
              <a:rPr lang="en-US" dirty="0" smtClean="0"/>
              <a:t>How the memory is organized</a:t>
            </a:r>
          </a:p>
          <a:p>
            <a:r>
              <a:rPr lang="en-US" dirty="0" smtClean="0"/>
              <a:t>Common tools used for analysis</a:t>
            </a:r>
          </a:p>
          <a:p>
            <a:r>
              <a:rPr lang="en-US" dirty="0" smtClean="0"/>
              <a:t>Searching for system “oddities”</a:t>
            </a:r>
          </a:p>
          <a:p>
            <a:pPr lvl="1"/>
            <a:r>
              <a:rPr lang="en-US" dirty="0" smtClean="0"/>
              <a:t>What are the important system indicators?</a:t>
            </a:r>
          </a:p>
          <a:p>
            <a:r>
              <a:rPr lang="en-US" dirty="0" smtClean="0"/>
              <a:t>Real samples discussed and analyzed! (Labs)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792088"/>
          </a:xfrm>
        </p:spPr>
        <p:txBody>
          <a:bodyPr/>
          <a:lstStyle/>
          <a:p>
            <a:r>
              <a:rPr lang="en-US" dirty="0" smtClean="0"/>
              <a:t>And now something completely…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564904"/>
            <a:ext cx="8229600" cy="1917377"/>
          </a:xfrm>
        </p:spPr>
        <p:txBody>
          <a:bodyPr/>
          <a:lstStyle/>
          <a:p>
            <a:pPr algn="ctr">
              <a:buNone/>
            </a:pPr>
            <a:r>
              <a:rPr lang="en-US" sz="9600" dirty="0" smtClean="0">
                <a:solidFill>
                  <a:schemeClr val="tx2"/>
                </a:solidFill>
              </a:rPr>
              <a:t>PRACTICAL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(re)sources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RAM</a:t>
            </a:r>
          </a:p>
          <a:p>
            <a:pPr lvl="1"/>
            <a:r>
              <a:rPr lang="en-US" dirty="0" smtClean="0"/>
              <a:t>The most common source for analysis</a:t>
            </a:r>
          </a:p>
          <a:p>
            <a:pPr lvl="1"/>
            <a:r>
              <a:rPr lang="en-US" dirty="0" smtClean="0"/>
              <a:t>Easier to obtain from virtualized hosts</a:t>
            </a:r>
          </a:p>
          <a:p>
            <a:r>
              <a:rPr lang="en-US" dirty="0" smtClean="0"/>
              <a:t>Paging file/Swap</a:t>
            </a:r>
          </a:p>
          <a:p>
            <a:pPr lvl="1"/>
            <a:r>
              <a:rPr lang="en-US" dirty="0" smtClean="0"/>
              <a:t>Used by operating systems to allocate more memory then available RAM</a:t>
            </a:r>
          </a:p>
          <a:p>
            <a:r>
              <a:rPr lang="en-US" dirty="0" smtClean="0"/>
              <a:t>Hibernation file</a:t>
            </a:r>
          </a:p>
          <a:p>
            <a:r>
              <a:rPr lang="en-US" dirty="0"/>
              <a:t>Memory crash </a:t>
            </a:r>
            <a:r>
              <a:rPr lang="en-US" dirty="0" smtClean="0"/>
              <a:t>dumps</a:t>
            </a:r>
          </a:p>
          <a:p>
            <a:pPr lvl="1"/>
            <a:r>
              <a:rPr lang="en-US" dirty="0" smtClean="0"/>
              <a:t>Very limited analysis options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sp>
        <p:nvSpPr>
          <p:cNvPr id="6" name="Flowchart: Decision 5"/>
          <p:cNvSpPr/>
          <p:nvPr/>
        </p:nvSpPr>
        <p:spPr>
          <a:xfrm>
            <a:off x="2843808" y="940181"/>
            <a:ext cx="1440160" cy="79208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VM?</a:t>
            </a:r>
            <a:endParaRPr lang="en-US" sz="16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5652120" y="949267"/>
            <a:ext cx="1728192" cy="75154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 Dump</a:t>
            </a:r>
          </a:p>
          <a:p>
            <a:pPr algn="ctr"/>
            <a:r>
              <a:rPr lang="en-US" sz="1400" dirty="0" smtClean="0"/>
              <a:t>Snapshot</a:t>
            </a:r>
          </a:p>
          <a:p>
            <a:pPr algn="ctr"/>
            <a:r>
              <a:rPr lang="en-US" sz="1400" dirty="0" smtClean="0"/>
              <a:t>Clone</a:t>
            </a:r>
          </a:p>
        </p:txBody>
      </p: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 flipV="1">
            <a:off x="4283968" y="1325038"/>
            <a:ext cx="1368152" cy="11187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Flowchart: Decision 16"/>
          <p:cNvSpPr/>
          <p:nvPr/>
        </p:nvSpPr>
        <p:spPr>
          <a:xfrm>
            <a:off x="2483768" y="2204864"/>
            <a:ext cx="2160240" cy="115212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Running?</a:t>
            </a:r>
            <a:endParaRPr lang="en-US" sz="1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5652120" y="2389427"/>
            <a:ext cx="1728192" cy="75154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Hibernation File</a:t>
            </a:r>
          </a:p>
          <a:p>
            <a:pPr algn="ctr"/>
            <a:r>
              <a:rPr lang="en-US" sz="1400" dirty="0" smtClean="0"/>
              <a:t>Page File (Swap)</a:t>
            </a:r>
          </a:p>
          <a:p>
            <a:pPr algn="ctr"/>
            <a:r>
              <a:rPr lang="en-US" sz="1400" dirty="0" smtClean="0"/>
              <a:t>Crash Dumps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2483768" y="3861048"/>
            <a:ext cx="2160240" cy="115212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Got root?</a:t>
            </a:r>
            <a:endParaRPr lang="en-US" sz="1600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5652120" y="3789040"/>
            <a:ext cx="1728192" cy="132760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Dumping locally</a:t>
            </a:r>
          </a:p>
          <a:p>
            <a:pPr algn="ctr"/>
            <a:r>
              <a:rPr lang="en-US" sz="1400" dirty="0" smtClean="0"/>
              <a:t>Remote access?</a:t>
            </a:r>
          </a:p>
          <a:p>
            <a:pPr algn="ctr"/>
            <a:r>
              <a:rPr lang="en-US" sz="1400" dirty="0" smtClean="0"/>
              <a:t>Cost / Benefits</a:t>
            </a:r>
          </a:p>
          <a:p>
            <a:pPr algn="ctr"/>
            <a:r>
              <a:rPr lang="en-US" sz="1400" dirty="0" smtClean="0"/>
              <a:t>Tool Footprint</a:t>
            </a:r>
          </a:p>
        </p:txBody>
      </p:sp>
      <p:sp>
        <p:nvSpPr>
          <p:cNvPr id="22" name="Flowchart: Alternate Process 21"/>
          <p:cNvSpPr/>
          <p:nvPr/>
        </p:nvSpPr>
        <p:spPr>
          <a:xfrm>
            <a:off x="2699792" y="5661248"/>
            <a:ext cx="1728192" cy="57606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FireWire</a:t>
            </a:r>
          </a:p>
          <a:p>
            <a:pPr algn="ctr"/>
            <a:r>
              <a:rPr lang="en-US" sz="1400" dirty="0" smtClean="0"/>
              <a:t>PCI Probes</a:t>
            </a:r>
          </a:p>
        </p:txBody>
      </p:sp>
      <p:cxnSp>
        <p:nvCxnSpPr>
          <p:cNvPr id="34" name="Straight Connector 33"/>
          <p:cNvCxnSpPr>
            <a:stCxn id="6" idx="2"/>
            <a:endCxn id="17" idx="0"/>
          </p:cNvCxnSpPr>
          <p:nvPr/>
        </p:nvCxnSpPr>
        <p:spPr>
          <a:xfrm>
            <a:off x="3563888" y="1732269"/>
            <a:ext cx="0" cy="47259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2"/>
            <a:endCxn id="20" idx="0"/>
          </p:cNvCxnSpPr>
          <p:nvPr/>
        </p:nvCxnSpPr>
        <p:spPr>
          <a:xfrm>
            <a:off x="3563888" y="3356992"/>
            <a:ext cx="0" cy="504056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3"/>
            <a:endCxn id="19" idx="1"/>
          </p:cNvCxnSpPr>
          <p:nvPr/>
        </p:nvCxnSpPr>
        <p:spPr>
          <a:xfrm flipV="1">
            <a:off x="4644008" y="2765198"/>
            <a:ext cx="1008112" cy="1573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3"/>
            <a:endCxn id="21" idx="1"/>
          </p:cNvCxnSpPr>
          <p:nvPr/>
        </p:nvCxnSpPr>
        <p:spPr>
          <a:xfrm>
            <a:off x="4644008" y="4437112"/>
            <a:ext cx="1008112" cy="1573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2"/>
            <a:endCxn id="22" idx="0"/>
          </p:cNvCxnSpPr>
          <p:nvPr/>
        </p:nvCxnSpPr>
        <p:spPr>
          <a:xfrm>
            <a:off x="3563888" y="5013176"/>
            <a:ext cx="0" cy="6480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70497" y="1032991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518369" y="3481263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86521" y="4149080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582040" y="182507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878184" y="249289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63888" y="515719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323527" y="908720"/>
            <a:ext cx="800219" cy="540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4000" b="1" dirty="0" smtClean="0"/>
              <a:t>Memory Acquisition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486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Virtual Machines</a:t>
            </a:r>
          </a:p>
          <a:p>
            <a:pPr lvl="1"/>
            <a:r>
              <a:rPr lang="en-US" sz="1800" dirty="0"/>
              <a:t>VMWare, </a:t>
            </a:r>
            <a:r>
              <a:rPr lang="en-US" sz="1800" dirty="0" err="1"/>
              <a:t>VirtualBox</a:t>
            </a:r>
            <a:r>
              <a:rPr lang="en-US" sz="1800" dirty="0"/>
              <a:t>, …</a:t>
            </a:r>
          </a:p>
          <a:p>
            <a:pPr lvl="1"/>
            <a:r>
              <a:rPr lang="en-US" sz="1800" dirty="0" err="1">
                <a:latin typeface="Consolas" pitchFamily="49" charset="0"/>
                <a:cs typeface="Consolas" pitchFamily="49" charset="0"/>
              </a:rPr>
              <a:t>VirtualBox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–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dbg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–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startvm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“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MalwareVM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” </a:t>
            </a:r>
            <a:r>
              <a:rPr lang="en-US" sz="1800" dirty="0"/>
              <a:t>(and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.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pgmphystofile</a:t>
            </a:r>
            <a:r>
              <a:rPr lang="en-US" sz="1800" dirty="0"/>
              <a:t> command)</a:t>
            </a:r>
          </a:p>
          <a:p>
            <a:r>
              <a:rPr lang="en-US" sz="2000" dirty="0" smtClean="0"/>
              <a:t>Directly from the system! (if we have system rights to do that)</a:t>
            </a:r>
          </a:p>
          <a:p>
            <a:pPr lvl="1"/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windd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fastdump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memoryze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800" dirty="0" smtClean="0"/>
              <a:t>Or we can hibernate the system (hiberfil.sys)</a:t>
            </a:r>
          </a:p>
          <a:p>
            <a:r>
              <a:rPr lang="en-US" sz="2000" dirty="0" smtClean="0"/>
              <a:t>Remotely</a:t>
            </a:r>
          </a:p>
          <a:p>
            <a:pPr lvl="1"/>
            <a:r>
              <a:rPr lang="en-US" sz="1800" dirty="0" smtClean="0"/>
              <a:t>Encase Enterprise, Mandiant Intelligent Response, Access Data FTK</a:t>
            </a:r>
          </a:p>
          <a:p>
            <a:r>
              <a:rPr lang="en-US" sz="2000" dirty="0" smtClean="0"/>
              <a:t>Common issues</a:t>
            </a:r>
          </a:p>
          <a:p>
            <a:pPr lvl="1"/>
            <a:r>
              <a:rPr lang="en-US" sz="1800" dirty="0" smtClean="0"/>
              <a:t>Unsupported OS (Linux, </a:t>
            </a:r>
            <a:r>
              <a:rPr lang="en-US" sz="1800" dirty="0" err="1" smtClean="0"/>
              <a:t>MacOS</a:t>
            </a:r>
            <a:r>
              <a:rPr lang="en-US" sz="1800" dirty="0" smtClean="0"/>
              <a:t>; 32bit/64bit)</a:t>
            </a:r>
          </a:p>
          <a:p>
            <a:pPr lvl="1"/>
            <a:r>
              <a:rPr lang="en-US" sz="1800" dirty="0" smtClean="0"/>
              <a:t>Swap (portions of memory on drive)</a:t>
            </a:r>
          </a:p>
          <a:p>
            <a:pPr lvl="1"/>
            <a:r>
              <a:rPr lang="en-US" sz="1800" dirty="0" smtClean="0"/>
              <a:t>Malware not running inside a virtual machine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Acquisition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memory acquisition notes</a:t>
            </a:r>
          </a:p>
          <a:p>
            <a:pPr lvl="1"/>
            <a:r>
              <a:rPr lang="en-US" dirty="0" smtClean="0"/>
              <a:t>Unless you have plenty of money, try to get root/admin access to the host</a:t>
            </a:r>
          </a:p>
          <a:p>
            <a:pPr lvl="1"/>
            <a:r>
              <a:rPr lang="en-US" dirty="0" smtClean="0"/>
              <a:t>Better to acquire to external storage (USB, network)</a:t>
            </a:r>
          </a:p>
          <a:p>
            <a:pPr lvl="1"/>
            <a:r>
              <a:rPr lang="en-US" dirty="0" smtClean="0"/>
              <a:t>The lower tool’s memory footprint, the better</a:t>
            </a:r>
          </a:p>
          <a:p>
            <a:pPr lvl="1"/>
            <a:r>
              <a:rPr lang="en-US" dirty="0" smtClean="0"/>
              <a:t>If you run malware in VM, better have less RAM</a:t>
            </a:r>
          </a:p>
          <a:p>
            <a:pPr lvl="2"/>
            <a:r>
              <a:rPr lang="en-US" dirty="0" smtClean="0"/>
              <a:t>Faster analysis</a:t>
            </a:r>
          </a:p>
          <a:p>
            <a:pPr lvl="2"/>
            <a:r>
              <a:rPr lang="en-US" dirty="0" smtClean="0"/>
              <a:t>.. And configure no swap for the system too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Acquisition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memory acquisition</a:t>
            </a:r>
          </a:p>
          <a:p>
            <a:pPr lvl="1"/>
            <a:r>
              <a:rPr lang="en-US" dirty="0" smtClean="0"/>
              <a:t>Very useful for fast Incident Response</a:t>
            </a:r>
          </a:p>
          <a:p>
            <a:pPr lvl="1"/>
            <a:r>
              <a:rPr lang="en-US" dirty="0" smtClean="0"/>
              <a:t>Requires enterprise licenses for the commercial tools</a:t>
            </a:r>
          </a:p>
          <a:p>
            <a:pPr lvl="1"/>
            <a:r>
              <a:rPr lang="en-US" dirty="0" smtClean="0"/>
              <a:t>Acquisition is done over network</a:t>
            </a:r>
          </a:p>
          <a:p>
            <a:pPr lvl="1"/>
            <a:r>
              <a:rPr lang="en-US" dirty="0" smtClean="0"/>
              <a:t>Agents already in memory, no extra memory demands</a:t>
            </a:r>
          </a:p>
          <a:p>
            <a:r>
              <a:rPr lang="en-US" dirty="0" smtClean="0"/>
              <a:t>Open source alternative?</a:t>
            </a:r>
          </a:p>
          <a:p>
            <a:pPr lvl="1"/>
            <a:r>
              <a:rPr lang="en-US" dirty="0" smtClean="0"/>
              <a:t>GRR (Google Rapid Response)</a:t>
            </a:r>
          </a:p>
          <a:p>
            <a:pPr lvl="1"/>
            <a:r>
              <a:rPr lang="en-US" dirty="0" smtClean="0"/>
              <a:t>Still in development, primarily Incident Response tool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remote memory acquisition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671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Mandiant Redline</a:t>
            </a:r>
          </a:p>
          <a:p>
            <a:pPr lvl="1"/>
            <a:r>
              <a:rPr lang="en-US" dirty="0" smtClean="0"/>
              <a:t>Free, available for Windows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Responder (CE/Pro)</a:t>
            </a:r>
          </a:p>
          <a:p>
            <a:pPr lvl="1"/>
            <a:r>
              <a:rPr lang="en-US" dirty="0" smtClean="0"/>
              <a:t>Community Edition available against registration</a:t>
            </a:r>
          </a:p>
          <a:p>
            <a:r>
              <a:rPr lang="en-US" dirty="0" smtClean="0"/>
              <a:t>Volatility Framework</a:t>
            </a:r>
          </a:p>
          <a:p>
            <a:pPr lvl="1"/>
            <a:r>
              <a:rPr lang="en-US" dirty="0" smtClean="0"/>
              <a:t>Open source, no GUI</a:t>
            </a:r>
          </a:p>
          <a:p>
            <a:r>
              <a:rPr lang="en-US" dirty="0" err="1" smtClean="0"/>
              <a:t>Rekall</a:t>
            </a:r>
            <a:endParaRPr lang="en-US" dirty="0" smtClean="0"/>
          </a:p>
          <a:p>
            <a:pPr lvl="1"/>
            <a:r>
              <a:rPr lang="en-US" dirty="0" smtClean="0"/>
              <a:t>Open source, ‘Volatility done right’, GUI</a:t>
            </a:r>
          </a:p>
          <a:p>
            <a:pPr lvl="1"/>
            <a:r>
              <a:rPr lang="en-US" dirty="0" smtClean="0"/>
              <a:t>Google supported (part of GRR agent)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Mandiant/FireEye Redline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tool for Incident Response</a:t>
            </a:r>
          </a:p>
          <a:p>
            <a:pPr lvl="1"/>
            <a:r>
              <a:rPr lang="en-US" dirty="0" smtClean="0"/>
              <a:t>Not open-source, though</a:t>
            </a:r>
          </a:p>
          <a:p>
            <a:pPr lvl="1"/>
            <a:r>
              <a:rPr lang="en-US" dirty="0" smtClean="0"/>
              <a:t>.NET executable (runs only under Windows)</a:t>
            </a:r>
          </a:p>
          <a:p>
            <a:r>
              <a:rPr lang="en-US" dirty="0" smtClean="0"/>
              <a:t>Nice and simple user interface</a:t>
            </a:r>
          </a:p>
          <a:p>
            <a:pPr lvl="1"/>
            <a:r>
              <a:rPr lang="en-US" dirty="0" smtClean="0"/>
              <a:t>Very nice analysis workflow</a:t>
            </a:r>
          </a:p>
          <a:p>
            <a:pPr lvl="1"/>
            <a:r>
              <a:rPr lang="en-US" dirty="0" smtClean="0"/>
              <a:t>Perfect for searching for string information</a:t>
            </a:r>
          </a:p>
          <a:p>
            <a:pPr lvl="1"/>
            <a:r>
              <a:rPr lang="en-US" dirty="0" smtClean="0"/>
              <a:t>Rates the level of suspiciousness over processes</a:t>
            </a:r>
          </a:p>
          <a:p>
            <a:r>
              <a:rPr lang="en-US" dirty="0" smtClean="0"/>
              <a:t>Sad things</a:t>
            </a:r>
          </a:p>
          <a:p>
            <a:pPr lvl="1"/>
            <a:r>
              <a:rPr lang="en-US" dirty="0" smtClean="0"/>
              <a:t>Memory analysis not reliable, process rating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737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5"/>
          <a:stretch/>
        </p:blipFill>
        <p:spPr>
          <a:xfrm>
            <a:off x="0" y="0"/>
            <a:ext cx="9108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867400"/>
            <a:ext cx="5715000" cy="70788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Redline: Start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38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" r="24569"/>
          <a:stretch/>
        </p:blipFill>
        <p:spPr>
          <a:xfrm>
            <a:off x="-1" y="0"/>
            <a:ext cx="9180513" cy="6885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867400"/>
            <a:ext cx="5715000" cy="70788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Redline: Timeline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53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memory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It’s fun!</a:t>
            </a:r>
          </a:p>
          <a:p>
            <a:r>
              <a:rPr lang="en-US" dirty="0"/>
              <a:t>A</a:t>
            </a:r>
            <a:r>
              <a:rPr lang="en-US" dirty="0" smtClean="0"/>
              <a:t>cquiring evidence for legal investigations</a:t>
            </a:r>
          </a:p>
          <a:p>
            <a:pPr lvl="1"/>
            <a:r>
              <a:rPr lang="en-US" dirty="0" smtClean="0"/>
              <a:t>It used to be different in the past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Incident response activities</a:t>
            </a:r>
          </a:p>
          <a:p>
            <a:pPr lvl="1"/>
            <a:r>
              <a:rPr lang="en-US" dirty="0" smtClean="0"/>
              <a:t>Easy way how to learn more about the attackers</a:t>
            </a:r>
          </a:p>
          <a:p>
            <a:pPr lvl="1"/>
            <a:r>
              <a:rPr lang="en-US" dirty="0" smtClean="0"/>
              <a:t>Malicious binary may only be present in memory</a:t>
            </a:r>
          </a:p>
          <a:p>
            <a:r>
              <a:rPr lang="en-US" dirty="0" smtClean="0"/>
              <a:t>Technical simplification of reverse engineering</a:t>
            </a:r>
          </a:p>
          <a:p>
            <a:pPr lvl="1"/>
            <a:r>
              <a:rPr lang="en-US" dirty="0" smtClean="0"/>
              <a:t>No binary obfuscation present – the code has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r="13971"/>
          <a:stretch/>
        </p:blipFill>
        <p:spPr>
          <a:xfrm>
            <a:off x="-1" y="-20606"/>
            <a:ext cx="9180513" cy="687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5867400"/>
            <a:ext cx="5999584" cy="70788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Redline: Time Wrinkles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385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 Responder (Pro/CE)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Professional Tool</a:t>
            </a:r>
          </a:p>
          <a:p>
            <a:pPr lvl="1"/>
            <a:r>
              <a:rPr lang="en-US" sz="2000" dirty="0" smtClean="0"/>
              <a:t>Very expensive</a:t>
            </a:r>
          </a:p>
          <a:p>
            <a:pPr lvl="1"/>
            <a:r>
              <a:rPr lang="en-US" sz="2000" dirty="0" smtClean="0"/>
              <a:t>Yet not very well maintained in the last few years</a:t>
            </a:r>
          </a:p>
          <a:p>
            <a:r>
              <a:rPr lang="en-US" sz="2400" dirty="0" smtClean="0"/>
              <a:t>Windows only</a:t>
            </a:r>
          </a:p>
          <a:p>
            <a:pPr lvl="1"/>
            <a:r>
              <a:rPr lang="en-US" sz="2000" dirty="0" smtClean="0"/>
              <a:t>.NET written, supports only Windows images</a:t>
            </a:r>
          </a:p>
          <a:p>
            <a:r>
              <a:rPr lang="en-US" sz="2400" dirty="0" smtClean="0"/>
              <a:t>‘Killer’ features</a:t>
            </a:r>
          </a:p>
          <a:p>
            <a:pPr lvl="1"/>
            <a:r>
              <a:rPr lang="en-US" sz="2000" dirty="0" smtClean="0"/>
              <a:t>Digital DNA</a:t>
            </a:r>
          </a:p>
          <a:p>
            <a:pPr lvl="2"/>
            <a:r>
              <a:rPr lang="en-US" sz="2000" dirty="0" smtClean="0"/>
              <a:t>automatic rating of suspicious processes</a:t>
            </a:r>
          </a:p>
          <a:p>
            <a:pPr lvl="1"/>
            <a:r>
              <a:rPr lang="en-US" sz="2000" dirty="0" smtClean="0"/>
              <a:t>Visual ‘Canvas’ debugger</a:t>
            </a:r>
          </a:p>
          <a:p>
            <a:r>
              <a:rPr lang="en-US" sz="2400" dirty="0" smtClean="0"/>
              <a:t>Supports the analysis of (unpacked) binaries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848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 Responder Pro -- DDNA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the ‘reasoning’ behind DDNA</a:t>
            </a:r>
          </a:p>
          <a:p>
            <a:pPr lvl="1"/>
            <a:r>
              <a:rPr lang="en-US" dirty="0" smtClean="0"/>
              <a:t>Does the process communicate over TCP/IP?</a:t>
            </a:r>
          </a:p>
          <a:p>
            <a:pPr lvl="1"/>
            <a:r>
              <a:rPr lang="en-US" dirty="0" smtClean="0"/>
              <a:t>Does it manipulate with registry?</a:t>
            </a:r>
          </a:p>
          <a:p>
            <a:pPr lvl="1"/>
            <a:r>
              <a:rPr lang="en-US" dirty="0" smtClean="0"/>
              <a:t>Did the analysis reveal any known bad stuff (strings, IPs, mutexes?)</a:t>
            </a:r>
          </a:p>
          <a:p>
            <a:pPr lvl="1"/>
            <a:r>
              <a:rPr lang="en-US" dirty="0" smtClean="0"/>
              <a:t>Does the process access any other process in the system?</a:t>
            </a:r>
          </a:p>
          <a:p>
            <a:pPr lvl="1"/>
            <a:r>
              <a:rPr lang="en-US" dirty="0" smtClean="0"/>
              <a:t>Does it access some system-critical process?</a:t>
            </a:r>
          </a:p>
          <a:p>
            <a:pPr lvl="1"/>
            <a:r>
              <a:rPr lang="en-US" dirty="0" smtClean="0"/>
              <a:t>Did the analysis find any evidence of obfuscation?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204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525127\Documents\SOC\Trainings\responder-ddna.png"/>
          <p:cNvPicPr>
            <a:picLocks noChangeAspect="1" noChangeArrowheads="1"/>
          </p:cNvPicPr>
          <p:nvPr/>
        </p:nvPicPr>
        <p:blipFill>
          <a:blip r:embed="rId2" cstate="print"/>
          <a:srcRect r="33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5867400"/>
            <a:ext cx="5715000" cy="70788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Responder Pro: DDNA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153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525127\Documents\SOC\Trainings\responder-ddna.png"/>
          <p:cNvPicPr>
            <a:picLocks noChangeAspect="1" noChangeArrowheads="1"/>
          </p:cNvPicPr>
          <p:nvPr/>
        </p:nvPicPr>
        <p:blipFill>
          <a:blip r:embed="rId2" cstate="print"/>
          <a:srcRect l="36241" r="-3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5867400"/>
            <a:ext cx="5715000" cy="70788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Responder Pro: DDNA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964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525127\Documents\SOC\Trainings\responder-canvas.png"/>
          <p:cNvPicPr>
            <a:picLocks noChangeAspect="1" noChangeArrowheads="1"/>
          </p:cNvPicPr>
          <p:nvPr/>
        </p:nvPicPr>
        <p:blipFill>
          <a:blip r:embed="rId2" cstate="print"/>
          <a:srcRect r="27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5867400"/>
            <a:ext cx="6575648" cy="70788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Responder Pro: Canvas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482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Volatility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Open </a:t>
            </a:r>
            <a:r>
              <a:rPr lang="en-US" sz="2400" dirty="0" smtClean="0"/>
              <a:t>s</a:t>
            </a:r>
            <a:r>
              <a:rPr lang="cs-CZ" sz="2400" dirty="0" smtClean="0"/>
              <a:t>ource </a:t>
            </a:r>
            <a:r>
              <a:rPr lang="en-US" sz="2400" dirty="0" smtClean="0"/>
              <a:t>tool</a:t>
            </a:r>
            <a:endParaRPr lang="cs-CZ" sz="2400" dirty="0" smtClean="0"/>
          </a:p>
          <a:p>
            <a:pPr lvl="1"/>
            <a:r>
              <a:rPr lang="cs-CZ" sz="2000" dirty="0" smtClean="0"/>
              <a:t>GPL </a:t>
            </a:r>
            <a:r>
              <a:rPr lang="en-US" sz="2000" dirty="0" smtClean="0"/>
              <a:t>licensed</a:t>
            </a:r>
            <a:endParaRPr lang="cs-CZ" sz="2000" dirty="0" smtClean="0"/>
          </a:p>
          <a:p>
            <a:r>
              <a:rPr lang="en-US" sz="2400" dirty="0" smtClean="0"/>
              <a:t>Written in</a:t>
            </a:r>
            <a:r>
              <a:rPr lang="cs-CZ" sz="2400" dirty="0" smtClean="0"/>
              <a:t> Python</a:t>
            </a:r>
          </a:p>
          <a:p>
            <a:pPr lvl="1"/>
            <a:r>
              <a:rPr lang="en-US" sz="2000" dirty="0" smtClean="0"/>
              <a:t>Available for variety of platforms (Linux, Windows, Mac OS)</a:t>
            </a:r>
            <a:endParaRPr lang="cs-CZ" sz="2000" dirty="0" smtClean="0"/>
          </a:p>
          <a:p>
            <a:pPr lvl="1"/>
            <a:r>
              <a:rPr lang="en-US" sz="2000" dirty="0" smtClean="0"/>
              <a:t>Can be automated; many contributed plugins</a:t>
            </a:r>
            <a:endParaRPr lang="cs-CZ" sz="2000" dirty="0" smtClean="0"/>
          </a:p>
          <a:p>
            <a:r>
              <a:rPr lang="en-US" sz="2400" dirty="0" smtClean="0"/>
              <a:t>Supports analysis of memory dumps from various OSs</a:t>
            </a:r>
            <a:endParaRPr lang="cs-CZ" sz="2400" dirty="0" smtClean="0"/>
          </a:p>
          <a:p>
            <a:pPr lvl="1"/>
            <a:r>
              <a:rPr lang="cs-CZ" sz="2000" dirty="0" smtClean="0"/>
              <a:t>Windows, Linux, MacOS, Android</a:t>
            </a:r>
          </a:p>
          <a:p>
            <a:pPr lvl="1"/>
            <a:r>
              <a:rPr lang="en-US" sz="2000" dirty="0" smtClean="0"/>
              <a:t>Both </a:t>
            </a:r>
            <a:r>
              <a:rPr lang="cs-CZ" sz="2000" dirty="0" smtClean="0"/>
              <a:t>32</a:t>
            </a:r>
            <a:r>
              <a:rPr lang="en-US" sz="2000" dirty="0" smtClean="0"/>
              <a:t>-bit and </a:t>
            </a:r>
            <a:r>
              <a:rPr lang="cs-CZ" sz="2000" dirty="0" smtClean="0"/>
              <a:t>64</a:t>
            </a:r>
            <a:r>
              <a:rPr lang="en-US" sz="2000" dirty="0" smtClean="0"/>
              <a:t>-bit versions</a:t>
            </a:r>
            <a:endParaRPr lang="cs-CZ" sz="2000" dirty="0" smtClean="0"/>
          </a:p>
          <a:p>
            <a:r>
              <a:rPr lang="en-US" sz="2400" dirty="0" smtClean="0"/>
              <a:t>Command-line driven</a:t>
            </a:r>
          </a:p>
          <a:p>
            <a:r>
              <a:rPr lang="en-US" sz="2400" dirty="0" smtClean="0"/>
              <a:t>Two (experimental) web GUIs</a:t>
            </a:r>
            <a:endParaRPr lang="cs-CZ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217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Rekall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open source tool</a:t>
            </a:r>
          </a:p>
          <a:p>
            <a:r>
              <a:rPr lang="en-US" dirty="0" smtClean="0"/>
              <a:t>Supported by Google</a:t>
            </a:r>
          </a:p>
          <a:p>
            <a:pPr lvl="1"/>
            <a:r>
              <a:rPr lang="en-US" dirty="0" smtClean="0"/>
              <a:t>Included as a part of GRR (Google Rapid Response) agent</a:t>
            </a:r>
          </a:p>
          <a:p>
            <a:r>
              <a:rPr lang="en-US" dirty="0" smtClean="0"/>
              <a:t>Originally based on the code of Volatility</a:t>
            </a:r>
          </a:p>
          <a:p>
            <a:pPr lvl="1"/>
            <a:r>
              <a:rPr lang="en-US" dirty="0" smtClean="0"/>
              <a:t>Shared commands</a:t>
            </a:r>
          </a:p>
          <a:p>
            <a:pPr lvl="1"/>
            <a:r>
              <a:rPr lang="en-US" dirty="0" smtClean="0"/>
              <a:t>Different architectural concepts</a:t>
            </a:r>
          </a:p>
          <a:p>
            <a:r>
              <a:rPr lang="en-US" dirty="0" smtClean="0"/>
              <a:t>Proof-of-concept GUI</a:t>
            </a:r>
          </a:p>
          <a:p>
            <a:pPr lvl="1"/>
            <a:r>
              <a:rPr lang="en-US" dirty="0" smtClean="0"/>
              <a:t>Better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317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Important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Strings</a:t>
            </a:r>
          </a:p>
          <a:p>
            <a:pPr lvl="1"/>
            <a:r>
              <a:rPr lang="en-US" dirty="0" smtClean="0"/>
              <a:t>Both *nix and Windows</a:t>
            </a:r>
          </a:p>
          <a:p>
            <a:pPr lvl="1"/>
            <a:r>
              <a:rPr lang="en-US" dirty="0" smtClean="0"/>
              <a:t>Extracts strings information from the file</a:t>
            </a:r>
          </a:p>
          <a:p>
            <a:pPr lvl="1"/>
            <a:r>
              <a:rPr lang="en-US" dirty="0" smtClean="0"/>
              <a:t>Can be used in cooperation with Volatility/</a:t>
            </a:r>
            <a:r>
              <a:rPr lang="en-US" dirty="0" err="1" smtClean="0"/>
              <a:t>Rekall</a:t>
            </a:r>
            <a:endParaRPr lang="en-US" dirty="0" smtClean="0"/>
          </a:p>
          <a:p>
            <a:pPr lvl="1"/>
            <a:r>
              <a:rPr lang="en-US" dirty="0" smtClean="0"/>
              <a:t>Beware of text encoding! (</a:t>
            </a:r>
            <a:r>
              <a:rPr lang="en-US" dirty="0" err="1" smtClean="0"/>
              <a:t>ascii</a:t>
            </a:r>
            <a:r>
              <a:rPr lang="en-US" dirty="0" smtClean="0"/>
              <a:t>, utf-8, …)</a:t>
            </a:r>
          </a:p>
          <a:p>
            <a:r>
              <a:rPr lang="en-US" b="1" dirty="0" smtClean="0"/>
              <a:t>Foremost </a:t>
            </a:r>
          </a:p>
          <a:p>
            <a:pPr lvl="1"/>
            <a:r>
              <a:rPr lang="en-US" dirty="0" smtClean="0"/>
              <a:t>Forensic tool</a:t>
            </a:r>
          </a:p>
          <a:p>
            <a:pPr lvl="1"/>
            <a:r>
              <a:rPr lang="en-US" dirty="0" smtClean="0"/>
              <a:t>Can extract various data files from an image (or process)</a:t>
            </a:r>
          </a:p>
          <a:p>
            <a:pPr lvl="2"/>
            <a:r>
              <a:rPr lang="en-US" dirty="0" smtClean="0"/>
              <a:t>Images, executables, documents,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521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analysis of 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there any benefits?</a:t>
            </a:r>
          </a:p>
          <a:p>
            <a:r>
              <a:rPr lang="en-US" dirty="0" smtClean="0"/>
              <a:t>Collecting </a:t>
            </a:r>
            <a:r>
              <a:rPr lang="en-US" dirty="0"/>
              <a:t>f</a:t>
            </a:r>
            <a:r>
              <a:rPr lang="en-US" dirty="0" smtClean="0"/>
              <a:t>orensic evidence</a:t>
            </a:r>
          </a:p>
          <a:p>
            <a:pPr lvl="1"/>
            <a:r>
              <a:rPr lang="en-US" dirty="0" smtClean="0"/>
              <a:t>Executable images</a:t>
            </a:r>
          </a:p>
          <a:p>
            <a:pPr lvl="1"/>
            <a:r>
              <a:rPr lang="en-US" dirty="0" smtClean="0"/>
              <a:t>PDF/Doc documents</a:t>
            </a:r>
          </a:p>
          <a:p>
            <a:pPr lvl="2"/>
            <a:r>
              <a:rPr lang="en-US" dirty="0" smtClean="0"/>
              <a:t>Possible origin of the infection?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URLs</a:t>
            </a:r>
          </a:p>
          <a:p>
            <a:r>
              <a:rPr lang="en-US" dirty="0" smtClean="0"/>
              <a:t>Getting approximate timeline</a:t>
            </a:r>
          </a:p>
          <a:p>
            <a:pPr lvl="1"/>
            <a:r>
              <a:rPr lang="en-US" dirty="0" smtClean="0"/>
              <a:t>Works better on servers (always online, higher uptime, way more RAM)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13928"/>
            <a:ext cx="5789280" cy="56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084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search for in Operating System?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Command&amp;Control</a:t>
            </a:r>
            <a:r>
              <a:rPr lang="en-US" dirty="0" smtClean="0"/>
              <a:t> (C2) communication</a:t>
            </a:r>
          </a:p>
          <a:p>
            <a:r>
              <a:rPr lang="en-US" dirty="0" smtClean="0"/>
              <a:t>Hidden processes</a:t>
            </a:r>
          </a:p>
          <a:p>
            <a:r>
              <a:rPr lang="en-US" dirty="0" smtClean="0"/>
              <a:t>Process/DLL injection evidence</a:t>
            </a:r>
          </a:p>
          <a:p>
            <a:r>
              <a:rPr lang="en-US" dirty="0" smtClean="0"/>
              <a:t>Non-standard/infamous binaries/mutexes</a:t>
            </a:r>
          </a:p>
          <a:p>
            <a:r>
              <a:rPr lang="en-US" dirty="0" smtClean="0"/>
              <a:t>Open sockets and files</a:t>
            </a:r>
          </a:p>
          <a:p>
            <a:r>
              <a:rPr lang="en-US" dirty="0" smtClean="0"/>
              <a:t>Registry records</a:t>
            </a:r>
          </a:p>
          <a:p>
            <a:r>
              <a:rPr lang="en-US" dirty="0" smtClean="0"/>
              <a:t>Command-line history</a:t>
            </a:r>
          </a:p>
          <a:p>
            <a:r>
              <a:rPr lang="en-US" dirty="0" smtClean="0"/>
              <a:t>Encryption keys!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Bad Mutexes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Conficker</a:t>
            </a:r>
            <a:r>
              <a:rPr lang="en-US" dirty="0" smtClean="0"/>
              <a:t>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.*-7 and .*-99</a:t>
            </a:r>
          </a:p>
          <a:p>
            <a:r>
              <a:rPr lang="en-US" i="1" dirty="0" err="1" smtClean="0"/>
              <a:t>Sality.AA</a:t>
            </a:r>
            <a:r>
              <a:rPr lang="en-US" dirty="0" smtClean="0"/>
              <a:t>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Op1mutx9</a:t>
            </a:r>
          </a:p>
          <a:p>
            <a:r>
              <a:rPr lang="en-US" i="1" dirty="0" err="1" smtClean="0"/>
              <a:t>Flystud</a:t>
            </a:r>
            <a:r>
              <a:rPr lang="en-US" i="1" dirty="0" smtClean="0"/>
              <a:t>.??</a:t>
            </a:r>
            <a:r>
              <a:rPr lang="en-US" dirty="0" smtClean="0"/>
              <a:t>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Hacker.com.cn_MUTEX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i="1" dirty="0" err="1" smtClean="0"/>
              <a:t>NetSky</a:t>
            </a:r>
            <a:r>
              <a:rPr lang="en-US" dirty="0" smtClean="0"/>
              <a:t>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D'r'o'p'p'e'd'S'k'y'N'e't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</a:p>
          <a:p>
            <a:r>
              <a:rPr lang="en-US" i="1" dirty="0" err="1" smtClean="0"/>
              <a:t>Sality.W</a:t>
            </a:r>
            <a:r>
              <a:rPr lang="en-US" dirty="0" smtClean="0"/>
              <a:t>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u_joker_v3.06</a:t>
            </a:r>
          </a:p>
          <a:p>
            <a:r>
              <a:rPr lang="en-US" i="1" dirty="0" smtClean="0"/>
              <a:t>Poison Ivy</a:t>
            </a:r>
            <a:r>
              <a:rPr lang="en-US" dirty="0" smtClean="0"/>
              <a:t>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)!VoqA.I4 </a:t>
            </a:r>
            <a:r>
              <a:rPr lang="en-US" dirty="0" smtClean="0"/>
              <a:t>(and 10 thousand others)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i="1" dirty="0" err="1" smtClean="0"/>
              <a:t>Koobface</a:t>
            </a:r>
            <a:r>
              <a:rPr lang="en-US" dirty="0" smtClean="0"/>
              <a:t>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35fsdfsdfgfd5339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Good Processes/Locations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83327"/>
              </p:ext>
            </p:extLst>
          </p:nvPr>
        </p:nvGraphicFramePr>
        <p:xfrm>
          <a:off x="683568" y="1700806"/>
          <a:ext cx="8049270" cy="4608511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122114"/>
                <a:gridCol w="5927156"/>
              </a:tblGrid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Process Name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Expected </a:t>
                      </a:r>
                      <a:r>
                        <a:rPr lang="en-US" sz="2000" dirty="0" smtClean="0">
                          <a:effectLst/>
                        </a:rPr>
                        <a:t>Path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lsass.exe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\windows\system32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services.exe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\windows\system32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csrss.exe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\windows\system32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explorer.exe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spoolsv.exe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\windows\system32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smss.exe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\windows\system32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svchost.exe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\windows\system32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8609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iexplore.exe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\program files</a:t>
                      </a:r>
                      <a:b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\program files (x86)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  <a:tr h="41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winlogon.exe</a:t>
                      </a:r>
                      <a:endParaRPr lang="en-US" sz="2000" b="1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\windows\system32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86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Security (</a:t>
            </a:r>
            <a:r>
              <a:rPr lang="en-US" dirty="0" err="1" smtClean="0"/>
              <a:t>OpSec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OpSec</a:t>
            </a:r>
            <a:endParaRPr lang="en-US" dirty="0" smtClean="0"/>
          </a:p>
          <a:p>
            <a:pPr lvl="1"/>
            <a:r>
              <a:rPr lang="en-US" dirty="0" smtClean="0"/>
              <a:t>“Think before you act” mentality</a:t>
            </a:r>
          </a:p>
          <a:p>
            <a:pPr lvl="1"/>
            <a:r>
              <a:rPr lang="en-US" dirty="0" smtClean="0"/>
              <a:t>Limited information sharing</a:t>
            </a:r>
          </a:p>
          <a:p>
            <a:r>
              <a:rPr lang="en-US" dirty="0" smtClean="0"/>
              <a:t>Specifics of memory analysis</a:t>
            </a:r>
          </a:p>
          <a:p>
            <a:pPr lvl="1"/>
            <a:r>
              <a:rPr lang="en-US" dirty="0" smtClean="0"/>
              <a:t>You can often upload dumped executables to </a:t>
            </a:r>
            <a:r>
              <a:rPr lang="en-US" dirty="0" err="1" smtClean="0"/>
              <a:t>VirusTotal</a:t>
            </a:r>
            <a:endParaRPr lang="en-US" dirty="0" smtClean="0"/>
          </a:p>
          <a:p>
            <a:pPr lvl="2"/>
            <a:r>
              <a:rPr lang="en-US" dirty="0" smtClean="0"/>
              <a:t>md5 of the process is different from the executable</a:t>
            </a:r>
          </a:p>
          <a:p>
            <a:pPr lvl="2"/>
            <a:r>
              <a:rPr lang="en-US" dirty="0" smtClean="0"/>
              <a:t>This doesn’t apply for documents/HTML pages!</a:t>
            </a:r>
          </a:p>
          <a:p>
            <a:pPr lvl="1"/>
            <a:r>
              <a:rPr lang="en-US" b="1" dirty="0" smtClean="0"/>
              <a:t>However, incomplete binaries still can infect your system!</a:t>
            </a:r>
          </a:p>
          <a:p>
            <a:pPr lvl="2"/>
            <a:r>
              <a:rPr lang="en-US" dirty="0" smtClean="0"/>
              <a:t>Running in VM or other OS is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Analysis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Internet! </a:t>
            </a:r>
            <a:r>
              <a:rPr lang="en-US" sz="2000" dirty="0" smtClean="0"/>
              <a:t>(Google, </a:t>
            </a:r>
            <a:r>
              <a:rPr lang="en-US" sz="2000" dirty="0" err="1" smtClean="0"/>
              <a:t>VirusTotal</a:t>
            </a:r>
            <a:r>
              <a:rPr lang="en-US" sz="2000" dirty="0" smtClean="0"/>
              <a:t>, …)</a:t>
            </a:r>
            <a:endParaRPr lang="en-US" dirty="0" smtClean="0"/>
          </a:p>
          <a:p>
            <a:r>
              <a:rPr lang="en-US" b="1" dirty="0" smtClean="0"/>
              <a:t>Make notes!</a:t>
            </a:r>
          </a:p>
          <a:p>
            <a:pPr lvl="1"/>
            <a:r>
              <a:rPr lang="en-US" dirty="0" smtClean="0"/>
              <a:t>What OS is being analyzed? (</a:t>
            </a:r>
            <a:r>
              <a:rPr lang="en-US" dirty="0" err="1" smtClean="0"/>
              <a:t>imageinfo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Network connections? (+ </a:t>
            </a:r>
            <a:r>
              <a:rPr lang="en-US" dirty="0" err="1" smtClean="0"/>
              <a:t>whois</a:t>
            </a:r>
            <a:r>
              <a:rPr lang="en-US" dirty="0" smtClean="0"/>
              <a:t> records, …)</a:t>
            </a:r>
          </a:p>
          <a:p>
            <a:pPr lvl="1"/>
            <a:r>
              <a:rPr lang="en-US" dirty="0" smtClean="0"/>
              <a:t>Processes (hidden, odd, non-standard; timestamps, …)</a:t>
            </a:r>
          </a:p>
          <a:p>
            <a:pPr lvl="1"/>
            <a:r>
              <a:rPr lang="en-US" dirty="0" smtClean="0"/>
              <a:t>Mutexes (+ files open)</a:t>
            </a:r>
          </a:p>
          <a:p>
            <a:pPr lvl="1"/>
            <a:r>
              <a:rPr lang="en-US" dirty="0" smtClean="0"/>
              <a:t>Dump processes when needed (</a:t>
            </a:r>
            <a:r>
              <a:rPr lang="en-US" dirty="0" err="1" smtClean="0"/>
              <a:t>OpSec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Strings (URIs, C-like strings %s %d, domains, …)</a:t>
            </a:r>
          </a:p>
          <a:p>
            <a:r>
              <a:rPr lang="en-US" b="1" dirty="0" smtClean="0"/>
              <a:t>Summarize your findings in final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pages of this course</a:t>
            </a:r>
            <a:endParaRPr lang="en-US" b="1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  <a:hlinkClick r:id="rId2"/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  <a:hlinkClick r:id="rId2"/>
              </a:rPr>
              <a:t>https://dior.ics.muni.cz/~</a:t>
            </a:r>
            <a:r>
              <a:rPr lang="en-US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  <a:hlinkClick r:id="rId3"/>
              </a:rPr>
              <a:t>valor/pv204</a:t>
            </a:r>
            <a:r>
              <a:rPr lang="en-US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  <a:hlinkClick r:id="rId2"/>
              </a:rPr>
              <a:t>/</a:t>
            </a:r>
            <a:endParaRPr lang="en-US" b="1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/>
              <a:t>Additional resources</a:t>
            </a:r>
          </a:p>
          <a:p>
            <a:pPr lvl="1"/>
            <a:r>
              <a:rPr lang="en-US" dirty="0" smtClean="0">
                <a:hlinkClick r:id="rId4"/>
              </a:rPr>
              <a:t>Public memory images</a:t>
            </a:r>
            <a:r>
              <a:rPr lang="en-US" dirty="0" smtClean="0"/>
              <a:t> for analysis</a:t>
            </a:r>
          </a:p>
          <a:p>
            <a:pPr lvl="1"/>
            <a:r>
              <a:rPr lang="en-US" dirty="0" smtClean="0">
                <a:hlinkClick r:id="rId5"/>
              </a:rPr>
              <a:t>Reverse Engineering for Beginners</a:t>
            </a:r>
            <a:r>
              <a:rPr lang="en-US" dirty="0" smtClean="0"/>
              <a:t> (amazing PDF doc)</a:t>
            </a:r>
          </a:p>
          <a:p>
            <a:pPr lvl="1"/>
            <a:r>
              <a:rPr lang="en-US" dirty="0" smtClean="0">
                <a:hlinkClick r:id="rId6"/>
              </a:rPr>
              <a:t>REMnux</a:t>
            </a:r>
            <a:r>
              <a:rPr lang="en-US" dirty="0" smtClean="0"/>
              <a:t>: All you need to start with RE</a:t>
            </a:r>
          </a:p>
          <a:p>
            <a:pPr lvl="1"/>
            <a:r>
              <a:rPr lang="en-US" dirty="0" smtClean="0">
                <a:hlinkClick r:id="rId7"/>
              </a:rPr>
              <a:t>ContagioDump </a:t>
            </a:r>
            <a:r>
              <a:rPr lang="en-US" dirty="0" smtClean="0"/>
              <a:t>blog (for additional malware samples)</a:t>
            </a:r>
            <a:endParaRPr lang="en-US" b="1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252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573016"/>
            <a:ext cx="7772400" cy="1362075"/>
          </a:xfrm>
        </p:spPr>
        <p:txBody>
          <a:bodyPr/>
          <a:lstStyle/>
          <a:p>
            <a:pPr algn="r"/>
            <a:r>
              <a:rPr lang="en-US" cap="none" dirty="0" smtClean="0"/>
              <a:t>Answers &amp; Questions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099177" cy="15001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for your attention.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213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85801-738D-4AFC-9D72-B567D521F73E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 PV204 In-Memory Malware</a:t>
            </a:r>
            <a:r>
              <a:rPr lang="cs-CZ" dirty="0" smtClean="0"/>
              <a:t> Analysis</a:t>
            </a:r>
            <a:endParaRPr lang="en-GB" dirty="0" smtClean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59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</a:t>
            </a:r>
            <a:r>
              <a:rPr lang="en-US" dirty="0" err="1" smtClean="0"/>
              <a:t>VirtualBox</a:t>
            </a:r>
            <a:endParaRPr lang="en-US" dirty="0" smtClean="0"/>
          </a:p>
          <a:p>
            <a:pPr lvl="1"/>
            <a:r>
              <a:rPr lang="en-US" dirty="0" smtClean="0"/>
              <a:t>And enough space on your hard drive (12 GB at least)</a:t>
            </a:r>
          </a:p>
          <a:p>
            <a:r>
              <a:rPr lang="en-US" b="1" dirty="0" smtClean="0"/>
              <a:t>Volatility Framework</a:t>
            </a:r>
          </a:p>
          <a:p>
            <a:r>
              <a:rPr lang="en-US" dirty="0" smtClean="0"/>
              <a:t>Mandiant Redline</a:t>
            </a:r>
          </a:p>
          <a:p>
            <a:r>
              <a:rPr lang="en-US" dirty="0" smtClean="0"/>
              <a:t>Unix tools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strings</a:t>
            </a:r>
            <a:r>
              <a:rPr lang="en-US" dirty="0" smtClean="0"/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foremost</a:t>
            </a:r>
          </a:p>
          <a:p>
            <a:r>
              <a:rPr lang="en-US" dirty="0" smtClean="0">
                <a:cs typeface="Consolas" pitchFamily="49" charset="0"/>
              </a:rPr>
              <a:t>Your favorite text editor for notes</a:t>
            </a:r>
          </a:p>
          <a:p>
            <a:r>
              <a:rPr lang="en-US" dirty="0" smtClean="0">
                <a:cs typeface="Consolas" pitchFamily="49" charset="0"/>
              </a:rPr>
              <a:t>Javascript/PDF analysis tools</a:t>
            </a:r>
            <a:endParaRPr lang="en-US" dirty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Analysis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Internet! </a:t>
            </a:r>
            <a:r>
              <a:rPr lang="en-US" sz="2000" dirty="0" smtClean="0"/>
              <a:t>(Google, </a:t>
            </a:r>
            <a:r>
              <a:rPr lang="en-US" sz="2000" dirty="0" err="1" smtClean="0"/>
              <a:t>VirusTotal</a:t>
            </a:r>
            <a:r>
              <a:rPr lang="en-US" sz="2000" dirty="0" smtClean="0"/>
              <a:t>, …)</a:t>
            </a:r>
            <a:endParaRPr lang="en-US" dirty="0" smtClean="0"/>
          </a:p>
          <a:p>
            <a:r>
              <a:rPr lang="en-US" b="1" dirty="0" smtClean="0"/>
              <a:t>Make notes!</a:t>
            </a:r>
          </a:p>
          <a:p>
            <a:pPr lvl="1"/>
            <a:r>
              <a:rPr lang="en-US" dirty="0" smtClean="0"/>
              <a:t>What OS is being analyzed?</a:t>
            </a:r>
          </a:p>
          <a:p>
            <a:pPr lvl="1"/>
            <a:r>
              <a:rPr lang="en-US" dirty="0" smtClean="0"/>
              <a:t>Network connections? (+ </a:t>
            </a:r>
            <a:r>
              <a:rPr lang="en-US" dirty="0" err="1" smtClean="0"/>
              <a:t>whois</a:t>
            </a:r>
            <a:r>
              <a:rPr lang="en-US" dirty="0" smtClean="0"/>
              <a:t> records, …)</a:t>
            </a:r>
          </a:p>
          <a:p>
            <a:pPr lvl="1"/>
            <a:r>
              <a:rPr lang="en-US" dirty="0" smtClean="0"/>
              <a:t>Processes (hidden, odd, non-standard; timestamps, …)</a:t>
            </a:r>
          </a:p>
          <a:p>
            <a:pPr lvl="1"/>
            <a:r>
              <a:rPr lang="en-US" dirty="0" smtClean="0"/>
              <a:t>Mutexes (+ files open)</a:t>
            </a:r>
          </a:p>
          <a:p>
            <a:pPr lvl="1"/>
            <a:r>
              <a:rPr lang="en-US" dirty="0" smtClean="0"/>
              <a:t>Strings (URIs, C-like strings %s %d, domains, …)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b="1" dirty="0" smtClean="0"/>
              <a:t>Summarize your findings in final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44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Reverse Engineering (RE)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language (for multiple platforms)</a:t>
            </a:r>
          </a:p>
          <a:p>
            <a:pPr lvl="1"/>
            <a:r>
              <a:rPr lang="en-US" dirty="0" smtClean="0"/>
              <a:t>Plus undocumented instructions (or behavior)</a:t>
            </a:r>
          </a:p>
          <a:p>
            <a:r>
              <a:rPr lang="en-US" dirty="0" smtClean="0"/>
              <a:t>Anti-debugging tricks</a:t>
            </a:r>
          </a:p>
          <a:p>
            <a:pPr lvl="1"/>
            <a:r>
              <a:rPr lang="en-US" dirty="0" smtClean="0"/>
              <a:t>Exceptions, interrupts, PE manipulations, time checking, ...</a:t>
            </a:r>
          </a:p>
          <a:p>
            <a:r>
              <a:rPr lang="en-US" dirty="0" smtClean="0"/>
              <a:t>Anti-VM tricks</a:t>
            </a:r>
          </a:p>
          <a:p>
            <a:pPr lvl="1"/>
            <a:r>
              <a:rPr lang="en-US" dirty="0" smtClean="0"/>
              <a:t>Uncommon behavior of known instructions</a:t>
            </a:r>
          </a:p>
          <a:p>
            <a:pPr lvl="1"/>
            <a:r>
              <a:rPr lang="en-US" dirty="0" smtClean="0"/>
              <a:t>Registry detections, HW detections</a:t>
            </a:r>
          </a:p>
          <a:p>
            <a:r>
              <a:rPr lang="en-US" dirty="0" smtClean="0"/>
              <a:t>Code obfuscation/packing</a:t>
            </a:r>
          </a:p>
          <a:p>
            <a:pPr lvl="1"/>
            <a:r>
              <a:rPr lang="en-US" dirty="0" smtClean="0"/>
              <a:t>The most challenging to overcome, mostly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Volatility Framework – cheat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871663"/>
            <a:ext cx="8229600" cy="41497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psxview</a:t>
            </a:r>
            <a:r>
              <a:rPr lang="en-US" dirty="0" smtClean="0"/>
              <a:t> </a:t>
            </a:r>
            <a:r>
              <a:rPr lang="en-US" sz="2300" dirty="0" smtClean="0"/>
              <a:t>(search for hidden processes)</a:t>
            </a:r>
            <a:endParaRPr lang="en-US" dirty="0" smtClean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apihooks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driverscan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ssdt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driverirp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idt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connections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connscan</a:t>
            </a:r>
            <a:r>
              <a:rPr lang="en-US" dirty="0" smtClean="0"/>
              <a:t> </a:t>
            </a:r>
            <a:r>
              <a:rPr lang="en-US" sz="2300" dirty="0" smtClean="0"/>
              <a:t>(</a:t>
            </a:r>
            <a:r>
              <a:rPr lang="en-US" sz="2300" dirty="0" err="1" smtClean="0"/>
              <a:t>WinXP</a:t>
            </a:r>
            <a:r>
              <a:rPr lang="en-US" sz="2300" dirty="0" smtClean="0"/>
              <a:t>, active network connections)</a:t>
            </a:r>
            <a:endParaRPr lang="en-US" dirty="0" smtClean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netscan</a:t>
            </a:r>
            <a:r>
              <a:rPr lang="en-US" dirty="0" smtClean="0"/>
              <a:t> </a:t>
            </a:r>
            <a:r>
              <a:rPr lang="en-US" sz="2300" dirty="0" smtClean="0"/>
              <a:t>(Win7, opened network sockets and connections)</a:t>
            </a:r>
            <a:endParaRPr lang="en-US" dirty="0" smtClean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pslist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psscan</a:t>
            </a:r>
            <a:r>
              <a:rPr lang="en-US" dirty="0" smtClean="0"/>
              <a:t> </a:t>
            </a:r>
            <a:r>
              <a:rPr lang="en-US" sz="2300" dirty="0" smtClean="0"/>
              <a:t>(process listing from </a:t>
            </a:r>
            <a:r>
              <a:rPr lang="en-US" sz="2300" dirty="0" err="1" smtClean="0"/>
              <a:t>WinAPI</a:t>
            </a:r>
            <a:r>
              <a:rPr lang="en-US" sz="2300" dirty="0" smtClean="0"/>
              <a:t> vs. EPROCESS blocks)</a:t>
            </a:r>
            <a:endParaRPr lang="en-US" dirty="0" smtClean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malfind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ldrmodules</a:t>
            </a:r>
            <a:r>
              <a:rPr lang="en-US" dirty="0" smtClean="0"/>
              <a:t> </a:t>
            </a:r>
            <a:r>
              <a:rPr lang="en-US" sz="2300" dirty="0" smtClean="0"/>
              <a:t>(code injection + dump / DLL detection)</a:t>
            </a:r>
            <a:endParaRPr lang="en-US" dirty="0" smtClean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hivelist</a:t>
            </a:r>
            <a:r>
              <a:rPr lang="en-US" dirty="0" smtClean="0"/>
              <a:t> </a:t>
            </a:r>
            <a:r>
              <a:rPr lang="en-US" sz="2300" dirty="0" smtClean="0"/>
              <a:t>(registry lookup and parsing)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hashdump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handles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dlllist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filescan</a:t>
            </a:r>
            <a:r>
              <a:rPr lang="en-US" dirty="0" smtClean="0"/>
              <a:t> </a:t>
            </a:r>
            <a:r>
              <a:rPr lang="en-US" sz="2300" dirty="0" smtClean="0"/>
              <a:t>(</a:t>
            </a:r>
            <a:r>
              <a:rPr lang="en-US" sz="2300" dirty="0" err="1" smtClean="0"/>
              <a:t>filelist</a:t>
            </a:r>
            <a:r>
              <a:rPr lang="en-US" sz="2300" dirty="0" smtClean="0"/>
              <a:t> / DLL files / FILE_OBJECT handles)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cmdscan</a:t>
            </a:r>
            <a:r>
              <a:rPr lang="en-US" dirty="0" smtClean="0"/>
              <a:t> /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consoles</a:t>
            </a:r>
            <a:r>
              <a:rPr lang="en-US" dirty="0" smtClean="0"/>
              <a:t> </a:t>
            </a:r>
            <a:r>
              <a:rPr lang="en-US" sz="2300" dirty="0" smtClean="0"/>
              <a:t>(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cmd.exe</a:t>
            </a:r>
            <a:r>
              <a:rPr lang="en-US" sz="2300" dirty="0" smtClean="0"/>
              <a:t> history / console buffer)</a:t>
            </a:r>
            <a:endParaRPr lang="en-US" dirty="0" smtClean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shimcache</a:t>
            </a:r>
            <a:r>
              <a:rPr lang="en-US" dirty="0" smtClean="0"/>
              <a:t> </a:t>
            </a:r>
            <a:r>
              <a:rPr lang="en-US" sz="2300" dirty="0" smtClean="0"/>
              <a:t>(application compatibility info)</a:t>
            </a:r>
            <a:endParaRPr lang="en-US" dirty="0" smtClean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memdump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procmemdump</a:t>
            </a:r>
            <a:r>
              <a:rPr lang="en-US" dirty="0" smtClean="0"/>
              <a:t>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procexedump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</a:t>
            </a:r>
            <a:r>
              <a:rPr lang="en-US" dirty="0" err="1" smtClean="0"/>
              <a:t>xp-infected.vmem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tools</a:t>
            </a:r>
          </a:p>
          <a:p>
            <a:pPr lvl="1"/>
            <a:r>
              <a:rPr lang="en-US" dirty="0" smtClean="0"/>
              <a:t>Volatility, </a:t>
            </a:r>
            <a:r>
              <a:rPr lang="en-US" dirty="0" err="1" smtClean="0"/>
              <a:t>Rekall</a:t>
            </a:r>
            <a:r>
              <a:rPr lang="en-US" dirty="0"/>
              <a:t> </a:t>
            </a:r>
            <a:r>
              <a:rPr lang="en-US" dirty="0" smtClean="0"/>
              <a:t>(or Redline)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Get familiar with memory of your first infected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win7_x64.vmem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tools</a:t>
            </a:r>
          </a:p>
          <a:p>
            <a:pPr lvl="1"/>
            <a:r>
              <a:rPr lang="en-US" dirty="0" smtClean="0"/>
              <a:t>Volatility, </a:t>
            </a:r>
            <a:r>
              <a:rPr lang="en-US" dirty="0" err="1" smtClean="0"/>
              <a:t>Rekall</a:t>
            </a:r>
            <a:r>
              <a:rPr lang="en-US" dirty="0"/>
              <a:t> </a:t>
            </a:r>
            <a:r>
              <a:rPr lang="en-US" dirty="0" smtClean="0"/>
              <a:t>(or Redline)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Get familiar with memory of Win7 x64 system</a:t>
            </a:r>
          </a:p>
          <a:p>
            <a:pPr lvl="1"/>
            <a:r>
              <a:rPr lang="en-US" dirty="0" smtClean="0"/>
              <a:t>Can you see any differences from the previous sample?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273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</a:t>
            </a:r>
            <a:r>
              <a:rPr lang="en-US" dirty="0" err="1" smtClean="0"/>
              <a:t>zeus.vmem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tools</a:t>
            </a:r>
          </a:p>
          <a:p>
            <a:pPr lvl="1"/>
            <a:r>
              <a:rPr lang="en-US" dirty="0" smtClean="0"/>
              <a:t>Volatility, </a:t>
            </a:r>
            <a:r>
              <a:rPr lang="en-US" dirty="0" err="1" smtClean="0"/>
              <a:t>Rekall</a:t>
            </a:r>
            <a:endParaRPr lang="en-US" dirty="0" smtClean="0"/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Find suspicious network connections</a:t>
            </a:r>
          </a:p>
          <a:p>
            <a:pPr lvl="1"/>
            <a:r>
              <a:rPr lang="en-US" dirty="0" smtClean="0"/>
              <a:t>Find process responsible for the network activity</a:t>
            </a:r>
          </a:p>
          <a:p>
            <a:pPr lvl="1"/>
            <a:r>
              <a:rPr lang="en-US" dirty="0" smtClean="0"/>
              <a:t>Can you figure out what infections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zeus2x4.vmem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tools</a:t>
            </a:r>
          </a:p>
          <a:p>
            <a:pPr lvl="1"/>
            <a:r>
              <a:rPr lang="en-US" dirty="0" smtClean="0"/>
              <a:t>Volatility, </a:t>
            </a:r>
            <a:r>
              <a:rPr lang="en-US" dirty="0" err="1" smtClean="0"/>
              <a:t>Rekall</a:t>
            </a:r>
            <a:endParaRPr lang="en-US" dirty="0" smtClean="0"/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Find suspicious network connections</a:t>
            </a:r>
          </a:p>
          <a:p>
            <a:pPr lvl="1"/>
            <a:r>
              <a:rPr lang="en-US" dirty="0" smtClean="0"/>
              <a:t>Find process responsible for the network activity</a:t>
            </a:r>
          </a:p>
          <a:p>
            <a:pPr lvl="1"/>
            <a:r>
              <a:rPr lang="en-US" dirty="0" smtClean="0"/>
              <a:t>Can you figure out what infections this</a:t>
            </a:r>
          </a:p>
          <a:p>
            <a:pPr lvl="1"/>
            <a:r>
              <a:rPr lang="en-US" dirty="0" smtClean="0"/>
              <a:t>Can you dump the virus 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</a:t>
            </a:r>
            <a:r>
              <a:rPr lang="en-US" dirty="0" err="1" smtClean="0"/>
              <a:t>bob.vmem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tools</a:t>
            </a:r>
          </a:p>
          <a:p>
            <a:pPr lvl="1"/>
            <a:r>
              <a:rPr lang="en-US" dirty="0" smtClean="0"/>
              <a:t>Volatility, </a:t>
            </a:r>
            <a:r>
              <a:rPr lang="en-US" dirty="0" err="1" smtClean="0"/>
              <a:t>Rekall</a:t>
            </a:r>
            <a:r>
              <a:rPr lang="en-US" dirty="0" smtClean="0"/>
              <a:t>, Foremost, Strings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Find suspicious network connections</a:t>
            </a:r>
          </a:p>
          <a:p>
            <a:pPr lvl="1"/>
            <a:r>
              <a:rPr lang="en-US" dirty="0" smtClean="0"/>
              <a:t>Find process responsible for the network activity</a:t>
            </a:r>
          </a:p>
          <a:p>
            <a:pPr lvl="1"/>
            <a:r>
              <a:rPr lang="en-US" dirty="0" smtClean="0"/>
              <a:t>Can you figure out what caused the infection?</a:t>
            </a:r>
          </a:p>
          <a:p>
            <a:pPr lvl="1"/>
            <a:r>
              <a:rPr lang="en-US" dirty="0" smtClean="0"/>
              <a:t>Can you dump the initial source vector?</a:t>
            </a:r>
          </a:p>
          <a:p>
            <a:pPr lvl="1"/>
            <a:r>
              <a:rPr lang="en-US" dirty="0" smtClean="0"/>
              <a:t>What known vulnerability (CVE) has been exploited?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pages of this course</a:t>
            </a:r>
            <a:endParaRPr lang="en-US" b="1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  <a:hlinkClick r:id="rId2"/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  <a:hlinkClick r:id="rId2"/>
              </a:rPr>
              <a:t>https://dior.ics.muni.cz/~</a:t>
            </a:r>
            <a:r>
              <a:rPr lang="en-US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  <a:hlinkClick r:id="rId2"/>
              </a:rPr>
              <a:t>valor/pv204/</a:t>
            </a:r>
            <a:endParaRPr lang="en-US" b="1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/>
              <a:t>Additional resources</a:t>
            </a:r>
          </a:p>
          <a:p>
            <a:pPr lvl="1"/>
            <a:r>
              <a:rPr lang="en-US" dirty="0" smtClean="0">
                <a:hlinkClick r:id="rId3"/>
              </a:rPr>
              <a:t>Public memory images</a:t>
            </a:r>
            <a:r>
              <a:rPr lang="en-US" dirty="0" smtClean="0"/>
              <a:t> for analysis</a:t>
            </a:r>
          </a:p>
          <a:p>
            <a:pPr lvl="1"/>
            <a:r>
              <a:rPr lang="en-US" dirty="0" smtClean="0">
                <a:hlinkClick r:id="rId4"/>
              </a:rPr>
              <a:t>Reverse Engineering for Beginners</a:t>
            </a:r>
            <a:r>
              <a:rPr lang="en-US" dirty="0" smtClean="0"/>
              <a:t> (amazing PDF doc)</a:t>
            </a:r>
          </a:p>
          <a:p>
            <a:pPr lvl="1"/>
            <a:r>
              <a:rPr lang="en-US" dirty="0" smtClean="0">
                <a:hlinkClick r:id="rId5"/>
              </a:rPr>
              <a:t>REMnux</a:t>
            </a:r>
            <a:r>
              <a:rPr lang="en-US" dirty="0" smtClean="0"/>
              <a:t>: All you need to start with RE</a:t>
            </a:r>
          </a:p>
          <a:p>
            <a:pPr lvl="1"/>
            <a:r>
              <a:rPr lang="en-US" dirty="0" smtClean="0">
                <a:hlinkClick r:id="rId6"/>
              </a:rPr>
              <a:t>ContagioDump </a:t>
            </a:r>
            <a:r>
              <a:rPr lang="en-US" dirty="0" smtClean="0"/>
              <a:t>blog (for additional malware samples)</a:t>
            </a:r>
            <a:endParaRPr lang="en-US" b="1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573016"/>
            <a:ext cx="7772400" cy="1362075"/>
          </a:xfrm>
        </p:spPr>
        <p:txBody>
          <a:bodyPr/>
          <a:lstStyle/>
          <a:p>
            <a:pPr algn="r"/>
            <a:r>
              <a:rPr lang="en-US" cap="none" dirty="0" smtClean="0"/>
              <a:t>Answers &amp; Questions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099177" cy="15001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for your attention.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pic>
        <p:nvPicPr>
          <p:cNvPr id="1026" name="Picture 2" descr="C:\Users\E525127\Documents\School\Prednasky\English PE Walkth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89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5949280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 File Format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pic>
        <p:nvPicPr>
          <p:cNvPr id="2050" name="Picture 2" descr="C:\Users\E525127\Documents\School\Prednasky\PDF101 an Adobe document walkth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076"/>
            <a:ext cx="9144000" cy="6464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5949280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PDF File Format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cap="none" dirty="0" smtClean="0"/>
              <a:t>‘cause reverse engineering ninjas are busy</a:t>
            </a:r>
            <a:endParaRPr lang="en-US" sz="2800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467544" y="1700808"/>
            <a:ext cx="7772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rgbClr val="1E4485"/>
                </a:solidFill>
                <a:latin typeface="+mj-lt"/>
                <a:ea typeface="+mj-ea"/>
                <a:cs typeface="+mj-cs"/>
              </a:rPr>
              <a:t>MEMORY ANALYSIS…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448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x86/x64 Memory 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RAM; what we really have installed</a:t>
            </a:r>
          </a:p>
          <a:p>
            <a:r>
              <a:rPr lang="en-US" dirty="0" smtClean="0"/>
              <a:t>Virtual memory</a:t>
            </a:r>
          </a:p>
          <a:p>
            <a:pPr lvl="1"/>
            <a:r>
              <a:rPr lang="en-US" dirty="0" smtClean="0"/>
              <a:t>Separation of logical process memory from the physical</a:t>
            </a:r>
          </a:p>
          <a:p>
            <a:pPr lvl="1"/>
            <a:r>
              <a:rPr lang="en-US" dirty="0" smtClean="0"/>
              <a:t>Logical address space &gt; physical (e.g. swap)</a:t>
            </a:r>
          </a:p>
          <a:p>
            <a:pPr lvl="1"/>
            <a:r>
              <a:rPr lang="en-US" dirty="0" smtClean="0"/>
              <a:t>Address space shared by several processes, yet separated</a:t>
            </a:r>
          </a:p>
          <a:p>
            <a:r>
              <a:rPr lang="en-US" dirty="0" smtClean="0"/>
              <a:t>Paging vs. Segmentation</a:t>
            </a:r>
          </a:p>
          <a:p>
            <a:pPr lvl="1"/>
            <a:r>
              <a:rPr lang="en-US" dirty="0" smtClean="0"/>
              <a:t>Possible memory organization approaches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 In-Memory Malware Analysis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21892</TotalTime>
  <Words>2263</Words>
  <Application>Microsoft Macintosh PowerPoint</Application>
  <PresentationFormat>On-screen Show (4:3)</PresentationFormat>
  <Paragraphs>496</Paragraphs>
  <Slides>57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Consolas</vt:lpstr>
      <vt:lpstr>Palatino Linotype</vt:lpstr>
      <vt:lpstr>Times New Roman</vt:lpstr>
      <vt:lpstr>Arial</vt:lpstr>
      <vt:lpstr>Motiv systému Office</vt:lpstr>
      <vt:lpstr>PV204 Security technologies</vt:lpstr>
      <vt:lpstr>Agenda</vt:lpstr>
      <vt:lpstr>Why memory analysis?</vt:lpstr>
      <vt:lpstr>PowerPoint Presentation</vt:lpstr>
      <vt:lpstr>Challenges in Reverse Engineering (RE)</vt:lpstr>
      <vt:lpstr>PowerPoint Presentation</vt:lpstr>
      <vt:lpstr>PowerPoint Presentation</vt:lpstr>
      <vt:lpstr>‘cause reverse engineering ninjas are busy</vt:lpstr>
      <vt:lpstr>x86/x64 Memory organization</vt:lpstr>
      <vt:lpstr>PowerPoint Presentation</vt:lpstr>
      <vt:lpstr>PowerPoint Presentation</vt:lpstr>
      <vt:lpstr>PowerPoint Presentation</vt:lpstr>
      <vt:lpstr>Operating System Data Structures</vt:lpstr>
      <vt:lpstr>Double Linked Lists</vt:lpstr>
      <vt:lpstr>DKOM – Direct Kernel Object Manipulation</vt:lpstr>
      <vt:lpstr>Windows Process Structures</vt:lpstr>
      <vt:lpstr>Interesting OS Structures</vt:lpstr>
      <vt:lpstr>Memory Pages</vt:lpstr>
      <vt:lpstr>DLL/Process Injection</vt:lpstr>
      <vt:lpstr>And now something completely…</vt:lpstr>
      <vt:lpstr>Memory (re)sources</vt:lpstr>
      <vt:lpstr>PowerPoint Presentation</vt:lpstr>
      <vt:lpstr>Memory Acquisition</vt:lpstr>
      <vt:lpstr>Memory Acquisition (2)</vt:lpstr>
      <vt:lpstr>Memory Acquisition (3)</vt:lpstr>
      <vt:lpstr>Memory Analysis Tools</vt:lpstr>
      <vt:lpstr>Mandiant/FireEye Redline</vt:lpstr>
      <vt:lpstr>PowerPoint Presentation</vt:lpstr>
      <vt:lpstr>PowerPoint Presentation</vt:lpstr>
      <vt:lpstr>PowerPoint Presentation</vt:lpstr>
      <vt:lpstr>HBGary Responder (Pro/CE)</vt:lpstr>
      <vt:lpstr>HBGary Responder Pro -- DDNA</vt:lpstr>
      <vt:lpstr>PowerPoint Presentation</vt:lpstr>
      <vt:lpstr>PowerPoint Presentation</vt:lpstr>
      <vt:lpstr>PowerPoint Presentation</vt:lpstr>
      <vt:lpstr>Volatility Framework</vt:lpstr>
      <vt:lpstr>Google Rekall</vt:lpstr>
      <vt:lpstr>Additional Important Tools</vt:lpstr>
      <vt:lpstr>Forensic analysis of RAM?</vt:lpstr>
      <vt:lpstr>What to search for in Operating System?</vt:lpstr>
      <vt:lpstr>Known Bad Mutexes</vt:lpstr>
      <vt:lpstr>Known Good Processes/Locations </vt:lpstr>
      <vt:lpstr>Operational Security (OpSec)</vt:lpstr>
      <vt:lpstr>Recommended Analysis Process</vt:lpstr>
      <vt:lpstr>More information</vt:lpstr>
      <vt:lpstr>Answers &amp; Questions</vt:lpstr>
      <vt:lpstr>Lab</vt:lpstr>
      <vt:lpstr>Lab Requirements</vt:lpstr>
      <vt:lpstr>Recommended Analysis Process</vt:lpstr>
      <vt:lpstr>Volatility Framework – cheat sheet</vt:lpstr>
      <vt:lpstr>Analysis: xp-infected.vmem</vt:lpstr>
      <vt:lpstr>Analysis: win7_x64.vmem</vt:lpstr>
      <vt:lpstr>Analysis: zeus.vmem</vt:lpstr>
      <vt:lpstr>Analysis: zeus2x4.vmem</vt:lpstr>
      <vt:lpstr>Analysis: bob.vmem</vt:lpstr>
      <vt:lpstr>More information</vt:lpstr>
      <vt:lpstr>Answers &amp; Questions</vt:lpstr>
    </vt:vector>
  </TitlesOfParts>
  <Company>Omega Design, s.r.o.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Lorenc, Vaclav</cp:lastModifiedBy>
  <cp:revision>2406</cp:revision>
  <cp:lastPrinted>2013-10-10T13:54:53Z</cp:lastPrinted>
  <dcterms:created xsi:type="dcterms:W3CDTF">2012-06-27T07:21:19Z</dcterms:created>
  <dcterms:modified xsi:type="dcterms:W3CDTF">2017-04-18T07:26:01Z</dcterms:modified>
</cp:coreProperties>
</file>