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61" r:id="rId2"/>
    <p:sldId id="868" r:id="rId3"/>
    <p:sldId id="692" r:id="rId4"/>
    <p:sldId id="780" r:id="rId5"/>
    <p:sldId id="781" r:id="rId6"/>
    <p:sldId id="770" r:id="rId7"/>
    <p:sldId id="762" r:id="rId8"/>
    <p:sldId id="760" r:id="rId9"/>
    <p:sldId id="801" r:id="rId10"/>
    <p:sldId id="790" r:id="rId11"/>
    <p:sldId id="787" r:id="rId12"/>
    <p:sldId id="763" r:id="rId13"/>
    <p:sldId id="772" r:id="rId14"/>
    <p:sldId id="765" r:id="rId15"/>
    <p:sldId id="766" r:id="rId16"/>
    <p:sldId id="767" r:id="rId17"/>
    <p:sldId id="764" r:id="rId18"/>
    <p:sldId id="817" r:id="rId19"/>
    <p:sldId id="818" r:id="rId20"/>
    <p:sldId id="819" r:id="rId21"/>
    <p:sldId id="820" r:id="rId22"/>
    <p:sldId id="821" r:id="rId23"/>
    <p:sldId id="816" r:id="rId24"/>
    <p:sldId id="822" r:id="rId25"/>
    <p:sldId id="825" r:id="rId26"/>
    <p:sldId id="808" r:id="rId27"/>
    <p:sldId id="823" r:id="rId28"/>
    <p:sldId id="828" r:id="rId29"/>
    <p:sldId id="812" r:id="rId30"/>
    <p:sldId id="855" r:id="rId31"/>
    <p:sldId id="813" r:id="rId32"/>
    <p:sldId id="901" r:id="rId33"/>
    <p:sldId id="903" r:id="rId34"/>
    <p:sldId id="902" r:id="rId35"/>
    <p:sldId id="814" r:id="rId36"/>
    <p:sldId id="899" r:id="rId37"/>
    <p:sldId id="898" r:id="rId38"/>
    <p:sldId id="756" r:id="rId39"/>
    <p:sldId id="755" r:id="rId40"/>
    <p:sldId id="757" r:id="rId41"/>
    <p:sldId id="853" r:id="rId42"/>
    <p:sldId id="850" r:id="rId43"/>
    <p:sldId id="851" r:id="rId44"/>
    <p:sldId id="852" r:id="rId45"/>
    <p:sldId id="832" r:id="rId46"/>
    <p:sldId id="834" r:id="rId47"/>
    <p:sldId id="865" r:id="rId48"/>
    <p:sldId id="754" r:id="rId49"/>
    <p:sldId id="826" r:id="rId50"/>
    <p:sldId id="836" r:id="rId51"/>
    <p:sldId id="866" r:id="rId52"/>
    <p:sldId id="888" r:id="rId53"/>
    <p:sldId id="863" r:id="rId54"/>
    <p:sldId id="846" r:id="rId55"/>
    <p:sldId id="869" r:id="rId56"/>
    <p:sldId id="654" r:id="rId57"/>
    <p:sldId id="740" r:id="rId58"/>
    <p:sldId id="741" r:id="rId59"/>
    <p:sldId id="739" r:id="rId60"/>
    <p:sldId id="831" r:id="rId61"/>
    <p:sldId id="841" r:id="rId62"/>
    <p:sldId id="743" r:id="rId63"/>
    <p:sldId id="848" r:id="rId64"/>
    <p:sldId id="889" r:id="rId65"/>
    <p:sldId id="904" r:id="rId66"/>
    <p:sldId id="847" r:id="rId67"/>
    <p:sldId id="840" r:id="rId68"/>
    <p:sldId id="735" r:id="rId69"/>
    <p:sldId id="728" r:id="rId70"/>
    <p:sldId id="874" r:id="rId71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715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0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3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649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90" y="4"/>
            <a:ext cx="2946400" cy="49649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25.04.2017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90" y="9453735"/>
            <a:ext cx="2946400" cy="472894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2" y="9430139"/>
            <a:ext cx="2946400" cy="496489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649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90" y="4"/>
            <a:ext cx="2946400" cy="496490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25.04.2017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3" y="4715867"/>
            <a:ext cx="5438775" cy="4468420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30139"/>
            <a:ext cx="2946400" cy="496489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90" y="9430139"/>
            <a:ext cx="2946400" cy="496489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60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48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2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3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45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41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721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106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064" y="4716235"/>
            <a:ext cx="5437550" cy="4469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tIns="47878" rIns="95756" bIns="47878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9599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| PV204: Trusted boot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| PV204: Trusted boot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nvisiblethingslab.com/resources/bh09usa/Attacking%20Intel%20BIO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trustedcomputinggroup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mium.org/chromium-os/chromiumos-design-docs/verified-boot-crypto" TargetMode="External"/><Relationship Id="rId2" Type="http://schemas.openxmlformats.org/officeDocument/2006/relationships/hyperlink" Target="https://www.chromium.org/chromium-os/chromiumos-design-docs/verified-boo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chromium.org/developers/design-documents/tpm-usag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olivnie/archive/2013/01/09/windows-8-trusted-boot-secure-boot-measured-boot.asp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mbt.codeplex.com/" TargetMode="External"/><Relationship Id="rId2" Type="http://schemas.openxmlformats.org/officeDocument/2006/relationships/hyperlink" Target="https://research.microsoft.com/en-us/downloads/74c45746-24ad-4cb7-ba4b-0c6df2f92d5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curity.polito.it/trusted-computing/trousers-for-windows/" TargetMode="External"/><Relationship Id="rId5" Type="http://schemas.openxmlformats.org/officeDocument/2006/relationships/hyperlink" Target="https://sourceforge.net/projects/trousers/files/tpm-tools/" TargetMode="External"/><Relationship Id="rId4" Type="http://schemas.openxmlformats.org/officeDocument/2006/relationships/hyperlink" Target="http://trousers.sourceforge.net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.com/content/dam/www/public/us/en/documents/guides/intel-txt-software-development-guid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tboot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tz/sgx-pwenclave" TargetMode="External"/><Relationship Id="rId2" Type="http://schemas.openxmlformats.org/officeDocument/2006/relationships/hyperlink" Target="https://software.intel.com/en-us/sgx-sd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invisiblethings.blogspot.cz/2013/09/thoughts-on-intels-upcoming-software.html" TargetMode="External"/><Relationship Id="rId4" Type="http://schemas.openxmlformats.org/officeDocument/2006/relationships/hyperlink" Target="http://theinvisiblethings.blogspot.cz/2013/08/thoughts-on-intels-upcoming-software.html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philosophy/can-you-trust.html" TargetMode="External"/><Relationship Id="rId2" Type="http://schemas.openxmlformats.org/officeDocument/2006/relationships/hyperlink" Target="http://lwn.net/Articles/447381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eekstuff.com/2011/02/linux-boot-proces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hyperlink" Target="http://social.technet.microsoft.com/wiki/contents/articles/11341.the-windows-7-boot-process-sbsl.aspx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Trusted boot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/>
              <a:t>Petr </a:t>
            </a:r>
            <a:r>
              <a:rPr lang="cs-CZ"/>
              <a:t>Švenda</a:t>
            </a:r>
            <a:r>
              <a:rPr lang="en-US"/>
              <a:t> </a:t>
            </a:r>
            <a:r>
              <a:rPr lang="cs-CZ">
                <a:hlinkClick r:id="rId3"/>
              </a:rPr>
              <a:t>svenda</a:t>
            </a:r>
            <a:r>
              <a:rPr lang="en-US">
                <a:hlinkClick r:id="rId3"/>
              </a:rPr>
              <a:t>@fi.muni.cz</a:t>
            </a:r>
            <a:endParaRPr lang="en-US"/>
          </a:p>
          <a:p>
            <a:r>
              <a:rPr lang="en-US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Šrafovaná šipka doprava 44"/>
          <p:cNvSpPr/>
          <p:nvPr/>
        </p:nvSpPr>
        <p:spPr>
          <a:xfrm rot="16200000">
            <a:off x="1982831" y="3796015"/>
            <a:ext cx="2736304" cy="439759"/>
          </a:xfrm>
          <a:prstGeom prst="stripedRightArrow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2916634" cy="792088"/>
          </a:xfrm>
        </p:spPr>
        <p:txBody>
          <a:bodyPr/>
          <a:lstStyle/>
          <a:p>
            <a:r>
              <a:rPr lang="en-GB" dirty="0"/>
              <a:t>“Verified” boot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647850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647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649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647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634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148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1938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8614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32536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32536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1929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1901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1929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32536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4281513" y="4898667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652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H(MBR))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652828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H(GRUB))</a:t>
            </a:r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4283968" y="419334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4283968" y="3482429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4214161" y="2308584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644008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H(Kernel))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654280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H(User app))</a:t>
            </a:r>
          </a:p>
        </p:txBody>
      </p:sp>
      <p:sp>
        <p:nvSpPr>
          <p:cNvPr id="44" name="AutoShape 6"/>
          <p:cNvSpPr>
            <a:spLocks/>
          </p:cNvSpPr>
          <p:nvPr/>
        </p:nvSpPr>
        <p:spPr bwMode="auto">
          <a:xfrm>
            <a:off x="4457871" y="5999860"/>
            <a:ext cx="4002561" cy="412445"/>
          </a:xfrm>
          <a:prstGeom prst="borderCallout2">
            <a:avLst>
              <a:gd name="adj1" fmla="val 60902"/>
              <a:gd name="adj2" fmla="val -3687"/>
              <a:gd name="adj3" fmla="val 60114"/>
              <a:gd name="adj4" fmla="val -12859"/>
              <a:gd name="adj5" fmla="val -112612"/>
              <a:gd name="adj6" fmla="val -24116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/>
              <a:t>Nothing =&gt; BIOS is Root of Trust</a:t>
            </a:r>
            <a:endParaRPr lang="en-US" altLang="en-US" sz="20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721043" y="5660521"/>
            <a:ext cx="2528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verifies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measures BIOS?</a:t>
            </a:r>
          </a:p>
        </p:txBody>
      </p:sp>
      <p:pic>
        <p:nvPicPr>
          <p:cNvPr id="47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" y="5666823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bdélník 47"/>
          <p:cNvSpPr/>
          <p:nvPr/>
        </p:nvSpPr>
        <p:spPr>
          <a:xfrm>
            <a:off x="2567484" y="4474047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bdélník 48"/>
          <p:cNvSpPr/>
          <p:nvPr/>
        </p:nvSpPr>
        <p:spPr>
          <a:xfrm>
            <a:off x="2581214" y="3824165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bdélník 49"/>
          <p:cNvSpPr/>
          <p:nvPr/>
        </p:nvSpPr>
        <p:spPr>
          <a:xfrm>
            <a:off x="2581214" y="3180951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bdélník 50"/>
          <p:cNvSpPr/>
          <p:nvPr/>
        </p:nvSpPr>
        <p:spPr>
          <a:xfrm>
            <a:off x="2524847" y="2067139"/>
            <a:ext cx="1605289" cy="56354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ovéPole 41"/>
          <p:cNvSpPr txBox="1"/>
          <p:nvPr/>
        </p:nvSpPr>
        <p:spPr>
          <a:xfrm>
            <a:off x="4652828" y="5568140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RESET: PCR = 0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585889" y="1653312"/>
            <a:ext cx="56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PCR = H(…H(H(0|H(MBR))|H(GRUB)…H(User app))</a:t>
            </a:r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6084255" y="203374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=&gt;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4611671" y="910787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/>
              <a:t>“Measured” boot</a:t>
            </a:r>
          </a:p>
        </p:txBody>
      </p:sp>
    </p:spTree>
    <p:extLst>
      <p:ext uri="{BB962C8B-B14F-4D97-AF65-F5344CB8AC3E}">
        <p14:creationId xmlns:p14="http://schemas.microsoft.com/office/powerpoint/2010/main" val="6075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  <p:bldP spid="21" grpId="0"/>
      <p:bldP spid="25" grpId="0"/>
      <p:bldP spid="27" grpId="0" animBg="1"/>
      <p:bldP spid="28" grpId="0" animBg="1"/>
      <p:bldP spid="29" grpId="0" animBg="1"/>
      <p:bldP spid="30" grpId="0"/>
      <p:bldP spid="34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4" grpId="0" animBg="1"/>
      <p:bldP spid="46" grpId="0"/>
      <p:bldP spid="48" grpId="0" animBg="1"/>
      <p:bldP spid="49" grpId="0" animBg="1"/>
      <p:bldP spid="50" grpId="0" animBg="1"/>
      <p:bldP spid="51" grpId="0" animBg="1"/>
      <p:bldP spid="42" grpId="0"/>
      <p:bldP spid="43" grpId="0"/>
      <p:bldP spid="5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Root of trust (for verified/measured boot)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Verified and Measured boot need some </a:t>
            </a:r>
            <a:r>
              <a:rPr lang="en-GB" sz="2400" dirty="0">
                <a:solidFill>
                  <a:srgbClr val="0070C0"/>
                </a:solidFill>
              </a:rPr>
              <a:t>root of trust</a:t>
            </a:r>
          </a:p>
          <a:p>
            <a:pPr lvl="1"/>
            <a:r>
              <a:rPr lang="en-GB" sz="2000" dirty="0"/>
              <a:t>Initial piece of code that nobody verifies/measures</a:t>
            </a:r>
          </a:p>
          <a:p>
            <a:r>
              <a:rPr lang="en-GB" sz="2400" dirty="0"/>
              <a:t>Static root of trust</a:t>
            </a:r>
          </a:p>
          <a:p>
            <a:pPr lvl="1"/>
            <a:r>
              <a:rPr lang="en-GB" sz="2000" dirty="0"/>
              <a:t>Start building trusted chain after reset of whole device</a:t>
            </a:r>
          </a:p>
          <a:p>
            <a:r>
              <a:rPr lang="en-GB" sz="2400" dirty="0"/>
              <a:t>Dynamic root of trust</a:t>
            </a:r>
          </a:p>
          <a:p>
            <a:pPr lvl="1"/>
            <a:r>
              <a:rPr lang="en-GB" sz="2000" dirty="0"/>
              <a:t>Start building trusted chain without reset of device (faster)</a:t>
            </a:r>
          </a:p>
          <a:p>
            <a:r>
              <a:rPr lang="en-GB" sz="2400" dirty="0"/>
              <a:t>What can be root of trust?</a:t>
            </a:r>
          </a:p>
          <a:p>
            <a:pPr lvl="1"/>
            <a:r>
              <a:rPr lang="en-GB" sz="2000" dirty="0"/>
              <a:t>static root of trust: BIOS, UEFI firmware, Intel Boot Guard</a:t>
            </a:r>
          </a:p>
          <a:p>
            <a:pPr lvl="1"/>
            <a:r>
              <a:rPr lang="en-GB" sz="2000" dirty="0"/>
              <a:t>dynamic root of trust: Intel TXT, Intel SGX</a:t>
            </a:r>
          </a:p>
          <a:p>
            <a:r>
              <a:rPr lang="en-GB" sz="2400" dirty="0"/>
              <a:t>Root of trust requires special protection</a:t>
            </a:r>
          </a:p>
          <a:p>
            <a:pPr lvl="1"/>
            <a:r>
              <a:rPr lang="en-GB" sz="2000" dirty="0"/>
              <a:t>As nobody verifies than nobody will detect eventual modification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7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 as root of 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First code executed on CPU of target machine</a:t>
            </a:r>
          </a:p>
          <a:p>
            <a:r>
              <a:rPr lang="en-GB" dirty="0"/>
              <a:t>Privileged access to hardware</a:t>
            </a:r>
          </a:p>
          <a:p>
            <a:pPr lvl="1"/>
            <a:r>
              <a:rPr lang="en-GB" dirty="0"/>
              <a:t>E.g., can write into memory of OS code via DMA</a:t>
            </a:r>
          </a:p>
          <a:p>
            <a:r>
              <a:rPr lang="en-GB" dirty="0"/>
              <a:t>Provides code for System Management Mode (SMM)</a:t>
            </a:r>
          </a:p>
          <a:p>
            <a:pPr lvl="1"/>
            <a:r>
              <a:rPr lang="en-GB" dirty="0"/>
              <a:t>Routines executed during the whole platform runtime</a:t>
            </a:r>
          </a:p>
          <a:p>
            <a:pPr lvl="1"/>
            <a:r>
              <a:rPr lang="en-GB" dirty="0"/>
              <a:t>x86 feature since 386, all normal execution is suspended</a:t>
            </a:r>
          </a:p>
          <a:p>
            <a:pPr lvl="1"/>
            <a:r>
              <a:rPr lang="en-GB" dirty="0"/>
              <a:t>Used for power management, memory errors, hardware-assisted debugger…</a:t>
            </a:r>
          </a:p>
          <a:p>
            <a:pPr lvl="1"/>
            <a:r>
              <a:rPr lang="en-GB" dirty="0"/>
              <a:t>Very powerful mode (=&gt; also target of “ring -2” rootkits)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07" y="35887"/>
            <a:ext cx="2443134" cy="181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BIOS – security considerations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BIOS verifies integrity of next module to run?</a:t>
            </a:r>
          </a:p>
          <a:p>
            <a:r>
              <a:rPr lang="en-GB" dirty="0"/>
              <a:t>Where public key(s) for verification are stored?</a:t>
            </a:r>
          </a:p>
          <a:p>
            <a:r>
              <a:rPr lang="en-GB" dirty="0"/>
              <a:t>How to handle updates of signing keys?</a:t>
            </a:r>
          </a:p>
          <a:p>
            <a:r>
              <a:rPr lang="en-GB" dirty="0"/>
              <a:t>How BIOS checks signatures on its own updates?</a:t>
            </a:r>
          </a:p>
          <a:p>
            <a:r>
              <a:rPr lang="en-GB" dirty="0"/>
              <a:t>How BIOS can be compromised?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87847"/>
            <a:ext cx="2088419" cy="20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BIOS can be compromised?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Maliciously written by BIOS vendor (backdoor)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Replacement of genuine BIOS by malicious one </a:t>
            </a:r>
          </a:p>
          <a:p>
            <a:pPr lvl="1"/>
            <a:r>
              <a:rPr lang="en-GB" sz="2000" dirty="0"/>
              <a:t>By physical flash (SPI programmer) of BIOS code</a:t>
            </a:r>
          </a:p>
          <a:p>
            <a:pPr lvl="1"/>
            <a:r>
              <a:rPr lang="en-GB" sz="2000" dirty="0"/>
              <a:t>By lack of flashing protection mechanism by original BIOS</a:t>
            </a:r>
          </a:p>
          <a:p>
            <a:pPr lvl="1"/>
            <a:r>
              <a:rPr lang="en-GB" sz="2000" dirty="0"/>
              <a:t>By code logic flaws in BIOS locking mechanisms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Modification of other code/data used by BIOS</a:t>
            </a:r>
          </a:p>
          <a:p>
            <a:pPr lvl="1"/>
            <a:r>
              <a:rPr lang="en-GB" sz="2000" dirty="0"/>
              <a:t>Bug in parsing unsigned data…</a:t>
            </a:r>
            <a:endParaRPr lang="en-GB" sz="2400" dirty="0"/>
          </a:p>
          <a:p>
            <a:r>
              <a:rPr lang="en-GB" sz="2400" dirty="0"/>
              <a:t>Currently used protections:	</a:t>
            </a:r>
          </a:p>
          <a:p>
            <a:pPr lvl="1"/>
            <a:r>
              <a:rPr lang="en-GB" sz="2000" dirty="0"/>
              <a:t>Chipset-enforced protection of flash memory with BIOS</a:t>
            </a:r>
          </a:p>
          <a:p>
            <a:pPr lvl="1"/>
            <a:r>
              <a:rPr lang="en-GB" sz="2000" dirty="0"/>
              <a:t>BIOS signature verification before new version is written</a:t>
            </a:r>
          </a:p>
          <a:p>
            <a:pPr lvl="1"/>
            <a:r>
              <a:rPr lang="en-GB" sz="2000" dirty="0"/>
              <a:t>Hardware-aided check of executed code (TPM, TXT, SGX)</a:t>
            </a:r>
          </a:p>
          <a:p>
            <a:pPr lvl="1"/>
            <a:r>
              <a:rPr lang="en-GB" sz="2000" dirty="0"/>
              <a:t>Check of BIOS signature before execution by CPU (IBG) 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1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BIOS write locking – “locks”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Prevent unauthorized BIOS flash (from host OS)</a:t>
            </a:r>
          </a:p>
          <a:p>
            <a:r>
              <a:rPr lang="en-GB" dirty="0"/>
              <a:t>Allow for authorized BIOS changes</a:t>
            </a:r>
          </a:p>
          <a:p>
            <a:pPr lvl="1"/>
            <a:r>
              <a:rPr lang="en-GB" dirty="0"/>
              <a:t>BIOS upgrade, signing keys update</a:t>
            </a:r>
          </a:p>
          <a:p>
            <a:pPr lvl="1"/>
            <a:r>
              <a:rPr lang="en-GB" dirty="0"/>
              <a:t>Change of persistent configurations (boot device…)</a:t>
            </a:r>
          </a:p>
          <a:p>
            <a:r>
              <a:rPr lang="en-GB" dirty="0"/>
              <a:t>Locking mechanism (locks) for BIOS memory write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Locks are unlocked after reboot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Signature on new BIOS version is verified by old BIOS, and new is flashed eventually (before locking locks)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BIOS configuration (boot device priority) is written before locking locks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Locks locked before handling execution to other code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0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Attacks against BIOS locks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Attacks typically via BIOS code vulnerability</a:t>
            </a:r>
          </a:p>
          <a:p>
            <a:pPr lvl="1"/>
            <a:r>
              <a:rPr lang="en-GB" sz="2400" dirty="0"/>
              <a:t>BIOS usually does not takes (much) user input, but parsing of BIOS update blob, parts are unsigned (logo)</a:t>
            </a:r>
          </a:p>
          <a:p>
            <a:pPr lvl="1"/>
            <a:r>
              <a:rPr lang="en-GB" sz="2400" dirty="0"/>
              <a:t>Buffer overflow in logo parsing =&gt; Locks are not locked yet =&gt; write own BIOS </a:t>
            </a:r>
          </a:p>
          <a:p>
            <a:pPr lvl="1"/>
            <a:r>
              <a:rPr lang="en-GB" sz="2400" dirty="0">
                <a:hlinkClick r:id="rId2"/>
              </a:rPr>
              <a:t>http://invisiblethingslab.com/resources/bh09usa/Attacking%20Intel%20BIOS.pdf</a:t>
            </a: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Write into flash memory by SPI programmer</a:t>
            </a:r>
          </a:p>
          <a:p>
            <a:pPr lvl="1"/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14817" y="5325015"/>
            <a:ext cx="8142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Which one is more serious? Different attacker models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1. Is remote, but patchable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2. Is local attacker, but requires design changes to prevent</a:t>
            </a:r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9" y="540541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26068" r="20742" b="26139"/>
          <a:stretch/>
        </p:blipFill>
        <p:spPr>
          <a:xfrm>
            <a:off x="6191672" y="-27384"/>
            <a:ext cx="2952328" cy="13255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Impact: Attack against Tails live-CD distro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Tails is live-CD Linux distribution</a:t>
            </a:r>
          </a:p>
          <a:p>
            <a:r>
              <a:rPr lang="en-GB" sz="2400" dirty="0"/>
              <a:t>Designed to provide security even on previously compromised computer</a:t>
            </a:r>
          </a:p>
          <a:p>
            <a:pPr lvl="1"/>
            <a:r>
              <a:rPr lang="en-GB" sz="2000" dirty="0"/>
              <a:t>Boot complete fresh OS from live-CD + security tools</a:t>
            </a:r>
          </a:p>
          <a:p>
            <a:r>
              <a:rPr lang="en-GB" sz="2400" dirty="0"/>
              <a:t>Attack 1: Physical BIOS modification</a:t>
            </a:r>
          </a:p>
          <a:p>
            <a:pPr lvl="1"/>
            <a:r>
              <a:rPr lang="en-GB" sz="2000" dirty="0"/>
              <a:t>Modified BIOS inserts malicious code into Tails during boot time</a:t>
            </a:r>
          </a:p>
          <a:p>
            <a:pPr lvl="1"/>
            <a:r>
              <a:rPr lang="en-GB" sz="2000" dirty="0"/>
              <a:t>Known thread, physical access to computer assumed</a:t>
            </a:r>
          </a:p>
          <a:p>
            <a:r>
              <a:rPr lang="en-GB" sz="2400" dirty="0"/>
              <a:t>Attack 2: SMM rootkit (</a:t>
            </a:r>
            <a:r>
              <a:rPr lang="en-GB" sz="2400" dirty="0" err="1"/>
              <a:t>LightEater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Bug in BIOS exploited by remote party to modify SMM routines</a:t>
            </a:r>
          </a:p>
          <a:p>
            <a:r>
              <a:rPr lang="en-GB" sz="2400" dirty="0"/>
              <a:t>Main issue: Tails tries to start with clean erased computer, but some elements still persist erase (BIOS modifications) 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4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66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(IBG)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dirty="0"/>
              <a:t>Recently (2014) introduced feature to protect BIOS</a:t>
            </a:r>
          </a:p>
          <a:p>
            <a:pPr lvl="1"/>
            <a:r>
              <a:rPr lang="en-GB" dirty="0"/>
              <a:t>Piece of trusted processor-provided, ROM-based code</a:t>
            </a:r>
          </a:p>
          <a:p>
            <a:pPr lvl="1"/>
            <a:r>
              <a:rPr lang="en-GB" dirty="0"/>
              <a:t>Runs first after reset, verifies </a:t>
            </a:r>
            <a:r>
              <a:rPr lang="en-GB" i="1" dirty="0"/>
              <a:t>Initial Boot Block (IBB)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“Measured” boot mode (TPM-based)</a:t>
            </a:r>
          </a:p>
          <a:p>
            <a:pPr lvl="1"/>
            <a:r>
              <a:rPr lang="en-GB" dirty="0"/>
              <a:t>Passively extends TPM’s PCRs by hash of IBB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“Verified” boot mode (digital signature)</a:t>
            </a:r>
          </a:p>
          <a:p>
            <a:pPr lvl="1"/>
            <a:r>
              <a:rPr lang="en-GB" dirty="0"/>
              <a:t>OEM vendor hardcodes public key via fuses into CPU</a:t>
            </a:r>
          </a:p>
          <a:p>
            <a:pPr lvl="1"/>
            <a:r>
              <a:rPr lang="en-GB" dirty="0"/>
              <a:t>Intel Boot Guard checks signature of IBB by OEM’s key</a:t>
            </a:r>
          </a:p>
          <a:p>
            <a:pPr lvl="1"/>
            <a:r>
              <a:rPr lang="en-GB" dirty="0"/>
              <a:t>Only vendor-approved IBB=&gt;BIOS=&gt;OS is executed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Combination of measured and verified mode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8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Booting chain of programs</a:t>
            </a:r>
          </a:p>
          <a:p>
            <a:r>
              <a:rPr lang="en-GB" dirty="0"/>
              <a:t>BIOS as root of trust</a:t>
            </a:r>
          </a:p>
          <a:p>
            <a:r>
              <a:rPr lang="en-GB" dirty="0"/>
              <a:t>Verified and Measured boot</a:t>
            </a:r>
          </a:p>
          <a:p>
            <a:r>
              <a:rPr lang="en-GB" dirty="0"/>
              <a:t>Trusted boot in the wild</a:t>
            </a:r>
          </a:p>
          <a:p>
            <a:pPr lvl="1"/>
            <a:r>
              <a:rPr lang="en-GB" dirty="0"/>
              <a:t>Trusted Platform Module</a:t>
            </a:r>
          </a:p>
          <a:p>
            <a:pPr lvl="1"/>
            <a:r>
              <a:rPr lang="en-GB" dirty="0"/>
              <a:t>Chromium, Windows 8/10, UEFI…</a:t>
            </a:r>
          </a:p>
          <a:p>
            <a:r>
              <a:rPr lang="en-US" altLang="cs-CZ" dirty="0"/>
              <a:t>Dynamic root of trust</a:t>
            </a:r>
          </a:p>
          <a:p>
            <a:pPr lvl="1"/>
            <a:r>
              <a:rPr lang="en-US" altLang="cs-CZ" dirty="0"/>
              <a:t>Intel’s TXT, SGX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6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aoblený obdélník 42"/>
          <p:cNvSpPr/>
          <p:nvPr/>
        </p:nvSpPr>
        <p:spPr>
          <a:xfrm>
            <a:off x="2627784" y="5146990"/>
            <a:ext cx="1440160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– new root of 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627784" y="514699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BIOS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647850" y="4504649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MBR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649551" y="3853641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GRUB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647850" y="3211300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Kernel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634587" y="2100167"/>
            <a:ext cx="1440160" cy="504056"/>
          </a:xfrm>
          <a:prstGeom prst="roundRect">
            <a:avLst/>
          </a:prstGeom>
          <a:solidFill>
            <a:srgbClr val="45F7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User app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148390" y="27230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29976" y="5819555"/>
            <a:ext cx="1649381" cy="720645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Intel Boot Guard (CPU)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78614" y="5761321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18" name="Zahnutá šipka dolů 17"/>
          <p:cNvSpPr/>
          <p:nvPr/>
        </p:nvSpPr>
        <p:spPr>
          <a:xfrm rot="16200000">
            <a:off x="1938822" y="5019267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78614" y="4996173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32536" y="4204085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32536" y="3526054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26" name="Zahnutá šipka dolů 25"/>
          <p:cNvSpPr/>
          <p:nvPr/>
        </p:nvSpPr>
        <p:spPr>
          <a:xfrm rot="16200000">
            <a:off x="1948816" y="5782751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Zahnutá šipka dolů 26"/>
          <p:cNvSpPr/>
          <p:nvPr/>
        </p:nvSpPr>
        <p:spPr>
          <a:xfrm rot="16200000">
            <a:off x="1929969" y="4257913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Zahnutá šipka dolů 27"/>
          <p:cNvSpPr/>
          <p:nvPr/>
        </p:nvSpPr>
        <p:spPr>
          <a:xfrm rot="16200000">
            <a:off x="1901612" y="3479574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Zahnutá šipka dolů 28"/>
          <p:cNvSpPr/>
          <p:nvPr/>
        </p:nvSpPr>
        <p:spPr>
          <a:xfrm rot="16200000">
            <a:off x="1929969" y="2464830"/>
            <a:ext cx="675012" cy="3747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32536" y="2498616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VERIFY (RSA)</a:t>
            </a:r>
          </a:p>
        </p:txBody>
      </p:sp>
      <p:sp>
        <p:nvSpPr>
          <p:cNvPr id="32" name="Zahnutá šipka doprava 31"/>
          <p:cNvSpPr/>
          <p:nvPr/>
        </p:nvSpPr>
        <p:spPr>
          <a:xfrm rot="10800000">
            <a:off x="4223961" y="5652711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644008" y="5887943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H(BIOS-IBB)</a:t>
            </a:r>
          </a:p>
        </p:txBody>
      </p:sp>
      <p:sp>
        <p:nvSpPr>
          <p:cNvPr id="34" name="Zahnutá šipka doprava 33"/>
          <p:cNvSpPr/>
          <p:nvPr/>
        </p:nvSpPr>
        <p:spPr>
          <a:xfrm rot="10800000">
            <a:off x="4232781" y="4898667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4652828" y="5133899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H(MBR))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652828" y="4319983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H(GRUB))</a:t>
            </a:r>
          </a:p>
        </p:txBody>
      </p:sp>
      <p:sp>
        <p:nvSpPr>
          <p:cNvPr id="37" name="Zahnutá šipka doprava 36"/>
          <p:cNvSpPr/>
          <p:nvPr/>
        </p:nvSpPr>
        <p:spPr>
          <a:xfrm rot="10800000">
            <a:off x="4235236" y="4193340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Zahnutá šipka doprava 37"/>
          <p:cNvSpPr/>
          <p:nvPr/>
        </p:nvSpPr>
        <p:spPr>
          <a:xfrm rot="10800000">
            <a:off x="4235236" y="3482429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Zahnutá šipka doprava 38"/>
          <p:cNvSpPr/>
          <p:nvPr/>
        </p:nvSpPr>
        <p:spPr>
          <a:xfrm rot="10800000">
            <a:off x="4165429" y="2308584"/>
            <a:ext cx="360040" cy="656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644008" y="3646562"/>
            <a:ext cx="418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H(Kernel))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654280" y="2493250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MEASURE: PCR = H(PCR | H(User app))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30454" y="618068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IBG: Measured mode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52402" y="6132703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IBG: Verified mode</a:t>
            </a:r>
          </a:p>
        </p:txBody>
      </p:sp>
    </p:spTree>
    <p:extLst>
      <p:ext uri="{BB962C8B-B14F-4D97-AF65-F5344CB8AC3E}">
        <p14:creationId xmlns:p14="http://schemas.microsoft.com/office/powerpoint/2010/main" val="279786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7" grpId="0"/>
      <p:bldP spid="26" grpId="0" animBg="1"/>
      <p:bldP spid="32" grpId="0" animBg="1"/>
      <p:bldP spid="33" grpId="0"/>
      <p:bldP spid="5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 Boot Guard – security improvements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dirty="0"/>
              <a:t>What attacks are mitigated by Intel Boot Guard?</a:t>
            </a:r>
          </a:p>
          <a:p>
            <a:r>
              <a:rPr lang="en-GB" dirty="0"/>
              <a:t>Direct BIOS flash by SPI programmer</a:t>
            </a:r>
          </a:p>
          <a:p>
            <a:pPr lvl="1"/>
            <a:r>
              <a:rPr lang="en-GB" dirty="0"/>
              <a:t>Mitigated, signature/measurement mismatch</a:t>
            </a:r>
          </a:p>
          <a:p>
            <a:r>
              <a:rPr lang="en-GB" dirty="0"/>
              <a:t>Remote change of BIOS / BIOS data</a:t>
            </a:r>
          </a:p>
          <a:p>
            <a:pPr lvl="1"/>
            <a:r>
              <a:rPr lang="en-GB" dirty="0"/>
              <a:t>Mitigated, signature/measurement mismatch</a:t>
            </a:r>
          </a:p>
          <a:p>
            <a:r>
              <a:rPr lang="en-GB" dirty="0"/>
              <a:t>Other bug in BIOS code</a:t>
            </a:r>
          </a:p>
          <a:p>
            <a:pPr lvl="1"/>
            <a:r>
              <a:rPr lang="en-GB" dirty="0"/>
              <a:t>Not mitigated, signed code still contains bug</a:t>
            </a:r>
          </a:p>
          <a:p>
            <a:pPr lvl="1"/>
            <a:endParaRPr lang="en-GB" dirty="0"/>
          </a:p>
          <a:p>
            <a:r>
              <a:rPr lang="en-GB" dirty="0"/>
              <a:t>Any new attacks opened by IBG?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hard is to incorporate backdoor?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OEM vendor can sign </a:t>
            </a:r>
            <a:r>
              <a:rPr lang="en-GB" dirty="0" err="1"/>
              <a:t>backdoored</a:t>
            </a:r>
            <a:r>
              <a:rPr lang="en-GB" dirty="0"/>
              <a:t> BIOS</a:t>
            </a:r>
          </a:p>
          <a:p>
            <a:pPr lvl="1"/>
            <a:r>
              <a:rPr lang="en-GB" dirty="0"/>
              <a:t>But multiple OEM vendors exist, open-source </a:t>
            </a:r>
            <a:r>
              <a:rPr lang="en-GB" dirty="0" err="1"/>
              <a:t>coreboot</a:t>
            </a:r>
            <a:endParaRPr lang="en-GB" dirty="0"/>
          </a:p>
          <a:p>
            <a:r>
              <a:rPr lang="en-GB" dirty="0"/>
              <a:t>Intel Boot Guard is written by Intel only</a:t>
            </a:r>
          </a:p>
          <a:p>
            <a:pPr lvl="1"/>
            <a:r>
              <a:rPr lang="en-GB" dirty="0"/>
              <a:t>But OEM fuses own verification public key, right?</a:t>
            </a:r>
          </a:p>
          <a:p>
            <a:pPr lvl="1"/>
            <a:r>
              <a:rPr lang="en-GB" dirty="0"/>
              <a:t>But it is the IBG code that actually verifies</a:t>
            </a:r>
          </a:p>
          <a:p>
            <a:r>
              <a:rPr lang="en-GB" dirty="0"/>
              <a:t>Trivial backdoor (inside IBG code inside CPU)</a:t>
            </a:r>
          </a:p>
          <a:p>
            <a:pPr lvl="1"/>
            <a:r>
              <a:rPr lang="en-GB" dirty="0"/>
              <a:t>if (IBB[SOME_OFFSET] == BACKDOOR_MAGIC) then always load provided BIOS (no signature check)</a:t>
            </a:r>
          </a:p>
          <a:p>
            <a:pPr lvl="1"/>
            <a:r>
              <a:rPr lang="en-GB" dirty="0"/>
              <a:t>Or possibly verify by some other public key (secure even when BACKDOOR_MAGIC is leaked)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8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45"/>
          <a:stretch/>
        </p:blipFill>
        <p:spPr>
          <a:xfrm>
            <a:off x="6330677" y="44624"/>
            <a:ext cx="2849835" cy="23042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533258" cy="4149725"/>
          </a:xfrm>
        </p:spPr>
        <p:txBody>
          <a:bodyPr/>
          <a:lstStyle/>
          <a:p>
            <a:r>
              <a:rPr lang="en-GB" dirty="0"/>
              <a:t>Signature-based “verified” boot approach </a:t>
            </a:r>
          </a:p>
          <a:p>
            <a:pPr lvl="1"/>
            <a:r>
              <a:rPr lang="en-GB" dirty="0"/>
              <a:t>Whitelisting approach – run only what is signed</a:t>
            </a:r>
          </a:p>
          <a:p>
            <a:pPr lvl="1"/>
            <a:r>
              <a:rPr lang="en-GB" dirty="0"/>
              <a:t>Robust signature process needed (trust in private key owner) </a:t>
            </a:r>
          </a:p>
          <a:p>
            <a:pPr lvl="1"/>
            <a:r>
              <a:rPr lang="en-GB" dirty="0"/>
              <a:t>Integrity of verification public key is critical</a:t>
            </a:r>
          </a:p>
          <a:p>
            <a:pPr lvl="1"/>
            <a:r>
              <a:rPr lang="en-GB" dirty="0"/>
              <a:t>Key management is necessary (multiple keys, key updates)</a:t>
            </a:r>
          </a:p>
          <a:p>
            <a:r>
              <a:rPr lang="en-GB" dirty="0"/>
              <a:t>“Measured” boot approach</a:t>
            </a:r>
          </a:p>
          <a:p>
            <a:pPr lvl="1"/>
            <a:r>
              <a:rPr lang="en-GB" dirty="0"/>
              <a:t>Un-</a:t>
            </a:r>
            <a:r>
              <a:rPr lang="en-GB" dirty="0" err="1"/>
              <a:t>spoofable</a:t>
            </a:r>
            <a:r>
              <a:rPr lang="en-GB" dirty="0"/>
              <a:t> log of hashes of executed code</a:t>
            </a:r>
          </a:p>
          <a:p>
            <a:pPr lvl="1"/>
            <a:r>
              <a:rPr lang="en-GB" dirty="0"/>
              <a:t>Can be remotely verified (remote attestation, explained later)</a:t>
            </a:r>
          </a:p>
          <a:p>
            <a:r>
              <a:rPr lang="en-GB" dirty="0"/>
              <a:t>Root of trust needs to be protected</a:t>
            </a:r>
          </a:p>
          <a:p>
            <a:pPr lvl="1"/>
            <a:r>
              <a:rPr lang="en-GB" dirty="0"/>
              <a:t>Historically was BIOS (+ update signatures + write locks)</a:t>
            </a:r>
          </a:p>
          <a:p>
            <a:pPr lvl="1"/>
            <a:r>
              <a:rPr lang="en-GB" dirty="0"/>
              <a:t>Recently Intel Boot Guard inside CPU (signature of BIOS)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9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Trusted platform module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93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92896"/>
            <a:ext cx="2277867" cy="15655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TPM hardware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Cryptographic smart card connected/inside to device</a:t>
            </a:r>
          </a:p>
          <a:p>
            <a:pPr lvl="1"/>
            <a:r>
              <a:rPr lang="en-US" sz="2000" dirty="0"/>
              <a:t>Secure storage, secure crypto environment…</a:t>
            </a:r>
          </a:p>
          <a:p>
            <a:pPr lvl="1"/>
            <a:r>
              <a:rPr lang="en-US" sz="2000" dirty="0"/>
              <a:t>(But not programmable </a:t>
            </a:r>
            <a:r>
              <a:rPr lang="en-US" sz="2000" dirty="0" err="1"/>
              <a:t>JavaCard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r>
              <a:rPr lang="en-US" sz="2400" dirty="0"/>
              <a:t>Physical placement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Additional chip on motherboard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Incorporated inside CPU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Incorporated in peripheral (Ethernet card)</a:t>
            </a:r>
          </a:p>
          <a:p>
            <a:r>
              <a:rPr lang="en-US" sz="2400" dirty="0"/>
              <a:t>Accessed during boot time</a:t>
            </a:r>
          </a:p>
          <a:p>
            <a:pPr lvl="1"/>
            <a:r>
              <a:rPr lang="en-US" sz="2000" dirty="0"/>
              <a:t>“Measured” boot (TPM’s PCR registers)</a:t>
            </a:r>
          </a:p>
          <a:p>
            <a:pPr lvl="1"/>
            <a:r>
              <a:rPr lang="en-US" sz="2000" dirty="0" err="1"/>
              <a:t>Bitlocker</a:t>
            </a:r>
            <a:r>
              <a:rPr lang="en-US" sz="2000" dirty="0"/>
              <a:t> encrypted drive keys</a:t>
            </a:r>
          </a:p>
          <a:p>
            <a:r>
              <a:rPr lang="en-US" sz="2400" dirty="0"/>
              <a:t>Accessed later (private key operation)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3074" name="Picture 2" descr="D:\Documents\Obrázky\TPM_As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61" y="4566708"/>
            <a:ext cx="2361134" cy="200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70" y="156429"/>
            <a:ext cx="1983110" cy="1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2" descr="D:\Documents\Obrázky\TP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42" y="1619536"/>
            <a:ext cx="7056784" cy="475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978380" y="627938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Author: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Guillaume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Piolle</a:t>
            </a:r>
            <a:endParaRPr lang="cs-CZ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07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 (TPM)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ISO/IEC 11889 </a:t>
            </a:r>
            <a:r>
              <a:rPr lang="en-US" sz="2400" dirty="0"/>
              <a:t>standard for secure crypto-processor </a:t>
            </a:r>
          </a:p>
          <a:p>
            <a:r>
              <a:rPr lang="en-US" sz="2400" dirty="0"/>
              <a:t>Versions published by Trusted Computing Group </a:t>
            </a:r>
          </a:p>
          <a:p>
            <a:pPr lvl="1"/>
            <a:r>
              <a:rPr lang="en-US" sz="2000" dirty="0">
                <a:hlinkClick r:id="rId2"/>
              </a:rPr>
              <a:t>https://trustedcomputinggroup.org </a:t>
            </a:r>
            <a:endParaRPr lang="en-US" sz="2000" dirty="0"/>
          </a:p>
          <a:p>
            <a:pPr lvl="1"/>
            <a:r>
              <a:rPr lang="en-US" sz="2000" dirty="0"/>
              <a:t>TPM</a:t>
            </a:r>
            <a:r>
              <a:rPr lang="cs-CZ" sz="2000" dirty="0"/>
              <a:t> </a:t>
            </a:r>
            <a:r>
              <a:rPr lang="en-US" sz="2000" dirty="0"/>
              <a:t>1.2 (2011)</a:t>
            </a:r>
          </a:p>
          <a:p>
            <a:pPr lvl="1"/>
            <a:r>
              <a:rPr lang="en-US" sz="2000" dirty="0"/>
              <a:t>TPM 2</a:t>
            </a:r>
            <a:r>
              <a:rPr lang="cs-CZ" sz="2000" dirty="0"/>
              <a:t>.</a:t>
            </a:r>
            <a:r>
              <a:rPr lang="en-US" sz="2000" dirty="0"/>
              <a:t>0 (</a:t>
            </a:r>
            <a:r>
              <a:rPr lang="cs-CZ" sz="2000" dirty="0"/>
              <a:t>201</a:t>
            </a:r>
            <a:r>
              <a:rPr lang="en-GB" sz="2000" dirty="0"/>
              <a:t>6</a:t>
            </a:r>
            <a:r>
              <a:rPr lang="cs-CZ" sz="2000" dirty="0"/>
              <a:t>, </a:t>
            </a:r>
            <a:r>
              <a:rPr lang="en-US" sz="2000" dirty="0"/>
              <a:t>not compatible with 1.2, but downgrade switch)</a:t>
            </a:r>
          </a:p>
          <a:p>
            <a:r>
              <a:rPr lang="en-GB" sz="2400" dirty="0"/>
              <a:t>Tools to communicate with TPM</a:t>
            </a:r>
          </a:p>
          <a:p>
            <a:pPr lvl="1"/>
            <a:r>
              <a:rPr lang="en-GB" sz="2000" dirty="0"/>
              <a:t>Windows: Microsoft </a:t>
            </a:r>
            <a:r>
              <a:rPr lang="en-GB" sz="2000" dirty="0" err="1"/>
              <a:t>PCPTool</a:t>
            </a:r>
            <a:r>
              <a:rPr lang="en-GB" sz="2000" dirty="0"/>
              <a:t>, TSS.MSR</a:t>
            </a:r>
          </a:p>
          <a:p>
            <a:pPr lvl="1"/>
            <a:r>
              <a:rPr lang="en-GB" sz="2000" dirty="0"/>
              <a:t>Linux: </a:t>
            </a:r>
            <a:r>
              <a:rPr lang="en-GB" sz="2000" dirty="0" err="1"/>
              <a:t>tpm_tools</a:t>
            </a:r>
            <a:r>
              <a:rPr lang="en-GB" sz="2000" dirty="0"/>
              <a:t>, GUI </a:t>
            </a:r>
            <a:r>
              <a:rPr lang="en-GB" sz="2000" dirty="0" err="1"/>
              <a:t>TPMManager</a:t>
            </a:r>
            <a:endParaRPr lang="en-GB" sz="1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746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1.2 vs. TPM 2.0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" y="3349067"/>
            <a:ext cx="9148611" cy="277274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77179" y="6156012"/>
            <a:ext cx="570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https://en.wikipedia.org/wiki/Trusted_Platform_Module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503238" y="1871663"/>
            <a:ext cx="838924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TPM 2.0 introduced algorithm flexibility (no fixed SHA-1)</a:t>
            </a:r>
          </a:p>
          <a:p>
            <a:pPr lvl="1"/>
            <a:r>
              <a:rPr lang="en-US" sz="2000" dirty="0"/>
              <a:t>If (some) algorithm is broken, no need to create “TPM 3.0”  </a:t>
            </a:r>
          </a:p>
          <a:p>
            <a:r>
              <a:rPr lang="en-US" sz="2400" dirty="0"/>
              <a:t>TPM 2.0 often supports legacy API 1.2 (switch in </a:t>
            </a:r>
            <a:r>
              <a:rPr lang="en-US" sz="2400" dirty="0"/>
              <a:t>BIOS</a:t>
            </a:r>
            <a:r>
              <a:rPr lang="en-US" sz="2400" dirty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64079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Provided security functions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“Measured” boot with remote attestation</a:t>
            </a:r>
          </a:p>
          <a:p>
            <a:pPr lvl="1"/>
            <a:r>
              <a:rPr lang="en-US" dirty="0"/>
              <a:t>Provide signed log of what executed on platform (PCR)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Storage of keys (disk encryption, private keys…)</a:t>
            </a:r>
          </a:p>
          <a:p>
            <a:pPr lvl="1"/>
            <a:r>
              <a:rPr lang="en-US" dirty="0"/>
              <a:t>Can be additionally password protected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Binding and Sealing of data</a:t>
            </a:r>
          </a:p>
          <a:p>
            <a:pPr lvl="1"/>
            <a:r>
              <a:rPr lang="en-US" dirty="0"/>
              <a:t>Encryption key wrapped by concrete TPM’s public key 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Platform integrity</a:t>
            </a:r>
          </a:p>
          <a:p>
            <a:pPr lvl="1"/>
            <a:r>
              <a:rPr lang="en-US" dirty="0"/>
              <a:t>Software will not start if current PCR value is not right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0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untrusted host 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role of operating system</a:t>
            </a:r>
          </a:p>
          <a:p>
            <a:pPr lvl="1"/>
            <a:r>
              <a:rPr lang="en-US" dirty="0"/>
              <a:t>Isolate processed</a:t>
            </a:r>
          </a:p>
          <a:p>
            <a:pPr lvl="1"/>
            <a:r>
              <a:rPr lang="en-US" dirty="0"/>
              <a:t>Manage privileges, authorize operations</a:t>
            </a:r>
          </a:p>
          <a:p>
            <a:r>
              <a:rPr lang="en-US" dirty="0"/>
              <a:t>But how to deal with </a:t>
            </a:r>
          </a:p>
          <a:p>
            <a:pPr lvl="1"/>
            <a:r>
              <a:rPr lang="en-US" dirty="0"/>
              <a:t>Debugger, disassembler</a:t>
            </a:r>
          </a:p>
          <a:p>
            <a:pPr lvl="1"/>
            <a:r>
              <a:rPr lang="en-US" dirty="0"/>
              <a:t>Intercepted multimedia output</a:t>
            </a:r>
          </a:p>
          <a:p>
            <a:pPr lvl="1"/>
            <a:r>
              <a:rPr lang="en-US" dirty="0"/>
              <a:t>Malware run along with banking app</a:t>
            </a:r>
          </a:p>
          <a:p>
            <a:pPr lvl="1"/>
            <a:r>
              <a:rPr lang="en-US" dirty="0" err="1"/>
              <a:t>Keyloggers</a:t>
            </a:r>
            <a:r>
              <a:rPr lang="en-US" dirty="0"/>
              <a:t>, </a:t>
            </a:r>
            <a:r>
              <a:rPr lang="en-US" dirty="0"/>
              <a:t>Evil maid</a:t>
            </a:r>
            <a:endParaRPr lang="en-US" dirty="0"/>
          </a:p>
          <a:p>
            <a:pPr lvl="1"/>
            <a:r>
              <a:rPr lang="en-US" dirty="0"/>
              <a:t>System administrators, Service providers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Trusted Software Stack stack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638"/>
            <a:ext cx="7560840" cy="4537927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58688" y="6233696"/>
            <a:ext cx="779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</a:rPr>
              <a:t>Infineon, http://www.cs.unh.edu/~it666/reading_list/Hardware/tpm_fundamentals.pdf</a:t>
            </a:r>
          </a:p>
        </p:txBody>
      </p:sp>
    </p:spTree>
    <p:extLst>
      <p:ext uri="{BB962C8B-B14F-4D97-AF65-F5344CB8AC3E}">
        <p14:creationId xmlns:p14="http://schemas.microsoft.com/office/powerpoint/2010/main" val="447632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Platform Configuration Register (PCR)</a:t>
            </a:r>
          </a:p>
          <a:p>
            <a:r>
              <a:rPr lang="en-GB" dirty="0"/>
              <a:t>Measurement cumulatively stored in PCR</a:t>
            </a:r>
          </a:p>
          <a:p>
            <a:pPr lvl="1"/>
            <a:r>
              <a:rPr lang="en-GB" dirty="0"/>
              <a:t>measurement = SHA1(next block to execute)</a:t>
            </a:r>
          </a:p>
          <a:p>
            <a:pPr lvl="1"/>
            <a:r>
              <a:rPr lang="en-GB" dirty="0"/>
              <a:t>PCR[</a:t>
            </a:r>
            <a:r>
              <a:rPr lang="en-GB" dirty="0" err="1"/>
              <a:t>i</a:t>
            </a:r>
            <a:r>
              <a:rPr lang="en-GB" dirty="0"/>
              <a:t>] = SHA1(PCR[</a:t>
            </a:r>
            <a:r>
              <a:rPr lang="en-GB" dirty="0" err="1"/>
              <a:t>i</a:t>
            </a:r>
            <a:r>
              <a:rPr lang="en-GB" dirty="0"/>
              <a:t>] | </a:t>
            </a:r>
            <a:r>
              <a:rPr lang="en-GB" dirty="0" err="1"/>
              <a:t>new_measurement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Current block measure &amp; store next before passing control</a:t>
            </a:r>
          </a:p>
          <a:p>
            <a:r>
              <a:rPr lang="en-GB" dirty="0"/>
              <a:t>PCR cannot be erased until reboot</a:t>
            </a:r>
          </a:p>
          <a:p>
            <a:pPr lvl="1"/>
            <a:r>
              <a:rPr lang="en-GB" dirty="0"/>
              <a:t>Every part that was executed is stored</a:t>
            </a:r>
          </a:p>
          <a:p>
            <a:pPr lvl="1"/>
            <a:r>
              <a:rPr lang="en-GB" dirty="0"/>
              <a:t>After-the-fact verification what happened </a:t>
            </a:r>
          </a:p>
          <a:p>
            <a:r>
              <a:rPr lang="en-GB" dirty="0"/>
              <a:t>Idea: boot what you want, but PCR will hold trace</a:t>
            </a:r>
          </a:p>
          <a:p>
            <a:r>
              <a:rPr lang="en-GB" dirty="0"/>
              <a:t>Multiple PCRs to support finer grained reporting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42" y="-2182"/>
            <a:ext cx="1799109" cy="31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09" y="-2182"/>
            <a:ext cx="1386942" cy="2423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attestation – PCR registers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W:</a:t>
            </a:r>
            <a:r>
              <a:rPr lang="en-GB" sz="2800" dirty="0"/>
              <a:t> PCPTool.exe </a:t>
            </a:r>
            <a:r>
              <a:rPr lang="en-GB" sz="2800" dirty="0" err="1"/>
              <a:t>GetPCRs</a:t>
            </a:r>
            <a:endParaRPr lang="en-GB" sz="2400" dirty="0"/>
          </a:p>
          <a:p>
            <a:r>
              <a:rPr lang="en-GB" sz="2800" b="1" dirty="0"/>
              <a:t>L:</a:t>
            </a:r>
            <a:r>
              <a:rPr lang="en-GB" sz="2800" dirty="0"/>
              <a:t> cat `find /sys/class/ -name "tpm0"`/device/</a:t>
            </a:r>
            <a:r>
              <a:rPr lang="en-GB" sz="2800" dirty="0" err="1"/>
              <a:t>pcrs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OpenLab: 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" y="2852936"/>
            <a:ext cx="1031060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 of platform state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7165106" cy="4149725"/>
          </a:xfrm>
        </p:spPr>
        <p:txBody>
          <a:bodyPr/>
          <a:lstStyle/>
          <a:p>
            <a:r>
              <a:rPr lang="en-GB" dirty="0"/>
              <a:t>So you measured your boot. How to prove your state to remote party?</a:t>
            </a:r>
          </a:p>
          <a:p>
            <a:endParaRPr lang="en-GB" dirty="0"/>
          </a:p>
          <a:p>
            <a:r>
              <a:rPr lang="en-GB" dirty="0"/>
              <a:t>Idea: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Take PCR values (inside TPM)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Sign it (inside TPM) by private key (AIK)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Remote party holds public key and can verify signature =&gt; trust in authenticity of PCR values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7166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 of platform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Apps running on your computer measured in PCRs</a:t>
            </a:r>
          </a:p>
          <a:p>
            <a:r>
              <a:rPr lang="en-GB" dirty="0"/>
              <a:t>Your TPM contains unique Endorsement key</a:t>
            </a:r>
          </a:p>
          <a:p>
            <a:r>
              <a:rPr lang="en-GB" dirty="0"/>
              <a:t>You can generate Attestation key inside TPM (AIK)</a:t>
            </a:r>
          </a:p>
          <a:p>
            <a:pPr lvl="1"/>
            <a:r>
              <a:rPr lang="en-GB" dirty="0"/>
              <a:t>And sign AIK by Endorsement key (inside TPM)</a:t>
            </a:r>
          </a:p>
          <a:p>
            <a:r>
              <a:rPr lang="en-GB" dirty="0"/>
              <a:t>You can sign your PCRs by AIK (inside TPM)</a:t>
            </a:r>
          </a:p>
          <a:p>
            <a:r>
              <a:rPr lang="en-GB" dirty="0"/>
              <a:t>Remote party can verify signature on AIK key</a:t>
            </a:r>
          </a:p>
          <a:p>
            <a:pPr lvl="1"/>
            <a:r>
              <a:rPr lang="en-GB" dirty="0"/>
              <a:t>Using public key of Endorsement key</a:t>
            </a:r>
          </a:p>
          <a:p>
            <a:r>
              <a:rPr lang="en-GB" dirty="0"/>
              <a:t>Remote party can verify signature on PCRs</a:t>
            </a:r>
          </a:p>
          <a:p>
            <a:pPr lvl="1"/>
            <a:r>
              <a:rPr lang="en-GB" dirty="0"/>
              <a:t>Using public key of AIK key</a:t>
            </a:r>
          </a:p>
          <a:p>
            <a:r>
              <a:rPr lang="en-GB" dirty="0"/>
              <a:t>Remote party now knows “what” you are running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OpenLab: 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8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Remote attestation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Multiple PCRs to support finer grained reporting</a:t>
            </a:r>
          </a:p>
          <a:p>
            <a:pPr lvl="1"/>
            <a:r>
              <a:rPr lang="en-GB" sz="2000" dirty="0"/>
              <a:t>not just single cumulative value</a:t>
            </a:r>
          </a:p>
          <a:p>
            <a:r>
              <a:rPr lang="en-GB" sz="2400" dirty="0"/>
              <a:t>Multiple PCRs available </a:t>
            </a:r>
          </a:p>
          <a:p>
            <a:pPr lvl="1"/>
            <a:r>
              <a:rPr lang="en-GB" sz="2000" dirty="0"/>
              <a:t>BIOS, ROM, Memory Block Register [index 0-4]</a:t>
            </a:r>
          </a:p>
          <a:p>
            <a:pPr lvl="1"/>
            <a:r>
              <a:rPr lang="en-GB" sz="2000" dirty="0"/>
              <a:t>OS loaders [5-7], Operating System [8-15]</a:t>
            </a:r>
          </a:p>
          <a:p>
            <a:pPr lvl="1"/>
            <a:r>
              <a:rPr lang="en-GB" sz="2000" dirty="0"/>
              <a:t>Debug [16], Localities, Trusted OS [17-22]</a:t>
            </a:r>
          </a:p>
          <a:p>
            <a:pPr lvl="1"/>
            <a:r>
              <a:rPr lang="en-GB" sz="2000" dirty="0"/>
              <a:t>Application specific [23]</a:t>
            </a:r>
          </a:p>
          <a:p>
            <a:r>
              <a:rPr lang="en-GB" sz="2400" dirty="0"/>
              <a:t>What is PCR measurement good for?</a:t>
            </a:r>
          </a:p>
          <a:p>
            <a:pPr lvl="1"/>
            <a:r>
              <a:rPr lang="en-GB" sz="2000" dirty="0"/>
              <a:t>PCR content can be signed by TPM’s private key and exported</a:t>
            </a:r>
          </a:p>
          <a:p>
            <a:pPr lvl="1"/>
            <a:r>
              <a:rPr lang="en-GB" sz="2000" dirty="0"/>
              <a:t>List of applications claimed to be executed (=&gt; PCR expected value can be recomputed by remote party) </a:t>
            </a:r>
          </a:p>
          <a:p>
            <a:pPr lvl="1"/>
            <a:r>
              <a:rPr lang="en-GB" sz="2000" dirty="0"/>
              <a:t>=&gt; Remote attestation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5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attestation – PCR registers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1544479"/>
            <a:ext cx="6003567" cy="53399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PlatformAttestation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"30591"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&lt;Magic&gt;PADS&lt;!--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0x53444150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--&gt;&lt;/Magic&gt;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&lt;Platform&gt;TPM_VERSION_12&lt;/Platform&gt;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28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HeaderSize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PcrValues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"480"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8cb1a2e093cf41c1a726bab3e10bc1750180bbc5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"4"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68fffb7e5c5f6e6461b3527a0694f41ebd07e4e1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"5"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8e33d52190def152c9939e9dd9b0ea84da25d29b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"6"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"7"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"8"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"9"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&gt;b2a83b0ebf2f8374299a5b2bdfc31ea955ad7236&lt;/PCR&gt;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7c84e69cd581eefd7ebe1406666711fd4fda8aa8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pt-BR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pt-BR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"13"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t-BR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01788a8a31f2dafcd9fe58c5a11701e187687d49</a:t>
            </a:r>
            <a:r>
              <a:rPr lang="pt-BR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pt-BR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"14"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26cda47f1db41bedc2c2b1e6c91311c98b4e2246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"15"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"16"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"17"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"18"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"19"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"20"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"21"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en-GB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"22"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ffffffffffffffffffffffffffffffffffffffff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en-GB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&lt;PCR</a:t>
            </a:r>
            <a:r>
              <a:rPr lang="da-DK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Index=</a:t>
            </a:r>
            <a:r>
              <a:rPr lang="da-DK" sz="1100" b="1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"23"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a-DK" sz="11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</a:t>
            </a:r>
            <a:r>
              <a:rPr lang="da-DK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&lt;/PCR&gt;</a:t>
            </a:r>
            <a:endParaRPr lang="da-DK" sz="1100" b="1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1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GB" sz="11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PcrValues</a:t>
            </a:r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GB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93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704" y="4760244"/>
            <a:ext cx="10794677" cy="22761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platform info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Provides information about your platform state</a:t>
            </a:r>
          </a:p>
          <a:p>
            <a:r>
              <a:rPr lang="en-GB" sz="2400" dirty="0"/>
              <a:t>Included in PCR12 (Operating System information)</a:t>
            </a:r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-36512" y="2636912"/>
            <a:ext cx="11665296" cy="2666123"/>
            <a:chOff x="-36512" y="2923117"/>
            <a:chExt cx="11665296" cy="2666123"/>
          </a:xfrm>
        </p:grpSpPr>
        <p:sp>
          <p:nvSpPr>
            <p:cNvPr id="5" name="TextovéPole 4"/>
            <p:cNvSpPr txBox="1"/>
            <p:nvPr/>
          </p:nvSpPr>
          <p:spPr>
            <a:xfrm>
              <a:off x="-36512" y="3002004"/>
              <a:ext cx="597631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PlatformCounters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44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2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66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64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PlatformAttestation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652468" y="3034695"/>
              <a:ext cx="5976316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PlatformCounters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45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OsResumeCount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67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CurrentCounterId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0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InitialBootCount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67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InitialEventCount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dirty="0">
                  <a:solidFill>
                    <a:srgbClr val="808080"/>
                  </a:solidFill>
                  <a:latin typeface="Verdana" panose="020B0604030504040204" pitchFamily="34" charset="0"/>
                </a:rPr>
                <a:t>  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r>
                <a:rPr lang="en-GB" sz="1600" dirty="0">
                  <a:solidFill>
                    <a:srgbClr val="007F7F"/>
                  </a:solidFill>
                  <a:latin typeface="Verdana" panose="020B0604030504040204" pitchFamily="34" charset="0"/>
                </a:rPr>
                <a:t>179136858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InitialCounterId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>
                <a:solidFill>
                  <a:srgbClr val="808080"/>
                </a:solidFill>
                <a:latin typeface="Verdana" panose="020B0604030504040204" pitchFamily="34" charset="0"/>
              </a:endParaRPr>
            </a:p>
            <a:p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&lt;/</a:t>
              </a:r>
              <a:r>
                <a:rPr lang="en-GB" sz="1600" dirty="0" err="1">
                  <a:solidFill>
                    <a:srgbClr val="000000"/>
                  </a:solidFill>
                  <a:latin typeface="Verdana" panose="020B0604030504040204" pitchFamily="34" charset="0"/>
                </a:rPr>
                <a:t>PlatformAttestation</a:t>
              </a:r>
              <a:r>
                <a:rPr lang="en-GB" sz="1600" b="1" dirty="0">
                  <a:solidFill>
                    <a:srgbClr val="000000"/>
                  </a:solidFill>
                  <a:latin typeface="Verdana" panose="020B0604030504040204" pitchFamily="34" charset="0"/>
                </a:rPr>
                <a:t>&gt;</a:t>
              </a:r>
              <a:endParaRPr lang="en-GB" sz="1600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005266" y="2923117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</a:rPr>
                <a:t>Reboot =&gt;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1726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boot – real implementations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</p:spTree>
    <p:extLst>
      <p:ext uri="{BB962C8B-B14F-4D97-AF65-F5344CB8AC3E}">
        <p14:creationId xmlns:p14="http://schemas.microsoft.com/office/powerpoint/2010/main" val="3739370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Verified boot - </a:t>
            </a:r>
            <a:r>
              <a:rPr lang="cs-CZ"/>
              <a:t>Chromium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Starts with read-only part of firmware/BIOS (root of trust)</a:t>
            </a:r>
          </a:p>
          <a:p>
            <a:pPr lvl="1"/>
            <a:r>
              <a:rPr lang="en-US" sz="2000" dirty="0"/>
              <a:t>Cannot be forged, but also cannot be not updated</a:t>
            </a:r>
          </a:p>
          <a:p>
            <a:pPr lvl="1"/>
            <a:r>
              <a:rPr lang="en-US" sz="2000" dirty="0"/>
              <a:t>Contains permanently stored root RSA public key</a:t>
            </a:r>
          </a:p>
          <a:p>
            <a:r>
              <a:rPr lang="en-US" sz="2400" dirty="0"/>
              <a:t>“Verified” boot strategy is used </a:t>
            </a:r>
          </a:p>
          <a:p>
            <a:pPr lvl="1"/>
            <a:r>
              <a:rPr lang="en-US" sz="2000" dirty="0"/>
              <a:t>Verifies that all executed code is from Chromium OS source tree</a:t>
            </a:r>
          </a:p>
          <a:p>
            <a:pPr lvl="1"/>
            <a:r>
              <a:rPr lang="en-US" sz="2000" dirty="0"/>
              <a:t>Code signatures verified by (shorter) keys signed by root key</a:t>
            </a:r>
          </a:p>
          <a:p>
            <a:pPr lvl="2"/>
            <a:r>
              <a:rPr lang="en-US" sz="2000" dirty="0"/>
              <a:t>speed tradeoff + possibility to update compromised keys </a:t>
            </a:r>
          </a:p>
          <a:p>
            <a:r>
              <a:rPr lang="en-US" sz="2400" dirty="0"/>
              <a:t>Does not completely prevent user to boot other OSes</a:t>
            </a:r>
          </a:p>
          <a:p>
            <a:pPr lvl="1"/>
            <a:r>
              <a:rPr lang="en-US" sz="2000" dirty="0"/>
              <a:t>Developer mode turned on =&gt; signature on kernel not checked</a:t>
            </a:r>
          </a:p>
          <a:p>
            <a:pPr lvl="1"/>
            <a:r>
              <a:rPr lang="en-US" sz="2000" dirty="0"/>
              <a:t>TPM is used to provide mode reporting (normal/</a:t>
            </a:r>
            <a:r>
              <a:rPr lang="en-US" sz="2000" dirty="0" err="1"/>
              <a:t>devel</a:t>
            </a:r>
            <a:r>
              <a:rPr lang="en-US" sz="2000" dirty="0"/>
              <a:t>/recovery)</a:t>
            </a:r>
          </a:p>
          <a:p>
            <a:r>
              <a:rPr lang="cs-CZ" sz="1600" dirty="0">
                <a:hlinkClick r:id="rId2"/>
              </a:rPr>
              <a:t>https://www.chromium.org/chromium-os/chromiumos-design-docs/verified-boot</a:t>
            </a:r>
            <a:endParaRPr lang="en-GB" sz="1600" dirty="0"/>
          </a:p>
          <a:p>
            <a:r>
              <a:rPr lang="en-US" sz="1600" dirty="0">
                <a:hlinkClick r:id="rId3"/>
              </a:rPr>
              <a:t>https://www.chromium.org/chromium-os/chromiumos-design-docs/verified-boot-crypto</a:t>
            </a:r>
            <a:endParaRPr lang="cs-CZ" sz="1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65" y="564587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Code signing (e.g., Microsoft </a:t>
            </a:r>
            <a:r>
              <a:rPr lang="en-GB" dirty="0" err="1"/>
              <a:t>AuthentiCode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Application binary is signed, PKI used to verify certificate</a:t>
            </a:r>
          </a:p>
          <a:p>
            <a:pPr lvl="1"/>
            <a:r>
              <a:rPr lang="en-GB" dirty="0"/>
              <a:t>If not signed, user is notified</a:t>
            </a:r>
          </a:p>
          <a:p>
            <a:pPr lvl="1"/>
            <a:r>
              <a:rPr lang="en-GB" dirty="0"/>
              <a:t>Mandatory signing for selected applications (drivers…)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34464"/>
            <a:ext cx="4726310" cy="22869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01408" y="4817947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Signed == Secure?</a:t>
            </a:r>
          </a:p>
        </p:txBody>
      </p:sp>
      <p:pic>
        <p:nvPicPr>
          <p:cNvPr id="7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0307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Chromium OS uses of TPM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Limited remote attestation (PCR[0] used)</a:t>
            </a:r>
          </a:p>
          <a:p>
            <a:pPr lvl="1"/>
            <a:r>
              <a:rPr lang="en-GB" sz="2000" dirty="0"/>
              <a:t>to store developer and recovery mode switches</a:t>
            </a:r>
          </a:p>
          <a:p>
            <a:r>
              <a:rPr lang="en-GB" sz="2400" dirty="0"/>
              <a:t>Prevent rollback attack</a:t>
            </a:r>
          </a:p>
          <a:p>
            <a:pPr lvl="1"/>
            <a:r>
              <a:rPr lang="en-GB" sz="2000" dirty="0"/>
              <a:t>Prevented by strictly increasing version of key &amp; firmware</a:t>
            </a:r>
          </a:p>
          <a:p>
            <a:pPr lvl="1"/>
            <a:r>
              <a:rPr lang="en-GB" sz="2000" dirty="0"/>
              <a:t>Version is written in TPM’s NV RAM location, only read-only firmware can update this location</a:t>
            </a:r>
          </a:p>
          <a:p>
            <a:pPr lvl="1"/>
            <a:r>
              <a:rPr lang="en-GB" sz="2000" dirty="0"/>
              <a:t>Key version prevents update to older (compromised) key</a:t>
            </a:r>
          </a:p>
          <a:p>
            <a:pPr lvl="1"/>
            <a:r>
              <a:rPr lang="en-GB" sz="2000" dirty="0"/>
              <a:t>Firmware version prevents update to vulnerable firmware</a:t>
            </a:r>
          </a:p>
          <a:p>
            <a:r>
              <a:rPr lang="en-GB" sz="2400" dirty="0"/>
              <a:t>Store selected user’s private keys (secure storage)</a:t>
            </a:r>
          </a:p>
          <a:p>
            <a:r>
              <a:rPr lang="en-GB" sz="2400" dirty="0"/>
              <a:t>Wrap selected disk encryption keys by TPM’s system key</a:t>
            </a:r>
          </a:p>
          <a:p>
            <a:r>
              <a:rPr lang="en-GB" sz="2000" dirty="0">
                <a:hlinkClick r:id="rId2"/>
              </a:rPr>
              <a:t>https://www.chromium.org/developers/design-documents/tpm-usage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65" y="564587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r>
              <a:rPr lang="en-US" altLang="cs-CZ" dirty="0"/>
              <a:t>UEFI secure boot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</p:spTree>
    <p:extLst>
      <p:ext uri="{BB962C8B-B14F-4D97-AF65-F5344CB8AC3E}">
        <p14:creationId xmlns:p14="http://schemas.microsoft.com/office/powerpoint/2010/main" val="501727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UEFI secure boot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key (RSA 2048b, PK) for authentication of platform owner</a:t>
            </a:r>
          </a:p>
          <a:p>
            <a:r>
              <a:rPr lang="en-US" dirty="0"/>
              <a:t>Key exchange keys (KEKs) for authentication of other components (drivers, OS components…)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“</a:t>
            </a:r>
            <a:r>
              <a:rPr lang="en-US" dirty="0"/>
              <a:t>S</a:t>
            </a:r>
            <a:r>
              <a:rPr lang="cs-CZ" dirty="0" err="1"/>
              <a:t>etup</a:t>
            </a:r>
            <a:r>
              <a:rPr lang="cs-CZ" dirty="0"/>
              <a:t>" mode</a:t>
            </a:r>
            <a:r>
              <a:rPr lang="en-US" dirty="0"/>
              <a:t> – platform key (PK) is not loaded yet</a:t>
            </a:r>
          </a:p>
          <a:p>
            <a:pPr lvl="1"/>
            <a:r>
              <a:rPr lang="en-US" dirty="0"/>
              <a:t>Everybody can write its own platform key (become owner)</a:t>
            </a:r>
          </a:p>
          <a:p>
            <a:pPr lvl="1"/>
            <a:r>
              <a:rPr lang="en-US" dirty="0"/>
              <a:t>Once PK is written, switch to “user” 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“User” mode</a:t>
            </a:r>
          </a:p>
          <a:p>
            <a:pPr lvl="1"/>
            <a:r>
              <a:rPr lang="en-US" dirty="0"/>
              <a:t>New keys (PKs, KEKs) can be written only if signed by PK</a:t>
            </a:r>
          </a:p>
          <a:p>
            <a:pPr lvl="1"/>
            <a:r>
              <a:rPr lang="en-US" dirty="0"/>
              <a:t>New software components loaded only if signed by KEKs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The potential boot process from system power on for a conventional BIOS system"/>
          <p:cNvGraphicFramePr>
            <a:graphicFrameLocks noChangeAspect="1"/>
          </p:cNvGraphicFramePr>
          <p:nvPr>
            <p:extLst/>
          </p:nvPr>
        </p:nvGraphicFramePr>
        <p:xfrm>
          <a:off x="755576" y="692696"/>
          <a:ext cx="7632848" cy="578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1" r:id="rId3" imgW="9940047" imgH="7579120" progId="Visio.Drawing.11">
                  <p:embed/>
                </p:oleObj>
              </mc:Choice>
              <mc:Fallback>
                <p:oleObj r:id="rId3" imgW="9940047" imgH="75791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692696"/>
                        <a:ext cx="7632848" cy="5787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323528" y="6309320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Microsoft, Secured 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43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" name="Objekt 6" descr="Diagram illustrating the potential measured boot process for UEFI platforms"/>
          <p:cNvGraphicFramePr>
            <a:graphicFrameLocks noChangeAspect="1"/>
          </p:cNvGraphicFramePr>
          <p:nvPr>
            <p:extLst/>
          </p:nvPr>
        </p:nvGraphicFramePr>
        <p:xfrm>
          <a:off x="395536" y="764704"/>
          <a:ext cx="7920880" cy="575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5" r:id="rId3" imgW="10093798" imgH="7439461" progId="Visio.Drawing.11">
                  <p:embed/>
                </p:oleObj>
              </mc:Choice>
              <mc:Fallback>
                <p:oleObj r:id="rId3" imgW="10093798" imgH="74394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764704"/>
                        <a:ext cx="7920880" cy="5759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184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722312" y="4406900"/>
            <a:ext cx="7954143" cy="1362075"/>
          </a:xfrm>
        </p:spPr>
        <p:txBody>
          <a:bodyPr/>
          <a:lstStyle/>
          <a:p>
            <a:r>
              <a:rPr lang="en-US" altLang="cs-CZ" dirty="0"/>
              <a:t>Windows 8/10 trusted boot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Secured and Trusted Boot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</p:spTree>
    <p:extLst>
      <p:ext uri="{BB962C8B-B14F-4D97-AF65-F5344CB8AC3E}">
        <p14:creationId xmlns:p14="http://schemas.microsoft.com/office/powerpoint/2010/main" val="2532996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s\Obrázky\bootProces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/>
          <a:stretch/>
        </p:blipFill>
        <p:spPr bwMode="auto">
          <a:xfrm>
            <a:off x="5868144" y="1196752"/>
            <a:ext cx="3419872" cy="58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8/10 trusted boot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5364906" cy="4149725"/>
          </a:xfrm>
        </p:spPr>
        <p:txBody>
          <a:bodyPr/>
          <a:lstStyle/>
          <a:p>
            <a:r>
              <a:rPr lang="en-US" dirty="0"/>
              <a:t>Certified Windows 8/10 devices have trusted boot by default</a:t>
            </a:r>
          </a:p>
          <a:p>
            <a:pPr lvl="1"/>
            <a:r>
              <a:rPr lang="en-US" dirty="0"/>
              <a:t>“Verified” boot used (UEFI+OS sign) </a:t>
            </a:r>
          </a:p>
          <a:p>
            <a:pPr lvl="1"/>
            <a:r>
              <a:rPr lang="en-US" dirty="0"/>
              <a:t>“Measured” boot used (TPM)</a:t>
            </a:r>
          </a:p>
          <a:p>
            <a:r>
              <a:rPr lang="en-US" dirty="0"/>
              <a:t>TPM PCRs used for measurements</a:t>
            </a:r>
          </a:p>
          <a:p>
            <a:r>
              <a:rPr lang="en-US" dirty="0"/>
              <a:t>TPM used for keys protection</a:t>
            </a:r>
          </a:p>
          <a:p>
            <a:pPr lvl="1"/>
            <a:r>
              <a:rPr lang="en-US" dirty="0" err="1"/>
              <a:t>Bitlocker</a:t>
            </a:r>
            <a:r>
              <a:rPr lang="en-US" dirty="0"/>
              <a:t> disk encryption key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hlinkClick r:id="rId3"/>
            </a:endParaRPr>
          </a:p>
          <a:p>
            <a:endParaRPr lang="en-US" sz="2000" dirty="0">
              <a:hlinkClick r:id="rId3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0"/>
          <a:stretch/>
        </p:blipFill>
        <p:spPr>
          <a:xfrm>
            <a:off x="6769423" y="-15949"/>
            <a:ext cx="2374577" cy="1284709"/>
          </a:xfrm>
          <a:prstGeom prst="rect">
            <a:avLst/>
          </a:prstGeom>
        </p:spPr>
      </p:pic>
      <p:pic>
        <p:nvPicPr>
          <p:cNvPr id="8" name="Picture 2" descr="D:\Documents\Obrázky\368px-Uefi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52" y="47440"/>
            <a:ext cx="537571" cy="62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 rot="16200000">
            <a:off x="6680315" y="4028992"/>
            <a:ext cx="4950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http://technet.microsoft.com/en-US/windows/dn168167.aspx</a:t>
            </a:r>
          </a:p>
        </p:txBody>
      </p:sp>
    </p:spTree>
    <p:extLst>
      <p:ext uri="{BB962C8B-B14F-4D97-AF65-F5344CB8AC3E}">
        <p14:creationId xmlns:p14="http://schemas.microsoft.com/office/powerpoint/2010/main" val="157618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8/10 – secure boot 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Certified Windows 8/10 devices must have secure boot enabled by default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Rootkits, RE</a:t>
            </a:r>
            <a:endParaRPr lang="cs-CZ" dirty="0"/>
          </a:p>
        </p:txBody>
      </p:sp>
      <p:pic>
        <p:nvPicPr>
          <p:cNvPr id="6" name="Picture 10" descr=" " title="Diagram showing the measured boot and early AM driver start featur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60" y="2774404"/>
            <a:ext cx="5580380" cy="33909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323528" y="6289575"/>
            <a:ext cx="7936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Microsoft, Secured Boot and Measured Boot: Hardening Early Boot Components Against Malware</a:t>
            </a:r>
            <a:endParaRPr lang="cs-CZ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62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owner password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“own” TPM if you can set owner password</a:t>
            </a:r>
          </a:p>
          <a:p>
            <a:pPr lvl="1"/>
            <a:r>
              <a:rPr lang="en-GB" dirty="0"/>
              <a:t>One owner password per single TPM</a:t>
            </a:r>
          </a:p>
          <a:p>
            <a:r>
              <a:rPr lang="en-GB" dirty="0"/>
              <a:t>Password set during TPM initialization phase </a:t>
            </a:r>
          </a:p>
          <a:p>
            <a:pPr lvl="1"/>
            <a:r>
              <a:rPr lang="en-GB" dirty="0"/>
              <a:t>can be repeated, but content is erased</a:t>
            </a:r>
          </a:p>
          <a:p>
            <a:r>
              <a:rPr lang="en-GB" dirty="0"/>
              <a:t>Password protected storage of keys (</a:t>
            </a:r>
            <a:r>
              <a:rPr lang="en-GB" dirty="0" err="1"/>
              <a:t>Bitlocker</a:t>
            </a:r>
            <a:r>
              <a:rPr lang="en-GB" dirty="0"/>
              <a:t>…)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88" y="4149080"/>
            <a:ext cx="6659212" cy="330178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16200000">
            <a:off x="2328476" y="575515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Run </a:t>
            </a:r>
            <a:r>
              <a:rPr lang="en-GB" dirty="0" err="1">
                <a:solidFill>
                  <a:srgbClr val="0070C0"/>
                </a:solidFill>
              </a:rPr>
              <a:t>tpm.msc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37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71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0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19" y="2708920"/>
            <a:ext cx="3240361" cy="225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 in program’s functionality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Trust in a program’s code?</a:t>
            </a:r>
          </a:p>
          <a:p>
            <a:pPr lvl="1"/>
            <a:r>
              <a:rPr lang="en-GB" dirty="0"/>
              <a:t>Signed code can still contain bugs and vulnerabilities</a:t>
            </a:r>
          </a:p>
          <a:p>
            <a:r>
              <a:rPr lang="en-GB" dirty="0"/>
              <a:t>Trust </a:t>
            </a:r>
            <a:r>
              <a:rPr lang="en-GB" dirty="0">
                <a:solidFill>
                  <a:srgbClr val="0070C0"/>
                </a:solidFill>
              </a:rPr>
              <a:t>only</a:t>
            </a:r>
            <a:r>
              <a:rPr lang="en-GB" dirty="0"/>
              <a:t> in a program’s code?</a:t>
            </a:r>
          </a:p>
          <a:p>
            <a:pPr lvl="1"/>
            <a:r>
              <a:rPr lang="en-GB" dirty="0"/>
              <a:t>Underlying OS layers</a:t>
            </a:r>
          </a:p>
          <a:p>
            <a:pPr lvl="1"/>
            <a:r>
              <a:rPr lang="en-GB" dirty="0"/>
              <a:t>Underlying firmware</a:t>
            </a:r>
          </a:p>
          <a:p>
            <a:pPr lvl="1"/>
            <a:r>
              <a:rPr lang="en-GB" dirty="0"/>
              <a:t>Underlying hardware </a:t>
            </a:r>
          </a:p>
          <a:p>
            <a:pPr lvl="1"/>
            <a:r>
              <a:rPr lang="en-GB" dirty="0"/>
              <a:t>Memory used by the program </a:t>
            </a:r>
          </a:p>
          <a:p>
            <a:pPr lvl="1"/>
            <a:r>
              <a:rPr lang="en-GB" dirty="0"/>
              <a:t>Other code with access to the program’s memory/code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The program is almost never executed “alone”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7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components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959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keys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Endorsement key (EK)</a:t>
            </a:r>
          </a:p>
          <a:p>
            <a:pPr lvl="1"/>
            <a:r>
              <a:rPr lang="en-US" sz="2000" dirty="0"/>
              <a:t>Generated during manufacturing, permanent</a:t>
            </a:r>
          </a:p>
          <a:p>
            <a:pPr lvl="1"/>
            <a:r>
              <a:rPr lang="en-US" sz="2000" dirty="0"/>
              <a:t>Remain in TPM device during whole chip lifetime</a:t>
            </a:r>
            <a:endParaRPr lang="cs-CZ" sz="2000" dirty="0"/>
          </a:p>
          <a:p>
            <a:r>
              <a:rPr lang="en-GB" sz="2400" dirty="0"/>
              <a:t>TPM Storage Root Key (SRK)</a:t>
            </a:r>
          </a:p>
          <a:p>
            <a:pPr lvl="1"/>
            <a:r>
              <a:rPr lang="en-GB" sz="2000" dirty="0"/>
              <a:t>Generated by use after taking ownership </a:t>
            </a:r>
          </a:p>
          <a:p>
            <a:pPr lvl="1"/>
            <a:r>
              <a:rPr lang="en-GB" sz="2000" dirty="0"/>
              <a:t>New Storage root key can be generated after TPM clear</a:t>
            </a:r>
          </a:p>
          <a:p>
            <a:pPr lvl="1"/>
            <a:r>
              <a:rPr lang="en-GB" sz="2000" dirty="0"/>
              <a:t>Used to protect TPM keys created by application</a:t>
            </a:r>
          </a:p>
          <a:p>
            <a:r>
              <a:rPr lang="en-GB" sz="2400" dirty="0"/>
              <a:t>Various delegate keys</a:t>
            </a:r>
          </a:p>
          <a:p>
            <a:pPr lvl="1"/>
            <a:r>
              <a:rPr lang="en-GB" sz="2000" dirty="0"/>
              <a:t>Separate keys signed/wrapped by EK, SRK…</a:t>
            </a:r>
          </a:p>
          <a:p>
            <a:pPr lvl="1"/>
            <a:r>
              <a:rPr lang="en-GB" sz="2000" dirty="0"/>
              <a:t>Application can generate and store own keys </a:t>
            </a:r>
          </a:p>
          <a:p>
            <a:pPr lvl="1"/>
            <a:r>
              <a:rPr lang="en-GB" sz="2000" dirty="0"/>
              <a:t>Good practice: not to have single key for everything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1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TPM storage keys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84176"/>
            <a:ext cx="4529957" cy="544897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503238" y="1871663"/>
            <a:ext cx="40687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Application keys encrypted under SRK</a:t>
            </a:r>
          </a:p>
          <a:p>
            <a:r>
              <a:rPr lang="en-GB" sz="2400" dirty="0"/>
              <a:t>Exported as protected blob</a:t>
            </a:r>
          </a:p>
          <a:p>
            <a:r>
              <a:rPr lang="en-GB" sz="2400" dirty="0"/>
              <a:t>Stored on mass-storage</a:t>
            </a:r>
          </a:p>
          <a:p>
            <a:r>
              <a:rPr lang="en-GB" sz="2400" dirty="0"/>
              <a:t>If needed, decrypted back and placed into slot</a:t>
            </a:r>
          </a:p>
          <a:p>
            <a:r>
              <a:rPr lang="en-GB" sz="2400" dirty="0"/>
              <a:t>Key usable until removed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75656" y="6192243"/>
            <a:ext cx="779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http://www.cs.unh.edu/~it666/reading_list/Hardware/tpm_fundamentals.pdf</a:t>
            </a:r>
          </a:p>
        </p:txBody>
      </p:sp>
    </p:spTree>
    <p:extLst>
      <p:ext uri="{BB962C8B-B14F-4D97-AF65-F5344CB8AC3E}">
        <p14:creationId xmlns:p14="http://schemas.microsoft.com/office/powerpoint/2010/main" val="1812025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TPM policy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TPM releases secret only when PCR contains particular value</a:t>
            </a:r>
          </a:p>
          <a:p>
            <a:r>
              <a:rPr lang="en-GB" dirty="0"/>
              <a:t>Enforcement even in measured-only mode</a:t>
            </a:r>
          </a:p>
          <a:p>
            <a:pPr lvl="1"/>
            <a:r>
              <a:rPr lang="en-GB" dirty="0"/>
              <a:t>Key is not released if unexpected component was started (started =&gt; is included in measurements)</a:t>
            </a:r>
          </a:p>
          <a:p>
            <a:r>
              <a:rPr lang="en-GB" dirty="0"/>
              <a:t>Conditions can use ANDs and ORs</a:t>
            </a:r>
          </a:p>
          <a:p>
            <a:r>
              <a:rPr lang="en-GB" dirty="0"/>
              <a:t>How to handle policy updates?</a:t>
            </a:r>
          </a:p>
          <a:p>
            <a:pPr lvl="1"/>
            <a:r>
              <a:rPr lang="en-GB" dirty="0"/>
              <a:t>Change policy of state only from already valid state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1085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TPM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TPM </a:t>
            </a:r>
            <a:r>
              <a:rPr lang="cs-CZ" sz="2000" dirty="0" err="1"/>
              <a:t>Platform</a:t>
            </a:r>
            <a:r>
              <a:rPr lang="cs-CZ" sz="2000" dirty="0"/>
              <a:t> </a:t>
            </a:r>
            <a:r>
              <a:rPr lang="cs-CZ" sz="2000" dirty="0" err="1"/>
              <a:t>Crypto</a:t>
            </a:r>
            <a:r>
              <a:rPr lang="cs-CZ" sz="2000" dirty="0"/>
              <a:t>-Provider </a:t>
            </a:r>
            <a:r>
              <a:rPr lang="cs-CZ" sz="2000" dirty="0" err="1"/>
              <a:t>Toolkit</a:t>
            </a:r>
            <a:endParaRPr lang="en-US" sz="2000" dirty="0"/>
          </a:p>
          <a:p>
            <a:pPr lvl="1"/>
            <a:r>
              <a:rPr lang="cs-CZ" sz="1800" dirty="0">
                <a:hlinkClick r:id="rId2"/>
              </a:rPr>
              <a:t>https://research.microsoft.com/en-us/downloads/74c45746-24ad-4cb7-ba4b-0c6df2f92d5d/</a:t>
            </a:r>
            <a:endParaRPr lang="en-US" sz="1800" dirty="0"/>
          </a:p>
          <a:p>
            <a:pPr lvl="1"/>
            <a:r>
              <a:rPr lang="en-US" sz="1800" dirty="0"/>
              <a:t>Source code examples for Attestation and trusted boot</a:t>
            </a:r>
          </a:p>
          <a:p>
            <a:r>
              <a:rPr lang="cs-CZ" sz="2000" dirty="0" err="1"/>
              <a:t>Measured</a:t>
            </a:r>
            <a:r>
              <a:rPr lang="cs-CZ" sz="2000" dirty="0"/>
              <a:t> </a:t>
            </a:r>
            <a:r>
              <a:rPr lang="cs-CZ" sz="2000" dirty="0" err="1"/>
              <a:t>Boot</a:t>
            </a:r>
            <a:r>
              <a:rPr lang="cs-CZ" sz="2000" dirty="0"/>
              <a:t> </a:t>
            </a:r>
            <a:r>
              <a:rPr lang="cs-CZ" sz="2000" dirty="0" err="1"/>
              <a:t>Tool</a:t>
            </a:r>
            <a:endParaRPr lang="en-US" sz="2000" dirty="0"/>
          </a:p>
          <a:p>
            <a:pPr lvl="1"/>
            <a:r>
              <a:rPr lang="cs-CZ" sz="1800" dirty="0">
                <a:hlinkClick r:id="rId3"/>
              </a:rPr>
              <a:t>https://mbt.codeplex.com/</a:t>
            </a:r>
            <a:endParaRPr lang="en-US" sz="1800" dirty="0"/>
          </a:p>
          <a:p>
            <a:pPr lvl="1"/>
            <a:r>
              <a:rPr lang="en-US" sz="1800" dirty="0"/>
              <a:t>Demonstrates TPM secure boot and remote attestation on Windows 8/10</a:t>
            </a:r>
          </a:p>
          <a:p>
            <a:pPr lvl="1"/>
            <a:r>
              <a:rPr lang="en-US" sz="1800" dirty="0"/>
              <a:t>List of most important functions, example code</a:t>
            </a:r>
          </a:p>
          <a:p>
            <a:r>
              <a:rPr lang="en-GB" sz="2000" dirty="0" err="1"/>
              <a:t>TrouSerS</a:t>
            </a:r>
            <a:r>
              <a:rPr lang="en-GB" sz="2000" dirty="0"/>
              <a:t>: open-source stack for TCG</a:t>
            </a:r>
            <a:endParaRPr lang="cs-CZ" sz="2000" dirty="0"/>
          </a:p>
          <a:p>
            <a:pPr lvl="1"/>
            <a:r>
              <a:rPr lang="en-GB" sz="1800" dirty="0"/>
              <a:t>Linux version (2008)</a:t>
            </a:r>
          </a:p>
          <a:p>
            <a:pPr lvl="2"/>
            <a:r>
              <a:rPr lang="en-GB" sz="1800" dirty="0">
                <a:hlinkClick r:id="rId4"/>
              </a:rPr>
              <a:t>http://trousers.sourceforge.net/</a:t>
            </a:r>
            <a:endParaRPr lang="en-GB" sz="1800" dirty="0"/>
          </a:p>
          <a:p>
            <a:pPr lvl="2"/>
            <a:r>
              <a:rPr lang="en-GB" sz="1800" dirty="0">
                <a:hlinkClick r:id="rId5"/>
              </a:rPr>
              <a:t>https://sourceforge.net/projects/trousers/files/tpm-tools/</a:t>
            </a:r>
            <a:endParaRPr lang="en-GB" sz="1800" dirty="0"/>
          </a:p>
          <a:p>
            <a:pPr lvl="1"/>
            <a:r>
              <a:rPr lang="en-GB" sz="1800" dirty="0"/>
              <a:t>Windows port (2010)</a:t>
            </a:r>
          </a:p>
          <a:p>
            <a:pPr lvl="2"/>
            <a:r>
              <a:rPr lang="en-GB" sz="1800" dirty="0">
                <a:hlinkClick r:id="rId6"/>
              </a:rPr>
              <a:t>http://security.polito.it/trusted-computing/trousers-for-windows/</a:t>
            </a:r>
            <a:endParaRPr lang="en-GB" sz="1800" dirty="0"/>
          </a:p>
          <a:p>
            <a:pPr lvl="1"/>
            <a:endParaRPr lang="en-GB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8880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Obrazky\TPM_cloud_do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4464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TPM in cloud-computing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cs-CZ" dirty="0" err="1"/>
              <a:t>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virtualization</a:t>
            </a:r>
            <a:r>
              <a:rPr lang="cs-CZ" dirty="0"/>
              <a:t> and</a:t>
            </a:r>
            <a:r>
              <a:rPr lang="en-US" dirty="0"/>
              <a:t> </a:t>
            </a:r>
            <a:r>
              <a:rPr lang="cs-CZ" dirty="0" err="1"/>
              <a:t>trusted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en-US" dirty="0"/>
          </a:p>
          <a:p>
            <a:r>
              <a:rPr lang="en-US" dirty="0"/>
              <a:t>M</a:t>
            </a:r>
            <a:r>
              <a:rPr lang="cs-CZ" dirty="0" err="1"/>
              <a:t>odi</a:t>
            </a:r>
            <a:r>
              <a:rPr lang="en-US" dirty="0"/>
              <a:t>fi</a:t>
            </a:r>
            <a:r>
              <a:rPr lang="cs-CZ" dirty="0" err="1"/>
              <a:t>ed</a:t>
            </a:r>
            <a:r>
              <a:rPr lang="cs-CZ" dirty="0"/>
              <a:t> </a:t>
            </a:r>
            <a:r>
              <a:rPr lang="cs-CZ" dirty="0" err="1"/>
              <a:t>Xen</a:t>
            </a:r>
            <a:r>
              <a:rPr lang="cs-CZ" dirty="0"/>
              <a:t> </a:t>
            </a:r>
            <a:r>
              <a:rPr lang="cs-CZ" dirty="0" err="1"/>
              <a:t>hypervisor</a:t>
            </a:r>
            <a:r>
              <a:rPr lang="cs-CZ" dirty="0"/>
              <a:t> </a:t>
            </a:r>
            <a:r>
              <a:rPr lang="en-US" dirty="0"/>
              <a:t>used to make standard TPM available for secret-less virtual machine </a:t>
            </a:r>
          </a:p>
          <a:p>
            <a:r>
              <a:rPr lang="en-US" dirty="0"/>
              <a:t>Results in significant decrease in the size of trusted computational base (TCB)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04486" y="622802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http://bleikertz.com/research/acns2013.pdf</a:t>
            </a:r>
          </a:p>
        </p:txBody>
      </p:sp>
    </p:spTree>
    <p:extLst>
      <p:ext uri="{BB962C8B-B14F-4D97-AF65-F5344CB8AC3E}">
        <p14:creationId xmlns:p14="http://schemas.microsoft.com/office/powerpoint/2010/main" val="12722657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Dynamic root of trust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Trusted boot</a:t>
            </a:r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Static </a:t>
            </a:r>
            <a:r>
              <a:rPr lang="cs-CZ" dirty="0" err="1"/>
              <a:t>Root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Trust</a:t>
            </a:r>
            <a:r>
              <a:rPr lang="en-US" dirty="0"/>
              <a:t> Measurement (SRTM)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trusted immutable piece of firmware</a:t>
            </a:r>
          </a:p>
          <a:p>
            <a:pPr lvl="1"/>
            <a:r>
              <a:rPr lang="en-US" dirty="0"/>
              <a:t>E.g., BIOS loader or Intel Boot Guard</a:t>
            </a:r>
          </a:p>
          <a:p>
            <a:r>
              <a:rPr lang="en-US" dirty="0"/>
              <a:t>Initiates measurement process</a:t>
            </a:r>
          </a:p>
          <a:p>
            <a:pPr lvl="1"/>
            <a:r>
              <a:rPr lang="en-US" dirty="0"/>
              <a:t>Integrity of every next component is added to TPM’s PCRs</a:t>
            </a:r>
          </a:p>
          <a:p>
            <a:pPr lvl="1"/>
            <a:r>
              <a:rPr lang="en-US" dirty="0"/>
              <a:t>Start </a:t>
            </a:r>
            <a:r>
              <a:rPr lang="en-US" dirty="0">
                <a:sym typeface="Symbol"/>
              </a:rPr>
              <a:t> BIOS </a:t>
            </a:r>
            <a:r>
              <a:rPr lang="cs-CZ" dirty="0"/>
              <a:t> PCI EEPROM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 MBR  OS …</a:t>
            </a:r>
          </a:p>
          <a:p>
            <a:r>
              <a:rPr lang="en-US" dirty="0">
                <a:sym typeface="Symbol"/>
              </a:rPr>
              <a:t>But do we need to start only after reboot?</a:t>
            </a:r>
          </a:p>
          <a:p>
            <a:pPr lvl="1"/>
            <a:r>
              <a:rPr lang="en-US" dirty="0">
                <a:sym typeface="Symbol"/>
              </a:rPr>
              <a:t>Takes relatively long time</a:t>
            </a:r>
          </a:p>
          <a:p>
            <a:pPr lvl="1"/>
            <a:r>
              <a:rPr lang="en-US" dirty="0">
                <a:sym typeface="Symbol"/>
              </a:rPr>
              <a:t>Can we execute same process, but dynamically?</a:t>
            </a:r>
          </a:p>
          <a:p>
            <a:pPr lvl="1"/>
            <a:r>
              <a:rPr lang="en-US" dirty="0">
                <a:sym typeface="Symbol"/>
              </a:rPr>
              <a:t>Can we exclude long chain (BIOS, PCI…)?</a:t>
            </a:r>
          </a:p>
          <a:p>
            <a:pPr lvl="2"/>
            <a:r>
              <a:rPr lang="en-US" dirty="0">
                <a:sym typeface="Symbol"/>
              </a:rPr>
              <a:t>Long chain =&gt; large Trusted Computing Base (TCB)!</a:t>
            </a:r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5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Root Trust Measurement (DRTM)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Launch of measured environment at any time</a:t>
            </a:r>
          </a:p>
          <a:p>
            <a:pPr lvl="1"/>
            <a:r>
              <a:rPr lang="en-US" sz="2000" dirty="0"/>
              <a:t>“Late lunch” option</a:t>
            </a:r>
          </a:p>
          <a:p>
            <a:pPr lvl="1"/>
            <a:r>
              <a:rPr lang="en-US" sz="2000" dirty="0"/>
              <a:t>No need to reset whole platform</a:t>
            </a:r>
          </a:p>
          <a:p>
            <a:pPr lvl="1"/>
            <a:r>
              <a:rPr lang="en-US" sz="2000" dirty="0"/>
              <a:t>Can be also terminated after some time</a:t>
            </a:r>
          </a:p>
          <a:p>
            <a:r>
              <a:rPr lang="en-US" sz="2400" dirty="0"/>
              <a:t>Measurement process similar to static root of trust</a:t>
            </a:r>
          </a:p>
          <a:p>
            <a:pPr lvl="1"/>
            <a:r>
              <a:rPr lang="en-US" sz="2000" dirty="0"/>
              <a:t>Application trust chain executed from dynamic root</a:t>
            </a:r>
          </a:p>
          <a:p>
            <a:r>
              <a:rPr lang="en-US" sz="2400" dirty="0"/>
              <a:t>Implementation of </a:t>
            </a:r>
            <a:r>
              <a:rPr lang="cs-CZ" sz="2400" dirty="0"/>
              <a:t>DRTM</a:t>
            </a:r>
            <a:endParaRPr lang="en-GB" sz="2400" dirty="0"/>
          </a:p>
          <a:p>
            <a:pPr lvl="1"/>
            <a:r>
              <a:rPr lang="en-US" sz="2000" dirty="0"/>
              <a:t>Intel’s TXT (not used much in practice)</a:t>
            </a:r>
          </a:p>
          <a:p>
            <a:pPr lvl="1"/>
            <a:r>
              <a:rPr lang="en-US" sz="2000" dirty="0"/>
              <a:t>Intel’s SGX (</a:t>
            </a:r>
            <a:r>
              <a:rPr lang="en-GB" sz="2000" dirty="0"/>
              <a:t>all </a:t>
            </a:r>
            <a:r>
              <a:rPr lang="en-GB" sz="2000" dirty="0" err="1"/>
              <a:t>Skylake</a:t>
            </a:r>
            <a:r>
              <a:rPr lang="en-GB" sz="2000" dirty="0"/>
              <a:t> processors and newer, from 2015</a:t>
            </a:r>
            <a:r>
              <a:rPr lang="en-US" sz="20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cs-CZ" sz="2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0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Trusted Execution Technology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Intel’s TXT uses a processor-based root of trust </a:t>
            </a:r>
          </a:p>
          <a:p>
            <a:pPr lvl="1"/>
            <a:r>
              <a:rPr lang="en-US" sz="2000" dirty="0"/>
              <a:t>Option given in TCG specifications</a:t>
            </a:r>
          </a:p>
          <a:p>
            <a:r>
              <a:rPr lang="en-US" sz="2400" dirty="0"/>
              <a:t>Goal: shorten chain of trust</a:t>
            </a:r>
          </a:p>
          <a:p>
            <a:pPr lvl="1"/>
            <a:r>
              <a:rPr lang="en-US" sz="2000" dirty="0"/>
              <a:t>Run specific program in verified/trusted chain without restart</a:t>
            </a:r>
          </a:p>
          <a:p>
            <a:r>
              <a:rPr lang="en-US" sz="2400" dirty="0"/>
              <a:t>Goal: provide independent root of trust (CPU-based)</a:t>
            </a:r>
          </a:p>
          <a:p>
            <a:pPr lvl="1"/>
            <a:r>
              <a:rPr lang="en-US" sz="2000" dirty="0"/>
              <a:t>Processor isolates memory of M</a:t>
            </a:r>
            <a:r>
              <a:rPr lang="cs-CZ" sz="2000" dirty="0" err="1"/>
              <a:t>easured</a:t>
            </a:r>
            <a:r>
              <a:rPr lang="en-US" sz="2000" dirty="0"/>
              <a:t> </a:t>
            </a:r>
            <a:r>
              <a:rPr lang="cs-CZ" sz="2000" dirty="0" err="1"/>
              <a:t>Launched</a:t>
            </a:r>
            <a:r>
              <a:rPr lang="cs-CZ" sz="2000" dirty="0"/>
              <a:t> </a:t>
            </a:r>
            <a:r>
              <a:rPr lang="cs-CZ" sz="2000" dirty="0" err="1"/>
              <a:t>Environment</a:t>
            </a:r>
            <a:r>
              <a:rPr lang="cs-CZ" sz="2000" dirty="0"/>
              <a:t> (MLE</a:t>
            </a:r>
            <a:r>
              <a:rPr lang="en-US" sz="2000" dirty="0"/>
              <a:t>) from other processes </a:t>
            </a:r>
          </a:p>
          <a:p>
            <a:r>
              <a:rPr lang="en-US" sz="2400" dirty="0"/>
              <a:t>Intel’s TXT still uses TPM to store measurements</a:t>
            </a:r>
          </a:p>
          <a:p>
            <a:r>
              <a:rPr lang="en-US" sz="2400" dirty="0">
                <a:hlinkClick r:id="rId2"/>
              </a:rPr>
              <a:t>http://www.intel.com/content/dam/www/public/us/en/documents/guides/intel-txt-software-development-guide.pdf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2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make sure that valid programs run only within valid environment?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possible to start valid environment on previously compromised machine?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Is possible to prevent tampering of apps against attacker with physical access?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prove to remote party what apps are running on local machine?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5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TXT issues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TXT still relies on BIOS provided code (SMM)</a:t>
            </a:r>
          </a:p>
          <a:p>
            <a:pPr lvl="1"/>
            <a:r>
              <a:rPr lang="en-GB" dirty="0"/>
              <a:t>TXT-started chain can be compromised by forged BIOS</a:t>
            </a:r>
          </a:p>
          <a:p>
            <a:pPr lvl="1"/>
            <a:r>
              <a:rPr lang="en-GB" dirty="0"/>
              <a:t>Hard to patch (design decision, not implementation bug)</a:t>
            </a:r>
          </a:p>
          <a:p>
            <a:pPr lvl="1"/>
            <a:r>
              <a:rPr lang="en-GB" dirty="0"/>
              <a:t>Proposed defence by hardening and sandboxing SMM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Bugs in TXT implementation</a:t>
            </a:r>
          </a:p>
          <a:p>
            <a:pPr lvl="1"/>
            <a:r>
              <a:rPr lang="en-GB" dirty="0"/>
              <a:t>Memory corruption, misconfiguring VT-d …</a:t>
            </a:r>
          </a:p>
          <a:p>
            <a:pPr lvl="1"/>
            <a:r>
              <a:rPr lang="en-GB" dirty="0"/>
              <a:t>Can be fixed after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Bugs in processing residual state of pre-TXT lunch </a:t>
            </a:r>
          </a:p>
          <a:p>
            <a:pPr lvl="1"/>
            <a:r>
              <a:rPr lang="en-GB" dirty="0"/>
              <a:t>Maliciously modified ACPI tables</a:t>
            </a:r>
          </a:p>
          <a:p>
            <a:pPr lvl="1"/>
            <a:r>
              <a:rPr lang="en-GB" dirty="0"/>
              <a:t>Can be fixed after discovery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4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tboot</a:t>
            </a:r>
            <a:r>
              <a:rPr lang="en-US" dirty="0"/>
              <a:t> – open-source implementation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Pre-kernel/VMM module </a:t>
            </a:r>
          </a:p>
          <a:p>
            <a:r>
              <a:rPr lang="en-US" dirty="0"/>
              <a:t>Based on Intel’s Trusted Execution Technology </a:t>
            </a:r>
          </a:p>
          <a:p>
            <a:r>
              <a:rPr lang="en-US" dirty="0"/>
              <a:t>Performs a measured and verified launch of an OS kernel/VMM</a:t>
            </a:r>
          </a:p>
          <a:p>
            <a:r>
              <a:rPr lang="cs-CZ" dirty="0">
                <a:hlinkClick r:id="rId2"/>
              </a:rPr>
              <a:t>http://sourceforge.net/projects/tboot/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297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Intel’s SGX : Security enclave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dirty="0"/>
              <a:t>Intel’s Software Guard Extension (SGX)</a:t>
            </a:r>
          </a:p>
          <a:p>
            <a:pPr lvl="1"/>
            <a:r>
              <a:rPr lang="en-GB" sz="2000" dirty="0"/>
              <a:t>New set of CPU instructions intended for future cloud server CPUs</a:t>
            </a:r>
          </a:p>
          <a:p>
            <a:r>
              <a:rPr lang="en-GB" sz="2400" dirty="0"/>
              <a:t>Protection against privileged attacker </a:t>
            </a:r>
          </a:p>
          <a:p>
            <a:pPr lvl="1"/>
            <a:r>
              <a:rPr lang="en-GB" sz="2000" dirty="0"/>
              <a:t>Server admin with physical access, privileged malware </a:t>
            </a:r>
          </a:p>
          <a:p>
            <a:r>
              <a:rPr lang="en-GB" sz="2400" dirty="0"/>
              <a:t>Application requests private region of code and data </a:t>
            </a:r>
          </a:p>
          <a:p>
            <a:pPr lvl="1"/>
            <a:r>
              <a:rPr lang="en-GB" sz="2000" dirty="0"/>
              <a:t>Security enclave (4KB for heap, stack, code) </a:t>
            </a:r>
          </a:p>
          <a:p>
            <a:pPr lvl="1"/>
            <a:r>
              <a:rPr lang="en-GB" sz="2000" dirty="0"/>
              <a:t>Encrypted enclave is stored in main RAM memory, decrypted only inside CPU </a:t>
            </a:r>
          </a:p>
          <a:p>
            <a:pPr lvl="1"/>
            <a:r>
              <a:rPr lang="en-GB" sz="2000" dirty="0"/>
              <a:t>Access from outside enclave is prevented on CPU level </a:t>
            </a:r>
          </a:p>
          <a:p>
            <a:pPr lvl="1"/>
            <a:r>
              <a:rPr lang="en-GB" sz="2000" dirty="0"/>
              <a:t>Code for enclave is distributed as part of application </a:t>
            </a:r>
          </a:p>
          <a:p>
            <a:r>
              <a:rPr lang="en-GB" sz="2400" dirty="0"/>
              <a:t>Trusted Computing Base significantly limited!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endParaRPr lang="en-GB" sz="2400" dirty="0"/>
          </a:p>
          <a:p>
            <a:pPr lvl="1"/>
            <a:r>
              <a:rPr lang="en-GB" sz="2000" dirty="0"/>
              <a:t>But proprietary Intel code </a:t>
            </a:r>
            <a:r>
              <a:rPr lang="en-GB" sz="2000" dirty="0">
                <a:sym typeface="Wingdings" panose="05000000000000000000" pitchFamily="2" charset="2"/>
              </a:rPr>
              <a:t>inside CPU 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5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Intel’s SGX – some details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EGETKEY instruction generates new enclave key </a:t>
            </a:r>
          </a:p>
          <a:p>
            <a:pPr lvl="1"/>
            <a:r>
              <a:rPr lang="en-GB" dirty="0"/>
              <a:t>SGX security version numbers </a:t>
            </a:r>
          </a:p>
          <a:p>
            <a:pPr lvl="1"/>
            <a:r>
              <a:rPr lang="en-GB" dirty="0"/>
              <a:t>Device ID (unique number of CPU) </a:t>
            </a:r>
          </a:p>
          <a:p>
            <a:pPr lvl="1"/>
            <a:r>
              <a:rPr lang="en-GB" dirty="0"/>
              <a:t>Owner epoch – additional entropy from user </a:t>
            </a:r>
          </a:p>
          <a:p>
            <a:r>
              <a:rPr lang="en-GB" dirty="0"/>
              <a:t>EREPORT instruction generates signed report </a:t>
            </a:r>
          </a:p>
          <a:p>
            <a:pPr lvl="1"/>
            <a:r>
              <a:rPr lang="en-GB" dirty="0"/>
              <a:t>Local/remote attestation of target platform </a:t>
            </a:r>
          </a:p>
          <a:p>
            <a:r>
              <a:rPr lang="en-GB" dirty="0"/>
              <a:t>Debugging possible if application opt in </a:t>
            </a:r>
          </a:p>
          <a:p>
            <a:r>
              <a:rPr lang="en-GB" dirty="0"/>
              <a:t>Enclave cannot be emulated by VM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6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SGX hardened password verification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78" y="1700808"/>
            <a:ext cx="3878991" cy="431677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33872" y="6112153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https://jbp.io/2016/01/17/using-sgx-to-hash-passwords/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6" y="1619476"/>
            <a:ext cx="3960440" cy="46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Intel SGX is very active research area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CCS2016, NDSS2017…</a:t>
            </a:r>
          </a:p>
          <a:p>
            <a:r>
              <a:rPr lang="en-GB" sz="2400" dirty="0"/>
              <a:t>Many small enclaves to cover whole program</a:t>
            </a:r>
          </a:p>
          <a:p>
            <a:pPr lvl="1"/>
            <a:r>
              <a:rPr lang="en-GB" sz="2000" dirty="0"/>
              <a:t>User-annotated code split into many enclaves (“microns”)</a:t>
            </a:r>
          </a:p>
          <a:p>
            <a:pPr lvl="2"/>
            <a:r>
              <a:rPr lang="en-GB" sz="2000" dirty="0"/>
              <a:t>Secure interaction between microns (attest, auth. encryption)</a:t>
            </a:r>
          </a:p>
          <a:p>
            <a:pPr lvl="1"/>
            <a:r>
              <a:rPr lang="en-GB" sz="2000" dirty="0"/>
              <a:t>Tor, H2O, </a:t>
            </a:r>
            <a:r>
              <a:rPr lang="en-GB" sz="2000" dirty="0" err="1"/>
              <a:t>FreeTDS</a:t>
            </a:r>
            <a:r>
              <a:rPr lang="en-GB" sz="2000" dirty="0"/>
              <a:t> and OpenSSL successfully transformed</a:t>
            </a:r>
          </a:p>
          <a:p>
            <a:pPr lvl="2"/>
            <a:r>
              <a:rPr lang="en-GB" sz="2000" dirty="0"/>
              <a:t>2685, 154, 473 and 307 LOC changes required respectively</a:t>
            </a:r>
          </a:p>
          <a:p>
            <a:pPr lvl="2"/>
            <a:r>
              <a:rPr lang="en-GB" sz="2000" dirty="0"/>
              <a:t>TCB only 20KLOC, PANOPLY specific overhead 24%</a:t>
            </a:r>
          </a:p>
          <a:p>
            <a:r>
              <a:rPr lang="en-GB" sz="2400" dirty="0"/>
              <a:t>Memory randomization of code inside enclave</a:t>
            </a:r>
          </a:p>
          <a:p>
            <a:pPr lvl="1"/>
            <a:r>
              <a:rPr lang="en-GB" sz="2000" dirty="0"/>
              <a:t>SGX program modified with custom LLVM compiler</a:t>
            </a:r>
          </a:p>
          <a:p>
            <a:pPr lvl="1"/>
            <a:r>
              <a:rPr lang="en-GB" sz="2000" dirty="0"/>
              <a:t>Added in-enclave loader for ASLR &amp; </a:t>
            </a:r>
            <a:r>
              <a:rPr lang="en-GB" sz="2000" dirty="0" err="1"/>
              <a:t>swDEP</a:t>
            </a:r>
            <a:r>
              <a:rPr lang="en-GB" sz="2000" dirty="0"/>
              <a:t> (2703 LOC)</a:t>
            </a:r>
          </a:p>
          <a:p>
            <a:pPr lvl="1"/>
            <a:r>
              <a:rPr lang="en-GB" sz="2000" dirty="0" err="1"/>
              <a:t>Code&amp;data</a:t>
            </a:r>
            <a:r>
              <a:rPr lang="en-GB" sz="2000" dirty="0"/>
              <a:t> split into 32/64B units randomized separately</a:t>
            </a:r>
          </a:p>
          <a:p>
            <a:r>
              <a:rPr lang="en-GB" sz="2400" dirty="0"/>
              <a:t>Full library OS based on SGX (Haven, </a:t>
            </a:r>
            <a:r>
              <a:rPr lang="en-GB" sz="2400" dirty="0"/>
              <a:t>Graphene-SGX</a:t>
            </a:r>
            <a:r>
              <a:rPr lang="en-GB" sz="2400" dirty="0"/>
              <a:t>)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8296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with Intel’s SGX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Intel SGX SDK </a:t>
            </a:r>
          </a:p>
          <a:p>
            <a:pPr lvl="1"/>
            <a:r>
              <a:rPr lang="en-GB" sz="2000" dirty="0">
                <a:hlinkClick r:id="rId2"/>
              </a:rPr>
              <a:t>https://software.intel.com/en-us/sgx-sdk</a:t>
            </a:r>
            <a:endParaRPr lang="en-GB" sz="2000" dirty="0"/>
          </a:p>
          <a:p>
            <a:pPr lvl="1"/>
            <a:r>
              <a:rPr lang="en-GB" sz="2000" dirty="0"/>
              <a:t>6th generation core processor (or later) based platform with SGX enabled BIOS support</a:t>
            </a:r>
          </a:p>
          <a:p>
            <a:r>
              <a:rPr lang="en-GB" sz="2400" dirty="0"/>
              <a:t>Example: Hardened password hashing</a:t>
            </a:r>
          </a:p>
          <a:p>
            <a:pPr lvl="1"/>
            <a:r>
              <a:rPr lang="en-GB" sz="2000" dirty="0">
                <a:hlinkClick r:id="rId3"/>
              </a:rPr>
              <a:t>https://jbp.io/2016/01/17/using-sgx-to-hash-passwords/</a:t>
            </a:r>
          </a:p>
          <a:p>
            <a:pPr lvl="1"/>
            <a:r>
              <a:rPr lang="en-GB" sz="2000" dirty="0">
                <a:hlinkClick r:id="rId3"/>
              </a:rPr>
              <a:t>https://github.com/ctz/sgx-pwenclave</a:t>
            </a:r>
            <a:endParaRPr lang="en-GB" sz="2000" dirty="0"/>
          </a:p>
          <a:p>
            <a:r>
              <a:rPr lang="en-GB" sz="2400" dirty="0"/>
              <a:t>More SGX info</a:t>
            </a:r>
          </a:p>
          <a:p>
            <a:pPr lvl="1"/>
            <a:r>
              <a:rPr lang="en-GB" sz="2000" dirty="0">
                <a:hlinkClick r:id="rId4"/>
              </a:rPr>
              <a:t>http://theinvisiblethings.blogspot.cz/2013/08/thoughts-on-intels-upcoming-software.html</a:t>
            </a:r>
            <a:endParaRPr lang="en-GB" sz="2000" dirty="0"/>
          </a:p>
          <a:p>
            <a:pPr lvl="1"/>
            <a:r>
              <a:rPr lang="en-GB" sz="2000" dirty="0">
                <a:hlinkClick r:id="rId5"/>
              </a:rPr>
              <a:t>http://theinvisiblethings.blogspot.cz/2013/09/thoughts-on-intels-upcoming-software.html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361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Trusted computing - Critique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9623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whom is your computed trusted?</a:t>
            </a:r>
          </a:p>
          <a:p>
            <a:pPr lvl="1"/>
            <a:r>
              <a:rPr lang="en-US" dirty="0"/>
              <a:t>Secure against you as an owner?</a:t>
            </a:r>
          </a:p>
          <a:p>
            <a:r>
              <a:rPr lang="en-US" dirty="0"/>
              <a:t>Is TC preventing users to run code of their choice?</a:t>
            </a:r>
          </a:p>
          <a:p>
            <a:pPr lvl="1"/>
            <a:r>
              <a:rPr lang="en-US" dirty="0"/>
              <a:t>Custom OS distribution?</a:t>
            </a:r>
          </a:p>
          <a:p>
            <a:pPr lvl="1"/>
            <a:r>
              <a:rPr lang="en-US" dirty="0"/>
              <a:t>Open OEM system – locked on first installation</a:t>
            </a:r>
          </a:p>
          <a:p>
            <a:pPr lvl="1"/>
            <a:r>
              <a:rPr lang="en-US" dirty="0"/>
              <a:t>Physical switch to unlock later </a:t>
            </a:r>
          </a:p>
          <a:p>
            <a:r>
              <a:rPr lang="en-US" dirty="0"/>
              <a:t>Why some people from </a:t>
            </a:r>
            <a:r>
              <a:rPr lang="en-US" i="1" dirty="0"/>
              <a:t>Trusted Computing </a:t>
            </a:r>
            <a:r>
              <a:rPr lang="en-US" dirty="0"/>
              <a:t>consortium think that Trustworthy Computing might be better title? 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42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computing - controversy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R. Anderson, `Trusted Computing' FAQ (2003)</a:t>
            </a:r>
          </a:p>
          <a:p>
            <a:pPr lvl="1"/>
            <a:r>
              <a:rPr lang="en-US" dirty="0">
                <a:hlinkClick r:id="rId2"/>
              </a:rPr>
              <a:t>http://www.cl.cam.ac.uk/~rja14/tcpa-faq.html</a:t>
            </a:r>
          </a:p>
          <a:p>
            <a:r>
              <a:rPr lang="en-US" dirty="0"/>
              <a:t>J. Edge, </a:t>
            </a:r>
            <a:r>
              <a:rPr lang="cs-CZ" dirty="0"/>
              <a:t>UEFI and "</a:t>
            </a:r>
            <a:r>
              <a:rPr lang="cs-CZ" dirty="0" err="1"/>
              <a:t>secure</a:t>
            </a:r>
            <a:r>
              <a:rPr lang="cs-CZ" dirty="0"/>
              <a:t> </a:t>
            </a:r>
            <a:r>
              <a:rPr lang="cs-CZ" dirty="0" err="1"/>
              <a:t>boot</a:t>
            </a:r>
            <a:r>
              <a:rPr lang="cs-CZ" dirty="0"/>
              <a:t>“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http://lwn.net/Articles/447381/</a:t>
            </a:r>
            <a:endParaRPr lang="en-US" dirty="0"/>
          </a:p>
          <a:p>
            <a:r>
              <a:rPr lang="en-US" dirty="0"/>
              <a:t>R. Stallman, Can You Trust Your Computer?</a:t>
            </a:r>
          </a:p>
          <a:p>
            <a:pPr lvl="1"/>
            <a:r>
              <a:rPr lang="cs-CZ" dirty="0">
                <a:hlinkClick r:id="rId3"/>
              </a:rPr>
              <a:t>https://www.gnu.org/philosophy/can-you-trust.html</a:t>
            </a:r>
            <a:endParaRPr lang="en-US" dirty="0"/>
          </a:p>
          <a:p>
            <a:r>
              <a:rPr lang="en-US" dirty="0"/>
              <a:t>Selected problems addressed in current designs</a:t>
            </a:r>
          </a:p>
          <a:p>
            <a:pPr lvl="1"/>
            <a:endParaRPr lang="en-US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422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boot chain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19" y="2348880"/>
            <a:ext cx="5239481" cy="215295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9478" y="5976461"/>
            <a:ext cx="82200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http://www.thegeekstuff.com/2011/02/linux-boot-process/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http://social.technet.microsoft.com/wiki/contents/articles/11341.the-windows-7-boot-process-sbsl.aspx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8" y="2160905"/>
            <a:ext cx="3485714" cy="33714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331640" y="1640163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Linux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63235" y="1670486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Windows (7)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41808" y="4776087"/>
            <a:ext cx="3927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How to detect that BIOS or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OS Loader was modified?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(evil maid,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bootkit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…)</a:t>
            </a:r>
          </a:p>
        </p:txBody>
      </p:sp>
      <p:pic>
        <p:nvPicPr>
          <p:cNvPr id="11" name="Picture 5" descr="D:\Documents\Obrazky\ques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34" y="493054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Two principal solutions for trusted boot</a:t>
            </a:r>
          </a:p>
          <a:p>
            <a:pPr lvl="1"/>
            <a:r>
              <a:rPr lang="en-GB" dirty="0"/>
              <a:t>Verified boot (signatures) and Measured boot (PCR+RA)</a:t>
            </a:r>
          </a:p>
          <a:p>
            <a:r>
              <a:rPr lang="en-GB" dirty="0"/>
              <a:t>Start from clean (and trusted) point</a:t>
            </a:r>
          </a:p>
          <a:p>
            <a:pPr lvl="1"/>
            <a:r>
              <a:rPr lang="en-GB" dirty="0"/>
              <a:t>Allow only intended software to run</a:t>
            </a:r>
          </a:p>
          <a:p>
            <a:pPr lvl="1"/>
            <a:r>
              <a:rPr lang="en-GB" dirty="0"/>
              <a:t>Or prove what actually executed</a:t>
            </a:r>
          </a:p>
          <a:p>
            <a:r>
              <a:rPr lang="en-GB" dirty="0"/>
              <a:t>Additional hardware inside motherboard / CPU provides wide range of new possibilities (TPM)</a:t>
            </a:r>
          </a:p>
          <a:p>
            <a:r>
              <a:rPr lang="en-GB" dirty="0"/>
              <a:t>Size of Trusted Computing Base matters (TPM/SGX)</a:t>
            </a:r>
          </a:p>
          <a:p>
            <a:r>
              <a:rPr lang="en-GB" dirty="0"/>
              <a:t>Controversy about implication of trusted boot</a:t>
            </a:r>
          </a:p>
          <a:p>
            <a:pPr lvl="1"/>
            <a:r>
              <a:rPr lang="en-GB" dirty="0"/>
              <a:t>Who owns and control target platform 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3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to arrive at expected chain of apps?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Just trust the whole boot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all applications in protected read-only memory</a:t>
            </a:r>
            <a:endParaRPr lang="en-GB" sz="2000" dirty="0"/>
          </a:p>
          <a:p>
            <a:pPr lvl="1"/>
            <a:r>
              <a:rPr lang="en-GB" sz="1800" dirty="0"/>
              <a:t>If read-only =&gt; cannot be updated. Is it really what is running?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Signature-based approach: “Verified boot”</a:t>
            </a:r>
          </a:p>
          <a:p>
            <a:pPr lvl="1"/>
            <a:r>
              <a:rPr lang="en-GB" sz="1800" dirty="0"/>
              <a:t>Before next app is executed, its signature is verified</a:t>
            </a:r>
          </a:p>
          <a:p>
            <a:pPr lvl="1"/>
            <a:r>
              <a:rPr lang="en-GB" sz="1800" dirty="0"/>
              <a:t>Requires valid (unforged) public key (integrity)</a:t>
            </a:r>
          </a:p>
          <a:p>
            <a:pPr lvl="1"/>
            <a:r>
              <a:rPr lang="en-GB" sz="1800" dirty="0"/>
              <a:t>Requires trust to owner of private key (signs only valid applications)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Create un-</a:t>
            </a:r>
            <a:r>
              <a:rPr lang="en-GB" sz="2000" dirty="0" err="1"/>
              <a:t>spoofable</a:t>
            </a:r>
            <a:r>
              <a:rPr lang="en-GB" sz="2000" dirty="0"/>
              <a:t> log what executed: “Measured” boot</a:t>
            </a:r>
          </a:p>
          <a:p>
            <a:pPr lvl="1"/>
            <a:r>
              <a:rPr lang="en-GB" sz="1800" dirty="0"/>
              <a:t>Before next app is executed, its hash (“measurement”) is computed added to un-</a:t>
            </a:r>
            <a:r>
              <a:rPr lang="en-GB" sz="1800" dirty="0" err="1"/>
              <a:t>spoofable</a:t>
            </a:r>
            <a:r>
              <a:rPr lang="en-GB" sz="1800" dirty="0"/>
              <a:t> log (TPM’s PCR)</a:t>
            </a:r>
          </a:p>
          <a:p>
            <a:pPr lvl="1"/>
            <a:r>
              <a:rPr lang="en-GB" sz="1800" dirty="0"/>
              <a:t>Will NOT prevent run of unwanted app, but environment cannot lie about what was executed (after-the-fact examination)</a:t>
            </a:r>
          </a:p>
          <a:p>
            <a:pPr lvl="1"/>
            <a:r>
              <a:rPr lang="en-GB" sz="1800" dirty="0"/>
              <a:t>Requires (protected) log storage (Trusted Platform Module)</a:t>
            </a:r>
          </a:p>
          <a:p>
            <a:pPr lvl="1"/>
            <a:r>
              <a:rPr lang="en-GB" sz="1800" dirty="0"/>
              <a:t>May require authentication of log (Remote attestation)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6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270" y="4291029"/>
            <a:ext cx="2916634" cy="792088"/>
          </a:xfrm>
        </p:spPr>
        <p:txBody>
          <a:bodyPr/>
          <a:lstStyle/>
          <a:p>
            <a:pPr algn="ctr"/>
            <a:r>
              <a:rPr lang="en-GB" dirty="0"/>
              <a:t>“Verified” boot</a:t>
            </a:r>
            <a:br>
              <a:rPr lang="en-GB" dirty="0"/>
            </a:br>
            <a:r>
              <a:rPr lang="en-GB" dirty="0"/>
              <a:t>(signatures)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Trusted boot</a:t>
            </a:r>
            <a:endParaRPr lang="cs-CZ" dirty="0"/>
          </a:p>
        </p:txBody>
      </p:sp>
      <p:sp>
        <p:nvSpPr>
          <p:cNvPr id="52" name="Nadpis 1"/>
          <p:cNvSpPr txBox="1">
            <a:spLocks/>
          </p:cNvSpPr>
          <p:nvPr/>
        </p:nvSpPr>
        <p:spPr bwMode="auto">
          <a:xfrm>
            <a:off x="4899703" y="4293096"/>
            <a:ext cx="34887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dirty="0"/>
              <a:t>“Measured” boot</a:t>
            </a:r>
          </a:p>
          <a:p>
            <a:pPr algn="ctr"/>
            <a:r>
              <a:rPr lang="en-GB" dirty="0"/>
              <a:t>(cumulative hash)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 bwMode="auto">
          <a:xfrm>
            <a:off x="2483768" y="1623733"/>
            <a:ext cx="32403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r>
              <a:rPr lang="en-GB" sz="4000" dirty="0"/>
              <a:t>Trusted boot</a:t>
            </a:r>
          </a:p>
        </p:txBody>
      </p:sp>
      <p:sp>
        <p:nvSpPr>
          <p:cNvPr id="11" name="Šipka doprava 10"/>
          <p:cNvSpPr/>
          <p:nvPr/>
        </p:nvSpPr>
        <p:spPr>
          <a:xfrm rot="7596834">
            <a:off x="2522622" y="3265048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Šipka doprava 53"/>
          <p:cNvSpPr/>
          <p:nvPr/>
        </p:nvSpPr>
        <p:spPr>
          <a:xfrm rot="3131844">
            <a:off x="4331454" y="3265046"/>
            <a:ext cx="1368152" cy="425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4211960" y="2564904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bdélník 54"/>
          <p:cNvSpPr/>
          <p:nvPr/>
        </p:nvSpPr>
        <p:spPr>
          <a:xfrm>
            <a:off x="-216532" y="2564830"/>
            <a:ext cx="4536504" cy="316835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15226</TotalTime>
  <Words>4461</Words>
  <Application>Microsoft Office PowerPoint</Application>
  <PresentationFormat>Předvádění na obrazovce (4:3)</PresentationFormat>
  <Paragraphs>691</Paragraphs>
  <Slides>70</Slides>
  <Notes>8</Notes>
  <HiddenSlides>14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8" baseType="lpstr">
      <vt:lpstr>Arial</vt:lpstr>
      <vt:lpstr>Calibri</vt:lpstr>
      <vt:lpstr>Courier New</vt:lpstr>
      <vt:lpstr>Symbol</vt:lpstr>
      <vt:lpstr>Verdana</vt:lpstr>
      <vt:lpstr>Wingdings</vt:lpstr>
      <vt:lpstr>Motiv systému Office</vt:lpstr>
      <vt:lpstr>Visio.Drawing.11</vt:lpstr>
      <vt:lpstr>PV204 Security technologies</vt:lpstr>
      <vt:lpstr>Overview</vt:lpstr>
      <vt:lpstr>Motivation – untrusted host platform</vt:lpstr>
      <vt:lpstr>Solution?</vt:lpstr>
      <vt:lpstr>Trust in program’s functionality</vt:lpstr>
      <vt:lpstr>Problem statement</vt:lpstr>
      <vt:lpstr>Classical boot chain </vt:lpstr>
      <vt:lpstr>How to arrive at expected chain of apps?</vt:lpstr>
      <vt:lpstr>“Verified” boot (signatures)</vt:lpstr>
      <vt:lpstr>“Verified” boot</vt:lpstr>
      <vt:lpstr>Root of trust (for verified/measured boot)</vt:lpstr>
      <vt:lpstr>BIOS as root of trust</vt:lpstr>
      <vt:lpstr>BIOS – security considerations</vt:lpstr>
      <vt:lpstr>How BIOS can be compromised?</vt:lpstr>
      <vt:lpstr>BIOS write locking – “locks”</vt:lpstr>
      <vt:lpstr>Attacks against BIOS locks</vt:lpstr>
      <vt:lpstr>Impact: Attack against Tails live-CD distro</vt:lpstr>
      <vt:lpstr>Intel Boot Guard (IBG)</vt:lpstr>
      <vt:lpstr>Intel Boot Guard (IBG)</vt:lpstr>
      <vt:lpstr>Intel Boot Guard – new root of trust</vt:lpstr>
      <vt:lpstr>Intel Boot Guard – security improvements</vt:lpstr>
      <vt:lpstr>How hard is to incorporate backdoor?</vt:lpstr>
      <vt:lpstr>Short summary</vt:lpstr>
      <vt:lpstr>Trusted platform module</vt:lpstr>
      <vt:lpstr>TPM hardware</vt:lpstr>
      <vt:lpstr>Trusted platform module</vt:lpstr>
      <vt:lpstr>Trusted Platform Module (TPM)</vt:lpstr>
      <vt:lpstr>TPM 1.2 vs. TPM 2.0</vt:lpstr>
      <vt:lpstr>Provided security functions</vt:lpstr>
      <vt:lpstr>TPM Trusted Software Stack stack</vt:lpstr>
      <vt:lpstr>TPM PCR</vt:lpstr>
      <vt:lpstr>Platform attestation – PCR registers </vt:lpstr>
      <vt:lpstr>Remote attestation of platform state</vt:lpstr>
      <vt:lpstr>Remote attestation of platform state</vt:lpstr>
      <vt:lpstr>Remote attestation</vt:lpstr>
      <vt:lpstr>Platform attestation – PCR registers </vt:lpstr>
      <vt:lpstr>TPM platform info</vt:lpstr>
      <vt:lpstr>Trusted boot – real implementations</vt:lpstr>
      <vt:lpstr>Verified boot - Chromium OS</vt:lpstr>
      <vt:lpstr>Chromium OS uses of TPM</vt:lpstr>
      <vt:lpstr>UEFI secure boot</vt:lpstr>
      <vt:lpstr>UEFI secure boot principles</vt:lpstr>
      <vt:lpstr>Prezentace aplikace PowerPoint</vt:lpstr>
      <vt:lpstr>Prezentace aplikace PowerPoint</vt:lpstr>
      <vt:lpstr>Windows 8/10 trusted boot</vt:lpstr>
      <vt:lpstr>Windows 8/10 trusted boot</vt:lpstr>
      <vt:lpstr>Windows 8/10 – secure boot process</vt:lpstr>
      <vt:lpstr>TPM owner password</vt:lpstr>
      <vt:lpstr>Prezentace aplikace PowerPoint</vt:lpstr>
      <vt:lpstr>Basic components</vt:lpstr>
      <vt:lpstr>TPM keys</vt:lpstr>
      <vt:lpstr>TPM storage keys</vt:lpstr>
      <vt:lpstr>TPM policy</vt:lpstr>
      <vt:lpstr>Programming with TPM</vt:lpstr>
      <vt:lpstr>Usage of TPM in cloud-computing</vt:lpstr>
      <vt:lpstr>Dynamic root of trust</vt:lpstr>
      <vt:lpstr>Static Root of Trust Measurement (SRTM)</vt:lpstr>
      <vt:lpstr>Dynamic Root Trust Measurement (DRTM)</vt:lpstr>
      <vt:lpstr>Intel’s Trusted Execution Technology</vt:lpstr>
      <vt:lpstr>Intel’s TXT issues</vt:lpstr>
      <vt:lpstr>tboot – open-source implementation </vt:lpstr>
      <vt:lpstr>Intel’s SGX : Security enclave</vt:lpstr>
      <vt:lpstr>Intel’s SGX – some details </vt:lpstr>
      <vt:lpstr>SGX hardened password verification</vt:lpstr>
      <vt:lpstr>Intel SGX is very active research area</vt:lpstr>
      <vt:lpstr>Programming with Intel’s SGX</vt:lpstr>
      <vt:lpstr>Trusted computing - Critique</vt:lpstr>
      <vt:lpstr>Trusted computing - controversy</vt:lpstr>
      <vt:lpstr>Trusted computing - controversy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4294</cp:revision>
  <cp:lastPrinted>2016-05-18T18:09:39Z</cp:lastPrinted>
  <dcterms:created xsi:type="dcterms:W3CDTF">2012-06-27T07:21:19Z</dcterms:created>
  <dcterms:modified xsi:type="dcterms:W3CDTF">2017-04-25T11:15:07Z</dcterms:modified>
</cp:coreProperties>
</file>