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36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0BA7C-6E61-4C22-9692-985F6A7CB290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82393-FC8A-4D03-8359-484EC04ED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437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055C-0906-46C5-B791-BABE4641FEA3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AD8D-1DDB-4CD6-ABCF-AEED4C6B791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svislý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055C-0906-46C5-B791-BABE4641FEA3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AD8D-1DDB-4CD6-ABCF-AEED4C6B791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11D0055C-0906-46C5-B791-BABE4641FEA3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AD8D-1DDB-4CD6-ABCF-AEED4C6B791D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055C-0906-46C5-B791-BABE4641FEA3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AD8D-1DDB-4CD6-ABCF-AEED4C6B791D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055C-0906-46C5-B791-BABE4641FEA3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AD8D-1DDB-4CD6-ABCF-AEED4C6B791D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055C-0906-46C5-B791-BABE4641FEA3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AD8D-1DDB-4CD6-ABCF-AEED4C6B791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055C-0906-46C5-B791-BABE4641FEA3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AD8D-1DDB-4CD6-ABCF-AEED4C6B791D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055C-0906-46C5-B791-BABE4641FEA3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AD8D-1DDB-4CD6-ABCF-AEED4C6B791D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055C-0906-46C5-B791-BABE4641FEA3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AD8D-1DDB-4CD6-ABCF-AEED4C6B791D}" type="slidenum">
              <a:rPr lang="cs-CZ" smtClean="0"/>
              <a:t>‹#›</a:t>
            </a:fld>
            <a:endParaRPr lang="cs-CZ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055C-0906-46C5-B791-BABE4641FEA3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AD8D-1DDB-4CD6-ABCF-AEED4C6B791D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055C-0906-46C5-B791-BABE4641FEA3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AD8D-1DDB-4CD6-ABCF-AEED4C6B791D}" type="slidenum">
              <a:rPr lang="cs-CZ" smtClean="0"/>
              <a:t>‹#›</a:t>
            </a:fld>
            <a:endParaRPr lang="cs-CZ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11D0055C-0906-46C5-B791-BABE4641FEA3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A386AD8D-1DDB-4CD6-ABCF-AEED4C6B791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SWOT </a:t>
            </a:r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Wine company, operating in the market since 1992, producing 20,000 liters of wine, of which approx. 5000 bottles of wine per year. It produces classic varieties of wine made ​​from grapes from their own vineyards. Family firm in nature, are mainly employed family members. Everything is family caters only for seasonal work hires temporary workers.</a:t>
            </a:r>
            <a:endParaRPr lang="cs-CZ" dirty="0"/>
          </a:p>
          <a:p>
            <a:r>
              <a:rPr lang="en-US" dirty="0"/>
              <a:t>Part of the processing is automated, the value of machines is approx. 3 million. Advertising is going through brochures and presentations on selected events and exhibitions. Web pages are made ​​by professional companies, provides a simple order form on the wine, it is clear that this is not about e-shop. The company does not provide delivering of wine.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</a:t>
            </a:r>
            <a:r>
              <a:rPr lang="cs-CZ" dirty="0" err="1" smtClean="0"/>
              <a:t>xample</a:t>
            </a:r>
            <a:r>
              <a:rPr lang="cs-CZ" dirty="0" smtClean="0"/>
              <a:t> 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/>
        </p:nvGraphicFramePr>
        <p:xfrm>
          <a:off x="500034" y="142852"/>
          <a:ext cx="8229600" cy="2900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Strengths: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Weaknesses: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4425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Zástupný symbol pro obsah 4"/>
          <p:cNvGraphicFramePr>
            <a:graphicFrameLocks/>
          </p:cNvGraphicFramePr>
          <p:nvPr/>
        </p:nvGraphicFramePr>
        <p:xfrm>
          <a:off x="500034" y="3286124"/>
          <a:ext cx="8229600" cy="2900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Opportunities: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Threats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</a:tr>
              <a:tr h="2442565">
                <a:tc>
                  <a:txBody>
                    <a:bodyPr/>
                    <a:lstStyle/>
                    <a:p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/>
        </p:nvGraphicFramePr>
        <p:xfrm>
          <a:off x="500034" y="142852"/>
          <a:ext cx="8229600" cy="2900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Strengths: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Weaknesses: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442565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Established family business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Long-term clients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The vineyard property we do not depend on the purchase price of grapes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We are watching high-quality grapes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The mechanization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Quality website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No built e-store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boost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new varieties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complexive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communication with the customer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We are able to ensure delivery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The traditional varieties we have to chemically treat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Zástupný symbol pro obsah 4"/>
          <p:cNvGraphicFramePr>
            <a:graphicFrameLocks/>
          </p:cNvGraphicFramePr>
          <p:nvPr/>
        </p:nvGraphicFramePr>
        <p:xfrm>
          <a:off x="500034" y="3286124"/>
          <a:ext cx="8229600" cy="3292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Opportunities: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Threats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</a:tr>
              <a:tr h="2442565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Subsidies from the EU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Cooperation with the Wine Fund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Wine Routes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St. Martin or similar campaign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Cooperation with universities or professional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Cooperation in the micro - Wine Exchange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Establishing cooperation with selected shop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Taxation of wine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New, attractive varieties - </a:t>
                      </a:r>
                      <a:r>
                        <a:rPr lang="cs-CZ" dirty="0" err="1" smtClean="0"/>
                        <a:t>resistents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Imports of wine from abroad (Slovakia, Austria, Hungary)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Owners of other alcoholic beverages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Promotions,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exhorting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consume beverages other than wine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118096"/>
              </p:ext>
            </p:extLst>
          </p:nvPr>
        </p:nvGraphicFramePr>
        <p:xfrm>
          <a:off x="857224" y="1000108"/>
          <a:ext cx="7543272" cy="4525962"/>
        </p:xfrm>
        <a:graphic>
          <a:graphicData uri="http://schemas.openxmlformats.org/drawingml/2006/table">
            <a:tbl>
              <a:tblPr/>
              <a:tblGrid>
                <a:gridCol w="747300"/>
                <a:gridCol w="1368152"/>
                <a:gridCol w="2952328"/>
                <a:gridCol w="2475492"/>
              </a:tblGrid>
              <a:tr h="335256">
                <a:tc rowSpan="2" gridSpan="2">
                  <a:txBody>
                    <a:bodyPr/>
                    <a:lstStyle/>
                    <a:p>
                      <a:r>
                        <a:rPr lang="en-US" sz="1600" noProof="0" dirty="0" smtClean="0"/>
                        <a:t>SWOT – analysis</a:t>
                      </a: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Internal</a:t>
                      </a: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5256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Strengths</a:t>
                      </a: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Weaknesses</a:t>
                      </a:r>
                      <a:endParaRPr lang="en-US" sz="1600" noProof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84391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External</a:t>
                      </a:r>
                      <a:endParaRPr lang="en-US" sz="1600" noProof="0"/>
                    </a:p>
                  </a:txBody>
                  <a:tcPr marL="83814" marR="83814" marT="41907" marB="41907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Opportunities</a:t>
                      </a:r>
                      <a:endParaRPr lang="en-US" sz="1600" noProof="0" dirty="0"/>
                    </a:p>
                  </a:txBody>
                  <a:tcPr marL="83814" marR="83814" marT="41907" marB="41907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 smtClean="0"/>
                        <a:t>S-O-Strategy</a:t>
                      </a:r>
                      <a:r>
                        <a:rPr lang="cs-CZ" sz="1600" i="1" baseline="0" noProof="0" dirty="0" smtClean="0"/>
                        <a:t> = Maxi </a:t>
                      </a:r>
                      <a:r>
                        <a:rPr lang="cs-CZ" sz="1600" i="1" baseline="0" noProof="0" dirty="0" err="1" smtClean="0"/>
                        <a:t>Maxi</a:t>
                      </a:r>
                      <a:r>
                        <a:rPr lang="en-US" sz="1600" noProof="0" dirty="0" smtClean="0"/>
                        <a:t/>
                      </a:r>
                      <a:br>
                        <a:rPr lang="en-US" sz="1600" noProof="0" dirty="0" smtClean="0"/>
                      </a:br>
                      <a:r>
                        <a:rPr lang="en-US" sz="1600" noProof="0" dirty="0" smtClean="0"/>
                        <a:t>Developing the new methods,</a:t>
                      </a:r>
                      <a:r>
                        <a:rPr lang="en-US" sz="1600" baseline="0" noProof="0" dirty="0" smtClean="0"/>
                        <a:t> suitable for improving the strengths of the company</a:t>
                      </a:r>
                      <a:r>
                        <a:rPr lang="en-US" sz="1600" noProof="0" dirty="0" smtClean="0"/>
                        <a:t/>
                      </a:r>
                      <a:br>
                        <a:rPr lang="en-US" sz="1600" noProof="0" dirty="0" smtClean="0"/>
                      </a:b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 smtClean="0"/>
                        <a:t>W-O-Strategy</a:t>
                      </a:r>
                      <a:r>
                        <a:rPr lang="cs-CZ" sz="1600" i="1" baseline="0" noProof="0" dirty="0" smtClean="0"/>
                        <a:t> = Mini Maxi</a:t>
                      </a:r>
                      <a:endParaRPr lang="en-US" sz="1600" noProof="0" dirty="0" smtClean="0"/>
                    </a:p>
                    <a:p>
                      <a:pPr algn="l"/>
                      <a:r>
                        <a:rPr lang="en-US" sz="1600" noProof="0" dirty="0" smtClean="0"/>
                        <a:t>Removing the weaknesses to found the new opportunities</a:t>
                      </a:r>
                      <a:br>
                        <a:rPr lang="en-US" sz="1600" noProof="0" dirty="0" smtClean="0"/>
                      </a:b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20115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Threatens</a:t>
                      </a:r>
                      <a:endParaRPr lang="en-US" sz="1600" noProof="0" dirty="0"/>
                    </a:p>
                  </a:txBody>
                  <a:tcPr marL="83814" marR="83814" marT="41907" marB="41907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 smtClean="0"/>
                        <a:t>S-T-Strategy</a:t>
                      </a:r>
                      <a:r>
                        <a:rPr lang="cs-CZ" sz="1600" i="1" baseline="0" noProof="0" dirty="0" smtClean="0"/>
                        <a:t> = Maxi Mini</a:t>
                      </a:r>
                      <a:r>
                        <a:rPr lang="en-US" sz="1600" noProof="0" dirty="0" smtClean="0"/>
                        <a:t/>
                      </a:r>
                      <a:br>
                        <a:rPr lang="en-US" sz="1600" noProof="0" dirty="0" smtClean="0"/>
                      </a:br>
                      <a:r>
                        <a:rPr lang="en-US" sz="1600" noProof="0" dirty="0" smtClean="0"/>
                        <a:t>Using the strengths</a:t>
                      </a:r>
                      <a:r>
                        <a:rPr lang="en-US" sz="1600" baseline="0" noProof="0" dirty="0" smtClean="0"/>
                        <a:t> to eliminate the threatens</a:t>
                      </a:r>
                      <a:endParaRPr lang="en-US" sz="1600" noProof="0" dirty="0" smtClean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 smtClean="0"/>
                        <a:t>W-T-Strategy</a:t>
                      </a:r>
                      <a:r>
                        <a:rPr lang="cs-CZ" sz="1600" i="1" baseline="0" noProof="0" dirty="0" smtClean="0"/>
                        <a:t> = Mini </a:t>
                      </a:r>
                      <a:r>
                        <a:rPr lang="cs-CZ" sz="1600" i="1" baseline="0" noProof="0" dirty="0" err="1" smtClean="0"/>
                        <a:t>Mini</a:t>
                      </a:r>
                      <a:r>
                        <a:rPr lang="en-US" sz="1600" noProof="0" dirty="0" smtClean="0"/>
                        <a:t/>
                      </a:r>
                      <a:br>
                        <a:rPr lang="en-US" sz="1600" noProof="0" dirty="0" smtClean="0"/>
                      </a:br>
                      <a:r>
                        <a:rPr lang="en-US" sz="1600" noProof="0" dirty="0" smtClean="0"/>
                        <a:t>Developing strategies</a:t>
                      </a:r>
                      <a:r>
                        <a:rPr lang="en-US" sz="1600" baseline="0" noProof="0" dirty="0" smtClean="0"/>
                        <a:t> to eliminate the threatens, endangering our weaknesses.</a:t>
                      </a:r>
                      <a:r>
                        <a:rPr lang="en-US" sz="1600" noProof="0" dirty="0" smtClean="0"/>
                        <a:t/>
                      </a:r>
                      <a:br>
                        <a:rPr lang="en-US" sz="1600" noProof="0" dirty="0" smtClean="0"/>
                      </a:b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118096"/>
              </p:ext>
            </p:extLst>
          </p:nvPr>
        </p:nvGraphicFramePr>
        <p:xfrm>
          <a:off x="457200" y="428604"/>
          <a:ext cx="8115328" cy="5827550"/>
        </p:xfrm>
        <a:graphic>
          <a:graphicData uri="http://schemas.openxmlformats.org/drawingml/2006/table">
            <a:tbl>
              <a:tblPr/>
              <a:tblGrid>
                <a:gridCol w="614338"/>
                <a:gridCol w="1000132"/>
                <a:gridCol w="3643338"/>
                <a:gridCol w="2857520"/>
              </a:tblGrid>
              <a:tr h="422041">
                <a:tc rowSpan="2" gridSpan="2">
                  <a:txBody>
                    <a:bodyPr/>
                    <a:lstStyle/>
                    <a:p>
                      <a:r>
                        <a:rPr lang="en-US" sz="1600" noProof="0" dirty="0" smtClean="0"/>
                        <a:t>SWOT – analysis</a:t>
                      </a: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Internal</a:t>
                      </a: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22041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/>
                        <a:t>Strengths</a:t>
                      </a:r>
                      <a:endParaRPr lang="en-US" sz="1600" b="1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/>
                        <a:t>Weaknesses</a:t>
                      </a:r>
                      <a:endParaRPr lang="en-US" sz="1600" b="1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084876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External</a:t>
                      </a:r>
                      <a:endParaRPr lang="en-US" sz="1600" noProof="0" dirty="0"/>
                    </a:p>
                  </a:txBody>
                  <a:tcPr marL="83814" marR="83814" marT="41907" marB="41907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/>
                        <a:t>Opportunities</a:t>
                      </a:r>
                      <a:endParaRPr lang="en-US" sz="1600" b="1" noProof="0" dirty="0"/>
                    </a:p>
                  </a:txBody>
                  <a:tcPr marL="83814" marR="83814" marT="41907" marB="41907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i="1" noProof="0" dirty="0" smtClean="0"/>
                        <a:t>S-O-Strategy</a:t>
                      </a:r>
                      <a:r>
                        <a:rPr lang="cs-CZ" sz="1600" b="1" i="1" baseline="0" noProof="0" dirty="0" smtClean="0"/>
                        <a:t> = Maxi </a:t>
                      </a:r>
                      <a:r>
                        <a:rPr lang="cs-CZ" sz="1600" b="1" i="1" baseline="0" noProof="0" dirty="0" err="1" smtClean="0"/>
                        <a:t>Maxi</a:t>
                      </a:r>
                      <a:endParaRPr lang="cs-CZ" sz="1600" b="1" i="1" baseline="0" noProof="0" dirty="0" smtClean="0"/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Subsidies from the EU to the reconstruction of old vineyards and new machinery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 Fund for the expansion of wine websites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range of quality wines in the St. Martin's Wine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Thanks to the wine trails we will increase our turnover by long-term customers - are known to come round and thus become better known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i="1" noProof="0" dirty="0" smtClean="0"/>
                        <a:t>W-O-Strategy</a:t>
                      </a:r>
                      <a:r>
                        <a:rPr lang="cs-CZ" sz="1600" b="1" i="1" baseline="0" noProof="0" dirty="0" smtClean="0"/>
                        <a:t> = Mini Maxi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Subsidies from the EU to build e-shop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Wine of the fund may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dotated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introduction of new varieties - also leads to the elimination of spraying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Entering analysis of improved communication as a student project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 working with a wine cellar wine improves delivery to customers</a:t>
                      </a:r>
                      <a:endParaRPr lang="en-US" sz="1400" noProof="0" dirty="0" smtClean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25322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/>
                        <a:t>Threatens</a:t>
                      </a:r>
                      <a:endParaRPr lang="en-US" sz="1600" b="1" noProof="0" dirty="0"/>
                    </a:p>
                  </a:txBody>
                  <a:tcPr marL="83814" marR="83814" marT="41907" marB="41907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i="1" noProof="0" dirty="0" smtClean="0"/>
                        <a:t>S-T-Strategy</a:t>
                      </a:r>
                      <a:r>
                        <a:rPr lang="cs-CZ" sz="1600" b="1" i="1" baseline="0" noProof="0" dirty="0" smtClean="0"/>
                        <a:t> = Maxi Mini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quality of the websites we are able to partially counter campaigns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exhorting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drink other beverages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quality of our wines protects us against competition from abroad, it is necessary to emphasize quality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Thanks to its own vineyards, the employment of family members and paid mechanization we are better able to withstand the pressure on the price of wine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sz="1600" b="1" i="1" noProof="0" dirty="0" smtClean="0"/>
                        <a:t>W-T-Strategy</a:t>
                      </a:r>
                      <a:r>
                        <a:rPr lang="cs-CZ" sz="1600" b="1" i="1" baseline="0" noProof="0" dirty="0" smtClean="0"/>
                        <a:t> = Mini </a:t>
                      </a:r>
                      <a:r>
                        <a:rPr lang="cs-CZ" sz="1600" b="1" i="1" baseline="0" noProof="0" dirty="0" err="1" smtClean="0"/>
                        <a:t>Mini</a:t>
                      </a:r>
                      <a:endParaRPr lang="cs-CZ" sz="1600" b="1" i="1" baseline="0" noProof="0" dirty="0" smtClean="0"/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ntroduction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new resistant varieties will keep on top of production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 improving communication with customers while maintaining customers that drinking wine is the best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Thanks for building e-shop, we will increase turnover and so we better face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theeffects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taxation on wine</a:t>
                      </a:r>
                    </a:p>
                    <a:p>
                      <a:pPr algn="l"/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Horský motiv</Template>
  <TotalTime>4585</TotalTime>
  <Words>580</Words>
  <Application>Microsoft Office PowerPoint</Application>
  <PresentationFormat>Předvádění na obrazovce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Mountain</vt:lpstr>
      <vt:lpstr>SWOT analysis</vt:lpstr>
      <vt:lpstr>Example 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</dc:title>
  <dc:creator>test</dc:creator>
  <cp:lastModifiedBy>leonard</cp:lastModifiedBy>
  <cp:revision>7</cp:revision>
  <cp:lastPrinted>2014-03-18T09:08:19Z</cp:lastPrinted>
  <dcterms:created xsi:type="dcterms:W3CDTF">2012-03-13T15:48:52Z</dcterms:created>
  <dcterms:modified xsi:type="dcterms:W3CDTF">2014-03-20T14:31:33Z</dcterms:modified>
</cp:coreProperties>
</file>