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6" r:id="rId2"/>
    <p:sldId id="257" r:id="rId3"/>
    <p:sldId id="258" r:id="rId4"/>
    <p:sldId id="260" r:id="rId5"/>
    <p:sldId id="262" r:id="rId6"/>
    <p:sldId id="261" r:id="rId7"/>
    <p:sldId id="263" r:id="rId8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366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0BA7C-6E61-4C22-9692-985F6A7CB290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82393-FC8A-4D03-8359-484EC04ED5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4373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6"/>
          <p:cNvGrpSpPr/>
          <p:nvPr/>
        </p:nvGrpSpPr>
        <p:grpSpPr>
          <a:xfrm>
            <a:off x="0" y="3268345"/>
            <a:ext cx="9144000" cy="146304"/>
            <a:chOff x="0" y="3268345"/>
            <a:chExt cx="9144000" cy="146304"/>
          </a:xfrm>
        </p:grpSpPr>
        <p:sp>
          <p:nvSpPr>
            <p:cNvPr id="13" name="Rectangle 12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752600"/>
            <a:ext cx="7924800" cy="1470025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0055C-0906-46C5-B791-BABE4641FEA3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AD8D-1DDB-4CD6-ABCF-AEED4C6B791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svislý tex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0055C-0906-46C5-B791-BABE4641FEA3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AD8D-1DDB-4CD6-ABCF-AEED4C6B791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grpSp>
        <p:nvGrpSpPr>
          <p:cNvPr id="2" name="Group 7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18288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722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9712" y="6356350"/>
            <a:ext cx="1868424" cy="365125"/>
          </a:xfrm>
        </p:spPr>
        <p:txBody>
          <a:bodyPr/>
          <a:lstStyle/>
          <a:p>
            <a:fld id="{11D0055C-0906-46C5-B791-BABE4641FEA3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AD8D-1DDB-4CD6-ABCF-AEED4C6B791D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 rot="5400000" flipH="1">
            <a:off x="3332988" y="3384804"/>
            <a:ext cx="6867144" cy="73152"/>
            <a:chOff x="0" y="3268345"/>
            <a:chExt cx="9144000" cy="146304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9616"/>
            <a:ext cx="8229600" cy="462654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0055C-0906-46C5-B791-BABE4641FEA3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AD8D-1DDB-4CD6-ABCF-AEED4C6B791D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3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512" y="4406900"/>
            <a:ext cx="78272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2667000"/>
            <a:ext cx="78272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0055C-0906-46C5-B791-BABE4641FEA3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AD8D-1DDB-4CD6-ABCF-AEED4C6B791D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12"/>
          <p:cNvGrpSpPr/>
          <p:nvPr/>
        </p:nvGrpSpPr>
        <p:grpSpPr>
          <a:xfrm flipH="1">
            <a:off x="0" y="4228465"/>
            <a:ext cx="9144000" cy="146304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0055C-0906-46C5-B791-BABE4641FEA3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AD8D-1DDB-4CD6-ABCF-AEED4C6B791D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6" name="Rectangle 15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971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971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0055C-0906-46C5-B791-BABE4641FEA3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AD8D-1DDB-4CD6-ABCF-AEED4C6B791D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grpSp>
        <p:nvGrpSpPr>
          <p:cNvPr id="2" name="Group 16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0055C-0906-46C5-B791-BABE4641FEA3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AD8D-1DDB-4CD6-ABCF-AEED4C6B791D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grpSp>
        <p:nvGrpSpPr>
          <p:cNvPr id="2" name="Group 12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0055C-0906-46C5-B791-BABE4641FEA3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AD8D-1DDB-4CD6-ABCF-AEED4C6B791D}" type="slidenum">
              <a:rPr lang="cs-CZ" smtClean="0"/>
              <a:t>‹#›</a:t>
            </a:fld>
            <a:endParaRPr lang="cs-CZ"/>
          </a:p>
        </p:txBody>
      </p:sp>
      <p:grpSp>
        <p:nvGrpSpPr>
          <p:cNvPr id="5" name="Group 10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7937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71600"/>
            <a:ext cx="5111750" cy="4754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371600"/>
            <a:ext cx="3008313" cy="4754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0055C-0906-46C5-B791-BABE4641FEA3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AD8D-1DDB-4CD6-ABCF-AEED4C6B791D}" type="slidenum">
              <a:rPr lang="cs-CZ" smtClean="0"/>
              <a:t>‹#›</a:t>
            </a:fld>
            <a:endParaRPr lang="cs-CZ"/>
          </a:p>
        </p:txBody>
      </p:sp>
      <p:grpSp>
        <p:nvGrpSpPr>
          <p:cNvPr id="8" name="Group 13"/>
          <p:cNvGrpSpPr/>
          <p:nvPr/>
        </p:nvGrpSpPr>
        <p:grpSpPr>
          <a:xfrm flipH="1">
            <a:off x="0" y="11430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1801368" y="685800"/>
            <a:ext cx="5495544" cy="3886200"/>
          </a:xfrm>
          <a:solidFill>
            <a:schemeClr val="accent1"/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contrasting" dir="t"/>
          </a:scene3d>
          <a:sp3d contourW="12700" prstMaterial="softEdge">
            <a:bevelT prst="cross"/>
            <a:contourClr>
              <a:srgbClr val="FFFFFF"/>
            </a:contourClr>
          </a:sp3d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0055C-0906-46C5-B791-BABE4641FEA3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AD8D-1DDB-4CD6-ABCF-AEED4C6B791D}" type="slidenum">
              <a:rPr lang="cs-CZ" smtClean="0"/>
              <a:t>‹#›</a:t>
            </a:fld>
            <a:endParaRPr lang="cs-CZ"/>
          </a:p>
        </p:txBody>
      </p:sp>
      <p:grpSp>
        <p:nvGrpSpPr>
          <p:cNvPr id="3" name="Group 15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26" y="0"/>
            <a:ext cx="9144000" cy="6286520"/>
          </a:xfrm>
          <a:prstGeom prst="rect">
            <a:avLst/>
          </a:prstGeom>
          <a:gradFill flip="none" rotWithShape="1">
            <a:gsLst>
              <a:gs pos="1000">
                <a:schemeClr val="bg2">
                  <a:alpha val="0"/>
                </a:schemeClr>
              </a:gs>
              <a:gs pos="100000">
                <a:schemeClr val="bg1">
                  <a:alpha val="92000"/>
                </a:schemeClr>
              </a:gs>
            </a:gsLst>
            <a:lin ang="16200000" scaled="1"/>
            <a:tileRect/>
          </a:gradFill>
          <a:ln w="285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453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ysClr val="windowText" lastClr="000000"/>
                </a:solidFill>
              </a:defRPr>
            </a:lvl1pPr>
          </a:lstStyle>
          <a:p>
            <a:fld id="{11D0055C-0906-46C5-B791-BABE4641FEA3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ysClr val="windowText" lastClr="000000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0248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ysClr val="windowText" lastClr="000000"/>
                </a:solidFill>
              </a:defRPr>
            </a:lvl1pPr>
          </a:lstStyle>
          <a:p>
            <a:fld id="{A386AD8D-1DDB-4CD6-ABCF-AEED4C6B791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Placeholder 7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ln>
            <a:noFill/>
          </a:ln>
          <a:solidFill>
            <a:srgbClr val="FFFFFF"/>
          </a:solidFill>
          <a:effectLst>
            <a:glow rad="101600">
              <a:schemeClr val="tx2"/>
            </a:glo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SzPct val="70000"/>
        <a:buFont typeface="Wingdings 2" pitchFamily="18" charset="2"/>
        <a:buChar char="¥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4"/>
        </a:buClr>
        <a:buSzPct val="60000"/>
        <a:buFont typeface="Wingdings 2" pitchFamily="18" charset="2"/>
        <a:buChar char="¥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5"/>
        </a:buClr>
        <a:buSzPct val="57000"/>
        <a:buFont typeface="Wingdings 2" pitchFamily="18" charset="2"/>
        <a:buChar char="¥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6"/>
        </a:buClr>
        <a:buSzPct val="55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SzPct val="50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SWOT </a:t>
            </a:r>
            <a:r>
              <a:rPr lang="cs-CZ" dirty="0" err="1" smtClean="0"/>
              <a:t>analysis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Wine company, operating in the market since 1992, producing 20,000 liters of wine, of which approx. 5000 bottles of wine per year. It produces classic varieties of wine made ​​from grapes from their own vineyards. Family firm in nature, are mainly employed family members. Everything is family caters only for seasonal work hires temporary workers.</a:t>
            </a:r>
            <a:endParaRPr lang="cs-CZ" dirty="0"/>
          </a:p>
          <a:p>
            <a:r>
              <a:rPr lang="en-US" dirty="0"/>
              <a:t>Part of the processing is automated, the value of machines is approx. 3 million. Advertising is going through brochures and presentations on selected events and exhibitions. Web pages are made ​​by professional companies, provides a simple order form on the wine, it is clear that this is not about e-shop. The company does not provide delivering of wine.</a:t>
            </a:r>
            <a:endParaRPr lang="cs-CZ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</a:t>
            </a:r>
            <a:r>
              <a:rPr lang="cs-CZ" dirty="0" err="1" smtClean="0"/>
              <a:t>xample</a:t>
            </a:r>
            <a:r>
              <a:rPr lang="cs-CZ" dirty="0" smtClean="0"/>
              <a:t> 1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6" name="Zástupný symbol pro obsah 4"/>
          <p:cNvGraphicFramePr>
            <a:graphicFrameLocks/>
          </p:cNvGraphicFramePr>
          <p:nvPr/>
        </p:nvGraphicFramePr>
        <p:xfrm>
          <a:off x="500034" y="142852"/>
          <a:ext cx="8229600" cy="29003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8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Strengths: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Weaknesses: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442565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Zástupný symbol pro obsah 4"/>
          <p:cNvGraphicFramePr>
            <a:graphicFrameLocks/>
          </p:cNvGraphicFramePr>
          <p:nvPr/>
        </p:nvGraphicFramePr>
        <p:xfrm>
          <a:off x="500034" y="3286124"/>
          <a:ext cx="8229600" cy="29003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8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Opportunities: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Threats</a:t>
                      </a: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</a:txBody>
                  <a:tcPr/>
                </a:tc>
              </a:tr>
              <a:tr h="2442565">
                <a:tc>
                  <a:txBody>
                    <a:bodyPr/>
                    <a:lstStyle/>
                    <a:p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6" name="Zástupný symbol pro obsah 4"/>
          <p:cNvGraphicFramePr>
            <a:graphicFrameLocks/>
          </p:cNvGraphicFramePr>
          <p:nvPr/>
        </p:nvGraphicFramePr>
        <p:xfrm>
          <a:off x="500034" y="142852"/>
          <a:ext cx="8229600" cy="29003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8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Strengths: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Weaknesses: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442565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Established family business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Long-term clients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The vineyard property we do not depend on the purchase price of grapes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We are watching high-quality grapes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The mechanization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Quality website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No built e-store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</a:t>
                      </a:r>
                      <a:r>
                        <a:rPr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boost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up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new varieties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</a:t>
                      </a:r>
                      <a:r>
                        <a:rPr lang="cs-CZ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complexive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communication with the customer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We are able to ensure delivery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The traditional varieties we have to chemically treat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Zástupný symbol pro obsah 4"/>
          <p:cNvGraphicFramePr>
            <a:graphicFrameLocks/>
          </p:cNvGraphicFramePr>
          <p:nvPr/>
        </p:nvGraphicFramePr>
        <p:xfrm>
          <a:off x="500034" y="3286124"/>
          <a:ext cx="8229600" cy="3292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8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Opportunities: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Threats</a:t>
                      </a: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</a:txBody>
                  <a:tcPr/>
                </a:tc>
              </a:tr>
              <a:tr h="2442565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Subsidies from the EU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Cooperation with the Wine Fund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Wine Routes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St. Martin or similar campaign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Cooperation with universities or professional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Cooperation in the micro - Wine Exchange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Establishing cooperation with selected shop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Taxation of wine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New, attractive varieties - </a:t>
                      </a:r>
                      <a:r>
                        <a:rPr lang="cs-CZ" dirty="0" err="1" smtClean="0"/>
                        <a:t>resistents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Imports of wine from abroad (Slovakia, Austria, Hungary)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Owners of other alcoholic beverages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Promotions, </a:t>
                      </a:r>
                      <a:r>
                        <a:rPr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exhorting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 consume beverages other than wine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118096"/>
              </p:ext>
            </p:extLst>
          </p:nvPr>
        </p:nvGraphicFramePr>
        <p:xfrm>
          <a:off x="857224" y="1000108"/>
          <a:ext cx="7543272" cy="4525962"/>
        </p:xfrm>
        <a:graphic>
          <a:graphicData uri="http://schemas.openxmlformats.org/drawingml/2006/table">
            <a:tbl>
              <a:tblPr/>
              <a:tblGrid>
                <a:gridCol w="747300"/>
                <a:gridCol w="1368152"/>
                <a:gridCol w="2952328"/>
                <a:gridCol w="2475492"/>
              </a:tblGrid>
              <a:tr h="335256">
                <a:tc rowSpan="2" gridSpan="2">
                  <a:txBody>
                    <a:bodyPr/>
                    <a:lstStyle/>
                    <a:p>
                      <a:r>
                        <a:rPr lang="en-US" sz="1600" noProof="0" dirty="0" smtClean="0"/>
                        <a:t>SWOT – analysis</a:t>
                      </a:r>
                      <a:endParaRPr lang="en-US" sz="1600" noProof="0" dirty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Internal</a:t>
                      </a:r>
                      <a:endParaRPr lang="en-US" sz="1600" noProof="0" dirty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35256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Strengths</a:t>
                      </a:r>
                      <a:endParaRPr lang="en-US" sz="1600" noProof="0" dirty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smtClean="0"/>
                        <a:t>Weaknesses</a:t>
                      </a:r>
                      <a:endParaRPr lang="en-US" sz="1600" noProof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1843911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noProof="0" smtClean="0"/>
                        <a:t>External</a:t>
                      </a:r>
                      <a:endParaRPr lang="en-US" sz="1600" noProof="0"/>
                    </a:p>
                  </a:txBody>
                  <a:tcPr marL="83814" marR="83814" marT="41907" marB="41907" vert="wordArtVert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Opportunities</a:t>
                      </a:r>
                      <a:endParaRPr lang="en-US" sz="1600" noProof="0" dirty="0"/>
                    </a:p>
                  </a:txBody>
                  <a:tcPr marL="83814" marR="83814" marT="41907" marB="41907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i="1" noProof="0" dirty="0" smtClean="0"/>
                        <a:t>S-O-Strategy</a:t>
                      </a:r>
                      <a:r>
                        <a:rPr lang="cs-CZ" sz="1600" i="1" baseline="0" noProof="0" dirty="0" smtClean="0"/>
                        <a:t> = Maxi </a:t>
                      </a:r>
                      <a:r>
                        <a:rPr lang="cs-CZ" sz="1600" i="1" baseline="0" noProof="0" dirty="0" err="1" smtClean="0"/>
                        <a:t>Maxi</a:t>
                      </a:r>
                      <a:r>
                        <a:rPr lang="en-US" sz="1600" noProof="0" dirty="0" smtClean="0"/>
                        <a:t/>
                      </a:r>
                      <a:br>
                        <a:rPr lang="en-US" sz="1600" noProof="0" dirty="0" smtClean="0"/>
                      </a:br>
                      <a:r>
                        <a:rPr lang="en-US" sz="1600" noProof="0" dirty="0" smtClean="0"/>
                        <a:t>Developing the new methods,</a:t>
                      </a:r>
                      <a:r>
                        <a:rPr lang="en-US" sz="1600" baseline="0" noProof="0" dirty="0" smtClean="0"/>
                        <a:t> suitable for improving the strengths of the company</a:t>
                      </a:r>
                      <a:r>
                        <a:rPr lang="en-US" sz="1600" noProof="0" dirty="0" smtClean="0"/>
                        <a:t/>
                      </a:r>
                      <a:br>
                        <a:rPr lang="en-US" sz="1600" noProof="0" dirty="0" smtClean="0"/>
                      </a:br>
                      <a:endParaRPr lang="en-US" sz="1600" noProof="0" dirty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i="1" noProof="0" dirty="0" smtClean="0"/>
                        <a:t>W-O-Strategy</a:t>
                      </a:r>
                      <a:r>
                        <a:rPr lang="cs-CZ" sz="1600" i="1" baseline="0" noProof="0" dirty="0" smtClean="0"/>
                        <a:t> = Mini Maxi</a:t>
                      </a:r>
                      <a:endParaRPr lang="en-US" sz="1600" noProof="0" dirty="0" smtClean="0"/>
                    </a:p>
                    <a:p>
                      <a:pPr algn="l"/>
                      <a:r>
                        <a:rPr lang="en-US" sz="1600" noProof="0" dirty="0" smtClean="0"/>
                        <a:t>Removing the weaknesses to found the new opportunities</a:t>
                      </a:r>
                      <a:br>
                        <a:rPr lang="en-US" sz="1600" noProof="0" dirty="0" smtClean="0"/>
                      </a:br>
                      <a:endParaRPr lang="en-US" sz="1600" noProof="0" dirty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  <a:tr h="201153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Threatens</a:t>
                      </a:r>
                      <a:endParaRPr lang="en-US" sz="1600" noProof="0" dirty="0"/>
                    </a:p>
                  </a:txBody>
                  <a:tcPr marL="83814" marR="83814" marT="41907" marB="41907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i="1" noProof="0" dirty="0" smtClean="0"/>
                        <a:t>S-T-Strategy</a:t>
                      </a:r>
                      <a:r>
                        <a:rPr lang="cs-CZ" sz="1600" i="1" baseline="0" noProof="0" dirty="0" smtClean="0"/>
                        <a:t> = Maxi Mini</a:t>
                      </a:r>
                      <a:r>
                        <a:rPr lang="en-US" sz="1600" noProof="0" dirty="0" smtClean="0"/>
                        <a:t/>
                      </a:r>
                      <a:br>
                        <a:rPr lang="en-US" sz="1600" noProof="0" dirty="0" smtClean="0"/>
                      </a:br>
                      <a:r>
                        <a:rPr lang="en-US" sz="1600" noProof="0" dirty="0" smtClean="0"/>
                        <a:t>Using the strengths</a:t>
                      </a:r>
                      <a:r>
                        <a:rPr lang="en-US" sz="1600" baseline="0" noProof="0" dirty="0" smtClean="0"/>
                        <a:t> to eliminate the threatens</a:t>
                      </a:r>
                      <a:endParaRPr lang="en-US" sz="1600" noProof="0" dirty="0" smtClean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i="1" noProof="0" dirty="0" smtClean="0"/>
                        <a:t>W-T-Strategy</a:t>
                      </a:r>
                      <a:r>
                        <a:rPr lang="cs-CZ" sz="1600" i="1" baseline="0" noProof="0" dirty="0" smtClean="0"/>
                        <a:t> = Mini </a:t>
                      </a:r>
                      <a:r>
                        <a:rPr lang="cs-CZ" sz="1600" i="1" baseline="0" noProof="0" dirty="0" err="1" smtClean="0"/>
                        <a:t>Mini</a:t>
                      </a:r>
                      <a:r>
                        <a:rPr lang="en-US" sz="1600" noProof="0" dirty="0" smtClean="0"/>
                        <a:t/>
                      </a:r>
                      <a:br>
                        <a:rPr lang="en-US" sz="1600" noProof="0" dirty="0" smtClean="0"/>
                      </a:br>
                      <a:r>
                        <a:rPr lang="en-US" sz="1600" noProof="0" dirty="0" smtClean="0"/>
                        <a:t>Developing strategies</a:t>
                      </a:r>
                      <a:r>
                        <a:rPr lang="en-US" sz="1600" baseline="0" noProof="0" dirty="0" smtClean="0"/>
                        <a:t> to eliminate the threatens, endangering our weaknesses.</a:t>
                      </a:r>
                      <a:r>
                        <a:rPr lang="en-US" sz="1600" noProof="0" dirty="0" smtClean="0"/>
                        <a:t/>
                      </a:r>
                      <a:br>
                        <a:rPr lang="en-US" sz="1600" noProof="0" dirty="0" smtClean="0"/>
                      </a:br>
                      <a:endParaRPr lang="en-US" sz="1600" noProof="0" dirty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5118096"/>
              </p:ext>
            </p:extLst>
          </p:nvPr>
        </p:nvGraphicFramePr>
        <p:xfrm>
          <a:off x="457200" y="428604"/>
          <a:ext cx="8115328" cy="5827550"/>
        </p:xfrm>
        <a:graphic>
          <a:graphicData uri="http://schemas.openxmlformats.org/drawingml/2006/table">
            <a:tbl>
              <a:tblPr/>
              <a:tblGrid>
                <a:gridCol w="614338"/>
                <a:gridCol w="1000132"/>
                <a:gridCol w="3643338"/>
                <a:gridCol w="2857520"/>
              </a:tblGrid>
              <a:tr h="422041">
                <a:tc rowSpan="2" gridSpan="2">
                  <a:txBody>
                    <a:bodyPr/>
                    <a:lstStyle/>
                    <a:p>
                      <a:r>
                        <a:rPr lang="en-US" sz="1600" noProof="0" dirty="0" smtClean="0"/>
                        <a:t>SWOT – analysis</a:t>
                      </a:r>
                      <a:endParaRPr lang="en-US" sz="1600" noProof="0" dirty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Internal</a:t>
                      </a:r>
                      <a:endParaRPr lang="en-US" sz="1600" noProof="0" dirty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22041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/>
                        <a:t>Strengths</a:t>
                      </a:r>
                      <a:endParaRPr lang="en-US" sz="1600" b="1" noProof="0" dirty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/>
                        <a:t>Weaknesses</a:t>
                      </a:r>
                      <a:endParaRPr lang="en-US" sz="1600" b="1" noProof="0" dirty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2084876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External</a:t>
                      </a:r>
                      <a:endParaRPr lang="en-US" sz="1600" noProof="0" dirty="0"/>
                    </a:p>
                  </a:txBody>
                  <a:tcPr marL="83814" marR="83814" marT="41907" marB="41907" vert="wordArtVert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/>
                        <a:t>Opportunities</a:t>
                      </a:r>
                      <a:endParaRPr lang="en-US" sz="1600" b="1" noProof="0" dirty="0"/>
                    </a:p>
                  </a:txBody>
                  <a:tcPr marL="83814" marR="83814" marT="41907" marB="41907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i="1" noProof="0" dirty="0" smtClean="0"/>
                        <a:t>S-O-Strategy</a:t>
                      </a:r>
                      <a:r>
                        <a:rPr lang="cs-CZ" sz="1600" b="1" i="1" baseline="0" noProof="0" dirty="0" smtClean="0"/>
                        <a:t> = Maxi </a:t>
                      </a:r>
                      <a:r>
                        <a:rPr lang="cs-CZ" sz="1600" b="1" i="1" baseline="0" noProof="0" dirty="0" err="1" smtClean="0"/>
                        <a:t>Maxi</a:t>
                      </a:r>
                      <a:endParaRPr lang="cs-CZ" sz="1600" b="1" i="1" baseline="0" noProof="0" dirty="0" smtClean="0"/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Subsidies from the EU to the reconstruction of old vineyards and new machinery</a:t>
                      </a:r>
                      <a:endParaRPr lang="cs-CZ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Support Fund for the expansion of wine websites</a:t>
                      </a:r>
                      <a:endParaRPr lang="cs-CZ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range of quality wines in the St. Martin's Wine</a:t>
                      </a:r>
                      <a:endParaRPr lang="cs-CZ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Thanks to the wine trails we will increase our turnover by long-term customers - are known to come round and thus become better known</a:t>
                      </a:r>
                      <a:endParaRPr lang="cs-CZ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i="1" noProof="0" dirty="0" smtClean="0"/>
                        <a:t>W-O-Strategy</a:t>
                      </a:r>
                      <a:r>
                        <a:rPr lang="cs-CZ" sz="1600" b="1" i="1" baseline="0" noProof="0" dirty="0" smtClean="0"/>
                        <a:t> = Mini Maxi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Subsidies from the EU to build e-shop</a:t>
                      </a:r>
                      <a:endParaRPr lang="cs-CZ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Wine of the fund may </a:t>
                      </a:r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dotated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introduction of new varieties - also leads to the elimination of spraying</a:t>
                      </a:r>
                      <a:endParaRPr lang="cs-CZ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Entering analysis of improved communication as a student project</a:t>
                      </a:r>
                      <a:endParaRPr lang="cs-CZ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By working with a wine cellar wine improves delivery to customers</a:t>
                      </a:r>
                      <a:endParaRPr lang="en-US" sz="1400" noProof="0" dirty="0" smtClean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  <a:tr h="253224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/>
                        <a:t>Threatens</a:t>
                      </a:r>
                      <a:endParaRPr lang="en-US" sz="1600" b="1" noProof="0" dirty="0"/>
                    </a:p>
                  </a:txBody>
                  <a:tcPr marL="83814" marR="83814" marT="41907" marB="41907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i="1" noProof="0" dirty="0" smtClean="0"/>
                        <a:t>S-T-Strategy</a:t>
                      </a:r>
                      <a:r>
                        <a:rPr lang="cs-CZ" sz="1600" b="1" i="1" baseline="0" noProof="0" dirty="0" smtClean="0"/>
                        <a:t> = Maxi Mini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quality of the websites we are able to partially counter campaigns </a:t>
                      </a:r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exhorting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 drink other beverages</a:t>
                      </a:r>
                      <a:endParaRPr lang="cs-CZ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quality of our wines protects us against competition from abroad, it is necessary to emphasize quality</a:t>
                      </a:r>
                      <a:endParaRPr lang="cs-CZ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Thanks to its own vineyards, the employment of family members and paid mechanization we are better able to withstand the pressure on the price of wine</a:t>
                      </a:r>
                      <a:endParaRPr lang="cs-CZ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None/>
                      </a:pPr>
                      <a:r>
                        <a:rPr lang="en-US" sz="1600" b="1" i="1" noProof="0" dirty="0" smtClean="0"/>
                        <a:t>W-T-Strategy</a:t>
                      </a:r>
                      <a:r>
                        <a:rPr lang="cs-CZ" sz="1600" b="1" i="1" baseline="0" noProof="0" dirty="0" smtClean="0"/>
                        <a:t> = Mini </a:t>
                      </a:r>
                      <a:r>
                        <a:rPr lang="cs-CZ" sz="1600" b="1" i="1" baseline="0" noProof="0" dirty="0" err="1" smtClean="0"/>
                        <a:t>Mini</a:t>
                      </a:r>
                      <a:endParaRPr lang="cs-CZ" sz="1600" b="1" i="1" baseline="0" noProof="0" dirty="0" smtClean="0"/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cs-CZ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ntroduction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new resistant varieties will keep on top of production</a:t>
                      </a:r>
                      <a:endParaRPr lang="cs-CZ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cs-CZ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 improving communication with customers while maintaining customers that drinking wine is the best</a:t>
                      </a:r>
                      <a:endParaRPr lang="cs-CZ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Thanks for building e-shop, we will increase turnover and so we better face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theeffects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taxation on wine</a:t>
                      </a:r>
                    </a:p>
                    <a:p>
                      <a:pPr algn="l"/>
                      <a:endParaRPr lang="en-US" sz="1600" noProof="0" dirty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untain">
  <a:themeElements>
    <a:clrScheme name="Mountain">
      <a:dk1>
        <a:srgbClr val="000000"/>
      </a:dk1>
      <a:lt1>
        <a:srgbClr val="FFFFFF"/>
      </a:lt1>
      <a:dk2>
        <a:srgbClr val="0536B3"/>
      </a:dk2>
      <a:lt2>
        <a:srgbClr val="7CB7F8"/>
      </a:lt2>
      <a:accent1>
        <a:srgbClr val="3F9EE4"/>
      </a:accent1>
      <a:accent2>
        <a:srgbClr val="77B559"/>
      </a:accent2>
      <a:accent3>
        <a:srgbClr val="E4A81B"/>
      </a:accent3>
      <a:accent4>
        <a:srgbClr val="108BB4"/>
      </a:accent4>
      <a:accent5>
        <a:srgbClr val="DA7328"/>
      </a:accent5>
      <a:accent6>
        <a:srgbClr val="AE589F"/>
      </a:accent6>
      <a:hlink>
        <a:srgbClr val="460245"/>
      </a:hlink>
      <a:folHlink>
        <a:srgbClr val="AC17D6"/>
      </a:folHlink>
    </a:clrScheme>
    <a:fontScheme name="Mountain">
      <a:maj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HY 헤드라인 M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untain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50000">
              <a:schemeClr val="phClr">
                <a:tint val="2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40000"/>
                <a:shade val="100000"/>
                <a:hueMod val="100000"/>
                <a:satMod val="100000"/>
              </a:schemeClr>
            </a:gs>
            <a:gs pos="30000">
              <a:schemeClr val="phClr">
                <a:tint val="100000"/>
                <a:shade val="100000"/>
                <a:hueMod val="100000"/>
                <a:satMod val="100000"/>
              </a:schemeClr>
            </a:gs>
            <a:gs pos="6800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40000"/>
                <a:shade val="100000"/>
                <a:hueMod val="100000"/>
                <a:sat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br" rotWithShape="0">
              <a:srgbClr val="000000">
                <a:alpha val="0"/>
              </a:srgbClr>
            </a:outerShdw>
          </a:effectLst>
        </a:effectStyle>
        <a:effectStyle>
          <a:effectLst>
            <a:outerShdw blurRad="38100" dist="25400" dir="5400000" algn="ctr" rotWithShape="0">
              <a:srgbClr val="EBE9ED">
                <a:alpha val="0"/>
              </a:srgbClr>
            </a:outerShdw>
          </a:effectLst>
          <a:scene3d>
            <a:camera prst="orthographicFront">
              <a:rot lat="0" lon="0" rev="0"/>
            </a:camera>
            <a:lightRig rig="glow" dir="b"/>
          </a:scene3d>
          <a:sp3d contourW="6350" prstMaterial="softEdge">
            <a:bevelT w="25400" h="25400"/>
            <a:contourClr>
              <a:schemeClr val="phClr">
                <a:tint val="9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reflection blurRad="12700" stA="40000" endPos="40000" dist="25400" dir="5400000" sy="-100000" rotWithShape="0"/>
          </a:effectLst>
          <a:scene3d>
            <a:camera prst="perspectiveFront"/>
            <a:lightRig rig="glow" dir="b"/>
          </a:scene3d>
          <a:sp3d contourW="6350" prstMaterial="softEdge">
            <a:bevelT w="50800" h="25400"/>
            <a:contourClr>
              <a:schemeClr val="phClr">
                <a:tint val="100000"/>
                <a:shade val="8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95000"/>
                <a:satMod val="100000"/>
              </a:schemeClr>
            </a:gs>
            <a:gs pos="100000">
              <a:schemeClr val="phClr">
                <a:tint val="10000"/>
                <a:satMod val="300000"/>
              </a:schemeClr>
            </a:gs>
          </a:gsLst>
          <a:lin ang="13000000" scaled="0"/>
        </a:gradFill>
        <a:blipFill>
          <a:blip xmlns:r="http://schemas.openxmlformats.org/officeDocument/2006/relationships" r:embed="rId1">
            <a:duotone>
              <a:schemeClr val="phClr">
                <a:shade val="75000"/>
              </a:schemeClr>
              <a:schemeClr val="phClr">
                <a:tint val="55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Horský motiv</Template>
  <TotalTime>4585</TotalTime>
  <Words>580</Words>
  <Application>Microsoft Office PowerPoint</Application>
  <PresentationFormat>Předvádění na obrazovce (4:3)</PresentationFormat>
  <Paragraphs>72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Mountain</vt:lpstr>
      <vt:lpstr>SWOT analysis</vt:lpstr>
      <vt:lpstr>Example 1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SWOT</dc:title>
  <dc:creator>test</dc:creator>
  <cp:lastModifiedBy>leonard</cp:lastModifiedBy>
  <cp:revision>7</cp:revision>
  <cp:lastPrinted>2014-03-18T09:08:19Z</cp:lastPrinted>
  <dcterms:created xsi:type="dcterms:W3CDTF">2012-03-13T15:48:52Z</dcterms:created>
  <dcterms:modified xsi:type="dcterms:W3CDTF">2014-03-20T14:31:33Z</dcterms:modified>
</cp:coreProperties>
</file>