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4" r:id="rId12"/>
    <p:sldId id="266" r:id="rId13"/>
    <p:sldId id="267" r:id="rId14"/>
    <p:sldId id="268" r:id="rId15"/>
    <p:sldId id="269" r:id="rId16"/>
    <p:sldId id="275" r:id="rId17"/>
    <p:sldId id="276" r:id="rId18"/>
    <p:sldId id="277" r:id="rId19"/>
    <p:sldId id="278" r:id="rId20"/>
    <p:sldId id="279" r:id="rId21"/>
    <p:sldId id="280" r:id="rId2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87" autoAdjust="0"/>
    <p:restoredTop sz="94683" autoAdjust="0"/>
  </p:normalViewPr>
  <p:slideViewPr>
    <p:cSldViewPr>
      <p:cViewPr varScale="1">
        <p:scale>
          <a:sx n="112" d="100"/>
          <a:sy n="112" d="100"/>
        </p:scale>
        <p:origin x="-15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01005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2581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86157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93183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73336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63685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33410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5788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546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99645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18429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sk-SK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sk-SK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5D7F41-7880-4B12-9E5D-EC28C0E91330}" type="datetimeFigureOut">
              <a:rPr lang="sk-SK" smtClean="0"/>
              <a:t>3. 4. 2017</a:t>
            </a:fld>
            <a:endParaRPr lang="sk-SK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7C2A8-6648-4D3F-8CD7-D5C7C13C1472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19804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ecurity.stackexchange.com/questions/47576/do-simple-linux-servers-really-need-a-non-root-user-for-security-reasons" TargetMode="External"/><Relationship Id="rId2" Type="http://schemas.openxmlformats.org/officeDocument/2006/relationships/hyperlink" Target="https://en.wikipedia.org/wiki/Principle_of_least_privilege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html5/offline.html" TargetMode="External"/><Relationship Id="rId2" Type="http://schemas.openxmlformats.org/officeDocument/2006/relationships/hyperlink" Target="http://www.mnot.net/cache_docs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tackoverflow.com/questions/1574168/gzip-vs-deflate-zlib-revisited" TargetMode="External"/><Relationship Id="rId4" Type="http://schemas.openxmlformats.org/officeDocument/2006/relationships/hyperlink" Target="http://developer.yahoo.com/performance/rules.html#gzip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alistapart.com/articles/sprites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yahoo.com/yslow/" TargetMode="External"/><Relationship Id="rId2" Type="http://schemas.openxmlformats.org/officeDocument/2006/relationships/hyperlink" Target="http://developer.yahoo.com/performance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evelopers.google.com/speed/pagespeed/insights_extensions" TargetMode="External"/><Relationship Id="rId4" Type="http://schemas.openxmlformats.org/officeDocument/2006/relationships/hyperlink" Target="https://developers.google.com/speed/docs/best-practices/rules_intro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eveloper.yahoo.com/yui/compressor/" TargetMode="External"/><Relationship Id="rId2" Type="http://schemas.openxmlformats.org/officeDocument/2006/relationships/hyperlink" Target="http://developers.google.com/closure/compile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athiasbynens.be/notes/rel-shortcut-icon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xhtml1/" TargetMode="External"/><Relationship Id="rId7" Type="http://schemas.openxmlformats.org/officeDocument/2006/relationships/hyperlink" Target="http://validator.w3.org/" TargetMode="External"/><Relationship Id="rId2" Type="http://schemas.openxmlformats.org/officeDocument/2006/relationships/hyperlink" Target="http://www.ietf.org/rfc/rfc2616.tx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w3.org/TR/" TargetMode="External"/><Relationship Id="rId5" Type="http://schemas.openxmlformats.org/officeDocument/2006/relationships/hyperlink" Target="http://www.w3.org/TR/CSS2/" TargetMode="External"/><Relationship Id="rId4" Type="http://schemas.openxmlformats.org/officeDocument/2006/relationships/hyperlink" Target="http://www.w3.org/TR/REC-html40/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noscript.net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stackoverflow.com/questions/167531/is-it-ok-to-use-a-css-reset-stylesheet" TargetMode="External"/><Relationship Id="rId2" Type="http://schemas.openxmlformats.org/officeDocument/2006/relationships/hyperlink" Target="http://www.bigoakinc.com/blog/when-to-use-a-301-vs-302-redirect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velopers.google.com/speed/libraries/devguide" TargetMode="External"/><Relationship Id="rId4" Type="http://schemas.openxmlformats.org/officeDocument/2006/relationships/hyperlink" Target="http://necolas.github.com/normalize.css/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browsershots.org/" TargetMode="External"/><Relationship Id="rId3" Type="http://schemas.openxmlformats.org/officeDocument/2006/relationships/hyperlink" Target="http://firefox.com/" TargetMode="External"/><Relationship Id="rId7" Type="http://schemas.openxmlformats.org/officeDocument/2006/relationships/hyperlink" Target="http://www.opera.com/" TargetMode="External"/><Relationship Id="rId2" Type="http://schemas.openxmlformats.org/officeDocument/2006/relationships/hyperlink" Target="http://en.wikipedia.org/wiki/Gecko_%28layout_engine%2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nternet_Explorer" TargetMode="External"/><Relationship Id="rId5" Type="http://schemas.openxmlformats.org/officeDocument/2006/relationships/hyperlink" Target="http://www.google.com/chrome" TargetMode="External"/><Relationship Id="rId4" Type="http://schemas.openxmlformats.org/officeDocument/2006/relationships/hyperlink" Target="http://www.apple.com/safari/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mercurial.selenic.com/" TargetMode="External"/><Relationship Id="rId2" Type="http://schemas.openxmlformats.org/officeDocument/2006/relationships/hyperlink" Target="http://subversion.apache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seleniumhq.org/" TargetMode="External"/><Relationship Id="rId4" Type="http://schemas.openxmlformats.org/officeDocument/2006/relationships/hyperlink" Target="http://git-scm.org/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logging.apache.org/log4net/" TargetMode="External"/><Relationship Id="rId2" Type="http://schemas.openxmlformats.org/officeDocument/2006/relationships/hyperlink" Target="http://logging.apache.org/log4j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log4r.rubyforge.org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ection508.gov/" TargetMode="External"/><Relationship Id="rId2" Type="http://schemas.openxmlformats.org/officeDocument/2006/relationships/hyperlink" Target="http://www.w3.org/WAI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3.org/TR/WCAG20/" TargetMode="External"/><Relationship Id="rId4" Type="http://schemas.openxmlformats.org/officeDocument/2006/relationships/hyperlink" Target="http://www.w3.org/WAI/intro/aria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dinghorror.com/blog/archives/001228.html" TargetMode="External"/><Relationship Id="rId2" Type="http://schemas.openxmlformats.org/officeDocument/2006/relationships/hyperlink" Target="http://en.wikipedia.org/wiki/Nofollow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Graceful_degradation" TargetMode="External"/><Relationship Id="rId2" Type="http://schemas.openxmlformats.org/officeDocument/2006/relationships/hyperlink" Target="http://en.wikipedia.org/wiki/Progressive_enhancement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sensible.com/dmmt.html" TargetMode="External"/><Relationship Id="rId4" Type="http://schemas.openxmlformats.org/officeDocument/2006/relationships/hyperlink" Target="http://en.wikipedia.org/wiki/Post/Redirect/Ge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QL_injection" TargetMode="External"/><Relationship Id="rId2" Type="http://schemas.openxmlformats.org/officeDocument/2006/relationships/hyperlink" Target="http://www.owasp.org/index.php/Category%3aOWASP_Guide_Project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arsnap.com/scrypt.html" TargetMode="External"/><Relationship Id="rId2" Type="http://schemas.openxmlformats.org/officeDocument/2006/relationships/hyperlink" Target="http://security.stackexchange.com/q/21263/39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t.slashdot.org/comments.pl?sid=1987632&amp;cid=35149842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ozilla.org/projects/security/pki/nss/ssl/draft302.txt" TargetMode="External"/><Relationship Id="rId2" Type="http://schemas.openxmlformats.org/officeDocument/2006/relationships/hyperlink" Target="http://stackoverflow.com/questions/1581610/how-can-i-store-my-users-passwords-safely/1581919#1581919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Http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Cross-site_scripting" TargetMode="External"/><Relationship Id="rId7" Type="http://schemas.openxmlformats.org/officeDocument/2006/relationships/hyperlink" Target="http://amzn.com/0470170778" TargetMode="External"/><Relationship Id="rId2" Type="http://schemas.openxmlformats.org/officeDocument/2006/relationships/hyperlink" Target="http://en.wikipedia.org/wiki/Session_hijacking#Preventio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ode.google.com/p/browsersec/wiki/Main" TargetMode="External"/><Relationship Id="rId5" Type="http://schemas.openxmlformats.org/officeDocument/2006/relationships/hyperlink" Target="http://en.wikipedia.org/wiki/Clickjacking" TargetMode="External"/><Relationship Id="rId4" Type="http://schemas.openxmlformats.org/officeDocument/2006/relationships/hyperlink" Target="http://en.wikipedia.org/wiki/Cross-site_request_forgery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Essential Skills in </a:t>
            </a:r>
            <a:r>
              <a:rPr lang="en-US" b="1" dirty="0"/>
              <a:t>Web </a:t>
            </a:r>
            <a:r>
              <a:rPr lang="en-US" b="1" dirty="0" smtClean="0"/>
              <a:t>Development</a:t>
            </a:r>
            <a:r>
              <a:rPr lang="en-US" b="1" dirty="0"/>
              <a:t> 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PV219, spring 2017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15121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 </a:t>
            </a:r>
            <a:r>
              <a:rPr lang="en-US" dirty="0" smtClean="0">
                <a:hlinkClick r:id="rId2"/>
              </a:rPr>
              <a:t>The principal of least/minimal privilege</a:t>
            </a:r>
            <a:r>
              <a:rPr lang="en-US" dirty="0" smtClean="0"/>
              <a:t>. Try to run your app server </a:t>
            </a:r>
            <a:r>
              <a:rPr lang="en-US" dirty="0" smtClean="0">
                <a:hlinkClick r:id="rId3"/>
              </a:rPr>
              <a:t>as non-root</a:t>
            </a:r>
            <a:r>
              <a:rPr lang="en-US" dirty="0" smtClean="0"/>
              <a:t>.</a:t>
            </a:r>
          </a:p>
          <a:p>
            <a:r>
              <a:rPr lang="en-US" dirty="0"/>
              <a:t>Keep your system(s) up to date with the latest patches.</a:t>
            </a:r>
          </a:p>
          <a:p>
            <a:r>
              <a:rPr lang="en-US" dirty="0"/>
              <a:t>Make sure your database connection information is secured.</a:t>
            </a:r>
          </a:p>
          <a:p>
            <a:endParaRPr lang="en-US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2625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Implement caching if necessary, understand and use </a:t>
            </a:r>
            <a:r>
              <a:rPr lang="en-US" dirty="0">
                <a:hlinkClick r:id="rId2"/>
              </a:rPr>
              <a:t>HTTP caching</a:t>
            </a:r>
            <a:r>
              <a:rPr lang="en-US" dirty="0"/>
              <a:t> properly as well as </a:t>
            </a:r>
            <a:r>
              <a:rPr lang="en-US" dirty="0">
                <a:hlinkClick r:id="rId3"/>
              </a:rPr>
              <a:t>HTML5 Manifest</a:t>
            </a:r>
            <a:r>
              <a:rPr lang="en-US" dirty="0"/>
              <a:t>.</a:t>
            </a:r>
          </a:p>
          <a:p>
            <a:r>
              <a:rPr lang="en-US" dirty="0"/>
              <a:t>Optimize images - don't use a 20 </a:t>
            </a:r>
            <a:r>
              <a:rPr lang="en-US" dirty="0" smtClean="0"/>
              <a:t>Kb </a:t>
            </a:r>
            <a:r>
              <a:rPr lang="en-US" dirty="0"/>
              <a:t>image for a repeating background.</a:t>
            </a:r>
          </a:p>
          <a:p>
            <a:r>
              <a:rPr lang="en-US" dirty="0"/>
              <a:t>Learn how to </a:t>
            </a:r>
            <a:r>
              <a:rPr lang="en-US" dirty="0" err="1">
                <a:hlinkClick r:id="rId4"/>
              </a:rPr>
              <a:t>gzip</a:t>
            </a:r>
            <a:r>
              <a:rPr lang="en-US" dirty="0">
                <a:hlinkClick r:id="rId4"/>
              </a:rPr>
              <a:t>/deflate content</a:t>
            </a:r>
            <a:r>
              <a:rPr lang="en-US" dirty="0"/>
              <a:t> (</a:t>
            </a:r>
            <a:r>
              <a:rPr lang="en-US" dirty="0">
                <a:hlinkClick r:id="rId5"/>
              </a:rPr>
              <a:t>deflate is better</a:t>
            </a:r>
            <a:r>
              <a:rPr lang="en-US" dirty="0"/>
              <a:t>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Combine/concatenate multiple stylesheets or multiple script files to reduce number of browser connections and improve </a:t>
            </a:r>
            <a:r>
              <a:rPr lang="en-US" dirty="0" err="1"/>
              <a:t>gzip</a:t>
            </a:r>
            <a:r>
              <a:rPr lang="en-US" dirty="0"/>
              <a:t> ability to compress duplications between files.</a:t>
            </a:r>
          </a:p>
          <a:p>
            <a:r>
              <a:rPr lang="en-US" dirty="0"/>
              <a:t>Use </a:t>
            </a:r>
            <a:r>
              <a:rPr lang="en-US" dirty="0">
                <a:hlinkClick r:id="rId2"/>
              </a:rPr>
              <a:t>CSS Image Sprites</a:t>
            </a:r>
            <a:r>
              <a:rPr lang="en-US" dirty="0"/>
              <a:t> for small related images like toolbars </a:t>
            </a:r>
            <a:r>
              <a:rPr lang="en-US" dirty="0" smtClean="0"/>
              <a:t>(because of next point)</a:t>
            </a:r>
          </a:p>
          <a:p>
            <a:r>
              <a:rPr lang="en-US" dirty="0"/>
              <a:t>Minimize the total number of HTTP requests required for a browser to render the page.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81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Yahoo </a:t>
            </a:r>
            <a:r>
              <a:rPr lang="en-US" dirty="0">
                <a:hlinkClick r:id="rId2"/>
              </a:rPr>
              <a:t>Exceptional Performance</a:t>
            </a:r>
            <a:r>
              <a:rPr lang="en-US" dirty="0"/>
              <a:t> </a:t>
            </a:r>
            <a:r>
              <a:rPr lang="en-US" dirty="0" smtClean="0"/>
              <a:t>- </a:t>
            </a:r>
            <a:r>
              <a:rPr lang="en-US" dirty="0"/>
              <a:t>lots of great guidelines, including improving front-end performance and their </a:t>
            </a:r>
            <a:r>
              <a:rPr lang="en-US" dirty="0" err="1">
                <a:hlinkClick r:id="rId3"/>
              </a:rPr>
              <a:t>YSlow</a:t>
            </a:r>
            <a:r>
              <a:rPr lang="en-US" dirty="0"/>
              <a:t> tool (requires Firefox, Safari, Chrome or Opera). 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Google </a:t>
            </a:r>
            <a:r>
              <a:rPr lang="en-US" dirty="0">
                <a:hlinkClick r:id="rId4"/>
              </a:rPr>
              <a:t>page speed</a:t>
            </a:r>
            <a:r>
              <a:rPr lang="en-US" dirty="0"/>
              <a:t> (use with </a:t>
            </a:r>
            <a:r>
              <a:rPr lang="en-US" dirty="0">
                <a:hlinkClick r:id="rId5"/>
              </a:rPr>
              <a:t>browser extension</a:t>
            </a:r>
            <a:r>
              <a:rPr lang="en-US" dirty="0"/>
              <a:t>) </a:t>
            </a:r>
            <a:r>
              <a:rPr lang="en-US" dirty="0" smtClean="0"/>
              <a:t>– a tool </a:t>
            </a:r>
            <a:r>
              <a:rPr lang="en-US" dirty="0"/>
              <a:t>for performance profiling, and it optimizes your images too.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Performance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Utilize </a:t>
            </a:r>
            <a:r>
              <a:rPr lang="en-US" dirty="0">
                <a:hlinkClick r:id="rId2"/>
              </a:rPr>
              <a:t>Google Closure Compiler</a:t>
            </a:r>
            <a:r>
              <a:rPr lang="en-US" dirty="0"/>
              <a:t> for JavaScript and </a:t>
            </a:r>
            <a:r>
              <a:rPr lang="en-US" dirty="0">
                <a:hlinkClick r:id="rId3"/>
              </a:rPr>
              <a:t>other </a:t>
            </a:r>
            <a:r>
              <a:rPr lang="en-US" dirty="0" err="1">
                <a:hlinkClick r:id="rId3"/>
              </a:rPr>
              <a:t>minification</a:t>
            </a:r>
            <a:r>
              <a:rPr lang="en-US" dirty="0">
                <a:hlinkClick r:id="rId3"/>
              </a:rPr>
              <a:t> </a:t>
            </a:r>
            <a:r>
              <a:rPr lang="en-US" dirty="0" smtClean="0">
                <a:hlinkClick r:id="rId3"/>
              </a:rPr>
              <a:t>tools</a:t>
            </a:r>
            <a:r>
              <a:rPr lang="en-US" dirty="0" smtClean="0"/>
              <a:t>.</a:t>
            </a:r>
          </a:p>
          <a:p>
            <a:r>
              <a:rPr lang="en-US" dirty="0"/>
              <a:t>Make sure there’s a </a:t>
            </a:r>
            <a:r>
              <a:rPr lang="en-US" i="1" dirty="0"/>
              <a:t>favicon.ico</a:t>
            </a:r>
            <a:r>
              <a:rPr lang="en-US" dirty="0"/>
              <a:t> file in the root of the site, i.e. /favicon.ico. </a:t>
            </a:r>
            <a:r>
              <a:rPr lang="en-US" u="sng" dirty="0">
                <a:hlinkClick r:id="rId4"/>
              </a:rPr>
              <a:t>Browsers will automatically request it</a:t>
            </a:r>
            <a:r>
              <a:rPr lang="en-US" dirty="0"/>
              <a:t>, even if the icon isn’t mentioned in the HTML at all.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you don’t have </a:t>
            </a:r>
            <a:r>
              <a:rPr lang="en-US" dirty="0" smtClean="0"/>
              <a:t>a /</a:t>
            </a:r>
            <a:r>
              <a:rPr lang="en-US" dirty="0"/>
              <a:t>favicon.ico, this will result in a lot of 404s, draining your server’s bandwidth.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 </a:t>
            </a:r>
            <a:r>
              <a:rPr lang="en-US" dirty="0">
                <a:hlinkClick r:id="rId2"/>
              </a:rPr>
              <a:t>HTTP</a:t>
            </a:r>
            <a:r>
              <a:rPr lang="en-US" dirty="0"/>
              <a:t> and things like GET, POST, sessions, cookies, and what it means to be "stateless".</a:t>
            </a:r>
          </a:p>
          <a:p>
            <a:r>
              <a:rPr lang="en-US" dirty="0"/>
              <a:t>Write your </a:t>
            </a:r>
            <a:r>
              <a:rPr lang="en-US" dirty="0">
                <a:hlinkClick r:id="rId3"/>
              </a:rPr>
              <a:t>XHTML</a:t>
            </a:r>
            <a:r>
              <a:rPr lang="en-US" dirty="0"/>
              <a:t>/</a:t>
            </a:r>
            <a:r>
              <a:rPr lang="en-US" dirty="0">
                <a:hlinkClick r:id="rId4"/>
              </a:rPr>
              <a:t>HTML</a:t>
            </a:r>
            <a:r>
              <a:rPr lang="en-US" dirty="0"/>
              <a:t> and </a:t>
            </a:r>
            <a:r>
              <a:rPr lang="en-US" dirty="0">
                <a:hlinkClick r:id="rId5"/>
              </a:rPr>
              <a:t>CSS</a:t>
            </a:r>
            <a:r>
              <a:rPr lang="en-US" dirty="0"/>
              <a:t> according to the </a:t>
            </a:r>
            <a:r>
              <a:rPr lang="en-US" dirty="0">
                <a:hlinkClick r:id="rId6"/>
              </a:rPr>
              <a:t>W3C </a:t>
            </a:r>
            <a:r>
              <a:rPr lang="en-US" dirty="0" smtClean="0">
                <a:hlinkClick r:id="rId6"/>
              </a:rPr>
              <a:t>specifications</a:t>
            </a:r>
            <a:r>
              <a:rPr lang="en-US" dirty="0" smtClean="0"/>
              <a:t> and </a:t>
            </a:r>
            <a:r>
              <a:rPr lang="en-US" dirty="0"/>
              <a:t>make sure they </a:t>
            </a:r>
            <a:r>
              <a:rPr lang="en-US" dirty="0">
                <a:hlinkClick r:id="rId7"/>
              </a:rPr>
              <a:t>validate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Understand how JavaScript is processed in the browser.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7211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Understand how the JavaScript sandbox works, especially if you intend to use iframes.</a:t>
            </a:r>
          </a:p>
          <a:p>
            <a:r>
              <a:rPr lang="en-US" dirty="0" smtClean="0"/>
              <a:t>JavaScript </a:t>
            </a:r>
            <a:r>
              <a:rPr lang="en-US" dirty="0"/>
              <a:t>can and will be disabled, and that AJAX is therefore an extension, not a baseline. </a:t>
            </a:r>
            <a:endParaRPr lang="en-US" dirty="0" smtClean="0"/>
          </a:p>
          <a:p>
            <a:r>
              <a:rPr lang="en-US" dirty="0" err="1" smtClean="0">
                <a:hlinkClick r:id="rId2"/>
              </a:rPr>
              <a:t>NoScript</a:t>
            </a:r>
            <a:r>
              <a:rPr lang="en-US" dirty="0"/>
              <a:t> is becoming more popular, mobile devices may not work as expected, and Google won't run most of your JavaScript when indexing the site.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Technology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the </a:t>
            </a:r>
            <a:r>
              <a:rPr lang="en-US" dirty="0">
                <a:hlinkClick r:id="rId2"/>
              </a:rPr>
              <a:t>difference between 301 and 302 redirects</a:t>
            </a:r>
            <a:r>
              <a:rPr lang="en-US" dirty="0"/>
              <a:t> (this is also an SEO issue).</a:t>
            </a:r>
          </a:p>
          <a:p>
            <a:r>
              <a:rPr lang="en-US" dirty="0" smtClean="0"/>
              <a:t>Consider </a:t>
            </a:r>
            <a:r>
              <a:rPr lang="en-US" dirty="0"/>
              <a:t>using a </a:t>
            </a:r>
            <a:r>
              <a:rPr lang="en-US" dirty="0">
                <a:hlinkClick r:id="rId3"/>
              </a:rPr>
              <a:t>Reset </a:t>
            </a:r>
            <a:r>
              <a:rPr lang="en-US" dirty="0" smtClean="0">
                <a:hlinkClick r:id="rId3"/>
              </a:rPr>
              <a:t>Style Sheet</a:t>
            </a:r>
            <a:r>
              <a:rPr lang="en-US" dirty="0" smtClean="0"/>
              <a:t> or </a:t>
            </a:r>
            <a:r>
              <a:rPr lang="en-US" dirty="0" smtClean="0">
                <a:hlinkClick r:id="rId4"/>
              </a:rPr>
              <a:t>normalize.css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Consider </a:t>
            </a:r>
            <a:r>
              <a:rPr lang="en-US" dirty="0"/>
              <a:t>using a service such as </a:t>
            </a:r>
            <a:r>
              <a:rPr lang="en-US" dirty="0" smtClean="0"/>
              <a:t>the </a:t>
            </a:r>
            <a:r>
              <a:rPr lang="en-US" dirty="0" smtClean="0">
                <a:hlinkClick r:id="rId5"/>
              </a:rPr>
              <a:t>Google </a:t>
            </a:r>
            <a:r>
              <a:rPr lang="en-US" dirty="0">
                <a:hlinkClick r:id="rId5"/>
              </a:rPr>
              <a:t>Libraries API</a:t>
            </a:r>
            <a:r>
              <a:rPr lang="en-US" dirty="0"/>
              <a:t> to load </a:t>
            </a:r>
            <a:r>
              <a:rPr lang="en-US" dirty="0" smtClean="0"/>
              <a:t>frameworks.</a:t>
            </a:r>
            <a:endParaRPr lang="en-US" dirty="0"/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 you'll spend </a:t>
            </a:r>
            <a:r>
              <a:rPr lang="en-US" dirty="0" smtClean="0"/>
              <a:t>20 % </a:t>
            </a:r>
            <a:r>
              <a:rPr lang="en-US" dirty="0"/>
              <a:t>of your time coding and </a:t>
            </a:r>
            <a:r>
              <a:rPr lang="en-US" dirty="0" smtClean="0"/>
              <a:t>80 % </a:t>
            </a:r>
            <a:r>
              <a:rPr lang="en-US" dirty="0"/>
              <a:t>of it maintaining, so code accordingly.</a:t>
            </a:r>
          </a:p>
          <a:p>
            <a:r>
              <a:rPr lang="en-US" dirty="0"/>
              <a:t>Set up a good error reporting solution</a:t>
            </a:r>
            <a:r>
              <a:rPr lang="en-US" dirty="0" smtClean="0"/>
              <a:t>.</a:t>
            </a:r>
          </a:p>
          <a:p>
            <a:r>
              <a:rPr lang="en-US" dirty="0"/>
              <a:t>Have a system for people to contact you with suggestions and criticisms.</a:t>
            </a:r>
          </a:p>
          <a:p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671085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Document how the application works for future support staff and people performing maintenance.</a:t>
            </a:r>
          </a:p>
          <a:p>
            <a:r>
              <a:rPr lang="en-US" dirty="0"/>
              <a:t>Make frequent backups! (And make sure those backups are functional</a:t>
            </a:r>
            <a:r>
              <a:rPr lang="en-US" dirty="0" smtClean="0"/>
              <a:t>).</a:t>
            </a:r>
          </a:p>
          <a:p>
            <a:r>
              <a:rPr lang="en-US" dirty="0" smtClean="0"/>
              <a:t>Have </a:t>
            </a:r>
            <a:r>
              <a:rPr lang="en-US" dirty="0"/>
              <a:t>a restore strategy, not just a backup </a:t>
            </a:r>
            <a:r>
              <a:rPr lang="en-US" dirty="0" smtClean="0"/>
              <a:t>strategy.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Browsers </a:t>
            </a:r>
            <a:r>
              <a:rPr lang="en-US" dirty="0"/>
              <a:t>implement standards </a:t>
            </a:r>
            <a:r>
              <a:rPr lang="en-US" dirty="0" smtClean="0"/>
              <a:t>inconsistently, make </a:t>
            </a:r>
            <a:r>
              <a:rPr lang="en-US" dirty="0"/>
              <a:t>sure your site works reasonably well across all major browsers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At a minimum test against a recent </a:t>
            </a:r>
            <a:r>
              <a:rPr lang="en-US" dirty="0">
                <a:hlinkClick r:id="rId2"/>
              </a:rPr>
              <a:t>Gecko</a:t>
            </a:r>
            <a:r>
              <a:rPr lang="en-US" dirty="0"/>
              <a:t> engine (</a:t>
            </a:r>
            <a:r>
              <a:rPr lang="en-US" dirty="0">
                <a:hlinkClick r:id="rId3"/>
              </a:rPr>
              <a:t>Firefox</a:t>
            </a:r>
            <a:r>
              <a:rPr lang="en-US" dirty="0"/>
              <a:t>), a </a:t>
            </a:r>
            <a:r>
              <a:rPr lang="en-US" dirty="0" err="1"/>
              <a:t>WebKit</a:t>
            </a:r>
            <a:r>
              <a:rPr lang="en-US" dirty="0"/>
              <a:t> engine (</a:t>
            </a:r>
            <a:r>
              <a:rPr lang="en-US" dirty="0">
                <a:hlinkClick r:id="rId4"/>
              </a:rPr>
              <a:t>Safari</a:t>
            </a:r>
            <a:r>
              <a:rPr lang="en-US" dirty="0"/>
              <a:t> and some mobile browsers), </a:t>
            </a:r>
            <a:r>
              <a:rPr lang="en-US" dirty="0">
                <a:hlinkClick r:id="rId5"/>
              </a:rPr>
              <a:t>Chrome</a:t>
            </a:r>
            <a:r>
              <a:rPr lang="en-US" dirty="0"/>
              <a:t>, your supported </a:t>
            </a:r>
            <a:r>
              <a:rPr lang="en-US" dirty="0">
                <a:hlinkClick r:id="rId6"/>
              </a:rPr>
              <a:t>IE </a:t>
            </a:r>
            <a:r>
              <a:rPr lang="en-US" dirty="0" smtClean="0">
                <a:hlinkClick r:id="rId6"/>
              </a:rPr>
              <a:t>browsers</a:t>
            </a:r>
            <a:r>
              <a:rPr lang="en-US" dirty="0" smtClean="0"/>
              <a:t>, </a:t>
            </a:r>
            <a:r>
              <a:rPr lang="en-US" dirty="0"/>
              <a:t>and </a:t>
            </a:r>
            <a:r>
              <a:rPr lang="en-US" dirty="0">
                <a:hlinkClick r:id="rId7"/>
              </a:rPr>
              <a:t>Opera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Also </a:t>
            </a:r>
            <a:r>
              <a:rPr lang="en-US" dirty="0"/>
              <a:t>consider how </a:t>
            </a:r>
            <a:r>
              <a:rPr lang="en-US" dirty="0">
                <a:hlinkClick r:id="rId8"/>
              </a:rPr>
              <a:t>browsers render your site</a:t>
            </a:r>
            <a:r>
              <a:rPr lang="en-US" dirty="0"/>
              <a:t> in different operating systems.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730878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a version control system to store your files, such as </a:t>
            </a:r>
            <a:r>
              <a:rPr lang="en-US" dirty="0">
                <a:hlinkClick r:id="rId2"/>
              </a:rPr>
              <a:t>Subversion</a:t>
            </a:r>
            <a:r>
              <a:rPr lang="en-US" dirty="0"/>
              <a:t>, </a:t>
            </a:r>
            <a:r>
              <a:rPr lang="en-US" dirty="0" smtClean="0">
                <a:hlinkClick r:id="rId3"/>
              </a:rPr>
              <a:t>Mercurial</a:t>
            </a:r>
            <a:r>
              <a:rPr lang="en-US" dirty="0" smtClean="0"/>
              <a:t> or</a:t>
            </a:r>
            <a:r>
              <a:rPr lang="en-US" dirty="0"/>
              <a:t> </a:t>
            </a:r>
            <a:r>
              <a:rPr lang="en-US" dirty="0" err="1">
                <a:hlinkClick r:id="rId4"/>
              </a:rPr>
              <a:t>Git</a:t>
            </a:r>
            <a:r>
              <a:rPr lang="en-US" dirty="0"/>
              <a:t>.</a:t>
            </a:r>
          </a:p>
          <a:p>
            <a:r>
              <a:rPr lang="en-US" dirty="0"/>
              <a:t>Don't forget to do your Acceptance Testing. </a:t>
            </a:r>
            <a:endParaRPr lang="en-US" dirty="0" smtClean="0"/>
          </a:p>
          <a:p>
            <a:r>
              <a:rPr lang="en-US" dirty="0" smtClean="0"/>
              <a:t>Frameworks </a:t>
            </a:r>
            <a:r>
              <a:rPr lang="en-US" dirty="0"/>
              <a:t>like </a:t>
            </a:r>
            <a:r>
              <a:rPr lang="en-US" dirty="0">
                <a:hlinkClick r:id="rId5"/>
              </a:rPr>
              <a:t>Selenium</a:t>
            </a:r>
            <a:r>
              <a:rPr lang="en-US" dirty="0"/>
              <a:t> can help.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Bug fixing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Make sure you have sufficient logging in place using frameworks such as </a:t>
            </a:r>
            <a:r>
              <a:rPr lang="en-US" dirty="0">
                <a:hlinkClick r:id="rId2"/>
              </a:rPr>
              <a:t>log4j</a:t>
            </a:r>
            <a:r>
              <a:rPr lang="en-US" dirty="0"/>
              <a:t>, </a:t>
            </a:r>
            <a:r>
              <a:rPr lang="en-US" dirty="0">
                <a:hlinkClick r:id="rId3"/>
              </a:rPr>
              <a:t>log4net</a:t>
            </a:r>
            <a:r>
              <a:rPr lang="en-US" dirty="0"/>
              <a:t> or </a:t>
            </a:r>
            <a:r>
              <a:rPr lang="en-US" dirty="0">
                <a:hlinkClick r:id="rId4"/>
              </a:rPr>
              <a:t>log4r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something goes wrong on your live site, you'll need a way of finding out what.</a:t>
            </a:r>
          </a:p>
          <a:p>
            <a:r>
              <a:rPr lang="en-US" dirty="0"/>
              <a:t>When logging make sure you capture both handled exceptions, and unhandled exceptions. Report/</a:t>
            </a:r>
            <a:r>
              <a:rPr lang="en-US" dirty="0" err="1"/>
              <a:t>analyse</a:t>
            </a:r>
            <a:r>
              <a:rPr lang="en-US" dirty="0"/>
              <a:t> the log output, as it'll show you where the key issues are in your site.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241821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Consider how people might use the site other than from the major browsers: </a:t>
            </a:r>
            <a:r>
              <a:rPr lang="en-US" i="1" dirty="0"/>
              <a:t>cell phones</a:t>
            </a:r>
            <a:r>
              <a:rPr lang="en-US" dirty="0"/>
              <a:t>, </a:t>
            </a:r>
            <a:r>
              <a:rPr lang="en-US" i="1" dirty="0"/>
              <a:t>screen readers</a:t>
            </a:r>
            <a:r>
              <a:rPr lang="en-US" dirty="0"/>
              <a:t> and </a:t>
            </a:r>
            <a:r>
              <a:rPr lang="en-US" i="1" dirty="0"/>
              <a:t>search engines</a:t>
            </a:r>
            <a:r>
              <a:rPr lang="en-US" dirty="0"/>
              <a:t>, for example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</a:t>
            </a:r>
            <a:r>
              <a:rPr lang="en-US" dirty="0"/>
              <a:t>accessibility info: </a:t>
            </a:r>
            <a:r>
              <a:rPr lang="en-US" dirty="0">
                <a:hlinkClick r:id="rId2"/>
              </a:rPr>
              <a:t>WAI</a:t>
            </a:r>
            <a:r>
              <a:rPr lang="en-US" dirty="0"/>
              <a:t> and </a:t>
            </a:r>
            <a:r>
              <a:rPr lang="en-US" dirty="0" smtClean="0">
                <a:hlinkClick r:id="rId3"/>
              </a:rPr>
              <a:t>Section508</a:t>
            </a:r>
            <a:r>
              <a:rPr lang="en-US" dirty="0" smtClean="0"/>
              <a:t>.</a:t>
            </a:r>
          </a:p>
          <a:p>
            <a:r>
              <a:rPr lang="en-US" dirty="0" smtClean="0"/>
              <a:t>It should be a </a:t>
            </a:r>
            <a:r>
              <a:rPr lang="en-US" dirty="0" smtClean="0">
                <a:hlinkClick r:id="rId3"/>
              </a:rPr>
              <a:t>legal requirement</a:t>
            </a:r>
            <a:r>
              <a:rPr lang="en-US" dirty="0" smtClean="0"/>
              <a:t>. Utilize: </a:t>
            </a:r>
            <a:r>
              <a:rPr lang="en-US" dirty="0" smtClean="0">
                <a:hlinkClick r:id="rId4"/>
              </a:rPr>
              <a:t>WAI-ARIA</a:t>
            </a:r>
            <a:r>
              <a:rPr lang="en-US" dirty="0" smtClean="0"/>
              <a:t> and </a:t>
            </a:r>
            <a:r>
              <a:rPr lang="en-US" dirty="0" smtClean="0">
                <a:hlinkClick r:id="rId5"/>
              </a:rPr>
              <a:t>WCAG 2</a:t>
            </a:r>
            <a:r>
              <a:rPr lang="en-US" dirty="0" smtClean="0"/>
              <a:t> .</a:t>
            </a:r>
          </a:p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54251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Don't display unfriendly errors directly to the user.</a:t>
            </a:r>
          </a:p>
          <a:p>
            <a:r>
              <a:rPr lang="en-US" dirty="0" smtClean="0"/>
              <a:t>Add </a:t>
            </a:r>
            <a:r>
              <a:rPr lang="en-US" dirty="0"/>
              <a:t>the attribute </a:t>
            </a:r>
            <a:r>
              <a:rPr lang="en-US" i="1" dirty="0" err="1"/>
              <a:t>rel</a:t>
            </a:r>
            <a:r>
              <a:rPr lang="en-US" i="1" dirty="0"/>
              <a:t>="</a:t>
            </a:r>
            <a:r>
              <a:rPr lang="en-US" i="1" dirty="0" err="1"/>
              <a:t>nofollow</a:t>
            </a:r>
            <a:r>
              <a:rPr lang="en-US" i="1" dirty="0"/>
              <a:t>"</a:t>
            </a:r>
            <a:r>
              <a:rPr lang="en-US" dirty="0"/>
              <a:t> to user-generated links </a:t>
            </a:r>
            <a:r>
              <a:rPr lang="en-US" dirty="0">
                <a:hlinkClick r:id="rId2"/>
              </a:rPr>
              <a:t>to avoid spam</a:t>
            </a:r>
            <a:r>
              <a:rPr lang="en-US" dirty="0"/>
              <a:t>.</a:t>
            </a:r>
          </a:p>
          <a:p>
            <a:r>
              <a:rPr lang="en-US" dirty="0">
                <a:hlinkClick r:id="rId3"/>
              </a:rPr>
              <a:t>Build well-considered limits into your site</a:t>
            </a:r>
            <a:r>
              <a:rPr lang="en-US" dirty="0"/>
              <a:t> </a:t>
            </a:r>
            <a:r>
              <a:rPr lang="en-US" dirty="0" smtClean="0"/>
              <a:t>-  </a:t>
            </a:r>
            <a:r>
              <a:rPr lang="en-US" dirty="0"/>
              <a:t>This also belongs under Security.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469177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Interface</a:t>
            </a:r>
            <a:r>
              <a:rPr lang="sk-SK" b="1" dirty="0"/>
              <a:t> and </a:t>
            </a:r>
            <a:r>
              <a:rPr lang="sk-SK" b="1" dirty="0" err="1"/>
              <a:t>User</a:t>
            </a:r>
            <a:r>
              <a:rPr lang="sk-SK" b="1" dirty="0"/>
              <a:t> </a:t>
            </a:r>
            <a:r>
              <a:rPr lang="sk-SK" b="1" dirty="0" err="1"/>
              <a:t>Experience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Learn how to do </a:t>
            </a:r>
            <a:r>
              <a:rPr lang="en-US" dirty="0">
                <a:hlinkClick r:id="rId2"/>
              </a:rPr>
              <a:t>progressive </a:t>
            </a:r>
            <a:r>
              <a:rPr lang="en-US" dirty="0" smtClean="0">
                <a:hlinkClick r:id="rId2"/>
              </a:rPr>
              <a:t>enhancement</a:t>
            </a:r>
            <a:r>
              <a:rPr lang="en-US" dirty="0" smtClean="0"/>
              <a:t> or </a:t>
            </a:r>
            <a:r>
              <a:rPr lang="sk-SK" dirty="0" err="1">
                <a:hlinkClick r:id="rId3" tooltip="Graceful degradation"/>
              </a:rPr>
              <a:t>graceful</a:t>
            </a:r>
            <a:r>
              <a:rPr lang="sk-SK" dirty="0">
                <a:hlinkClick r:id="rId3" tooltip="Graceful degradation"/>
              </a:rPr>
              <a:t> </a:t>
            </a:r>
            <a:r>
              <a:rPr lang="sk-SK" dirty="0" err="1" smtClean="0">
                <a:hlinkClick r:id="rId3" tooltip="Graceful degradation"/>
              </a:rPr>
              <a:t>degradation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>
                <a:hlinkClick r:id="rId4"/>
              </a:rPr>
              <a:t>Redirect after a POST</a:t>
            </a:r>
            <a:r>
              <a:rPr lang="en-US" dirty="0"/>
              <a:t> if that POST was successful, to prevent a refresh from submitting again.</a:t>
            </a:r>
          </a:p>
          <a:p>
            <a:r>
              <a:rPr lang="en-US" dirty="0" smtClean="0">
                <a:hlinkClick r:id="rId5"/>
              </a:rPr>
              <a:t>Don't </a:t>
            </a:r>
            <a:r>
              <a:rPr lang="en-US" dirty="0">
                <a:hlinkClick r:id="rId5"/>
              </a:rPr>
              <a:t>make me think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307444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a lot to digest but the </a:t>
            </a:r>
            <a:r>
              <a:rPr lang="en-US" dirty="0">
                <a:hlinkClick r:id="rId2"/>
              </a:rPr>
              <a:t>OWASP </a:t>
            </a:r>
            <a:r>
              <a:rPr lang="en-US" dirty="0" smtClean="0">
                <a:hlinkClick r:id="rId2"/>
              </a:rPr>
              <a:t>development guide</a:t>
            </a:r>
            <a:r>
              <a:rPr lang="en-US" dirty="0" smtClean="0"/>
              <a:t> covers </a:t>
            </a:r>
            <a:r>
              <a:rPr lang="en-US" dirty="0"/>
              <a:t>Web Site security from top to bottom.</a:t>
            </a:r>
          </a:p>
          <a:p>
            <a:r>
              <a:rPr lang="en-US" dirty="0"/>
              <a:t>Know about Injection especially </a:t>
            </a:r>
            <a:r>
              <a:rPr lang="en-US" dirty="0">
                <a:hlinkClick r:id="rId3"/>
              </a:rPr>
              <a:t>SQL </a:t>
            </a:r>
            <a:r>
              <a:rPr lang="en-US" dirty="0" smtClean="0">
                <a:hlinkClick r:id="rId3"/>
              </a:rPr>
              <a:t>injection</a:t>
            </a:r>
            <a:r>
              <a:rPr lang="en-US" dirty="0" smtClean="0"/>
              <a:t> and </a:t>
            </a:r>
            <a:r>
              <a:rPr lang="en-US" dirty="0"/>
              <a:t>how to prevent it.</a:t>
            </a:r>
          </a:p>
          <a:p>
            <a:r>
              <a:rPr lang="en-US" dirty="0"/>
              <a:t>Never trust </a:t>
            </a:r>
            <a:r>
              <a:rPr lang="en-US" i="1" dirty="0"/>
              <a:t>user input</a:t>
            </a:r>
            <a:r>
              <a:rPr lang="en-US" dirty="0"/>
              <a:t>, nor anything else that comes in the request (which includes cookies and hidden form field values</a:t>
            </a:r>
            <a:r>
              <a:rPr lang="en-US" dirty="0" smtClean="0"/>
              <a:t>!).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78044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Hash passwords using </a:t>
            </a:r>
            <a:r>
              <a:rPr lang="en-US" dirty="0">
                <a:hlinkClick r:id="rId2"/>
              </a:rPr>
              <a:t>salt</a:t>
            </a:r>
            <a:r>
              <a:rPr lang="en-US" dirty="0"/>
              <a:t> and use different salts for your rows to prevent rainbow attacks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Use </a:t>
            </a:r>
            <a:r>
              <a:rPr lang="en-US" dirty="0"/>
              <a:t>a slow hashing algorithm, such as </a:t>
            </a:r>
            <a:r>
              <a:rPr lang="en-US" dirty="0" err="1"/>
              <a:t>bcrypt</a:t>
            </a:r>
            <a:r>
              <a:rPr lang="en-US" dirty="0"/>
              <a:t> (time tested) or </a:t>
            </a:r>
            <a:r>
              <a:rPr lang="en-US" dirty="0" err="1"/>
              <a:t>scrypt</a:t>
            </a:r>
            <a:r>
              <a:rPr lang="en-US" dirty="0"/>
              <a:t> (even stronger, but newer) (</a:t>
            </a:r>
            <a:r>
              <a:rPr lang="en-US" dirty="0">
                <a:hlinkClick r:id="rId3"/>
              </a:rPr>
              <a:t>1</a:t>
            </a:r>
            <a:r>
              <a:rPr lang="en-US" dirty="0"/>
              <a:t>, </a:t>
            </a:r>
            <a:r>
              <a:rPr lang="en-US" dirty="0">
                <a:hlinkClick r:id="rId4"/>
              </a:rPr>
              <a:t>2</a:t>
            </a:r>
            <a:r>
              <a:rPr lang="en-US" dirty="0"/>
              <a:t>), for storing passwords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Avoid</a:t>
            </a:r>
            <a:r>
              <a:rPr lang="en-US" dirty="0"/>
              <a:t> using MD5 or SHA family directly.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53485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Don't try to come up with your own fancy authentication system</a:t>
            </a:r>
            <a:r>
              <a:rPr lang="en-US" dirty="0"/>
              <a:t>. It's such an easy thing to get wrong in subtle and untestable ways and you wouldn't even know </a:t>
            </a:r>
            <a:r>
              <a:rPr lang="en-US" dirty="0" smtClean="0"/>
              <a:t>it until </a:t>
            </a:r>
            <a:r>
              <a:rPr lang="en-US" i="1" dirty="0" smtClean="0"/>
              <a:t>after </a:t>
            </a:r>
            <a:r>
              <a:rPr lang="en-US" dirty="0" smtClean="0"/>
              <a:t>you're </a:t>
            </a:r>
            <a:r>
              <a:rPr lang="en-US" dirty="0"/>
              <a:t>hacked.</a:t>
            </a:r>
          </a:p>
          <a:p>
            <a:r>
              <a:rPr lang="en-US" dirty="0"/>
              <a:t>Use </a:t>
            </a:r>
            <a:r>
              <a:rPr lang="en-US" dirty="0">
                <a:hlinkClick r:id="rId3"/>
              </a:rPr>
              <a:t>SSL</a:t>
            </a:r>
            <a:r>
              <a:rPr lang="en-US" dirty="0"/>
              <a:t>/</a:t>
            </a:r>
            <a:r>
              <a:rPr lang="en-US" dirty="0">
                <a:hlinkClick r:id="rId4"/>
              </a:rPr>
              <a:t>HTTPS</a:t>
            </a:r>
            <a:r>
              <a:rPr lang="en-US" dirty="0"/>
              <a:t> for login and any pages where sensitive data is entered (like credit card info).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12625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Security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363272" cy="4525963"/>
          </a:xfrm>
        </p:spPr>
        <p:txBody>
          <a:bodyPr>
            <a:normAutofit/>
          </a:bodyPr>
          <a:lstStyle/>
          <a:p>
            <a:r>
              <a:rPr lang="sk-SK" dirty="0" err="1">
                <a:hlinkClick r:id="rId2"/>
              </a:rPr>
              <a:t>Prevent</a:t>
            </a:r>
            <a:r>
              <a:rPr lang="sk-SK" dirty="0">
                <a:hlinkClick r:id="rId2"/>
              </a:rPr>
              <a:t> </a:t>
            </a:r>
            <a:r>
              <a:rPr lang="sk-SK" dirty="0" err="1">
                <a:hlinkClick r:id="rId2"/>
              </a:rPr>
              <a:t>session</a:t>
            </a:r>
            <a:r>
              <a:rPr lang="sk-SK" dirty="0">
                <a:hlinkClick r:id="rId2"/>
              </a:rPr>
              <a:t> </a:t>
            </a:r>
            <a:r>
              <a:rPr lang="sk-SK" dirty="0" err="1">
                <a:hlinkClick r:id="rId2"/>
              </a:rPr>
              <a:t>hijacking</a:t>
            </a:r>
            <a:r>
              <a:rPr lang="sk-SK" dirty="0"/>
              <a:t>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3"/>
              </a:rPr>
              <a:t>cross</a:t>
            </a:r>
            <a:r>
              <a:rPr lang="sk-SK" dirty="0">
                <a:hlinkClick r:id="rId3"/>
              </a:rPr>
              <a:t> site </a:t>
            </a:r>
            <a:r>
              <a:rPr lang="sk-SK" dirty="0" err="1">
                <a:hlinkClick r:id="rId3"/>
              </a:rPr>
              <a:t>scripting</a:t>
            </a:r>
            <a:r>
              <a:rPr lang="sk-SK" dirty="0"/>
              <a:t> (XSS).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4"/>
              </a:rPr>
              <a:t>cross</a:t>
            </a:r>
            <a:r>
              <a:rPr lang="sk-SK" dirty="0">
                <a:hlinkClick r:id="rId4"/>
              </a:rPr>
              <a:t> site </a:t>
            </a:r>
            <a:r>
              <a:rPr lang="sk-SK" dirty="0" err="1">
                <a:hlinkClick r:id="rId4"/>
              </a:rPr>
              <a:t>request</a:t>
            </a:r>
            <a:r>
              <a:rPr lang="sk-SK" dirty="0">
                <a:hlinkClick r:id="rId4"/>
              </a:rPr>
              <a:t> </a:t>
            </a:r>
            <a:r>
              <a:rPr lang="sk-SK" dirty="0" err="1">
                <a:hlinkClick r:id="rId4"/>
              </a:rPr>
              <a:t>forgeries</a:t>
            </a:r>
            <a:r>
              <a:rPr lang="sk-SK" dirty="0"/>
              <a:t> (CSRF).</a:t>
            </a:r>
          </a:p>
          <a:p>
            <a:r>
              <a:rPr lang="sk-SK" dirty="0" err="1"/>
              <a:t>Avoid</a:t>
            </a:r>
            <a:r>
              <a:rPr lang="sk-SK" dirty="0"/>
              <a:t> </a:t>
            </a:r>
            <a:r>
              <a:rPr lang="sk-SK" dirty="0" err="1">
                <a:hlinkClick r:id="rId5"/>
              </a:rPr>
              <a:t>Clickjacking</a:t>
            </a:r>
            <a:r>
              <a:rPr lang="sk-SK" dirty="0"/>
              <a:t>.</a:t>
            </a:r>
          </a:p>
          <a:p>
            <a:endParaRPr lang="en-US" dirty="0" smtClean="0"/>
          </a:p>
          <a:p>
            <a:r>
              <a:rPr lang="en-US" dirty="0" smtClean="0"/>
              <a:t>Read</a:t>
            </a:r>
            <a:r>
              <a:rPr lang="en-US" dirty="0"/>
              <a:t> </a:t>
            </a:r>
            <a:r>
              <a:rPr lang="en-US" dirty="0">
                <a:hlinkClick r:id="rId6"/>
              </a:rPr>
              <a:t>The Google Browser Security Handbook</a:t>
            </a:r>
            <a:r>
              <a:rPr lang="en-US" dirty="0"/>
              <a:t>.</a:t>
            </a:r>
          </a:p>
          <a:p>
            <a:r>
              <a:rPr lang="en-US" dirty="0"/>
              <a:t>Read </a:t>
            </a:r>
            <a:r>
              <a:rPr lang="en-US" dirty="0">
                <a:hlinkClick r:id="rId7"/>
              </a:rPr>
              <a:t>The Web Application Hacker's </a:t>
            </a:r>
            <a:r>
              <a:rPr lang="en-US" dirty="0" smtClean="0">
                <a:hlinkClick r:id="rId7"/>
              </a:rPr>
              <a:t>Handbook</a:t>
            </a:r>
            <a:r>
              <a:rPr lang="en-US" dirty="0" smtClean="0"/>
              <a:t>.</a:t>
            </a:r>
            <a:endParaRPr lang="en-US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17815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353</Words>
  <Application>Microsoft Office PowerPoint</Application>
  <PresentationFormat>Předvádění na obrazovce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systému Office</vt:lpstr>
      <vt:lpstr>Essential Skills in Web Development </vt:lpstr>
      <vt:lpstr>Interface and User Experience</vt:lpstr>
      <vt:lpstr>Interface and User Experience</vt:lpstr>
      <vt:lpstr>Interface and User Experience</vt:lpstr>
      <vt:lpstr>Interface and User Experience</vt:lpstr>
      <vt:lpstr>Security</vt:lpstr>
      <vt:lpstr>Security</vt:lpstr>
      <vt:lpstr>Security</vt:lpstr>
      <vt:lpstr>Security</vt:lpstr>
      <vt:lpstr>Security</vt:lpstr>
      <vt:lpstr>Performance</vt:lpstr>
      <vt:lpstr>Performance</vt:lpstr>
      <vt:lpstr>Performance</vt:lpstr>
      <vt:lpstr>Performance</vt:lpstr>
      <vt:lpstr>Technology</vt:lpstr>
      <vt:lpstr>Technology</vt:lpstr>
      <vt:lpstr>Technology</vt:lpstr>
      <vt:lpstr>Bug fixing</vt:lpstr>
      <vt:lpstr>Bug fixing</vt:lpstr>
      <vt:lpstr>Bug fixing</vt:lpstr>
      <vt:lpstr>Bug fixing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Fedor</dc:creator>
  <cp:lastModifiedBy>Fedor</cp:lastModifiedBy>
  <cp:revision>30</cp:revision>
  <dcterms:created xsi:type="dcterms:W3CDTF">2017-04-02T23:18:29Z</dcterms:created>
  <dcterms:modified xsi:type="dcterms:W3CDTF">2017-04-02T23:52:34Z</dcterms:modified>
</cp:coreProperties>
</file>