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1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1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1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1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1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1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1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Relationship Id="rId4" Type="http://schemas.openxmlformats.org/officeDocument/2006/relationships/image" Target="../media/image02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0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png"/><Relationship Id="rId4" Type="http://schemas.openxmlformats.org/officeDocument/2006/relationships/image" Target="../media/image0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A2B3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1936875"/>
            <a:ext cx="8520600" cy="8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Android - úvod</a:t>
            </a:r>
          </a:p>
        </p:txBody>
      </p:sp>
      <p:cxnSp>
        <p:nvCxnSpPr>
          <p:cNvPr id="55" name="Shape 55"/>
          <p:cNvCxnSpPr/>
          <p:nvPr/>
        </p:nvCxnSpPr>
        <p:spPr>
          <a:xfrm>
            <a:off x="3150" y="2834133"/>
            <a:ext cx="9137700" cy="0"/>
          </a:xfrm>
          <a:prstGeom prst="straightConnector1">
            <a:avLst/>
          </a:prstGeom>
          <a:noFill/>
          <a:ln cap="flat" cmpd="sng" w="38100">
            <a:solidFill>
              <a:srgbClr val="FF913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Shape 56"/>
          <p:cNvSpPr txBox="1"/>
          <p:nvPr/>
        </p:nvSpPr>
        <p:spPr>
          <a:xfrm>
            <a:off x="3543750" y="2871075"/>
            <a:ext cx="2056500" cy="5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>
                <a:solidFill>
                  <a:schemeClr val="lt1"/>
                </a:solidFill>
              </a:rPr>
              <a:t>Jonáš Ševčík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V čem se vyvíjí?</a:t>
            </a:r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77777"/>
              <a:buFont typeface="Arial"/>
              <a:buChar char="●"/>
            </a:pPr>
            <a:r>
              <a:rPr lang="en"/>
              <a:t>Android Studio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IntelliJ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Android SDK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Podmnožina JDK + Android specific třídy + knihovny (Apache, JSON ...)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Java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6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7 od 4.4 - syntaxe, ne plné API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8 od 7 - syntaxe, ne plné API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NDK (C++)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Gradle - </a:t>
            </a:r>
            <a:r>
              <a:rPr lang="en" sz="1400"/>
              <a:t>Build system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Groovy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Shape 139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V čem se vyvíjí? Alternativy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77777"/>
              <a:buFont typeface="Arial"/>
              <a:buChar char="●"/>
            </a:pPr>
            <a:r>
              <a:rPr lang="en"/>
              <a:t>Kotlin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C# - Xamarin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HTML, JS - Web optimalizovaný pro zobrazení na mobilu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JS - Cordova (PhoneGap)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JS/C# - Unity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Shape 147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Shape 148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Pro								Proti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311700" y="1154275"/>
            <a:ext cx="42507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77777"/>
              <a:buFont typeface="Arial"/>
              <a:buChar char="●"/>
            </a:pPr>
            <a:r>
              <a:rPr lang="en"/>
              <a:t>Java/Kotlin/Scala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Nástroje pro vývoj zdarma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Spousty učebních materiálů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Levný HW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“Snadné” vydat aplikaci</a:t>
            </a:r>
          </a:p>
        </p:txBody>
      </p:sp>
      <p:sp>
        <p:nvSpPr>
          <p:cNvPr id="155" name="Shape 155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Shape 156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Shape 157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4680800" y="1154275"/>
            <a:ext cx="38952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302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</a:pPr>
            <a:r>
              <a:rPr lang="en" sz="1600">
                <a:solidFill>
                  <a:schemeClr val="dk2"/>
                </a:solidFill>
              </a:rPr>
              <a:t>Nejednotnost systému od různých OEM</a:t>
            </a:r>
          </a:p>
          <a:p>
            <a:pPr indent="-3302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</a:pPr>
            <a:r>
              <a:rPr lang="en" sz="1600">
                <a:solidFill>
                  <a:schemeClr val="dk2"/>
                </a:solidFill>
              </a:rPr>
              <a:t>Spousta lowend HW</a:t>
            </a:r>
          </a:p>
          <a:p>
            <a:pPr indent="-3302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</a:pPr>
            <a:r>
              <a:rPr lang="en" sz="1600">
                <a:solidFill>
                  <a:schemeClr val="dk2"/>
                </a:solidFill>
              </a:rPr>
              <a:t>Různé specifikace HW</a:t>
            </a:r>
          </a:p>
          <a:p>
            <a:pPr indent="-3302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</a:pPr>
            <a:r>
              <a:rPr lang="en" sz="1600">
                <a:solidFill>
                  <a:schemeClr val="dk2"/>
                </a:solidFill>
              </a:rPr>
              <a:t>“Rychlost” vydávání updatů</a:t>
            </a:r>
          </a:p>
          <a:p>
            <a:pPr indent="-3302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</a:pPr>
            <a:r>
              <a:rPr lang="en" sz="1600">
                <a:solidFill>
                  <a:schemeClr val="dk2"/>
                </a:solidFill>
              </a:rPr>
              <a:t>Neexistence premium aplikací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Dá se tím uživit?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Kolik bere průměrně </a:t>
            </a:r>
            <a:r>
              <a:rPr lang="en"/>
              <a:t>Junior </a:t>
            </a:r>
            <a:r>
              <a:rPr lang="en"/>
              <a:t>Android Developer?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30 000 Kč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Kolik let cca trvá se stát seniorem?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3-5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Co když nic neumím?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Nevadí, lidí je stejně tak málo, že vás někdo vezme</a:t>
            </a:r>
          </a:p>
        </p:txBody>
      </p:sp>
      <p:sp>
        <p:nvSpPr>
          <p:cNvPr id="165" name="Shape 165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A2B33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ctrTitle"/>
          </p:nvPr>
        </p:nvSpPr>
        <p:spPr>
          <a:xfrm>
            <a:off x="311700" y="1936875"/>
            <a:ext cx="8520600" cy="8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Java?</a:t>
            </a:r>
          </a:p>
        </p:txBody>
      </p:sp>
      <p:cxnSp>
        <p:nvCxnSpPr>
          <p:cNvPr id="173" name="Shape 173"/>
          <p:cNvCxnSpPr/>
          <p:nvPr/>
        </p:nvCxnSpPr>
        <p:spPr>
          <a:xfrm>
            <a:off x="3150" y="2834133"/>
            <a:ext cx="9137700" cy="0"/>
          </a:xfrm>
          <a:prstGeom prst="straightConnector1">
            <a:avLst/>
          </a:prstGeom>
          <a:noFill/>
          <a:ln cap="flat" cmpd="sng" w="38100">
            <a:solidFill>
              <a:srgbClr val="FF913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This Is Android!</a:t>
            </a: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77777"/>
              <a:buFont typeface="Arial"/>
              <a:buChar char="●"/>
            </a:pPr>
            <a:r>
              <a:rPr lang="en"/>
              <a:t>https://jonassevcik.gitbooks.io/android-uvod/content/1-toto-je-android.html</a:t>
            </a:r>
          </a:p>
        </p:txBody>
      </p:sp>
      <p:sp>
        <p:nvSpPr>
          <p:cNvPr id="180" name="Shape 180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Shape 181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Shape 182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A2B33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ctrTitle"/>
          </p:nvPr>
        </p:nvSpPr>
        <p:spPr>
          <a:xfrm>
            <a:off x="311700" y="1936875"/>
            <a:ext cx="8520600" cy="8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Základní stavební prvky - UI</a:t>
            </a:r>
          </a:p>
        </p:txBody>
      </p:sp>
      <p:cxnSp>
        <p:nvCxnSpPr>
          <p:cNvPr id="188" name="Shape 188"/>
          <p:cNvCxnSpPr/>
          <p:nvPr/>
        </p:nvCxnSpPr>
        <p:spPr>
          <a:xfrm>
            <a:off x="3150" y="2834133"/>
            <a:ext cx="9137700" cy="0"/>
          </a:xfrm>
          <a:prstGeom prst="straightConnector1">
            <a:avLst/>
          </a:prstGeom>
          <a:noFill/>
          <a:ln cap="flat" cmpd="sng" w="38100">
            <a:solidFill>
              <a:srgbClr val="FF913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UI - základní stavební prvky</a:t>
            </a:r>
          </a:p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77777"/>
              <a:buFont typeface="Arial"/>
              <a:buChar char="●"/>
            </a:pPr>
            <a:r>
              <a:rPr lang="en"/>
              <a:t>https://jonassevcik.gitbooks.io/android-uvod/content/2-user_interface,_styly.html</a:t>
            </a:r>
          </a:p>
        </p:txBody>
      </p:sp>
      <p:sp>
        <p:nvSpPr>
          <p:cNvPr id="195" name="Shape 195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Shape 197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A2B33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ctrTitle"/>
          </p:nvPr>
        </p:nvSpPr>
        <p:spPr>
          <a:xfrm>
            <a:off x="311700" y="1115850"/>
            <a:ext cx="8520600" cy="168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Základní stavební prvky</a:t>
            </a:r>
          </a:p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kód</a:t>
            </a:r>
          </a:p>
        </p:txBody>
      </p:sp>
      <p:cxnSp>
        <p:nvCxnSpPr>
          <p:cNvPr id="203" name="Shape 203"/>
          <p:cNvCxnSpPr/>
          <p:nvPr/>
        </p:nvCxnSpPr>
        <p:spPr>
          <a:xfrm>
            <a:off x="3150" y="2834133"/>
            <a:ext cx="9137700" cy="0"/>
          </a:xfrm>
          <a:prstGeom prst="straightConnector1">
            <a:avLst/>
          </a:prstGeom>
          <a:noFill/>
          <a:ln cap="flat" cmpd="sng" w="38100">
            <a:solidFill>
              <a:srgbClr val="FF913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Struktura projektu</a:t>
            </a:r>
          </a:p>
        </p:txBody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https://jonassevcik.gitbooks.io/android-uvod/content/5-buildovaci_system.html</a:t>
            </a:r>
          </a:p>
        </p:txBody>
      </p:sp>
      <p:sp>
        <p:nvSpPr>
          <p:cNvPr id="210" name="Shape 210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Shape 211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Shape 212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Ahoj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600"/>
              <a:t>CDO@ModernTV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Tvorba FW a specializovaných knihoven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https://cz.linkedin.com/in/jonassevcik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https://plus.google.com/+JonasSevcik</a:t>
            </a:r>
          </a:p>
        </p:txBody>
      </p:sp>
      <p:sp>
        <p:nvSpPr>
          <p:cNvPr id="63" name="Shape 63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Shape 64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oderntv-logo-white.png" id="65" name="Shape 6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4757125"/>
            <a:ext cx="1110000" cy="199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G_20170209_131001.jpg" id="66" name="Shape 6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01318" y="1154274"/>
            <a:ext cx="4024755" cy="3198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Activity, Fragmenty</a:t>
            </a:r>
          </a:p>
        </p:txBody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https://jonassevcik.gitbooks.io/android-uvod/content/3-zivotni_cyklus.html</a:t>
            </a:r>
          </a:p>
        </p:txBody>
      </p:sp>
      <p:sp>
        <p:nvSpPr>
          <p:cNvPr id="219" name="Shape 219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Shape 220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Shape 221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A2B33"/>
        </a:solidFill>
      </p:bgPr>
    </p:bg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type="ctrTitle"/>
          </p:nvPr>
        </p:nvSpPr>
        <p:spPr>
          <a:xfrm>
            <a:off x="311700" y="1936875"/>
            <a:ext cx="8520600" cy="8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Live Coding</a:t>
            </a:r>
          </a:p>
        </p:txBody>
      </p:sp>
      <p:cxnSp>
        <p:nvCxnSpPr>
          <p:cNvPr id="227" name="Shape 227"/>
          <p:cNvCxnSpPr/>
          <p:nvPr/>
        </p:nvCxnSpPr>
        <p:spPr>
          <a:xfrm>
            <a:off x="3150" y="2834133"/>
            <a:ext cx="9137700" cy="0"/>
          </a:xfrm>
          <a:prstGeom prst="straightConnector1">
            <a:avLst/>
          </a:prstGeom>
          <a:noFill/>
          <a:ln cap="flat" cmpd="sng" w="38100">
            <a:solidFill>
              <a:srgbClr val="FF913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A2B33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type="ctrTitle"/>
          </p:nvPr>
        </p:nvSpPr>
        <p:spPr>
          <a:xfrm>
            <a:off x="311700" y="1936875"/>
            <a:ext cx="8520600" cy="8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Užitečné knihovny</a:t>
            </a:r>
          </a:p>
        </p:txBody>
      </p:sp>
      <p:cxnSp>
        <p:nvCxnSpPr>
          <p:cNvPr id="233" name="Shape 233"/>
          <p:cNvCxnSpPr/>
          <p:nvPr/>
        </p:nvCxnSpPr>
        <p:spPr>
          <a:xfrm>
            <a:off x="3150" y="2834133"/>
            <a:ext cx="9137700" cy="0"/>
          </a:xfrm>
          <a:prstGeom prst="straightConnector1">
            <a:avLst/>
          </a:prstGeom>
          <a:noFill/>
          <a:ln cap="flat" cmpd="sng" w="38100">
            <a:solidFill>
              <a:srgbClr val="FF913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Knihovny</a:t>
            </a:r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311700" y="1154275"/>
            <a:ext cx="4236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Support Library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RxJava + RxAndroid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Retrofit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OkHttp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Picasso/Glide/Fresco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Timber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Dagger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ButterKnife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Stetho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Crashlytics</a:t>
            </a:r>
          </a:p>
        </p:txBody>
      </p:sp>
      <p:sp>
        <p:nvSpPr>
          <p:cNvPr id="240" name="Shape 240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Shape 241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Shape 242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x="4485325" y="1167300"/>
            <a:ext cx="4236600" cy="32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LeakCanary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Realm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A2B33"/>
        </a:solidFill>
      </p:bgPr>
    </p:bg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/>
          <p:nvPr>
            <p:ph type="ctrTitle"/>
          </p:nvPr>
        </p:nvSpPr>
        <p:spPr>
          <a:xfrm>
            <a:off x="311700" y="1936875"/>
            <a:ext cx="8520600" cy="8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Užitečné materiály</a:t>
            </a:r>
          </a:p>
        </p:txBody>
      </p:sp>
      <p:cxnSp>
        <p:nvCxnSpPr>
          <p:cNvPr id="249" name="Shape 249"/>
          <p:cNvCxnSpPr/>
          <p:nvPr/>
        </p:nvCxnSpPr>
        <p:spPr>
          <a:xfrm>
            <a:off x="3150" y="2834133"/>
            <a:ext cx="9137700" cy="0"/>
          </a:xfrm>
          <a:prstGeom prst="straightConnector1">
            <a:avLst/>
          </a:prstGeom>
          <a:noFill/>
          <a:ln cap="flat" cmpd="sng" w="38100">
            <a:solidFill>
              <a:srgbClr val="FF913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Koho sledovat?</a:t>
            </a:r>
          </a:p>
        </p:txBody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Jake Wharton </a:t>
            </a:r>
            <a:r>
              <a:rPr lang="en" u="sng"/>
              <a:t>jakewharton.com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Chet Haase </a:t>
            </a:r>
            <a:r>
              <a:rPr lang="en" u="sng"/>
              <a:t>medium.com/@chethaase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Ian Lake </a:t>
            </a:r>
            <a:r>
              <a:rPr lang="en" u="sng"/>
              <a:t>medium.com/@ianhlake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Dan Lew </a:t>
            </a:r>
            <a:r>
              <a:rPr lang="en" u="sng"/>
              <a:t>blog.danlew.net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Donn Felker </a:t>
            </a:r>
            <a:r>
              <a:rPr lang="en" u="sng"/>
              <a:t>donnfelker.com</a:t>
            </a:r>
            <a:r>
              <a:rPr lang="en"/>
              <a:t> </a:t>
            </a:r>
            <a:r>
              <a:rPr lang="en" u="sng"/>
              <a:t>caster.io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Cyril Mottier </a:t>
            </a:r>
            <a:r>
              <a:rPr lang="en" u="sng"/>
              <a:t>cyrilmottier.com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Chiu-Ki Chan </a:t>
            </a:r>
            <a:r>
              <a:rPr lang="en" u="sng"/>
              <a:t>blog.sqisland.com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Sittiphol Phanvilai </a:t>
            </a:r>
            <a:r>
              <a:rPr lang="en" u="sng"/>
              <a:t>inthecheesefactory.com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Dave Smith </a:t>
            </a:r>
            <a:r>
              <a:rPr lang="en" u="sng"/>
              <a:t>wiresareobsolete.com</a:t>
            </a:r>
          </a:p>
        </p:txBody>
      </p:sp>
      <p:sp>
        <p:nvSpPr>
          <p:cNvPr id="256" name="Shape 256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Shape 257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Co sledovat?</a:t>
            </a:r>
          </a:p>
        </p:txBody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Android Weekly </a:t>
            </a:r>
            <a:r>
              <a:rPr lang="en" u="sng"/>
              <a:t>androidweekly.net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#AndroidDev Digest </a:t>
            </a:r>
            <a:r>
              <a:rPr lang="en" u="sng"/>
              <a:t>androiddevdigest.com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Fragmented podcast </a:t>
            </a:r>
            <a:r>
              <a:rPr lang="en" u="sng"/>
              <a:t>fragmentedpodcast.com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Android Developers Backstage </a:t>
            </a:r>
            <a:r>
              <a:rPr lang="en" u="sng"/>
              <a:t>androidbackstage.blogspot.cz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YouTube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Google I/O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Android Developers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Google Developers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(Android Design in Action)</a:t>
            </a:r>
          </a:p>
        </p:txBody>
      </p:sp>
      <p:sp>
        <p:nvSpPr>
          <p:cNvPr id="265" name="Shape 265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Shape 266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Shape 267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A2B33"/>
        </a:solidFill>
      </p:bgPr>
    </p:bg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type="ctrTitle"/>
          </p:nvPr>
        </p:nvSpPr>
        <p:spPr>
          <a:xfrm>
            <a:off x="3671887" y="591600"/>
            <a:ext cx="6459300" cy="396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Job?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000">
                <a:solidFill>
                  <a:srgbClr val="FFFFFF"/>
                </a:solidFill>
              </a:rPr>
              <a:t>https://goo.gl/sf8g40</a:t>
            </a:r>
          </a:p>
        </p:txBody>
      </p:sp>
      <p:cxnSp>
        <p:nvCxnSpPr>
          <p:cNvPr id="273" name="Shape 273"/>
          <p:cNvCxnSpPr/>
          <p:nvPr/>
        </p:nvCxnSpPr>
        <p:spPr>
          <a:xfrm>
            <a:off x="3150" y="5143508"/>
            <a:ext cx="9137700" cy="0"/>
          </a:xfrm>
          <a:prstGeom prst="straightConnector1">
            <a:avLst/>
          </a:prstGeom>
          <a:noFill/>
          <a:ln cap="flat" cmpd="sng" w="38100">
            <a:solidFill>
              <a:srgbClr val="FF9133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descr="static_qr_code_without_logo.jpg" id="274" name="Shape 2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6075" y="1541075"/>
            <a:ext cx="2061325" cy="206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Shape 72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oderntv-logo-white.png"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4757125"/>
            <a:ext cx="1110000" cy="199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FFICE-MESS_02 (1).jpg" id="74" name="Shape 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1224" y="0"/>
            <a:ext cx="6079619" cy="4570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Co?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Historie, fakta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Stavební kameny Androidu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Live demo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Kam dál</a:t>
            </a:r>
          </a:p>
        </p:txBody>
      </p:sp>
      <p:sp>
        <p:nvSpPr>
          <p:cNvPr id="81" name="Shape 81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Co je Android?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1673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OS založený na Linuxu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Android Open Source Project (AOSP)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source.android.com</a:t>
            </a:r>
          </a:p>
        </p:txBody>
      </p:sp>
      <p:sp>
        <p:nvSpPr>
          <p:cNvPr id="90" name="Shape 90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Android historie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1154275"/>
            <a:ext cx="42507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600"/>
              <a:t>2003, Android inc.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600"/>
              <a:t>2005, odkoupen Googlem</a:t>
            </a:r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200"/>
              <a:t>(2007 iPhone)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600"/>
              <a:t>2008, 1. Androidí telefon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Char char="○"/>
            </a:pPr>
            <a:r>
              <a:rPr lang="en"/>
              <a:t>T-Mobile G1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600"/>
              <a:t>2010, Froyo (2.2)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600"/>
              <a:t>2011, Honeycomb (3.0)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600"/>
              <a:t>2011, Ice Cream Sandwich (4.0)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600"/>
              <a:t>2012, Jelly Bean (4.1)</a:t>
            </a: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600"/>
              <a:t>2013, Jelly Bean (4.3)</a:t>
            </a:r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87500"/>
              <a:buFont typeface="Arial"/>
              <a:buChar char="●"/>
            </a:pPr>
            <a:r>
              <a:rPr lang="en" sz="1600"/>
              <a:t>2013, KitKat (4.4)</a:t>
            </a:r>
          </a:p>
        </p:txBody>
      </p:sp>
      <p:sp>
        <p:nvSpPr>
          <p:cNvPr id="99" name="Shape 99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100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	www.android.com/history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4680800" y="1154275"/>
            <a:ext cx="38952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302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</a:pPr>
            <a:r>
              <a:rPr lang="en" sz="1600">
                <a:solidFill>
                  <a:schemeClr val="dk2"/>
                </a:solidFill>
              </a:rPr>
              <a:t>2014, Lollipop (Android 5.0)</a:t>
            </a:r>
          </a:p>
          <a:p>
            <a:pPr indent="-3302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</a:pPr>
            <a:r>
              <a:rPr lang="en" sz="1600">
                <a:solidFill>
                  <a:schemeClr val="dk2"/>
                </a:solidFill>
              </a:rPr>
              <a:t>2015, Marshmallow (6.0)</a:t>
            </a:r>
          </a:p>
          <a:p>
            <a:pPr indent="-3302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</a:pPr>
            <a:r>
              <a:rPr lang="en" sz="1600">
                <a:solidFill>
                  <a:schemeClr val="dk2"/>
                </a:solidFill>
              </a:rPr>
              <a:t>2016, Nougat (7.0)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Kde</a:t>
            </a:r>
            <a:r>
              <a:rPr lang="en">
                <a:solidFill>
                  <a:srgbClr val="FF9133"/>
                </a:solidFill>
              </a:rPr>
              <a:t> všude je Android?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Telefony/Tablety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TV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Wearables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Auto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Things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Glass</a:t>
            </a:r>
          </a:p>
        </p:txBody>
      </p:sp>
      <p:sp>
        <p:nvSpPr>
          <p:cNvPr id="109" name="Shape 109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Android v číslech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311700" y="4207350"/>
            <a:ext cx="85206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79400" lvl="0" marL="457200" rtl="0">
              <a:spcBef>
                <a:spcPts val="0"/>
              </a:spcBef>
              <a:buSzPct val="100000"/>
              <a:buChar char="●"/>
            </a:pPr>
            <a:r>
              <a:rPr lang="en" sz="800"/>
              <a:t>https://developer.android.com/about/dashboards/index.html</a:t>
            </a:r>
          </a:p>
        </p:txBody>
      </p:sp>
      <p:sp>
        <p:nvSpPr>
          <p:cNvPr id="118" name="Shape 118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Shape 120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  <p:pic>
        <p:nvPicPr>
          <p:cNvPr descr="Screen Shot 2017-02-26 at 22.31.22.png"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7050" y="1035362"/>
            <a:ext cx="5249901" cy="3072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9133"/>
                </a:solidFill>
              </a:rPr>
              <a:t>Android v číslech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154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328 milionů Android zařízení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88% podíl na trhu s mobilními telefony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VS 12.1% podíl iOS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1,5 milionu zařízení aktivovaných denně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&gt; 2,6 milionu aplikací v Play Store</a:t>
            </a:r>
          </a:p>
        </p:txBody>
      </p:sp>
      <p:sp>
        <p:nvSpPr>
          <p:cNvPr id="128" name="Shape 128"/>
          <p:cNvSpPr/>
          <p:nvPr/>
        </p:nvSpPr>
        <p:spPr>
          <a:xfrm>
            <a:off x="0" y="4570675"/>
            <a:ext cx="9150600" cy="572700"/>
          </a:xfrm>
          <a:prstGeom prst="rect">
            <a:avLst/>
          </a:prstGeom>
          <a:solidFill>
            <a:srgbClr val="0A2B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Shape 129"/>
          <p:cNvSpPr/>
          <p:nvPr/>
        </p:nvSpPr>
        <p:spPr>
          <a:xfrm>
            <a:off x="-3300" y="4570675"/>
            <a:ext cx="9150600" cy="58200"/>
          </a:xfrm>
          <a:prstGeom prst="rect">
            <a:avLst/>
          </a:prstGeom>
          <a:solidFill>
            <a:srgbClr val="FF913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Shape 130"/>
          <p:cNvSpPr txBox="1"/>
          <p:nvPr/>
        </p:nvSpPr>
        <p:spPr>
          <a:xfrm>
            <a:off x="387375" y="4733275"/>
            <a:ext cx="61980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Android úvod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