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3" r:id="rId4"/>
    <p:sldId id="268" r:id="rId5"/>
    <p:sldId id="257" r:id="rId6"/>
    <p:sldId id="264" r:id="rId7"/>
    <p:sldId id="261" r:id="rId8"/>
    <p:sldId id="262" r:id="rId9"/>
    <p:sldId id="258" r:id="rId10"/>
    <p:sldId id="265" r:id="rId11"/>
    <p:sldId id="259" r:id="rId12"/>
    <p:sldId id="260" r:id="rId13"/>
    <p:sldId id="26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0CECD-0379-42C2-90B1-E3089524B711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4D4C9-A742-4CD5-81E7-5B74943EC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207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0CECD-0379-42C2-90B1-E3089524B711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4D4C9-A742-4CD5-81E7-5B74943EC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832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0CECD-0379-42C2-90B1-E3089524B711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4D4C9-A742-4CD5-81E7-5B74943EC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847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0CECD-0379-42C2-90B1-E3089524B711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4D4C9-A742-4CD5-81E7-5B74943EC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977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0CECD-0379-42C2-90B1-E3089524B711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4D4C9-A742-4CD5-81E7-5B74943EC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669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0CECD-0379-42C2-90B1-E3089524B711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4D4C9-A742-4CD5-81E7-5B74943EC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719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0CECD-0379-42C2-90B1-E3089524B711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4D4C9-A742-4CD5-81E7-5B74943EC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108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0CECD-0379-42C2-90B1-E3089524B711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4D4C9-A742-4CD5-81E7-5B74943EC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628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0CECD-0379-42C2-90B1-E3089524B711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4D4C9-A742-4CD5-81E7-5B74943EC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385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0CECD-0379-42C2-90B1-E3089524B711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4D4C9-A742-4CD5-81E7-5B74943EC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045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0CECD-0379-42C2-90B1-E3089524B711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4D4C9-A742-4CD5-81E7-5B74943EC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455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B0CECD-0379-42C2-90B1-E3089524B711}" type="datetimeFigureOut">
              <a:rPr lang="en-US" smtClean="0"/>
              <a:t>3/28/2017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4D4C9-A742-4CD5-81E7-5B74943EC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6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globalday.coderetreat.org/" TargetMode="External"/><Relationship Id="rId2" Type="http://schemas.openxmlformats.org/officeDocument/2006/relationships/hyperlink" Target="http://codingdojo.cz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Test driven development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Radim G</a:t>
            </a:r>
            <a:r>
              <a:rPr lang="cs-CZ" dirty="0"/>
              <a:t>öth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3665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0" name="Rectangle 3089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sp>
      <p:sp>
        <p:nvSpPr>
          <p:cNvPr id="3092" name="Freeform 12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48518" y="1690688"/>
            <a:ext cx="7243482" cy="5167312"/>
          </a:xfrm>
          <a:custGeom>
            <a:avLst/>
            <a:gdLst>
              <a:gd name="connsiteX0" fmla="*/ 0 w 7243482"/>
              <a:gd name="connsiteY0" fmla="*/ 0 h 5167312"/>
              <a:gd name="connsiteX1" fmla="*/ 7243482 w 7243482"/>
              <a:gd name="connsiteY1" fmla="*/ 0 h 5167312"/>
              <a:gd name="connsiteX2" fmla="*/ 7243482 w 7243482"/>
              <a:gd name="connsiteY2" fmla="*/ 5167312 h 5167312"/>
              <a:gd name="connsiteX3" fmla="*/ 221324 w 7243482"/>
              <a:gd name="connsiteY3" fmla="*/ 5167312 h 5167312"/>
              <a:gd name="connsiteX4" fmla="*/ 2615203 w 7243482"/>
              <a:gd name="connsiteY4" fmla="*/ 952 h 5167312"/>
              <a:gd name="connsiteX5" fmla="*/ 0 w 7243482"/>
              <a:gd name="connsiteY5" fmla="*/ 952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243482" h="5167312">
                <a:moveTo>
                  <a:pt x="0" y="0"/>
                </a:moveTo>
                <a:lnTo>
                  <a:pt x="7243482" y="0"/>
                </a:lnTo>
                <a:lnTo>
                  <a:pt x="7243482" y="5167312"/>
                </a:lnTo>
                <a:lnTo>
                  <a:pt x="221324" y="5167312"/>
                </a:lnTo>
                <a:lnTo>
                  <a:pt x="2615203" y="952"/>
                </a:lnTo>
                <a:lnTo>
                  <a:pt x="0" y="952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094" name="Freeform 11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0"/>
            <a:ext cx="7399176" cy="5166360"/>
          </a:xfrm>
          <a:custGeom>
            <a:avLst/>
            <a:gdLst>
              <a:gd name="connsiteX0" fmla="*/ 0 w 7399176"/>
              <a:gd name="connsiteY0" fmla="*/ 0 h 5166360"/>
              <a:gd name="connsiteX1" fmla="*/ 7399176 w 7399176"/>
              <a:gd name="connsiteY1" fmla="*/ 0 h 5166360"/>
              <a:gd name="connsiteX2" fmla="*/ 5005297 w 7399176"/>
              <a:gd name="connsiteY2" fmla="*/ 5166360 h 5166360"/>
              <a:gd name="connsiteX3" fmla="*/ 0 w 7399176"/>
              <a:gd name="connsiteY3" fmla="*/ 5166360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99176" h="5166360">
                <a:moveTo>
                  <a:pt x="0" y="0"/>
                </a:moveTo>
                <a:lnTo>
                  <a:pt x="7399176" y="0"/>
                </a:lnTo>
                <a:lnTo>
                  <a:pt x="5005297" y="5166360"/>
                </a:lnTo>
                <a:lnTo>
                  <a:pt x="0" y="5166360"/>
                </a:lnTo>
                <a:close/>
              </a:path>
            </a:pathLst>
          </a:custGeom>
          <a:solidFill>
            <a:schemeClr val="tx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4" descr="Image result for karate"/>
          <p:cNvPicPr>
            <a:picLocks noGrp="1" noChangeAspect="1" noChangeArrowheads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739272" y="2012865"/>
            <a:ext cx="3945482" cy="4164098"/>
          </a:xfrm>
          <a:custGeom>
            <a:avLst/>
            <a:gdLst>
              <a:gd name="connsiteX0" fmla="*/ 0 w 4636009"/>
              <a:gd name="connsiteY0" fmla="*/ 0 h 5032375"/>
              <a:gd name="connsiteX1" fmla="*/ 4636009 w 4636009"/>
              <a:gd name="connsiteY1" fmla="*/ 0 h 5032375"/>
              <a:gd name="connsiteX2" fmla="*/ 4636009 w 4636009"/>
              <a:gd name="connsiteY2" fmla="*/ 5032375 h 5032375"/>
              <a:gd name="connsiteX3" fmla="*/ 0 w 4636009"/>
              <a:gd name="connsiteY3" fmla="*/ 5032375 h 5032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6009" h="5032375">
                <a:moveTo>
                  <a:pt x="0" y="0"/>
                </a:moveTo>
                <a:lnTo>
                  <a:pt x="4636009" y="0"/>
                </a:lnTo>
                <a:lnTo>
                  <a:pt x="4636009" y="5032375"/>
                </a:lnTo>
                <a:lnTo>
                  <a:pt x="0" y="5032375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400"/>
              <a:t>Coding katas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>
          <a:xfrm>
            <a:off x="838200" y="2012865"/>
            <a:ext cx="5067300" cy="416409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chemeClr val="bg1"/>
                </a:solidFill>
              </a:rPr>
              <a:t>Is a way to</a:t>
            </a:r>
          </a:p>
          <a:p>
            <a:pPr lvl="1" indent="-2286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exercise </a:t>
            </a:r>
            <a:r>
              <a:rPr lang="cs-CZ" sz="2400" dirty="0">
                <a:solidFill>
                  <a:schemeClr val="bg1"/>
                </a:solidFill>
              </a:rPr>
              <a:t>you</a:t>
            </a:r>
            <a:r>
              <a:rPr lang="en-US" sz="2400" dirty="0">
                <a:solidFill>
                  <a:schemeClr val="bg1"/>
                </a:solidFill>
              </a:rPr>
              <a:t>r</a:t>
            </a:r>
            <a:r>
              <a:rPr lang="cs-CZ" sz="2400" dirty="0">
                <a:solidFill>
                  <a:schemeClr val="bg1"/>
                </a:solidFill>
              </a:rPr>
              <a:t> brain</a:t>
            </a:r>
            <a:endParaRPr lang="en-US" sz="2400" dirty="0">
              <a:solidFill>
                <a:schemeClr val="bg1"/>
              </a:solidFill>
            </a:endParaRPr>
          </a:p>
          <a:p>
            <a:pPr lvl="1" indent="-2286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exercise TDD</a:t>
            </a:r>
          </a:p>
          <a:p>
            <a:pPr lvl="1" indent="-2286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</a:rPr>
              <a:t>learn new language</a:t>
            </a:r>
          </a:p>
        </p:txBody>
      </p:sp>
    </p:spTree>
    <p:extLst>
      <p:ext uri="{BB962C8B-B14F-4D97-AF65-F5344CB8AC3E}">
        <p14:creationId xmlns:p14="http://schemas.microsoft.com/office/powerpoint/2010/main" val="40878879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Leap year excercise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Write a function that returns true or false depending on whether its input integer is a leap year or not.</a:t>
            </a:r>
          </a:p>
          <a:p>
            <a:endParaRPr lang="en-US" dirty="0"/>
          </a:p>
          <a:p>
            <a:r>
              <a:rPr lang="en-US" dirty="0"/>
              <a:t>A leap year is divisible by 4, but is not otherwise divisible by 100 unless it is also divisible by 400.</a:t>
            </a:r>
          </a:p>
          <a:p>
            <a:endParaRPr lang="en-US" dirty="0"/>
          </a:p>
          <a:p>
            <a:r>
              <a:rPr lang="en-US" dirty="0"/>
              <a:t>2001 is a typical common year</a:t>
            </a:r>
          </a:p>
          <a:p>
            <a:r>
              <a:rPr lang="en-US" dirty="0"/>
              <a:t>1996 is a typical leap year</a:t>
            </a:r>
          </a:p>
          <a:p>
            <a:r>
              <a:rPr lang="en-US" dirty="0"/>
              <a:t>1900 is an atypical common year </a:t>
            </a:r>
          </a:p>
          <a:p>
            <a:r>
              <a:rPr lang="en-US" dirty="0"/>
              <a:t>2000 is an atypical leap year</a:t>
            </a:r>
          </a:p>
        </p:txBody>
      </p:sp>
    </p:spTree>
    <p:extLst>
      <p:ext uri="{BB962C8B-B14F-4D97-AF65-F5344CB8AC3E}">
        <p14:creationId xmlns:p14="http://schemas.microsoft.com/office/powerpoint/2010/main" val="1479142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Fizz buzz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Fizz Buzz is a mathematical game which is played with a group of people. Each person says a number in sequence, but when the number is a multiple of 3, they have to say "Fizz", when it is a multiple of 5 they have to say "Buzz", and if it is a multiple of both 3 and 5, "</a:t>
            </a:r>
            <a:r>
              <a:rPr lang="en-US" dirty="0" err="1"/>
              <a:t>FizzBuzz</a:t>
            </a:r>
            <a:r>
              <a:rPr lang="en-US" dirty="0"/>
              <a:t>". If someone makes a mistake and it is noticed, they are out.</a:t>
            </a:r>
          </a:p>
          <a:p>
            <a:endParaRPr lang="cs-CZ" dirty="0"/>
          </a:p>
          <a:p>
            <a:r>
              <a:rPr lang="en-US" dirty="0"/>
              <a:t>A typical game might start like: 1, 2, Fizz, 4, Buzz, Fizz, 7, 8, Fizz, Buzz, 11, Fizz, 13, 14, Fizz Buzz, </a:t>
            </a:r>
            <a:r>
              <a:rPr lang="en-US" dirty="0" err="1"/>
              <a:t>etc</a:t>
            </a:r>
            <a:r>
              <a:rPr lang="cs-CZ" dirty="0"/>
              <a:t>.</a:t>
            </a:r>
            <a:endParaRPr lang="en-GB" dirty="0"/>
          </a:p>
          <a:p>
            <a:pPr marL="0" indent="0">
              <a:buNone/>
            </a:pPr>
            <a:r>
              <a:rPr lang="cs-CZ" dirty="0">
                <a:solidFill>
                  <a:srgbClr val="0000FF"/>
                </a:solidFill>
                <a:latin typeface="Consolas" panose="020B0609020204030204" pitchFamily="49" charset="0"/>
              </a:rPr>
              <a:t>	</a:t>
            </a:r>
          </a:p>
          <a:p>
            <a:pPr marL="0" indent="0" algn="ctr">
              <a:buNone/>
            </a:pP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string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FizzBuzz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start,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count)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8486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http://codingdojo.cz/</a:t>
            </a:r>
            <a:endParaRPr lang="en-US" dirty="0"/>
          </a:p>
          <a:p>
            <a:r>
              <a:rPr lang="en-US" dirty="0">
                <a:hlinkClick r:id="rId3"/>
              </a:rPr>
              <a:t>http://globalday.coderetreat.org/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3955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Extreme programming</a:t>
            </a:r>
          </a:p>
          <a:p>
            <a:r>
              <a:rPr lang="en-US" dirty="0"/>
              <a:t>What is TDD and how it is practiced</a:t>
            </a:r>
          </a:p>
          <a:p>
            <a:r>
              <a:rPr lang="en-US" dirty="0"/>
              <a:t>Unit testing</a:t>
            </a:r>
          </a:p>
          <a:p>
            <a:r>
              <a:rPr lang="en-US" dirty="0"/>
              <a:t>Installing </a:t>
            </a:r>
            <a:r>
              <a:rPr lang="en-US" dirty="0" err="1"/>
              <a:t>Nunit</a:t>
            </a:r>
            <a:endParaRPr lang="en-US" dirty="0"/>
          </a:p>
          <a:p>
            <a:r>
              <a:rPr lang="en-US" dirty="0"/>
              <a:t>Coding katas</a:t>
            </a:r>
          </a:p>
        </p:txBody>
      </p:sp>
    </p:spTree>
    <p:extLst>
      <p:ext uri="{BB962C8B-B14F-4D97-AF65-F5344CB8AC3E}">
        <p14:creationId xmlns:p14="http://schemas.microsoft.com/office/powerpoint/2010/main" val="4116749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pyramid</a:t>
            </a:r>
          </a:p>
        </p:txBody>
      </p:sp>
      <p:pic>
        <p:nvPicPr>
          <p:cNvPr id="1026" name="Picture 2" descr="http://watirmelon.files.wordpress.com/2012/01/idealautomatedtestingpyramid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8550" y="1690688"/>
            <a:ext cx="5345250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12396" y="6342077"/>
            <a:ext cx="4765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https://martinfowler.com/bliki/TestPyramid.html</a:t>
            </a:r>
          </a:p>
        </p:txBody>
      </p:sp>
      <p:pic>
        <p:nvPicPr>
          <p:cNvPr id="4" name="Picture 2" descr="https://martinfowler.com/bliki/images/testPyramid/test-pyramid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" y="2489331"/>
            <a:ext cx="5895975" cy="3248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009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Straight Connector 13"/>
          <p:cNvCxnSpPr/>
          <p:nvPr/>
        </p:nvCxnSpPr>
        <p:spPr>
          <a:xfrm>
            <a:off x="5829300" y="3671888"/>
            <a:ext cx="2028825" cy="9525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829299" y="3869532"/>
            <a:ext cx="2028825" cy="9525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372225" y="4067176"/>
            <a:ext cx="1485898" cy="2381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372225" y="3471863"/>
            <a:ext cx="1485898" cy="2381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372225" y="3295649"/>
            <a:ext cx="1485898" cy="2381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6386511" y="4267200"/>
            <a:ext cx="1485898" cy="2381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105150" y="3981449"/>
            <a:ext cx="733425" cy="9525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105150" y="3831431"/>
            <a:ext cx="1581150" cy="47626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105150" y="3681413"/>
            <a:ext cx="1581150" cy="9525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105150" y="3521870"/>
            <a:ext cx="733425" cy="9525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 vs integration testing</a:t>
            </a:r>
          </a:p>
        </p:txBody>
      </p:sp>
      <p:sp>
        <p:nvSpPr>
          <p:cNvPr id="4" name="Oval 3"/>
          <p:cNvSpPr/>
          <p:nvPr/>
        </p:nvSpPr>
        <p:spPr>
          <a:xfrm>
            <a:off x="3371850" y="3233737"/>
            <a:ext cx="1143000" cy="1143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sp>
        <p:nvSpPr>
          <p:cNvPr id="5" name="Oval 4"/>
          <p:cNvSpPr/>
          <p:nvPr/>
        </p:nvSpPr>
        <p:spPr>
          <a:xfrm>
            <a:off x="6000750" y="3009899"/>
            <a:ext cx="1590675" cy="1590675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12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584918" y="4517230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UnitA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6485279" y="4642131"/>
            <a:ext cx="7088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UnitB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190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lh3.googleusercontent.com/GEXX6VCb39lo0hDgesXqsr8XZkhErlxeoedxefFhRhOFMaVBWAqbxug9yc-8gdFsLE6YENo6TKcvBlIRL5sbiR-eY2o0ZY9r1dl_SrQuNICI2dSbCi5yx621IbfWv7yvcXshHSM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799" y="1343278"/>
            <a:ext cx="10126402" cy="3813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433814" y="6134100"/>
            <a:ext cx="3324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J. R</a:t>
            </a:r>
            <a:r>
              <a:rPr lang="cs-CZ" dirty="0"/>
              <a:t>áček, Analýza a návrh systémů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21427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2055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sp>
      <p:sp>
        <p:nvSpPr>
          <p:cNvPr id="74" name="Freeform 12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48518" y="1690688"/>
            <a:ext cx="7243482" cy="5167312"/>
          </a:xfrm>
          <a:custGeom>
            <a:avLst/>
            <a:gdLst>
              <a:gd name="connsiteX0" fmla="*/ 0 w 7243482"/>
              <a:gd name="connsiteY0" fmla="*/ 0 h 5167312"/>
              <a:gd name="connsiteX1" fmla="*/ 7243482 w 7243482"/>
              <a:gd name="connsiteY1" fmla="*/ 0 h 5167312"/>
              <a:gd name="connsiteX2" fmla="*/ 7243482 w 7243482"/>
              <a:gd name="connsiteY2" fmla="*/ 5167312 h 5167312"/>
              <a:gd name="connsiteX3" fmla="*/ 221324 w 7243482"/>
              <a:gd name="connsiteY3" fmla="*/ 5167312 h 5167312"/>
              <a:gd name="connsiteX4" fmla="*/ 2615203 w 7243482"/>
              <a:gd name="connsiteY4" fmla="*/ 952 h 5167312"/>
              <a:gd name="connsiteX5" fmla="*/ 0 w 7243482"/>
              <a:gd name="connsiteY5" fmla="*/ 952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243482" h="5167312">
                <a:moveTo>
                  <a:pt x="0" y="0"/>
                </a:moveTo>
                <a:lnTo>
                  <a:pt x="7243482" y="0"/>
                </a:lnTo>
                <a:lnTo>
                  <a:pt x="7243482" y="5167312"/>
                </a:lnTo>
                <a:lnTo>
                  <a:pt x="221324" y="5167312"/>
                </a:lnTo>
                <a:lnTo>
                  <a:pt x="2615203" y="952"/>
                </a:lnTo>
                <a:lnTo>
                  <a:pt x="0" y="952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6" name="Freeform 11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691640"/>
            <a:ext cx="7399176" cy="5166360"/>
          </a:xfrm>
          <a:custGeom>
            <a:avLst/>
            <a:gdLst>
              <a:gd name="connsiteX0" fmla="*/ 0 w 7399176"/>
              <a:gd name="connsiteY0" fmla="*/ 0 h 5166360"/>
              <a:gd name="connsiteX1" fmla="*/ 7399176 w 7399176"/>
              <a:gd name="connsiteY1" fmla="*/ 0 h 5166360"/>
              <a:gd name="connsiteX2" fmla="*/ 5005297 w 7399176"/>
              <a:gd name="connsiteY2" fmla="*/ 5166360 h 5166360"/>
              <a:gd name="connsiteX3" fmla="*/ 0 w 7399176"/>
              <a:gd name="connsiteY3" fmla="*/ 5166360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99176" h="5166360">
                <a:moveTo>
                  <a:pt x="0" y="0"/>
                </a:moveTo>
                <a:lnTo>
                  <a:pt x="7399176" y="0"/>
                </a:lnTo>
                <a:lnTo>
                  <a:pt x="5005297" y="5166360"/>
                </a:lnTo>
                <a:lnTo>
                  <a:pt x="0" y="5166360"/>
                </a:lnTo>
                <a:close/>
              </a:path>
            </a:pathLst>
          </a:custGeom>
          <a:solidFill>
            <a:schemeClr val="tx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2" name="Picture 4" descr="https://upload.wikimedia.org/wikipedia/commons/thumb/8/84/Extreme_Programming.svg/240px-Extreme_Programming.svg.png"/>
          <p:cNvPicPr>
            <a:picLocks noGrp="1" noChangeAspect="1" noChangeArrowheads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896830" y="1847851"/>
            <a:ext cx="4970176" cy="4555994"/>
          </a:xfrm>
          <a:custGeom>
            <a:avLst/>
            <a:gdLst>
              <a:gd name="connsiteX0" fmla="*/ 0 w 4636009"/>
              <a:gd name="connsiteY0" fmla="*/ 0 h 5032375"/>
              <a:gd name="connsiteX1" fmla="*/ 4636009 w 4636009"/>
              <a:gd name="connsiteY1" fmla="*/ 0 h 5032375"/>
              <a:gd name="connsiteX2" fmla="*/ 4636009 w 4636009"/>
              <a:gd name="connsiteY2" fmla="*/ 5032375 h 5032375"/>
              <a:gd name="connsiteX3" fmla="*/ 0 w 4636009"/>
              <a:gd name="connsiteY3" fmla="*/ 5032375 h 5032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36009" h="5032375">
                <a:moveTo>
                  <a:pt x="0" y="0"/>
                </a:moveTo>
                <a:lnTo>
                  <a:pt x="4636009" y="0"/>
                </a:lnTo>
                <a:lnTo>
                  <a:pt x="4636009" y="5032375"/>
                </a:lnTo>
                <a:lnTo>
                  <a:pt x="0" y="5032375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400"/>
              <a:t>Extreme Programming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2012865"/>
            <a:ext cx="4317322" cy="416409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bg1"/>
                </a:solidFill>
              </a:rPr>
              <a:t>Stand ups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bg1"/>
                </a:solidFill>
              </a:rPr>
              <a:t>Planning game</a:t>
            </a:r>
            <a:endParaRPr lang="cs-CZ" sz="2000" dirty="0">
              <a:solidFill>
                <a:schemeClr val="bg1"/>
              </a:solidFill>
            </a:endParaRPr>
          </a:p>
          <a:p>
            <a:pPr indent="-2286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bg1"/>
                </a:solidFill>
              </a:rPr>
              <a:t>Pair programming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bg1"/>
                </a:solidFill>
              </a:rPr>
              <a:t>TDD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bg1"/>
                </a:solidFill>
              </a:rPr>
              <a:t>Collective code ownership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bg1"/>
                </a:solidFill>
              </a:rPr>
              <a:t>Continuous integration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bg1"/>
                </a:solidFill>
              </a:rPr>
              <a:t>Code is everythink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bg1"/>
                </a:solidFill>
              </a:rPr>
              <a:t>No useless analysis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chemeClr val="bg1"/>
                </a:solidFill>
              </a:rPr>
              <a:t>No useless documentation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3669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Naming conventions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Project naming</a:t>
            </a:r>
          </a:p>
          <a:p>
            <a:pPr lvl="1"/>
            <a:r>
              <a:rPr lang="en-US" dirty="0"/>
              <a:t>&lt;</a:t>
            </a:r>
            <a:r>
              <a:rPr lang="en-US" dirty="0" err="1"/>
              <a:t>ProjectUnderTest</a:t>
            </a:r>
            <a:r>
              <a:rPr lang="en-US" dirty="0"/>
              <a:t>&gt;.Tests</a:t>
            </a:r>
          </a:p>
          <a:p>
            <a:pPr lvl="1"/>
            <a:endParaRPr lang="en-US" dirty="0"/>
          </a:p>
          <a:p>
            <a:r>
              <a:rPr lang="en-US" dirty="0"/>
              <a:t>Class naming</a:t>
            </a:r>
          </a:p>
          <a:p>
            <a:pPr lvl="1"/>
            <a:r>
              <a:rPr lang="en-US" dirty="0"/>
              <a:t>&lt;</a:t>
            </a:r>
            <a:r>
              <a:rPr lang="en-US" dirty="0" err="1"/>
              <a:t>ClassUnderTest</a:t>
            </a:r>
            <a:r>
              <a:rPr lang="en-US" dirty="0"/>
              <a:t>&gt;Tests</a:t>
            </a:r>
          </a:p>
          <a:p>
            <a:pPr lvl="1"/>
            <a:endParaRPr lang="en-US" dirty="0"/>
          </a:p>
          <a:p>
            <a:r>
              <a:rPr lang="en-US" dirty="0"/>
              <a:t>Test method naming</a:t>
            </a:r>
          </a:p>
          <a:p>
            <a:pPr lvl="1"/>
            <a:r>
              <a:rPr lang="en-US" dirty="0" err="1"/>
              <a:t>Given_When_Then</a:t>
            </a:r>
            <a:endParaRPr lang="en-US" dirty="0"/>
          </a:p>
          <a:p>
            <a:pPr lvl="1"/>
            <a:r>
              <a:rPr lang="en-US" dirty="0"/>
              <a:t>&lt;</a:t>
            </a:r>
            <a:r>
              <a:rPr lang="en-US" dirty="0" err="1"/>
              <a:t>methodUnderTest</a:t>
            </a:r>
            <a:r>
              <a:rPr lang="en-US" dirty="0"/>
              <a:t>&gt;_</a:t>
            </a:r>
            <a:r>
              <a:rPr lang="en-US" dirty="0" err="1"/>
              <a:t>Given_Then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897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 test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Arrange</a:t>
            </a:r>
          </a:p>
          <a:p>
            <a:r>
              <a:rPr lang="en-US" dirty="0"/>
              <a:t>Act</a:t>
            </a:r>
          </a:p>
          <a:p>
            <a:r>
              <a:rPr lang="en-US" dirty="0"/>
              <a:t>Assert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One Assert per test (ideal situation)</a:t>
            </a:r>
          </a:p>
          <a:p>
            <a:r>
              <a:rPr lang="en-US" dirty="0"/>
              <a:t>More assert per test</a:t>
            </a:r>
          </a:p>
          <a:p>
            <a:pPr lvl="1"/>
            <a:r>
              <a:rPr lang="en-US" dirty="0"/>
              <a:t>Could be refactored (e.g. custom assert method)</a:t>
            </a:r>
          </a:p>
          <a:p>
            <a:pPr lvl="1"/>
            <a:r>
              <a:rPr lang="en-GB" dirty="0"/>
              <a:t>Only if it doesn’t make sense to divide test into several others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05033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TDD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400449" cy="3716768"/>
          </a:xfrm>
        </p:spPr>
        <p:txBody>
          <a:bodyPr/>
          <a:lstStyle/>
          <a:p>
            <a:r>
              <a:rPr lang="cs-CZ" dirty="0"/>
              <a:t>Kent Beck – reinvented TDD, invented XP</a:t>
            </a:r>
          </a:p>
          <a:p>
            <a:r>
              <a:rPr lang="cs-CZ" dirty="0"/>
              <a:t>Software development process</a:t>
            </a:r>
          </a:p>
          <a:p>
            <a:r>
              <a:rPr lang="cs-CZ" dirty="0"/>
              <a:t>Pair programming</a:t>
            </a:r>
          </a:p>
          <a:p>
            <a:r>
              <a:rPr lang="cs-CZ" dirty="0"/>
              <a:t>Rules:</a:t>
            </a:r>
          </a:p>
          <a:p>
            <a:pPr lvl="1"/>
            <a:r>
              <a:rPr lang="cs-CZ" dirty="0"/>
              <a:t>Write failing test</a:t>
            </a:r>
          </a:p>
          <a:p>
            <a:pPr lvl="1"/>
            <a:r>
              <a:rPr lang="cs-CZ" dirty="0"/>
              <a:t>Write </a:t>
            </a:r>
            <a:r>
              <a:rPr lang="en-US" dirty="0"/>
              <a:t>simplest </a:t>
            </a:r>
            <a:r>
              <a:rPr lang="cs-CZ" dirty="0"/>
              <a:t>implementation to pass the test</a:t>
            </a:r>
          </a:p>
          <a:p>
            <a:pPr lvl="1"/>
            <a:r>
              <a:rPr lang="cs-CZ" dirty="0"/>
              <a:t>Refactor your code</a:t>
            </a:r>
          </a:p>
          <a:p>
            <a:pPr lvl="1"/>
            <a:r>
              <a:rPr lang="cs-CZ" dirty="0"/>
              <a:t>Repeat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050" name="Picture 2" descr="https://manojjaggavarapu.files.wordpress.com/2012/07/redgreenrefaco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8587" y="2644096"/>
            <a:ext cx="3396443" cy="28982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89727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3821</TotalTime>
  <Words>378</Words>
  <Application>Microsoft Office PowerPoint</Application>
  <PresentationFormat>Widescreen</PresentationFormat>
  <Paragraphs>77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Consolas</vt:lpstr>
      <vt:lpstr>Office Theme</vt:lpstr>
      <vt:lpstr>Test driven development</vt:lpstr>
      <vt:lpstr>Outline</vt:lpstr>
      <vt:lpstr>Test pyramid</vt:lpstr>
      <vt:lpstr>Unit vs integration testing</vt:lpstr>
      <vt:lpstr>PowerPoint Presentation</vt:lpstr>
      <vt:lpstr>Extreme Programming</vt:lpstr>
      <vt:lpstr>Naming conventions</vt:lpstr>
      <vt:lpstr>Unit test structure</vt:lpstr>
      <vt:lpstr>TDD</vt:lpstr>
      <vt:lpstr>Coding katas</vt:lpstr>
      <vt:lpstr>Leap year excercise</vt:lpstr>
      <vt:lpstr>Fizz buzz</vt:lpstr>
      <vt:lpstr>Events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driven development</dc:title>
  <dc:creator>Göth Radim</dc:creator>
  <cp:lastModifiedBy>Radim Göth</cp:lastModifiedBy>
  <cp:revision>27</cp:revision>
  <dcterms:created xsi:type="dcterms:W3CDTF">2016-03-09T07:35:13Z</dcterms:created>
  <dcterms:modified xsi:type="dcterms:W3CDTF">2017-03-28T14:46:04Z</dcterms:modified>
</cp:coreProperties>
</file>