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57"/>
      <p:bold r:id="rId58"/>
    </p:embeddedFont>
    <p:embeddedFont>
      <p:font typeface="Corsiva" panose="020B060402020202020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0652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Notice that all the descriptions mentioned friendliness.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79386" y="549275"/>
            <a:ext cx="8785225" cy="4967286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Masaryk Uni, Brno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3</a:t>
            </a:r>
            <a:b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conceptual input: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key concepts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476375" y="5732462"/>
            <a:ext cx="6400799" cy="762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 Mainwaring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 are inevitable ……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anticipate the behaviour of others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kids always like chocolate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We must be on time for the German visitors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define oneself, in opposition to others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These youngsters can’t live without cellphones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 don’t need to be on time , she’s Costa Rican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they are 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dangerous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because…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…they simplify and over-generalise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tomatoes and avocados are fruit too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Scandinavians – blonde hair – Bjork?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Times New Roman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confirm prejudices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See, I told you so, they’re all the same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…they are ethnocentric and deny the value of otherness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Meetings are always like this here – pointless!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55650" y="2060575"/>
            <a:ext cx="7632699" cy="367347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Where is this?</a:t>
            </a:r>
          </a:p>
        </p:txBody>
      </p:sp>
      <p:pic>
        <p:nvPicPr>
          <p:cNvPr id="167" name="Shape 167" descr="other_bosphorus_brid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060575"/>
            <a:ext cx="7704136" cy="392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800px-Skyline_of_Maslak_in_Istanbul_on_June_23_20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341437"/>
            <a:ext cx="7772400" cy="2447925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3429000"/>
            <a:ext cx="3527424" cy="31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1637" y="3644900"/>
            <a:ext cx="44958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84212" y="115886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this?</a:t>
            </a:r>
          </a:p>
        </p:txBody>
      </p:sp>
      <p:pic>
        <p:nvPicPr>
          <p:cNvPr id="181" name="Shape 181" descr="99ekgroe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1700211"/>
            <a:ext cx="2158999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DonerWChe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4149725"/>
            <a:ext cx="3240087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Sans t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1700211"/>
            <a:ext cx="4190999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7175" y="1700211"/>
            <a:ext cx="2232025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/>
        <p:spPr>
          <a:xfrm>
            <a:off x="4067175" y="4292600"/>
            <a:ext cx="4321174" cy="25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how to deal with stereotypes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Recognise them!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 them -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some « truth » in them, however incomplete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 them –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esp. the « All x are y » type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But…. accept that they exist!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on……………………..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5867400" y="50292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Strategy: the ORID learning loop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657600" y="2209800"/>
            <a:ext cx="17526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5814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371600" y="3657600"/>
            <a:ext cx="17526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096000" y="3581400"/>
            <a:ext cx="17526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</a:t>
            </a:r>
          </a:p>
        </p:txBody>
      </p:sp>
      <p:sp>
        <p:nvSpPr>
          <p:cNvPr id="204" name="Shape 204"/>
          <p:cNvSpPr/>
          <p:nvPr/>
        </p:nvSpPr>
        <p:spPr>
          <a:xfrm rot="5400000">
            <a:off x="5638799" y="2285999"/>
            <a:ext cx="1066799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057400" y="2133600"/>
            <a:ext cx="1524000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 rot="-5400000">
            <a:off x="2324099" y="4305300"/>
            <a:ext cx="1066799" cy="1600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 rot="10800000">
            <a:off x="5410199" y="4495799"/>
            <a:ext cx="1295400" cy="152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6172200" y="6096000"/>
            <a:ext cx="2362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Mattock,1999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461125" y="6438900"/>
            <a:ext cx="1123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DM, 2005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– Japanese gift wrapping, wrapping can be more beautiful than gift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 – Importance of appearances… Ceremony/ritual… Imp. of paper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 – Japan is a very crowded island – no room for trees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– If paper is precious this adds to the ritual imp. of business cards</a:t>
            </a:r>
          </a:p>
        </p:txBody>
      </p:sp>
      <p:sp>
        <p:nvSpPr>
          <p:cNvPr id="217" name="Shape 217"/>
          <p:cNvSpPr/>
          <p:nvPr/>
        </p:nvSpPr>
        <p:spPr>
          <a:xfrm>
            <a:off x="7772400" y="5334000"/>
            <a:ext cx="457200" cy="5333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examples 1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about others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observations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Iceland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road-building gangs composed almost entirely of schoolchildren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reflect…..investigate….develop….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Guatemala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Mayan infants always have head covered…………..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examples 2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about self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in contact with others: example: a Brit in France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Lunch-time……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compromise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Meetings…..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Food culture…..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</a:t>
            </a:r>
          </a:p>
        </p:txBody>
      </p:sp>
      <p:sp>
        <p:nvSpPr>
          <p:cNvPr id="231" name="Shape 231"/>
          <p:cNvSpPr/>
          <p:nvPr/>
        </p:nvSpPr>
        <p:spPr>
          <a:xfrm>
            <a:off x="4343400" y="3657600"/>
            <a:ext cx="533399" cy="533399"/>
          </a:xfrm>
          <a:prstGeom prst="smileyFace">
            <a:avLst>
              <a:gd name="adj" fmla="val 1551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172200" y="3124200"/>
            <a:ext cx="533399" cy="533399"/>
          </a:xfrm>
          <a:prstGeom prst="smileyFace">
            <a:avLst>
              <a:gd name="adj" fmla="val 1635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410200" y="4267200"/>
            <a:ext cx="609599" cy="6095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Debate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people say that cross-cultural studies are just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stereotyping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people and cultures……………………….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……well let’s look at the notion of stereotypes……and the idea that « everybody’s the same the world over »…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 vs. COMPETENCE</a:t>
            </a:r>
          </a:p>
        </p:txBody>
      </p:sp>
      <p:sp>
        <p:nvSpPr>
          <p:cNvPr id="240" name="Shape 240"/>
          <p:cNvSpPr/>
          <p:nvPr/>
        </p:nvSpPr>
        <p:spPr>
          <a:xfrm>
            <a:off x="2057400" y="5943600"/>
            <a:ext cx="6248399" cy="228600"/>
          </a:xfrm>
          <a:prstGeom prst="rightArrow">
            <a:avLst>
              <a:gd name="adj1" fmla="val 17481"/>
              <a:gd name="adj2" fmla="val 776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828800" y="1676400"/>
            <a:ext cx="487361" cy="4419599"/>
          </a:xfrm>
          <a:prstGeom prst="upArrow">
            <a:avLst>
              <a:gd name="adj1" fmla="val 4562"/>
              <a:gd name="adj2" fmla="val 8894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81000" y="2667000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996111" y="6061075"/>
            <a:ext cx="17033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Awareness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See/understand/explain differences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about cultural difference and…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 potential problems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Self-awareness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this is </a:t>
            </a:r>
            <a:r>
              <a:rPr lang="en-US" sz="32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Competence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1773236"/>
            <a:ext cx="7772400" cy="4322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2400" b="0" i="0" u="sng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mindset</a:t>
            </a:r>
            <a:r>
              <a:rPr lang="en-US" sz="2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awareness of cultural diversity (expressed through different communication styles)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</a:t>
            </a:r>
            <a:r>
              <a:rPr lang="en-US" sz="2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2400" b="0" i="0" u="sng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skill set</a:t>
            </a:r>
            <a:r>
              <a:rPr lang="en-US" sz="2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knowledge of cultural frameworks and ways to work with them – language skills, flexibility, openness, resilience, autonomy, transparency, etc.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</a:t>
            </a:r>
            <a:r>
              <a:rPr lang="en-US" sz="2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2400" b="0" i="0" u="sng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sensitivity</a:t>
            </a:r>
            <a:r>
              <a:rPr lang="en-US" sz="24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ability to experience cultural difference – empathy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these are </a:t>
            </a:r>
            <a:r>
              <a:rPr lang="en-US" sz="2800" b="1" i="0" u="none" strike="noStrike" cap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 vs. COMPETENCE</a:t>
            </a:r>
          </a:p>
        </p:txBody>
      </p:sp>
      <p:sp>
        <p:nvSpPr>
          <p:cNvPr id="267" name="Shape 267"/>
          <p:cNvSpPr/>
          <p:nvPr/>
        </p:nvSpPr>
        <p:spPr>
          <a:xfrm>
            <a:off x="2057400" y="5943600"/>
            <a:ext cx="6248399" cy="228600"/>
          </a:xfrm>
          <a:prstGeom prst="rightArrow">
            <a:avLst>
              <a:gd name="adj1" fmla="val 17481"/>
              <a:gd name="adj2" fmla="val 776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828800" y="1676400"/>
            <a:ext cx="487361" cy="4419599"/>
          </a:xfrm>
          <a:prstGeom prst="upArrow">
            <a:avLst>
              <a:gd name="adj1" fmla="val 4562"/>
              <a:gd name="adj2" fmla="val 8894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381000" y="2667000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996111" y="6061075"/>
            <a:ext cx="17033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895600" y="2133600"/>
            <a:ext cx="2362200" cy="1600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but don’t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empathise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638800" y="4114800"/>
            <a:ext cx="2362200" cy="1600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do it!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895600" y="4114800"/>
            <a:ext cx="2362200" cy="1600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5638800" y="2133600"/>
            <a:ext cx="2362200" cy="1600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324600" y="24384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657600" y="4343400"/>
            <a:ext cx="914400" cy="914400"/>
          </a:xfrm>
          <a:prstGeom prst="smileyFace">
            <a:avLst>
              <a:gd name="adj" fmla="val 1551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5556249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BEWARE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relativism!!!!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« excuse » everything by saying: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oh well, it’s cultural »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Examples?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Reminder: Social sciences work with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generalisations/tendencies</a:t>
            </a:r>
          </a:p>
        </p:txBody>
      </p:sp>
      <p:pic>
        <p:nvPicPr>
          <p:cNvPr id="289" name="Shape 2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6662" y="1957386"/>
            <a:ext cx="6669086" cy="381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the Debate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68312" y="1981200"/>
            <a:ext cx="8207375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We’ve looked at the « inevitability » of some forms of stereotyping…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…what about the idea that: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everybody’s the same the world over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»…???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Maslow’s pyramid</a:t>
            </a:r>
          </a:p>
        </p:txBody>
      </p:sp>
      <p:pic>
        <p:nvPicPr>
          <p:cNvPr id="301" name="Shape 3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5257799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68312" y="1700211"/>
            <a:ext cx="2087562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All humans have the same needs….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516687" y="1989136"/>
            <a:ext cx="2232025" cy="15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So, yes we are all the same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3200" b="0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BUT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68312" y="188911"/>
            <a:ext cx="8207375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similarities and differences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543083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way we express and recognise those needs is sometimes different….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781300"/>
            <a:ext cx="6119811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2386899" y="6256325"/>
            <a:ext cx="16326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5521962" y="6208649"/>
            <a:ext cx="15318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185675" y="2353936"/>
            <a:ext cx="41766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Sunday on the street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Socialising</a:t>
            </a:r>
          </a:p>
        </p:txBody>
      </p:sp>
      <p:pic>
        <p:nvPicPr>
          <p:cNvPr id="319" name="Shape 3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835020" y="6092825"/>
            <a:ext cx="15897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837525" y="6092825"/>
            <a:ext cx="1315799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One: Stereotypes</a:t>
            </a:r>
          </a:p>
        </p:txBody>
      </p:sp>
      <p:pic>
        <p:nvPicPr>
          <p:cNvPr id="103" name="Shape 103" descr="lutet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752600"/>
            <a:ext cx="65532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Giving your opinion</a:t>
            </a:r>
          </a:p>
        </p:txBody>
      </p:sp>
      <p:pic>
        <p:nvPicPr>
          <p:cNvPr id="327" name="Shape 3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557337"/>
            <a:ext cx="8156574" cy="4525961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1426949" y="6021375"/>
            <a:ext cx="15321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924000" y="6040425"/>
            <a:ext cx="13530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outlined by Trompenaars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vs. Particular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vs. Collective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vs. Emotional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vs. Diffuse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vs. Ascription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vs. External control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vs. Particular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=  one who honours word or contract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one truth or reality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deal is a deal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We can’t make exceptions »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= one who honours changing sutuations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perspectives on reality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evolve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He/she is a special case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898525" y="2428875"/>
            <a:ext cx="43672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Germany: the red traffic light</a:t>
            </a:r>
          </a:p>
        </p:txBody>
      </p:sp>
      <p:pic>
        <p:nvPicPr>
          <p:cNvPr id="352" name="Shape 352" descr="bd0730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133600"/>
            <a:ext cx="1822449" cy="18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990600" y="4562475"/>
            <a:ext cx="591026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notion &amp; tolerance of « cheating 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“I”                vs “We” Cultures</a:t>
            </a:r>
          </a:p>
        </p:txBody>
      </p:sp>
      <p:pic>
        <p:nvPicPr>
          <p:cNvPr id="360" name="Shape 360" descr="j03029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0487" y="2374900"/>
            <a:ext cx="2249486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3946525" y="3897312"/>
            <a:ext cx="9747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Versus</a:t>
            </a:r>
          </a:p>
        </p:txBody>
      </p:sp>
      <p:pic>
        <p:nvPicPr>
          <p:cNvPr id="362" name="Shape 36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2397125"/>
            <a:ext cx="3068637" cy="30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304800" y="5562600"/>
            <a:ext cx="4278600" cy="11430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“I identity; Individual goals</a:t>
            </a:r>
          </a:p>
          <a:p>
            <a:pPr marL="0" marR="0" lvl="0" indent="0" algn="l" rtl="0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Ties between individuals are loose</a:t>
            </a:r>
          </a:p>
          <a:p>
            <a:pPr marR="0" lvl="0" algn="l" rtl="0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American dream” “Amer-I-can”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648200" y="5486400"/>
            <a:ext cx="4495800" cy="1190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“We” identity; group goals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Integrated into strong, cohesive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groups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pig that squeals goes to market”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85800" y="304800"/>
            <a:ext cx="7772400" cy="701674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Individual vs. Collective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“I”  versus “We” Cultures</a:t>
            </a:r>
          </a:p>
        </p:txBody>
      </p:sp>
      <p:pic>
        <p:nvPicPr>
          <p:cNvPr id="372" name="Shape 372" descr="j03029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447800"/>
            <a:ext cx="10874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447800"/>
            <a:ext cx="1566861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457200" y="2971800"/>
            <a:ext cx="3555600" cy="38256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Kingdom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Netherlands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Sweden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800600" y="3048000"/>
            <a:ext cx="3809999" cy="311308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Guatemala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Ecuador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Panama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Indonesia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Pakistan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Taiwan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West/East African countries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Neutral vs Emotional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reveal what they are thinking/feeling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 and self-possessed conduct admired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contact, gestures, expressions are limited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 thoughts &amp; feelings verbally &amp; non-verbally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Heated, vital, animated conduct admired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Touching, gesturing &amp; dramatic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Emotionally Restrained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Style</a:t>
            </a:r>
          </a:p>
        </p:txBody>
      </p:sp>
      <p:pic>
        <p:nvPicPr>
          <p:cNvPr id="388" name="Shape 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828800"/>
            <a:ext cx="4241799" cy="311626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762000" y="4648200"/>
            <a:ext cx="8153399" cy="210184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Emotions are discredited as unprofessional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is developed and credibility developed through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emotional suppression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Sensitive to hurting feelings of others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33C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CF33C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CF3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Emotionally Expressive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Style</a:t>
            </a:r>
          </a:p>
        </p:txBody>
      </p:sp>
      <p:pic>
        <p:nvPicPr>
          <p:cNvPr id="395" name="Shape 395" descr="j0091577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1752600"/>
            <a:ext cx="2930525" cy="353536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381000" y="5565775"/>
            <a:ext cx="8534399" cy="118744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Emotions are an indicator of the importance of the matter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and emotional commitment is developed and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credibility established through emotions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1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066800" y="25908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1219200" y="2438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1981200" y="27432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2819400" y="2438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3581400" y="27432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343400" y="2438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5181600" y="2819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5867400" y="2438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2286000" y="35052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2438400" y="36576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2590800" y="38100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2743200" y="3962400"/>
            <a:ext cx="914400" cy="152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524000" y="2362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362200" y="2743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3124200" y="2362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4038600" y="2743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4876800" y="2362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6019800" y="2743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7010400" y="2362200"/>
            <a:ext cx="114300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1600200" y="35052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7010400" y="39624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743200" y="39624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3810000" y="35052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4876800" y="39624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5943600" y="3505200"/>
            <a:ext cx="1066799" cy="2286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1600200" y="4572000"/>
            <a:ext cx="914400" cy="2286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5257800" y="5105400"/>
            <a:ext cx="914400" cy="2286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2667000" y="5181600"/>
            <a:ext cx="914400" cy="2286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3962400" y="4648200"/>
            <a:ext cx="914400" cy="2286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477000" y="4572000"/>
            <a:ext cx="914400" cy="2286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Heaven is a place where….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chefs are….French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are….German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are….British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lovers are….Italian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everything is organisd by….the Swiss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Shape 110" descr="MC900424492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549275"/>
            <a:ext cx="19939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2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3657600" cy="403859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Self-effacement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the importance of humbling oneself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Displays the use of self-deprecation concerning one’s efforts or performance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Ex: UK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5257800" y="2057400"/>
            <a:ext cx="3586162" cy="403859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Self-enhancement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the importance of one’s accomplishments and achievements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Ex: USA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vs. Diffuse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communication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Role-dependent behaviour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&amp; private kept separate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by objectives (MbO)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comm’n.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or context dependent behaviour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&amp; private interact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by process (e.g. TQM)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Versus Private Space, Communication, and Interaction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685800" y="2133600"/>
            <a:ext cx="1904999" cy="7302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4267200" y="3352800"/>
            <a:ext cx="2971799" cy="36512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other countries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886200"/>
            <a:ext cx="1684336" cy="176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895600"/>
            <a:ext cx="2193925" cy="1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990599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Lewin’s circles</a:t>
            </a:r>
          </a:p>
        </p:txBody>
      </p:sp>
      <p:sp>
        <p:nvSpPr>
          <p:cNvPr id="465" name="Shape 465"/>
          <p:cNvSpPr/>
          <p:nvPr/>
        </p:nvSpPr>
        <p:spPr>
          <a:xfrm>
            <a:off x="1828800" y="25146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6" name="Shape 466"/>
          <p:cNvCxnSpPr/>
          <p:nvPr/>
        </p:nvCxnSpPr>
        <p:spPr>
          <a:xfrm>
            <a:off x="1524000" y="1981200"/>
            <a:ext cx="5333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7" name="Shape 467"/>
          <p:cNvCxnSpPr/>
          <p:nvPr/>
        </p:nvCxnSpPr>
        <p:spPr>
          <a:xfrm rot="10800000">
            <a:off x="990600" y="2971800"/>
            <a:ext cx="8381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8" name="Shape 468"/>
          <p:cNvCxnSpPr/>
          <p:nvPr/>
        </p:nvCxnSpPr>
        <p:spPr>
          <a:xfrm flipH="1">
            <a:off x="1371600" y="3200400"/>
            <a:ext cx="6095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9" name="Shape 469"/>
          <p:cNvCxnSpPr/>
          <p:nvPr/>
        </p:nvCxnSpPr>
        <p:spPr>
          <a:xfrm>
            <a:off x="2286000" y="3276600"/>
            <a:ext cx="45720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0" name="Shape 470"/>
          <p:cNvCxnSpPr/>
          <p:nvPr/>
        </p:nvCxnSpPr>
        <p:spPr>
          <a:xfrm>
            <a:off x="2590800" y="2971800"/>
            <a:ext cx="838199" cy="76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1" name="Shape 471"/>
          <p:cNvCxnSpPr/>
          <p:nvPr/>
        </p:nvCxnSpPr>
        <p:spPr>
          <a:xfrm rot="10800000" flipH="1">
            <a:off x="2438400" y="2057400"/>
            <a:ext cx="4572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2" name="Shape 472"/>
          <p:cNvSpPr/>
          <p:nvPr/>
        </p:nvSpPr>
        <p:spPr>
          <a:xfrm flipH="1">
            <a:off x="990600" y="1752600"/>
            <a:ext cx="2384424" cy="2443161"/>
          </a:xfrm>
          <a:custGeom>
            <a:avLst/>
            <a:gdLst/>
            <a:ahLst/>
            <a:cxnLst/>
            <a:rect l="0" t="0" r="0" b="0"/>
            <a:pathLst>
              <a:path w="120000" h="120000" fill="none" extrusionOk="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</a:path>
              <a:path w="120000" h="120000" extrusionOk="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  <a:lnTo>
                  <a:pt x="60000" y="60000"/>
                </a:lnTo>
                <a:lnTo>
                  <a:pt x="8363" y="90555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Private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279525" y="2452686"/>
            <a:ext cx="49371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828800" y="1905000"/>
            <a:ext cx="93027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kitchen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990600" y="3048000"/>
            <a:ext cx="95885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club</a:t>
            </a:r>
          </a:p>
        </p:txBody>
      </p:sp>
      <p:sp>
        <p:nvSpPr>
          <p:cNvPr id="476" name="Shape 476"/>
          <p:cNvSpPr/>
          <p:nvPr/>
        </p:nvSpPr>
        <p:spPr>
          <a:xfrm flipH="1">
            <a:off x="5181600" y="1828800"/>
            <a:ext cx="2384424" cy="2443161"/>
          </a:xfrm>
          <a:custGeom>
            <a:avLst/>
            <a:gdLst/>
            <a:ahLst/>
            <a:cxnLst/>
            <a:rect l="0" t="0" r="0" b="0"/>
            <a:pathLst>
              <a:path w="120000" h="120000" fill="none" extrusionOk="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</a:path>
              <a:path w="120000" h="120000" extrusionOk="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  <a:lnTo>
                  <a:pt x="60000" y="60000"/>
                </a:lnTo>
                <a:lnTo>
                  <a:pt x="8363" y="90555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77" name="Shape 477"/>
          <p:cNvSpPr/>
          <p:nvPr/>
        </p:nvSpPr>
        <p:spPr>
          <a:xfrm>
            <a:off x="5410200" y="1981200"/>
            <a:ext cx="1981199" cy="213359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</a:t>
            </a:r>
          </a:p>
        </p:txBody>
      </p:sp>
      <p:cxnSp>
        <p:nvCxnSpPr>
          <p:cNvPr id="478" name="Shape 478"/>
          <p:cNvCxnSpPr/>
          <p:nvPr/>
        </p:nvCxnSpPr>
        <p:spPr>
          <a:xfrm>
            <a:off x="5638800" y="2362200"/>
            <a:ext cx="7620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9" name="Shape 479"/>
          <p:cNvCxnSpPr/>
          <p:nvPr/>
        </p:nvCxnSpPr>
        <p:spPr>
          <a:xfrm flipH="1">
            <a:off x="6477000" y="2209800"/>
            <a:ext cx="533399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0" name="Shape 480"/>
          <p:cNvCxnSpPr/>
          <p:nvPr/>
        </p:nvCxnSpPr>
        <p:spPr>
          <a:xfrm flipH="1">
            <a:off x="5714999" y="3200400"/>
            <a:ext cx="7620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1" name="Shape 481"/>
          <p:cNvCxnSpPr/>
          <p:nvPr/>
        </p:nvCxnSpPr>
        <p:spPr>
          <a:xfrm>
            <a:off x="6553200" y="3200400"/>
            <a:ext cx="8381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2" name="Shape 482"/>
          <p:cNvCxnSpPr/>
          <p:nvPr/>
        </p:nvCxnSpPr>
        <p:spPr>
          <a:xfrm>
            <a:off x="6477000" y="3200400"/>
            <a:ext cx="228600" cy="838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3" name="Shape 483"/>
          <p:cNvSpPr txBox="1"/>
          <p:nvPr/>
        </p:nvSpPr>
        <p:spPr>
          <a:xfrm>
            <a:off x="990600" y="4572000"/>
            <a:ext cx="25145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activities in « public » sphere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181600" y="4572000"/>
            <a:ext cx="314483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activities in « private » sphere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3943350" y="1633537"/>
            <a:ext cx="4438650" cy="4352924"/>
          </a:xfrm>
          <a:prstGeom prst="ellipse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0"/>
          </a:gradFill>
          <a:ln w="76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5530850" y="2978150"/>
            <a:ext cx="1282700" cy="1358899"/>
          </a:xfrm>
          <a:prstGeom prst="ellipse">
            <a:avLst/>
          </a:prstGeom>
          <a:solidFill>
            <a:srgbClr val="000000"/>
          </a:solidFill>
          <a:ln w="76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5183187" y="2178050"/>
            <a:ext cx="1079499" cy="439736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</a:p>
        </p:txBody>
      </p:sp>
      <p:sp>
        <p:nvSpPr>
          <p:cNvPr id="493" name="Shape 493"/>
          <p:cNvSpPr/>
          <p:nvPr/>
        </p:nvSpPr>
        <p:spPr>
          <a:xfrm>
            <a:off x="914400" y="1714500"/>
            <a:ext cx="4114800" cy="4114800"/>
          </a:xfrm>
          <a:prstGeom prst="ellipse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0"/>
          </a:gradFill>
          <a:ln w="76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1289050" y="2089150"/>
            <a:ext cx="3359149" cy="3359149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0"/>
          </a:gradFill>
          <a:ln w="76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5" name="Shape 495"/>
          <p:cNvCxnSpPr/>
          <p:nvPr/>
        </p:nvCxnSpPr>
        <p:spPr>
          <a:xfrm rot="10800000" flipH="1">
            <a:off x="4381500" y="3960812"/>
            <a:ext cx="1587" cy="2136775"/>
          </a:xfrm>
          <a:prstGeom prst="straightConnector1">
            <a:avLst/>
          </a:prstGeom>
          <a:noFill/>
          <a:ln w="50750" cap="flat" cmpd="sng">
            <a:solidFill>
              <a:srgbClr val="D7A6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96" name="Shape 496"/>
          <p:cNvSpPr txBox="1"/>
          <p:nvPr/>
        </p:nvSpPr>
        <p:spPr>
          <a:xfrm>
            <a:off x="3104237" y="5961050"/>
            <a:ext cx="2797200" cy="49860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Discomfort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</a:p>
        </p:txBody>
      </p:sp>
      <p:sp>
        <p:nvSpPr>
          <p:cNvPr id="497" name="Shape 497"/>
          <p:cNvSpPr/>
          <p:nvPr/>
        </p:nvSpPr>
        <p:spPr>
          <a:xfrm>
            <a:off x="3968750" y="1658925"/>
            <a:ext cx="4316100" cy="4302000"/>
          </a:xfrm>
          <a:prstGeom prst="ellipse">
            <a:avLst/>
          </a:prstGeom>
          <a:noFill/>
          <a:ln w="76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5562600" y="3048000"/>
            <a:ext cx="1219199" cy="1219199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99" name="Shape 499"/>
          <p:cNvGrpSpPr/>
          <p:nvPr/>
        </p:nvGrpSpPr>
        <p:grpSpPr>
          <a:xfrm>
            <a:off x="965200" y="219075"/>
            <a:ext cx="7391399" cy="822324"/>
            <a:chOff x="965200" y="219075"/>
            <a:chExt cx="7391399" cy="822324"/>
          </a:xfrm>
        </p:grpSpPr>
        <p:sp>
          <p:nvSpPr>
            <p:cNvPr id="500" name="Shape 500"/>
            <p:cNvSpPr/>
            <p:nvPr/>
          </p:nvSpPr>
          <p:spPr>
            <a:xfrm>
              <a:off x="965200" y="219075"/>
              <a:ext cx="7391399" cy="822324"/>
            </a:xfrm>
            <a:prstGeom prst="roundRect">
              <a:avLst>
                <a:gd name="adj" fmla="val 4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1" name="Shape 501"/>
            <p:cNvSpPr txBox="1"/>
            <p:nvPr/>
          </p:nvSpPr>
          <p:spPr>
            <a:xfrm>
              <a:off x="965200" y="328612"/>
              <a:ext cx="7391399" cy="6048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81350" tIns="40675" rIns="81350" bIns="40675" anchor="ctr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Public and Private Types</a:t>
              </a:r>
            </a:p>
          </p:txBody>
        </p:sp>
      </p:grpSp>
      <p:sp>
        <p:nvSpPr>
          <p:cNvPr id="502" name="Shape 502"/>
          <p:cNvSpPr txBox="1"/>
          <p:nvPr/>
        </p:nvSpPr>
        <p:spPr>
          <a:xfrm>
            <a:off x="5586412" y="3397250"/>
            <a:ext cx="1184275" cy="439736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2328861" y="3454400"/>
            <a:ext cx="1184275" cy="439736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3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4762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Person-oriented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not important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Informality – no apparent link between appearance and status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Individual-centered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 less indicative of competence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643437" y="1981200"/>
            <a:ext cx="3814762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Status-oriented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Role-centered – WHO you are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Formality – in dress, speech codes (tu/vous, Du/Sie etc.), titles (Herr Doktor, Doktor)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hierarchy and deference to authority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proper verbal style (context-dependent)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vs Ascription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based on knowledge &amp; skills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 or experience-based CV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Judged by what done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accomplishments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related pay effective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based on seniority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or title-based CV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Judged by status (gender, age, connections)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Top-down rewards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interesting case of France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Achievement-oriented to a certain level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Entrance to selective education on merit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best educational institutions are state-owned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Ascription-oriented thereafter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X-Mines » still opens doors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CV –it’s not so much what you have done but which school you went to.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6FBD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76F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 to Nature:</a:t>
            </a:r>
            <a:br>
              <a:rPr lang="en-US" sz="4400" b="0" i="0" u="none" strike="noStrike" cap="none">
                <a:solidFill>
                  <a:srgbClr val="F76F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Internal versus External Control</a:t>
            </a:r>
          </a:p>
        </p:txBody>
      </p:sp>
      <p:grpSp>
        <p:nvGrpSpPr>
          <p:cNvPr id="534" name="Shape 534"/>
          <p:cNvGrpSpPr/>
          <p:nvPr/>
        </p:nvGrpSpPr>
        <p:grpSpPr>
          <a:xfrm>
            <a:off x="1042987" y="1700212"/>
            <a:ext cx="3200399" cy="4981574"/>
            <a:chOff x="1524000" y="1447800"/>
            <a:chExt cx="3200399" cy="4981574"/>
          </a:xfrm>
        </p:grpSpPr>
        <p:pic>
          <p:nvPicPr>
            <p:cNvPr id="535" name="Shape 5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1447800"/>
              <a:ext cx="3200399" cy="2754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Shape 536"/>
            <p:cNvSpPr txBox="1"/>
            <p:nvPr/>
          </p:nvSpPr>
          <p:spPr>
            <a:xfrm>
              <a:off x="1524000" y="4202112"/>
              <a:ext cx="3014662" cy="2227262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sng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Internal Control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Nature as a mechanism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Dominance over nature</a:t>
              </a:r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4572000" y="1916112"/>
            <a:ext cx="3809999" cy="4698999"/>
            <a:chOff x="4876800" y="1371600"/>
            <a:chExt cx="3809999" cy="4698999"/>
          </a:xfrm>
        </p:grpSpPr>
        <p:sp>
          <p:nvSpPr>
            <p:cNvPr id="538" name="Shape 538"/>
            <p:cNvSpPr txBox="1"/>
            <p:nvPr/>
          </p:nvSpPr>
          <p:spPr>
            <a:xfrm>
              <a:off x="4876800" y="1371600"/>
              <a:ext cx="3809999" cy="1373187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sng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External Control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Nature as an organism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25000"/>
                <a:buFont typeface="Tahoma"/>
                <a:buNone/>
              </a:pPr>
              <a:r>
                <a:rPr lang="en-US" sz="2800" b="0" i="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Subjugation to nature</a:t>
              </a:r>
            </a:p>
          </p:txBody>
        </p:sp>
        <p:pic>
          <p:nvPicPr>
            <p:cNvPr id="539" name="Shape 5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53037" y="2651125"/>
              <a:ext cx="2511425" cy="3419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84212" y="188911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Nature: the garden</a:t>
            </a:r>
          </a:p>
        </p:txBody>
      </p:sp>
      <p:pic>
        <p:nvPicPr>
          <p:cNvPr id="545" name="Shape 5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341437"/>
            <a:ext cx="4894261" cy="316865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450" y="3367087"/>
            <a:ext cx="4654549" cy="349091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1547812" y="4797425"/>
            <a:ext cx="201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garden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6227762" y="2708275"/>
            <a:ext cx="19351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Hell is a place where….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chefs are….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are….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lovers are….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are….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everything is organised by…. </a:t>
            </a:r>
          </a:p>
        </p:txBody>
      </p:sp>
      <p:pic>
        <p:nvPicPr>
          <p:cNvPr id="117" name="Shape 117" descr="MC90043612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549275"/>
            <a:ext cx="2006600" cy="123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Zen garden</a:t>
            </a:r>
          </a:p>
        </p:txBody>
      </p:sp>
      <p:pic>
        <p:nvPicPr>
          <p:cNvPr id="554" name="Shape 5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versus External Control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to me is my own doing. Success = being in control</a:t>
            </a:r>
          </a:p>
          <a:p>
            <a:pPr marL="3810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</a:p>
          <a:p>
            <a:pPr marL="3810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can be controlled from the outside. Success = being in harmony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684212" y="188911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versus External Control</a:t>
            </a:r>
          </a:p>
        </p:txBody>
      </p:sp>
      <p:pic>
        <p:nvPicPr>
          <p:cNvPr id="566" name="Shape 5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268412"/>
            <a:ext cx="3670300" cy="25273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2924175"/>
            <a:ext cx="2687636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600" y="1341437"/>
            <a:ext cx="2571749" cy="26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0562" y="3716337"/>
            <a:ext cx="2119312" cy="297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/>
        </p:nvSpPr>
        <p:spPr>
          <a:xfrm>
            <a:off x="2514600" y="6781800"/>
            <a:ext cx="76199" cy="76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5" name="Shape 575" descr="j03029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438400"/>
            <a:ext cx="2609849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 txBox="1"/>
          <p:nvPr/>
        </p:nvSpPr>
        <p:spPr>
          <a:xfrm>
            <a:off x="685800" y="381000"/>
            <a:ext cx="7848599" cy="609599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Values U.S. Americans Live By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6553200" y="2590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Friendly and informal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</a:p>
        </p:txBody>
      </p:sp>
      <p:sp>
        <p:nvSpPr>
          <p:cNvPr id="578" name="Shape 578"/>
          <p:cNvSpPr/>
          <p:nvPr/>
        </p:nvSpPr>
        <p:spPr>
          <a:xfrm>
            <a:off x="3429000" y="1447800"/>
            <a:ext cx="2438399" cy="15240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am important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have control over my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environment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6553200" y="5638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Rules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6553200" y="4114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Linear time orientation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6553200" y="3352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Independence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6553200" y="4876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Problem-solving attitude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381000" y="56388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Change is positive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381000" y="48006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     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Future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381000" y="40386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Achievement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381000" y="32766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Initiative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381000" y="2514600"/>
            <a:ext cx="2362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Task/action orientation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295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Bennett’s model of Intercultural sensitivity (1993)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1203325" y="2251075"/>
            <a:ext cx="12414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stages: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990600" y="5562600"/>
            <a:ext cx="1904999" cy="685799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DENIAL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362200" y="4800600"/>
            <a:ext cx="1904999" cy="685799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DEFENCE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3886200" y="4038600"/>
            <a:ext cx="1904999" cy="685799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IMITATION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334000" y="3200400"/>
            <a:ext cx="1904999" cy="685799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ACCEPTANCE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6324600" y="2438400"/>
            <a:ext cx="1904999" cy="685799"/>
          </a:xfrm>
          <a:prstGeom prst="rect">
            <a:avLst/>
          </a:prstGeom>
          <a:solidFill>
            <a:srgbClr val="00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ADAPTATION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7086600" y="1676400"/>
            <a:ext cx="19049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755650" y="188911"/>
            <a:ext cx="7772400" cy="7921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</a:t>
            </a:r>
          </a:p>
        </p:txBody>
      </p:sp>
      <p:pic>
        <p:nvPicPr>
          <p:cNvPr id="123" name="Shape 123" descr="C:\Users\crysstefa\Pictures\europe-according-to-france-716x47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125537"/>
            <a:ext cx="7632699" cy="530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522287" y="6402387"/>
            <a:ext cx="8537575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http://alphadesigner.com/art-store/europe-according-to-france-print/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4212" y="260350"/>
            <a:ext cx="7772400" cy="5762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</a:t>
            </a:r>
          </a:p>
        </p:txBody>
      </p:sp>
      <p:pic>
        <p:nvPicPr>
          <p:cNvPr id="130" name="Shape 130" descr="C:\Users\crysstefa\Pictures\europe-according-to-switzerland-716x47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958850"/>
            <a:ext cx="7780337" cy="5183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19112" y="6205537"/>
            <a:ext cx="820896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http://alphadesigner.com/art-store/europe-according-to-switzerland-print/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765025" y="99575"/>
            <a:ext cx="7772400" cy="51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/>
              <a:t>Stereotypes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1238625"/>
            <a:ext cx="7772400" cy="512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50" y="888350"/>
            <a:ext cx="8497398" cy="55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5800" y="333375"/>
            <a:ext cx="7772400" cy="158273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what can we say about Stereotypes?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 are inevitable ……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help classify or organise information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 are sweet, Scandinavians have blonde hair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help explain the unusual/different and reassure myself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a strange way to conduct a meeting!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deal with uncertainty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must be English humour!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Microsoft Office PowerPoint</Application>
  <PresentationFormat>Předvádění na obrazovce (4:3)</PresentationFormat>
  <Paragraphs>344</Paragraphs>
  <Slides>54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Tahoma</vt:lpstr>
      <vt:lpstr>Corsiva</vt:lpstr>
      <vt:lpstr>Modèle par défaut</vt:lpstr>
      <vt:lpstr> Masaryk Uni, Brno INTERCULTURAL MANAGEMENT 3  Further conceptual input: More key concepts </vt:lpstr>
      <vt:lpstr>Debate</vt:lpstr>
      <vt:lpstr>Part One: Stereotypes</vt:lpstr>
      <vt:lpstr>  Heaven is a place where….</vt:lpstr>
      <vt:lpstr>                Hell is a place where….</vt:lpstr>
      <vt:lpstr>Stereotypes</vt:lpstr>
      <vt:lpstr>Stereotypes</vt:lpstr>
      <vt:lpstr>Stereotypes</vt:lpstr>
      <vt:lpstr>So, what can we say about Stereotypes? Stereotypes are inevitable ……</vt:lpstr>
      <vt:lpstr>Stereotypes are inevitable ……</vt:lpstr>
      <vt:lpstr>BUT they are dangerous because…</vt:lpstr>
      <vt:lpstr>Example: Where is this?</vt:lpstr>
      <vt:lpstr>Where is this?</vt:lpstr>
      <vt:lpstr>Where is this?</vt:lpstr>
      <vt:lpstr>So, how to deal with stereotypes</vt:lpstr>
      <vt:lpstr>Strategy: the ORID learning loop</vt:lpstr>
      <vt:lpstr>Example</vt:lpstr>
      <vt:lpstr>Further examples 1</vt:lpstr>
      <vt:lpstr>Further examples 2</vt:lpstr>
      <vt:lpstr>CULTURAL AWARENESS vs. COMPETENCE</vt:lpstr>
      <vt:lpstr>Intercultural Awareness</vt:lpstr>
      <vt:lpstr>Intercultural Competence</vt:lpstr>
      <vt:lpstr>CULTURAL AWARENESS vs. COMPETENCE</vt:lpstr>
      <vt:lpstr>But BEWARE  Cultural relativism!!!!  You can « excuse » everything by saying:  « oh well, it’s cultural »  Examples?</vt:lpstr>
      <vt:lpstr>Reminder: Social sciences work with generalisations/tendencies</vt:lpstr>
      <vt:lpstr>Remember the Debate</vt:lpstr>
      <vt:lpstr>Maslow’s pyramid</vt:lpstr>
      <vt:lpstr>Cultural similarities and differences</vt:lpstr>
      <vt:lpstr>Socialising</vt:lpstr>
      <vt:lpstr>Giving your opinion</vt:lpstr>
      <vt:lpstr>Concepts outlined by Trompenaars</vt:lpstr>
      <vt:lpstr>Universal vs. Particular</vt:lpstr>
      <vt:lpstr>Examples</vt:lpstr>
      <vt:lpstr>“I”                vs “We” Cultures</vt:lpstr>
      <vt:lpstr>“I”  versus “We” Cultures</vt:lpstr>
      <vt:lpstr>    Neutral vs Emotional</vt:lpstr>
      <vt:lpstr>Emotionally Restrained  Communication Style</vt:lpstr>
      <vt:lpstr>Emotionally Expressive  Communication Style</vt:lpstr>
      <vt:lpstr>Verbal Styles 1</vt:lpstr>
      <vt:lpstr>Verbal Styles 2</vt:lpstr>
      <vt:lpstr>Specific vs. Diffuse</vt:lpstr>
      <vt:lpstr>Public Versus Private Space, Communication, and Interaction</vt:lpstr>
      <vt:lpstr>Lewin’s circles</vt:lpstr>
      <vt:lpstr>Prezentace aplikace PowerPoint</vt:lpstr>
      <vt:lpstr>Verbal Styles 3</vt:lpstr>
      <vt:lpstr>Achievement vs Ascription</vt:lpstr>
      <vt:lpstr>The interesting case of France</vt:lpstr>
      <vt:lpstr>Relationship to Nature:  Internal versus External Control</vt:lpstr>
      <vt:lpstr>Nature: the garden</vt:lpstr>
      <vt:lpstr>Japanese Zen garden</vt:lpstr>
      <vt:lpstr>Internal versus External Control</vt:lpstr>
      <vt:lpstr>Internal versus External Control</vt:lpstr>
      <vt:lpstr>Prezentace aplikace PowerPoint</vt:lpstr>
      <vt:lpstr>Bennett’s model of Intercultural sensitivity (1993)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Masaryk Uni, Brno INTERCULTURAL MANAGEMENT 3  Further conceptual input: More key concepts </dc:title>
  <dc:creator>kitner</dc:creator>
  <cp:lastModifiedBy>jitka</cp:lastModifiedBy>
  <cp:revision>1</cp:revision>
  <dcterms:modified xsi:type="dcterms:W3CDTF">2017-05-11T07:52:25Z</dcterms:modified>
</cp:coreProperties>
</file>