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69" d="100"/>
          <a:sy n="69" d="100"/>
        </p:scale>
        <p:origin x="1488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620C-65EF-4CDB-A8C1-30407B659C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55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 smtClean="0">
                <a:latin typeface="Arial Narrow" pitchFamily="34" charset="0"/>
              </a:rPr>
              <a:t>Academic</a:t>
            </a:r>
            <a:r>
              <a:rPr lang="cs-CZ" altLang="cs-CZ" sz="4800" b="1" u="sng" dirty="0" smtClean="0">
                <a:latin typeface="Arial Narrow" pitchFamily="34" charset="0"/>
              </a:rPr>
              <a:t> </a:t>
            </a:r>
            <a:r>
              <a:rPr lang="cs-CZ" altLang="cs-CZ" sz="4800" b="1" u="sng" dirty="0" err="1" smtClean="0">
                <a:latin typeface="Arial Narrow" pitchFamily="34" charset="0"/>
              </a:rPr>
              <a:t>Communication</a:t>
            </a:r>
            <a:r>
              <a:rPr lang="cs-CZ" altLang="cs-CZ" sz="4800" b="1" u="sng" dirty="0" smtClean="0">
                <a:latin typeface="Arial Narrow" pitchFamily="34" charset="0"/>
              </a:rPr>
              <a:t> </a:t>
            </a:r>
            <a:r>
              <a:rPr lang="cs-CZ" altLang="cs-CZ" sz="4800" b="1" u="sng" dirty="0" err="1" smtClean="0">
                <a:latin typeface="Arial Narrow" pitchFamily="34" charset="0"/>
              </a:rPr>
              <a:t>Skills</a:t>
            </a:r>
            <a:r>
              <a:rPr lang="cs-CZ" altLang="cs-CZ" sz="4800" b="1" u="sng" dirty="0" smtClean="0">
                <a:latin typeface="Arial Narrow" pitchFamily="34" charset="0"/>
              </a:rPr>
              <a:t> in </a:t>
            </a:r>
            <a:r>
              <a:rPr lang="cs-CZ" altLang="cs-CZ" sz="4800" b="1" u="sng" dirty="0" err="1" smtClean="0">
                <a:latin typeface="Arial Narrow" pitchFamily="34" charset="0"/>
              </a:rPr>
              <a:t>English</a:t>
            </a:r>
            <a:r>
              <a:rPr lang="cs-CZ" altLang="cs-CZ" sz="4800" dirty="0" smtClean="0">
                <a:latin typeface="Arial Narrow" pitchFamily="34" charset="0"/>
              </a:rPr>
              <a:t> (</a:t>
            </a:r>
            <a:r>
              <a:rPr lang="cs-CZ" altLang="cs-CZ" sz="4800" b="1" dirty="0" smtClean="0">
                <a:latin typeface="Arial Narrow" pitchFamily="34" charset="0"/>
              </a:rPr>
              <a:t>DACSE)</a:t>
            </a:r>
            <a:r>
              <a:rPr lang="cs-CZ" altLang="cs-CZ" b="1" u="sng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5229225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>
                <a:solidFill>
                  <a:srgbClr val="00287D"/>
                </a:solidFill>
                <a:latin typeface="Arial Narrow" pitchFamily="34" charset="0"/>
              </a:rPr>
              <a:t>Spring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Term </a:t>
            </a:r>
            <a:r>
              <a:rPr lang="cs-CZ" altLang="cs-CZ" sz="4400" dirty="0" smtClean="0">
                <a:solidFill>
                  <a:srgbClr val="00287D"/>
                </a:solidFill>
                <a:latin typeface="Arial Narrow" pitchFamily="34" charset="0"/>
              </a:rPr>
              <a:t>2018</a:t>
            </a:r>
            <a:endParaRPr lang="cs-CZ" altLang="cs-CZ" sz="4400" dirty="0" smtClean="0">
              <a:solidFill>
                <a:srgbClr val="00287D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5963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0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5343525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4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 smtClean="0">
                <a:latin typeface="Arial Narrow" pitchFamily="34" charset="0"/>
              </a:rPr>
              <a:t>DACSE </a:t>
            </a:r>
            <a:r>
              <a:rPr lang="cs-CZ" altLang="cs-CZ" b="1" dirty="0" smtClean="0">
                <a:latin typeface="Arial Narrow" pitchFamily="34" charset="0"/>
              </a:rPr>
              <a:t>2018</a:t>
            </a:r>
            <a:endParaRPr lang="cs-CZ" altLang="cs-CZ" b="1" dirty="0" smtClean="0">
              <a:latin typeface="Arial Narrow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course instructor </a:t>
            </a: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course</a:t>
            </a:r>
            <a:r>
              <a:rPr lang="cs-CZ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b="1" dirty="0" err="1" smtClean="0">
                <a:solidFill>
                  <a:srgbClr val="00287D"/>
                </a:solidFill>
                <a:latin typeface="Arial Narrow" pitchFamily="34" charset="0"/>
              </a:rPr>
              <a:t>introduction</a:t>
            </a:r>
            <a:r>
              <a:rPr lang="en-GB" altLang="cs-CZ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endParaRPr lang="en-GB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endParaRPr lang="cs-CZ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5" y="1521619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LIBOR ŠTĚPÁNEK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(libor.stepanek@cjv.muni.cz)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Masaryk University Language Centre (CJV MU)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Komenského nám 2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M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in English </a:t>
            </a:r>
            <a:endParaRPr lang="cs-CZ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  (MA in 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History &amp; PhD in Political Science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)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Academic Public Speaking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Academic Writing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Creativ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e </a:t>
            </a:r>
            <a:r>
              <a:rPr lang="cs-CZ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Approach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Language </a:t>
            </a:r>
            <a:r>
              <a:rPr lang="cs-CZ" altLang="cs-CZ" sz="2400" dirty="0" err="1" smtClean="0">
                <a:solidFill>
                  <a:srgbClr val="00287D"/>
                </a:solidFill>
                <a:latin typeface="Arial Narrow" pitchFamily="34" charset="0"/>
              </a:rPr>
              <a:t>Teaching</a:t>
            </a: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735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1255713" cy="180022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46" y="347063"/>
            <a:ext cx="8086635" cy="647700"/>
          </a:xfrm>
        </p:spPr>
        <p:txBody>
          <a:bodyPr/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course</a:t>
            </a:r>
            <a:r>
              <a:rPr lang="cs-CZ" altLang="cs-CZ" dirty="0" smtClean="0">
                <a:latin typeface="Arial Narrow" pitchFamily="34" charset="0"/>
              </a:rPr>
              <a:t> </a:t>
            </a:r>
            <a:r>
              <a:rPr lang="cs-CZ" altLang="cs-CZ" dirty="0" err="1" smtClean="0">
                <a:latin typeface="Arial Narrow" pitchFamily="34" charset="0"/>
              </a:rPr>
              <a:t>objectives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843" y="1386317"/>
            <a:ext cx="8291513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800" dirty="0" smtClean="0">
                <a:solidFill>
                  <a:srgbClr val="00287D"/>
                </a:solidFill>
                <a:latin typeface="Arial Narrow" pitchFamily="34" charset="0"/>
              </a:rPr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communicate effectively within the international academic community setting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be a successful participant of an international conference</a:t>
            </a:r>
            <a:r>
              <a:rPr lang="cs-CZ" altLang="cs-CZ" sz="2400" dirty="0" smtClean="0">
                <a:solidFill>
                  <a:srgbClr val="00287D"/>
                </a:solidFill>
                <a:latin typeface="Arial Narrow" pitchFamily="34" charset="0"/>
              </a:rPr>
              <a:t>/meeting</a:t>
            </a: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 smtClean="0">
                <a:solidFill>
                  <a:srgbClr val="00287D"/>
                </a:solidFill>
                <a:latin typeface="Arial Narrow" pitchFamily="34" charset="0"/>
              </a:rPr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>
                <a:latin typeface="Arial Narrow" pitchFamily="34" charset="0"/>
              </a:rPr>
              <a:t>course organisation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4-6 </a:t>
            </a:r>
            <a:r>
              <a:rPr lang="cs-CZ" altLang="cs-CZ" sz="4000" b="1" dirty="0" err="1" smtClean="0">
                <a:solidFill>
                  <a:srgbClr val="00287D"/>
                </a:solidFill>
                <a:latin typeface="Arial Narrow" pitchFamily="34" charset="0"/>
              </a:rPr>
              <a:t>block</a:t>
            </a:r>
            <a:r>
              <a:rPr lang="cs-CZ" altLang="cs-CZ" sz="4000" b="1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 err="1" smtClean="0">
                <a:solidFill>
                  <a:srgbClr val="00287D"/>
                </a:solidFill>
                <a:latin typeface="Arial Narrow" pitchFamily="34" charset="0"/>
              </a:rPr>
              <a:t>sessions</a:t>
            </a:r>
            <a:endParaRPr lang="cs-CZ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en-GB" altLang="cs-CZ" sz="28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cs-CZ" dirty="0" smtClean="0">
                <a:solidFill>
                  <a:srgbClr val="00287D"/>
                </a:solidFill>
                <a:latin typeface="Arial Narrow" pitchFamily="34" charset="0"/>
              </a:rPr>
              <a:t>theoretical input combined with diverse practical activities based on individual</a:t>
            </a:r>
            <a:r>
              <a:rPr lang="cs-CZ" altLang="cs-CZ" dirty="0" smtClean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dirty="0" err="1" smtClean="0">
                <a:solidFill>
                  <a:srgbClr val="00287D"/>
                </a:solidFill>
                <a:latin typeface="Arial Narrow" pitchFamily="34" charset="0"/>
              </a:rPr>
              <a:t>needs</a:t>
            </a:r>
            <a:endParaRPr lang="en-GB" altLang="cs-CZ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cs-CZ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 smtClean="0">
                <a:latin typeface="Arial Narrow" pitchFamily="34" charset="0"/>
              </a:rPr>
              <a:t>materials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IS </a:t>
            </a:r>
            <a:r>
              <a:rPr lang="cs-CZ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s</a:t>
            </a:r>
            <a:r>
              <a:rPr lang="en-GB" altLang="cs-CZ" sz="3200" dirty="0" err="1" smtClean="0">
                <a:solidFill>
                  <a:srgbClr val="00287D"/>
                </a:solidFill>
                <a:latin typeface="Arial Narrow" panose="020B0606020202030204" pitchFamily="34" charset="0"/>
              </a:rPr>
              <a:t>tudy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 materials </a:t>
            </a:r>
          </a:p>
          <a:p>
            <a:pPr lvl="1" eaLnBrk="1" hangingPunct="1"/>
            <a:r>
              <a:rPr lang="cs-CZ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face-to-face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 classes</a:t>
            </a:r>
          </a:p>
          <a:p>
            <a:pPr lvl="1" eaLnBrk="1" hangingPunct="1"/>
            <a:endParaRPr lang="en-GB" altLang="cs-CZ" sz="3200" dirty="0" smtClean="0">
              <a:solidFill>
                <a:srgbClr val="00287D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IS (or other) discussion forum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anose="020B0606020202030204" pitchFamily="34" charset="0"/>
              </a:rPr>
              <a:t>collaborative activities</a:t>
            </a:r>
            <a:endParaRPr lang="cs-CZ" altLang="cs-CZ" sz="3200" dirty="0" smtClean="0">
              <a:solidFill>
                <a:srgbClr val="00287D"/>
              </a:solidFill>
              <a:latin typeface="Arial Narrow" panose="020B0606020202030204" pitchFamily="34" charset="0"/>
            </a:endParaRPr>
          </a:p>
          <a:p>
            <a:pPr lvl="1" eaLnBrk="1" hangingPunct="1">
              <a:buFontTx/>
              <a:buNone/>
            </a:pPr>
            <a:endParaRPr lang="en-GB" altLang="cs-CZ" dirty="0" smtClean="0"/>
          </a:p>
          <a:p>
            <a:pPr eaLnBrk="1" hangingPunct="1"/>
            <a:endParaRPr lang="en-GB" altLang="cs-CZ" dirty="0" smtClean="0"/>
          </a:p>
          <a:p>
            <a:pPr lvl="1" eaLnBrk="1" hangingPunct="1"/>
            <a:endParaRPr lang="en-GB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28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smtClean="0">
                <a:latin typeface="Arial Narrow" pitchFamily="34" charset="0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 smtClean="0">
                <a:solidFill>
                  <a:srgbClr val="00287D"/>
                </a:solidFill>
                <a:latin typeface="Arial Narrow" pitchFamily="34" charset="0"/>
              </a:rPr>
              <a:t>Active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 participation in:</a:t>
            </a:r>
          </a:p>
          <a:p>
            <a:pPr eaLnBrk="1" hangingPunct="1"/>
            <a:endParaRPr lang="en-GB" altLang="cs-CZ" sz="3200" dirty="0" smtClean="0">
              <a:solidFill>
                <a:srgbClr val="00287D"/>
              </a:solidFill>
              <a:latin typeface="Arial Narrow" pitchFamily="34" charset="0"/>
            </a:endParaRP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presentations / talks / teaching sessions giving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face-to-face discussions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online discussions</a:t>
            </a:r>
          </a:p>
          <a:p>
            <a:pPr lvl="1" eaLnBrk="1" hangingPunct="1"/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writ</a:t>
            </a:r>
            <a:r>
              <a:rPr lang="cs-CZ" altLang="cs-CZ" sz="3200" dirty="0" err="1" smtClean="0">
                <a:solidFill>
                  <a:srgbClr val="00287D"/>
                </a:solidFill>
                <a:latin typeface="Arial Narrow" pitchFamily="34" charset="0"/>
              </a:rPr>
              <a:t>ing</a:t>
            </a:r>
            <a:r>
              <a:rPr lang="en-GB" altLang="cs-CZ" sz="3200" dirty="0" smtClean="0">
                <a:solidFill>
                  <a:srgbClr val="00287D"/>
                </a:solidFill>
                <a:latin typeface="Arial Narrow" pitchFamily="34" charset="0"/>
              </a:rPr>
              <a:t> assignment</a:t>
            </a:r>
          </a:p>
          <a:p>
            <a:pPr eaLnBrk="1" hangingPunct="1"/>
            <a:endParaRPr lang="en-GB" altLang="cs-CZ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413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Arial Narrow" pitchFamily="34" charset="0"/>
              </a:rPr>
              <a:t>i</a:t>
            </a:r>
            <a:r>
              <a:rPr lang="cs-CZ" altLang="cs-CZ" dirty="0" err="1" smtClean="0">
                <a:latin typeface="Arial Narrow" pitchFamily="34" charset="0"/>
              </a:rPr>
              <a:t>ntroduction</a:t>
            </a:r>
            <a:endParaRPr lang="cs-CZ" altLang="cs-CZ" dirty="0" smtClean="0">
              <a:latin typeface="Arial Narrow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287D"/>
                </a:solidFill>
              </a:rPr>
              <a:t>peer2peer </a:t>
            </a:r>
            <a:r>
              <a:rPr lang="cs-CZ" altLang="cs-CZ" dirty="0" smtClean="0">
                <a:solidFill>
                  <a:srgbClr val="00287D"/>
                </a:solidFill>
                <a:cs typeface="Arial" charset="0"/>
              </a:rPr>
              <a:t>→ </a:t>
            </a:r>
            <a:r>
              <a:rPr lang="cs-CZ" altLang="cs-CZ" dirty="0" err="1" smtClean="0">
                <a:solidFill>
                  <a:srgbClr val="00287D"/>
                </a:solidFill>
                <a:cs typeface="Arial" charset="0"/>
              </a:rPr>
              <a:t>class</a:t>
            </a:r>
            <a:endParaRPr lang="cs-CZ" altLang="cs-CZ" dirty="0" smtClean="0">
              <a:solidFill>
                <a:srgbClr val="00287D"/>
              </a:solidFill>
              <a:cs typeface="Arial" charset="0"/>
            </a:endParaRPr>
          </a:p>
          <a:p>
            <a:pPr eaLnBrk="1" hangingPunct="1"/>
            <a:endParaRPr lang="cs-CZ" altLang="cs-CZ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Arial Narrow" pitchFamily="34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00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170</TotalTime>
  <Words>176</Words>
  <Application>Microsoft Office PowerPoint</Application>
  <PresentationFormat>Předvádění na obrazovce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Tahoma</vt:lpstr>
      <vt:lpstr>Wingdings</vt:lpstr>
      <vt:lpstr>Prezentace_MU_CZ</vt:lpstr>
      <vt:lpstr>Academic Communication Skills in English (DACSE) </vt:lpstr>
      <vt:lpstr>DACSE 2018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Libor Štěpánek</cp:lastModifiedBy>
  <cp:revision>28</cp:revision>
  <cp:lastPrinted>1601-01-01T00:00:00Z</cp:lastPrinted>
  <dcterms:created xsi:type="dcterms:W3CDTF">2015-11-23T07:04:47Z</dcterms:created>
  <dcterms:modified xsi:type="dcterms:W3CDTF">2018-03-04T12:40:36Z</dcterms:modified>
</cp:coreProperties>
</file>