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3"/>
  </p:notesMasterIdLst>
  <p:handoutMasterIdLst>
    <p:handoutMasterId r:id="rId34"/>
  </p:handoutMasterIdLst>
  <p:sldIdLst>
    <p:sldId id="291" r:id="rId2"/>
    <p:sldId id="292" r:id="rId3"/>
    <p:sldId id="317" r:id="rId4"/>
    <p:sldId id="318" r:id="rId5"/>
    <p:sldId id="319" r:id="rId6"/>
    <p:sldId id="320" r:id="rId7"/>
    <p:sldId id="321" r:id="rId8"/>
    <p:sldId id="293" r:id="rId9"/>
    <p:sldId id="294" r:id="rId10"/>
    <p:sldId id="295" r:id="rId11"/>
    <p:sldId id="298" r:id="rId12"/>
    <p:sldId id="297" r:id="rId13"/>
    <p:sldId id="301" r:id="rId14"/>
    <p:sldId id="300" r:id="rId15"/>
    <p:sldId id="296" r:id="rId16"/>
    <p:sldId id="303" r:id="rId17"/>
    <p:sldId id="304" r:id="rId18"/>
    <p:sldId id="305" r:id="rId19"/>
    <p:sldId id="306" r:id="rId20"/>
    <p:sldId id="307" r:id="rId21"/>
    <p:sldId id="310" r:id="rId22"/>
    <p:sldId id="309" r:id="rId23"/>
    <p:sldId id="311" r:id="rId24"/>
    <p:sldId id="312" r:id="rId25"/>
    <p:sldId id="313" r:id="rId26"/>
    <p:sldId id="314" r:id="rId27"/>
    <p:sldId id="315" r:id="rId28"/>
    <p:sldId id="316" r:id="rId29"/>
    <p:sldId id="322" r:id="rId30"/>
    <p:sldId id="289" r:id="rId31"/>
    <p:sldId id="290" r:id="rId3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0028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43" autoAdjust="0"/>
    <p:restoredTop sz="87179" autoAdjust="0"/>
  </p:normalViewPr>
  <p:slideViewPr>
    <p:cSldViewPr snapToGrid="0">
      <p:cViewPr varScale="1">
        <p:scale>
          <a:sx n="111" d="100"/>
          <a:sy n="111" d="100"/>
        </p:scale>
        <p:origin x="864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59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en-GB" altLang="cs-CZ" noProof="0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</a:lstStyle>
          <a:p>
            <a:pPr lvl="0"/>
            <a:r>
              <a:rPr lang="cs-CZ" noProof="0" dirty="0"/>
              <a:t>Kliknutím lze upravit styly předlohy textu.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 err="1"/>
              <a:t>Sfsfd</a:t>
            </a:r>
            <a:endParaRPr lang="cs-CZ" noProof="0" dirty="0"/>
          </a:p>
          <a:p>
            <a:pPr lvl="3"/>
            <a:r>
              <a:rPr lang="cs-CZ" noProof="0" dirty="0" err="1"/>
              <a:t>asdasdad</a:t>
            </a:r>
            <a:endParaRPr lang="cs-CZ" noProof="0" dirty="0"/>
          </a:p>
          <a:p>
            <a:pPr lvl="2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noProof="0"/>
              <a:t>Kliknutím lze upravit styl.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noProof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nadpisů</a:t>
            </a:r>
            <a:r>
              <a:rPr lang="en-GB" altLang="cs-CZ" noProof="0" dirty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/>
              <a:t>Klepnutím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lze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upravit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styly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předlohy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textu</a:t>
            </a:r>
            <a:r>
              <a:rPr lang="en-GB" altLang="cs-CZ" noProof="0" dirty="0"/>
              <a:t>.</a:t>
            </a:r>
          </a:p>
          <a:p>
            <a:pPr lvl="1"/>
            <a:r>
              <a:rPr lang="en-GB" altLang="cs-CZ" noProof="0" dirty="0" err="1"/>
              <a:t>Druhá</a:t>
            </a:r>
            <a:r>
              <a:rPr lang="en-GB" altLang="cs-CZ" noProof="0" dirty="0"/>
              <a:t> </a:t>
            </a:r>
            <a:r>
              <a:rPr lang="en-GB" altLang="cs-CZ" noProof="0" dirty="0" err="1"/>
              <a:t>úroveň</a:t>
            </a:r>
            <a:endParaRPr lang="en-GB" altLang="cs-CZ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1461444816685930" TargetMode="External"/><Relationship Id="rId2" Type="http://schemas.openxmlformats.org/officeDocument/2006/relationships/hyperlink" Target="http://dx.doi.org/10.1111/jcom.1227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x.doi.org/10.1080/08838151.2015.1127240" TargetMode="External"/><Relationship Id="rId5" Type="http://schemas.openxmlformats.org/officeDocument/2006/relationships/hyperlink" Target="http://dx.doi.org/10.5817/CP2017-3-4" TargetMode="External"/><Relationship Id="rId4" Type="http://schemas.openxmlformats.org/officeDocument/2006/relationships/hyperlink" Target="http://dx.doi.org/10.5817/CP2017-3-1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64387" y="1943609"/>
            <a:ext cx="7518400" cy="4228591"/>
          </a:xfrm>
        </p:spPr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Rodičovská </a:t>
            </a:r>
            <a:r>
              <a:rPr lang="cs-CZ" dirty="0"/>
              <a:t>mediace digitálních </a:t>
            </a:r>
            <a:r>
              <a:rPr lang="cs-CZ" dirty="0" smtClean="0"/>
              <a:t>technologií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2000" dirty="0" smtClean="0">
                <a:solidFill>
                  <a:srgbClr val="969696"/>
                </a:solidFill>
              </a:rPr>
              <a:t>David Šmahel</a:t>
            </a:r>
            <a:br>
              <a:rPr lang="cs-CZ" sz="2000" dirty="0" smtClean="0">
                <a:solidFill>
                  <a:srgbClr val="969696"/>
                </a:solidFill>
              </a:rPr>
            </a:br>
            <a:r>
              <a:rPr lang="cs-CZ" sz="2000" dirty="0"/>
              <a:t/>
            </a:r>
            <a:br>
              <a:rPr lang="cs-CZ" sz="2000" dirty="0"/>
            </a:br>
            <a:endParaRPr lang="cs-CZ" dirty="0">
              <a:solidFill>
                <a:srgbClr val="9696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9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víme o rodičovské mediaci -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2017713"/>
            <a:ext cx="7598090" cy="1666013"/>
          </a:xfrm>
        </p:spPr>
        <p:txBody>
          <a:bodyPr/>
          <a:lstStyle/>
          <a:p>
            <a:r>
              <a:rPr lang="cs-CZ" dirty="0" smtClean="0"/>
              <a:t>Nepřekvapivě – v souladu s dalšími výzkumy: </a:t>
            </a:r>
          </a:p>
          <a:p>
            <a:pPr lvl="1"/>
            <a:r>
              <a:rPr lang="cs-CZ" dirty="0" smtClean="0"/>
              <a:t>Mladší děti – </a:t>
            </a:r>
            <a:r>
              <a:rPr lang="cs-CZ" dirty="0" smtClean="0"/>
              <a:t>více </a:t>
            </a:r>
            <a:r>
              <a:rPr lang="cs-CZ" dirty="0" smtClean="0"/>
              <a:t>rodičovské mediace</a:t>
            </a:r>
          </a:p>
          <a:p>
            <a:pPr lvl="1"/>
            <a:r>
              <a:rPr lang="cs-CZ" dirty="0" smtClean="0"/>
              <a:t>Dívky – </a:t>
            </a:r>
            <a:r>
              <a:rPr lang="cs-CZ" dirty="0" smtClean="0"/>
              <a:t>více </a:t>
            </a:r>
            <a:r>
              <a:rPr lang="cs-CZ" dirty="0" smtClean="0"/>
              <a:t>restriktivní mediace 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2054" name="Picture 6" descr="VÃ½sledek obrÃ¡zku pro girl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79" t="68272" r="33640"/>
          <a:stretch/>
        </p:blipFill>
        <p:spPr bwMode="auto">
          <a:xfrm>
            <a:off x="6399621" y="250621"/>
            <a:ext cx="1759131" cy="170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Ã½sledek obrÃ¡zku pro girl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7" r="64322" b="36506"/>
          <a:stretch/>
        </p:blipFill>
        <p:spPr bwMode="auto">
          <a:xfrm>
            <a:off x="7139259" y="1835854"/>
            <a:ext cx="2038985" cy="14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5174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víme o rodičovské mediaci - výsledky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2017713"/>
            <a:ext cx="7598090" cy="1666013"/>
          </a:xfrm>
        </p:spPr>
        <p:txBody>
          <a:bodyPr/>
          <a:lstStyle/>
          <a:p>
            <a:r>
              <a:rPr lang="cs-CZ" dirty="0" smtClean="0"/>
              <a:t>Nepřekvapivě – v souladu s dalšími výzkumy: </a:t>
            </a:r>
          </a:p>
          <a:p>
            <a:pPr lvl="1"/>
            <a:r>
              <a:rPr lang="cs-CZ" dirty="0" smtClean="0"/>
              <a:t>Mladší děti – víc rodičovské mediace</a:t>
            </a:r>
          </a:p>
          <a:p>
            <a:pPr lvl="1"/>
            <a:r>
              <a:rPr lang="cs-CZ" dirty="0" smtClean="0"/>
              <a:t>Dívky – víc restriktivní mediace </a:t>
            </a:r>
          </a:p>
          <a:p>
            <a:pPr lvl="1"/>
            <a:endParaRPr lang="cs-CZ" dirty="0" smtClean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2050" name="Picture 2" descr="VÃ½sledek obrÃ¡zku pro digital skil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646" y="3989160"/>
            <a:ext cx="3390900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 bwMode="auto">
          <a:xfrm>
            <a:off x="509589" y="3687014"/>
            <a:ext cx="4820057" cy="29669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endParaRPr lang="cs-CZ" kern="0" dirty="0" smtClean="0"/>
          </a:p>
          <a:p>
            <a:r>
              <a:rPr lang="cs-CZ" kern="0" dirty="0" smtClean="0"/>
              <a:t>Překvapivě</a:t>
            </a:r>
          </a:p>
          <a:p>
            <a:pPr lvl="1"/>
            <a:r>
              <a:rPr lang="cs-CZ" kern="0" dirty="0" smtClean="0"/>
              <a:t>V mediaci hráli </a:t>
            </a:r>
            <a:r>
              <a:rPr lang="cs-CZ" kern="0" dirty="0" smtClean="0"/>
              <a:t>roli </a:t>
            </a:r>
            <a:endParaRPr lang="cs-CZ" kern="0" dirty="0" smtClean="0"/>
          </a:p>
          <a:p>
            <a:pPr marL="457200" lvl="1" indent="0">
              <a:buNone/>
            </a:pPr>
            <a:r>
              <a:rPr lang="cs-CZ" kern="0" dirty="0"/>
              <a:t> </a:t>
            </a:r>
            <a:r>
              <a:rPr lang="cs-CZ" kern="0" dirty="0" smtClean="0"/>
              <a:t>  </a:t>
            </a:r>
            <a:r>
              <a:rPr lang="cs-CZ" b="1" kern="0" dirty="0" err="1" smtClean="0"/>
              <a:t>digital</a:t>
            </a:r>
            <a:r>
              <a:rPr lang="cs-CZ" b="1" kern="0" dirty="0" smtClean="0"/>
              <a:t> </a:t>
            </a:r>
            <a:r>
              <a:rPr lang="cs-CZ" b="1" kern="0" dirty="0" err="1" smtClean="0"/>
              <a:t>skills</a:t>
            </a:r>
            <a:r>
              <a:rPr lang="cs-CZ" kern="0" dirty="0" smtClean="0"/>
              <a:t> rodičů i dětí </a:t>
            </a:r>
          </a:p>
          <a:p>
            <a:pPr marL="457200" lvl="1" indent="0">
              <a:buNone/>
            </a:pPr>
            <a:r>
              <a:rPr lang="cs-CZ" kern="0" dirty="0" smtClean="0"/>
              <a:t>   (hodnoceno rodiči)  </a:t>
            </a: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en-US" kern="0" dirty="0" smtClean="0"/>
              <a:t/>
            </a:r>
            <a:br>
              <a:rPr lang="en-US" kern="0" dirty="0" smtClean="0"/>
            </a:br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</a:p>
          <a:p>
            <a:pPr marL="457200" lvl="1" indent="0">
              <a:buNone/>
            </a:pPr>
            <a:endParaRPr lang="cs-CZ" kern="0" dirty="0"/>
          </a:p>
        </p:txBody>
      </p:sp>
      <p:pic>
        <p:nvPicPr>
          <p:cNvPr id="2054" name="Picture 6" descr="VÃ½sledek obrÃ¡zku pro girls ico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579" t="68272" r="33640"/>
          <a:stretch/>
        </p:blipFill>
        <p:spPr bwMode="auto">
          <a:xfrm>
            <a:off x="6399621" y="250621"/>
            <a:ext cx="1759131" cy="1704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VÃ½sledek obrÃ¡zku pro girls icon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097" r="64322" b="36506"/>
          <a:stretch/>
        </p:blipFill>
        <p:spPr bwMode="auto">
          <a:xfrm>
            <a:off x="7139259" y="1835854"/>
            <a:ext cx="2038985" cy="147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6084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</a:t>
            </a:r>
            <a:r>
              <a:rPr lang="en-US" dirty="0" smtClean="0"/>
              <a:t>digital skills</a:t>
            </a:r>
            <a:r>
              <a:rPr lang="cs-CZ" dirty="0" smtClean="0"/>
              <a:t> v mediaci - rodiče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78673"/>
            <a:ext cx="4445588" cy="4114800"/>
          </a:xfrm>
        </p:spPr>
        <p:txBody>
          <a:bodyPr/>
          <a:lstStyle/>
          <a:p>
            <a:r>
              <a:rPr lang="cs-CZ" dirty="0" smtClean="0"/>
              <a:t>Rodiče jsou více restriktivní pokus sami sebe hodnotí jako méně </a:t>
            </a:r>
            <a:r>
              <a:rPr lang="cs-CZ" dirty="0" smtClean="0"/>
              <a:t>schopné </a:t>
            </a:r>
            <a:r>
              <a:rPr lang="cs-CZ" dirty="0" smtClean="0"/>
              <a:t>v </a:t>
            </a:r>
            <a:r>
              <a:rPr lang="en-US" dirty="0" smtClean="0"/>
              <a:t>digital skills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r>
              <a:rPr lang="cs-CZ" dirty="0" smtClean="0"/>
              <a:t>Čím </a:t>
            </a:r>
            <a:r>
              <a:rPr lang="cs-CZ" dirty="0" smtClean="0"/>
              <a:t>lépe </a:t>
            </a:r>
            <a:r>
              <a:rPr lang="cs-CZ" dirty="0" smtClean="0"/>
              <a:t>rodiče hodnotí své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tím více preferují </a:t>
            </a:r>
            <a:r>
              <a:rPr lang="en-US" dirty="0" smtClean="0"/>
              <a:t>enabling </a:t>
            </a:r>
            <a:r>
              <a:rPr lang="en-US" dirty="0"/>
              <a:t>mediation. </a:t>
            </a:r>
            <a:endParaRPr lang="cs-CZ" dirty="0" smtClean="0"/>
          </a:p>
          <a:p>
            <a:endParaRPr lang="cs-CZ" dirty="0"/>
          </a:p>
          <a:p>
            <a:pPr marL="0" lvl="2" indent="0">
              <a:buClr>
                <a:srgbClr val="00287D"/>
              </a:buClr>
              <a:buSzPct val="100000"/>
              <a:buNone/>
            </a:pPr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</a:p>
          <a:p>
            <a:endParaRPr lang="cs-CZ" dirty="0" smtClean="0"/>
          </a:p>
        </p:txBody>
      </p:sp>
      <p:pic>
        <p:nvPicPr>
          <p:cNvPr id="3074" name="Picture 2" descr="VÃ½sledek obrÃ¡zku pro parents digital skill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88" r="24997"/>
          <a:stretch/>
        </p:blipFill>
        <p:spPr bwMode="auto">
          <a:xfrm>
            <a:off x="5965371" y="1913210"/>
            <a:ext cx="1863635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6248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68812"/>
            <a:ext cx="8086635" cy="647700"/>
          </a:xfrm>
        </p:spPr>
        <p:txBody>
          <a:bodyPr/>
          <a:lstStyle/>
          <a:p>
            <a:r>
              <a:rPr lang="cs-CZ" dirty="0"/>
              <a:t>Role </a:t>
            </a:r>
            <a:r>
              <a:rPr lang="en-US" dirty="0"/>
              <a:t>digital skills</a:t>
            </a:r>
            <a:r>
              <a:rPr lang="cs-CZ" dirty="0"/>
              <a:t> v mediaci </a:t>
            </a:r>
            <a:r>
              <a:rPr lang="cs-CZ" dirty="0" smtClean="0"/>
              <a:t>– děti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667710"/>
            <a:ext cx="8082321" cy="1693817"/>
          </a:xfrm>
        </p:spPr>
        <p:txBody>
          <a:bodyPr/>
          <a:lstStyle/>
          <a:p>
            <a:r>
              <a:rPr lang="cs-CZ" dirty="0" smtClean="0"/>
              <a:t>Rodiče preferují restriktivní mediaci pokud hodnotí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svých dětí jako nižší </a:t>
            </a:r>
          </a:p>
          <a:p>
            <a:r>
              <a:rPr lang="cs-CZ" dirty="0" smtClean="0"/>
              <a:t>Rodiče preferující </a:t>
            </a:r>
            <a:r>
              <a:rPr lang="en-US" dirty="0" smtClean="0"/>
              <a:t>enabling </a:t>
            </a:r>
            <a:r>
              <a:rPr lang="en-US" dirty="0"/>
              <a:t>mediation </a:t>
            </a:r>
            <a:r>
              <a:rPr lang="cs-CZ" dirty="0" smtClean="0"/>
              <a:t>hodnotí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svých dětí jako vyšší</a:t>
            </a:r>
          </a:p>
        </p:txBody>
      </p:sp>
      <p:pic>
        <p:nvPicPr>
          <p:cNvPr id="5122" name="Picture 2" descr="VÃ½sledek obrÃ¡zku pro children digital skills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506" y="3423829"/>
            <a:ext cx="3674044" cy="273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460274" y="6435634"/>
            <a:ext cx="34812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268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868812"/>
            <a:ext cx="8086635" cy="647700"/>
          </a:xfrm>
        </p:spPr>
        <p:txBody>
          <a:bodyPr/>
          <a:lstStyle/>
          <a:p>
            <a:r>
              <a:rPr lang="cs-CZ" dirty="0"/>
              <a:t>Role </a:t>
            </a:r>
            <a:r>
              <a:rPr lang="en-US" dirty="0"/>
              <a:t>digital skills</a:t>
            </a:r>
            <a:r>
              <a:rPr lang="cs-CZ" dirty="0"/>
              <a:t> v mediaci </a:t>
            </a:r>
            <a:r>
              <a:rPr lang="cs-CZ" dirty="0" smtClean="0"/>
              <a:t>– děti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5275" y="1667710"/>
            <a:ext cx="8082321" cy="1693817"/>
          </a:xfrm>
        </p:spPr>
        <p:txBody>
          <a:bodyPr/>
          <a:lstStyle/>
          <a:p>
            <a:r>
              <a:rPr lang="cs-CZ" dirty="0" smtClean="0"/>
              <a:t>Rodiče preferují restriktivní mediaci pokud hodnotí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svých dětí jako nižší </a:t>
            </a:r>
          </a:p>
          <a:p>
            <a:r>
              <a:rPr lang="cs-CZ" dirty="0" smtClean="0"/>
              <a:t>Rodiče preferující </a:t>
            </a:r>
            <a:r>
              <a:rPr lang="en-US" dirty="0" smtClean="0"/>
              <a:t>enabling </a:t>
            </a:r>
            <a:r>
              <a:rPr lang="en-US" dirty="0"/>
              <a:t>mediation </a:t>
            </a:r>
            <a:r>
              <a:rPr lang="cs-CZ" dirty="0" smtClean="0"/>
              <a:t>hodnotí </a:t>
            </a:r>
            <a:r>
              <a:rPr lang="cs-CZ" dirty="0" err="1" smtClean="0"/>
              <a:t>digital</a:t>
            </a:r>
            <a:r>
              <a:rPr lang="cs-CZ" dirty="0" smtClean="0"/>
              <a:t> </a:t>
            </a:r>
            <a:r>
              <a:rPr lang="cs-CZ" dirty="0" err="1" smtClean="0"/>
              <a:t>skills</a:t>
            </a:r>
            <a:r>
              <a:rPr lang="cs-CZ" dirty="0" smtClean="0"/>
              <a:t> svých dětí jako vyšší</a:t>
            </a:r>
          </a:p>
        </p:txBody>
      </p:sp>
      <p:pic>
        <p:nvPicPr>
          <p:cNvPr id="5122" name="Picture 2" descr="VÃ½sledek obrÃ¡zku pro children digital skills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7506" y="3423829"/>
            <a:ext cx="3674044" cy="2734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505275" y="3361527"/>
            <a:ext cx="464588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287D"/>
              </a:buClr>
              <a:buSzPct val="80000"/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2573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kern="0" dirty="0" smtClean="0"/>
              <a:t>Rodiče reagují na kompetence a zkušenosti dětí s používáním internetu. </a:t>
            </a:r>
          </a:p>
          <a:p>
            <a:r>
              <a:rPr lang="cs-CZ" kern="0" dirty="0" smtClean="0"/>
              <a:t>U méně zkušených děti preferují strategie zabraňující rizikům. </a:t>
            </a:r>
          </a:p>
          <a:p>
            <a:r>
              <a:rPr lang="cs-CZ" kern="0" dirty="0" smtClean="0"/>
              <a:t>S narůstajícími kompetencemi jich podporují a povzbuzují v používaní internetu. </a:t>
            </a:r>
            <a:r>
              <a:rPr lang="en-US" kern="0" dirty="0" smtClean="0"/>
              <a:t/>
            </a:r>
            <a:br>
              <a:rPr lang="en-US" kern="0" dirty="0" smtClean="0"/>
            </a:br>
            <a:endParaRPr lang="cs-CZ" kern="0" dirty="0"/>
          </a:p>
        </p:txBody>
      </p:sp>
      <p:sp>
        <p:nvSpPr>
          <p:cNvPr id="4" name="TextovéPole 3"/>
          <p:cNvSpPr txBox="1"/>
          <p:nvPr/>
        </p:nvSpPr>
        <p:spPr>
          <a:xfrm>
            <a:off x="5460274" y="6435634"/>
            <a:ext cx="34812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/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5179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 toho plyne pro rodičovskou mediaci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122215"/>
            <a:ext cx="3853405" cy="4114800"/>
          </a:xfrm>
        </p:spPr>
        <p:txBody>
          <a:bodyPr/>
          <a:lstStyle/>
          <a:p>
            <a:r>
              <a:rPr lang="cs-CZ" b="1" dirty="0" smtClean="0"/>
              <a:t>E</a:t>
            </a:r>
            <a:r>
              <a:rPr lang="en-US" b="1" dirty="0" err="1" smtClean="0"/>
              <a:t>nabling</a:t>
            </a:r>
            <a:r>
              <a:rPr lang="en-US" b="1" dirty="0" smtClean="0"/>
              <a:t> mediation</a:t>
            </a:r>
            <a:endParaRPr lang="cs-CZ" b="1" dirty="0" smtClean="0"/>
          </a:p>
          <a:p>
            <a:pPr lvl="1"/>
            <a:r>
              <a:rPr lang="cs-CZ" dirty="0"/>
              <a:t>v</a:t>
            </a:r>
            <a:r>
              <a:rPr lang="cs-CZ" dirty="0" smtClean="0"/>
              <a:t>íce </a:t>
            </a:r>
            <a:r>
              <a:rPr lang="cs-CZ" dirty="0" smtClean="0"/>
              <a:t>spojená také s příležitostmi internetu,</a:t>
            </a:r>
          </a:p>
          <a:p>
            <a:pPr lvl="1"/>
            <a:r>
              <a:rPr lang="cs-CZ" dirty="0" smtClean="0"/>
              <a:t>zvyšuje šance vytavení se riziku </a:t>
            </a:r>
          </a:p>
          <a:p>
            <a:r>
              <a:rPr lang="cs-CZ" b="1" dirty="0" smtClean="0"/>
              <a:t>R</a:t>
            </a:r>
            <a:r>
              <a:rPr lang="en-US" b="1" dirty="0" err="1" smtClean="0"/>
              <a:t>estrictive</a:t>
            </a:r>
            <a:r>
              <a:rPr lang="en-US" b="1" dirty="0" smtClean="0"/>
              <a:t> mediation</a:t>
            </a:r>
            <a:endParaRPr lang="cs-CZ" b="1" dirty="0" smtClean="0"/>
          </a:p>
          <a:p>
            <a:pPr lvl="1"/>
            <a:r>
              <a:rPr lang="cs-CZ" dirty="0" smtClean="0"/>
              <a:t>méně spojená s příležitostmi</a:t>
            </a:r>
          </a:p>
          <a:p>
            <a:pPr lvl="1"/>
            <a:r>
              <a:rPr lang="cs-CZ" dirty="0" smtClean="0"/>
              <a:t>méně spojená s riziky</a:t>
            </a:r>
          </a:p>
          <a:p>
            <a:pPr lvl="1"/>
            <a:endParaRPr lang="cs-CZ" sz="1400" dirty="0"/>
          </a:p>
          <a:p>
            <a:pPr marL="457200" lvl="1" indent="0">
              <a:buNone/>
            </a:pPr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</a:p>
          <a:p>
            <a:pPr lvl="1"/>
            <a:endParaRPr lang="cs-CZ" dirty="0"/>
          </a:p>
        </p:txBody>
      </p:sp>
      <p:pic>
        <p:nvPicPr>
          <p:cNvPr id="9220" name="Picture 4" descr="VÃ½sledek obrÃ¡zku pro happy smiles web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5" b="8846"/>
          <a:stretch/>
        </p:blipFill>
        <p:spPr bwMode="auto">
          <a:xfrm>
            <a:off x="4716211" y="2311627"/>
            <a:ext cx="3874299" cy="3383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4550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užívání medií rodiči na děti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2017713"/>
            <a:ext cx="4087124" cy="4114800"/>
          </a:xfrm>
        </p:spPr>
        <p:txBody>
          <a:bodyPr/>
          <a:lstStyle/>
          <a:p>
            <a:r>
              <a:rPr lang="cs-CZ" i="1" dirty="0"/>
              <a:t>N </a:t>
            </a:r>
            <a:r>
              <a:rPr lang="cs-CZ" dirty="0"/>
              <a:t>= </a:t>
            </a:r>
            <a:r>
              <a:rPr lang="cs-CZ" dirty="0" smtClean="0"/>
              <a:t>1,381 rodičů</a:t>
            </a:r>
            <a:r>
              <a:rPr lang="cs-CZ" dirty="0" smtClean="0"/>
              <a:t>, kteří mají alespoň jedno dítě v věku 0-7 let </a:t>
            </a:r>
            <a:endParaRPr lang="cs-CZ" dirty="0"/>
          </a:p>
          <a:p>
            <a:endParaRPr lang="cs-CZ" dirty="0"/>
          </a:p>
          <a:p>
            <a:r>
              <a:rPr lang="cs-CZ" dirty="0" smtClean="0"/>
              <a:t>Jako používání různých medií rodiči, ovlivňuje používání medií dětmi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969696"/>
                </a:solidFill>
              </a:rPr>
              <a:t>       (</a:t>
            </a:r>
            <a:r>
              <a:rPr lang="cs-CZ" sz="1400" dirty="0" err="1">
                <a:solidFill>
                  <a:srgbClr val="969696"/>
                </a:solidFill>
              </a:rPr>
              <a:t>Nikken</a:t>
            </a:r>
            <a:r>
              <a:rPr lang="cs-CZ" sz="1400" dirty="0">
                <a:solidFill>
                  <a:srgbClr val="969696"/>
                </a:solidFill>
              </a:rPr>
              <a:t>, 2017)</a:t>
            </a:r>
          </a:p>
          <a:p>
            <a:endParaRPr lang="cs-CZ" dirty="0"/>
          </a:p>
          <a:p>
            <a:r>
              <a:rPr lang="cs-CZ" dirty="0" smtClean="0"/>
              <a:t>Rodiče jako „role </a:t>
            </a:r>
            <a:r>
              <a:rPr lang="cs-CZ" dirty="0" err="1" smtClean="0"/>
              <a:t>models</a:t>
            </a:r>
            <a:r>
              <a:rPr lang="cs-CZ" dirty="0" smtClean="0"/>
              <a:t>“ – dítě se učím pozorováním aktivit rodiče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969696"/>
                </a:solidFill>
              </a:rPr>
              <a:t>       (</a:t>
            </a:r>
            <a:r>
              <a:rPr lang="cs-CZ" sz="1400" dirty="0">
                <a:solidFill>
                  <a:srgbClr val="969696"/>
                </a:solidFill>
              </a:rPr>
              <a:t>Šmahelová, et al., </a:t>
            </a:r>
            <a:r>
              <a:rPr lang="cs-CZ" sz="1400" dirty="0" smtClean="0">
                <a:solidFill>
                  <a:srgbClr val="969696"/>
                </a:solidFill>
              </a:rPr>
              <a:t>2017)</a:t>
            </a:r>
            <a:endParaRPr lang="cs-CZ" sz="1400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1026" name="Picture 2" descr="Související obráz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942" y="2314275"/>
            <a:ext cx="3228975" cy="3219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9843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užívání medií rodiči na děti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6690281" cy="4114800"/>
          </a:xfrm>
        </p:spPr>
        <p:txBody>
          <a:bodyPr/>
          <a:lstStyle/>
          <a:p>
            <a:r>
              <a:rPr lang="cs-CZ" dirty="0"/>
              <a:t>Přibližně čtvrtina dětí vyrůstá v domácnostech, kde rodiče tráví </a:t>
            </a:r>
            <a:r>
              <a:rPr lang="cs-CZ" b="1" dirty="0"/>
              <a:t>méně než hodinu </a:t>
            </a:r>
            <a:r>
              <a:rPr lang="cs-CZ" dirty="0"/>
              <a:t>času denně používáním medií (tištených i digitálních) </a:t>
            </a:r>
          </a:p>
          <a:p>
            <a:r>
              <a:rPr lang="cs-CZ" dirty="0" smtClean="0"/>
              <a:t>Oproti tomu další čtvrtina vyrůstá v rodinách, kde rodiče tráví </a:t>
            </a:r>
            <a:r>
              <a:rPr lang="cs-CZ" b="1" dirty="0" smtClean="0"/>
              <a:t>šest a půl hodiny denně </a:t>
            </a:r>
            <a:r>
              <a:rPr lang="cs-CZ" dirty="0" smtClean="0"/>
              <a:t>(v rámci svého volného času) používáním medií </a:t>
            </a:r>
            <a:r>
              <a:rPr lang="cs-CZ" dirty="0"/>
              <a:t>(tištených i digitálních) </a:t>
            </a:r>
          </a:p>
          <a:p>
            <a:r>
              <a:rPr lang="cs-CZ" dirty="0" smtClean="0"/>
              <a:t>Roli hraje ne jenom čas strávený používáním medií, ale i používání konkrétního média (tablet, </a:t>
            </a:r>
            <a:r>
              <a:rPr lang="cs-CZ" dirty="0" err="1" smtClean="0"/>
              <a:t>smartphone</a:t>
            </a:r>
            <a:r>
              <a:rPr lang="cs-CZ" dirty="0" smtClean="0"/>
              <a:t>, </a:t>
            </a:r>
            <a:r>
              <a:rPr lang="cs-CZ" dirty="0" err="1" smtClean="0"/>
              <a:t>Pc</a:t>
            </a:r>
            <a:r>
              <a:rPr lang="cs-CZ" dirty="0" smtClean="0"/>
              <a:t>…) a jeho umístnění v domácnosti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969696"/>
                </a:solidFill>
              </a:rPr>
              <a:t> </a:t>
            </a:r>
            <a:r>
              <a:rPr lang="cs-CZ" sz="1400" dirty="0" smtClean="0">
                <a:solidFill>
                  <a:srgbClr val="969696"/>
                </a:solidFill>
              </a:rPr>
              <a:t>      (</a:t>
            </a:r>
            <a:r>
              <a:rPr lang="cs-CZ" sz="1400" dirty="0" err="1" smtClean="0">
                <a:solidFill>
                  <a:srgbClr val="969696"/>
                </a:solidFill>
              </a:rPr>
              <a:t>Nikken</a:t>
            </a:r>
            <a:r>
              <a:rPr lang="cs-CZ" sz="1400" dirty="0">
                <a:solidFill>
                  <a:srgbClr val="969696"/>
                </a:solidFill>
              </a:rPr>
              <a:t>, 2017)</a:t>
            </a:r>
          </a:p>
          <a:p>
            <a:endParaRPr lang="cs-CZ" dirty="0"/>
          </a:p>
        </p:txBody>
      </p:sp>
      <p:pic>
        <p:nvPicPr>
          <p:cNvPr id="2050" name="Picture 2" descr="Výsledek obrázku pro time clock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882"/>
          <a:stretch/>
        </p:blipFill>
        <p:spPr bwMode="auto">
          <a:xfrm>
            <a:off x="7382237" y="1020892"/>
            <a:ext cx="1592721" cy="1598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Výsledek obrázku pro time clock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320" r="27492"/>
          <a:stretch/>
        </p:blipFill>
        <p:spPr bwMode="auto">
          <a:xfrm>
            <a:off x="7385839" y="2619289"/>
            <a:ext cx="1585519" cy="2036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Výsledek obrázku pro time clock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3" r="51671"/>
          <a:stretch/>
        </p:blipFill>
        <p:spPr bwMode="auto">
          <a:xfrm>
            <a:off x="7374465" y="4655819"/>
            <a:ext cx="1593908" cy="1629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64168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užívání medií rodiči na děti </a:t>
            </a:r>
            <a:r>
              <a:rPr lang="cs-CZ" dirty="0" smtClean="0"/>
              <a:t>– 4 typy rodin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Low</a:t>
            </a:r>
            <a:r>
              <a:rPr lang="cs-CZ" b="1" dirty="0" smtClean="0"/>
              <a:t> </a:t>
            </a:r>
            <a:r>
              <a:rPr lang="cs-CZ" b="1" dirty="0" err="1" smtClean="0"/>
              <a:t>users</a:t>
            </a:r>
            <a:endParaRPr lang="cs-CZ" b="1" dirty="0" smtClean="0"/>
          </a:p>
          <a:p>
            <a:pPr lvl="1"/>
            <a:r>
              <a:rPr lang="cs-CZ" dirty="0" smtClean="0"/>
              <a:t>Vyšší </a:t>
            </a:r>
            <a:r>
              <a:rPr lang="cs-CZ" dirty="0"/>
              <a:t>vzdělání, </a:t>
            </a:r>
            <a:r>
              <a:rPr lang="cs-CZ" dirty="0" smtClean="0"/>
              <a:t>vyšší </a:t>
            </a:r>
            <a:r>
              <a:rPr lang="cs-CZ" dirty="0"/>
              <a:t>příjem </a:t>
            </a:r>
            <a:endParaRPr lang="cs-CZ" dirty="0" smtClean="0"/>
          </a:p>
          <a:p>
            <a:pPr lvl="1"/>
            <a:r>
              <a:rPr lang="cs-CZ" dirty="0" smtClean="0"/>
              <a:t>Děti na technologiích tráví víc času než jejich rodiče</a:t>
            </a:r>
          </a:p>
          <a:p>
            <a:pPr lvl="1"/>
            <a:r>
              <a:rPr lang="cs-CZ" dirty="0" smtClean="0"/>
              <a:t>Děti tráví méně času sledováním videí pro zábavu, ale také sledováním vzdělávacího obsahu </a:t>
            </a:r>
            <a:endParaRPr lang="cs-CZ" dirty="0"/>
          </a:p>
          <a:p>
            <a:r>
              <a:rPr lang="en-US" b="1" dirty="0" smtClean="0"/>
              <a:t>Moderate</a:t>
            </a:r>
            <a:r>
              <a:rPr lang="cs-CZ" b="1" dirty="0" smtClean="0"/>
              <a:t> </a:t>
            </a:r>
            <a:r>
              <a:rPr lang="cs-CZ" b="1" dirty="0" err="1" smtClean="0"/>
              <a:t>users</a:t>
            </a:r>
            <a:endParaRPr lang="cs-CZ" b="1" dirty="0" smtClean="0"/>
          </a:p>
          <a:p>
            <a:pPr lvl="1"/>
            <a:r>
              <a:rPr lang="cs-CZ" dirty="0"/>
              <a:t>Vyšší vzdělání, vyšší příjem </a:t>
            </a:r>
          </a:p>
          <a:p>
            <a:pPr lvl="1"/>
            <a:r>
              <a:rPr lang="cs-CZ" dirty="0"/>
              <a:t>Dětí tráví víc času používáním tištěných medií </a:t>
            </a:r>
            <a:r>
              <a:rPr lang="cs-CZ" dirty="0" smtClean="0"/>
              <a:t>a videí s edukačním obsahem</a:t>
            </a:r>
          </a:p>
          <a:p>
            <a:pPr lvl="1"/>
            <a:r>
              <a:rPr lang="cs-CZ" dirty="0" smtClean="0"/>
              <a:t>Rodiče jsou pozitivně nastaveni k používání technologií </a:t>
            </a:r>
          </a:p>
          <a:p>
            <a:pPr marL="457200" lvl="1" indent="0">
              <a:buNone/>
            </a:pPr>
            <a:r>
              <a:rPr lang="cs-CZ" sz="1400" dirty="0" smtClean="0">
                <a:solidFill>
                  <a:srgbClr val="969696"/>
                </a:solidFill>
              </a:rPr>
              <a:t>    (</a:t>
            </a:r>
            <a:r>
              <a:rPr lang="cs-CZ" sz="1400" dirty="0" err="1">
                <a:solidFill>
                  <a:srgbClr val="969696"/>
                </a:solidFill>
              </a:rPr>
              <a:t>Nikken</a:t>
            </a:r>
            <a:r>
              <a:rPr lang="cs-CZ" sz="1400" dirty="0">
                <a:solidFill>
                  <a:srgbClr val="969696"/>
                </a:solidFill>
              </a:rPr>
              <a:t>, 2017)</a:t>
            </a:r>
          </a:p>
          <a:p>
            <a:pPr lvl="1"/>
            <a:r>
              <a:rPr lang="en-US" dirty="0"/>
              <a:t/>
            </a:r>
            <a:br>
              <a:rPr lang="en-US" dirty="0"/>
            </a:br>
            <a:endParaRPr lang="cs-CZ" dirty="0"/>
          </a:p>
        </p:txBody>
      </p:sp>
      <p:pic>
        <p:nvPicPr>
          <p:cNvPr id="3074" name="Picture 2" descr="Výsledek obrázku pro technology family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888" y="230189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077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užívání medií rodiči na děti – 4 typy rodin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Heavy</a:t>
            </a:r>
            <a:r>
              <a:rPr lang="cs-CZ" b="1" dirty="0"/>
              <a:t> </a:t>
            </a:r>
            <a:r>
              <a:rPr lang="cs-CZ" b="1" dirty="0" err="1"/>
              <a:t>users</a:t>
            </a:r>
            <a:endParaRPr lang="cs-CZ" b="1" dirty="0"/>
          </a:p>
          <a:p>
            <a:pPr lvl="1"/>
            <a:r>
              <a:rPr lang="cs-CZ" dirty="0"/>
              <a:t>Nižší vzdělání, nižší </a:t>
            </a:r>
            <a:r>
              <a:rPr lang="cs-CZ" dirty="0" smtClean="0"/>
              <a:t>příjem</a:t>
            </a:r>
          </a:p>
          <a:p>
            <a:pPr lvl="1"/>
            <a:r>
              <a:rPr lang="cs-CZ" dirty="0"/>
              <a:t>Vlastní více </a:t>
            </a:r>
            <a:r>
              <a:rPr lang="cs-CZ" dirty="0" smtClean="0"/>
              <a:t>zařízení</a:t>
            </a:r>
          </a:p>
          <a:p>
            <a:pPr lvl="1"/>
            <a:r>
              <a:rPr lang="cs-CZ" dirty="0" smtClean="0"/>
              <a:t>Děti sledují videa pro zábavu, hrají edukační hry a čtou příběhy </a:t>
            </a:r>
          </a:p>
          <a:p>
            <a:r>
              <a:rPr lang="cs-CZ" b="1" dirty="0" smtClean="0"/>
              <a:t>V</a:t>
            </a:r>
            <a:r>
              <a:rPr lang="en-US" b="1" dirty="0" err="1"/>
              <a:t>ery</a:t>
            </a:r>
            <a:r>
              <a:rPr lang="en-US" b="1" dirty="0"/>
              <a:t> heavy</a:t>
            </a:r>
            <a:r>
              <a:rPr lang="cs-CZ" b="1" dirty="0"/>
              <a:t> </a:t>
            </a:r>
            <a:r>
              <a:rPr lang="cs-CZ" b="1" dirty="0" err="1"/>
              <a:t>users</a:t>
            </a:r>
            <a:r>
              <a:rPr lang="cs-CZ" b="1" dirty="0"/>
              <a:t> </a:t>
            </a:r>
          </a:p>
          <a:p>
            <a:pPr lvl="1"/>
            <a:r>
              <a:rPr lang="cs-CZ" dirty="0"/>
              <a:t>Nižší vzdělání, nižší příjem </a:t>
            </a:r>
            <a:endParaRPr lang="cs-CZ" dirty="0" smtClean="0"/>
          </a:p>
          <a:p>
            <a:pPr lvl="1"/>
            <a:r>
              <a:rPr lang="cs-CZ" dirty="0" smtClean="0"/>
              <a:t>Děti </a:t>
            </a:r>
            <a:r>
              <a:rPr lang="cs-CZ" dirty="0"/>
              <a:t>tráví 3 hodiny používáním médií – z toho 2 sledováním televize a používáním </a:t>
            </a:r>
            <a:r>
              <a:rPr lang="cs-CZ" dirty="0" err="1"/>
              <a:t>tabletů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V</a:t>
            </a:r>
            <a:r>
              <a:rPr lang="cs-CZ" dirty="0" smtClean="0"/>
              <a:t>lastní </a:t>
            </a:r>
            <a:r>
              <a:rPr lang="cs-CZ" dirty="0"/>
              <a:t>více zařízení a dětí mají častěji zařízení ve svém pokoji  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969696"/>
                </a:solidFill>
              </a:rPr>
              <a:t>               (</a:t>
            </a:r>
            <a:r>
              <a:rPr lang="cs-CZ" sz="1400" dirty="0" err="1">
                <a:solidFill>
                  <a:srgbClr val="969696"/>
                </a:solidFill>
              </a:rPr>
              <a:t>Nikken</a:t>
            </a:r>
            <a:r>
              <a:rPr lang="cs-CZ" sz="1400" dirty="0">
                <a:solidFill>
                  <a:srgbClr val="969696"/>
                </a:solidFill>
              </a:rPr>
              <a:t>, 2017)</a:t>
            </a:r>
          </a:p>
          <a:p>
            <a:endParaRPr lang="cs-CZ" dirty="0"/>
          </a:p>
        </p:txBody>
      </p:sp>
      <p:pic>
        <p:nvPicPr>
          <p:cNvPr id="4098" name="Picture 2" descr="Výsledek obrázku pro technology family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889" y="230189"/>
            <a:ext cx="2438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124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Rizika a příležitosti internetu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</a:t>
            </a:r>
            <a:r>
              <a:rPr lang="en-US" b="1" dirty="0" err="1" smtClean="0"/>
              <a:t>ontent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1"/>
            <a:r>
              <a:rPr lang="cs-CZ" dirty="0" smtClean="0"/>
              <a:t>Sledování nevhodných obsahů</a:t>
            </a:r>
          </a:p>
          <a:p>
            <a:pPr lvl="1"/>
            <a:r>
              <a:rPr lang="cs-CZ" dirty="0" smtClean="0"/>
              <a:t>Učení nových informací </a:t>
            </a:r>
          </a:p>
          <a:p>
            <a:r>
              <a:rPr lang="cs-CZ" b="1" dirty="0"/>
              <a:t>C</a:t>
            </a:r>
            <a:r>
              <a:rPr lang="en-US" b="1" dirty="0" err="1" smtClean="0"/>
              <a:t>ontact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1"/>
            <a:r>
              <a:rPr lang="cs-CZ" dirty="0" smtClean="0"/>
              <a:t>Nevhodné správy zasílané neznámými lidmi</a:t>
            </a:r>
          </a:p>
          <a:p>
            <a:pPr lvl="1"/>
            <a:r>
              <a:rPr lang="cs-CZ" dirty="0" smtClean="0"/>
              <a:t>Zvyšování sociálních kompetencí</a:t>
            </a:r>
          </a:p>
          <a:p>
            <a:r>
              <a:rPr lang="cs-CZ" b="1" dirty="0"/>
              <a:t>C</a:t>
            </a:r>
            <a:r>
              <a:rPr lang="en-US" b="1" dirty="0" err="1" smtClean="0"/>
              <a:t>onduct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1"/>
            <a:r>
              <a:rPr lang="cs-CZ" dirty="0" smtClean="0"/>
              <a:t>Online agrese </a:t>
            </a:r>
          </a:p>
          <a:p>
            <a:pPr lvl="1"/>
            <a:r>
              <a:rPr lang="cs-CZ" dirty="0" smtClean="0"/>
              <a:t>Prostor pro vyjádřený své identity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Mascheroni</a:t>
            </a:r>
            <a:r>
              <a:rPr lang="cs-CZ" sz="1400" dirty="0">
                <a:solidFill>
                  <a:srgbClr val="969696"/>
                </a:solidFill>
              </a:rPr>
              <a:t>, &amp; </a:t>
            </a:r>
            <a:r>
              <a:rPr lang="cs-CZ" sz="1400" dirty="0" err="1">
                <a:solidFill>
                  <a:srgbClr val="969696"/>
                </a:solidFill>
              </a:rPr>
              <a:t>Staksrud</a:t>
            </a:r>
            <a:r>
              <a:rPr lang="cs-CZ" sz="1400" dirty="0">
                <a:solidFill>
                  <a:srgbClr val="969696"/>
                </a:solidFill>
              </a:rPr>
              <a:t>, 2017)</a:t>
            </a:r>
          </a:p>
        </p:txBody>
      </p:sp>
      <p:pic>
        <p:nvPicPr>
          <p:cNvPr id="6152" name="Picture 8" descr="VÃ½sledek obrÃ¡zku pro contact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6034" y="2240529"/>
            <a:ext cx="1333590" cy="1333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VÃ½sledek obrÃ¡zku pro content ic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799" y="597289"/>
            <a:ext cx="1420423" cy="142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VÃ½sledek obrÃ¡zku pro conduct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085" y="4882444"/>
            <a:ext cx="1662744" cy="1656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7411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069" y="2470794"/>
            <a:ext cx="8082321" cy="4114800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Nikken</a:t>
            </a:r>
            <a:r>
              <a:rPr lang="cs-CZ" sz="1400" dirty="0">
                <a:solidFill>
                  <a:srgbClr val="969696"/>
                </a:solidFill>
              </a:rPr>
              <a:t>, 2017)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9802" y="-15220"/>
            <a:ext cx="5065884" cy="687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03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Užívání mediačních strategií u malých dětí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Upozaděné mediační strategie orientované na rizika </a:t>
            </a:r>
          </a:p>
          <a:p>
            <a:pPr lvl="1"/>
            <a:r>
              <a:rPr lang="cs-CZ" dirty="0" smtClean="0"/>
              <a:t>Aktuální v budoucnosti</a:t>
            </a:r>
          </a:p>
          <a:p>
            <a:pPr lvl="1"/>
            <a:r>
              <a:rPr lang="cs-CZ" dirty="0" smtClean="0"/>
              <a:t>Rodiče se obávají a spájejí mediační strategie především se sociálními aspekty (používání SNS) </a:t>
            </a:r>
            <a:endParaRPr lang="cs-CZ" dirty="0"/>
          </a:p>
          <a:p>
            <a:r>
              <a:rPr lang="cs-CZ" i="1" dirty="0" smtClean="0"/>
              <a:t>Preferované mediační strategie spojené s příležitostmi </a:t>
            </a:r>
          </a:p>
          <a:p>
            <a:pPr lvl="1"/>
            <a:r>
              <a:rPr lang="cs-CZ" dirty="0" smtClean="0"/>
              <a:t>Digital </a:t>
            </a:r>
            <a:r>
              <a:rPr lang="cs-CZ" dirty="0" err="1" smtClean="0"/>
              <a:t>skills</a:t>
            </a:r>
            <a:endParaRPr lang="cs-CZ" dirty="0" smtClean="0"/>
          </a:p>
          <a:p>
            <a:pPr lvl="1"/>
            <a:r>
              <a:rPr lang="cs-CZ" dirty="0" smtClean="0"/>
              <a:t>Volnočasové aktivity</a:t>
            </a:r>
          </a:p>
          <a:p>
            <a:pPr lvl="1"/>
            <a:r>
              <a:rPr lang="cs-CZ" dirty="0" smtClean="0"/>
              <a:t>Praktické užívaní technologií</a:t>
            </a:r>
          </a:p>
          <a:p>
            <a:pPr lvl="1"/>
            <a:r>
              <a:rPr lang="cs-CZ" dirty="0" smtClean="0"/>
              <a:t>Edukační aktivity</a:t>
            </a:r>
          </a:p>
          <a:p>
            <a:pPr lvl="1"/>
            <a:endParaRPr lang="cs-CZ" dirty="0" smtClean="0"/>
          </a:p>
          <a:p>
            <a:pPr marL="457200" lvl="1" indent="0">
              <a:buNone/>
            </a:pPr>
            <a:r>
              <a:rPr lang="cs-CZ" sz="1400" dirty="0">
                <a:solidFill>
                  <a:srgbClr val="969696"/>
                </a:solidFill>
              </a:rPr>
              <a:t>(Šmahelová, et al., </a:t>
            </a:r>
            <a:r>
              <a:rPr lang="cs-CZ" sz="1400" dirty="0" smtClean="0">
                <a:solidFill>
                  <a:srgbClr val="969696"/>
                </a:solidFill>
              </a:rPr>
              <a:t>2017)</a:t>
            </a:r>
            <a:endParaRPr lang="cs-CZ" sz="1400" dirty="0"/>
          </a:p>
        </p:txBody>
      </p:sp>
      <p:pic>
        <p:nvPicPr>
          <p:cNvPr id="5122" name="Picture 2" descr="Výsledek obrázku pro technology family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2462" y="4407098"/>
            <a:ext cx="3502024" cy="1969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7520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Kontextuální faktory a mediace malých dětí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42425"/>
            <a:ext cx="8444941" cy="4815575"/>
          </a:xfrm>
        </p:spPr>
        <p:txBody>
          <a:bodyPr/>
          <a:lstStyle/>
          <a:p>
            <a:r>
              <a:rPr lang="cs-CZ" b="1" dirty="0" smtClean="0"/>
              <a:t>Čas </a:t>
            </a:r>
          </a:p>
          <a:p>
            <a:pPr lvl="1"/>
            <a:r>
              <a:rPr lang="cs-CZ" dirty="0" smtClean="0"/>
              <a:t>Pracovní dní, prázdniny</a:t>
            </a:r>
          </a:p>
          <a:p>
            <a:pPr lvl="1"/>
            <a:r>
              <a:rPr lang="cs-CZ" dirty="0" smtClean="0"/>
              <a:t>Ráno, večer – rituály</a:t>
            </a:r>
          </a:p>
          <a:p>
            <a:pPr lvl="1"/>
            <a:r>
              <a:rPr lang="cs-CZ" dirty="0" smtClean="0"/>
              <a:t>Rychlá změna v čase u různých trendů (nové hry atd.)</a:t>
            </a:r>
          </a:p>
          <a:p>
            <a:r>
              <a:rPr lang="cs-CZ" b="1" dirty="0" smtClean="0"/>
              <a:t>Místo</a:t>
            </a:r>
          </a:p>
          <a:p>
            <a:pPr lvl="1"/>
            <a:r>
              <a:rPr lang="cs-CZ" dirty="0" smtClean="0"/>
              <a:t>U doktora, v aute, restauraci, u babičky, u kamaráda </a:t>
            </a:r>
          </a:p>
          <a:p>
            <a:r>
              <a:rPr lang="cs-CZ" b="1" dirty="0" smtClean="0"/>
              <a:t>Speciální události</a:t>
            </a:r>
          </a:p>
          <a:p>
            <a:pPr lvl="1"/>
            <a:r>
              <a:rPr lang="cs-CZ" dirty="0" smtClean="0"/>
              <a:t>Choroba, špatné počasí </a:t>
            </a:r>
          </a:p>
          <a:p>
            <a:pPr lvl="1"/>
            <a:r>
              <a:rPr lang="cs-CZ" dirty="0" smtClean="0"/>
              <a:t>Když rodiče pracují, potřebují čas pro sebe („</a:t>
            </a:r>
            <a:r>
              <a:rPr lang="cs-CZ" dirty="0" err="1" smtClean="0"/>
              <a:t>babysitter</a:t>
            </a:r>
            <a:r>
              <a:rPr lang="cs-CZ" dirty="0" smtClean="0"/>
              <a:t>“) </a:t>
            </a:r>
          </a:p>
          <a:p>
            <a:pPr lvl="1"/>
            <a:r>
              <a:rPr lang="cs-CZ" dirty="0" smtClean="0"/>
              <a:t>Když jsou děti samé </a:t>
            </a:r>
          </a:p>
          <a:p>
            <a:pPr marL="457200" lvl="1" indent="0">
              <a:buNone/>
            </a:pPr>
            <a:r>
              <a:rPr lang="cs-CZ" sz="1400" dirty="0" smtClean="0">
                <a:solidFill>
                  <a:srgbClr val="969696"/>
                </a:solidFill>
              </a:rPr>
              <a:t>(Šmahelová, et al., 2017, </a:t>
            </a:r>
            <a:r>
              <a:rPr lang="cs-CZ" sz="1400" dirty="0" err="1">
                <a:solidFill>
                  <a:srgbClr val="969696"/>
                </a:solidFill>
              </a:rPr>
              <a:t>Zaman</a:t>
            </a:r>
            <a:r>
              <a:rPr lang="cs-CZ" sz="1400" dirty="0">
                <a:solidFill>
                  <a:srgbClr val="969696"/>
                </a:solidFill>
              </a:rPr>
              <a:t> et al., 2016)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60801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Dítě jako spolutvůrce mediačních strategií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Technologie rodiče vnímají jako </a:t>
            </a:r>
          </a:p>
          <a:p>
            <a:pPr marL="0" indent="0">
              <a:buNone/>
            </a:pPr>
            <a:r>
              <a:rPr lang="cs-CZ" b="1" dirty="0"/>
              <a:t> </a:t>
            </a:r>
            <a:r>
              <a:rPr lang="cs-CZ" b="1" dirty="0" smtClean="0"/>
              <a:t>    přirozenou součást života jejích dětí </a:t>
            </a:r>
          </a:p>
          <a:p>
            <a:r>
              <a:rPr lang="cs-CZ" b="1" dirty="0" smtClean="0"/>
              <a:t>Děti interagují s rodiči </a:t>
            </a:r>
          </a:p>
          <a:p>
            <a:pPr lvl="1"/>
            <a:r>
              <a:rPr lang="cs-CZ" dirty="0" smtClean="0"/>
              <a:t>Iniciují mediaci, když to potřebují</a:t>
            </a:r>
          </a:p>
          <a:p>
            <a:pPr lvl="1"/>
            <a:r>
              <a:rPr lang="cs-CZ" dirty="0" smtClean="0"/>
              <a:t>Hovoří o problémech, které nastanou s používáním technologií</a:t>
            </a:r>
          </a:p>
          <a:p>
            <a:pPr lvl="1"/>
            <a:r>
              <a:rPr lang="cs-CZ" dirty="0" smtClean="0"/>
              <a:t>Děti se ptají různé věci související s používáním technologií, jsou zvědavé </a:t>
            </a:r>
          </a:p>
          <a:p>
            <a:r>
              <a:rPr lang="cs-CZ" b="1" dirty="0" smtClean="0"/>
              <a:t>Reakce dítěte na technologie z pohledu rodiče </a:t>
            </a:r>
          </a:p>
          <a:p>
            <a:pPr lvl="1"/>
            <a:r>
              <a:rPr lang="cs-CZ" dirty="0" smtClean="0"/>
              <a:t>Technologie jako jedna z možností</a:t>
            </a:r>
          </a:p>
          <a:p>
            <a:pPr lvl="1"/>
            <a:r>
              <a:rPr lang="cs-CZ" dirty="0" smtClean="0"/>
              <a:t>Technologie jako preferovaná aktivita </a:t>
            </a:r>
            <a:endParaRPr lang="cs-CZ" dirty="0"/>
          </a:p>
        </p:txBody>
      </p:sp>
      <p:pic>
        <p:nvPicPr>
          <p:cNvPr id="6146" name="Picture 2" descr="Výsledek obrázku pro technology family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6474" y="0"/>
            <a:ext cx="2347526" cy="2899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9146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510056"/>
            <a:ext cx="8086635" cy="647700"/>
          </a:xfrm>
        </p:spPr>
        <p:txBody>
          <a:bodyPr/>
          <a:lstStyle/>
          <a:p>
            <a:r>
              <a:rPr lang="cs-CZ" dirty="0"/>
              <a:t>Reakce dítěte na technologie z pohledu </a:t>
            </a:r>
            <a:r>
              <a:rPr lang="cs-CZ" dirty="0" smtClean="0"/>
              <a:t>rodiče - </a:t>
            </a:r>
            <a:r>
              <a:rPr lang="cs-CZ" dirty="0"/>
              <a:t>Technologie jako jedna z možností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0" y="2017713"/>
            <a:ext cx="5751168" cy="4114800"/>
          </a:xfrm>
        </p:spPr>
        <p:txBody>
          <a:bodyPr/>
          <a:lstStyle/>
          <a:p>
            <a:r>
              <a:rPr lang="cs-CZ" dirty="0" smtClean="0"/>
              <a:t>Dítě nedává technologiím speciální místo</a:t>
            </a:r>
          </a:p>
          <a:p>
            <a:r>
              <a:rPr lang="cs-CZ" dirty="0" smtClean="0"/>
              <a:t>Používá jich v kontextu jiných aktivit: sport, hry s kamarády, koníčky, pobyt venku </a:t>
            </a:r>
          </a:p>
          <a:p>
            <a:r>
              <a:rPr lang="cs-CZ" dirty="0" smtClean="0"/>
              <a:t>Dítě skončí s technologií samo, nebo když ho rodič požádá </a:t>
            </a:r>
          </a:p>
          <a:p>
            <a:r>
              <a:rPr lang="cs-CZ" dirty="0" smtClean="0"/>
              <a:t>Technologie jsou „jedna z možností“</a:t>
            </a:r>
          </a:p>
          <a:p>
            <a:r>
              <a:rPr lang="cs-CZ" dirty="0" smtClean="0"/>
              <a:t>Mají tendence stanovovat míň pravidel a restrikcí </a:t>
            </a:r>
            <a:endParaRPr lang="cs-CZ" dirty="0"/>
          </a:p>
        </p:txBody>
      </p:sp>
      <p:pic>
        <p:nvPicPr>
          <p:cNvPr id="7172" name="Picture 4" descr="Výsledek obrázku pro activitie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29" t="35358" r="1153" b="36120"/>
          <a:stretch/>
        </p:blipFill>
        <p:spPr bwMode="auto">
          <a:xfrm>
            <a:off x="6952967" y="1788491"/>
            <a:ext cx="1726942" cy="153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Výsledek obrázku pro activitie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68" t="69706" r="38060" b="3765"/>
          <a:stretch/>
        </p:blipFill>
        <p:spPr bwMode="auto">
          <a:xfrm>
            <a:off x="7429585" y="4214523"/>
            <a:ext cx="1375719" cy="1425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0" name="Picture 12" descr="Výsledek obrázku pro activities icon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64" b="70623"/>
          <a:stretch/>
        </p:blipFill>
        <p:spPr bwMode="auto">
          <a:xfrm>
            <a:off x="7322020" y="105623"/>
            <a:ext cx="1590847" cy="1578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84" name="Picture 16" descr="Související obráze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638" t="36737" b="36734"/>
          <a:stretch/>
        </p:blipFill>
        <p:spPr bwMode="auto">
          <a:xfrm>
            <a:off x="5854719" y="5215023"/>
            <a:ext cx="1735180" cy="1425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22" descr="Výsledek obrázku pro smartphone icon color"/>
          <p:cNvSpPr>
            <a:spLocks noChangeAspect="1" noChangeArrowheads="1"/>
          </p:cNvSpPr>
          <p:nvPr/>
        </p:nvSpPr>
        <p:spPr bwMode="auto">
          <a:xfrm>
            <a:off x="2247986" y="26378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7196" name="Picture 28" descr="Související obráz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8684" y="3224366"/>
            <a:ext cx="1320901" cy="1320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312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5275" y="1510056"/>
            <a:ext cx="8086635" cy="647700"/>
          </a:xfrm>
        </p:spPr>
        <p:txBody>
          <a:bodyPr/>
          <a:lstStyle/>
          <a:p>
            <a:r>
              <a:rPr lang="cs-CZ" dirty="0"/>
              <a:t>Reakce dítěte na technologie z pohledu </a:t>
            </a:r>
            <a:r>
              <a:rPr lang="cs-CZ" dirty="0" smtClean="0"/>
              <a:t>rodiče - </a:t>
            </a:r>
            <a:r>
              <a:rPr lang="cs-CZ" dirty="0"/>
              <a:t>Technologie jako preferovaná aktivita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5693503" cy="4114800"/>
          </a:xfrm>
        </p:spPr>
        <p:txBody>
          <a:bodyPr/>
          <a:lstStyle/>
          <a:p>
            <a:r>
              <a:rPr lang="cs-CZ" dirty="0" smtClean="0"/>
              <a:t>Dítě upřednostňuje technologie jako oblíbenou aktivitu </a:t>
            </a:r>
          </a:p>
          <a:p>
            <a:r>
              <a:rPr lang="cs-CZ" dirty="0" smtClean="0"/>
              <a:t>Dítě není schopné samo skončit aktivity na technologiích, někdy ani po žádosti rodiče</a:t>
            </a:r>
          </a:p>
          <a:p>
            <a:r>
              <a:rPr lang="cs-CZ" dirty="0" smtClean="0"/>
              <a:t>Dítě je fascinované technologiemi </a:t>
            </a:r>
          </a:p>
          <a:p>
            <a:r>
              <a:rPr lang="cs-CZ" dirty="0" smtClean="0"/>
              <a:t>Technologie chce použít, když jsou dostupné </a:t>
            </a:r>
          </a:p>
          <a:p>
            <a:r>
              <a:rPr lang="cs-CZ" dirty="0" smtClean="0"/>
              <a:t>Mají tendence stanovovat více pravidel a více restrikcí, také věnují více času vysvětlování různých jevů spojených s technologiemi  </a:t>
            </a:r>
            <a:endParaRPr lang="cs-CZ" dirty="0"/>
          </a:p>
        </p:txBody>
      </p:sp>
      <p:pic>
        <p:nvPicPr>
          <p:cNvPr id="8196" name="Picture 4" descr="Výsledek obrázku pro technology usag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092" y="2157756"/>
            <a:ext cx="2710806" cy="271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89788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16185"/>
            <a:ext cx="8086635" cy="647700"/>
          </a:xfrm>
        </p:spPr>
        <p:txBody>
          <a:bodyPr/>
          <a:lstStyle/>
          <a:p>
            <a:r>
              <a:rPr lang="cs-CZ" dirty="0" smtClean="0"/>
              <a:t>Mediace dítěte online a SW: funkce SW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157756"/>
            <a:ext cx="5693503" cy="4114800"/>
          </a:xfrm>
        </p:spPr>
        <p:txBody>
          <a:bodyPr/>
          <a:lstStyle/>
          <a:p>
            <a:r>
              <a:rPr lang="cs-CZ" dirty="0" smtClean="0"/>
              <a:t>Omezení času</a:t>
            </a:r>
            <a:endParaRPr lang="cs-CZ" dirty="0" smtClean="0"/>
          </a:p>
          <a:p>
            <a:r>
              <a:rPr lang="cs-CZ" dirty="0" smtClean="0"/>
              <a:t>Omezení obsahu</a:t>
            </a:r>
            <a:endParaRPr lang="cs-CZ" dirty="0" smtClean="0"/>
          </a:p>
          <a:p>
            <a:r>
              <a:rPr lang="cs-CZ" dirty="0" smtClean="0"/>
              <a:t>Omezení aktivit</a:t>
            </a:r>
            <a:endParaRPr lang="cs-CZ" dirty="0" smtClean="0"/>
          </a:p>
          <a:p>
            <a:r>
              <a:rPr lang="cs-CZ" dirty="0" smtClean="0"/>
              <a:t>Monitorování a sledování</a:t>
            </a:r>
          </a:p>
          <a:p>
            <a:endParaRPr lang="cs-CZ" dirty="0"/>
          </a:p>
        </p:txBody>
      </p:sp>
      <p:pic>
        <p:nvPicPr>
          <p:cNvPr id="8196" name="Picture 4" descr="Výsledek obrázku pro technology usag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092" y="2157756"/>
            <a:ext cx="2710806" cy="271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330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16185"/>
            <a:ext cx="8086635" cy="647700"/>
          </a:xfrm>
        </p:spPr>
        <p:txBody>
          <a:bodyPr/>
          <a:lstStyle/>
          <a:p>
            <a:r>
              <a:rPr lang="cs-CZ" dirty="0" smtClean="0"/>
              <a:t>Mediace dítěte online a SW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2017713"/>
            <a:ext cx="5693503" cy="4114800"/>
          </a:xfrm>
        </p:spPr>
        <p:txBody>
          <a:bodyPr/>
          <a:lstStyle/>
          <a:p>
            <a:r>
              <a:rPr lang="cs-CZ" dirty="0" smtClean="0"/>
              <a:t>Implementace: operační systém, browsery, speciální SW, mobily, domácí sítě, hrací konzoly</a:t>
            </a:r>
          </a:p>
          <a:p>
            <a:r>
              <a:rPr lang="cs-CZ" dirty="0" smtClean="0"/>
              <a:t>Kdo implementuje SW: operátoři telekomunikací, SW firmy, provozovatelé sociálních sítí, herních platforem nebo poskytovatelé obsahu </a:t>
            </a:r>
            <a:endParaRPr lang="cs-CZ" dirty="0" smtClean="0"/>
          </a:p>
        </p:txBody>
      </p:sp>
      <p:pic>
        <p:nvPicPr>
          <p:cNvPr id="8196" name="Picture 4" descr="Výsledek obrázku pro technology usage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3092" y="2157756"/>
            <a:ext cx="2710806" cy="271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60330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16185"/>
            <a:ext cx="8086635" cy="647700"/>
          </a:xfrm>
        </p:spPr>
        <p:txBody>
          <a:bodyPr/>
          <a:lstStyle/>
          <a:p>
            <a:r>
              <a:rPr lang="cs-CZ" dirty="0" smtClean="0"/>
              <a:t>Efektivita mediace s využitím SW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86393"/>
            <a:ext cx="7728637" cy="4114800"/>
          </a:xfrm>
        </p:spPr>
        <p:txBody>
          <a:bodyPr/>
          <a:lstStyle/>
          <a:p>
            <a:r>
              <a:rPr lang="cs-CZ" sz="2000" dirty="0" smtClean="0"/>
              <a:t>Různorodost výsledků výzkumu – odpověď není zatím jasná</a:t>
            </a:r>
          </a:p>
          <a:p>
            <a:r>
              <a:rPr lang="cs-CZ" sz="2000" dirty="0" smtClean="0"/>
              <a:t>Filtrování, blokování a monitorování má „mírný efekt“ na náhodné a záměrné vystavení pornografickým materiálům dětmi a dospívajícími (</a:t>
            </a:r>
            <a:r>
              <a:rPr lang="cs-CZ" sz="2000" dirty="0"/>
              <a:t>USA – </a:t>
            </a:r>
            <a:r>
              <a:rPr lang="cs-CZ" sz="2000" dirty="0" err="1"/>
              <a:t>Wolak</a:t>
            </a:r>
            <a:r>
              <a:rPr lang="cs-CZ" sz="2000" dirty="0"/>
              <a:t>, </a:t>
            </a:r>
            <a:r>
              <a:rPr lang="cs-CZ" sz="2000" dirty="0" err="1"/>
              <a:t>Mitchell</a:t>
            </a:r>
            <a:r>
              <a:rPr lang="cs-CZ" sz="2000" dirty="0"/>
              <a:t> </a:t>
            </a:r>
            <a:r>
              <a:rPr lang="en-US" sz="2000" dirty="0"/>
              <a:t>&amp; </a:t>
            </a:r>
            <a:r>
              <a:rPr lang="en-US" sz="2000" dirty="0" err="1"/>
              <a:t>Finkelhor</a:t>
            </a:r>
            <a:r>
              <a:rPr lang="en-US" sz="2000" dirty="0"/>
              <a:t>, 2007</a:t>
            </a:r>
            <a:r>
              <a:rPr lang="en-US" sz="2000" dirty="0" smtClean="0"/>
              <a:t>)</a:t>
            </a:r>
            <a:endParaRPr lang="cs-CZ" sz="2000" dirty="0" smtClean="0"/>
          </a:p>
          <a:p>
            <a:r>
              <a:rPr lang="cs-CZ" sz="2000" dirty="0" smtClean="0"/>
              <a:t>Stejný efekt mělo, když rodiče absolvovaly kurz ohledně online bezpečnosti – bylo to dokonce efektivnější pro redukování nechtěného </a:t>
            </a:r>
            <a:r>
              <a:rPr lang="cs-CZ" sz="2000" dirty="0" err="1" smtClean="0"/>
              <a:t>vystevení</a:t>
            </a:r>
            <a:r>
              <a:rPr lang="cs-CZ" sz="2000" dirty="0" smtClean="0"/>
              <a:t> (</a:t>
            </a:r>
            <a:r>
              <a:rPr lang="cs-CZ" sz="2000" dirty="0" err="1" smtClean="0"/>
              <a:t>Wolak</a:t>
            </a:r>
            <a:r>
              <a:rPr lang="cs-CZ" sz="2000" dirty="0"/>
              <a:t>, </a:t>
            </a:r>
            <a:r>
              <a:rPr lang="cs-CZ" sz="2000" dirty="0" err="1"/>
              <a:t>Mitchell</a:t>
            </a:r>
            <a:r>
              <a:rPr lang="cs-CZ" sz="2000" dirty="0"/>
              <a:t> </a:t>
            </a:r>
            <a:r>
              <a:rPr lang="en-US" sz="2000" dirty="0"/>
              <a:t>&amp; </a:t>
            </a:r>
            <a:r>
              <a:rPr lang="en-US" sz="2000" dirty="0" err="1"/>
              <a:t>Finkelhor</a:t>
            </a:r>
            <a:r>
              <a:rPr lang="en-US" sz="2000" dirty="0"/>
              <a:t>, 2007</a:t>
            </a:r>
            <a:r>
              <a:rPr lang="en-US" sz="2000" dirty="0" smtClean="0"/>
              <a:t>)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Jiné studie nepotvrdily efekt rodičovského SW na online rizika (</a:t>
            </a:r>
            <a:r>
              <a:rPr lang="cs-CZ" sz="2000" dirty="0" err="1" smtClean="0"/>
              <a:t>Durager</a:t>
            </a:r>
            <a:r>
              <a:rPr lang="cs-CZ" sz="2000" dirty="0" smtClean="0"/>
              <a:t> </a:t>
            </a:r>
            <a:r>
              <a:rPr lang="en-US" sz="2000" dirty="0" smtClean="0"/>
              <a:t>&amp; Livingstone, 2012)</a:t>
            </a:r>
            <a:endParaRPr lang="cs-CZ" sz="2000" dirty="0" smtClean="0"/>
          </a:p>
          <a:p>
            <a:r>
              <a:rPr lang="cs-CZ" sz="2000" dirty="0" smtClean="0"/>
              <a:t>Jedna studie zjistila, že používání blokujícího SW bylo asociováno se zvýšenými riziky pro děti (</a:t>
            </a:r>
            <a:r>
              <a:rPr lang="cs-CZ" sz="2000" dirty="0" err="1" smtClean="0"/>
              <a:t>Sasson</a:t>
            </a:r>
            <a:r>
              <a:rPr lang="cs-CZ" sz="2000" dirty="0" smtClean="0"/>
              <a:t> </a:t>
            </a:r>
            <a:r>
              <a:rPr lang="en-US" sz="2000" dirty="0" smtClean="0"/>
              <a:t>&amp; </a:t>
            </a:r>
            <a:r>
              <a:rPr lang="en-US" sz="2000" dirty="0" err="1" smtClean="0"/>
              <a:t>Mesch</a:t>
            </a:r>
            <a:r>
              <a:rPr lang="en-US" sz="2000" dirty="0" smtClean="0"/>
              <a:t>, 2014)</a:t>
            </a:r>
          </a:p>
          <a:p>
            <a:r>
              <a:rPr lang="en-US" sz="2000" dirty="0" err="1" smtClean="0"/>
              <a:t>Kdo</a:t>
            </a:r>
            <a:r>
              <a:rPr lang="en-US" sz="2000" dirty="0" smtClean="0"/>
              <a:t> </a:t>
            </a:r>
            <a:r>
              <a:rPr lang="en-US" sz="2000" dirty="0" err="1" smtClean="0"/>
              <a:t>takov</a:t>
            </a:r>
            <a:r>
              <a:rPr lang="cs-CZ" sz="2000" dirty="0" smtClean="0"/>
              <a:t>ý SW používá? Častěji rodiče dětí 10-15 let, rodiče, které nevěří svým dětem ohledně sledování </a:t>
            </a:r>
            <a:r>
              <a:rPr lang="cs-CZ" sz="2000" dirty="0"/>
              <a:t>sexuálních obsahů (</a:t>
            </a:r>
            <a:r>
              <a:rPr lang="cs-CZ" sz="2000" dirty="0" err="1"/>
              <a:t>Mitchell</a:t>
            </a:r>
            <a:r>
              <a:rPr lang="cs-CZ" sz="2000" dirty="0"/>
              <a:t>, </a:t>
            </a:r>
            <a:r>
              <a:rPr lang="cs-CZ" sz="2000" dirty="0" err="1"/>
              <a:t>Finkelhor</a:t>
            </a:r>
            <a:r>
              <a:rPr lang="cs-CZ" sz="2000" dirty="0"/>
              <a:t>, &amp; </a:t>
            </a:r>
            <a:r>
              <a:rPr lang="cs-CZ" sz="2000" dirty="0" err="1"/>
              <a:t>Wolak</a:t>
            </a:r>
            <a:r>
              <a:rPr lang="cs-CZ" sz="2000" dirty="0"/>
              <a:t>, 2005). </a:t>
            </a:r>
          </a:p>
          <a:p>
            <a:endParaRPr lang="en-US" sz="20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785479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805634"/>
            <a:ext cx="8086635" cy="647700"/>
          </a:xfrm>
        </p:spPr>
        <p:txBody>
          <a:bodyPr/>
          <a:lstStyle/>
          <a:p>
            <a:r>
              <a:rPr lang="cs-CZ" dirty="0" smtClean="0"/>
              <a:t>Budoucnost SW pro rodičovskou regulaci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586393"/>
            <a:ext cx="7728637" cy="4114800"/>
          </a:xfrm>
        </p:spPr>
        <p:txBody>
          <a:bodyPr/>
          <a:lstStyle/>
          <a:p>
            <a:r>
              <a:rPr lang="cs-CZ" sz="2000" dirty="0" smtClean="0"/>
              <a:t>Restriktivní SW se neukazuje jako efektivní + restrikce se neukazuje být nejlepším nástrojem </a:t>
            </a:r>
            <a:r>
              <a:rPr lang="cs-CZ" sz="2000" dirty="0" err="1" smtClean="0"/>
              <a:t>mediování</a:t>
            </a:r>
            <a:r>
              <a:rPr lang="cs-CZ" sz="2000" dirty="0" smtClean="0"/>
              <a:t> dětí</a:t>
            </a:r>
          </a:p>
          <a:p>
            <a:r>
              <a:rPr lang="cs-CZ" sz="2000" dirty="0" smtClean="0"/>
              <a:t>Rodiče by neměly být příliš kontrolující nebo protektivní – může to negativně ovlivnit </a:t>
            </a:r>
            <a:r>
              <a:rPr lang="cs-CZ" sz="2000" dirty="0"/>
              <a:t>vývoj dítěte (</a:t>
            </a:r>
            <a:r>
              <a:rPr lang="cs-CZ" sz="2000" dirty="0" err="1"/>
              <a:t>Janssens</a:t>
            </a:r>
            <a:r>
              <a:rPr lang="cs-CZ" sz="2000" dirty="0"/>
              <a:t> et al., 2015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Nový rodičovský SW by měl směřovat spíše k povzbuzení komunikace mezi rodičem </a:t>
            </a:r>
            <a:r>
              <a:rPr lang="cs-CZ" sz="2000" dirty="0"/>
              <a:t>a dítětem (</a:t>
            </a:r>
            <a:r>
              <a:rPr lang="cs-CZ" sz="2000" dirty="0" err="1"/>
              <a:t>Hashish</a:t>
            </a:r>
            <a:r>
              <a:rPr lang="cs-CZ" sz="2000" dirty="0"/>
              <a:t>, </a:t>
            </a:r>
            <a:r>
              <a:rPr lang="cs-CZ" sz="2000" dirty="0" err="1"/>
              <a:t>Bunt</a:t>
            </a:r>
            <a:r>
              <a:rPr lang="cs-CZ" sz="2000" dirty="0"/>
              <a:t>, &amp; </a:t>
            </a:r>
            <a:r>
              <a:rPr lang="cs-CZ" sz="2000" dirty="0" err="1"/>
              <a:t>Young</a:t>
            </a:r>
            <a:r>
              <a:rPr lang="cs-CZ" sz="2000" dirty="0"/>
              <a:t>, 2014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SW by měl spíše povzbuzovat vzdělanost (</a:t>
            </a:r>
            <a:r>
              <a:rPr lang="cs-CZ" sz="2000" dirty="0" err="1" smtClean="0"/>
              <a:t>digital</a:t>
            </a:r>
            <a:r>
              <a:rPr lang="cs-CZ" sz="2000" dirty="0" smtClean="0"/>
              <a:t> </a:t>
            </a:r>
            <a:r>
              <a:rPr lang="cs-CZ" sz="2000" dirty="0" err="1" smtClean="0"/>
              <a:t>literacy</a:t>
            </a:r>
            <a:r>
              <a:rPr lang="cs-CZ" sz="2000" dirty="0" smtClean="0"/>
              <a:t>) dětí i jejich rodičů než je pouze omezovat</a:t>
            </a:r>
          </a:p>
          <a:p>
            <a:r>
              <a:rPr lang="cs-CZ" sz="2000" dirty="0" smtClean="0"/>
              <a:t>Sw by měl spíše povzbuzovat zájem rodičů o to, co děti dělají, než pouze zakazovat</a:t>
            </a:r>
            <a:endParaRPr lang="en-US" sz="2000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11888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Aktivní mediace – rodič je poblíž dítěte, diskutuje nebo sdílí online aktivity s dítětem, rodič učí dítě, jak používat internet</a:t>
            </a:r>
          </a:p>
          <a:p>
            <a:r>
              <a:rPr lang="cs-CZ" dirty="0" smtClean="0"/>
              <a:t>Restriktivní mediace – stanovování pravidel omezujících používání technologií</a:t>
            </a:r>
          </a:p>
          <a:p>
            <a:r>
              <a:rPr lang="cs-CZ" dirty="0" smtClean="0"/>
              <a:t>Monitorování – rodič sleduje, co dělá dítě online</a:t>
            </a:r>
          </a:p>
          <a:p>
            <a:r>
              <a:rPr lang="cs-CZ" dirty="0" smtClean="0"/>
              <a:t>Technické mediace – rodičovské filtry, SW</a:t>
            </a:r>
            <a:endParaRPr lang="cs-CZ" dirty="0"/>
          </a:p>
          <a:p>
            <a:pPr marL="0" indent="0">
              <a:buNone/>
            </a:pPr>
            <a:endParaRPr lang="cs-CZ" sz="1400" dirty="0" smtClean="0">
              <a:solidFill>
                <a:srgbClr val="969696"/>
              </a:solidFill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969696"/>
                </a:solidFill>
              </a:rPr>
              <a:t>(</a:t>
            </a:r>
            <a:r>
              <a:rPr lang="cs-CZ" sz="1400" dirty="0" err="1" smtClean="0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  <a:endParaRPr lang="cs-CZ" sz="1400" dirty="0" smtClean="0">
              <a:solidFill>
                <a:srgbClr val="969696"/>
              </a:solidFill>
            </a:endParaRP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3702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1600" dirty="0"/>
              <a:t>Livingstone, S., Ólafsson, K., Helsper, E. J., Lupiáñez-Villanueva, F., Veltri, G. A., &amp; Folkvord, F. (2017). </a:t>
            </a:r>
            <a:r>
              <a:rPr lang="en-US" sz="1600" dirty="0"/>
              <a:t>Maximizing opportunities and minimizing risks for children online: The role of digital skills in emerging strategies of parental mediation. </a:t>
            </a:r>
            <a:r>
              <a:rPr lang="en-US" sz="1600" i="1" dirty="0"/>
              <a:t>Journal of Communication</a:t>
            </a:r>
            <a:r>
              <a:rPr lang="en-US" sz="1600" dirty="0"/>
              <a:t>,</a:t>
            </a:r>
            <a:r>
              <a:rPr lang="en-US" sz="1600" i="1" dirty="0"/>
              <a:t>67</a:t>
            </a:r>
            <a:r>
              <a:rPr lang="en-US" sz="1600" dirty="0"/>
              <a:t>, 82–105. </a:t>
            </a:r>
            <a:r>
              <a:rPr lang="en-US" sz="1600" dirty="0">
                <a:hlinkClick r:id="rId2"/>
              </a:rPr>
              <a:t>http://</a:t>
            </a:r>
            <a:r>
              <a:rPr lang="en-US" sz="1600" dirty="0" smtClean="0">
                <a:hlinkClick r:id="rId2"/>
              </a:rPr>
              <a:t>dx.doi.org/10.1111/jcom.12277</a:t>
            </a:r>
            <a:endParaRPr lang="cs-CZ" sz="1600" dirty="0" smtClean="0"/>
          </a:p>
          <a:p>
            <a:r>
              <a:rPr lang="en-US" sz="1600" dirty="0"/>
              <a:t>Livingstone, S., </a:t>
            </a:r>
            <a:r>
              <a:rPr lang="en-US" sz="1600" dirty="0" err="1"/>
              <a:t>Mascheroni</a:t>
            </a:r>
            <a:r>
              <a:rPr lang="en-US" sz="1600" dirty="0"/>
              <a:t>, G., &amp; </a:t>
            </a:r>
            <a:r>
              <a:rPr lang="en-US" sz="1600" dirty="0" err="1"/>
              <a:t>Staksrud</a:t>
            </a:r>
            <a:r>
              <a:rPr lang="en-US" sz="1600" dirty="0"/>
              <a:t>, E. (2017). European research on children’s internet use: Assessing the past, anticipating the future. New Media &amp; Society. </a:t>
            </a: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doi.org/10.1177/1461444816685930</a:t>
            </a:r>
            <a:r>
              <a:rPr lang="cs-CZ" sz="1600" dirty="0" smtClean="0"/>
              <a:t> </a:t>
            </a:r>
          </a:p>
          <a:p>
            <a:r>
              <a:rPr lang="cs-CZ" sz="1600" dirty="0" err="1" smtClean="0"/>
              <a:t>Nikken</a:t>
            </a:r>
            <a:r>
              <a:rPr lang="cs-CZ" sz="1600" dirty="0" smtClean="0"/>
              <a:t>, P. </a:t>
            </a:r>
            <a:r>
              <a:rPr lang="en-US" sz="1600" dirty="0" smtClean="0"/>
              <a:t>(2017</a:t>
            </a:r>
            <a:r>
              <a:rPr lang="en-US" sz="1600" dirty="0"/>
              <a:t>). Implications of low or high media use among parents for young children’s media use. </a:t>
            </a:r>
            <a:r>
              <a:rPr lang="en-US" sz="1600" i="1" dirty="0" err="1"/>
              <a:t>Cyberpsychology</a:t>
            </a:r>
            <a:r>
              <a:rPr lang="en-US" sz="1600" i="1" dirty="0"/>
              <a:t>: Journal of Psychosocial Research on Cyberspace, 11</a:t>
            </a:r>
            <a:r>
              <a:rPr lang="en-US" sz="1600" dirty="0"/>
              <a:t>(3), article 1. </a:t>
            </a:r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dx.doi.org/10.5817/CP2017-3-1</a:t>
            </a:r>
            <a:endParaRPr lang="cs-CZ" sz="1600" dirty="0" smtClean="0"/>
          </a:p>
          <a:p>
            <a:r>
              <a:rPr lang="en-US" sz="1600" dirty="0" err="1"/>
              <a:t>Smahelova</a:t>
            </a:r>
            <a:r>
              <a:rPr lang="en-US" sz="1600" dirty="0"/>
              <a:t>, M., </a:t>
            </a:r>
            <a:r>
              <a:rPr lang="en-US" sz="1600" dirty="0" err="1"/>
              <a:t>Juhová</a:t>
            </a:r>
            <a:r>
              <a:rPr lang="en-US" sz="1600" dirty="0"/>
              <a:t>, D., </a:t>
            </a:r>
            <a:r>
              <a:rPr lang="en-US" sz="1600" dirty="0" err="1"/>
              <a:t>Cermak</a:t>
            </a:r>
            <a:r>
              <a:rPr lang="en-US" sz="1600" dirty="0"/>
              <a:t>, I., &amp; </a:t>
            </a:r>
            <a:r>
              <a:rPr lang="en-US" sz="1600" dirty="0" err="1"/>
              <a:t>Smahel</a:t>
            </a:r>
            <a:r>
              <a:rPr lang="en-US" sz="1600" dirty="0"/>
              <a:t>, D. (2017). Mediation of young children’s digital technology use: The parents’ perspective. </a:t>
            </a:r>
            <a:r>
              <a:rPr lang="en-US" sz="1600" dirty="0" err="1"/>
              <a:t>Cyberpsychology</a:t>
            </a:r>
            <a:r>
              <a:rPr lang="en-US" sz="1600" dirty="0"/>
              <a:t>: Journal of Psychosocial Research on Cyberspace, 11(3), article 4. </a:t>
            </a:r>
            <a:r>
              <a:rPr lang="en-US" sz="1600" dirty="0">
                <a:hlinkClick r:id="rId5"/>
              </a:rPr>
              <a:t>http://</a:t>
            </a:r>
            <a:r>
              <a:rPr lang="en-US" sz="1600" dirty="0" smtClean="0">
                <a:hlinkClick r:id="rId5"/>
              </a:rPr>
              <a:t>dx.doi.org/10.5817/CP2017-3-4</a:t>
            </a:r>
            <a:endParaRPr lang="cs-CZ" sz="1600" dirty="0" smtClean="0"/>
          </a:p>
          <a:p>
            <a:r>
              <a:rPr lang="en-US" sz="1600" dirty="0" smtClean="0"/>
              <a:t>Zaman</a:t>
            </a:r>
            <a:r>
              <a:rPr lang="en-US" sz="1600" dirty="0"/>
              <a:t>, B., </a:t>
            </a:r>
            <a:r>
              <a:rPr lang="en-US" sz="1600" dirty="0" err="1"/>
              <a:t>Nouwen</a:t>
            </a:r>
            <a:r>
              <a:rPr lang="en-US" sz="1600" dirty="0"/>
              <a:t>, M., </a:t>
            </a:r>
            <a:r>
              <a:rPr lang="en-US" sz="1600" dirty="0" err="1"/>
              <a:t>Vanattenhoven</a:t>
            </a:r>
            <a:r>
              <a:rPr lang="en-US" sz="1600" dirty="0"/>
              <a:t>, J., de </a:t>
            </a:r>
            <a:r>
              <a:rPr lang="en-US" sz="1600" dirty="0" err="1"/>
              <a:t>Ferrerre</a:t>
            </a:r>
            <a:r>
              <a:rPr lang="en-US" sz="1600" dirty="0"/>
              <a:t>, E., &amp; Van </a:t>
            </a:r>
            <a:r>
              <a:rPr lang="en-US" sz="1600" dirty="0" err="1"/>
              <a:t>Looy</a:t>
            </a:r>
            <a:r>
              <a:rPr lang="en-US" sz="1600" dirty="0"/>
              <a:t>, J. (2016). A qualitative inquiry into the contextualized parental mediation practices of young children’s digital media use at home. </a:t>
            </a:r>
            <a:r>
              <a:rPr lang="en-US" sz="1600" i="1" dirty="0"/>
              <a:t>Journal of Broadcasting &amp; Electronic Media</a:t>
            </a:r>
            <a:r>
              <a:rPr lang="en-US" sz="1600" dirty="0"/>
              <a:t>, </a:t>
            </a:r>
            <a:r>
              <a:rPr lang="en-US" sz="1600" i="1" dirty="0"/>
              <a:t>60</a:t>
            </a:r>
            <a:r>
              <a:rPr lang="en-US" sz="1600" dirty="0"/>
              <a:t>, 1-22. </a:t>
            </a:r>
            <a:r>
              <a:rPr lang="en-US" sz="1600" dirty="0">
                <a:hlinkClick r:id="rId6"/>
              </a:rPr>
              <a:t>http://dx.doi.org/10.1080/08838151.2015.1127240</a:t>
            </a:r>
            <a:endParaRPr lang="cs-CZ" sz="1600" dirty="0" smtClean="0"/>
          </a:p>
          <a:p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5A774C-F6C7-4CBF-BF76-C013410505DE}" type="slidenum">
              <a:rPr lang="cs-CZ" altLang="cs-CZ" smtClean="0"/>
              <a:pPr/>
              <a:t>30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163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600" dirty="0" smtClean="0"/>
              <a:t>Dekuji za pozornost </a:t>
            </a:r>
            <a:endParaRPr lang="cs-CZ" sz="66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5A774C-F6C7-4CBF-BF76-C013410505DE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995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F6244D5-749B-47EA-9B9C-642AD92A9A0E}" type="slidenum">
              <a:rPr lang="cs-CZ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4</a:t>
            </a:fld>
            <a:endParaRPr lang="cs-CZ" altLang="cs-CZ" sz="120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  <p:pic>
        <p:nvPicPr>
          <p:cNvPr id="19459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" y="0"/>
            <a:ext cx="29368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Obdélník 3"/>
          <p:cNvSpPr>
            <a:spLocks noChangeArrowheads="1"/>
          </p:cNvSpPr>
          <p:nvPr/>
        </p:nvSpPr>
        <p:spPr bwMode="auto">
          <a:xfrm>
            <a:off x="3752850" y="2705100"/>
            <a:ext cx="4572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latin typeface="Tahoma" panose="020B0604030504040204" pitchFamily="34" charset="0"/>
              </a:rPr>
              <a:t>Aktivní mediace v EU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latin typeface="Tahoma" panose="020B0604030504040204" pitchFamily="34" charset="0"/>
              </a:rPr>
              <a:t>(EU </a:t>
            </a:r>
            <a:r>
              <a:rPr lang="cs-CZ" altLang="cs-CZ" dirty="0" err="1" smtClean="0">
                <a:latin typeface="Tahoma" panose="020B0604030504040204" pitchFamily="34" charset="0"/>
              </a:rPr>
              <a:t>Kids</a:t>
            </a:r>
            <a:r>
              <a:rPr lang="cs-CZ" altLang="cs-CZ" dirty="0" smtClean="0">
                <a:latin typeface="Tahoma" panose="020B0604030504040204" pitchFamily="34" charset="0"/>
              </a:rPr>
              <a:t> Online 2010)</a:t>
            </a:r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8" name="Šipka doprava 7"/>
          <p:cNvSpPr/>
          <p:nvPr/>
        </p:nvSpPr>
        <p:spPr>
          <a:xfrm>
            <a:off x="179388" y="1155700"/>
            <a:ext cx="488950" cy="24288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73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834CAF6-4DB3-4618-8A10-7B64BBED2BD5}" type="slidenum">
              <a:rPr lang="cs-CZ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5</a:t>
            </a:fld>
            <a:endParaRPr lang="cs-CZ" altLang="cs-CZ" sz="120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  <p:pic>
        <p:nvPicPr>
          <p:cNvPr id="20483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0"/>
            <a:ext cx="29003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4" name="Obdélník 5"/>
          <p:cNvSpPr>
            <a:spLocks noChangeArrowheads="1"/>
          </p:cNvSpPr>
          <p:nvPr/>
        </p:nvSpPr>
        <p:spPr bwMode="auto">
          <a:xfrm>
            <a:off x="3743325" y="2473325"/>
            <a:ext cx="457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 smtClean="0">
                <a:latin typeface="Tahoma" panose="020B0604030504040204" pitchFamily="34" charset="0"/>
              </a:rPr>
              <a:t>Monitorování</a:t>
            </a:r>
            <a:endParaRPr lang="cs-CZ" altLang="cs-CZ" dirty="0">
              <a:latin typeface="Tahoma" panose="020B0604030504040204" pitchFamily="34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74613" y="3922713"/>
            <a:ext cx="488950" cy="242887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33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259A6F3-AB6F-4510-ACE8-BBA020A958F6}" type="slidenum">
              <a:rPr lang="cs-CZ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6</a:t>
            </a:fld>
            <a:endParaRPr lang="cs-CZ" altLang="cs-CZ" sz="120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  <p:pic>
        <p:nvPicPr>
          <p:cNvPr id="21507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613" y="0"/>
            <a:ext cx="3111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Šipka doprava 6"/>
          <p:cNvSpPr/>
          <p:nvPr/>
        </p:nvSpPr>
        <p:spPr>
          <a:xfrm>
            <a:off x="639763" y="3513138"/>
            <a:ext cx="488950" cy="242887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>
              <a:solidFill>
                <a:srgbClr val="FF0000"/>
              </a:solidFill>
            </a:endParaRPr>
          </a:p>
        </p:txBody>
      </p:sp>
      <p:sp>
        <p:nvSpPr>
          <p:cNvPr id="21509" name="Rectangle 3"/>
          <p:cNvSpPr>
            <a:spLocks noChangeArrowheads="1"/>
          </p:cNvSpPr>
          <p:nvPr/>
        </p:nvSpPr>
        <p:spPr bwMode="auto">
          <a:xfrm>
            <a:off x="4211638" y="2785695"/>
            <a:ext cx="4486275" cy="8309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rgbClr val="969696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80000"/>
              <a:buFont typeface="Wingdings" panose="05000000000000000000" pitchFamily="2" charset="2"/>
              <a:buBlip>
                <a:blip r:embed="rId3"/>
              </a:buBlip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90000"/>
              <a:buFont typeface="Wingdings" panose="05000000000000000000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dirty="0">
                <a:latin typeface="Tahoma" panose="020B0604030504040204" pitchFamily="34" charset="0"/>
              </a:rPr>
              <a:t>Rodiče x děti: používání SW pro mediaci</a:t>
            </a:r>
            <a:endParaRPr lang="cs-CZ" altLang="cs-CZ" dirty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9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CAD6C5D-B7CF-467F-BBAF-66CEB8954986}" type="slidenum">
              <a:rPr lang="cs-CZ" altLang="cs-CZ" sz="1200">
                <a:solidFill>
                  <a:srgbClr val="969696"/>
                </a:solidFill>
                <a:latin typeface="Trebuchet MS" panose="020B0603020202020204" pitchFamily="34" charset="0"/>
              </a:rPr>
              <a:pPr eaLnBrk="1" hangingPunct="1"/>
              <a:t>7</a:t>
            </a:fld>
            <a:endParaRPr lang="cs-CZ" altLang="cs-CZ" sz="1200">
              <a:solidFill>
                <a:srgbClr val="969696"/>
              </a:solidFill>
              <a:latin typeface="Trebuchet MS" panose="020B0603020202020204" pitchFamily="34" charset="0"/>
            </a:endParaRPr>
          </a:p>
        </p:txBody>
      </p:sp>
      <p:pic>
        <p:nvPicPr>
          <p:cNvPr id="22531" name="Obrázek 1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0"/>
            <a:ext cx="32718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538" y="0"/>
            <a:ext cx="31924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Šipka doprava 5"/>
          <p:cNvSpPr/>
          <p:nvPr/>
        </p:nvSpPr>
        <p:spPr>
          <a:xfrm>
            <a:off x="5707063" y="1117600"/>
            <a:ext cx="488950" cy="24288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>
              <a:solidFill>
                <a:srgbClr val="FF0000"/>
              </a:solidFill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395288" y="1971675"/>
            <a:ext cx="488950" cy="242888"/>
          </a:xfrm>
          <a:prstGeom prst="rightArrow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8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28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Mediační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Původní dělení (</a:t>
            </a:r>
            <a:r>
              <a:rPr lang="cs-CZ" dirty="0" err="1" smtClean="0"/>
              <a:t>active</a:t>
            </a:r>
            <a:r>
              <a:rPr lang="cs-CZ" dirty="0" smtClean="0"/>
              <a:t>, </a:t>
            </a:r>
            <a:r>
              <a:rPr lang="cs-CZ" dirty="0" err="1" smtClean="0"/>
              <a:t>restrictive</a:t>
            </a:r>
            <a:r>
              <a:rPr lang="cs-CZ" dirty="0" smtClean="0"/>
              <a:t>, co-use) je inspirované mediací televize </a:t>
            </a:r>
          </a:p>
          <a:p>
            <a:r>
              <a:rPr lang="cs-CZ" dirty="0" smtClean="0"/>
              <a:t>Nejnovější zjištění rozdělují mediaci na: </a:t>
            </a:r>
          </a:p>
          <a:p>
            <a:pPr lvl="1"/>
            <a:r>
              <a:rPr lang="cs-CZ" dirty="0" err="1" smtClean="0"/>
              <a:t>Enabling</a:t>
            </a:r>
            <a:endParaRPr lang="cs-CZ" dirty="0"/>
          </a:p>
          <a:p>
            <a:pPr lvl="2"/>
            <a:r>
              <a:rPr lang="cs-CZ" sz="2000" dirty="0"/>
              <a:t>P</a:t>
            </a:r>
            <a:r>
              <a:rPr lang="cs-CZ" sz="2000" dirty="0" smtClean="0"/>
              <a:t>oskytuje možnost také příležitostem technologií</a:t>
            </a:r>
          </a:p>
          <a:p>
            <a:pPr lvl="2"/>
            <a:r>
              <a:rPr lang="cs-CZ" sz="2000" dirty="0" smtClean="0"/>
              <a:t>Posiluje interakce rodič-dítě </a:t>
            </a:r>
          </a:p>
          <a:p>
            <a:pPr lvl="2"/>
            <a:r>
              <a:rPr lang="cs-CZ" sz="2000" dirty="0" smtClean="0"/>
              <a:t>Iniciace mediace dítětem </a:t>
            </a:r>
          </a:p>
          <a:p>
            <a:pPr lvl="1"/>
            <a:r>
              <a:rPr lang="cs-CZ" dirty="0" err="1" smtClean="0"/>
              <a:t>Restrictive</a:t>
            </a:r>
            <a:endParaRPr lang="cs-CZ" dirty="0" smtClean="0"/>
          </a:p>
          <a:p>
            <a:pPr lvl="2"/>
            <a:r>
              <a:rPr lang="cs-CZ" sz="2000" dirty="0" smtClean="0"/>
              <a:t>Omezování používání technologií</a:t>
            </a:r>
          </a:p>
          <a:p>
            <a:pPr lvl="2"/>
            <a:r>
              <a:rPr lang="cs-CZ" sz="2000" dirty="0" smtClean="0"/>
              <a:t>Ohrožuje </a:t>
            </a:r>
            <a:r>
              <a:rPr lang="cs-CZ" sz="2000" dirty="0"/>
              <a:t>„</a:t>
            </a:r>
            <a:r>
              <a:rPr lang="cs-CZ" sz="2000" dirty="0" err="1"/>
              <a:t>children’s</a:t>
            </a:r>
            <a:r>
              <a:rPr lang="cs-CZ" sz="2000" dirty="0"/>
              <a:t> </a:t>
            </a:r>
            <a:r>
              <a:rPr lang="cs-CZ" sz="2000" dirty="0" err="1" smtClean="0"/>
              <a:t>agency</a:t>
            </a:r>
            <a:r>
              <a:rPr lang="cs-CZ" sz="2000" dirty="0" smtClean="0"/>
              <a:t>“</a:t>
            </a:r>
          </a:p>
          <a:p>
            <a:pPr lvl="2"/>
            <a:r>
              <a:rPr lang="cs-CZ" sz="2000" dirty="0" smtClean="0"/>
              <a:t>V případě potíží neinformuje rodiče</a:t>
            </a:r>
          </a:p>
          <a:p>
            <a:pPr lvl="2"/>
            <a:endParaRPr lang="cs-CZ" sz="800" dirty="0" smtClean="0"/>
          </a:p>
          <a:p>
            <a:pPr marL="914400" lvl="2" indent="0">
              <a:buNone/>
            </a:pPr>
            <a:r>
              <a:rPr lang="cs-CZ" sz="1400" dirty="0">
                <a:solidFill>
                  <a:srgbClr val="969696"/>
                </a:solidFill>
              </a:rPr>
              <a:t>(</a:t>
            </a:r>
            <a:r>
              <a:rPr lang="cs-CZ" sz="1400" dirty="0" err="1" smtClean="0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  <a:endParaRPr lang="cs-CZ" sz="1400" dirty="0" smtClean="0">
              <a:solidFill>
                <a:srgbClr val="969696"/>
              </a:solidFill>
            </a:endParaRPr>
          </a:p>
          <a:p>
            <a:pPr lvl="2"/>
            <a:endParaRPr lang="cs-CZ" dirty="0"/>
          </a:p>
        </p:txBody>
      </p:sp>
      <p:pic>
        <p:nvPicPr>
          <p:cNvPr id="8194" name="Picture 2" descr="VÃ½sledek obrÃ¡zku pro enabling ic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902" y="3551109"/>
            <a:ext cx="1048008" cy="104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0" name="Picture 8" descr="SouvisejÃ­cÃ­ obrÃ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1962" y="5189786"/>
            <a:ext cx="1069948" cy="1069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15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víme o rodičovské mediaci – představení výzkumu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Rodiče (pečující osoby) ve věku 25-65 let s dětmi ve věku 6-14 let</a:t>
            </a:r>
          </a:p>
          <a:p>
            <a:endParaRPr lang="cs-CZ" dirty="0" smtClean="0"/>
          </a:p>
          <a:p>
            <a:r>
              <a:rPr lang="cs-CZ" dirty="0" smtClean="0"/>
              <a:t>Francie, Německo, Nizozemí, Španělsko, Polsko, Itálie, Švédsko, UK</a:t>
            </a:r>
          </a:p>
          <a:p>
            <a:endParaRPr lang="cs-CZ" dirty="0" smtClean="0"/>
          </a:p>
          <a:p>
            <a:r>
              <a:rPr lang="en-US" dirty="0" smtClean="0"/>
              <a:t>800</a:t>
            </a:r>
            <a:r>
              <a:rPr lang="cs-CZ" dirty="0" smtClean="0"/>
              <a:t> rozhovorů v každé krajině</a:t>
            </a:r>
            <a:r>
              <a:rPr lang="en-US" dirty="0" smtClean="0"/>
              <a:t> (</a:t>
            </a:r>
            <a:r>
              <a:rPr lang="en-US" i="1" dirty="0" smtClean="0"/>
              <a:t>N </a:t>
            </a:r>
            <a:r>
              <a:rPr lang="en-US" dirty="0"/>
              <a:t>= </a:t>
            </a:r>
            <a:r>
              <a:rPr lang="en-US" dirty="0" smtClean="0"/>
              <a:t>6,400)</a:t>
            </a:r>
            <a:endParaRPr lang="cs-CZ" dirty="0" smtClean="0"/>
          </a:p>
          <a:p>
            <a:endParaRPr lang="cs-CZ" dirty="0"/>
          </a:p>
          <a:p>
            <a:pPr marL="342900" lvl="2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</a:pPr>
            <a:r>
              <a:rPr lang="cs-CZ" dirty="0" smtClean="0"/>
              <a:t>Reprezentativní soubor, </a:t>
            </a:r>
            <a:r>
              <a:rPr lang="en-US" dirty="0" smtClean="0"/>
              <a:t>random</a:t>
            </a:r>
            <a:r>
              <a:rPr lang="cs-CZ" dirty="0"/>
              <a:t> </a:t>
            </a:r>
            <a:r>
              <a:rPr lang="en-US" dirty="0" smtClean="0"/>
              <a:t>sampling </a:t>
            </a:r>
            <a:r>
              <a:rPr lang="cs-CZ" dirty="0" smtClean="0"/>
              <a:t>podle věkových kvót </a:t>
            </a:r>
            <a:r>
              <a:rPr lang="en-US" dirty="0" smtClean="0"/>
              <a:t>(</a:t>
            </a:r>
            <a:r>
              <a:rPr lang="en-US" dirty="0"/>
              <a:t>25–34, 35–49, and </a:t>
            </a:r>
            <a:r>
              <a:rPr lang="en-US" dirty="0" smtClean="0"/>
              <a:t>50–64</a:t>
            </a:r>
            <a:endParaRPr lang="cs-CZ" dirty="0"/>
          </a:p>
          <a:p>
            <a:pPr marL="0" lvl="2" indent="0">
              <a:buClr>
                <a:srgbClr val="00287D"/>
              </a:buClr>
              <a:buSzPct val="100000"/>
              <a:buNone/>
            </a:pPr>
            <a:r>
              <a:rPr lang="cs-CZ" dirty="0" smtClean="0"/>
              <a:t>    </a:t>
            </a:r>
            <a:r>
              <a:rPr lang="cs-CZ" sz="1400" dirty="0" smtClean="0">
                <a:solidFill>
                  <a:srgbClr val="969696"/>
                </a:solidFill>
              </a:rPr>
              <a:t>(</a:t>
            </a:r>
            <a:r>
              <a:rPr lang="cs-CZ" sz="1400" dirty="0" err="1">
                <a:solidFill>
                  <a:srgbClr val="969696"/>
                </a:solidFill>
              </a:rPr>
              <a:t>Livingstone</a:t>
            </a:r>
            <a:r>
              <a:rPr lang="cs-CZ" sz="1400" dirty="0">
                <a:solidFill>
                  <a:srgbClr val="969696"/>
                </a:solidFill>
              </a:rPr>
              <a:t>, </a:t>
            </a:r>
            <a:r>
              <a:rPr lang="cs-CZ" sz="1400" dirty="0" err="1">
                <a:solidFill>
                  <a:srgbClr val="969696"/>
                </a:solidFill>
              </a:rPr>
              <a:t>Ólafsson</a:t>
            </a:r>
            <a:r>
              <a:rPr lang="cs-CZ" sz="1400" dirty="0">
                <a:solidFill>
                  <a:srgbClr val="969696"/>
                </a:solidFill>
              </a:rPr>
              <a:t>, et al., 2017)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332142"/>
      </p:ext>
    </p:extLst>
  </p:cSld>
  <p:clrMapOvr>
    <a:masterClrMapping/>
  </p:clrMapOvr>
</p:sld>
</file>

<file path=ppt/theme/theme1.xml><?xml version="1.0" encoding="utf-8"?>
<a:theme xmlns:a="http://schemas.openxmlformats.org/drawingml/2006/main" name="mu_sablona_4×3_en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2305</TotalTime>
  <Words>1472</Words>
  <Application>Microsoft Office PowerPoint</Application>
  <PresentationFormat>Předvádění na obrazovce (4:3)</PresentationFormat>
  <Paragraphs>213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6" baseType="lpstr">
      <vt:lpstr>Arial</vt:lpstr>
      <vt:lpstr>Tahoma</vt:lpstr>
      <vt:lpstr>Trebuchet MS</vt:lpstr>
      <vt:lpstr>Wingdings</vt:lpstr>
      <vt:lpstr>mu_sablona_4×3_en</vt:lpstr>
      <vt:lpstr> Rodičovská mediace digitálních technologií   David Šmahel  </vt:lpstr>
      <vt:lpstr>Rizika a příležitosti internetu </vt:lpstr>
      <vt:lpstr>Mediační strategie</vt:lpstr>
      <vt:lpstr>Prezentace aplikace PowerPoint</vt:lpstr>
      <vt:lpstr>Prezentace aplikace PowerPoint</vt:lpstr>
      <vt:lpstr>Prezentace aplikace PowerPoint</vt:lpstr>
      <vt:lpstr>Prezentace aplikace PowerPoint</vt:lpstr>
      <vt:lpstr>Mediační strategie</vt:lpstr>
      <vt:lpstr>Co víme o rodičovské mediaci – představení výzkumu </vt:lpstr>
      <vt:lpstr>Co víme o rodičovské mediaci - výsledky</vt:lpstr>
      <vt:lpstr>Co víme o rodičovské mediaci - výsledky</vt:lpstr>
      <vt:lpstr>Role digital skills v mediaci - rodiče</vt:lpstr>
      <vt:lpstr>Role digital skills v mediaci – děti </vt:lpstr>
      <vt:lpstr>Role digital skills v mediaci – děti </vt:lpstr>
      <vt:lpstr>Co s toho plyne pro rodičovskou mediaci </vt:lpstr>
      <vt:lpstr>Vliv užívání medií rodiči na děti </vt:lpstr>
      <vt:lpstr>Vliv užívání medií rodiči na děti  </vt:lpstr>
      <vt:lpstr>Vliv užívání medií rodiči na děti – 4 typy rodin </vt:lpstr>
      <vt:lpstr>Vliv užívání medií rodiči na děti – 4 typy rodin </vt:lpstr>
      <vt:lpstr>Prezentace aplikace PowerPoint</vt:lpstr>
      <vt:lpstr>Užívání mediačních strategií u malých dětí </vt:lpstr>
      <vt:lpstr>Kontextuální faktory a mediace malých dětí </vt:lpstr>
      <vt:lpstr>Dítě jako spolutvůrce mediačních strategií </vt:lpstr>
      <vt:lpstr>Reakce dítěte na technologie z pohledu rodiče - Technologie jako jedna z možností </vt:lpstr>
      <vt:lpstr>Reakce dítěte na technologie z pohledu rodiče - Technologie jako preferovaná aktivita  </vt:lpstr>
      <vt:lpstr>Mediace dítěte online a SW: funkce SW </vt:lpstr>
      <vt:lpstr>Mediace dítěte online a SW </vt:lpstr>
      <vt:lpstr>Efektivita mediace s využitím SW </vt:lpstr>
      <vt:lpstr>Budoucnost SW pro rodičovskou regulaci</vt:lpstr>
      <vt:lpstr>Literatura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Dědková</dc:creator>
  <cp:lastModifiedBy>davs</cp:lastModifiedBy>
  <cp:revision>153</cp:revision>
  <cp:lastPrinted>1601-01-01T00:00:00Z</cp:lastPrinted>
  <dcterms:created xsi:type="dcterms:W3CDTF">2017-02-20T13:39:02Z</dcterms:created>
  <dcterms:modified xsi:type="dcterms:W3CDTF">2018-04-10T11:26:34Z</dcterms:modified>
</cp:coreProperties>
</file>