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 id="2147483658" r:id="rId2"/>
    <p:sldMasterId id="2147483671" r:id="rId3"/>
    <p:sldMasterId id="2147483685" r:id="rId4"/>
    <p:sldMasterId id="2147483699" r:id="rId5"/>
    <p:sldMasterId id="2147483711" r:id="rId6"/>
    <p:sldMasterId id="2147483724" r:id="rId7"/>
    <p:sldMasterId id="2147483737" r:id="rId8"/>
    <p:sldMasterId id="2147483750" r:id="rId9"/>
    <p:sldMasterId id="2147483763" r:id="rId10"/>
    <p:sldMasterId id="2147483777" r:id="rId11"/>
    <p:sldMasterId id="2147483781" r:id="rId12"/>
  </p:sldMasterIdLst>
  <p:notesMasterIdLst>
    <p:notesMasterId r:id="rId100"/>
  </p:notesMasterIdLst>
  <p:handoutMasterIdLst>
    <p:handoutMasterId r:id="rId101"/>
  </p:handoutMasterIdLst>
  <p:sldIdLst>
    <p:sldId id="256" r:id="rId13"/>
    <p:sldId id="357" r:id="rId14"/>
    <p:sldId id="287" r:id="rId15"/>
    <p:sldId id="288" r:id="rId16"/>
    <p:sldId id="289" r:id="rId17"/>
    <p:sldId id="305" r:id="rId18"/>
    <p:sldId id="290" r:id="rId19"/>
    <p:sldId id="291" r:id="rId20"/>
    <p:sldId id="292" r:id="rId21"/>
    <p:sldId id="293" r:id="rId22"/>
    <p:sldId id="295" r:id="rId23"/>
    <p:sldId id="294" r:id="rId24"/>
    <p:sldId id="296" r:id="rId25"/>
    <p:sldId id="382" r:id="rId26"/>
    <p:sldId id="306" r:id="rId27"/>
    <p:sldId id="307" r:id="rId28"/>
    <p:sldId id="308" r:id="rId29"/>
    <p:sldId id="356" r:id="rId30"/>
    <p:sldId id="384" r:id="rId31"/>
    <p:sldId id="322" r:id="rId32"/>
    <p:sldId id="330" r:id="rId33"/>
    <p:sldId id="341" r:id="rId34"/>
    <p:sldId id="342" r:id="rId35"/>
    <p:sldId id="343" r:id="rId36"/>
    <p:sldId id="344" r:id="rId37"/>
    <p:sldId id="345" r:id="rId38"/>
    <p:sldId id="383" r:id="rId39"/>
    <p:sldId id="346" r:id="rId40"/>
    <p:sldId id="385" r:id="rId41"/>
    <p:sldId id="323" r:id="rId42"/>
    <p:sldId id="324" r:id="rId43"/>
    <p:sldId id="325" r:id="rId44"/>
    <p:sldId id="329" r:id="rId45"/>
    <p:sldId id="309" r:id="rId46"/>
    <p:sldId id="313" r:id="rId47"/>
    <p:sldId id="314" r:id="rId48"/>
    <p:sldId id="315" r:id="rId49"/>
    <p:sldId id="316" r:id="rId50"/>
    <p:sldId id="349" r:id="rId51"/>
    <p:sldId id="347" r:id="rId52"/>
    <p:sldId id="319" r:id="rId53"/>
    <p:sldId id="320" r:id="rId54"/>
    <p:sldId id="321" r:id="rId55"/>
    <p:sldId id="401" r:id="rId56"/>
    <p:sldId id="386" r:id="rId57"/>
    <p:sldId id="387" r:id="rId58"/>
    <p:sldId id="388" r:id="rId59"/>
    <p:sldId id="389" r:id="rId60"/>
    <p:sldId id="390" r:id="rId61"/>
    <p:sldId id="391" r:id="rId62"/>
    <p:sldId id="392" r:id="rId63"/>
    <p:sldId id="394" r:id="rId64"/>
    <p:sldId id="395" r:id="rId65"/>
    <p:sldId id="396" r:id="rId66"/>
    <p:sldId id="397" r:id="rId67"/>
    <p:sldId id="398" r:id="rId68"/>
    <p:sldId id="399" r:id="rId69"/>
    <p:sldId id="400" r:id="rId70"/>
    <p:sldId id="348" r:id="rId71"/>
    <p:sldId id="331" r:id="rId72"/>
    <p:sldId id="333" r:id="rId73"/>
    <p:sldId id="337" r:id="rId74"/>
    <p:sldId id="350" r:id="rId75"/>
    <p:sldId id="353" r:id="rId76"/>
    <p:sldId id="351" r:id="rId77"/>
    <p:sldId id="352" r:id="rId78"/>
    <p:sldId id="355" r:id="rId79"/>
    <p:sldId id="358" r:id="rId80"/>
    <p:sldId id="359" r:id="rId81"/>
    <p:sldId id="360" r:id="rId82"/>
    <p:sldId id="362" r:id="rId83"/>
    <p:sldId id="363" r:id="rId84"/>
    <p:sldId id="364" r:id="rId85"/>
    <p:sldId id="365" r:id="rId86"/>
    <p:sldId id="366" r:id="rId87"/>
    <p:sldId id="367" r:id="rId88"/>
    <p:sldId id="368" r:id="rId89"/>
    <p:sldId id="369" r:id="rId90"/>
    <p:sldId id="370" r:id="rId91"/>
    <p:sldId id="371" r:id="rId92"/>
    <p:sldId id="374" r:id="rId93"/>
    <p:sldId id="376" r:id="rId94"/>
    <p:sldId id="377" r:id="rId95"/>
    <p:sldId id="378" r:id="rId96"/>
    <p:sldId id="379" r:id="rId97"/>
    <p:sldId id="381" r:id="rId98"/>
    <p:sldId id="258" r:id="rId99"/>
  </p:sldIdLst>
  <p:sldSz cx="9144000" cy="6858000" type="screen4x3"/>
  <p:notesSz cx="6797675" cy="9926638"/>
  <p:embeddedFontLst>
    <p:embeddedFont>
      <p:font typeface="Lucida Sans Unicode" panose="020B0602030504020204" pitchFamily="34" charset="0"/>
      <p:regular r:id="rId102"/>
    </p:embeddedFont>
    <p:embeddedFont>
      <p:font typeface="Verdana" panose="020B0604030504040204" pitchFamily="34" charset="0"/>
      <p:regular r:id="rId103"/>
      <p:bold r:id="rId104"/>
      <p:italic r:id="rId105"/>
      <p:boldItalic r:id="rId106"/>
    </p:embeddedFont>
    <p:embeddedFont>
      <p:font typeface="MS Gothic" panose="020B0609070205080204" pitchFamily="49" charset="-128"/>
      <p:regular r:id="rId107"/>
    </p:embeddedFont>
    <p:embeddedFont>
      <p:font typeface="Wingdings 2" panose="05020102010507070707" pitchFamily="18" charset="2"/>
      <p:regular r:id="rId108"/>
    </p:embeddedFont>
    <p:embeddedFont>
      <p:font typeface="Helvetica" panose="020B0604020202020204" pitchFamily="34" charset="0"/>
      <p:regular r:id="rId109"/>
      <p:bold r:id="rId110"/>
      <p:italic r:id="rId111"/>
      <p:boldItalic r:id="rId112"/>
    </p:embeddedFont>
    <p:embeddedFont>
      <p:font typeface="Pt sans caption" panose="020B0604020202020204" charset="0"/>
      <p:regular r:id="rId113"/>
      <p:bold r:id="rId114"/>
    </p:embeddedFont>
    <p:embeddedFont>
      <p:font typeface="PT Sans" panose="020B0604020202020204" charset="0"/>
      <p:regular r:id="rId115"/>
      <p:bold r:id="rId116"/>
      <p:italic r:id="rId117"/>
      <p:boldItalic r:id="rId118"/>
    </p:embeddedFont>
    <p:embeddedFont>
      <p:font typeface="Times" panose="02020603050405020304" pitchFamily="18" charset="0"/>
      <p:regular r:id="rId119"/>
      <p:bold r:id="rId120"/>
      <p:italic r:id="rId121"/>
      <p:boldItalic r:id="rId122"/>
    </p:embeddedFont>
    <p:embeddedFont>
      <p:font typeface="PT Sans" panose="020B0604020202020204" charset="0"/>
      <p:regular r:id="rId115"/>
      <p:bold r:id="rId116"/>
      <p:italic r:id="rId117"/>
      <p:boldItalic r:id="rId118"/>
    </p:embeddedFont>
    <p:embeddedFont>
      <p:font typeface="ＭＳ Ｐゴシック" panose="020B0600070205080204" pitchFamily="34" charset="-128"/>
      <p:regular r:id="rId123"/>
    </p:embeddedFont>
    <p:embeddedFont>
      <p:font typeface="Tahoma" panose="020B0604030504040204" pitchFamily="34" charset="0"/>
      <p:regular r:id="rId124"/>
      <p:bold r:id="rId125"/>
    </p:embeddedFont>
    <p:embeddedFont>
      <p:font typeface="Rockwell" panose="02060603020205020403" pitchFamily="18" charset="0"/>
      <p:regular r:id="rId126"/>
      <p:bold r:id="rId127"/>
      <p:italic r:id="rId128"/>
      <p:boldItalic r:id="rId129"/>
    </p:embeddedFont>
    <p:embeddedFont>
      <p:font typeface="Calibri" panose="020F0502020204030204" pitchFamily="34" charset="0"/>
      <p:regular r:id="rId130"/>
      <p:bold r:id="rId131"/>
      <p:italic r:id="rId132"/>
      <p:boldItalic r:id="rId133"/>
    </p:embeddedFont>
    <p:embeddedFont>
      <p:font typeface="CMU Sans Serif" panose="020B0604020202020204" charset="0"/>
      <p:regular r:id="rId134"/>
      <p:bold r:id="rId135"/>
      <p:italic r:id="rId136"/>
      <p:boldItalic r:id="rId13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05">
          <p15:clr>
            <a:srgbClr val="A4A3A4"/>
          </p15:clr>
        </p15:guide>
        <p15:guide id="2" pos="71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om Rebok" initials="TR" lastIdx="8" clrIdx="0"/>
  <p:cmAuthor id="1" name="Tomáš Rebok" initials="TR" lastIdx="2" clrIdx="1">
    <p:extLst>
      <p:ext uri="{19B8F6BF-5375-455C-9EA6-DF929625EA0E}">
        <p15:presenceInfo xmlns:p15="http://schemas.microsoft.com/office/powerpoint/2012/main" userId="Tomáš Rebo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BC044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98" autoAdjust="0"/>
    <p:restoredTop sz="86502" autoAdjust="0"/>
  </p:normalViewPr>
  <p:slideViewPr>
    <p:cSldViewPr snapToGrid="0" snapToObjects="1">
      <p:cViewPr varScale="1">
        <p:scale>
          <a:sx n="67" d="100"/>
          <a:sy n="67" d="100"/>
        </p:scale>
        <p:origin x="1118" y="53"/>
      </p:cViewPr>
      <p:guideLst>
        <p:guide orient="horz" pos="4105"/>
        <p:guide pos="7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242"/>
    </p:cViewPr>
  </p:sorterViewPr>
  <p:notesViewPr>
    <p:cSldViewPr snapToGrid="0" snapToObjects="1">
      <p:cViewPr varScale="1">
        <p:scale>
          <a:sx n="54" d="100"/>
          <a:sy n="54" d="100"/>
        </p:scale>
        <p:origin x="2299"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font" Target="fonts/font16.fntdata"/><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font" Target="fonts/font11.fntdata"/><Relationship Id="rId133" Type="http://schemas.openxmlformats.org/officeDocument/2006/relationships/font" Target="fonts/font32.fntdata"/><Relationship Id="rId138" Type="http://schemas.openxmlformats.org/officeDocument/2006/relationships/commentAuthors" Target="commentAuthors.xml"/><Relationship Id="rId16" Type="http://schemas.openxmlformats.org/officeDocument/2006/relationships/slide" Target="slides/slide4.xml"/><Relationship Id="rId107" Type="http://schemas.openxmlformats.org/officeDocument/2006/relationships/font" Target="fonts/font6.fntdata"/><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font" Target="fonts/font1.fntdata"/><Relationship Id="rId123" Type="http://schemas.openxmlformats.org/officeDocument/2006/relationships/font" Target="fonts/font22.fntdata"/><Relationship Id="rId128" Type="http://schemas.openxmlformats.org/officeDocument/2006/relationships/font" Target="fonts/font27.fntdata"/><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font" Target="fonts/font12.fntdata"/><Relationship Id="rId118" Type="http://schemas.openxmlformats.org/officeDocument/2006/relationships/font" Target="fonts/font17.fntdata"/><Relationship Id="rId134" Type="http://schemas.openxmlformats.org/officeDocument/2006/relationships/font" Target="fonts/font33.fntdata"/><Relationship Id="rId13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font" Target="fonts/font20.fntdata"/><Relationship Id="rId14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font" Target="fonts/font2.fntdata"/><Relationship Id="rId108" Type="http://schemas.openxmlformats.org/officeDocument/2006/relationships/font" Target="fonts/font7.fntdata"/><Relationship Id="rId116" Type="http://schemas.openxmlformats.org/officeDocument/2006/relationships/font" Target="fonts/font15.fntdata"/><Relationship Id="rId124" Type="http://schemas.openxmlformats.org/officeDocument/2006/relationships/font" Target="fonts/font23.fntdata"/><Relationship Id="rId129" Type="http://schemas.openxmlformats.org/officeDocument/2006/relationships/font" Target="fonts/font28.fntdata"/><Relationship Id="rId137" Type="http://schemas.openxmlformats.org/officeDocument/2006/relationships/font" Target="fonts/font36.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11" Type="http://schemas.openxmlformats.org/officeDocument/2006/relationships/font" Target="fonts/font10.fntdata"/><Relationship Id="rId132" Type="http://schemas.openxmlformats.org/officeDocument/2006/relationships/font" Target="fonts/font31.fntdata"/><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font" Target="fonts/font5.fntdata"/><Relationship Id="rId114" Type="http://schemas.openxmlformats.org/officeDocument/2006/relationships/font" Target="fonts/font13.fntdata"/><Relationship Id="rId119" Type="http://schemas.openxmlformats.org/officeDocument/2006/relationships/font" Target="fonts/font18.fntdata"/><Relationship Id="rId127" Type="http://schemas.openxmlformats.org/officeDocument/2006/relationships/font" Target="fonts/font26.fntdata"/><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handoutMaster" Target="handoutMasters/handoutMaster1.xml"/><Relationship Id="rId122" Type="http://schemas.openxmlformats.org/officeDocument/2006/relationships/font" Target="fonts/font21.fntdata"/><Relationship Id="rId130" Type="http://schemas.openxmlformats.org/officeDocument/2006/relationships/font" Target="fonts/font29.fntdata"/><Relationship Id="rId135" Type="http://schemas.openxmlformats.org/officeDocument/2006/relationships/font" Target="fonts/font34.fntdata"/><Relationship Id="rId143"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font" Target="fonts/font8.fntdata"/><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font" Target="fonts/font3.fntdata"/><Relationship Id="rId120" Type="http://schemas.openxmlformats.org/officeDocument/2006/relationships/font" Target="fonts/font19.fntdata"/><Relationship Id="rId125" Type="http://schemas.openxmlformats.org/officeDocument/2006/relationships/font" Target="fonts/font24.fntdata"/><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font" Target="fonts/font9.fntdata"/><Relationship Id="rId115" Type="http://schemas.openxmlformats.org/officeDocument/2006/relationships/font" Target="fonts/font14.fntdata"/><Relationship Id="rId131" Type="http://schemas.openxmlformats.org/officeDocument/2006/relationships/font" Target="fonts/font30.fntdata"/><Relationship Id="rId136" Type="http://schemas.openxmlformats.org/officeDocument/2006/relationships/font" Target="fonts/font35.fntdata"/><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notesMaster" Target="notesMasters/notesMaster1.xml"/><Relationship Id="rId105" Type="http://schemas.openxmlformats.org/officeDocument/2006/relationships/font" Target="fonts/font4.fntdata"/><Relationship Id="rId126" Type="http://schemas.openxmlformats.org/officeDocument/2006/relationships/font" Target="fonts/font2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B2312A65-F1F9-40C7-923E-79428BD9042E}" type="datetimeFigureOut">
              <a:rPr lang="cs-CZ" smtClean="0"/>
              <a:t>22.05.2018</a:t>
            </a:fld>
            <a:endParaRPr lang="cs-CZ"/>
          </a:p>
        </p:txBody>
      </p:sp>
      <p:sp>
        <p:nvSpPr>
          <p:cNvPr id="4" name="Zástupný symbol pro zápatí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912DFB02-CE50-4524-8BC5-E005F998CC4D}" type="slidenum">
              <a:rPr lang="cs-CZ" smtClean="0"/>
              <a:t>‹#›</a:t>
            </a:fld>
            <a:endParaRPr lang="cs-CZ"/>
          </a:p>
        </p:txBody>
      </p:sp>
    </p:spTree>
    <p:extLst>
      <p:ext uri="{BB962C8B-B14F-4D97-AF65-F5344CB8AC3E}">
        <p14:creationId xmlns:p14="http://schemas.microsoft.com/office/powerpoint/2010/main" val="3864314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B81B487-F9A9-438B-A6E8-7291D207FDB2}" type="datetimeFigureOut">
              <a:rPr lang="cs-CZ" smtClean="0"/>
              <a:t>22.05.2018</a:t>
            </a:fld>
            <a:endParaRPr lang="cs-CZ"/>
          </a:p>
        </p:txBody>
      </p:sp>
      <p:sp>
        <p:nvSpPr>
          <p:cNvPr id="4" name="Zástupný symbol pro obrázek snímku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51A6AC4-CA1C-478F-A85B-843D4FBB8103}" type="slidenum">
              <a:rPr lang="cs-CZ" smtClean="0"/>
              <a:t>‹#›</a:t>
            </a:fld>
            <a:endParaRPr lang="cs-CZ"/>
          </a:p>
        </p:txBody>
      </p:sp>
    </p:spTree>
    <p:extLst>
      <p:ext uri="{BB962C8B-B14F-4D97-AF65-F5344CB8AC3E}">
        <p14:creationId xmlns:p14="http://schemas.microsoft.com/office/powerpoint/2010/main" val="1695510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651A6AC4-CA1C-478F-A85B-843D4FBB8103}" type="slidenum">
              <a:rPr lang="cs-CZ" smtClean="0"/>
              <a:t>1</a:t>
            </a:fld>
            <a:endParaRPr lang="cs-CZ"/>
          </a:p>
        </p:txBody>
      </p:sp>
    </p:spTree>
    <p:extLst>
      <p:ext uri="{BB962C8B-B14F-4D97-AF65-F5344CB8AC3E}">
        <p14:creationId xmlns:p14="http://schemas.microsoft.com/office/powerpoint/2010/main" val="1230676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54063"/>
            <a:ext cx="4960938" cy="3722687"/>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lvl="0"/>
            <a:fld id="{BDD4795B-2531-4F40-B0CC-D8BCCE6B7A5D}" type="slidenum">
              <a:rPr lang="cs-CZ" smtClean="0"/>
              <a:t>29</a:t>
            </a:fld>
            <a:endParaRPr lang="cs-CZ"/>
          </a:p>
        </p:txBody>
      </p:sp>
    </p:spTree>
    <p:extLst>
      <p:ext uri="{BB962C8B-B14F-4D97-AF65-F5344CB8AC3E}">
        <p14:creationId xmlns:p14="http://schemas.microsoft.com/office/powerpoint/2010/main" val="1404688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p:cNvSpPr>
            <a:spLocks noGrp="1"/>
          </p:cNvSpPr>
          <p:nvPr>
            <p:ph type="body" idx="1"/>
          </p:nvPr>
        </p:nvSpPr>
        <p:spPr>
          <a:noFill/>
        </p:spPr>
        <p:txBody>
          <a:bodyPr/>
          <a:lstStyle/>
          <a:p>
            <a:pPr>
              <a:buFontTx/>
              <a:buChar char="•"/>
            </a:pPr>
            <a:r>
              <a:rPr lang="en-US" altLang="cs-CZ"/>
              <a:t>Switches, routers and other middleboxes are dumbed down</a:t>
            </a:r>
          </a:p>
          <a:p>
            <a:pPr>
              <a:buFontTx/>
              <a:buChar char="•"/>
            </a:pPr>
            <a:r>
              <a:rPr lang="en-US" altLang="cs-CZ"/>
              <a:t>The key is to have a standardized control interface that speaks directly to hardware</a:t>
            </a:r>
          </a:p>
        </p:txBody>
      </p:sp>
    </p:spTree>
    <p:extLst>
      <p:ext uri="{BB962C8B-B14F-4D97-AF65-F5344CB8AC3E}">
        <p14:creationId xmlns:p14="http://schemas.microsoft.com/office/powerpoint/2010/main" val="3216790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p:cNvSpPr>
            <a:spLocks noGrp="1"/>
          </p:cNvSpPr>
          <p:nvPr>
            <p:ph type="body" idx="1"/>
          </p:nvPr>
        </p:nvSpPr>
        <p:spPr>
          <a:noFill/>
        </p:spPr>
        <p:txBody>
          <a:bodyPr/>
          <a:lstStyle/>
          <a:p>
            <a:pPr>
              <a:buFontTx/>
              <a:buChar char="•"/>
            </a:pPr>
            <a:r>
              <a:rPr lang="en-US" altLang="cs-CZ"/>
              <a:t>Switches, routers and other middleboxes are dumbed down</a:t>
            </a:r>
          </a:p>
          <a:p>
            <a:pPr>
              <a:buFontTx/>
              <a:buChar char="•"/>
            </a:pPr>
            <a:r>
              <a:rPr lang="en-US" altLang="cs-CZ"/>
              <a:t>The key is to have a standardized control interface that speaks directly to hardware</a:t>
            </a:r>
          </a:p>
        </p:txBody>
      </p:sp>
    </p:spTree>
    <p:extLst>
      <p:ext uri="{BB962C8B-B14F-4D97-AF65-F5344CB8AC3E}">
        <p14:creationId xmlns:p14="http://schemas.microsoft.com/office/powerpoint/2010/main" val="3169948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p:cNvSpPr>
            <a:spLocks noGrp="1"/>
          </p:cNvSpPr>
          <p:nvPr>
            <p:ph type="body" idx="1"/>
          </p:nvPr>
        </p:nvSpPr>
        <p:spPr>
          <a:noFill/>
        </p:spPr>
        <p:txBody>
          <a:bodyPr/>
          <a:lstStyle/>
          <a:p>
            <a:pPr>
              <a:buFontTx/>
              <a:buChar char="•"/>
            </a:pPr>
            <a:r>
              <a:rPr lang="en-US" altLang="cs-CZ"/>
              <a:t>Switches, routers and other middleboxes are dumbed down</a:t>
            </a:r>
          </a:p>
          <a:p>
            <a:pPr>
              <a:buFontTx/>
              <a:buChar char="•"/>
            </a:pPr>
            <a:r>
              <a:rPr lang="en-US" altLang="cs-CZ"/>
              <a:t>The key is to have a standardized control interface that speaks directly to hardware</a:t>
            </a:r>
          </a:p>
        </p:txBody>
      </p:sp>
    </p:spTree>
    <p:extLst>
      <p:ext uri="{BB962C8B-B14F-4D97-AF65-F5344CB8AC3E}">
        <p14:creationId xmlns:p14="http://schemas.microsoft.com/office/powerpoint/2010/main" val="1235315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Rectangle 3"/>
          <p:cNvSpPr>
            <a:spLocks noGrp="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24883665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p:cNvSpPr>
            <a:spLocks noGrp="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2200227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txBox="1">
            <a:spLocks noGrp="1" noChangeArrowheads="1"/>
          </p:cNvSpPr>
          <p:nvPr/>
        </p:nvSpPr>
        <p:spPr bwMode="auto">
          <a:xfrm>
            <a:off x="3949575" y="9575070"/>
            <a:ext cx="3021189" cy="501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88" tIns="46844" rIns="93688" bIns="46844" anchor="b"/>
          <a:lstStyle>
            <a:lvl1pPr defTabSz="936625">
              <a:defRPr>
                <a:solidFill>
                  <a:schemeClr val="tx1"/>
                </a:solidFill>
                <a:latin typeface="Arial" panose="020B0604020202020204" pitchFamily="34" charset="0"/>
              </a:defRPr>
            </a:lvl1pPr>
            <a:lvl2pPr marL="38865175" indent="-38396863"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lgn="r" fontAlgn="base">
              <a:spcBef>
                <a:spcPct val="0"/>
              </a:spcBef>
              <a:spcAft>
                <a:spcPct val="0"/>
              </a:spcAft>
            </a:pPr>
            <a:fld id="{F602FC3A-B68D-4C29-8498-0AE5F426BA93}" type="slidenum">
              <a:rPr lang="en-US" altLang="cs-CZ" sz="1200" smtClean="0">
                <a:solidFill>
                  <a:prstClr val="black"/>
                </a:solidFill>
                <a:ea typeface="ＭＳ Ｐゴシック" panose="020B0600070205080204" pitchFamily="34" charset="-128"/>
                <a:cs typeface="Times New Roman" panose="02020603050405020304" pitchFamily="18" charset="0"/>
              </a:rPr>
              <a:pPr algn="r" fontAlgn="base">
                <a:spcBef>
                  <a:spcPct val="0"/>
                </a:spcBef>
                <a:spcAft>
                  <a:spcPct val="0"/>
                </a:spcAft>
              </a:pPr>
              <a:t>36</a:t>
            </a:fld>
            <a:endParaRPr lang="en-US" altLang="cs-CZ" sz="1200">
              <a:solidFill>
                <a:prstClr val="black"/>
              </a:solidFill>
              <a:ea typeface="ＭＳ Ｐゴシック" panose="020B0600070205080204" pitchFamily="34" charset="-128"/>
              <a:cs typeface="Times New Roman" panose="02020603050405020304" pitchFamily="18" charset="0"/>
            </a:endParaRPr>
          </a:p>
        </p:txBody>
      </p:sp>
      <p:sp>
        <p:nvSpPr>
          <p:cNvPr id="31747" name="Rectangle 7"/>
          <p:cNvSpPr txBox="1">
            <a:spLocks noGrp="1"/>
          </p:cNvSpPr>
          <p:nvPr/>
        </p:nvSpPr>
        <p:spPr bwMode="auto">
          <a:xfrm>
            <a:off x="3951149" y="9576794"/>
            <a:ext cx="3021189" cy="50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688" tIns="46844" rIns="93688" bIns="46844" anchor="b"/>
          <a:lstStyle>
            <a:lvl1pPr defTabSz="936625">
              <a:defRPr>
                <a:solidFill>
                  <a:schemeClr val="tx1"/>
                </a:solidFill>
                <a:latin typeface="Arial" panose="020B0604020202020204" pitchFamily="34" charset="0"/>
              </a:defRPr>
            </a:lvl1pPr>
            <a:lvl2pPr marL="38865175" indent="-38396863" defTabSz="936625">
              <a:defRPr>
                <a:solidFill>
                  <a:schemeClr val="tx1"/>
                </a:solidFill>
                <a:latin typeface="Arial" panose="020B0604020202020204" pitchFamily="34" charset="0"/>
              </a:defRPr>
            </a:lvl2pPr>
            <a:lvl3pPr marL="1143000" indent="-228600" defTabSz="936625">
              <a:defRPr>
                <a:solidFill>
                  <a:schemeClr val="tx1"/>
                </a:solidFill>
                <a:latin typeface="Arial" panose="020B0604020202020204" pitchFamily="34" charset="0"/>
              </a:defRPr>
            </a:lvl3pPr>
            <a:lvl4pPr marL="1600200" indent="-228600" defTabSz="936625">
              <a:defRPr>
                <a:solidFill>
                  <a:schemeClr val="tx1"/>
                </a:solidFill>
                <a:latin typeface="Arial" panose="020B0604020202020204" pitchFamily="34" charset="0"/>
              </a:defRPr>
            </a:lvl4pPr>
            <a:lvl5pPr marL="2057400" indent="-228600" defTabSz="936625">
              <a:defRPr>
                <a:solidFill>
                  <a:schemeClr val="tx1"/>
                </a:solidFill>
                <a:latin typeface="Arial" panose="020B0604020202020204" pitchFamily="34" charset="0"/>
              </a:defRPr>
            </a:lvl5pPr>
            <a:lvl6pPr marL="2514600" indent="-228600" defTabSz="936625" eaLnBrk="0" fontAlgn="base" hangingPunct="0">
              <a:spcBef>
                <a:spcPct val="0"/>
              </a:spcBef>
              <a:spcAft>
                <a:spcPct val="0"/>
              </a:spcAft>
              <a:defRPr>
                <a:solidFill>
                  <a:schemeClr val="tx1"/>
                </a:solidFill>
                <a:latin typeface="Arial" panose="020B0604020202020204" pitchFamily="34" charset="0"/>
              </a:defRPr>
            </a:lvl6pPr>
            <a:lvl7pPr marL="2971800" indent="-228600" defTabSz="936625" eaLnBrk="0" fontAlgn="base" hangingPunct="0">
              <a:spcBef>
                <a:spcPct val="0"/>
              </a:spcBef>
              <a:spcAft>
                <a:spcPct val="0"/>
              </a:spcAft>
              <a:defRPr>
                <a:solidFill>
                  <a:schemeClr val="tx1"/>
                </a:solidFill>
                <a:latin typeface="Arial" panose="020B0604020202020204" pitchFamily="34" charset="0"/>
              </a:defRPr>
            </a:lvl7pPr>
            <a:lvl8pPr marL="3429000" indent="-228600" defTabSz="936625" eaLnBrk="0" fontAlgn="base" hangingPunct="0">
              <a:spcBef>
                <a:spcPct val="0"/>
              </a:spcBef>
              <a:spcAft>
                <a:spcPct val="0"/>
              </a:spcAft>
              <a:defRPr>
                <a:solidFill>
                  <a:schemeClr val="tx1"/>
                </a:solidFill>
                <a:latin typeface="Arial" panose="020B0604020202020204" pitchFamily="34" charset="0"/>
              </a:defRPr>
            </a:lvl8pPr>
            <a:lvl9pPr marL="3886200" indent="-228600" defTabSz="936625" eaLnBrk="0" fontAlgn="base" hangingPunct="0">
              <a:spcBef>
                <a:spcPct val="0"/>
              </a:spcBef>
              <a:spcAft>
                <a:spcPct val="0"/>
              </a:spcAft>
              <a:defRPr>
                <a:solidFill>
                  <a:schemeClr val="tx1"/>
                </a:solidFill>
                <a:latin typeface="Arial" panose="020B0604020202020204" pitchFamily="34" charset="0"/>
              </a:defRPr>
            </a:lvl9pPr>
          </a:lstStyle>
          <a:p>
            <a:pPr algn="r" fontAlgn="base">
              <a:spcBef>
                <a:spcPct val="0"/>
              </a:spcBef>
              <a:spcAft>
                <a:spcPct val="0"/>
              </a:spcAft>
            </a:pPr>
            <a:fld id="{40B87F84-9720-428F-9638-71430729F250}" type="slidenum">
              <a:rPr lang="en-US" altLang="cs-CZ" sz="1200" smtClean="0">
                <a:solidFill>
                  <a:srgbClr val="000000"/>
                </a:solidFill>
                <a:ea typeface="ヒラギノ角ゴ ProN W3"/>
                <a:cs typeface="Times New Roman" panose="02020603050405020304" pitchFamily="18" charset="0"/>
                <a:sym typeface="Arial" panose="020B0604020202020204" pitchFamily="34" charset="0"/>
              </a:rPr>
              <a:pPr algn="r" fontAlgn="base">
                <a:spcBef>
                  <a:spcPct val="0"/>
                </a:spcBef>
                <a:spcAft>
                  <a:spcPct val="0"/>
                </a:spcAft>
              </a:pPr>
              <a:t>36</a:t>
            </a:fld>
            <a:endParaRPr lang="en-US" altLang="cs-CZ" sz="1200">
              <a:solidFill>
                <a:srgbClr val="000000"/>
              </a:solidFill>
              <a:ea typeface="ヒラギノ角ゴ ProN W3"/>
              <a:cs typeface="Times New Roman" panose="02020603050405020304" pitchFamily="18" charset="0"/>
              <a:sym typeface="Arial" panose="020B0604020202020204" pitchFamily="34" charset="0"/>
            </a:endParaRPr>
          </a:p>
        </p:txBody>
      </p:sp>
      <p:sp>
        <p:nvSpPr>
          <p:cNvPr id="31748" name="Rectangle 2"/>
          <p:cNvSpPr>
            <a:spLocks noGrp="1" noRot="1" noChangeAspect="1" noChangeArrowheads="1" noTextEdit="1"/>
          </p:cNvSpPr>
          <p:nvPr>
            <p:ph type="sldImg"/>
          </p:nvPr>
        </p:nvSpPr>
        <p:spPr bwMode="auto">
          <a:xfrm>
            <a:off x="968375" y="754063"/>
            <a:ext cx="5041900" cy="3783012"/>
          </a:xfrm>
          <a:solidFill>
            <a:srgbClr val="FFFFFF"/>
          </a:solidFill>
          <a:ln>
            <a:solidFill>
              <a:srgbClr val="000000"/>
            </a:solidFill>
            <a:miter lim="800000"/>
            <a:headEnd/>
            <a:tailEnd/>
          </a:ln>
        </p:spPr>
      </p:sp>
      <p:sp>
        <p:nvSpPr>
          <p:cNvPr id="31749" name="Rectangle 3"/>
          <p:cNvSpPr>
            <a:spLocks noGrp="1"/>
          </p:cNvSpPr>
          <p:nvPr>
            <p:ph type="body" idx="1"/>
          </p:nvPr>
        </p:nvSpPr>
        <p:spPr>
          <a:xfrm>
            <a:off x="928386" y="4789259"/>
            <a:ext cx="5115566" cy="4534198"/>
          </a:xfrm>
          <a:solidFill>
            <a:srgbClr val="FFFFFF"/>
          </a:solidFill>
          <a:ln>
            <a:solidFill>
              <a:srgbClr val="000000"/>
            </a:solidFill>
            <a:miter lim="800000"/>
            <a:headEnd/>
            <a:tailEnd/>
          </a:ln>
        </p:spPr>
        <p:txBody>
          <a:bodyPr lIns="93688" tIns="46844" rIns="93688" bIns="46844"/>
          <a:lstStyle/>
          <a:p>
            <a:pPr defTabSz="914400">
              <a:buFontTx/>
              <a:buChar char="•"/>
            </a:pPr>
            <a:r>
              <a:rPr lang="en-US" altLang="cs-CZ"/>
              <a:t>How the actual protocol works</a:t>
            </a:r>
          </a:p>
        </p:txBody>
      </p:sp>
    </p:spTree>
    <p:extLst>
      <p:ext uri="{BB962C8B-B14F-4D97-AF65-F5344CB8AC3E}">
        <p14:creationId xmlns:p14="http://schemas.microsoft.com/office/powerpoint/2010/main" val="4122813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a:noFill/>
        </p:spPr>
        <p:txBody>
          <a:bodyPr/>
          <a:lstStyle/>
          <a:p>
            <a:pPr eaLnBrk="1" hangingPunct="1">
              <a:spcBef>
                <a:spcPct val="0"/>
              </a:spcBef>
            </a:pPr>
            <a:r>
              <a:rPr lang="en-US" altLang="cs-CZ"/>
              <a:t>Now I’ll describe the API that tries to meet these goals.</a:t>
            </a:r>
          </a:p>
        </p:txBody>
      </p:sp>
      <p:sp>
        <p:nvSpPr>
          <p:cNvPr id="33796" name="Slide Number Placeholder 3"/>
          <p:cNvSpPr>
            <a:spLocks noGrp="1"/>
          </p:cNvSpPr>
          <p:nvPr>
            <p:ph type="sldNum" sz="quarter" idx="5"/>
          </p:nvPr>
        </p:nvSpPr>
        <p:spPr>
          <a:noFill/>
        </p:spPr>
        <p:txBody>
          <a:bodyPr/>
          <a:lstStyle>
            <a:lvl1pPr defTabSz="466725">
              <a:defRPr>
                <a:solidFill>
                  <a:schemeClr val="tx1"/>
                </a:solidFill>
                <a:latin typeface="Arial" panose="020B0604020202020204" pitchFamily="34" charset="0"/>
              </a:defRPr>
            </a:lvl1pPr>
            <a:lvl2pPr marL="757238" indent="-290513" defTabSz="466725">
              <a:defRPr>
                <a:solidFill>
                  <a:schemeClr val="tx1"/>
                </a:solidFill>
                <a:latin typeface="Arial" panose="020B0604020202020204" pitchFamily="34" charset="0"/>
              </a:defRPr>
            </a:lvl2pPr>
            <a:lvl3pPr marL="1165225" indent="-233363" defTabSz="466725">
              <a:defRPr>
                <a:solidFill>
                  <a:schemeClr val="tx1"/>
                </a:solidFill>
                <a:latin typeface="Arial" panose="020B0604020202020204" pitchFamily="34" charset="0"/>
              </a:defRPr>
            </a:lvl3pPr>
            <a:lvl4pPr marL="1631950" indent="-233363" defTabSz="466725">
              <a:defRPr>
                <a:solidFill>
                  <a:schemeClr val="tx1"/>
                </a:solidFill>
                <a:latin typeface="Arial" panose="020B0604020202020204" pitchFamily="34" charset="0"/>
              </a:defRPr>
            </a:lvl4pPr>
            <a:lvl5pPr marL="2098675" indent="-233363" defTabSz="466725">
              <a:defRPr>
                <a:solidFill>
                  <a:schemeClr val="tx1"/>
                </a:solidFill>
                <a:latin typeface="Arial" panose="020B0604020202020204" pitchFamily="34" charset="0"/>
              </a:defRPr>
            </a:lvl5pPr>
            <a:lvl6pPr marL="2555875" indent="-233363" defTabSz="466725" eaLnBrk="0" fontAlgn="base" hangingPunct="0">
              <a:spcBef>
                <a:spcPct val="0"/>
              </a:spcBef>
              <a:spcAft>
                <a:spcPct val="0"/>
              </a:spcAft>
              <a:defRPr>
                <a:solidFill>
                  <a:schemeClr val="tx1"/>
                </a:solidFill>
                <a:latin typeface="Arial" panose="020B0604020202020204" pitchFamily="34" charset="0"/>
              </a:defRPr>
            </a:lvl6pPr>
            <a:lvl7pPr marL="3013075" indent="-233363" defTabSz="466725" eaLnBrk="0" fontAlgn="base" hangingPunct="0">
              <a:spcBef>
                <a:spcPct val="0"/>
              </a:spcBef>
              <a:spcAft>
                <a:spcPct val="0"/>
              </a:spcAft>
              <a:defRPr>
                <a:solidFill>
                  <a:schemeClr val="tx1"/>
                </a:solidFill>
                <a:latin typeface="Arial" panose="020B0604020202020204" pitchFamily="34" charset="0"/>
              </a:defRPr>
            </a:lvl7pPr>
            <a:lvl8pPr marL="3470275" indent="-233363" defTabSz="466725" eaLnBrk="0" fontAlgn="base" hangingPunct="0">
              <a:spcBef>
                <a:spcPct val="0"/>
              </a:spcBef>
              <a:spcAft>
                <a:spcPct val="0"/>
              </a:spcAft>
              <a:defRPr>
                <a:solidFill>
                  <a:schemeClr val="tx1"/>
                </a:solidFill>
                <a:latin typeface="Arial" panose="020B0604020202020204" pitchFamily="34" charset="0"/>
              </a:defRPr>
            </a:lvl8pPr>
            <a:lvl9pPr marL="3927475" indent="-233363" defTabSz="466725" eaLnBrk="0" fontAlgn="base" hangingPunct="0">
              <a:spcBef>
                <a:spcPct val="0"/>
              </a:spcBef>
              <a:spcAft>
                <a:spcPct val="0"/>
              </a:spcAft>
              <a:defRPr>
                <a:solidFill>
                  <a:schemeClr val="tx1"/>
                </a:solidFill>
                <a:latin typeface="Arial" panose="020B0604020202020204" pitchFamily="34" charset="0"/>
              </a:defRPr>
            </a:lvl9pPr>
          </a:lstStyle>
          <a:p>
            <a:fld id="{F96B899F-5AD0-46E9-9281-7094D56D3231}" type="slidenum">
              <a:rPr lang="en-US" altLang="cs-CZ">
                <a:solidFill>
                  <a:prstClr val="black"/>
                </a:solidFill>
                <a:latin typeface="Calibri" panose="020F0502020204030204" pitchFamily="34" charset="0"/>
              </a:rPr>
              <a:pPr/>
              <a:t>37</a:t>
            </a:fld>
            <a:endParaRPr lang="en-US" altLang="cs-CZ">
              <a:solidFill>
                <a:prstClr val="black"/>
              </a:solidFill>
              <a:latin typeface="Calibri" panose="020F0502020204030204" pitchFamily="34" charset="0"/>
            </a:endParaRPr>
          </a:p>
        </p:txBody>
      </p:sp>
    </p:spTree>
    <p:extLst>
      <p:ext uri="{BB962C8B-B14F-4D97-AF65-F5344CB8AC3E}">
        <p14:creationId xmlns:p14="http://schemas.microsoft.com/office/powerpoint/2010/main" val="3152852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Rectangle 3"/>
          <p:cNvSpPr>
            <a:spLocks noGrp="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1475378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90B0BAC-3AB0-48A6-B068-F2850FE825E8}" type="slidenum">
              <a:rPr lang="en-US" altLang="cs-CZ" sz="1200">
                <a:solidFill>
                  <a:prstClr val="black"/>
                </a:solidFill>
                <a:latin typeface="Calibri" panose="020F0502020204030204" pitchFamily="34" charset="0"/>
              </a:rPr>
              <a:pPr eaLnBrk="1" hangingPunct="1"/>
              <a:t>39</a:t>
            </a:fld>
            <a:endParaRPr lang="en-US" altLang="cs-CZ" sz="1200">
              <a:solidFill>
                <a:prstClr val="black"/>
              </a:solidFill>
              <a:latin typeface="Calibri" panose="020F0502020204030204" pitchFamily="34"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s-CZ" altLang="cs-CZ">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05760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949575" y="9573347"/>
            <a:ext cx="3021189" cy="5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33" tIns="46618" rIns="93233" bIns="46618" anchor="b"/>
          <a:lstStyle>
            <a:lvl1pPr defTabSz="466725">
              <a:defRPr>
                <a:solidFill>
                  <a:schemeClr val="tx1"/>
                </a:solidFill>
                <a:latin typeface="Arial" panose="020B0604020202020204" pitchFamily="34" charset="0"/>
              </a:defRPr>
            </a:lvl1pPr>
            <a:lvl2pPr marL="757238" indent="-290513" defTabSz="466725">
              <a:defRPr>
                <a:solidFill>
                  <a:schemeClr val="tx1"/>
                </a:solidFill>
                <a:latin typeface="Arial" panose="020B0604020202020204" pitchFamily="34" charset="0"/>
              </a:defRPr>
            </a:lvl2pPr>
            <a:lvl3pPr marL="1165225" indent="-233363" defTabSz="466725">
              <a:defRPr>
                <a:solidFill>
                  <a:schemeClr val="tx1"/>
                </a:solidFill>
                <a:latin typeface="Arial" panose="020B0604020202020204" pitchFamily="34" charset="0"/>
              </a:defRPr>
            </a:lvl3pPr>
            <a:lvl4pPr marL="1631950" indent="-233363" defTabSz="466725">
              <a:defRPr>
                <a:solidFill>
                  <a:schemeClr val="tx1"/>
                </a:solidFill>
                <a:latin typeface="Arial" panose="020B0604020202020204" pitchFamily="34" charset="0"/>
              </a:defRPr>
            </a:lvl4pPr>
            <a:lvl5pPr marL="2098675" indent="-233363" defTabSz="466725">
              <a:defRPr>
                <a:solidFill>
                  <a:schemeClr val="tx1"/>
                </a:solidFill>
                <a:latin typeface="Arial" panose="020B0604020202020204" pitchFamily="34" charset="0"/>
              </a:defRPr>
            </a:lvl5pPr>
            <a:lvl6pPr marL="2555875" indent="-233363" defTabSz="466725" eaLnBrk="0" fontAlgn="base" hangingPunct="0">
              <a:spcBef>
                <a:spcPct val="0"/>
              </a:spcBef>
              <a:spcAft>
                <a:spcPct val="0"/>
              </a:spcAft>
              <a:defRPr>
                <a:solidFill>
                  <a:schemeClr val="tx1"/>
                </a:solidFill>
                <a:latin typeface="Arial" panose="020B0604020202020204" pitchFamily="34" charset="0"/>
              </a:defRPr>
            </a:lvl6pPr>
            <a:lvl7pPr marL="3013075" indent="-233363" defTabSz="466725" eaLnBrk="0" fontAlgn="base" hangingPunct="0">
              <a:spcBef>
                <a:spcPct val="0"/>
              </a:spcBef>
              <a:spcAft>
                <a:spcPct val="0"/>
              </a:spcAft>
              <a:defRPr>
                <a:solidFill>
                  <a:schemeClr val="tx1"/>
                </a:solidFill>
                <a:latin typeface="Arial" panose="020B0604020202020204" pitchFamily="34" charset="0"/>
              </a:defRPr>
            </a:lvl7pPr>
            <a:lvl8pPr marL="3470275" indent="-233363" defTabSz="466725" eaLnBrk="0" fontAlgn="base" hangingPunct="0">
              <a:spcBef>
                <a:spcPct val="0"/>
              </a:spcBef>
              <a:spcAft>
                <a:spcPct val="0"/>
              </a:spcAft>
              <a:defRPr>
                <a:solidFill>
                  <a:schemeClr val="tx1"/>
                </a:solidFill>
                <a:latin typeface="Arial" panose="020B0604020202020204" pitchFamily="34" charset="0"/>
              </a:defRPr>
            </a:lvl8pPr>
            <a:lvl9pPr marL="3927475" indent="-233363" defTabSz="466725" eaLnBrk="0" fontAlgn="base" hangingPunct="0">
              <a:spcBef>
                <a:spcPct val="0"/>
              </a:spcBef>
              <a:spcAft>
                <a:spcPct val="0"/>
              </a:spcAft>
              <a:defRPr>
                <a:solidFill>
                  <a:schemeClr val="tx1"/>
                </a:solidFill>
                <a:latin typeface="Arial" panose="020B0604020202020204" pitchFamily="34" charset="0"/>
              </a:defRPr>
            </a:lvl9pPr>
          </a:lstStyle>
          <a:p>
            <a:pPr algn="r" fontAlgn="base">
              <a:spcBef>
                <a:spcPct val="0"/>
              </a:spcBef>
              <a:spcAft>
                <a:spcPct val="0"/>
              </a:spcAft>
            </a:pPr>
            <a:fld id="{20921F80-4783-4A2E-AED2-82AF1371B511}" type="slidenum">
              <a:rPr lang="en-US" altLang="cs-CZ" sz="1200" smtClean="0">
                <a:solidFill>
                  <a:prstClr val="black"/>
                </a:solidFill>
                <a:ea typeface="ＭＳ Ｐゴシック" panose="020B0600070205080204" pitchFamily="34" charset="-128"/>
              </a:rPr>
              <a:pPr algn="r" fontAlgn="base">
                <a:spcBef>
                  <a:spcPct val="0"/>
                </a:spcBef>
                <a:spcAft>
                  <a:spcPct val="0"/>
                </a:spcAft>
              </a:pPr>
              <a:t>6</a:t>
            </a:fld>
            <a:endParaRPr lang="en-US" altLang="cs-CZ" sz="1200">
              <a:solidFill>
                <a:prstClr val="black"/>
              </a:solidFill>
              <a:ea typeface="ＭＳ Ｐゴシック" panose="020B0600070205080204" pitchFamily="34" charset="-128"/>
            </a:endParaRPr>
          </a:p>
        </p:txBody>
      </p:sp>
      <p:sp>
        <p:nvSpPr>
          <p:cNvPr id="11267"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Rectangle 1027"/>
          <p:cNvSpPr>
            <a:spLocks noGrp="1" noChangeArrowheads="1"/>
          </p:cNvSpPr>
          <p:nvPr>
            <p:ph type="body" idx="1"/>
          </p:nvPr>
        </p:nvSpPr>
        <p:spPr>
          <a:noFill/>
        </p:spPr>
        <p:txBody>
          <a:bodyPr/>
          <a:lstStyle/>
          <a:p>
            <a:pPr eaLnBrk="1" hangingPunct="1">
              <a:spcBef>
                <a:spcPct val="0"/>
              </a:spcBef>
            </a:pPr>
            <a:endParaRPr lang="cs-CZ" altLang="cs-CZ">
              <a:latin typeface="Arial" panose="020B0604020202020204" pitchFamily="34" charset="0"/>
            </a:endParaRPr>
          </a:p>
        </p:txBody>
      </p:sp>
    </p:spTree>
    <p:extLst>
      <p:ext uri="{BB962C8B-B14F-4D97-AF65-F5344CB8AC3E}">
        <p14:creationId xmlns:p14="http://schemas.microsoft.com/office/powerpoint/2010/main" val="2047857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Rectangle 3"/>
          <p:cNvSpPr>
            <a:spLocks noGrp="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455503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Rectangle 3"/>
          <p:cNvSpPr>
            <a:spLocks noGrp="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1526678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p:cNvSpPr>
            <a:spLocks noGrp="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1086406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p:cNvSpPr>
            <a:spLocks noGrp="1"/>
          </p:cNvSpPr>
          <p:nvPr>
            <p:ph type="body" idx="1"/>
          </p:nvPr>
        </p:nvSpPr>
        <p:spPr>
          <a:noFill/>
        </p:spPr>
        <p:txBody>
          <a:bodyPr/>
          <a:lstStyle/>
          <a:p>
            <a:pPr eaLnBrk="1" hangingPunct="1"/>
            <a:endParaRPr lang="cs-CZ" altLang="cs-CZ"/>
          </a:p>
        </p:txBody>
      </p:sp>
    </p:spTree>
    <p:extLst>
      <p:ext uri="{BB962C8B-B14F-4D97-AF65-F5344CB8AC3E}">
        <p14:creationId xmlns:p14="http://schemas.microsoft.com/office/powerpoint/2010/main" val="28201421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54063"/>
            <a:ext cx="4960938" cy="3722687"/>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lvl="0"/>
            <a:fld id="{BDD4795B-2531-4F40-B0CC-D8BCCE6B7A5D}" type="slidenum">
              <a:rPr lang="cs-CZ" smtClean="0"/>
              <a:t>46</a:t>
            </a:fld>
            <a:endParaRPr lang="cs-CZ"/>
          </a:p>
        </p:txBody>
      </p:sp>
    </p:spTree>
    <p:extLst>
      <p:ext uri="{BB962C8B-B14F-4D97-AF65-F5344CB8AC3E}">
        <p14:creationId xmlns:p14="http://schemas.microsoft.com/office/powerpoint/2010/main" val="1378497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54063"/>
            <a:ext cx="4960938" cy="3722687"/>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lvl="0"/>
            <a:fld id="{BDD4795B-2531-4F40-B0CC-D8BCCE6B7A5D}" type="slidenum">
              <a:rPr lang="cs-CZ" smtClean="0"/>
              <a:t>47</a:t>
            </a:fld>
            <a:endParaRPr lang="cs-CZ"/>
          </a:p>
        </p:txBody>
      </p:sp>
    </p:spTree>
    <p:extLst>
      <p:ext uri="{BB962C8B-B14F-4D97-AF65-F5344CB8AC3E}">
        <p14:creationId xmlns:p14="http://schemas.microsoft.com/office/powerpoint/2010/main" val="13698985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54063"/>
            <a:ext cx="4960938" cy="3722687"/>
          </a:xfrm>
        </p:spPr>
      </p:sp>
      <p:sp>
        <p:nvSpPr>
          <p:cNvPr id="3" name="Zástupný symbol pro poznámky 2"/>
          <p:cNvSpPr>
            <a:spLocks noGrp="1"/>
          </p:cNvSpPr>
          <p:nvPr>
            <p:ph type="body" idx="1"/>
          </p:nvPr>
        </p:nvSpPr>
        <p:spPr/>
        <p:txBody>
          <a:bodyPr/>
          <a:lstStyle/>
          <a:p>
            <a:r>
              <a:rPr lang="en-CA"/>
              <a:t>Nad tim obrazkem se prosim dukladneji zamysli; tady se da ohledne VTNs okomentovat hodne veci…</a:t>
            </a:r>
            <a:endParaRPr lang="cs-CZ"/>
          </a:p>
        </p:txBody>
      </p:sp>
      <p:sp>
        <p:nvSpPr>
          <p:cNvPr id="4" name="Zástupný symbol pro číslo snímku 3"/>
          <p:cNvSpPr>
            <a:spLocks noGrp="1"/>
          </p:cNvSpPr>
          <p:nvPr>
            <p:ph type="sldNum" sz="quarter" idx="10"/>
          </p:nvPr>
        </p:nvSpPr>
        <p:spPr/>
        <p:txBody>
          <a:bodyPr/>
          <a:lstStyle/>
          <a:p>
            <a:pPr lvl="0"/>
            <a:fld id="{BDD4795B-2531-4F40-B0CC-D8BCCE6B7A5D}" type="slidenum">
              <a:rPr lang="cs-CZ" smtClean="0"/>
              <a:t>48</a:t>
            </a:fld>
            <a:endParaRPr lang="cs-CZ"/>
          </a:p>
        </p:txBody>
      </p:sp>
    </p:spTree>
    <p:extLst>
      <p:ext uri="{BB962C8B-B14F-4D97-AF65-F5344CB8AC3E}">
        <p14:creationId xmlns:p14="http://schemas.microsoft.com/office/powerpoint/2010/main" val="3925944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54063"/>
            <a:ext cx="4960938" cy="3722687"/>
          </a:xfrm>
        </p:spPr>
      </p:sp>
      <p:sp>
        <p:nvSpPr>
          <p:cNvPr id="3" name="Zástupný symbol pro poznámky 2"/>
          <p:cNvSpPr>
            <a:spLocks noGrp="1"/>
          </p:cNvSpPr>
          <p:nvPr>
            <p:ph type="body" idx="1"/>
          </p:nvPr>
        </p:nvSpPr>
        <p:spPr/>
        <p:txBody>
          <a:bodyPr/>
          <a:lstStyle/>
          <a:p>
            <a:r>
              <a:rPr lang="en-CA"/>
              <a:t>Zduraznit, ze VTNs jsou logickou konfiguraci site, kazda muze slouzit pro jiny ucel…</a:t>
            </a:r>
            <a:endParaRPr lang="cs-CZ"/>
          </a:p>
        </p:txBody>
      </p:sp>
      <p:sp>
        <p:nvSpPr>
          <p:cNvPr id="4" name="Zástupný symbol pro číslo snímku 3"/>
          <p:cNvSpPr>
            <a:spLocks noGrp="1"/>
          </p:cNvSpPr>
          <p:nvPr>
            <p:ph type="sldNum" sz="quarter" idx="10"/>
          </p:nvPr>
        </p:nvSpPr>
        <p:spPr/>
        <p:txBody>
          <a:bodyPr/>
          <a:lstStyle/>
          <a:p>
            <a:pPr lvl="0"/>
            <a:fld id="{BDD4795B-2531-4F40-B0CC-D8BCCE6B7A5D}" type="slidenum">
              <a:rPr lang="cs-CZ" smtClean="0"/>
              <a:t>49</a:t>
            </a:fld>
            <a:endParaRPr lang="cs-CZ"/>
          </a:p>
        </p:txBody>
      </p:sp>
    </p:spTree>
    <p:extLst>
      <p:ext uri="{BB962C8B-B14F-4D97-AF65-F5344CB8AC3E}">
        <p14:creationId xmlns:p14="http://schemas.microsoft.com/office/powerpoint/2010/main" val="1401833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54063"/>
            <a:ext cx="4960938" cy="3722687"/>
          </a:xfrm>
        </p:spPr>
      </p:sp>
      <p:sp>
        <p:nvSpPr>
          <p:cNvPr id="3" name="Zástupný symbol pro poznámky 2"/>
          <p:cNvSpPr>
            <a:spLocks noGrp="1"/>
          </p:cNvSpPr>
          <p:nvPr>
            <p:ph type="body" idx="1"/>
          </p:nvPr>
        </p:nvSpPr>
        <p:spPr/>
        <p:txBody>
          <a:bodyPr/>
          <a:lstStyle/>
          <a:p>
            <a:r>
              <a:rPr lang="en-CA"/>
              <a:t>OFS = OpenFlow Switch</a:t>
            </a:r>
            <a:endParaRPr lang="cs-CZ"/>
          </a:p>
        </p:txBody>
      </p:sp>
      <p:sp>
        <p:nvSpPr>
          <p:cNvPr id="4" name="Zástupný symbol pro číslo snímku 3"/>
          <p:cNvSpPr>
            <a:spLocks noGrp="1"/>
          </p:cNvSpPr>
          <p:nvPr>
            <p:ph type="sldNum" sz="quarter" idx="10"/>
          </p:nvPr>
        </p:nvSpPr>
        <p:spPr/>
        <p:txBody>
          <a:bodyPr/>
          <a:lstStyle/>
          <a:p>
            <a:pPr lvl="0"/>
            <a:fld id="{BDD4795B-2531-4F40-B0CC-D8BCCE6B7A5D}" type="slidenum">
              <a:rPr lang="cs-CZ" smtClean="0"/>
              <a:t>50</a:t>
            </a:fld>
            <a:endParaRPr lang="cs-CZ"/>
          </a:p>
        </p:txBody>
      </p:sp>
    </p:spTree>
    <p:extLst>
      <p:ext uri="{BB962C8B-B14F-4D97-AF65-F5344CB8AC3E}">
        <p14:creationId xmlns:p14="http://schemas.microsoft.com/office/powerpoint/2010/main" val="723799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54063"/>
            <a:ext cx="4960938" cy="3722687"/>
          </a:xfrm>
        </p:spPr>
      </p:sp>
      <p:sp>
        <p:nvSpPr>
          <p:cNvPr id="3" name="Zástupný symbol pro poznámky 2"/>
          <p:cNvSpPr>
            <a:spLocks noGrp="1"/>
          </p:cNvSpPr>
          <p:nvPr>
            <p:ph type="body" idx="1"/>
          </p:nvPr>
        </p:nvSpPr>
        <p:spPr/>
        <p:txBody>
          <a:bodyPr/>
          <a:lstStyle/>
          <a:p>
            <a:r>
              <a:rPr lang="en-CA"/>
              <a:t>Zde jeste dodam obrazek fyzickeho rozdeleni (vcetne moznosti vyuziti pro ridici sit)…</a:t>
            </a:r>
            <a:endParaRPr lang="cs-CZ"/>
          </a:p>
        </p:txBody>
      </p:sp>
      <p:sp>
        <p:nvSpPr>
          <p:cNvPr id="4" name="Zástupný symbol pro číslo snímku 3"/>
          <p:cNvSpPr>
            <a:spLocks noGrp="1"/>
          </p:cNvSpPr>
          <p:nvPr>
            <p:ph type="sldNum" sz="quarter" idx="10"/>
          </p:nvPr>
        </p:nvSpPr>
        <p:spPr/>
        <p:txBody>
          <a:bodyPr/>
          <a:lstStyle/>
          <a:p>
            <a:pPr lvl="0"/>
            <a:fld id="{BDD4795B-2531-4F40-B0CC-D8BCCE6B7A5D}" type="slidenum">
              <a:rPr lang="cs-CZ" smtClean="0"/>
              <a:t>51</a:t>
            </a:fld>
            <a:endParaRPr lang="cs-CZ"/>
          </a:p>
        </p:txBody>
      </p:sp>
    </p:spTree>
    <p:extLst>
      <p:ext uri="{BB962C8B-B14F-4D97-AF65-F5344CB8AC3E}">
        <p14:creationId xmlns:p14="http://schemas.microsoft.com/office/powerpoint/2010/main" val="2670264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6"/>
          <p:cNvSpPr txBox="1">
            <a:spLocks noGrp="1"/>
          </p:cNvSpPr>
          <p:nvPr>
            <p:ph type="sldNum" sz="quarter" idx="5"/>
          </p:nvPr>
        </p:nvSpPr>
        <p:spPr>
          <a:ln/>
        </p:spPr>
        <p:txBody>
          <a:bodyPr lIns="0" tIns="0" rIns="0" bIns="0" anchor="b" anchorCtr="0">
            <a:noAutofit/>
          </a:bodyPr>
          <a:lstStyle/>
          <a:p>
            <a:pPr lvl="0"/>
            <a:fld id="{A93B11BE-F79F-4578-91DE-E31E09AA1DE6}" type="slidenum">
              <a:t>14</a:t>
            </a:fld>
            <a:endParaRPr lang="cs-CZ"/>
          </a:p>
        </p:txBody>
      </p:sp>
      <p:sp>
        <p:nvSpPr>
          <p:cNvPr id="2" name="Zástupný symbol pro obrázek snímku 1"/>
          <p:cNvSpPr>
            <a:spLocks noGrp="1" noRot="1" noChangeAspect="1" noResize="1"/>
          </p:cNvSpPr>
          <p:nvPr>
            <p:ph type="sldImg"/>
          </p:nvPr>
        </p:nvSpPr>
        <p:spPr>
          <a:xfrm>
            <a:off x="917575" y="754063"/>
            <a:ext cx="4960938" cy="3722687"/>
          </a:xfrm>
          <a:solidFill>
            <a:srgbClr val="729FCF"/>
          </a:solidFill>
          <a:ln w="25400">
            <a:solidFill>
              <a:srgbClr val="3465A4"/>
            </a:solidFill>
            <a:prstDash val="solid"/>
          </a:ln>
        </p:spPr>
      </p:sp>
      <p:sp>
        <p:nvSpPr>
          <p:cNvPr id="3" name="Zástupný symbol pro poznámky 2"/>
          <p:cNvSpPr txBox="1">
            <a:spLocks noGrp="1"/>
          </p:cNvSpPr>
          <p:nvPr>
            <p:ph type="body" sz="quarter" idx="1"/>
          </p:nvPr>
        </p:nvSpPr>
        <p:spPr/>
        <p:txBody>
          <a:bodyPr/>
          <a:lstStyle/>
          <a:p>
            <a:endParaRPr lang="cs-CZ"/>
          </a:p>
        </p:txBody>
      </p:sp>
    </p:spTree>
    <p:extLst>
      <p:ext uri="{BB962C8B-B14F-4D97-AF65-F5344CB8AC3E}">
        <p14:creationId xmlns:p14="http://schemas.microsoft.com/office/powerpoint/2010/main" val="9507457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6"/>
          <p:cNvSpPr txBox="1">
            <a:spLocks noGrp="1"/>
          </p:cNvSpPr>
          <p:nvPr>
            <p:ph type="sldNum" sz="quarter" idx="5"/>
          </p:nvPr>
        </p:nvSpPr>
        <p:spPr>
          <a:ln/>
        </p:spPr>
        <p:txBody>
          <a:bodyPr lIns="0" tIns="0" rIns="0" bIns="0" anchor="b" anchorCtr="0">
            <a:noAutofit/>
          </a:bodyPr>
          <a:lstStyle/>
          <a:p>
            <a:pPr lvl="0"/>
            <a:fld id="{9071D30C-0365-44FE-9081-1AE260AF1F31}" type="slidenum">
              <a:t>52</a:t>
            </a:fld>
            <a:endParaRPr lang="cs-CZ"/>
          </a:p>
        </p:txBody>
      </p:sp>
      <p:sp>
        <p:nvSpPr>
          <p:cNvPr id="2" name="Zástupný symbol pro obrázek snímku 1"/>
          <p:cNvSpPr>
            <a:spLocks noGrp="1" noRot="1" noChangeAspect="1" noResize="1"/>
          </p:cNvSpPr>
          <p:nvPr>
            <p:ph type="sldImg"/>
          </p:nvPr>
        </p:nvSpPr>
        <p:spPr>
          <a:xfrm>
            <a:off x="917575" y="754063"/>
            <a:ext cx="4960938" cy="3722687"/>
          </a:xfrm>
          <a:solidFill>
            <a:srgbClr val="729FCF"/>
          </a:solidFill>
          <a:ln w="25400">
            <a:solidFill>
              <a:srgbClr val="3465A4"/>
            </a:solidFill>
            <a:prstDash val="solid"/>
          </a:ln>
        </p:spPr>
      </p:sp>
      <p:sp>
        <p:nvSpPr>
          <p:cNvPr id="3" name="Zástupný symbol pro poznámky 2"/>
          <p:cNvSpPr txBox="1">
            <a:spLocks noGrp="1"/>
          </p:cNvSpPr>
          <p:nvPr>
            <p:ph type="body" sz="quarter" idx="1"/>
          </p:nvPr>
        </p:nvSpPr>
        <p:spPr/>
        <p:txBody>
          <a:bodyPr/>
          <a:lstStyle/>
          <a:p>
            <a:endParaRPr lang="cs-CZ"/>
          </a:p>
        </p:txBody>
      </p:sp>
    </p:spTree>
    <p:extLst>
      <p:ext uri="{BB962C8B-B14F-4D97-AF65-F5344CB8AC3E}">
        <p14:creationId xmlns:p14="http://schemas.microsoft.com/office/powerpoint/2010/main" val="848004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6"/>
          <p:cNvSpPr txBox="1">
            <a:spLocks noGrp="1"/>
          </p:cNvSpPr>
          <p:nvPr>
            <p:ph type="sldNum" sz="quarter" idx="5"/>
          </p:nvPr>
        </p:nvSpPr>
        <p:spPr>
          <a:ln/>
        </p:spPr>
        <p:txBody>
          <a:bodyPr lIns="0" tIns="0" rIns="0" bIns="0" anchor="b" anchorCtr="0">
            <a:noAutofit/>
          </a:bodyPr>
          <a:lstStyle/>
          <a:p>
            <a:pPr lvl="0"/>
            <a:fld id="{9071D30C-0365-44FE-9081-1AE260AF1F31}" type="slidenum">
              <a:t>53</a:t>
            </a:fld>
            <a:endParaRPr lang="cs-CZ"/>
          </a:p>
        </p:txBody>
      </p:sp>
      <p:sp>
        <p:nvSpPr>
          <p:cNvPr id="2" name="Zástupný symbol pro obrázek snímku 1"/>
          <p:cNvSpPr>
            <a:spLocks noGrp="1" noRot="1" noChangeAspect="1" noResize="1"/>
          </p:cNvSpPr>
          <p:nvPr>
            <p:ph type="sldImg"/>
          </p:nvPr>
        </p:nvSpPr>
        <p:spPr>
          <a:xfrm>
            <a:off x="917575" y="754063"/>
            <a:ext cx="4960938" cy="3722687"/>
          </a:xfrm>
          <a:solidFill>
            <a:srgbClr val="729FCF"/>
          </a:solidFill>
          <a:ln w="25400">
            <a:solidFill>
              <a:srgbClr val="3465A4"/>
            </a:solidFill>
            <a:prstDash val="solid"/>
          </a:ln>
        </p:spPr>
      </p:sp>
      <p:sp>
        <p:nvSpPr>
          <p:cNvPr id="3" name="Zástupný symbol pro poznámky 2"/>
          <p:cNvSpPr txBox="1">
            <a:spLocks noGrp="1"/>
          </p:cNvSpPr>
          <p:nvPr>
            <p:ph type="body" sz="quarter" idx="1"/>
          </p:nvPr>
        </p:nvSpPr>
        <p:spPr/>
        <p:txBody>
          <a:bodyPr/>
          <a:lstStyle/>
          <a:p>
            <a:endParaRPr lang="cs-CZ"/>
          </a:p>
        </p:txBody>
      </p:sp>
    </p:spTree>
    <p:extLst>
      <p:ext uri="{BB962C8B-B14F-4D97-AF65-F5344CB8AC3E}">
        <p14:creationId xmlns:p14="http://schemas.microsoft.com/office/powerpoint/2010/main" val="1014244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6"/>
          <p:cNvSpPr txBox="1">
            <a:spLocks noGrp="1"/>
          </p:cNvSpPr>
          <p:nvPr>
            <p:ph type="sldNum" sz="quarter" idx="5"/>
          </p:nvPr>
        </p:nvSpPr>
        <p:spPr>
          <a:ln/>
        </p:spPr>
        <p:txBody>
          <a:bodyPr lIns="0" tIns="0" rIns="0" bIns="0" anchor="b" anchorCtr="0">
            <a:noAutofit/>
          </a:bodyPr>
          <a:lstStyle/>
          <a:p>
            <a:pPr lvl="0"/>
            <a:fld id="{9071D30C-0365-44FE-9081-1AE260AF1F31}" type="slidenum">
              <a:t>54</a:t>
            </a:fld>
            <a:endParaRPr lang="cs-CZ"/>
          </a:p>
        </p:txBody>
      </p:sp>
      <p:sp>
        <p:nvSpPr>
          <p:cNvPr id="2" name="Zástupný symbol pro obrázek snímku 1"/>
          <p:cNvSpPr>
            <a:spLocks noGrp="1" noRot="1" noChangeAspect="1" noResize="1"/>
          </p:cNvSpPr>
          <p:nvPr>
            <p:ph type="sldImg"/>
          </p:nvPr>
        </p:nvSpPr>
        <p:spPr>
          <a:xfrm>
            <a:off x="917575" y="754063"/>
            <a:ext cx="4960938" cy="3722687"/>
          </a:xfrm>
          <a:solidFill>
            <a:srgbClr val="729FCF"/>
          </a:solidFill>
          <a:ln w="25400">
            <a:solidFill>
              <a:srgbClr val="3465A4"/>
            </a:solidFill>
            <a:prstDash val="solid"/>
          </a:ln>
        </p:spPr>
      </p:sp>
      <p:sp>
        <p:nvSpPr>
          <p:cNvPr id="3" name="Zástupný symbol pro poznámky 2"/>
          <p:cNvSpPr txBox="1">
            <a:spLocks noGrp="1"/>
          </p:cNvSpPr>
          <p:nvPr>
            <p:ph type="body" sz="quarter" idx="1"/>
          </p:nvPr>
        </p:nvSpPr>
        <p:spPr/>
        <p:txBody>
          <a:bodyPr/>
          <a:lstStyle/>
          <a:p>
            <a:endParaRPr lang="cs-CZ"/>
          </a:p>
        </p:txBody>
      </p:sp>
    </p:spTree>
    <p:extLst>
      <p:ext uri="{BB962C8B-B14F-4D97-AF65-F5344CB8AC3E}">
        <p14:creationId xmlns:p14="http://schemas.microsoft.com/office/powerpoint/2010/main" val="38371437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6"/>
          <p:cNvSpPr txBox="1">
            <a:spLocks noGrp="1"/>
          </p:cNvSpPr>
          <p:nvPr>
            <p:ph type="sldNum" sz="quarter" idx="5"/>
          </p:nvPr>
        </p:nvSpPr>
        <p:spPr>
          <a:ln/>
        </p:spPr>
        <p:txBody>
          <a:bodyPr lIns="0" tIns="0" rIns="0" bIns="0" anchor="b" anchorCtr="0">
            <a:noAutofit/>
          </a:bodyPr>
          <a:lstStyle/>
          <a:p>
            <a:pPr lvl="0"/>
            <a:fld id="{9071D30C-0365-44FE-9081-1AE260AF1F31}" type="slidenum">
              <a:t>55</a:t>
            </a:fld>
            <a:endParaRPr lang="cs-CZ"/>
          </a:p>
        </p:txBody>
      </p:sp>
      <p:sp>
        <p:nvSpPr>
          <p:cNvPr id="2" name="Zástupný symbol pro obrázek snímku 1"/>
          <p:cNvSpPr>
            <a:spLocks noGrp="1" noRot="1" noChangeAspect="1" noResize="1"/>
          </p:cNvSpPr>
          <p:nvPr>
            <p:ph type="sldImg"/>
          </p:nvPr>
        </p:nvSpPr>
        <p:spPr>
          <a:xfrm>
            <a:off x="917575" y="754063"/>
            <a:ext cx="4960938" cy="3722687"/>
          </a:xfrm>
          <a:solidFill>
            <a:srgbClr val="729FCF"/>
          </a:solidFill>
          <a:ln w="25400">
            <a:solidFill>
              <a:srgbClr val="3465A4"/>
            </a:solidFill>
            <a:prstDash val="solid"/>
          </a:ln>
        </p:spPr>
      </p:sp>
      <p:sp>
        <p:nvSpPr>
          <p:cNvPr id="3" name="Zástupný symbol pro poznámky 2"/>
          <p:cNvSpPr txBox="1">
            <a:spLocks noGrp="1"/>
          </p:cNvSpPr>
          <p:nvPr>
            <p:ph type="body" sz="quarter" idx="1"/>
          </p:nvPr>
        </p:nvSpPr>
        <p:spPr/>
        <p:txBody>
          <a:bodyPr/>
          <a:lstStyle/>
          <a:p>
            <a:endParaRPr lang="cs-CZ"/>
          </a:p>
        </p:txBody>
      </p:sp>
    </p:spTree>
    <p:extLst>
      <p:ext uri="{BB962C8B-B14F-4D97-AF65-F5344CB8AC3E}">
        <p14:creationId xmlns:p14="http://schemas.microsoft.com/office/powerpoint/2010/main" val="21505279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6"/>
          <p:cNvSpPr txBox="1">
            <a:spLocks noGrp="1"/>
          </p:cNvSpPr>
          <p:nvPr>
            <p:ph type="sldNum" sz="quarter" idx="5"/>
          </p:nvPr>
        </p:nvSpPr>
        <p:spPr>
          <a:ln/>
        </p:spPr>
        <p:txBody>
          <a:bodyPr lIns="0" tIns="0" rIns="0" bIns="0" anchor="b" anchorCtr="0">
            <a:noAutofit/>
          </a:bodyPr>
          <a:lstStyle/>
          <a:p>
            <a:pPr lvl="0"/>
            <a:fld id="{9071D30C-0365-44FE-9081-1AE260AF1F31}" type="slidenum">
              <a:t>56</a:t>
            </a:fld>
            <a:endParaRPr lang="cs-CZ"/>
          </a:p>
        </p:txBody>
      </p:sp>
      <p:sp>
        <p:nvSpPr>
          <p:cNvPr id="2" name="Zástupný symbol pro obrázek snímku 1"/>
          <p:cNvSpPr>
            <a:spLocks noGrp="1" noRot="1" noChangeAspect="1" noResize="1"/>
          </p:cNvSpPr>
          <p:nvPr>
            <p:ph type="sldImg"/>
          </p:nvPr>
        </p:nvSpPr>
        <p:spPr>
          <a:xfrm>
            <a:off x="917575" y="754063"/>
            <a:ext cx="4960938" cy="3722687"/>
          </a:xfrm>
          <a:solidFill>
            <a:srgbClr val="729FCF"/>
          </a:solidFill>
          <a:ln w="25400">
            <a:solidFill>
              <a:srgbClr val="3465A4"/>
            </a:solidFill>
            <a:prstDash val="solid"/>
          </a:ln>
        </p:spPr>
      </p:sp>
      <p:sp>
        <p:nvSpPr>
          <p:cNvPr id="3" name="Zástupný symbol pro poznámky 2"/>
          <p:cNvSpPr txBox="1">
            <a:spLocks noGrp="1"/>
          </p:cNvSpPr>
          <p:nvPr>
            <p:ph type="body" sz="quarter" idx="1"/>
          </p:nvPr>
        </p:nvSpPr>
        <p:spPr/>
        <p:txBody>
          <a:bodyPr/>
          <a:lstStyle/>
          <a:p>
            <a:r>
              <a:rPr lang="en-CA"/>
              <a:t>Zde se da zminit, ze neco podobneho lze pouzit pro bezpecnost – definovane toky smerovat na Intrusion Detection System, a tam je analyzovat…</a:t>
            </a:r>
            <a:endParaRPr lang="cs-CZ"/>
          </a:p>
        </p:txBody>
      </p:sp>
    </p:spTree>
    <p:extLst>
      <p:ext uri="{BB962C8B-B14F-4D97-AF65-F5344CB8AC3E}">
        <p14:creationId xmlns:p14="http://schemas.microsoft.com/office/powerpoint/2010/main" val="12501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6"/>
          <p:cNvSpPr txBox="1">
            <a:spLocks noGrp="1"/>
          </p:cNvSpPr>
          <p:nvPr>
            <p:ph type="sldNum" sz="quarter" idx="5"/>
          </p:nvPr>
        </p:nvSpPr>
        <p:spPr>
          <a:ln/>
        </p:spPr>
        <p:txBody>
          <a:bodyPr lIns="0" tIns="0" rIns="0" bIns="0" anchor="b" anchorCtr="0">
            <a:noAutofit/>
          </a:bodyPr>
          <a:lstStyle/>
          <a:p>
            <a:pPr lvl="0"/>
            <a:fld id="{9071D30C-0365-44FE-9081-1AE260AF1F31}" type="slidenum">
              <a:t>57</a:t>
            </a:fld>
            <a:endParaRPr lang="cs-CZ"/>
          </a:p>
        </p:txBody>
      </p:sp>
      <p:sp>
        <p:nvSpPr>
          <p:cNvPr id="2" name="Zástupný symbol pro obrázek snímku 1"/>
          <p:cNvSpPr>
            <a:spLocks noGrp="1" noRot="1" noChangeAspect="1" noResize="1"/>
          </p:cNvSpPr>
          <p:nvPr>
            <p:ph type="sldImg"/>
          </p:nvPr>
        </p:nvSpPr>
        <p:spPr>
          <a:xfrm>
            <a:off x="917575" y="754063"/>
            <a:ext cx="4960938" cy="3722687"/>
          </a:xfrm>
          <a:solidFill>
            <a:srgbClr val="729FCF"/>
          </a:solidFill>
          <a:ln w="25400">
            <a:solidFill>
              <a:srgbClr val="3465A4"/>
            </a:solidFill>
            <a:prstDash val="solid"/>
          </a:ln>
        </p:spPr>
      </p:sp>
      <p:sp>
        <p:nvSpPr>
          <p:cNvPr id="3" name="Zástupný symbol pro poznámky 2"/>
          <p:cNvSpPr txBox="1">
            <a:spLocks noGrp="1"/>
          </p:cNvSpPr>
          <p:nvPr>
            <p:ph type="body" sz="quarter" idx="1"/>
          </p:nvPr>
        </p:nvSpPr>
        <p:spPr/>
        <p:txBody>
          <a:bodyPr/>
          <a:lstStyle/>
          <a:p>
            <a:r>
              <a:rPr lang="en-CA"/>
              <a:t>Napriklad ochrana prenosu citlivych dat…</a:t>
            </a:r>
            <a:endParaRPr lang="cs-CZ"/>
          </a:p>
        </p:txBody>
      </p:sp>
    </p:spTree>
    <p:extLst>
      <p:ext uri="{BB962C8B-B14F-4D97-AF65-F5344CB8AC3E}">
        <p14:creationId xmlns:p14="http://schemas.microsoft.com/office/powerpoint/2010/main" val="2793897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číslo snímku 6"/>
          <p:cNvSpPr txBox="1">
            <a:spLocks noGrp="1"/>
          </p:cNvSpPr>
          <p:nvPr>
            <p:ph type="sldNum" sz="quarter" idx="5"/>
          </p:nvPr>
        </p:nvSpPr>
        <p:spPr>
          <a:ln/>
        </p:spPr>
        <p:txBody>
          <a:bodyPr lIns="0" tIns="0" rIns="0" bIns="0" anchor="b" anchorCtr="0">
            <a:noAutofit/>
          </a:bodyPr>
          <a:lstStyle/>
          <a:p>
            <a:pPr lvl="0"/>
            <a:fld id="{9071D30C-0365-44FE-9081-1AE260AF1F31}" type="slidenum">
              <a:t>58</a:t>
            </a:fld>
            <a:endParaRPr lang="cs-CZ"/>
          </a:p>
        </p:txBody>
      </p:sp>
      <p:sp>
        <p:nvSpPr>
          <p:cNvPr id="2" name="Zástupný symbol pro obrázek snímku 1"/>
          <p:cNvSpPr>
            <a:spLocks noGrp="1" noRot="1" noChangeAspect="1" noResize="1"/>
          </p:cNvSpPr>
          <p:nvPr>
            <p:ph type="sldImg"/>
          </p:nvPr>
        </p:nvSpPr>
        <p:spPr>
          <a:xfrm>
            <a:off x="917575" y="754063"/>
            <a:ext cx="4960938" cy="3722687"/>
          </a:xfrm>
          <a:solidFill>
            <a:srgbClr val="729FCF"/>
          </a:solidFill>
          <a:ln w="25400">
            <a:solidFill>
              <a:srgbClr val="3465A4"/>
            </a:solidFill>
            <a:prstDash val="solid"/>
          </a:ln>
        </p:spPr>
      </p:sp>
      <p:sp>
        <p:nvSpPr>
          <p:cNvPr id="3" name="Zástupný symbol pro poznámky 2"/>
          <p:cNvSpPr txBox="1">
            <a:spLocks noGrp="1"/>
          </p:cNvSpPr>
          <p:nvPr>
            <p:ph type="body" sz="quarter" idx="1"/>
          </p:nvPr>
        </p:nvSpPr>
        <p:spPr/>
        <p:txBody>
          <a:bodyPr/>
          <a:lstStyle/>
          <a:p>
            <a:endParaRPr lang="cs-CZ"/>
          </a:p>
        </p:txBody>
      </p:sp>
    </p:spTree>
    <p:extLst>
      <p:ext uri="{BB962C8B-B14F-4D97-AF65-F5344CB8AC3E}">
        <p14:creationId xmlns:p14="http://schemas.microsoft.com/office/powerpoint/2010/main" val="37451789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EDACB2-E6A5-4B8B-A8C3-EC243286C83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22428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16388" rtl="0" eaLnBrk="1" fontAlgn="auto" latinLnBrk="0" hangingPunct="1">
              <a:lnSpc>
                <a:spcPct val="100000"/>
              </a:lnSpc>
              <a:spcBef>
                <a:spcPts val="0"/>
              </a:spcBef>
              <a:spcAft>
                <a:spcPts val="0"/>
              </a:spcAft>
              <a:buClrTx/>
              <a:buSzTx/>
              <a:buFontTx/>
              <a:buNone/>
              <a:tabLst/>
              <a:defRPr/>
            </a:pPr>
            <a:fld id="{115468D0-4EDC-403B-A8CC-77F8C47CE1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6388"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7052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16388" rtl="0" eaLnBrk="1" fontAlgn="auto" latinLnBrk="0" hangingPunct="1">
              <a:lnSpc>
                <a:spcPct val="100000"/>
              </a:lnSpc>
              <a:spcBef>
                <a:spcPts val="0"/>
              </a:spcBef>
              <a:spcAft>
                <a:spcPts val="0"/>
              </a:spcAft>
              <a:buClrTx/>
              <a:buSzTx/>
              <a:buFontTx/>
              <a:buNone/>
              <a:tabLst/>
              <a:defRPr/>
            </a:pPr>
            <a:fld id="{115468D0-4EDC-403B-A8CC-77F8C47CE1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6388"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7552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Rectangle 3"/>
          <p:cNvSpPr>
            <a:spLocks noGrp="1"/>
          </p:cNvSpPr>
          <p:nvPr>
            <p:ph type="body" idx="1"/>
          </p:nvPr>
        </p:nvSpPr>
        <p:spPr>
          <a:noFill/>
        </p:spPr>
        <p:txBody>
          <a:bodyPr/>
          <a:lstStyle/>
          <a:p>
            <a:r>
              <a:rPr lang="en-US" altLang="cs-CZ"/>
              <a:t>The next 3 slides are a set of animation to show how we enable innovation:</a:t>
            </a:r>
          </a:p>
          <a:p>
            <a:r>
              <a:rPr lang="en-US" altLang="cs-CZ"/>
              <a:t>- Infrastructure is closed to innovation and only driven by vendors. Consumers have little say</a:t>
            </a:r>
          </a:p>
          <a:p>
            <a:r>
              <a:rPr lang="en-US" altLang="cs-CZ"/>
              <a:t>- Business model makes it hard for new features to be added</a:t>
            </a:r>
          </a:p>
        </p:txBody>
      </p:sp>
    </p:spTree>
    <p:extLst>
      <p:ext uri="{BB962C8B-B14F-4D97-AF65-F5344CB8AC3E}">
        <p14:creationId xmlns:p14="http://schemas.microsoft.com/office/powerpoint/2010/main" val="3193784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16388" rtl="0" eaLnBrk="1" fontAlgn="auto" latinLnBrk="0" hangingPunct="1">
              <a:lnSpc>
                <a:spcPct val="100000"/>
              </a:lnSpc>
              <a:spcBef>
                <a:spcPts val="0"/>
              </a:spcBef>
              <a:spcAft>
                <a:spcPts val="0"/>
              </a:spcAft>
              <a:buClrTx/>
              <a:buSzTx/>
              <a:buFontTx/>
              <a:buNone/>
              <a:tabLst/>
              <a:defRPr/>
            </a:pPr>
            <a:fld id="{115468D0-4EDC-403B-A8CC-77F8C47CE1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6388"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49596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xfrm>
            <a:off x="917575" y="744538"/>
            <a:ext cx="4962525" cy="3722687"/>
          </a:xfrm>
          <a:ln/>
        </p:spPr>
      </p:sp>
      <p:sp>
        <p:nvSpPr>
          <p:cNvPr id="2150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ヒラギノ角ゴ Pro W3" charset="0"/>
              <a:cs typeface="ヒラギノ角ゴ Pro W3" charset="0"/>
            </a:endParaRP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816388" rtl="0" eaLnBrk="0" fontAlgn="auto" latinLnBrk="0" hangingPunct="0">
              <a:lnSpc>
                <a:spcPct val="100000"/>
              </a:lnSpc>
              <a:spcBef>
                <a:spcPts val="0"/>
              </a:spcBef>
              <a:spcAft>
                <a:spcPts val="0"/>
              </a:spcAft>
              <a:buClrTx/>
              <a:buSzTx/>
              <a:buFontTx/>
              <a:buNone/>
              <a:tabLst/>
              <a:defRPr/>
            </a:pPr>
            <a:fld id="{F9B814AF-3965-2D4F-9A85-CC8A0CD91B30}" type="slidenum">
              <a:rPr kumimoji="0" lang="en-US" sz="1200" b="0" i="0" u="none" strike="noStrike" kern="1200" cap="none" spc="0" normalizeH="0" baseline="0" noProof="0">
                <a:ln>
                  <a:noFill/>
                </a:ln>
                <a:solidFill>
                  <a:prstClr val="black"/>
                </a:solidFill>
                <a:effectLst/>
                <a:uLnTx/>
                <a:uFillTx/>
                <a:latin typeface="Arial" charset="0"/>
              </a:rPr>
              <a:pPr marL="0" marR="0" lvl="0" indent="0" algn="r" defTabSz="816388" rtl="0" eaLnBrk="0" fontAlgn="auto" latinLnBrk="0" hangingPunct="0">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rial" charset="0"/>
            </a:endParaRPr>
          </a:p>
        </p:txBody>
      </p:sp>
    </p:spTree>
    <p:extLst>
      <p:ext uri="{BB962C8B-B14F-4D97-AF65-F5344CB8AC3E}">
        <p14:creationId xmlns:p14="http://schemas.microsoft.com/office/powerpoint/2010/main" val="18183214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16388" rtl="0" eaLnBrk="1" fontAlgn="auto" latinLnBrk="0" hangingPunct="1">
              <a:lnSpc>
                <a:spcPct val="100000"/>
              </a:lnSpc>
              <a:spcBef>
                <a:spcPts val="0"/>
              </a:spcBef>
              <a:spcAft>
                <a:spcPts val="0"/>
              </a:spcAft>
              <a:buClrTx/>
              <a:buSzTx/>
              <a:buFontTx/>
              <a:buNone/>
              <a:tabLst/>
              <a:defRPr/>
            </a:pPr>
            <a:fld id="{115468D0-4EDC-403B-A8CC-77F8C47CE1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6388"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66994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16388" rtl="0" eaLnBrk="1" fontAlgn="auto" latinLnBrk="0" hangingPunct="1">
              <a:lnSpc>
                <a:spcPct val="100000"/>
              </a:lnSpc>
              <a:spcBef>
                <a:spcPts val="0"/>
              </a:spcBef>
              <a:spcAft>
                <a:spcPts val="0"/>
              </a:spcAft>
              <a:buClrTx/>
              <a:buSzTx/>
              <a:buFontTx/>
              <a:buNone/>
              <a:tabLst/>
              <a:defRPr/>
            </a:pPr>
            <a:fld id="{115468D0-4EDC-403B-A8CC-77F8C47CE1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6388"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86661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16388" rtl="0" eaLnBrk="1" fontAlgn="auto" latinLnBrk="0" hangingPunct="1">
              <a:lnSpc>
                <a:spcPct val="100000"/>
              </a:lnSpc>
              <a:spcBef>
                <a:spcPts val="0"/>
              </a:spcBef>
              <a:spcAft>
                <a:spcPts val="0"/>
              </a:spcAft>
              <a:buClrTx/>
              <a:buSzTx/>
              <a:buFontTx/>
              <a:buNone/>
              <a:tabLst/>
              <a:defRPr/>
            </a:pPr>
            <a:fld id="{115468D0-4EDC-403B-A8CC-77F8C47CE1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6388"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60257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16388" rtl="0" eaLnBrk="1" fontAlgn="auto" latinLnBrk="0" hangingPunct="1">
              <a:lnSpc>
                <a:spcPct val="100000"/>
              </a:lnSpc>
              <a:spcBef>
                <a:spcPts val="0"/>
              </a:spcBef>
              <a:spcAft>
                <a:spcPts val="0"/>
              </a:spcAft>
              <a:buClrTx/>
              <a:buSzTx/>
              <a:buFontTx/>
              <a:buNone/>
              <a:tabLst/>
              <a:defRPr/>
            </a:pPr>
            <a:fld id="{115468D0-4EDC-403B-A8CC-77F8C47CE1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6388"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82591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16388" rtl="0" eaLnBrk="1" fontAlgn="auto" latinLnBrk="0" hangingPunct="1">
              <a:lnSpc>
                <a:spcPct val="100000"/>
              </a:lnSpc>
              <a:spcBef>
                <a:spcPts val="0"/>
              </a:spcBef>
              <a:spcAft>
                <a:spcPts val="0"/>
              </a:spcAft>
              <a:buClrTx/>
              <a:buSzTx/>
              <a:buFontTx/>
              <a:buNone/>
              <a:tabLst/>
              <a:defRPr/>
            </a:pPr>
            <a:fld id="{115468D0-4EDC-403B-A8CC-77F8C47CE1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6388"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23493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16388" rtl="0" eaLnBrk="1" fontAlgn="auto" latinLnBrk="0" hangingPunct="1">
              <a:lnSpc>
                <a:spcPct val="100000"/>
              </a:lnSpc>
              <a:spcBef>
                <a:spcPts val="0"/>
              </a:spcBef>
              <a:spcAft>
                <a:spcPts val="0"/>
              </a:spcAft>
              <a:buClrTx/>
              <a:buSzTx/>
              <a:buFontTx/>
              <a:buNone/>
              <a:tabLst/>
              <a:defRPr/>
            </a:pPr>
            <a:fld id="{115468D0-4EDC-403B-A8CC-77F8C47CE1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6388"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61112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16388" rtl="0" eaLnBrk="1" fontAlgn="auto" latinLnBrk="0" hangingPunct="1">
              <a:lnSpc>
                <a:spcPct val="100000"/>
              </a:lnSpc>
              <a:spcBef>
                <a:spcPts val="0"/>
              </a:spcBef>
              <a:spcAft>
                <a:spcPts val="0"/>
              </a:spcAft>
              <a:buClrTx/>
              <a:buSzTx/>
              <a:buFontTx/>
              <a:buNone/>
              <a:tabLst/>
              <a:defRPr/>
            </a:pPr>
            <a:fld id="{115468D0-4EDC-403B-A8CC-77F8C47CE1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6388"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6552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816388" rtl="0" eaLnBrk="1" fontAlgn="auto" latinLnBrk="0" hangingPunct="1">
              <a:lnSpc>
                <a:spcPct val="100000"/>
              </a:lnSpc>
              <a:spcBef>
                <a:spcPts val="0"/>
              </a:spcBef>
              <a:spcAft>
                <a:spcPts val="0"/>
              </a:spcAft>
              <a:buClrTx/>
              <a:buSzTx/>
              <a:buFontTx/>
              <a:buNone/>
              <a:tabLst/>
              <a:defRPr/>
            </a:pPr>
            <a:fld id="{115468D0-4EDC-403B-A8CC-77F8C47CE1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6388"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4507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Rectangle 3"/>
          <p:cNvSpPr>
            <a:spLocks noGrp="1"/>
          </p:cNvSpPr>
          <p:nvPr>
            <p:ph type="body" idx="1"/>
          </p:nvPr>
        </p:nvSpPr>
        <p:spPr>
          <a:noFill/>
        </p:spPr>
        <p:txBody>
          <a:bodyPr/>
          <a:lstStyle/>
          <a:p>
            <a:pPr>
              <a:buFontTx/>
              <a:buChar char="•"/>
            </a:pPr>
            <a:r>
              <a:rPr lang="en-US" altLang="cs-CZ"/>
              <a:t>How do we redefine the architecture to open up networking infrastructure and the industry!</a:t>
            </a:r>
          </a:p>
          <a:p>
            <a:pPr>
              <a:buFontTx/>
              <a:buChar char="•"/>
            </a:pPr>
            <a:r>
              <a:rPr lang="en-US" altLang="cs-CZ"/>
              <a:t>By bring to the networking industry what we did to the computing world</a:t>
            </a:r>
          </a:p>
        </p:txBody>
      </p:sp>
    </p:spTree>
    <p:extLst>
      <p:ext uri="{BB962C8B-B14F-4D97-AF65-F5344CB8AC3E}">
        <p14:creationId xmlns:p14="http://schemas.microsoft.com/office/powerpoint/2010/main" val="28652873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Platshållare för bildobjekt 1"/>
          <p:cNvSpPr>
            <a:spLocks noGrp="1" noRot="1" noChangeAspect="1" noTextEdit="1"/>
          </p:cNvSpPr>
          <p:nvPr>
            <p:ph type="sldImg"/>
          </p:nvPr>
        </p:nvSpPr>
        <p:spPr>
          <a:xfrm>
            <a:off x="917575" y="744538"/>
            <a:ext cx="4962525" cy="3722687"/>
          </a:xfrm>
          <a:ln/>
        </p:spPr>
      </p:sp>
      <p:sp>
        <p:nvSpPr>
          <p:cNvPr id="40962" name="Platshållare för anteckninga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sv-SE">
              <a:ea typeface="ＭＳ Ｐゴシック" charset="0"/>
              <a:cs typeface="ＭＳ Ｐゴシック" charset="0"/>
            </a:endParaRPr>
          </a:p>
        </p:txBody>
      </p:sp>
      <p:sp>
        <p:nvSpPr>
          <p:cNvPr id="40963" name="Platshållare för bildnumm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2813" eaLnBrk="0" hangingPunct="0">
              <a:defRPr sz="2400">
                <a:solidFill>
                  <a:schemeClr val="tx1"/>
                </a:solidFill>
                <a:latin typeface="Arial" charset="0"/>
                <a:ea typeface="ヒラギノ角ゴ Pro W3" charset="0"/>
                <a:cs typeface="ヒラギノ角ゴ Pro W3" charset="0"/>
              </a:defRPr>
            </a:lvl1pPr>
            <a:lvl2pPr marL="742950" indent="-285750" defTabSz="912813" eaLnBrk="0" hangingPunct="0">
              <a:defRPr sz="2400">
                <a:solidFill>
                  <a:schemeClr val="tx1"/>
                </a:solidFill>
                <a:latin typeface="Arial" charset="0"/>
                <a:ea typeface="ヒラギノ角ゴ Pro W3" charset="0"/>
                <a:cs typeface="ヒラギノ角ゴ Pro W3" charset="0"/>
              </a:defRPr>
            </a:lvl2pPr>
            <a:lvl3pPr marL="1143000" indent="-228600" defTabSz="912813" eaLnBrk="0" hangingPunct="0">
              <a:defRPr sz="2400">
                <a:solidFill>
                  <a:schemeClr val="tx1"/>
                </a:solidFill>
                <a:latin typeface="Arial" charset="0"/>
                <a:ea typeface="ヒラギノ角ゴ Pro W3" charset="0"/>
                <a:cs typeface="ヒラギノ角ゴ Pro W3" charset="0"/>
              </a:defRPr>
            </a:lvl3pPr>
            <a:lvl4pPr marL="1600200" indent="-228600" defTabSz="912813" eaLnBrk="0" hangingPunct="0">
              <a:defRPr sz="2400">
                <a:solidFill>
                  <a:schemeClr val="tx1"/>
                </a:solidFill>
                <a:latin typeface="Arial" charset="0"/>
                <a:ea typeface="ヒラギノ角ゴ Pro W3" charset="0"/>
                <a:cs typeface="ヒラギノ角ゴ Pro W3" charset="0"/>
              </a:defRPr>
            </a:lvl4pPr>
            <a:lvl5pPr marL="2057400" indent="-228600" defTabSz="912813" eaLnBrk="0" hangingPunct="0">
              <a:defRPr sz="2400">
                <a:solidFill>
                  <a:schemeClr val="tx1"/>
                </a:solidFill>
                <a:latin typeface="Arial" charset="0"/>
                <a:ea typeface="ヒラギノ角ゴ Pro W3" charset="0"/>
                <a:cs typeface="ヒラギノ角ゴ Pro W3" charset="0"/>
              </a:defRPr>
            </a:lvl5pPr>
            <a:lvl6pPr marL="2514600" indent="-228600" defTabSz="91281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defTabSz="91281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defTabSz="91281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defTabSz="912813"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0" marR="0" lvl="0" indent="0" algn="r" defTabSz="912813" rtl="0" eaLnBrk="1" fontAlgn="auto" latinLnBrk="0" hangingPunct="1">
              <a:lnSpc>
                <a:spcPct val="100000"/>
              </a:lnSpc>
              <a:spcBef>
                <a:spcPts val="0"/>
              </a:spcBef>
              <a:spcAft>
                <a:spcPts val="0"/>
              </a:spcAft>
              <a:buClrTx/>
              <a:buSzTx/>
              <a:buFontTx/>
              <a:buNone/>
              <a:tabLst/>
              <a:defRPr/>
            </a:pPr>
            <a:fld id="{B0E65ECA-E961-1C4A-BBE9-05D78C7AD1D2}" type="slidenum">
              <a:rPr kumimoji="0" lang="en-US"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pPr marL="0" marR="0" lvl="0" indent="0" algn="r" defTabSz="912813" rtl="0" eaLnBrk="1" fontAlgn="auto" latinLnBrk="0" hangingPunct="1">
                <a:lnSpc>
                  <a:spcPct val="100000"/>
                </a:lnSpc>
                <a:spcBef>
                  <a:spcPts val="0"/>
                </a:spcBef>
                <a:spcAft>
                  <a:spcPts val="0"/>
                </a:spcAft>
                <a:buClrTx/>
                <a:buSzTx/>
                <a:buFontTx/>
                <a:buNone/>
                <a:tabLst/>
                <a:defRPr/>
              </a:pPr>
              <a:t>82</a:t>
            </a:fld>
            <a:endParaRPr kumimoji="0" lang="en-US" sz="11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495227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16388" rtl="0" eaLnBrk="1" fontAlgn="auto" latinLnBrk="0" hangingPunct="1">
              <a:lnSpc>
                <a:spcPct val="100000"/>
              </a:lnSpc>
              <a:spcBef>
                <a:spcPts val="0"/>
              </a:spcBef>
              <a:spcAft>
                <a:spcPts val="0"/>
              </a:spcAft>
              <a:buClrTx/>
              <a:buSzTx/>
              <a:buFontTx/>
              <a:buNone/>
              <a:tabLst/>
              <a:defRPr/>
            </a:pPr>
            <a:fld id="{115468D0-4EDC-403B-A8CC-77F8C47CE1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6388"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79391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16388" rtl="0" eaLnBrk="1" fontAlgn="auto" latinLnBrk="0" hangingPunct="1">
              <a:lnSpc>
                <a:spcPct val="100000"/>
              </a:lnSpc>
              <a:spcBef>
                <a:spcPts val="0"/>
              </a:spcBef>
              <a:spcAft>
                <a:spcPts val="0"/>
              </a:spcAft>
              <a:buClrTx/>
              <a:buSzTx/>
              <a:buFontTx/>
              <a:buNone/>
              <a:tabLst/>
              <a:defRPr/>
            </a:pPr>
            <a:fld id="{115468D0-4EDC-403B-A8CC-77F8C47CE1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816388"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856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p:cNvSpPr>
            <a:spLocks noGrp="1"/>
          </p:cNvSpPr>
          <p:nvPr>
            <p:ph type="body" idx="1"/>
          </p:nvPr>
        </p:nvSpPr>
        <p:spPr>
          <a:noFill/>
        </p:spPr>
        <p:txBody>
          <a:bodyPr/>
          <a:lstStyle/>
          <a:p>
            <a:pPr>
              <a:buFontTx/>
              <a:buChar char="•"/>
            </a:pPr>
            <a:r>
              <a:rPr lang="en-US" altLang="cs-CZ"/>
              <a:t>Switches, routers and other middleboxes are dumbed down</a:t>
            </a:r>
          </a:p>
          <a:p>
            <a:pPr>
              <a:buFontTx/>
              <a:buChar char="•"/>
            </a:pPr>
            <a:r>
              <a:rPr lang="en-US" altLang="cs-CZ"/>
              <a:t>The key is to have a standardized control interface that speaks directly to hardware</a:t>
            </a:r>
          </a:p>
        </p:txBody>
      </p:sp>
    </p:spTree>
    <p:extLst>
      <p:ext uri="{BB962C8B-B14F-4D97-AF65-F5344CB8AC3E}">
        <p14:creationId xmlns:p14="http://schemas.microsoft.com/office/powerpoint/2010/main" val="2898107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54063"/>
            <a:ext cx="4960938" cy="3722687"/>
          </a:xfrm>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lvl="0"/>
            <a:fld id="{BDD4795B-2531-4F40-B0CC-D8BCCE6B7A5D}" type="slidenum">
              <a:rPr lang="cs-CZ" smtClean="0"/>
              <a:t>19</a:t>
            </a:fld>
            <a:endParaRPr lang="cs-CZ"/>
          </a:p>
        </p:txBody>
      </p:sp>
    </p:spTree>
    <p:extLst>
      <p:ext uri="{BB962C8B-B14F-4D97-AF65-F5344CB8AC3E}">
        <p14:creationId xmlns:p14="http://schemas.microsoft.com/office/powerpoint/2010/main" val="3327066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Rectangle 3"/>
          <p:cNvSpPr>
            <a:spLocks noGrp="1"/>
          </p:cNvSpPr>
          <p:nvPr>
            <p:ph type="body" idx="1"/>
          </p:nvPr>
        </p:nvSpPr>
        <p:spPr>
          <a:noFill/>
        </p:spPr>
        <p:txBody>
          <a:bodyPr/>
          <a:lstStyle/>
          <a:p>
            <a:pPr>
              <a:buFontTx/>
              <a:buChar char="•"/>
            </a:pPr>
            <a:r>
              <a:rPr lang="en-US" altLang="cs-CZ"/>
              <a:t>Switches, routers and other middleboxes are dumbed down</a:t>
            </a:r>
          </a:p>
          <a:p>
            <a:pPr>
              <a:buFontTx/>
              <a:buChar char="•"/>
            </a:pPr>
            <a:r>
              <a:rPr lang="en-US" altLang="cs-CZ"/>
              <a:t>The key is to have a standardized control interface that speaks directly to hardware</a:t>
            </a:r>
          </a:p>
        </p:txBody>
      </p:sp>
    </p:spTree>
    <p:extLst>
      <p:ext uri="{BB962C8B-B14F-4D97-AF65-F5344CB8AC3E}">
        <p14:creationId xmlns:p14="http://schemas.microsoft.com/office/powerpoint/2010/main" val="687836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917575" y="754063"/>
            <a:ext cx="4960938" cy="3722687"/>
          </a:xfrm>
        </p:spPr>
      </p:sp>
      <p:sp>
        <p:nvSpPr>
          <p:cNvPr id="3" name="Zástupný symbol pro poznámky 2"/>
          <p:cNvSpPr>
            <a:spLocks noGrp="1"/>
          </p:cNvSpPr>
          <p:nvPr>
            <p:ph type="body" idx="1"/>
          </p:nvPr>
        </p:nvSpPr>
        <p:spPr/>
        <p:txBody>
          <a:bodyPr/>
          <a:lstStyle/>
          <a:p>
            <a:r>
              <a:rPr lang="en-CA"/>
              <a:t>Ondro, jen pro Tebe: overprovisioning je volna kapacita site, kterou musis ponechat, aby sit fungovala (v SDN si muzes diky vysoke flexibilite ty toky planovat efektivneji)</a:t>
            </a:r>
            <a:endParaRPr lang="cs-CZ"/>
          </a:p>
        </p:txBody>
      </p:sp>
      <p:sp>
        <p:nvSpPr>
          <p:cNvPr id="4" name="Zástupný symbol pro číslo snímku 3"/>
          <p:cNvSpPr>
            <a:spLocks noGrp="1"/>
          </p:cNvSpPr>
          <p:nvPr>
            <p:ph type="sldNum" sz="quarter" idx="10"/>
          </p:nvPr>
        </p:nvSpPr>
        <p:spPr/>
        <p:txBody>
          <a:bodyPr/>
          <a:lstStyle/>
          <a:p>
            <a:pPr lvl="0"/>
            <a:fld id="{BDD4795B-2531-4F40-B0CC-D8BCCE6B7A5D}" type="slidenum">
              <a:rPr lang="cs-CZ" smtClean="0"/>
              <a:t>27</a:t>
            </a:fld>
            <a:endParaRPr lang="cs-CZ"/>
          </a:p>
        </p:txBody>
      </p:sp>
    </p:spTree>
    <p:extLst>
      <p:ext uri="{BB962C8B-B14F-4D97-AF65-F5344CB8AC3E}">
        <p14:creationId xmlns:p14="http://schemas.microsoft.com/office/powerpoint/2010/main" val="35513465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10"/>
            <a:ext cx="9144000" cy="6856179"/>
          </a:xfrm>
          <a:prstGeom prst="rect">
            <a:avLst/>
          </a:prstGeom>
        </p:spPr>
      </p:pic>
      <p:sp>
        <p:nvSpPr>
          <p:cNvPr id="12" name="Title 1"/>
          <p:cNvSpPr>
            <a:spLocks noGrp="1"/>
          </p:cNvSpPr>
          <p:nvPr>
            <p:ph type="ctrTitle" hasCustomPrompt="1"/>
          </p:nvPr>
        </p:nvSpPr>
        <p:spPr>
          <a:xfrm>
            <a:off x="1035050" y="1120720"/>
            <a:ext cx="7118195" cy="1667051"/>
          </a:xfrm>
        </p:spPr>
        <p:txBody>
          <a:bodyPr>
            <a:normAutofit/>
          </a:bodyPr>
          <a:lstStyle>
            <a:lvl1pPr>
              <a:lnSpc>
                <a:spcPct val="120000"/>
              </a:lnSpc>
              <a:defRPr sz="3600" baseline="0">
                <a:solidFill>
                  <a:srgbClr val="990000"/>
                </a:solidFill>
                <a:latin typeface="CMU Sans Serif" panose="02000603000000000000" pitchFamily="2" charset="0"/>
                <a:ea typeface="CMU Sans Serif" panose="02000603000000000000" pitchFamily="2" charset="0"/>
                <a:cs typeface="CMU Sans Serif" panose="02000603000000000000" pitchFamily="2" charset="0"/>
              </a:defRPr>
            </a:lvl1pPr>
          </a:lstStyle>
          <a:p>
            <a:r>
              <a:rPr lang="cs-CZ" dirty="0"/>
              <a:t>Název prezentace</a:t>
            </a:r>
            <a:br>
              <a:rPr lang="cs-CZ" dirty="0"/>
            </a:br>
            <a:r>
              <a:rPr lang="cs-CZ" dirty="0"/>
              <a:t>může být na dvou řádcích</a:t>
            </a:r>
            <a:endParaRPr lang="en-US" dirty="0"/>
          </a:p>
        </p:txBody>
      </p:sp>
      <p:sp>
        <p:nvSpPr>
          <p:cNvPr id="13" name="Subtitle 2"/>
          <p:cNvSpPr>
            <a:spLocks noGrp="1"/>
          </p:cNvSpPr>
          <p:nvPr>
            <p:ph type="subTitle" idx="1" hasCustomPrompt="1"/>
          </p:nvPr>
        </p:nvSpPr>
        <p:spPr>
          <a:xfrm>
            <a:off x="1015999" y="4442907"/>
            <a:ext cx="7118196" cy="1331561"/>
          </a:xfrm>
        </p:spPr>
        <p:txBody>
          <a:bodyPr>
            <a:normAutofit/>
          </a:bodyPr>
          <a:lstStyle>
            <a:lvl1pPr marL="0" indent="0" algn="l">
              <a:lnSpc>
                <a:spcPct val="130000"/>
              </a:lnSpc>
              <a:spcBef>
                <a:spcPts val="600"/>
              </a:spcBef>
              <a:buNone/>
              <a:defRPr sz="1600" b="1">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a:t>Jméno Příjmení</a:t>
            </a:r>
          </a:p>
          <a:p>
            <a:r>
              <a:rPr lang="cs-CZ" dirty="0" err="1"/>
              <a:t>jmeno@ics.muni.cz</a:t>
            </a:r>
            <a:endParaRPr lang="cs-CZ" dirty="0"/>
          </a:p>
          <a:p>
            <a:r>
              <a:rPr lang="cs-CZ" dirty="0"/>
              <a:t>http://</a:t>
            </a:r>
            <a:r>
              <a:rPr lang="cs-CZ" dirty="0" err="1"/>
              <a:t>www.ics.muni.cz</a:t>
            </a:r>
            <a:r>
              <a:rPr lang="cs-CZ" dirty="0"/>
              <a:t>/~</a:t>
            </a:r>
            <a:r>
              <a:rPr lang="cs-CZ" dirty="0" err="1"/>
              <a:t>jmeno</a:t>
            </a:r>
            <a:endParaRPr lang="cs-CZ" dirty="0"/>
          </a:p>
        </p:txBody>
      </p:sp>
    </p:spTree>
    <p:extLst>
      <p:ext uri="{BB962C8B-B14F-4D97-AF65-F5344CB8AC3E}">
        <p14:creationId xmlns:p14="http://schemas.microsoft.com/office/powerpoint/2010/main" val="1211460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cs-CZ" dirty="0" smtClean="0">
                <a:solidFill>
                  <a:prstClr val="black">
                    <a:tint val="75000"/>
                  </a:prstClr>
                </a:solidFill>
              </a:rPr>
              <a:t>Ludek Matyska  •  SDN  •  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4270095"/>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BDAF6-E042-40AA-985B-6FE73BE8B9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75503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BDAF6-E042-40AA-985B-6FE73BE8B9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34145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BDAF6-E042-40AA-985B-6FE73BE8B9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510244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BDAF6-E042-40AA-985B-6FE73BE8B9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51179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ext Content No Wav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cxnSp>
        <p:nvCxnSpPr>
          <p:cNvPr id="5" name="Gerader Verbinder 4"/>
          <p:cNvCxnSpPr/>
          <p:nvPr userDrawn="1"/>
        </p:nvCxnSpPr>
        <p:spPr>
          <a:xfrm>
            <a:off x="474134" y="1113837"/>
            <a:ext cx="7021689" cy="0"/>
          </a:xfrm>
          <a:prstGeom prst="line">
            <a:avLst/>
          </a:prstGeom>
          <a:ln w="19050" cmpd="sng">
            <a:solidFill>
              <a:srgbClr val="005557"/>
            </a:solidFill>
          </a:ln>
          <a:effectLst/>
        </p:spPr>
        <p:style>
          <a:lnRef idx="2">
            <a:schemeClr val="accent1"/>
          </a:lnRef>
          <a:fillRef idx="0">
            <a:schemeClr val="accent1"/>
          </a:fillRef>
          <a:effectRef idx="1">
            <a:schemeClr val="accent1"/>
          </a:effectRef>
          <a:fontRef idx="minor">
            <a:schemeClr val="tx1"/>
          </a:fontRef>
        </p:style>
      </p:cxnSp>
      <p:pic>
        <p:nvPicPr>
          <p:cNvPr id="6" name="Foote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 y="6457473"/>
            <a:ext cx="9143999" cy="411479"/>
          </a:xfrm>
          <a:prstGeom prst="rect">
            <a:avLst/>
          </a:prstGeom>
        </p:spPr>
      </p:pic>
      <p:sp>
        <p:nvSpPr>
          <p:cNvPr id="7" name="Credit"/>
          <p:cNvSpPr txBox="1"/>
          <p:nvPr userDrawn="1"/>
        </p:nvSpPr>
        <p:spPr bwMode="black">
          <a:xfrm>
            <a:off x="706714" y="6522071"/>
            <a:ext cx="1633850" cy="230832"/>
          </a:xfrm>
          <a:prstGeom prst="rect">
            <a:avLst/>
          </a:prstGeom>
          <a:noFill/>
        </p:spPr>
        <p:txBody>
          <a:bodyPr wrap="none" tIns="45720" b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panose="020B0604030504040204" pitchFamily="34" charset="0"/>
              </a:rPr>
              <a:t>© NEC Corporation 2015</a:t>
            </a:r>
          </a:p>
        </p:txBody>
      </p:sp>
    </p:spTree>
    <p:extLst>
      <p:ext uri="{BB962C8B-B14F-4D97-AF65-F5344CB8AC3E}">
        <p14:creationId xmlns:p14="http://schemas.microsoft.com/office/powerpoint/2010/main" val="3667127716"/>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9" name="Text Placeholder 3"/>
          <p:cNvSpPr>
            <a:spLocks noGrp="1"/>
          </p:cNvSpPr>
          <p:nvPr>
            <p:ph type="body" sz="quarter" idx="12"/>
          </p:nvPr>
        </p:nvSpPr>
        <p:spPr>
          <a:xfrm>
            <a:off x="304800" y="1554480"/>
            <a:ext cx="6248400" cy="4693920"/>
          </a:xfrm>
        </p:spPr>
        <p:txBody>
          <a:bodyPr>
            <a:normAutofit/>
          </a:bodyPr>
          <a:lstStyle>
            <a:lvl1pPr>
              <a:spcBef>
                <a:spcPts val="625"/>
              </a:spcBef>
              <a:defRPr sz="1100" baseline="0"/>
            </a:lvl1pPr>
            <a:lvl2pPr>
              <a:defRPr sz="800" baseline="0"/>
            </a:lvl2pPr>
          </a:lstStyle>
          <a:p>
            <a:r>
              <a:rPr lang="en-US" b="0" dirty="0"/>
              <a:t>Company Overview</a:t>
            </a:r>
          </a:p>
          <a:p>
            <a:pPr lvl="1"/>
            <a:r>
              <a:rPr lang="en-US" dirty="0"/>
              <a:t>Subsections use Verdana 12 </a:t>
            </a:r>
            <a:r>
              <a:rPr lang="en-US" dirty="0" err="1"/>
              <a:t>pt</a:t>
            </a:r>
            <a:r>
              <a:rPr lang="en-US" dirty="0"/>
              <a:t> size, indented with a bullet</a:t>
            </a:r>
          </a:p>
          <a:p>
            <a:pPr lvl="1"/>
            <a:r>
              <a:rPr lang="en-US" dirty="0"/>
              <a:t>Subsection</a:t>
            </a:r>
          </a:p>
          <a:p>
            <a:pPr lvl="1"/>
            <a:r>
              <a:rPr lang="en-US" dirty="0"/>
              <a:t>Subsection</a:t>
            </a:r>
          </a:p>
          <a:p>
            <a:r>
              <a:rPr lang="en-US" b="0" dirty="0"/>
              <a:t>Industry Trends</a:t>
            </a:r>
          </a:p>
          <a:p>
            <a:r>
              <a:rPr lang="en-US" b="0" dirty="0"/>
              <a:t>Customer specific issues</a:t>
            </a:r>
          </a:p>
          <a:p>
            <a:pPr lvl="1"/>
            <a:r>
              <a:rPr lang="en-US" dirty="0"/>
              <a:t>Subsection</a:t>
            </a:r>
          </a:p>
          <a:p>
            <a:r>
              <a:rPr lang="en-US" b="0" dirty="0"/>
              <a:t>How tail-f can help</a:t>
            </a:r>
          </a:p>
          <a:p>
            <a:r>
              <a:rPr lang="en-US" b="0" dirty="0"/>
              <a:t>Demo</a:t>
            </a:r>
          </a:p>
          <a:p>
            <a:pPr lvl="1"/>
            <a:r>
              <a:rPr lang="en-US" dirty="0"/>
              <a:t>Subsection</a:t>
            </a:r>
          </a:p>
          <a:p>
            <a:pPr lvl="1"/>
            <a:r>
              <a:rPr lang="en-US" dirty="0"/>
              <a:t>Subsection</a:t>
            </a:r>
          </a:p>
          <a:p>
            <a:pPr lvl="1"/>
            <a:r>
              <a:rPr lang="en-US" dirty="0"/>
              <a:t>Subsection</a:t>
            </a:r>
          </a:p>
          <a:p>
            <a:r>
              <a:rPr lang="en-US" b="0" dirty="0"/>
              <a:t>Q&amp;A</a:t>
            </a:r>
          </a:p>
          <a:p>
            <a:pPr lvl="1"/>
            <a:r>
              <a:rPr lang="en-US" dirty="0"/>
              <a:t>Subsection</a:t>
            </a:r>
          </a:p>
          <a:p>
            <a:r>
              <a:rPr lang="en-US" b="0" dirty="0"/>
              <a:t>Section</a:t>
            </a:r>
          </a:p>
          <a:p>
            <a:r>
              <a:rPr lang="en-US" b="0" dirty="0"/>
              <a:t>Section</a:t>
            </a:r>
          </a:p>
          <a:p>
            <a:pPr lvl="1"/>
            <a:r>
              <a:rPr lang="en-US" dirty="0"/>
              <a:t>Subsection</a:t>
            </a:r>
          </a:p>
          <a:p>
            <a:pPr lvl="1"/>
            <a:endParaRPr lang="en-US" dirty="0"/>
          </a:p>
          <a:p>
            <a:pPr lvl="1"/>
            <a:endParaRPr lang="en-US" dirty="0"/>
          </a:p>
        </p:txBody>
      </p:sp>
      <p:sp>
        <p:nvSpPr>
          <p:cNvPr id="20" name="Title 1"/>
          <p:cNvSpPr>
            <a:spLocks noGrp="1"/>
          </p:cNvSpPr>
          <p:nvPr>
            <p:ph type="title"/>
          </p:nvPr>
        </p:nvSpPr>
        <p:spPr>
          <a:xfrm>
            <a:off x="228600" y="762000"/>
            <a:ext cx="8229600" cy="609600"/>
          </a:xfrm>
        </p:spPr>
        <p:txBody>
          <a:bodyPr/>
          <a:lstStyle/>
          <a:p>
            <a:r>
              <a:rPr lang="en-US" dirty="0"/>
              <a:t>Table of Contents</a:t>
            </a:r>
          </a:p>
        </p:txBody>
      </p:sp>
      <p:sp>
        <p:nvSpPr>
          <p:cNvPr id="21" name="Oval 20"/>
          <p:cNvSpPr/>
          <p:nvPr userDrawn="1"/>
        </p:nvSpPr>
        <p:spPr>
          <a:xfrm>
            <a:off x="-130922" y="3309517"/>
            <a:ext cx="261843" cy="336179"/>
          </a:xfrm>
          <a:prstGeom prst="ellipse">
            <a:avLst/>
          </a:prstGeom>
          <a:solidFill>
            <a:srgbClr val="EA9919"/>
          </a:solidFill>
          <a:ln>
            <a:noFill/>
          </a:ln>
        </p:spPr>
        <p:style>
          <a:lnRef idx="2">
            <a:schemeClr val="accent1">
              <a:shade val="50000"/>
            </a:schemeClr>
          </a:lnRef>
          <a:fillRef idx="1">
            <a:schemeClr val="accent1"/>
          </a:fillRef>
          <a:effectRef idx="0">
            <a:schemeClr val="accent1"/>
          </a:effectRef>
          <a:fontRef idx="minor">
            <a:schemeClr val="lt1"/>
          </a:fontRef>
        </p:style>
        <p:txBody>
          <a:bodyPr lIns="81639" tIns="40819" rIns="81639" bIns="40819" rtlCol="0" anchor="ctr"/>
          <a:lstStyle/>
          <a:p>
            <a:pPr marL="0" marR="0" lvl="0" indent="0" algn="ctr" defTabSz="816388"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96896990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Normal Slide">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229600" cy="762000"/>
          </a:xfrm>
        </p:spPr>
        <p:txBody>
          <a:bodyPr/>
          <a:lstStyle/>
          <a:p>
            <a:r>
              <a:rPr lang="en-US" dirty="0"/>
              <a:t>Click to edit Master title style</a:t>
            </a:r>
          </a:p>
        </p:txBody>
      </p:sp>
      <p:sp>
        <p:nvSpPr>
          <p:cNvPr id="12" name="Picture Placeholder 11"/>
          <p:cNvSpPr>
            <a:spLocks noGrp="1"/>
          </p:cNvSpPr>
          <p:nvPr>
            <p:ph type="pic" sz="quarter" idx="10"/>
          </p:nvPr>
        </p:nvSpPr>
        <p:spPr>
          <a:xfrm>
            <a:off x="4419600" y="1422400"/>
            <a:ext cx="4114800" cy="4292600"/>
          </a:xfrm>
        </p:spPr>
        <p:txBody>
          <a:bodyPr/>
          <a:lstStyle/>
          <a:p>
            <a:endParaRPr lang="en-US" dirty="0"/>
          </a:p>
        </p:txBody>
      </p:sp>
      <p:sp>
        <p:nvSpPr>
          <p:cNvPr id="17" name="Text Placeholder 16"/>
          <p:cNvSpPr>
            <a:spLocks noGrp="1"/>
          </p:cNvSpPr>
          <p:nvPr>
            <p:ph type="body" sz="quarter" idx="11"/>
          </p:nvPr>
        </p:nvSpPr>
        <p:spPr>
          <a:xfrm>
            <a:off x="304800" y="1422400"/>
            <a:ext cx="4114800" cy="4292600"/>
          </a:xfrm>
        </p:spPr>
        <p:txBody>
          <a:bodyPr>
            <a:normAutofit/>
          </a:bodyPr>
          <a:lstStyle>
            <a:lvl1pPr>
              <a:defRPr sz="1300"/>
            </a:lvl1pPr>
            <a:lvl2pPr>
              <a:defRPr sz="13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9385379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Normal Slide">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229600" cy="1143000"/>
          </a:xfrm>
        </p:spPr>
        <p:txBody>
          <a:bodyPr/>
          <a:lstStyle/>
          <a:p>
            <a:r>
              <a:rPr lang="en-US" dirty="0"/>
              <a:t>Click to edit Master title style</a:t>
            </a:r>
          </a:p>
        </p:txBody>
      </p:sp>
      <p:sp>
        <p:nvSpPr>
          <p:cNvPr id="12" name="Content Placeholder 11"/>
          <p:cNvSpPr>
            <a:spLocks noGrp="1"/>
          </p:cNvSpPr>
          <p:nvPr>
            <p:ph sz="quarter" idx="11"/>
          </p:nvPr>
        </p:nvSpPr>
        <p:spPr>
          <a:xfrm>
            <a:off x="304800" y="1422400"/>
            <a:ext cx="8229600" cy="3759200"/>
          </a:xfrm>
        </p:spPr>
        <p:txBody>
          <a:bodyPr>
            <a:normAutofit/>
          </a:bodyPr>
          <a:lstStyle>
            <a:lvl1pPr>
              <a:spcBef>
                <a:spcPts val="750"/>
              </a:spcBef>
              <a:defRPr sz="1300"/>
            </a:lvl1pPr>
            <a:lvl2pPr>
              <a:spcBef>
                <a:spcPts val="750"/>
              </a:spcBef>
              <a:defRPr sz="900">
                <a:solidFill>
                  <a:schemeClr val="bg1">
                    <a:lumMod val="50000"/>
                  </a:schemeClr>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314149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Normal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762000"/>
            <a:ext cx="8229600" cy="1143000"/>
          </a:xfrm>
        </p:spPr>
        <p:txBody>
          <a:bodyPr/>
          <a:lstStyle>
            <a:lvl1pPr>
              <a:defRPr baseline="0"/>
            </a:lvl1pPr>
          </a:lstStyle>
          <a:p>
            <a:r>
              <a:rPr lang="en-US" dirty="0"/>
              <a:t>Click to edit Master title style</a:t>
            </a:r>
            <a:br>
              <a:rPr lang="en-US" dirty="0"/>
            </a:br>
            <a:r>
              <a:rPr lang="en-US" dirty="0"/>
              <a:t>use for titles longer than one line</a:t>
            </a:r>
          </a:p>
        </p:txBody>
      </p:sp>
      <p:sp>
        <p:nvSpPr>
          <p:cNvPr id="12" name="Content Placeholder 11"/>
          <p:cNvSpPr>
            <a:spLocks noGrp="1"/>
          </p:cNvSpPr>
          <p:nvPr>
            <p:ph sz="quarter" idx="11"/>
          </p:nvPr>
        </p:nvSpPr>
        <p:spPr>
          <a:xfrm>
            <a:off x="304800" y="1879600"/>
            <a:ext cx="8229600" cy="3759200"/>
          </a:xfrm>
        </p:spPr>
        <p:txBody>
          <a:bodyPr>
            <a:normAutofit/>
          </a:bodyPr>
          <a:lstStyle>
            <a:lvl1pPr>
              <a:defRPr sz="1300"/>
            </a:lvl1pPr>
            <a:lvl2pPr>
              <a:defRPr sz="900">
                <a:solidFill>
                  <a:schemeClr val="bg1">
                    <a:lumMod val="50000"/>
                  </a:schemeClr>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7244923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tatement slide">
    <p:spTree>
      <p:nvGrpSpPr>
        <p:cNvPr id="1" name=""/>
        <p:cNvGrpSpPr/>
        <p:nvPr/>
      </p:nvGrpSpPr>
      <p:grpSpPr>
        <a:xfrm>
          <a:off x="0" y="0"/>
          <a:ext cx="0" cy="0"/>
          <a:chOff x="0" y="0"/>
          <a:chExt cx="0" cy="0"/>
        </a:xfrm>
      </p:grpSpPr>
      <p:sp>
        <p:nvSpPr>
          <p:cNvPr id="2" name="Title 1"/>
          <p:cNvSpPr>
            <a:spLocks noGrp="1"/>
          </p:cNvSpPr>
          <p:nvPr>
            <p:ph type="title"/>
          </p:nvPr>
        </p:nvSpPr>
        <p:spPr>
          <a:xfrm>
            <a:off x="304800" y="2895600"/>
            <a:ext cx="6400800" cy="1143000"/>
          </a:xfrm>
        </p:spPr>
        <p:txBody>
          <a:bodyPr anchor="ctr" anchorCtr="0"/>
          <a:lstStyle/>
          <a:p>
            <a:r>
              <a:rPr lang="en-US" dirty="0"/>
              <a:t>Click to edit Master title style</a:t>
            </a:r>
          </a:p>
        </p:txBody>
      </p:sp>
    </p:spTree>
    <p:extLst>
      <p:ext uri="{BB962C8B-B14F-4D97-AF65-F5344CB8AC3E}">
        <p14:creationId xmlns:p14="http://schemas.microsoft.com/office/powerpoint/2010/main" val="561911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r>
              <a:rPr lang="cs-CZ" dirty="0" smtClean="0">
                <a:solidFill>
                  <a:prstClr val="black">
                    <a:tint val="75000"/>
                  </a:prstClr>
                </a:solidFill>
              </a:rPr>
              <a:t>Ludek Matyska  •  SDN  •  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8986257"/>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3"/>
            <a:ext cx="4040188" cy="639764"/>
          </a:xfrm>
        </p:spPr>
        <p:txBody>
          <a:bodyPr anchor="b">
            <a:noAutofit/>
          </a:bodyPr>
          <a:lstStyle>
            <a:lvl1pPr marL="0" indent="0">
              <a:buNone/>
              <a:defRPr sz="1100" b="1">
                <a:solidFill>
                  <a:srgbClr val="008FC5"/>
                </a:solidFill>
                <a:latin typeface="Verdana" pitchFamily="34" charset="0"/>
                <a:ea typeface="Verdana" pitchFamily="34" charset="0"/>
                <a:cs typeface="Verdana" pitchFamily="34" charset="0"/>
              </a:defRPr>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en-US" dirty="0"/>
              <a:t>Click to edit Master text styles</a:t>
            </a:r>
          </a:p>
        </p:txBody>
      </p:sp>
      <p:sp>
        <p:nvSpPr>
          <p:cNvPr id="4" name="Content Placeholder 3"/>
          <p:cNvSpPr>
            <a:spLocks noGrp="1"/>
          </p:cNvSpPr>
          <p:nvPr>
            <p:ph sz="half" idx="2"/>
          </p:nvPr>
        </p:nvSpPr>
        <p:spPr>
          <a:xfrm>
            <a:off x="457200" y="2011361"/>
            <a:ext cx="4040188" cy="3951288"/>
          </a:xfrm>
        </p:spPr>
        <p:txBody>
          <a:bodyPr>
            <a:normAutofit/>
          </a:bodyPr>
          <a:lstStyle>
            <a:lvl1pPr>
              <a:defRPr sz="900">
                <a:solidFill>
                  <a:srgbClr val="003E7E"/>
                </a:solidFill>
                <a:latin typeface="Verdana" pitchFamily="34" charset="0"/>
                <a:ea typeface="Verdana" pitchFamily="34" charset="0"/>
                <a:cs typeface="Verdana" pitchFamily="34" charset="0"/>
              </a:defRPr>
            </a:lvl1pPr>
            <a:lvl2pPr>
              <a:defRPr sz="900">
                <a:solidFill>
                  <a:schemeClr val="bg1">
                    <a:lumMod val="50000"/>
                  </a:schemeClr>
                </a:solidFill>
                <a:latin typeface="Verdana" pitchFamily="34" charset="0"/>
                <a:ea typeface="Verdana" pitchFamily="34" charset="0"/>
                <a:cs typeface="Verdana" pitchFamily="34" charset="0"/>
              </a:defRPr>
            </a:lvl2pPr>
            <a:lvl3pPr>
              <a:defRPr sz="900">
                <a:solidFill>
                  <a:srgbClr val="003E7E"/>
                </a:solidFill>
                <a:latin typeface="Verdana" pitchFamily="34" charset="0"/>
                <a:ea typeface="Verdana" pitchFamily="34" charset="0"/>
                <a:cs typeface="Verdana" pitchFamily="34" charset="0"/>
              </a:defRPr>
            </a:lvl3pPr>
            <a:lvl4pPr>
              <a:defRPr sz="900">
                <a:solidFill>
                  <a:srgbClr val="003E7E"/>
                </a:solidFill>
                <a:latin typeface="Verdana" pitchFamily="34" charset="0"/>
                <a:ea typeface="Verdana" pitchFamily="34" charset="0"/>
                <a:cs typeface="Verdana" pitchFamily="34" charset="0"/>
              </a:defRPr>
            </a:lvl4pPr>
            <a:lvl5pPr>
              <a:defRPr sz="900">
                <a:solidFill>
                  <a:srgbClr val="003E7E"/>
                </a:solidFill>
                <a:latin typeface="Verdana" pitchFamily="34" charset="0"/>
                <a:ea typeface="Verdana" pitchFamily="34" charset="0"/>
                <a:cs typeface="Verdana"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p:txBody>
      </p:sp>
      <p:sp>
        <p:nvSpPr>
          <p:cNvPr id="5" name="Text Placeholder 4"/>
          <p:cNvSpPr>
            <a:spLocks noGrp="1"/>
          </p:cNvSpPr>
          <p:nvPr>
            <p:ph type="body" sz="quarter" idx="3"/>
          </p:nvPr>
        </p:nvSpPr>
        <p:spPr>
          <a:xfrm>
            <a:off x="4645033" y="1371603"/>
            <a:ext cx="4041775" cy="639764"/>
          </a:xfrm>
        </p:spPr>
        <p:txBody>
          <a:bodyPr anchor="b">
            <a:noAutofit/>
          </a:bodyPr>
          <a:lstStyle>
            <a:lvl1pPr marL="0" indent="0">
              <a:buNone/>
              <a:defRPr sz="1100" b="1">
                <a:solidFill>
                  <a:srgbClr val="008FC5"/>
                </a:solidFill>
                <a:latin typeface="Verdana" pitchFamily="34" charset="0"/>
                <a:ea typeface="Verdana" pitchFamily="34" charset="0"/>
                <a:cs typeface="Verdana" pitchFamily="34" charset="0"/>
              </a:defRPr>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en-US" dirty="0"/>
              <a:t>Click to edit Master text styles</a:t>
            </a:r>
          </a:p>
        </p:txBody>
      </p:sp>
      <p:sp>
        <p:nvSpPr>
          <p:cNvPr id="6" name="Content Placeholder 5"/>
          <p:cNvSpPr>
            <a:spLocks noGrp="1"/>
          </p:cNvSpPr>
          <p:nvPr>
            <p:ph sz="quarter" idx="4"/>
          </p:nvPr>
        </p:nvSpPr>
        <p:spPr>
          <a:xfrm>
            <a:off x="4645033" y="2011361"/>
            <a:ext cx="4041775" cy="3951288"/>
          </a:xfrm>
        </p:spPr>
        <p:txBody>
          <a:bodyPr>
            <a:normAutofit/>
          </a:bodyPr>
          <a:lstStyle>
            <a:lvl1pPr>
              <a:defRPr sz="900">
                <a:solidFill>
                  <a:srgbClr val="003E7E"/>
                </a:solidFill>
                <a:latin typeface="Verdana" pitchFamily="34" charset="0"/>
                <a:ea typeface="Verdana" pitchFamily="34" charset="0"/>
                <a:cs typeface="Verdana" pitchFamily="34" charset="0"/>
              </a:defRPr>
            </a:lvl1pPr>
            <a:lvl2pPr>
              <a:defRPr sz="900">
                <a:solidFill>
                  <a:schemeClr val="bg1">
                    <a:lumMod val="50000"/>
                  </a:schemeClr>
                </a:solidFill>
                <a:latin typeface="Verdana" pitchFamily="34" charset="0"/>
                <a:ea typeface="Verdana" pitchFamily="34" charset="0"/>
                <a:cs typeface="Verdana" pitchFamily="34" charset="0"/>
              </a:defRPr>
            </a:lvl2pPr>
            <a:lvl3pPr>
              <a:defRPr sz="900">
                <a:solidFill>
                  <a:srgbClr val="003E7E"/>
                </a:solidFill>
                <a:latin typeface="Verdana" pitchFamily="34" charset="0"/>
                <a:ea typeface="Verdana" pitchFamily="34" charset="0"/>
                <a:cs typeface="Verdana" pitchFamily="34" charset="0"/>
              </a:defRPr>
            </a:lvl3pPr>
            <a:lvl4pPr>
              <a:defRPr sz="900">
                <a:solidFill>
                  <a:srgbClr val="003E7E"/>
                </a:solidFill>
                <a:latin typeface="Verdana" pitchFamily="34" charset="0"/>
                <a:ea typeface="Verdana" pitchFamily="34" charset="0"/>
                <a:cs typeface="Verdana" pitchFamily="34" charset="0"/>
              </a:defRPr>
            </a:lvl4pPr>
            <a:lvl5pPr>
              <a:defRPr sz="900">
                <a:solidFill>
                  <a:srgbClr val="003E7E"/>
                </a:solidFill>
                <a:latin typeface="Verdana" pitchFamily="34" charset="0"/>
                <a:ea typeface="Verdana" pitchFamily="34" charset="0"/>
                <a:cs typeface="Verdana"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342428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2400" y="755654"/>
            <a:ext cx="8839200" cy="5762625"/>
          </a:xfrm>
        </p:spPr>
        <p:txBody>
          <a:bodyPr/>
          <a:lstStyle>
            <a:lvl1pPr marL="0" indent="0">
              <a:buNone/>
              <a:defRPr sz="2900"/>
            </a:lvl1pPr>
            <a:lvl2pPr marL="408194" indent="0">
              <a:buNone/>
              <a:defRPr sz="2500"/>
            </a:lvl2pPr>
            <a:lvl3pPr marL="816388" indent="0">
              <a:buNone/>
              <a:defRPr sz="2100"/>
            </a:lvl3pPr>
            <a:lvl4pPr marL="1224582" indent="0">
              <a:buNone/>
              <a:defRPr sz="1800"/>
            </a:lvl4pPr>
            <a:lvl5pPr marL="1632776" indent="0">
              <a:buNone/>
              <a:defRPr sz="1800"/>
            </a:lvl5pPr>
            <a:lvl6pPr marL="2040969" indent="0">
              <a:buNone/>
              <a:defRPr sz="1800"/>
            </a:lvl6pPr>
            <a:lvl7pPr marL="2449163" indent="0">
              <a:buNone/>
              <a:defRPr sz="1800"/>
            </a:lvl7pPr>
            <a:lvl8pPr marL="2857357" indent="0">
              <a:buNone/>
              <a:defRPr sz="1800"/>
            </a:lvl8pPr>
            <a:lvl9pPr marL="3265551" indent="0">
              <a:buNone/>
              <a:defRPr sz="1800"/>
            </a:lvl9pPr>
          </a:lstStyle>
          <a:p>
            <a:endParaRPr lang="en-US"/>
          </a:p>
        </p:txBody>
      </p:sp>
    </p:spTree>
    <p:extLst>
      <p:ext uri="{BB962C8B-B14F-4D97-AF65-F5344CB8AC3E}">
        <p14:creationId xmlns:p14="http://schemas.microsoft.com/office/powerpoint/2010/main" val="125121968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Content Placeholder 2"/>
          <p:cNvSpPr>
            <a:spLocks noGrp="1"/>
          </p:cNvSpPr>
          <p:nvPr>
            <p:ph sz="half" idx="1"/>
          </p:nvPr>
        </p:nvSpPr>
        <p:spPr>
          <a:xfrm>
            <a:off x="228600" y="1447800"/>
            <a:ext cx="4229100" cy="4343400"/>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Content Placeholder 3"/>
          <p:cNvSpPr>
            <a:spLocks noGrp="1"/>
          </p:cNvSpPr>
          <p:nvPr>
            <p:ph sz="half" idx="2"/>
          </p:nvPr>
        </p:nvSpPr>
        <p:spPr>
          <a:xfrm>
            <a:off x="4610100" y="1447800"/>
            <a:ext cx="4229100" cy="4343400"/>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Rectangle 10"/>
          <p:cNvSpPr>
            <a:spLocks noGrp="1" noChangeArrowheads="1"/>
          </p:cNvSpPr>
          <p:nvPr>
            <p:ph type="ftr" sz="quarter" idx="10"/>
          </p:nvPr>
        </p:nvSpPr>
        <p:spPr>
          <a:xfrm>
            <a:off x="228600" y="6400800"/>
            <a:ext cx="3429000" cy="228600"/>
          </a:xfrm>
          <a:prstGeom prst="rect">
            <a:avLst/>
          </a:prstGeom>
          <a:ln/>
        </p:spPr>
        <p:txBody>
          <a:bodyPr lIns="81639" tIns="40819" rIns="81639" bIns="40819"/>
          <a:lstStyle>
            <a:lvl1pPr>
              <a:defRPr/>
            </a:lvl1pPr>
          </a:lstStyle>
          <a:p>
            <a:pPr defTabSz="816388">
              <a:defRPr/>
            </a:pPr>
            <a:r>
              <a:rPr lang="en-US" sz="1600">
                <a:solidFill>
                  <a:srgbClr val="002341"/>
                </a:solidFill>
              </a:rPr>
              <a:t>Confidential Information </a:t>
            </a:r>
            <a:r>
              <a:rPr lang="en-US" sz="1600">
                <a:solidFill>
                  <a:srgbClr val="FF9900"/>
                </a:solidFill>
              </a:rPr>
              <a:t>|</a:t>
            </a:r>
            <a:r>
              <a:rPr lang="en-US" sz="1600">
                <a:solidFill>
                  <a:srgbClr val="002341"/>
                </a:solidFill>
              </a:rPr>
              <a:t> </a:t>
            </a:r>
            <a:fld id="{E60B463D-2BD5-8747-9D4C-0E33823350C5}" type="datetime4">
              <a:rPr lang="en-US" sz="1600" smtClean="0">
                <a:solidFill>
                  <a:srgbClr val="002341"/>
                </a:solidFill>
              </a:rPr>
              <a:pPr defTabSz="816388">
                <a:defRPr/>
              </a:pPr>
              <a:t>May 22, 2018</a:t>
            </a:fld>
            <a:endParaRPr lang="en-US" sz="1600">
              <a:solidFill>
                <a:srgbClr val="002341"/>
              </a:solidFill>
            </a:endParaRPr>
          </a:p>
        </p:txBody>
      </p:sp>
    </p:spTree>
    <p:extLst>
      <p:ext uri="{BB962C8B-B14F-4D97-AF65-F5344CB8AC3E}">
        <p14:creationId xmlns:p14="http://schemas.microsoft.com/office/powerpoint/2010/main" val="20402081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Content Placeholder 2"/>
          <p:cNvSpPr>
            <a:spLocks noGrp="1"/>
          </p:cNvSpPr>
          <p:nvPr>
            <p:ph idx="1"/>
          </p:nvPr>
        </p:nvSpPr>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Rectangle 10"/>
          <p:cNvSpPr>
            <a:spLocks noGrp="1" noChangeArrowheads="1"/>
          </p:cNvSpPr>
          <p:nvPr>
            <p:ph type="ftr" sz="quarter" idx="10"/>
          </p:nvPr>
        </p:nvSpPr>
        <p:spPr>
          <a:xfrm>
            <a:off x="228600" y="6400800"/>
            <a:ext cx="3429000" cy="228600"/>
          </a:xfrm>
          <a:prstGeom prst="rect">
            <a:avLst/>
          </a:prstGeom>
          <a:ln/>
        </p:spPr>
        <p:txBody>
          <a:bodyPr lIns="81639" tIns="40819" rIns="81639" bIns="40819"/>
          <a:lstStyle>
            <a:lvl1pPr>
              <a:defRPr/>
            </a:lvl1pPr>
          </a:lstStyle>
          <a:p>
            <a:pPr defTabSz="816388">
              <a:defRPr/>
            </a:pPr>
            <a:r>
              <a:rPr lang="en-US" sz="1600">
                <a:solidFill>
                  <a:srgbClr val="002341"/>
                </a:solidFill>
              </a:rPr>
              <a:t>Confidential Information </a:t>
            </a:r>
            <a:r>
              <a:rPr lang="en-US" sz="1600">
                <a:solidFill>
                  <a:srgbClr val="FF9900"/>
                </a:solidFill>
              </a:rPr>
              <a:t>|</a:t>
            </a:r>
            <a:r>
              <a:rPr lang="en-US" sz="1600">
                <a:solidFill>
                  <a:srgbClr val="002341"/>
                </a:solidFill>
              </a:rPr>
              <a:t> </a:t>
            </a:r>
            <a:fld id="{E60B463D-2BD5-8747-9D4C-0E33823350C5}" type="datetime4">
              <a:rPr lang="en-US" sz="1600" smtClean="0">
                <a:solidFill>
                  <a:srgbClr val="002341"/>
                </a:solidFill>
              </a:rPr>
              <a:pPr defTabSz="816388">
                <a:defRPr/>
              </a:pPr>
              <a:t>May 22, 2018</a:t>
            </a:fld>
            <a:endParaRPr lang="en-US" sz="1600">
              <a:solidFill>
                <a:srgbClr val="002341"/>
              </a:solidFill>
            </a:endParaRPr>
          </a:p>
        </p:txBody>
      </p:sp>
    </p:spTree>
    <p:extLst>
      <p:ext uri="{BB962C8B-B14F-4D97-AF65-F5344CB8AC3E}">
        <p14:creationId xmlns:p14="http://schemas.microsoft.com/office/powerpoint/2010/main" val="4918035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Rectangle 10"/>
          <p:cNvSpPr>
            <a:spLocks noGrp="1" noChangeArrowheads="1"/>
          </p:cNvSpPr>
          <p:nvPr>
            <p:ph type="ftr" sz="quarter" idx="10"/>
          </p:nvPr>
        </p:nvSpPr>
        <p:spPr>
          <a:xfrm>
            <a:off x="228600" y="6400800"/>
            <a:ext cx="3429000" cy="228600"/>
          </a:xfrm>
          <a:prstGeom prst="rect">
            <a:avLst/>
          </a:prstGeom>
          <a:ln/>
        </p:spPr>
        <p:txBody>
          <a:bodyPr lIns="81639" tIns="40819" rIns="81639" bIns="40819"/>
          <a:lstStyle>
            <a:lvl1pPr>
              <a:defRPr/>
            </a:lvl1pPr>
          </a:lstStyle>
          <a:p>
            <a:pPr defTabSz="816388">
              <a:defRPr/>
            </a:pPr>
            <a:r>
              <a:rPr lang="en-US" sz="1600">
                <a:solidFill>
                  <a:srgbClr val="002341"/>
                </a:solidFill>
              </a:rPr>
              <a:t>Confidential Information </a:t>
            </a:r>
            <a:r>
              <a:rPr lang="en-US" sz="1600">
                <a:solidFill>
                  <a:srgbClr val="FF9900"/>
                </a:solidFill>
              </a:rPr>
              <a:t>|</a:t>
            </a:r>
            <a:r>
              <a:rPr lang="en-US" sz="1600">
                <a:solidFill>
                  <a:srgbClr val="002341"/>
                </a:solidFill>
              </a:rPr>
              <a:t> </a:t>
            </a:r>
            <a:fld id="{E60B463D-2BD5-8747-9D4C-0E33823350C5}" type="datetime4">
              <a:rPr lang="en-US" sz="1600" smtClean="0">
                <a:solidFill>
                  <a:srgbClr val="002341"/>
                </a:solidFill>
              </a:rPr>
              <a:pPr defTabSz="816388">
                <a:defRPr/>
              </a:pPr>
              <a:t>May 22, 2018</a:t>
            </a:fld>
            <a:endParaRPr lang="en-US" sz="1600">
              <a:solidFill>
                <a:srgbClr val="002341"/>
              </a:solidFill>
            </a:endParaRPr>
          </a:p>
        </p:txBody>
      </p:sp>
    </p:spTree>
    <p:extLst>
      <p:ext uri="{BB962C8B-B14F-4D97-AF65-F5344CB8AC3E}">
        <p14:creationId xmlns:p14="http://schemas.microsoft.com/office/powerpoint/2010/main" val="16229944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sv-SE"/>
              <a:t>Click to edit Master title style</a:t>
            </a:r>
            <a:endParaRPr lang="en-US"/>
          </a:p>
        </p:txBody>
      </p:sp>
      <p:sp>
        <p:nvSpPr>
          <p:cNvPr id="3" name="Text Placeholder 2"/>
          <p:cNvSpPr>
            <a:spLocks noGrp="1"/>
          </p:cNvSpPr>
          <p:nvPr>
            <p:ph type="body" idx="1"/>
          </p:nvPr>
        </p:nvSpPr>
        <p:spPr>
          <a:xfrm>
            <a:off x="457200" y="1535117"/>
            <a:ext cx="4040188" cy="639761"/>
          </a:xfrm>
        </p:spPr>
        <p:txBody>
          <a:bodyPr anchor="b"/>
          <a:lstStyle>
            <a:lvl1pPr marL="0" indent="0">
              <a:buNone/>
              <a:defRPr sz="2100" b="1"/>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sv-S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Text Placeholder 4"/>
          <p:cNvSpPr>
            <a:spLocks noGrp="1"/>
          </p:cNvSpPr>
          <p:nvPr>
            <p:ph type="body" sz="quarter" idx="3"/>
          </p:nvPr>
        </p:nvSpPr>
        <p:spPr>
          <a:xfrm>
            <a:off x="4645031" y="1535117"/>
            <a:ext cx="4041775" cy="639761"/>
          </a:xfrm>
        </p:spPr>
        <p:txBody>
          <a:bodyPr anchor="b"/>
          <a:lstStyle>
            <a:lvl1pPr marL="0" indent="0">
              <a:buNone/>
              <a:defRPr sz="2100" b="1"/>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sv-SE"/>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7" name="Rectangle 10"/>
          <p:cNvSpPr>
            <a:spLocks noGrp="1" noChangeArrowheads="1"/>
          </p:cNvSpPr>
          <p:nvPr>
            <p:ph type="ftr" sz="quarter" idx="10"/>
          </p:nvPr>
        </p:nvSpPr>
        <p:spPr>
          <a:xfrm>
            <a:off x="228600" y="6400800"/>
            <a:ext cx="3429000" cy="228600"/>
          </a:xfrm>
          <a:prstGeom prst="rect">
            <a:avLst/>
          </a:prstGeom>
          <a:ln/>
        </p:spPr>
        <p:txBody>
          <a:bodyPr lIns="81639" tIns="40819" rIns="81639" bIns="40819"/>
          <a:lstStyle>
            <a:lvl1pPr>
              <a:defRPr/>
            </a:lvl1pPr>
          </a:lstStyle>
          <a:p>
            <a:pPr defTabSz="816388">
              <a:defRPr/>
            </a:pPr>
            <a:r>
              <a:rPr lang="en-US" sz="1600">
                <a:solidFill>
                  <a:srgbClr val="002341"/>
                </a:solidFill>
              </a:rPr>
              <a:t>Confidential Information </a:t>
            </a:r>
            <a:r>
              <a:rPr lang="en-US" sz="1600">
                <a:solidFill>
                  <a:srgbClr val="FF9900"/>
                </a:solidFill>
              </a:rPr>
              <a:t>|</a:t>
            </a:r>
            <a:r>
              <a:rPr lang="en-US" sz="1600">
                <a:solidFill>
                  <a:srgbClr val="002341"/>
                </a:solidFill>
              </a:rPr>
              <a:t> </a:t>
            </a:r>
            <a:fld id="{E60B463D-2BD5-8747-9D4C-0E33823350C5}" type="datetime4">
              <a:rPr lang="en-US" sz="1600" smtClean="0">
                <a:solidFill>
                  <a:srgbClr val="002341"/>
                </a:solidFill>
              </a:rPr>
              <a:pPr defTabSz="816388">
                <a:defRPr/>
              </a:pPr>
              <a:t>May 22, 2018</a:t>
            </a:fld>
            <a:endParaRPr lang="en-US" sz="1600">
              <a:solidFill>
                <a:srgbClr val="002341"/>
              </a:solidFill>
            </a:endParaRPr>
          </a:p>
        </p:txBody>
      </p:sp>
    </p:spTree>
    <p:extLst>
      <p:ext uri="{BB962C8B-B14F-4D97-AF65-F5344CB8AC3E}">
        <p14:creationId xmlns:p14="http://schemas.microsoft.com/office/powerpoint/2010/main" val="33565261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2478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4750" y="2828929"/>
            <a:ext cx="5791200" cy="1362075"/>
          </a:xfrm>
          <a:prstGeom prst="rect">
            <a:avLst/>
          </a:prstGeom>
        </p:spPr>
        <p:txBody>
          <a:bodyPr lIns="57150" tIns="28575" rIns="57150" bIns="28575" anchor="ctr">
            <a:normAutofit/>
          </a:bodyPr>
          <a:lstStyle>
            <a:lvl1pPr algn="l">
              <a:lnSpc>
                <a:spcPct val="80000"/>
              </a:lnSpc>
              <a:defRPr sz="1800" b="1" cap="none" baseline="0">
                <a:solidFill>
                  <a:schemeClr val="bg1"/>
                </a:solidFill>
                <a:latin typeface="Verdana" pitchFamily="34" charset="0"/>
                <a:ea typeface="Verdana" pitchFamily="34" charset="0"/>
                <a:cs typeface="Verdana" pitchFamily="34" charset="0"/>
              </a:defRPr>
            </a:lvl1pPr>
          </a:lstStyle>
          <a:p>
            <a:r>
              <a:rPr lang="en-US" dirty="0"/>
              <a:t>Click to edit Master title style</a:t>
            </a:r>
          </a:p>
        </p:txBody>
      </p:sp>
    </p:spTree>
    <p:extLst>
      <p:ext uri="{BB962C8B-B14F-4D97-AF65-F5344CB8AC3E}">
        <p14:creationId xmlns:p14="http://schemas.microsoft.com/office/powerpoint/2010/main" val="23805717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2875" y="2449126"/>
            <a:ext cx="5791200" cy="340863"/>
          </a:xfrm>
          <a:prstGeom prst="rect">
            <a:avLst/>
          </a:prstGeom>
        </p:spPr>
        <p:txBody>
          <a:bodyPr lIns="57150" tIns="28575" rIns="57150" bIns="28575">
            <a:spAutoFit/>
          </a:bodyPr>
          <a:lstStyle>
            <a:lvl1pPr algn="l">
              <a:lnSpc>
                <a:spcPct val="80000"/>
              </a:lnSpc>
              <a:defRPr sz="2300" b="1" cap="none" baseline="0">
                <a:solidFill>
                  <a:schemeClr val="bg1"/>
                </a:solidFill>
                <a:latin typeface="Verdana" pitchFamily="34" charset="0"/>
                <a:ea typeface="Verdana" pitchFamily="34" charset="0"/>
                <a:cs typeface="Verdana" pitchFamily="34" charset="0"/>
              </a:defRPr>
            </a:lvl1pPr>
          </a:lstStyle>
          <a:p>
            <a:r>
              <a:rPr lang="en-US" dirty="0"/>
              <a:t>Click to edit Master title style</a:t>
            </a:r>
          </a:p>
        </p:txBody>
      </p:sp>
      <p:sp>
        <p:nvSpPr>
          <p:cNvPr id="3" name="Subtitle 2"/>
          <p:cNvSpPr>
            <a:spLocks noGrp="1"/>
          </p:cNvSpPr>
          <p:nvPr>
            <p:ph type="subTitle" idx="1"/>
          </p:nvPr>
        </p:nvSpPr>
        <p:spPr>
          <a:xfrm>
            <a:off x="392875" y="3581400"/>
            <a:ext cx="6400800" cy="1752600"/>
          </a:xfrm>
          <a:prstGeom prst="rect">
            <a:avLst/>
          </a:prstGeom>
        </p:spPr>
        <p:txBody>
          <a:bodyPr lIns="57150" tIns="28575" rIns="57150" bIns="28575">
            <a:normAutofit/>
          </a:bodyPr>
          <a:lstStyle>
            <a:lvl1pPr marL="0" indent="0" algn="l">
              <a:lnSpc>
                <a:spcPct val="80000"/>
              </a:lnSpc>
              <a:buNone/>
              <a:defRPr sz="800">
                <a:solidFill>
                  <a:srgbClr val="F4DC00"/>
                </a:solidFill>
                <a:latin typeface="Verdana" pitchFamily="34" charset="0"/>
                <a:ea typeface="Verdana" pitchFamily="34" charset="0"/>
                <a:cs typeface="Verdana" pitchFamily="34" charset="0"/>
              </a:defRPr>
            </a:lvl1pPr>
            <a:lvl2pPr marL="408194" indent="0" algn="ctr">
              <a:buNone/>
              <a:defRPr>
                <a:solidFill>
                  <a:schemeClr val="tx1">
                    <a:tint val="75000"/>
                  </a:schemeClr>
                </a:solidFill>
              </a:defRPr>
            </a:lvl2pPr>
            <a:lvl3pPr marL="816388" indent="0" algn="ctr">
              <a:buNone/>
              <a:defRPr>
                <a:solidFill>
                  <a:schemeClr val="tx1">
                    <a:tint val="75000"/>
                  </a:schemeClr>
                </a:solidFill>
              </a:defRPr>
            </a:lvl3pPr>
            <a:lvl4pPr marL="1224582" indent="0" algn="ctr">
              <a:buNone/>
              <a:defRPr>
                <a:solidFill>
                  <a:schemeClr val="tx1">
                    <a:tint val="75000"/>
                  </a:schemeClr>
                </a:solidFill>
              </a:defRPr>
            </a:lvl4pPr>
            <a:lvl5pPr marL="1632776" indent="0" algn="ctr">
              <a:buNone/>
              <a:defRPr>
                <a:solidFill>
                  <a:schemeClr val="tx1">
                    <a:tint val="75000"/>
                  </a:schemeClr>
                </a:solidFill>
              </a:defRPr>
            </a:lvl5pPr>
            <a:lvl6pPr marL="2040969" indent="0" algn="ctr">
              <a:buNone/>
              <a:defRPr>
                <a:solidFill>
                  <a:schemeClr val="tx1">
                    <a:tint val="75000"/>
                  </a:schemeClr>
                </a:solidFill>
              </a:defRPr>
            </a:lvl6pPr>
            <a:lvl7pPr marL="2449163" indent="0" algn="ctr">
              <a:buNone/>
              <a:defRPr>
                <a:solidFill>
                  <a:schemeClr val="tx1">
                    <a:tint val="75000"/>
                  </a:schemeClr>
                </a:solidFill>
              </a:defRPr>
            </a:lvl7pPr>
            <a:lvl8pPr marL="2857357" indent="0" algn="ctr">
              <a:buNone/>
              <a:defRPr>
                <a:solidFill>
                  <a:schemeClr val="tx1">
                    <a:tint val="75000"/>
                  </a:schemeClr>
                </a:solidFill>
              </a:defRPr>
            </a:lvl8pPr>
            <a:lvl9pPr marL="3265551" indent="0" algn="ctr">
              <a:buNone/>
              <a:defRPr>
                <a:solidFill>
                  <a:schemeClr val="tx1">
                    <a:tint val="75000"/>
                  </a:schemeClr>
                </a:solidFill>
              </a:defRPr>
            </a:lvl9pPr>
          </a:lstStyle>
          <a:p>
            <a:r>
              <a:rPr lang="en-US" dirty="0"/>
              <a:t>Click to edit Master subtitle style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3880" y="479696"/>
            <a:ext cx="619163" cy="343581"/>
          </a:xfrm>
          <a:prstGeom prst="rect">
            <a:avLst/>
          </a:prstGeom>
        </p:spPr>
      </p:pic>
    </p:spTree>
    <p:extLst>
      <p:ext uri="{BB962C8B-B14F-4D97-AF65-F5344CB8AC3E}">
        <p14:creationId xmlns:p14="http://schemas.microsoft.com/office/powerpoint/2010/main" val="6720746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9" name="Text Placeholder 3"/>
          <p:cNvSpPr>
            <a:spLocks noGrp="1"/>
          </p:cNvSpPr>
          <p:nvPr>
            <p:ph type="body" sz="quarter" idx="12"/>
          </p:nvPr>
        </p:nvSpPr>
        <p:spPr>
          <a:xfrm>
            <a:off x="304800" y="1554480"/>
            <a:ext cx="6248400" cy="4693920"/>
          </a:xfrm>
        </p:spPr>
        <p:txBody>
          <a:bodyPr>
            <a:normAutofit/>
          </a:bodyPr>
          <a:lstStyle>
            <a:lvl1pPr>
              <a:spcBef>
                <a:spcPts val="625"/>
              </a:spcBef>
              <a:defRPr sz="1100" baseline="0"/>
            </a:lvl1pPr>
            <a:lvl2pPr>
              <a:defRPr sz="800" baseline="0"/>
            </a:lvl2pPr>
          </a:lstStyle>
          <a:p>
            <a:r>
              <a:rPr lang="en-US" b="0" dirty="0"/>
              <a:t>Company Overview</a:t>
            </a:r>
          </a:p>
          <a:p>
            <a:pPr lvl="1"/>
            <a:r>
              <a:rPr lang="en-US" dirty="0"/>
              <a:t>Subsections use Verdana 12 </a:t>
            </a:r>
            <a:r>
              <a:rPr lang="en-US" dirty="0" err="1"/>
              <a:t>pt</a:t>
            </a:r>
            <a:r>
              <a:rPr lang="en-US" dirty="0"/>
              <a:t> size, indented with a bullet</a:t>
            </a:r>
          </a:p>
          <a:p>
            <a:pPr lvl="1"/>
            <a:r>
              <a:rPr lang="en-US" dirty="0"/>
              <a:t>Subsection</a:t>
            </a:r>
          </a:p>
          <a:p>
            <a:pPr lvl="1"/>
            <a:r>
              <a:rPr lang="en-US" dirty="0"/>
              <a:t>Subsection</a:t>
            </a:r>
          </a:p>
          <a:p>
            <a:r>
              <a:rPr lang="en-US" b="0" dirty="0"/>
              <a:t>Industry Trends</a:t>
            </a:r>
          </a:p>
          <a:p>
            <a:r>
              <a:rPr lang="en-US" b="0" dirty="0"/>
              <a:t>Customer specific issues</a:t>
            </a:r>
          </a:p>
          <a:p>
            <a:pPr lvl="1"/>
            <a:r>
              <a:rPr lang="en-US" dirty="0"/>
              <a:t>Subsection</a:t>
            </a:r>
          </a:p>
          <a:p>
            <a:r>
              <a:rPr lang="en-US" b="0" dirty="0"/>
              <a:t>How tail-f can help</a:t>
            </a:r>
          </a:p>
          <a:p>
            <a:r>
              <a:rPr lang="en-US" b="0" dirty="0"/>
              <a:t>Demo</a:t>
            </a:r>
          </a:p>
          <a:p>
            <a:pPr lvl="1"/>
            <a:r>
              <a:rPr lang="en-US" dirty="0"/>
              <a:t>Subsection</a:t>
            </a:r>
          </a:p>
          <a:p>
            <a:pPr lvl="1"/>
            <a:r>
              <a:rPr lang="en-US" dirty="0"/>
              <a:t>Subsection</a:t>
            </a:r>
          </a:p>
          <a:p>
            <a:pPr lvl="1"/>
            <a:r>
              <a:rPr lang="en-US" dirty="0"/>
              <a:t>Subsection</a:t>
            </a:r>
          </a:p>
          <a:p>
            <a:r>
              <a:rPr lang="en-US" b="0" dirty="0"/>
              <a:t>Q&amp;A</a:t>
            </a:r>
          </a:p>
          <a:p>
            <a:pPr lvl="1"/>
            <a:r>
              <a:rPr lang="en-US" dirty="0"/>
              <a:t>Subsection</a:t>
            </a:r>
          </a:p>
          <a:p>
            <a:r>
              <a:rPr lang="en-US" b="0" dirty="0"/>
              <a:t>Section</a:t>
            </a:r>
          </a:p>
          <a:p>
            <a:r>
              <a:rPr lang="en-US" b="0" dirty="0"/>
              <a:t>Section</a:t>
            </a:r>
          </a:p>
          <a:p>
            <a:pPr lvl="1"/>
            <a:r>
              <a:rPr lang="en-US" dirty="0"/>
              <a:t>Subsection</a:t>
            </a:r>
          </a:p>
          <a:p>
            <a:pPr lvl="1"/>
            <a:endParaRPr lang="en-US" dirty="0"/>
          </a:p>
          <a:p>
            <a:pPr lvl="1"/>
            <a:endParaRPr lang="en-US" dirty="0"/>
          </a:p>
        </p:txBody>
      </p:sp>
      <p:sp>
        <p:nvSpPr>
          <p:cNvPr id="20" name="Title 1"/>
          <p:cNvSpPr>
            <a:spLocks noGrp="1"/>
          </p:cNvSpPr>
          <p:nvPr>
            <p:ph type="title"/>
          </p:nvPr>
        </p:nvSpPr>
        <p:spPr>
          <a:xfrm>
            <a:off x="228600" y="762000"/>
            <a:ext cx="8229600" cy="609600"/>
          </a:xfrm>
        </p:spPr>
        <p:txBody>
          <a:bodyPr/>
          <a:lstStyle/>
          <a:p>
            <a:r>
              <a:rPr lang="en-US" dirty="0"/>
              <a:t>Table of Contents</a:t>
            </a:r>
          </a:p>
        </p:txBody>
      </p:sp>
      <p:sp>
        <p:nvSpPr>
          <p:cNvPr id="21" name="Oval 20"/>
          <p:cNvSpPr/>
          <p:nvPr userDrawn="1"/>
        </p:nvSpPr>
        <p:spPr>
          <a:xfrm>
            <a:off x="-130922" y="3309517"/>
            <a:ext cx="261843" cy="336179"/>
          </a:xfrm>
          <a:prstGeom prst="ellipse">
            <a:avLst/>
          </a:prstGeom>
          <a:solidFill>
            <a:srgbClr val="EA9919"/>
          </a:solidFill>
          <a:ln>
            <a:noFill/>
          </a:ln>
        </p:spPr>
        <p:style>
          <a:lnRef idx="2">
            <a:schemeClr val="accent1">
              <a:shade val="50000"/>
            </a:schemeClr>
          </a:lnRef>
          <a:fillRef idx="1">
            <a:schemeClr val="accent1"/>
          </a:fillRef>
          <a:effectRef idx="0">
            <a:schemeClr val="accent1"/>
          </a:effectRef>
          <a:fontRef idx="minor">
            <a:schemeClr val="lt1"/>
          </a:fontRef>
        </p:style>
        <p:txBody>
          <a:bodyPr lIns="81639" tIns="40819" rIns="81639" bIns="40819" rtlCol="0" anchor="ctr"/>
          <a:lstStyle/>
          <a:p>
            <a:pPr marL="0" marR="0" lvl="0" indent="0" algn="ctr" defTabSz="816388"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608241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r>
              <a:rPr lang="cs-CZ" dirty="0" smtClean="0">
                <a:solidFill>
                  <a:prstClr val="black">
                    <a:tint val="75000"/>
                  </a:prstClr>
                </a:solidFill>
              </a:rPr>
              <a:t>Ludek Matyska  •  SDN  •  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123235"/>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Normal Slide">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229600" cy="762000"/>
          </a:xfrm>
        </p:spPr>
        <p:txBody>
          <a:bodyPr/>
          <a:lstStyle/>
          <a:p>
            <a:r>
              <a:rPr lang="en-US" dirty="0"/>
              <a:t>Click to edit Master title style</a:t>
            </a:r>
          </a:p>
        </p:txBody>
      </p:sp>
      <p:sp>
        <p:nvSpPr>
          <p:cNvPr id="12" name="Picture Placeholder 11"/>
          <p:cNvSpPr>
            <a:spLocks noGrp="1"/>
          </p:cNvSpPr>
          <p:nvPr>
            <p:ph type="pic" sz="quarter" idx="10"/>
          </p:nvPr>
        </p:nvSpPr>
        <p:spPr>
          <a:xfrm>
            <a:off x="4419600" y="1422400"/>
            <a:ext cx="4114800" cy="4292600"/>
          </a:xfrm>
        </p:spPr>
        <p:txBody>
          <a:bodyPr/>
          <a:lstStyle/>
          <a:p>
            <a:endParaRPr lang="en-US" dirty="0"/>
          </a:p>
        </p:txBody>
      </p:sp>
      <p:sp>
        <p:nvSpPr>
          <p:cNvPr id="17" name="Text Placeholder 16"/>
          <p:cNvSpPr>
            <a:spLocks noGrp="1"/>
          </p:cNvSpPr>
          <p:nvPr>
            <p:ph type="body" sz="quarter" idx="11"/>
          </p:nvPr>
        </p:nvSpPr>
        <p:spPr>
          <a:xfrm>
            <a:off x="304800" y="1422400"/>
            <a:ext cx="4114800" cy="4292600"/>
          </a:xfrm>
        </p:spPr>
        <p:txBody>
          <a:bodyPr>
            <a:normAutofit/>
          </a:bodyPr>
          <a:lstStyle>
            <a:lvl1pPr>
              <a:defRPr sz="1300"/>
            </a:lvl1pPr>
            <a:lvl2pPr>
              <a:defRPr sz="13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101039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Normal Slide">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8229600" cy="1143000"/>
          </a:xfrm>
        </p:spPr>
        <p:txBody>
          <a:bodyPr/>
          <a:lstStyle/>
          <a:p>
            <a:r>
              <a:rPr lang="en-US" dirty="0"/>
              <a:t>Click to edit Master title style</a:t>
            </a:r>
          </a:p>
        </p:txBody>
      </p:sp>
      <p:sp>
        <p:nvSpPr>
          <p:cNvPr id="12" name="Content Placeholder 11"/>
          <p:cNvSpPr>
            <a:spLocks noGrp="1"/>
          </p:cNvSpPr>
          <p:nvPr>
            <p:ph sz="quarter" idx="11"/>
          </p:nvPr>
        </p:nvSpPr>
        <p:spPr>
          <a:xfrm>
            <a:off x="304800" y="1422400"/>
            <a:ext cx="8229600" cy="3759200"/>
          </a:xfrm>
        </p:spPr>
        <p:txBody>
          <a:bodyPr>
            <a:normAutofit/>
          </a:bodyPr>
          <a:lstStyle>
            <a:lvl1pPr>
              <a:spcBef>
                <a:spcPts val="750"/>
              </a:spcBef>
              <a:defRPr sz="1300"/>
            </a:lvl1pPr>
            <a:lvl2pPr>
              <a:spcBef>
                <a:spcPts val="750"/>
              </a:spcBef>
              <a:defRPr sz="900">
                <a:solidFill>
                  <a:schemeClr val="bg1">
                    <a:lumMod val="50000"/>
                  </a:schemeClr>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66592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ormal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762000"/>
            <a:ext cx="8229600" cy="1143000"/>
          </a:xfrm>
        </p:spPr>
        <p:txBody>
          <a:bodyPr/>
          <a:lstStyle>
            <a:lvl1pPr>
              <a:defRPr baseline="0"/>
            </a:lvl1pPr>
          </a:lstStyle>
          <a:p>
            <a:r>
              <a:rPr lang="en-US" dirty="0"/>
              <a:t>Click to edit Master title style</a:t>
            </a:r>
            <a:br>
              <a:rPr lang="en-US" dirty="0"/>
            </a:br>
            <a:r>
              <a:rPr lang="en-US" dirty="0"/>
              <a:t>use for titles longer than one line</a:t>
            </a:r>
          </a:p>
        </p:txBody>
      </p:sp>
      <p:sp>
        <p:nvSpPr>
          <p:cNvPr id="12" name="Content Placeholder 11"/>
          <p:cNvSpPr>
            <a:spLocks noGrp="1"/>
          </p:cNvSpPr>
          <p:nvPr>
            <p:ph sz="quarter" idx="11"/>
          </p:nvPr>
        </p:nvSpPr>
        <p:spPr>
          <a:xfrm>
            <a:off x="304800" y="1879600"/>
            <a:ext cx="8229600" cy="3759200"/>
          </a:xfrm>
        </p:spPr>
        <p:txBody>
          <a:bodyPr>
            <a:normAutofit/>
          </a:bodyPr>
          <a:lstStyle>
            <a:lvl1pPr>
              <a:defRPr sz="1300"/>
            </a:lvl1pPr>
            <a:lvl2pPr>
              <a:defRPr sz="900">
                <a:solidFill>
                  <a:schemeClr val="bg1">
                    <a:lumMod val="50000"/>
                  </a:schemeClr>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94554743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atement slide">
    <p:spTree>
      <p:nvGrpSpPr>
        <p:cNvPr id="1" name=""/>
        <p:cNvGrpSpPr/>
        <p:nvPr/>
      </p:nvGrpSpPr>
      <p:grpSpPr>
        <a:xfrm>
          <a:off x="0" y="0"/>
          <a:ext cx="0" cy="0"/>
          <a:chOff x="0" y="0"/>
          <a:chExt cx="0" cy="0"/>
        </a:xfrm>
      </p:grpSpPr>
      <p:sp>
        <p:nvSpPr>
          <p:cNvPr id="2" name="Title 1"/>
          <p:cNvSpPr>
            <a:spLocks noGrp="1"/>
          </p:cNvSpPr>
          <p:nvPr>
            <p:ph type="title"/>
          </p:nvPr>
        </p:nvSpPr>
        <p:spPr>
          <a:xfrm>
            <a:off x="304800" y="2895600"/>
            <a:ext cx="6400800" cy="1143000"/>
          </a:xfrm>
        </p:spPr>
        <p:txBody>
          <a:bodyPr anchor="ctr" anchorCtr="0"/>
          <a:lstStyle/>
          <a:p>
            <a:r>
              <a:rPr lang="en-US" dirty="0"/>
              <a:t>Click to edit Master title style</a:t>
            </a:r>
          </a:p>
        </p:txBody>
      </p:sp>
    </p:spTree>
    <p:extLst>
      <p:ext uri="{BB962C8B-B14F-4D97-AF65-F5344CB8AC3E}">
        <p14:creationId xmlns:p14="http://schemas.microsoft.com/office/powerpoint/2010/main" val="17488949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71603"/>
            <a:ext cx="4040188" cy="639764"/>
          </a:xfrm>
        </p:spPr>
        <p:txBody>
          <a:bodyPr anchor="b">
            <a:noAutofit/>
          </a:bodyPr>
          <a:lstStyle>
            <a:lvl1pPr marL="0" indent="0">
              <a:buNone/>
              <a:defRPr sz="1100" b="1">
                <a:solidFill>
                  <a:srgbClr val="008FC5"/>
                </a:solidFill>
                <a:latin typeface="Verdana" pitchFamily="34" charset="0"/>
                <a:ea typeface="Verdana" pitchFamily="34" charset="0"/>
                <a:cs typeface="Verdana" pitchFamily="34" charset="0"/>
              </a:defRPr>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en-US" dirty="0"/>
              <a:t>Click to edit Master text styles</a:t>
            </a:r>
          </a:p>
        </p:txBody>
      </p:sp>
      <p:sp>
        <p:nvSpPr>
          <p:cNvPr id="4" name="Content Placeholder 3"/>
          <p:cNvSpPr>
            <a:spLocks noGrp="1"/>
          </p:cNvSpPr>
          <p:nvPr>
            <p:ph sz="half" idx="2"/>
          </p:nvPr>
        </p:nvSpPr>
        <p:spPr>
          <a:xfrm>
            <a:off x="457200" y="2011361"/>
            <a:ext cx="4040188" cy="3951288"/>
          </a:xfrm>
        </p:spPr>
        <p:txBody>
          <a:bodyPr>
            <a:normAutofit/>
          </a:bodyPr>
          <a:lstStyle>
            <a:lvl1pPr>
              <a:defRPr sz="900">
                <a:solidFill>
                  <a:srgbClr val="003E7E"/>
                </a:solidFill>
                <a:latin typeface="Verdana" pitchFamily="34" charset="0"/>
                <a:ea typeface="Verdana" pitchFamily="34" charset="0"/>
                <a:cs typeface="Verdana" pitchFamily="34" charset="0"/>
              </a:defRPr>
            </a:lvl1pPr>
            <a:lvl2pPr>
              <a:defRPr sz="900">
                <a:solidFill>
                  <a:schemeClr val="bg1">
                    <a:lumMod val="50000"/>
                  </a:schemeClr>
                </a:solidFill>
                <a:latin typeface="Verdana" pitchFamily="34" charset="0"/>
                <a:ea typeface="Verdana" pitchFamily="34" charset="0"/>
                <a:cs typeface="Verdana" pitchFamily="34" charset="0"/>
              </a:defRPr>
            </a:lvl2pPr>
            <a:lvl3pPr>
              <a:defRPr sz="900">
                <a:solidFill>
                  <a:srgbClr val="003E7E"/>
                </a:solidFill>
                <a:latin typeface="Verdana" pitchFamily="34" charset="0"/>
                <a:ea typeface="Verdana" pitchFamily="34" charset="0"/>
                <a:cs typeface="Verdana" pitchFamily="34" charset="0"/>
              </a:defRPr>
            </a:lvl3pPr>
            <a:lvl4pPr>
              <a:defRPr sz="900">
                <a:solidFill>
                  <a:srgbClr val="003E7E"/>
                </a:solidFill>
                <a:latin typeface="Verdana" pitchFamily="34" charset="0"/>
                <a:ea typeface="Verdana" pitchFamily="34" charset="0"/>
                <a:cs typeface="Verdana" pitchFamily="34" charset="0"/>
              </a:defRPr>
            </a:lvl4pPr>
            <a:lvl5pPr>
              <a:defRPr sz="900">
                <a:solidFill>
                  <a:srgbClr val="003E7E"/>
                </a:solidFill>
                <a:latin typeface="Verdana" pitchFamily="34" charset="0"/>
                <a:ea typeface="Verdana" pitchFamily="34" charset="0"/>
                <a:cs typeface="Verdana"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p:txBody>
      </p:sp>
      <p:sp>
        <p:nvSpPr>
          <p:cNvPr id="5" name="Text Placeholder 4"/>
          <p:cNvSpPr>
            <a:spLocks noGrp="1"/>
          </p:cNvSpPr>
          <p:nvPr>
            <p:ph type="body" sz="quarter" idx="3"/>
          </p:nvPr>
        </p:nvSpPr>
        <p:spPr>
          <a:xfrm>
            <a:off x="4645033" y="1371603"/>
            <a:ext cx="4041775" cy="639764"/>
          </a:xfrm>
        </p:spPr>
        <p:txBody>
          <a:bodyPr anchor="b">
            <a:noAutofit/>
          </a:bodyPr>
          <a:lstStyle>
            <a:lvl1pPr marL="0" indent="0">
              <a:buNone/>
              <a:defRPr sz="1100" b="1">
                <a:solidFill>
                  <a:srgbClr val="008FC5"/>
                </a:solidFill>
                <a:latin typeface="Verdana" pitchFamily="34" charset="0"/>
                <a:ea typeface="Verdana" pitchFamily="34" charset="0"/>
                <a:cs typeface="Verdana" pitchFamily="34" charset="0"/>
              </a:defRPr>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en-US" dirty="0"/>
              <a:t>Click to edit Master text styles</a:t>
            </a:r>
          </a:p>
        </p:txBody>
      </p:sp>
      <p:sp>
        <p:nvSpPr>
          <p:cNvPr id="6" name="Content Placeholder 5"/>
          <p:cNvSpPr>
            <a:spLocks noGrp="1"/>
          </p:cNvSpPr>
          <p:nvPr>
            <p:ph sz="quarter" idx="4"/>
          </p:nvPr>
        </p:nvSpPr>
        <p:spPr>
          <a:xfrm>
            <a:off x="4645033" y="2011361"/>
            <a:ext cx="4041775" cy="3951288"/>
          </a:xfrm>
        </p:spPr>
        <p:txBody>
          <a:bodyPr>
            <a:normAutofit/>
          </a:bodyPr>
          <a:lstStyle>
            <a:lvl1pPr>
              <a:defRPr sz="900">
                <a:solidFill>
                  <a:srgbClr val="003E7E"/>
                </a:solidFill>
                <a:latin typeface="Verdana" pitchFamily="34" charset="0"/>
                <a:ea typeface="Verdana" pitchFamily="34" charset="0"/>
                <a:cs typeface="Verdana" pitchFamily="34" charset="0"/>
              </a:defRPr>
            </a:lvl1pPr>
            <a:lvl2pPr>
              <a:defRPr sz="900">
                <a:solidFill>
                  <a:schemeClr val="bg1">
                    <a:lumMod val="50000"/>
                  </a:schemeClr>
                </a:solidFill>
                <a:latin typeface="Verdana" pitchFamily="34" charset="0"/>
                <a:ea typeface="Verdana" pitchFamily="34" charset="0"/>
                <a:cs typeface="Verdana" pitchFamily="34" charset="0"/>
              </a:defRPr>
            </a:lvl2pPr>
            <a:lvl3pPr>
              <a:defRPr sz="900">
                <a:solidFill>
                  <a:srgbClr val="003E7E"/>
                </a:solidFill>
                <a:latin typeface="Verdana" pitchFamily="34" charset="0"/>
                <a:ea typeface="Verdana" pitchFamily="34" charset="0"/>
                <a:cs typeface="Verdana" pitchFamily="34" charset="0"/>
              </a:defRPr>
            </a:lvl3pPr>
            <a:lvl4pPr>
              <a:defRPr sz="900">
                <a:solidFill>
                  <a:srgbClr val="003E7E"/>
                </a:solidFill>
                <a:latin typeface="Verdana" pitchFamily="34" charset="0"/>
                <a:ea typeface="Verdana" pitchFamily="34" charset="0"/>
                <a:cs typeface="Verdana" pitchFamily="34" charset="0"/>
              </a:defRPr>
            </a:lvl4pPr>
            <a:lvl5pPr>
              <a:defRPr sz="900">
                <a:solidFill>
                  <a:srgbClr val="003E7E"/>
                </a:solidFill>
                <a:latin typeface="Verdana" pitchFamily="34" charset="0"/>
                <a:ea typeface="Verdana" pitchFamily="34" charset="0"/>
                <a:cs typeface="Verdana"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996924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52400" y="755654"/>
            <a:ext cx="8839200" cy="5762625"/>
          </a:xfrm>
        </p:spPr>
        <p:txBody>
          <a:bodyPr/>
          <a:lstStyle>
            <a:lvl1pPr marL="0" indent="0">
              <a:buNone/>
              <a:defRPr sz="2900"/>
            </a:lvl1pPr>
            <a:lvl2pPr marL="408194" indent="0">
              <a:buNone/>
              <a:defRPr sz="2500"/>
            </a:lvl2pPr>
            <a:lvl3pPr marL="816388" indent="0">
              <a:buNone/>
              <a:defRPr sz="2100"/>
            </a:lvl3pPr>
            <a:lvl4pPr marL="1224582" indent="0">
              <a:buNone/>
              <a:defRPr sz="1800"/>
            </a:lvl4pPr>
            <a:lvl5pPr marL="1632776" indent="0">
              <a:buNone/>
              <a:defRPr sz="1800"/>
            </a:lvl5pPr>
            <a:lvl6pPr marL="2040969" indent="0">
              <a:buNone/>
              <a:defRPr sz="1800"/>
            </a:lvl6pPr>
            <a:lvl7pPr marL="2449163" indent="0">
              <a:buNone/>
              <a:defRPr sz="1800"/>
            </a:lvl7pPr>
            <a:lvl8pPr marL="2857357" indent="0">
              <a:buNone/>
              <a:defRPr sz="1800"/>
            </a:lvl8pPr>
            <a:lvl9pPr marL="3265551" indent="0">
              <a:buNone/>
              <a:defRPr sz="1800"/>
            </a:lvl9pPr>
          </a:lstStyle>
          <a:p>
            <a:endParaRPr lang="en-US"/>
          </a:p>
        </p:txBody>
      </p:sp>
    </p:spTree>
    <p:extLst>
      <p:ext uri="{BB962C8B-B14F-4D97-AF65-F5344CB8AC3E}">
        <p14:creationId xmlns:p14="http://schemas.microsoft.com/office/powerpoint/2010/main" val="35161298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Content Placeholder 2"/>
          <p:cNvSpPr>
            <a:spLocks noGrp="1"/>
          </p:cNvSpPr>
          <p:nvPr>
            <p:ph sz="half" idx="1"/>
          </p:nvPr>
        </p:nvSpPr>
        <p:spPr>
          <a:xfrm>
            <a:off x="228600" y="1447800"/>
            <a:ext cx="4229100" cy="4343400"/>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Content Placeholder 3"/>
          <p:cNvSpPr>
            <a:spLocks noGrp="1"/>
          </p:cNvSpPr>
          <p:nvPr>
            <p:ph sz="half" idx="2"/>
          </p:nvPr>
        </p:nvSpPr>
        <p:spPr>
          <a:xfrm>
            <a:off x="4610100" y="1447800"/>
            <a:ext cx="4229100" cy="4343400"/>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Rectangle 10"/>
          <p:cNvSpPr>
            <a:spLocks noGrp="1" noChangeArrowheads="1"/>
          </p:cNvSpPr>
          <p:nvPr>
            <p:ph type="ftr" sz="quarter" idx="10"/>
          </p:nvPr>
        </p:nvSpPr>
        <p:spPr>
          <a:xfrm>
            <a:off x="228600" y="6400800"/>
            <a:ext cx="3429000" cy="228600"/>
          </a:xfrm>
          <a:prstGeom prst="rect">
            <a:avLst/>
          </a:prstGeom>
          <a:ln/>
        </p:spPr>
        <p:txBody>
          <a:bodyPr lIns="81639" tIns="40819" rIns="81639" bIns="40819"/>
          <a:lstStyle>
            <a:lvl1pPr>
              <a:defRPr/>
            </a:lvl1pPr>
          </a:lstStyle>
          <a:p>
            <a:pPr defTabSz="816388">
              <a:defRPr/>
            </a:pPr>
            <a:r>
              <a:rPr lang="en-US" sz="1600">
                <a:solidFill>
                  <a:srgbClr val="002341"/>
                </a:solidFill>
              </a:rPr>
              <a:t>Confidential Information </a:t>
            </a:r>
            <a:r>
              <a:rPr lang="en-US" sz="1600">
                <a:solidFill>
                  <a:srgbClr val="FF9900"/>
                </a:solidFill>
              </a:rPr>
              <a:t>|</a:t>
            </a:r>
            <a:r>
              <a:rPr lang="en-US" sz="1600">
                <a:solidFill>
                  <a:srgbClr val="002341"/>
                </a:solidFill>
              </a:rPr>
              <a:t> </a:t>
            </a:r>
            <a:fld id="{E60B463D-2BD5-8747-9D4C-0E33823350C5}" type="datetime4">
              <a:rPr lang="en-US" sz="1600" smtClean="0">
                <a:solidFill>
                  <a:srgbClr val="002341"/>
                </a:solidFill>
              </a:rPr>
              <a:pPr defTabSz="816388">
                <a:defRPr/>
              </a:pPr>
              <a:t>May 22, 2018</a:t>
            </a:fld>
            <a:endParaRPr lang="en-US" sz="1600">
              <a:solidFill>
                <a:srgbClr val="002341"/>
              </a:solidFill>
            </a:endParaRPr>
          </a:p>
        </p:txBody>
      </p:sp>
    </p:spTree>
    <p:extLst>
      <p:ext uri="{BB962C8B-B14F-4D97-AF65-F5344CB8AC3E}">
        <p14:creationId xmlns:p14="http://schemas.microsoft.com/office/powerpoint/2010/main" val="24496235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ftr" sz="quarter" idx="10"/>
          </p:nvPr>
        </p:nvSpPr>
        <p:spPr>
          <a:xfrm>
            <a:off x="228600" y="6400800"/>
            <a:ext cx="3429000" cy="228600"/>
          </a:xfrm>
          <a:prstGeom prst="rect">
            <a:avLst/>
          </a:prstGeom>
          <a:ln/>
        </p:spPr>
        <p:txBody>
          <a:bodyPr lIns="81639" tIns="40819" rIns="81639" bIns="40819"/>
          <a:lstStyle>
            <a:lvl1pPr>
              <a:defRPr/>
            </a:lvl1pPr>
          </a:lstStyle>
          <a:p>
            <a:pPr defTabSz="816388">
              <a:defRPr/>
            </a:pPr>
            <a:r>
              <a:rPr lang="en-US" sz="1600">
                <a:solidFill>
                  <a:srgbClr val="002341"/>
                </a:solidFill>
              </a:rPr>
              <a:t>Confidential Information </a:t>
            </a:r>
            <a:r>
              <a:rPr lang="en-US" sz="1600">
                <a:solidFill>
                  <a:srgbClr val="FF9900"/>
                </a:solidFill>
              </a:rPr>
              <a:t>|</a:t>
            </a:r>
            <a:r>
              <a:rPr lang="en-US" sz="1600">
                <a:solidFill>
                  <a:srgbClr val="002341"/>
                </a:solidFill>
              </a:rPr>
              <a:t> </a:t>
            </a:r>
            <a:fld id="{E60B463D-2BD5-8747-9D4C-0E33823350C5}" type="datetime4">
              <a:rPr lang="en-US" sz="1600" smtClean="0">
                <a:solidFill>
                  <a:srgbClr val="002341"/>
                </a:solidFill>
              </a:rPr>
              <a:pPr defTabSz="816388">
                <a:defRPr/>
              </a:pPr>
              <a:t>May 22, 2018</a:t>
            </a:fld>
            <a:endParaRPr lang="en-US" sz="1600">
              <a:solidFill>
                <a:srgbClr val="002341"/>
              </a:solidFill>
            </a:endParaRPr>
          </a:p>
        </p:txBody>
      </p:sp>
    </p:spTree>
    <p:extLst>
      <p:ext uri="{BB962C8B-B14F-4D97-AF65-F5344CB8AC3E}">
        <p14:creationId xmlns:p14="http://schemas.microsoft.com/office/powerpoint/2010/main" val="18659548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Content Placeholder 2"/>
          <p:cNvSpPr>
            <a:spLocks noGrp="1"/>
          </p:cNvSpPr>
          <p:nvPr>
            <p:ph idx="1"/>
          </p:nvPr>
        </p:nvSpPr>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Rectangle 10"/>
          <p:cNvSpPr>
            <a:spLocks noGrp="1" noChangeArrowheads="1"/>
          </p:cNvSpPr>
          <p:nvPr>
            <p:ph type="ftr" sz="quarter" idx="10"/>
          </p:nvPr>
        </p:nvSpPr>
        <p:spPr>
          <a:xfrm>
            <a:off x="228600" y="6400800"/>
            <a:ext cx="3429000" cy="228600"/>
          </a:xfrm>
          <a:prstGeom prst="rect">
            <a:avLst/>
          </a:prstGeom>
          <a:ln/>
        </p:spPr>
        <p:txBody>
          <a:bodyPr lIns="81639" tIns="40819" rIns="81639" bIns="40819"/>
          <a:lstStyle>
            <a:lvl1pPr>
              <a:defRPr/>
            </a:lvl1pPr>
          </a:lstStyle>
          <a:p>
            <a:pPr defTabSz="816388">
              <a:defRPr/>
            </a:pPr>
            <a:r>
              <a:rPr lang="en-US" sz="1600">
                <a:solidFill>
                  <a:srgbClr val="002341"/>
                </a:solidFill>
              </a:rPr>
              <a:t>Confidential Information </a:t>
            </a:r>
            <a:r>
              <a:rPr lang="en-US" sz="1600">
                <a:solidFill>
                  <a:srgbClr val="FF9900"/>
                </a:solidFill>
              </a:rPr>
              <a:t>|</a:t>
            </a:r>
            <a:r>
              <a:rPr lang="en-US" sz="1600">
                <a:solidFill>
                  <a:srgbClr val="002341"/>
                </a:solidFill>
              </a:rPr>
              <a:t> </a:t>
            </a:r>
            <a:fld id="{E60B463D-2BD5-8747-9D4C-0E33823350C5}" type="datetime4">
              <a:rPr lang="en-US" sz="1600" smtClean="0">
                <a:solidFill>
                  <a:srgbClr val="002341"/>
                </a:solidFill>
              </a:rPr>
              <a:pPr defTabSz="816388">
                <a:defRPr/>
              </a:pPr>
              <a:t>May 22, 2018</a:t>
            </a:fld>
            <a:endParaRPr lang="en-US" sz="1600">
              <a:solidFill>
                <a:srgbClr val="002341"/>
              </a:solidFill>
            </a:endParaRPr>
          </a:p>
        </p:txBody>
      </p:sp>
    </p:spTree>
    <p:extLst>
      <p:ext uri="{BB962C8B-B14F-4D97-AF65-F5344CB8AC3E}">
        <p14:creationId xmlns:p14="http://schemas.microsoft.com/office/powerpoint/2010/main" val="15336804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4750" y="2828929"/>
            <a:ext cx="5791200" cy="1362075"/>
          </a:xfrm>
          <a:prstGeom prst="rect">
            <a:avLst/>
          </a:prstGeom>
        </p:spPr>
        <p:txBody>
          <a:bodyPr anchor="ctr">
            <a:normAutofit/>
          </a:bodyPr>
          <a:lstStyle>
            <a:lvl1pPr algn="l">
              <a:lnSpc>
                <a:spcPct val="80000"/>
              </a:lnSpc>
              <a:defRPr sz="1800" b="1" cap="none" baseline="0">
                <a:solidFill>
                  <a:schemeClr val="bg1"/>
                </a:solidFill>
                <a:latin typeface="Verdana" pitchFamily="34" charset="0"/>
                <a:ea typeface="Verdana" pitchFamily="34" charset="0"/>
                <a:cs typeface="Verdana" pitchFamily="34" charset="0"/>
              </a:defRPr>
            </a:lvl1pPr>
          </a:lstStyle>
          <a:p>
            <a:r>
              <a:rPr lang="en-US" dirty="0"/>
              <a:t>Click to edit Master title style</a:t>
            </a:r>
          </a:p>
        </p:txBody>
      </p:sp>
    </p:spTree>
    <p:extLst>
      <p:ext uri="{BB962C8B-B14F-4D97-AF65-F5344CB8AC3E}">
        <p14:creationId xmlns:p14="http://schemas.microsoft.com/office/powerpoint/2010/main" val="4010901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r>
              <a:rPr lang="cs-CZ" dirty="0" smtClean="0">
                <a:solidFill>
                  <a:prstClr val="black">
                    <a:tint val="75000"/>
                  </a:prstClr>
                </a:solidFill>
              </a:rPr>
              <a:t>Ludek Matyska  •  SDN  •  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781090"/>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endParaRPr lang="en-US"/>
          </a:p>
        </p:txBody>
      </p:sp>
      <p:sp>
        <p:nvSpPr>
          <p:cNvPr id="3" name="Rectangle 10"/>
          <p:cNvSpPr>
            <a:spLocks noGrp="1" noChangeArrowheads="1"/>
          </p:cNvSpPr>
          <p:nvPr>
            <p:ph type="ftr" sz="quarter" idx="10"/>
          </p:nvPr>
        </p:nvSpPr>
        <p:spPr>
          <a:xfrm>
            <a:off x="228600" y="6400800"/>
            <a:ext cx="3429000" cy="228600"/>
          </a:xfrm>
          <a:prstGeom prst="rect">
            <a:avLst/>
          </a:prstGeom>
          <a:ln/>
        </p:spPr>
        <p:txBody>
          <a:bodyPr lIns="81639" tIns="40819" rIns="81639" bIns="40819"/>
          <a:lstStyle>
            <a:lvl1pPr>
              <a:defRPr/>
            </a:lvl1pPr>
          </a:lstStyle>
          <a:p>
            <a:pPr defTabSz="816388">
              <a:defRPr/>
            </a:pPr>
            <a:r>
              <a:rPr lang="en-US" sz="1600">
                <a:solidFill>
                  <a:srgbClr val="002341"/>
                </a:solidFill>
              </a:rPr>
              <a:t>Confidential Information </a:t>
            </a:r>
            <a:r>
              <a:rPr lang="en-US" sz="1600">
                <a:solidFill>
                  <a:srgbClr val="FF9900"/>
                </a:solidFill>
              </a:rPr>
              <a:t>|</a:t>
            </a:r>
            <a:r>
              <a:rPr lang="en-US" sz="1600">
                <a:solidFill>
                  <a:srgbClr val="002341"/>
                </a:solidFill>
              </a:rPr>
              <a:t> </a:t>
            </a:r>
            <a:fld id="{E60B463D-2BD5-8747-9D4C-0E33823350C5}" type="datetime4">
              <a:rPr lang="en-US" sz="1600" smtClean="0">
                <a:solidFill>
                  <a:srgbClr val="002341"/>
                </a:solidFill>
              </a:rPr>
              <a:pPr defTabSz="816388">
                <a:defRPr/>
              </a:pPr>
              <a:t>May 22, 2018</a:t>
            </a:fld>
            <a:endParaRPr lang="en-US" sz="1600">
              <a:solidFill>
                <a:srgbClr val="002341"/>
              </a:solidFill>
            </a:endParaRPr>
          </a:p>
        </p:txBody>
      </p:sp>
    </p:spTree>
    <p:extLst>
      <p:ext uri="{BB962C8B-B14F-4D97-AF65-F5344CB8AC3E}">
        <p14:creationId xmlns:p14="http://schemas.microsoft.com/office/powerpoint/2010/main" val="16102820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sv-SE"/>
              <a:t>Click to edit Master title style</a:t>
            </a:r>
            <a:endParaRPr lang="en-US"/>
          </a:p>
        </p:txBody>
      </p:sp>
      <p:sp>
        <p:nvSpPr>
          <p:cNvPr id="3" name="Text Placeholder 2"/>
          <p:cNvSpPr>
            <a:spLocks noGrp="1"/>
          </p:cNvSpPr>
          <p:nvPr>
            <p:ph type="body" idx="1"/>
          </p:nvPr>
        </p:nvSpPr>
        <p:spPr>
          <a:xfrm>
            <a:off x="457200" y="1535117"/>
            <a:ext cx="4040188" cy="639761"/>
          </a:xfrm>
        </p:spPr>
        <p:txBody>
          <a:bodyPr anchor="b"/>
          <a:lstStyle>
            <a:lvl1pPr marL="0" indent="0">
              <a:buNone/>
              <a:defRPr sz="2100" b="1"/>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sv-S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5" name="Text Placeholder 4"/>
          <p:cNvSpPr>
            <a:spLocks noGrp="1"/>
          </p:cNvSpPr>
          <p:nvPr>
            <p:ph type="body" sz="quarter" idx="3"/>
          </p:nvPr>
        </p:nvSpPr>
        <p:spPr>
          <a:xfrm>
            <a:off x="4645031" y="1535117"/>
            <a:ext cx="4041775" cy="639761"/>
          </a:xfrm>
        </p:spPr>
        <p:txBody>
          <a:bodyPr anchor="b"/>
          <a:lstStyle>
            <a:lvl1pPr marL="0" indent="0">
              <a:buNone/>
              <a:defRPr sz="2100" b="1"/>
            </a:lvl1pPr>
            <a:lvl2pPr marL="408194" indent="0">
              <a:buNone/>
              <a:defRPr sz="1800" b="1"/>
            </a:lvl2pPr>
            <a:lvl3pPr marL="816388" indent="0">
              <a:buNone/>
              <a:defRPr sz="1600" b="1"/>
            </a:lvl3pPr>
            <a:lvl4pPr marL="1224582" indent="0">
              <a:buNone/>
              <a:defRPr sz="1400" b="1"/>
            </a:lvl4pPr>
            <a:lvl5pPr marL="1632776" indent="0">
              <a:buNone/>
              <a:defRPr sz="1400" b="1"/>
            </a:lvl5pPr>
            <a:lvl6pPr marL="2040969" indent="0">
              <a:buNone/>
              <a:defRPr sz="1400" b="1"/>
            </a:lvl6pPr>
            <a:lvl7pPr marL="2449163" indent="0">
              <a:buNone/>
              <a:defRPr sz="1400" b="1"/>
            </a:lvl7pPr>
            <a:lvl8pPr marL="2857357" indent="0">
              <a:buNone/>
              <a:defRPr sz="1400" b="1"/>
            </a:lvl8pPr>
            <a:lvl9pPr marL="3265551" indent="0">
              <a:buNone/>
              <a:defRPr sz="1400" b="1"/>
            </a:lvl9pPr>
          </a:lstStyle>
          <a:p>
            <a:pPr lvl="0"/>
            <a:r>
              <a:rPr lang="sv-SE"/>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7" name="Rectangle 10"/>
          <p:cNvSpPr>
            <a:spLocks noGrp="1" noChangeArrowheads="1"/>
          </p:cNvSpPr>
          <p:nvPr>
            <p:ph type="ftr" sz="quarter" idx="10"/>
          </p:nvPr>
        </p:nvSpPr>
        <p:spPr>
          <a:xfrm>
            <a:off x="228600" y="6400800"/>
            <a:ext cx="3429000" cy="228600"/>
          </a:xfrm>
          <a:prstGeom prst="rect">
            <a:avLst/>
          </a:prstGeom>
          <a:ln/>
        </p:spPr>
        <p:txBody>
          <a:bodyPr lIns="81639" tIns="40819" rIns="81639" bIns="40819"/>
          <a:lstStyle>
            <a:lvl1pPr>
              <a:defRPr/>
            </a:lvl1pPr>
          </a:lstStyle>
          <a:p>
            <a:pPr defTabSz="816388">
              <a:defRPr/>
            </a:pPr>
            <a:r>
              <a:rPr lang="en-US" sz="1600">
                <a:solidFill>
                  <a:srgbClr val="002341"/>
                </a:solidFill>
              </a:rPr>
              <a:t>Confidential Information </a:t>
            </a:r>
            <a:r>
              <a:rPr lang="en-US" sz="1600">
                <a:solidFill>
                  <a:srgbClr val="FF9900"/>
                </a:solidFill>
              </a:rPr>
              <a:t>|</a:t>
            </a:r>
            <a:r>
              <a:rPr lang="en-US" sz="1600">
                <a:solidFill>
                  <a:srgbClr val="002341"/>
                </a:solidFill>
              </a:rPr>
              <a:t> </a:t>
            </a:r>
            <a:fld id="{E60B463D-2BD5-8747-9D4C-0E33823350C5}" type="datetime4">
              <a:rPr lang="en-US" sz="1600" smtClean="0">
                <a:solidFill>
                  <a:srgbClr val="002341"/>
                </a:solidFill>
              </a:rPr>
              <a:pPr defTabSz="816388">
                <a:defRPr/>
              </a:pPr>
              <a:t>May 22, 2018</a:t>
            </a:fld>
            <a:endParaRPr lang="en-US" sz="1600">
              <a:solidFill>
                <a:srgbClr val="002341"/>
              </a:solidFill>
            </a:endParaRPr>
          </a:p>
        </p:txBody>
      </p:sp>
    </p:spTree>
    <p:extLst>
      <p:ext uri="{BB962C8B-B14F-4D97-AF65-F5344CB8AC3E}">
        <p14:creationId xmlns:p14="http://schemas.microsoft.com/office/powerpoint/2010/main" val="799432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cs-CZ" dirty="0" smtClean="0">
                <a:solidFill>
                  <a:prstClr val="black">
                    <a:tint val="75000"/>
                  </a:prstClr>
                </a:solidFill>
              </a:rPr>
              <a:t>Ludek Matyska  •  SDN  •  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65519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cs-CZ" dirty="0" smtClean="0">
                <a:solidFill>
                  <a:prstClr val="black">
                    <a:tint val="75000"/>
                  </a:prstClr>
                </a:solidFill>
              </a:rPr>
              <a:t>Ludek Matyska  •  SDN  •  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67988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cs-CZ" dirty="0" smtClean="0">
                <a:solidFill>
                  <a:prstClr val="black">
                    <a:tint val="75000"/>
                  </a:prstClr>
                </a:solidFill>
              </a:rPr>
              <a:t>Ludek Matyska  •  SDN  •  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03767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r>
              <a:rPr lang="cs-CZ" dirty="0" smtClean="0">
                <a:solidFill>
                  <a:prstClr val="black">
                    <a:tint val="75000"/>
                  </a:prstClr>
                </a:solidFill>
              </a:rPr>
              <a:t>Ludek Matyska  •  SDN  •  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122165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r>
              <a:rPr lang="cs-CZ" dirty="0" smtClean="0">
                <a:solidFill>
                  <a:prstClr val="black">
                    <a:tint val="75000"/>
                  </a:prstClr>
                </a:solidFill>
              </a:rPr>
              <a:t>Ludek Matyska  •  SDN  •  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51811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Full-Width 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994" y="1600202"/>
            <a:ext cx="8229600" cy="4334677"/>
          </a:xfrm>
          <a:prstGeom prst="rect">
            <a:avLst/>
          </a:prstGeom>
        </p:spPr>
        <p:txBody>
          <a:bodyPr/>
          <a:lstStyle>
            <a:lvl1pPr marL="342900" indent="-342900">
              <a:buClr>
                <a:schemeClr val="accent2"/>
              </a:buClr>
              <a:buFont typeface="Arial"/>
              <a:buChar char="•"/>
              <a:defRPr>
                <a:solidFill>
                  <a:srgbClr val="4C5C5C"/>
                </a:solidFill>
              </a:defRPr>
            </a:lvl1pPr>
            <a:lvl2pPr marL="800100" indent="-342900">
              <a:buClr>
                <a:schemeClr val="accent2"/>
              </a:buClr>
              <a:buFont typeface="Lucida Grande"/>
              <a:buChar char="»"/>
              <a:defRPr>
                <a:solidFill>
                  <a:srgbClr val="4C5C5C"/>
                </a:solidFill>
              </a:defRPr>
            </a:lvl2pPr>
            <a:lvl3pPr marL="1257300" indent="-342900">
              <a:buClr>
                <a:schemeClr val="accent2"/>
              </a:buClr>
              <a:buFont typeface="Lucida Grande"/>
              <a:buChar char="»"/>
              <a:defRPr sz="1800">
                <a:solidFill>
                  <a:srgbClr val="4C5C5C"/>
                </a:solidFill>
              </a:defRPr>
            </a:lvl3pPr>
            <a:lvl4pPr marL="1714500" indent="-342900">
              <a:buClr>
                <a:schemeClr val="accent2"/>
              </a:buClr>
              <a:buFont typeface="Lucida Grande"/>
              <a:buChar char="»"/>
              <a:defRPr sz="1600">
                <a:solidFill>
                  <a:srgbClr val="4C5C5C"/>
                </a:solidFill>
              </a:defRPr>
            </a:lvl4pPr>
            <a:lvl5pPr marL="2171700" indent="-342900">
              <a:buClr>
                <a:schemeClr val="accent2"/>
              </a:buClr>
              <a:buFont typeface="Lucida Grande"/>
              <a:buChar char="»"/>
              <a:defRPr sz="1400">
                <a:solidFill>
                  <a:srgbClr val="4C5C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60364" y="482959"/>
            <a:ext cx="8233141" cy="521089"/>
          </a:xfrm>
          <a:prstGeom prst="rect">
            <a:avLst/>
          </a:prstGeom>
        </p:spPr>
        <p:txBody>
          <a:bodyPr/>
          <a:lstStyle>
            <a:lvl1pPr>
              <a:lnSpc>
                <a:spcPts val="2500"/>
              </a:lnSpc>
              <a:defRPr/>
            </a:lvl1pPr>
          </a:lstStyle>
          <a:p>
            <a:r>
              <a:rPr lang="en-US"/>
              <a:t>Click to edit Master title style</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CEEFADD-E4A5-1D49-B5BE-1956F57FD909}" type="slidenum">
              <a:rPr lang="en-GB">
                <a:solidFill>
                  <a:prstClr val="black">
                    <a:tint val="75000"/>
                  </a:prstClr>
                </a:solidFill>
              </a:rPr>
              <a:pPr>
                <a:defRPr/>
              </a:pPr>
              <a:t>‹#›</a:t>
            </a:fld>
            <a:endParaRPr lang="en-GB" dirty="0">
              <a:solidFill>
                <a:prstClr val="black">
                  <a:tint val="75000"/>
                </a:prstClr>
              </a:solidFill>
            </a:endParaRPr>
          </a:p>
        </p:txBody>
      </p:sp>
      <p:sp>
        <p:nvSpPr>
          <p:cNvPr id="14" name="Content Placeholder 5"/>
          <p:cNvSpPr>
            <a:spLocks noGrp="1"/>
          </p:cNvSpPr>
          <p:nvPr>
            <p:ph sz="quarter" idx="13"/>
          </p:nvPr>
        </p:nvSpPr>
        <p:spPr>
          <a:xfrm>
            <a:off x="380722" y="1012341"/>
            <a:ext cx="8247062" cy="422910"/>
          </a:xfrm>
          <a:prstGeom prst="rect">
            <a:avLst/>
          </a:prstGeom>
        </p:spPr>
        <p:txBody>
          <a:bodyPr vert="horz"/>
          <a:lstStyle>
            <a:lvl1pPr marL="0" indent="0">
              <a:buNone/>
              <a:defRPr sz="1800" b="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Click to edit Master text styles</a:t>
            </a:r>
          </a:p>
        </p:txBody>
      </p:sp>
      <p:sp>
        <p:nvSpPr>
          <p:cNvPr id="15" name="Footer Placeholder 4"/>
          <p:cNvSpPr>
            <a:spLocks noGrp="1"/>
          </p:cNvSpPr>
          <p:nvPr>
            <p:ph type="ftr" sz="quarter" idx="3"/>
          </p:nvPr>
        </p:nvSpPr>
        <p:spPr>
          <a:xfrm>
            <a:off x="2705652" y="6356986"/>
            <a:ext cx="3314148" cy="363854"/>
          </a:xfrm>
          <a:prstGeom prst="rect">
            <a:avLst/>
          </a:prstGeom>
        </p:spPr>
        <p:txBody>
          <a:bodyPr vert="horz" lIns="91440" tIns="45720" rIns="91440" bIns="45720" rtlCol="0" anchor="ctr"/>
          <a:lstStyle>
            <a:lvl1pPr algn="ctr" fontAlgn="auto">
              <a:spcBef>
                <a:spcPts val="0"/>
              </a:spcBef>
              <a:spcAft>
                <a:spcPts val="0"/>
              </a:spcAft>
              <a:defRPr sz="1000">
                <a:solidFill>
                  <a:schemeClr val="tx1">
                    <a:tint val="75000"/>
                  </a:schemeClr>
                </a:solidFill>
                <a:latin typeface="+mn-lt"/>
                <a:ea typeface="+mn-ea"/>
                <a:cs typeface="+mn-cs"/>
              </a:defRPr>
            </a:lvl1pPr>
          </a:lstStyle>
          <a:p>
            <a:pPr>
              <a:defRPr/>
            </a:pPr>
            <a:endParaRPr lang="en-GB" dirty="0">
              <a:solidFill>
                <a:prstClr val="black">
                  <a:tint val="75000"/>
                </a:prstClr>
              </a:solidFill>
            </a:endParaRPr>
          </a:p>
        </p:txBody>
      </p:sp>
    </p:spTree>
    <p:extLst>
      <p:ext uri="{BB962C8B-B14F-4D97-AF65-F5344CB8AC3E}">
        <p14:creationId xmlns:p14="http://schemas.microsoft.com/office/powerpoint/2010/main" val="22153358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Obráze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10"/>
            <a:ext cx="9144000" cy="6856179"/>
          </a:xfrm>
          <a:prstGeom prst="rect">
            <a:avLst/>
          </a:prstGeom>
        </p:spPr>
      </p:pic>
      <p:sp>
        <p:nvSpPr>
          <p:cNvPr id="2" name="Title 1"/>
          <p:cNvSpPr>
            <a:spLocks noGrp="1"/>
          </p:cNvSpPr>
          <p:nvPr>
            <p:ph type="title" hasCustomPrompt="1"/>
          </p:nvPr>
        </p:nvSpPr>
        <p:spPr>
          <a:xfrm>
            <a:off x="323540" y="308432"/>
            <a:ext cx="6320677" cy="662878"/>
          </a:xfrm>
        </p:spPr>
        <p:txBody>
          <a:bodyPr>
            <a:normAutofit/>
          </a:bodyPr>
          <a:lstStyle>
            <a:lvl1pPr>
              <a:defRPr sz="3200" b="0">
                <a:solidFill>
                  <a:srgbClr val="990000"/>
                </a:solidFill>
                <a:latin typeface="CMU Sans Serif" panose="02000603000000000000" pitchFamily="2" charset="0"/>
                <a:ea typeface="CMU Sans Serif" panose="02000603000000000000" pitchFamily="2" charset="0"/>
                <a:cs typeface="CMU Sans Serif" panose="02000603000000000000" pitchFamily="2" charset="0"/>
              </a:defRPr>
            </a:lvl1pPr>
          </a:lstStyle>
          <a:p>
            <a:r>
              <a:rPr lang="cs-CZ" dirty="0"/>
              <a:t>Hlavní nadpis</a:t>
            </a:r>
            <a:endParaRPr lang="en-US" dirty="0"/>
          </a:p>
        </p:txBody>
      </p:sp>
      <p:sp>
        <p:nvSpPr>
          <p:cNvPr id="3" name="Content Placeholder 2"/>
          <p:cNvSpPr>
            <a:spLocks noGrp="1"/>
          </p:cNvSpPr>
          <p:nvPr>
            <p:ph idx="1" hasCustomPrompt="1"/>
          </p:nvPr>
        </p:nvSpPr>
        <p:spPr>
          <a:xfrm>
            <a:off x="438151" y="1275086"/>
            <a:ext cx="8153400" cy="5001889"/>
          </a:xfrm>
        </p:spPr>
        <p:txBody>
          <a:bodyPr/>
          <a:lstStyle>
            <a:lvl1pPr marL="0" indent="0">
              <a:lnSpc>
                <a:spcPct val="120000"/>
              </a:lnSpc>
              <a:buFontTx/>
              <a:buNone/>
              <a:defRPr sz="2400" b="1">
                <a:solidFill>
                  <a:srgbClr val="990000"/>
                </a:solidFill>
                <a:latin typeface="CMU Sans Serif" panose="02000603000000000000" pitchFamily="2" charset="0"/>
                <a:ea typeface="CMU Sans Serif" panose="02000603000000000000" pitchFamily="2" charset="0"/>
                <a:cs typeface="CMU Sans Serif" panose="02000603000000000000" pitchFamily="2" charset="0"/>
              </a:defRPr>
            </a:lvl1pPr>
            <a:lvl2pPr marL="0" indent="0">
              <a:lnSpc>
                <a:spcPct val="120000"/>
              </a:lnSpc>
              <a:buFontTx/>
              <a:buNone/>
              <a:defRPr sz="2400" b="1" baseline="0">
                <a:latin typeface="CMU Sans Serif" panose="02000603000000000000" pitchFamily="2" charset="0"/>
                <a:ea typeface="CMU Sans Serif" panose="02000603000000000000" pitchFamily="2" charset="0"/>
                <a:cs typeface="CMU Sans Serif" panose="02000603000000000000" pitchFamily="2" charset="0"/>
              </a:defRPr>
            </a:lvl2pPr>
            <a:lvl3pPr marL="0" indent="0">
              <a:lnSpc>
                <a:spcPct val="120000"/>
              </a:lnSpc>
              <a:buFontTx/>
              <a:buNone/>
              <a:defRPr sz="1800" b="1">
                <a:latin typeface="Pt sans"/>
                <a:cs typeface="Pt sans"/>
              </a:defRPr>
            </a:lvl3pPr>
            <a:lvl4pPr marL="627063" indent="-360363">
              <a:lnSpc>
                <a:spcPct val="120000"/>
              </a:lnSpc>
              <a:defRPr sz="2400" b="1" baseline="0">
                <a:latin typeface="CMU Sans Serif" panose="02000603000000000000" pitchFamily="2" charset="0"/>
                <a:ea typeface="CMU Sans Serif" panose="02000603000000000000" pitchFamily="2" charset="0"/>
                <a:cs typeface="CMU Sans Serif" panose="02000603000000000000" pitchFamily="2" charset="0"/>
              </a:defRPr>
            </a:lvl4pPr>
            <a:lvl5pPr marL="627063" indent="0">
              <a:lnSpc>
                <a:spcPct val="120000"/>
              </a:lnSpc>
              <a:defRPr sz="2000" b="1" baseline="0">
                <a:latin typeface="CMU Sans Serif" panose="02000603000000000000" pitchFamily="2" charset="0"/>
                <a:ea typeface="CMU Sans Serif" panose="02000603000000000000" pitchFamily="2" charset="0"/>
                <a:cs typeface="CMU Sans Serif" panose="02000603000000000000" pitchFamily="2" charset="0"/>
              </a:defRPr>
            </a:lvl5pPr>
            <a:lvl6pPr marL="1162050" indent="-269875">
              <a:buFont typeface="PT Sans" panose="020B0503020203020204" pitchFamily="34" charset="-18"/>
              <a:buChar char="−"/>
              <a:tabLst>
                <a:tab pos="1162050" algn="l"/>
              </a:tabLst>
              <a:defRPr sz="2000">
                <a:solidFill>
                  <a:schemeClr val="tx1"/>
                </a:solidFill>
              </a:defRPr>
            </a:lvl6pPr>
            <a:lvl7pPr marL="1162050" indent="0">
              <a:buFont typeface="PT Sans" panose="020B0503020203020204" pitchFamily="34" charset="-18"/>
              <a:buNone/>
              <a:defRPr sz="2000">
                <a:solidFill>
                  <a:schemeClr val="bg1">
                    <a:lumMod val="50000"/>
                  </a:schemeClr>
                </a:solidFill>
              </a:defRPr>
            </a:lvl7pPr>
          </a:lstStyle>
          <a:p>
            <a:pPr lvl="0"/>
            <a:r>
              <a:rPr lang="cs-CZ" dirty="0"/>
              <a:t>Podnadpis</a:t>
            </a:r>
          </a:p>
          <a:p>
            <a:pPr lvl="1"/>
            <a:r>
              <a:rPr lang="cs-CZ" dirty="0"/>
              <a:t>Textový řádek</a:t>
            </a:r>
          </a:p>
          <a:p>
            <a:pPr lvl="3"/>
            <a:r>
              <a:rPr lang="cs-CZ" dirty="0"/>
              <a:t>Textový řádek s odrážkou</a:t>
            </a:r>
          </a:p>
          <a:p>
            <a:pPr lvl="4"/>
            <a:r>
              <a:rPr lang="cs-CZ" dirty="0"/>
              <a:t>Poznámkový řádek pro odrážky</a:t>
            </a:r>
          </a:p>
          <a:p>
            <a:pPr lvl="3"/>
            <a:r>
              <a:rPr lang="cs-CZ" dirty="0"/>
              <a:t>Textová odrážka dlouhá, moc dlouhá, která obsahuje zvýrazněný text</a:t>
            </a:r>
          </a:p>
          <a:p>
            <a:pPr lvl="5"/>
            <a:r>
              <a:rPr lang="cs-CZ" dirty="0"/>
              <a:t>Textová odrážka další úrovně</a:t>
            </a:r>
          </a:p>
          <a:p>
            <a:pPr lvl="6"/>
            <a:r>
              <a:rPr lang="cs-CZ" dirty="0"/>
              <a:t>Poznámkový text může být rovněž dlouhý a zalomený přes několik řádků</a:t>
            </a:r>
            <a:endParaRPr lang="en-US" dirty="0"/>
          </a:p>
        </p:txBody>
      </p:sp>
      <p:sp>
        <p:nvSpPr>
          <p:cNvPr id="11" name="Date Placeholder 3"/>
          <p:cNvSpPr>
            <a:spLocks noGrp="1"/>
          </p:cNvSpPr>
          <p:nvPr>
            <p:ph type="dt" sz="half" idx="2"/>
          </p:nvPr>
        </p:nvSpPr>
        <p:spPr>
          <a:xfrm>
            <a:off x="83475" y="6611587"/>
            <a:ext cx="7650980" cy="253768"/>
          </a:xfrm>
          <a:prstGeom prst="rect">
            <a:avLst/>
          </a:prstGeom>
        </p:spPr>
        <p:txBody>
          <a:bodyPr vert="horz" lIns="91440" tIns="45720" rIns="91440" bIns="45720" rtlCol="0" anchor="ctr"/>
          <a:lstStyle>
            <a:lvl1pPr algn="l">
              <a:defRPr sz="1000" b="1" kern="1000" spc="50">
                <a:solidFill>
                  <a:schemeClr val="bg1"/>
                </a:solidFill>
                <a:latin typeface="Pt sans"/>
                <a:cs typeface="Pt sans"/>
              </a:defRPr>
            </a:lvl1pPr>
          </a:lstStyle>
          <a:p>
            <a:r>
              <a:rPr lang="cs-CZ" dirty="0" smtClean="0">
                <a:solidFill>
                  <a:schemeClr val="tx1"/>
                </a:solidFill>
              </a:rPr>
              <a:t>Ludek Matyska  •  SDN  •  5/</a:t>
            </a:r>
            <a:r>
              <a:rPr lang="en-US" dirty="0" smtClean="0">
                <a:solidFill>
                  <a:schemeClr val="tx1"/>
                </a:solidFill>
              </a:rPr>
              <a:t>22</a:t>
            </a:r>
            <a:r>
              <a:rPr lang="cs-CZ" dirty="0" smtClean="0">
                <a:solidFill>
                  <a:schemeClr val="tx1"/>
                </a:solidFill>
              </a:rPr>
              <a:t>/201</a:t>
            </a:r>
            <a:r>
              <a:rPr lang="en-US" dirty="0" smtClean="0">
                <a:solidFill>
                  <a:schemeClr val="tx1"/>
                </a:solidFill>
              </a:rPr>
              <a:t>8</a:t>
            </a:r>
            <a:endParaRPr lang="en-US" dirty="0">
              <a:solidFill>
                <a:schemeClr val="tx1"/>
              </a:solidFill>
            </a:endParaRPr>
          </a:p>
        </p:txBody>
      </p:sp>
      <p:sp>
        <p:nvSpPr>
          <p:cNvPr id="12" name="Slide Number Placeholder 5"/>
          <p:cNvSpPr>
            <a:spLocks noGrp="1"/>
          </p:cNvSpPr>
          <p:nvPr>
            <p:ph type="sldNum" sz="quarter" idx="4"/>
          </p:nvPr>
        </p:nvSpPr>
        <p:spPr>
          <a:xfrm>
            <a:off x="8360708" y="6624043"/>
            <a:ext cx="670313" cy="253768"/>
          </a:xfrm>
          <a:prstGeom prst="rect">
            <a:avLst/>
          </a:prstGeom>
        </p:spPr>
        <p:txBody>
          <a:bodyPr vert="horz" lIns="91440" tIns="45720" rIns="91440" bIns="45720" rtlCol="0" anchor="ctr"/>
          <a:lstStyle>
            <a:lvl1pPr algn="r">
              <a:defRPr sz="1200" b="1">
                <a:solidFill>
                  <a:schemeClr val="tx1"/>
                </a:solidFill>
                <a:latin typeface="Pt sans"/>
                <a:cs typeface="Pt sans"/>
              </a:defRPr>
            </a:lvl1pPr>
          </a:lstStyle>
          <a:p>
            <a:fld id="{7F1DA06D-66B4-4947-88F8-D9CE50A8E24D}" type="slidenum">
              <a:rPr lang="en-US" smtClean="0"/>
              <a:pPr/>
              <a:t>‹#›</a:t>
            </a:fld>
            <a:endParaRPr lang="en-US"/>
          </a:p>
        </p:txBody>
      </p:sp>
    </p:spTree>
    <p:extLst>
      <p:ext uri="{BB962C8B-B14F-4D97-AF65-F5344CB8AC3E}">
        <p14:creationId xmlns:p14="http://schemas.microsoft.com/office/powerpoint/2010/main" val="330515776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cs-CZ" dirty="0" smtClean="0">
                <a:solidFill>
                  <a:prstClr val="black">
                    <a:tint val="75000"/>
                  </a:prstClr>
                </a:solidFill>
              </a:rPr>
              <a:t>Ludek Matyska  •  SDN  •  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8162FF-AD4B-413E-956B-5CD18A6867CC}" type="slidenum">
              <a:rPr lang="en-US" altLang="cs-CZ"/>
              <a:pPr>
                <a:defRPr/>
              </a:pPr>
              <a:t>‹#›</a:t>
            </a:fld>
            <a:endParaRPr lang="en-US" altLang="cs-CZ"/>
          </a:p>
        </p:txBody>
      </p:sp>
    </p:spTree>
    <p:extLst>
      <p:ext uri="{BB962C8B-B14F-4D97-AF65-F5344CB8AC3E}">
        <p14:creationId xmlns:p14="http://schemas.microsoft.com/office/powerpoint/2010/main" val="157934924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4FDF1C2-BB47-46FE-AD0C-7A0FB6427A8E}" type="slidenum">
              <a:rPr lang="en-US" altLang="cs-CZ"/>
              <a:pPr>
                <a:defRPr/>
              </a:pPr>
              <a:t>‹#›</a:t>
            </a:fld>
            <a:endParaRPr lang="en-US" altLang="cs-CZ"/>
          </a:p>
        </p:txBody>
      </p:sp>
    </p:spTree>
    <p:extLst>
      <p:ext uri="{BB962C8B-B14F-4D97-AF65-F5344CB8AC3E}">
        <p14:creationId xmlns:p14="http://schemas.microsoft.com/office/powerpoint/2010/main" val="1178794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AFA2F2-575E-4661-86F1-814F16747B18}" type="slidenum">
              <a:rPr lang="en-US" altLang="cs-CZ"/>
              <a:pPr>
                <a:defRPr/>
              </a:pPr>
              <a:t>‹#›</a:t>
            </a:fld>
            <a:endParaRPr lang="en-US" altLang="cs-CZ"/>
          </a:p>
        </p:txBody>
      </p:sp>
    </p:spTree>
    <p:extLst>
      <p:ext uri="{BB962C8B-B14F-4D97-AF65-F5344CB8AC3E}">
        <p14:creationId xmlns:p14="http://schemas.microsoft.com/office/powerpoint/2010/main" val="1171816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2216F1A-A47E-4F42-82A0-80F38F28D64E}" type="slidenum">
              <a:rPr lang="en-US" altLang="cs-CZ"/>
              <a:pPr>
                <a:defRPr/>
              </a:pPr>
              <a:t>‹#›</a:t>
            </a:fld>
            <a:endParaRPr lang="en-US" altLang="cs-CZ"/>
          </a:p>
        </p:txBody>
      </p:sp>
    </p:spTree>
    <p:extLst>
      <p:ext uri="{BB962C8B-B14F-4D97-AF65-F5344CB8AC3E}">
        <p14:creationId xmlns:p14="http://schemas.microsoft.com/office/powerpoint/2010/main" val="3283918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60BEBC-CECA-427E-8919-3DDB865EAFE5}" type="slidenum">
              <a:rPr lang="en-US" altLang="cs-CZ"/>
              <a:pPr>
                <a:defRPr/>
              </a:pPr>
              <a:t>‹#›</a:t>
            </a:fld>
            <a:endParaRPr lang="en-US" altLang="cs-CZ"/>
          </a:p>
        </p:txBody>
      </p:sp>
    </p:spTree>
    <p:extLst>
      <p:ext uri="{BB962C8B-B14F-4D97-AF65-F5344CB8AC3E}">
        <p14:creationId xmlns:p14="http://schemas.microsoft.com/office/powerpoint/2010/main" val="76880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6971D82-9E3D-45C4-A90B-68ADDE8061E6}" type="slidenum">
              <a:rPr lang="en-US" altLang="cs-CZ"/>
              <a:pPr>
                <a:defRPr/>
              </a:pPr>
              <a:t>‹#›</a:t>
            </a:fld>
            <a:endParaRPr lang="en-US" altLang="cs-CZ"/>
          </a:p>
        </p:txBody>
      </p:sp>
    </p:spTree>
    <p:extLst>
      <p:ext uri="{BB962C8B-B14F-4D97-AF65-F5344CB8AC3E}">
        <p14:creationId xmlns:p14="http://schemas.microsoft.com/office/powerpoint/2010/main" val="1702830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3776532-A5AF-48D7-B00A-BA430FBB7DBE}" type="slidenum">
              <a:rPr lang="en-US" altLang="cs-CZ"/>
              <a:pPr>
                <a:defRPr/>
              </a:pPr>
              <a:t>‹#›</a:t>
            </a:fld>
            <a:endParaRPr lang="en-US" altLang="cs-CZ"/>
          </a:p>
        </p:txBody>
      </p:sp>
    </p:spTree>
    <p:extLst>
      <p:ext uri="{BB962C8B-B14F-4D97-AF65-F5344CB8AC3E}">
        <p14:creationId xmlns:p14="http://schemas.microsoft.com/office/powerpoint/2010/main" val="1679955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957ED30-3007-434F-AA90-4B112A976031}" type="slidenum">
              <a:rPr lang="en-US" altLang="cs-CZ"/>
              <a:pPr>
                <a:defRPr/>
              </a:pPr>
              <a:t>‹#›</a:t>
            </a:fld>
            <a:endParaRPr lang="en-US" altLang="cs-CZ"/>
          </a:p>
        </p:txBody>
      </p:sp>
    </p:spTree>
    <p:extLst>
      <p:ext uri="{BB962C8B-B14F-4D97-AF65-F5344CB8AC3E}">
        <p14:creationId xmlns:p14="http://schemas.microsoft.com/office/powerpoint/2010/main" val="154605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0132293-269B-4E4B-A365-3DEF1F25C62B}" type="slidenum">
              <a:rPr lang="en-US" altLang="cs-CZ"/>
              <a:pPr>
                <a:defRPr/>
              </a:pPr>
              <a:t>‹#›</a:t>
            </a:fld>
            <a:endParaRPr lang="en-US" altLang="cs-CZ"/>
          </a:p>
        </p:txBody>
      </p:sp>
    </p:spTree>
    <p:extLst>
      <p:ext uri="{BB962C8B-B14F-4D97-AF65-F5344CB8AC3E}">
        <p14:creationId xmlns:p14="http://schemas.microsoft.com/office/powerpoint/2010/main" val="3658398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9A4D619-2584-40DD-9029-F657A46A88DC}" type="slidenum">
              <a:rPr lang="en-US" altLang="cs-CZ"/>
              <a:pPr>
                <a:defRPr/>
              </a:pPr>
              <a:t>‹#›</a:t>
            </a:fld>
            <a:endParaRPr lang="en-US" altLang="cs-CZ"/>
          </a:p>
        </p:txBody>
      </p:sp>
    </p:spTree>
    <p:extLst>
      <p:ext uri="{BB962C8B-B14F-4D97-AF65-F5344CB8AC3E}">
        <p14:creationId xmlns:p14="http://schemas.microsoft.com/office/powerpoint/2010/main" val="3289193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10"/>
            <a:ext cx="9144000" cy="6856179"/>
          </a:xfrm>
          <a:prstGeom prst="rect">
            <a:avLst/>
          </a:prstGeom>
        </p:spPr>
      </p:pic>
      <p:sp>
        <p:nvSpPr>
          <p:cNvPr id="11" name="Subtitle 2"/>
          <p:cNvSpPr>
            <a:spLocks noGrp="1"/>
          </p:cNvSpPr>
          <p:nvPr>
            <p:ph type="subTitle" idx="10" hasCustomPrompt="1"/>
          </p:nvPr>
        </p:nvSpPr>
        <p:spPr>
          <a:xfrm>
            <a:off x="5656145" y="5445512"/>
            <a:ext cx="3190489" cy="1263805"/>
          </a:xfrm>
        </p:spPr>
        <p:txBody>
          <a:bodyPr>
            <a:normAutofit/>
          </a:bodyPr>
          <a:lstStyle>
            <a:lvl1pPr marL="0" indent="0" algn="l">
              <a:lnSpc>
                <a:spcPct val="120000"/>
              </a:lnSpc>
              <a:spcBef>
                <a:spcPts val="600"/>
              </a:spcBef>
              <a:buNone/>
              <a:defRPr sz="1600" b="1">
                <a:solidFill>
                  <a:schemeClr val="tx1"/>
                </a:solidFill>
                <a:latin typeface="Pt sans"/>
                <a:cs typeface="Pt san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a:t>Jméno Příjmení</a:t>
            </a:r>
          </a:p>
          <a:p>
            <a:r>
              <a:rPr lang="cs-CZ" dirty="0" err="1"/>
              <a:t>jmeno@ics.muni.cz</a:t>
            </a:r>
            <a:endParaRPr lang="cs-CZ" dirty="0"/>
          </a:p>
          <a:p>
            <a:r>
              <a:rPr lang="cs-CZ" dirty="0"/>
              <a:t>http://</a:t>
            </a:r>
            <a:r>
              <a:rPr lang="cs-CZ" dirty="0" err="1"/>
              <a:t>www.ics.muni.cz</a:t>
            </a:r>
            <a:r>
              <a:rPr lang="cs-CZ" dirty="0"/>
              <a:t>/~</a:t>
            </a:r>
            <a:r>
              <a:rPr lang="cs-CZ" dirty="0" err="1"/>
              <a:t>jmeno</a:t>
            </a:r>
            <a:endParaRPr lang="cs-CZ" dirty="0"/>
          </a:p>
        </p:txBody>
      </p:sp>
      <p:sp>
        <p:nvSpPr>
          <p:cNvPr id="12" name="Content Placeholder 2"/>
          <p:cNvSpPr>
            <a:spLocks noGrp="1"/>
          </p:cNvSpPr>
          <p:nvPr>
            <p:ph idx="1" hasCustomPrompt="1"/>
          </p:nvPr>
        </p:nvSpPr>
        <p:spPr>
          <a:xfrm>
            <a:off x="0" y="2197289"/>
            <a:ext cx="9144000" cy="3378317"/>
          </a:xfrm>
        </p:spPr>
        <p:txBody>
          <a:bodyPr>
            <a:normAutofit/>
          </a:bodyPr>
          <a:lstStyle>
            <a:lvl1pPr marL="0" indent="0">
              <a:lnSpc>
                <a:spcPct val="120000"/>
              </a:lnSpc>
              <a:buFontTx/>
              <a:buNone/>
              <a:defRPr sz="2500" b="1">
                <a:solidFill>
                  <a:schemeClr val="accent1"/>
                </a:solidFill>
                <a:latin typeface="Pt sans"/>
                <a:cs typeface="Pt sans"/>
              </a:defRPr>
            </a:lvl1pPr>
            <a:lvl2pPr marL="0" indent="0" algn="ctr">
              <a:lnSpc>
                <a:spcPct val="120000"/>
              </a:lnSpc>
              <a:buFontTx/>
              <a:buNone/>
              <a:defRPr sz="3200" b="1" baseline="0">
                <a:solidFill>
                  <a:srgbClr val="990000"/>
                </a:solidFill>
                <a:latin typeface="CMU Sans Serif" panose="02000603000000000000" pitchFamily="2" charset="0"/>
                <a:ea typeface="CMU Sans Serif" panose="02000603000000000000" pitchFamily="2" charset="0"/>
                <a:cs typeface="CMU Sans Serif" panose="02000603000000000000" pitchFamily="2" charset="0"/>
              </a:defRPr>
            </a:lvl2pPr>
            <a:lvl3pPr marL="0" indent="0">
              <a:lnSpc>
                <a:spcPct val="120000"/>
              </a:lnSpc>
              <a:buFontTx/>
              <a:buNone/>
              <a:defRPr sz="1800" b="1">
                <a:latin typeface="Pt sans"/>
                <a:cs typeface="Pt sans"/>
              </a:defRPr>
            </a:lvl3pPr>
            <a:lvl4pPr marL="835200" indent="-342000">
              <a:lnSpc>
                <a:spcPct val="120000"/>
              </a:lnSpc>
              <a:defRPr b="1">
                <a:latin typeface="Pt sans"/>
                <a:cs typeface="Pt sans"/>
              </a:defRPr>
            </a:lvl4pPr>
            <a:lvl5pPr>
              <a:lnSpc>
                <a:spcPct val="120000"/>
              </a:lnSpc>
              <a:defRPr b="1">
                <a:latin typeface="Pt sans"/>
                <a:cs typeface="Pt sans"/>
              </a:defRPr>
            </a:lvl5pPr>
          </a:lstStyle>
          <a:p>
            <a:pPr lvl="1"/>
            <a:r>
              <a:rPr lang="cs-CZ" dirty="0"/>
              <a:t>Děkuji za pozornost.</a:t>
            </a:r>
            <a:endParaRPr lang="en-US" dirty="0"/>
          </a:p>
        </p:txBody>
      </p:sp>
    </p:spTree>
    <p:extLst>
      <p:ext uri="{BB962C8B-B14F-4D97-AF65-F5344CB8AC3E}">
        <p14:creationId xmlns:p14="http://schemas.microsoft.com/office/powerpoint/2010/main" val="312885106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886F28-0D7D-4F87-A97F-6B2C44170916}" type="slidenum">
              <a:rPr lang="en-US" altLang="cs-CZ"/>
              <a:pPr>
                <a:defRPr/>
              </a:pPr>
              <a:t>‹#›</a:t>
            </a:fld>
            <a:endParaRPr lang="en-US" altLang="cs-CZ"/>
          </a:p>
        </p:txBody>
      </p:sp>
    </p:spTree>
    <p:extLst>
      <p:ext uri="{BB962C8B-B14F-4D97-AF65-F5344CB8AC3E}">
        <p14:creationId xmlns:p14="http://schemas.microsoft.com/office/powerpoint/2010/main" val="32800299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Nadpis a graf">
    <p:spTree>
      <p:nvGrpSpPr>
        <p:cNvPr id="1" name=""/>
        <p:cNvGrpSpPr/>
        <p:nvPr/>
      </p:nvGrpSpPr>
      <p:grpSpPr>
        <a:xfrm>
          <a:off x="0" y="0"/>
          <a:ext cx="0" cy="0"/>
          <a:chOff x="0" y="0"/>
          <a:chExt cx="0" cy="0"/>
        </a:xfrm>
      </p:grpSpPr>
      <p:sp>
        <p:nvSpPr>
          <p:cNvPr id="2" name="Nadpis 1"/>
          <p:cNvSpPr>
            <a:spLocks noGrp="1"/>
          </p:cNvSpPr>
          <p:nvPr>
            <p:ph type="title"/>
          </p:nvPr>
        </p:nvSpPr>
        <p:spPr>
          <a:xfrm>
            <a:off x="457200" y="249238"/>
            <a:ext cx="8229600" cy="911225"/>
          </a:xfrm>
        </p:spPr>
        <p:txBody>
          <a:bodyPr/>
          <a:lstStyle/>
          <a:p>
            <a:r>
              <a:rPr lang="cs-CZ"/>
              <a:t>Kliknutím lze upravit styl.</a:t>
            </a:r>
          </a:p>
        </p:txBody>
      </p:sp>
      <p:sp>
        <p:nvSpPr>
          <p:cNvPr id="3" name="Zástupný symbol pro graf 2"/>
          <p:cNvSpPr>
            <a:spLocks noGrp="1"/>
          </p:cNvSpPr>
          <p:nvPr>
            <p:ph type="chart" idx="1"/>
          </p:nvPr>
        </p:nvSpPr>
        <p:spPr>
          <a:xfrm>
            <a:off x="457200" y="1371600"/>
            <a:ext cx="8229600" cy="4754563"/>
          </a:xfrm>
        </p:spPr>
        <p:txBody>
          <a:bodyPr/>
          <a:lstStyle/>
          <a:p>
            <a:pPr lvl="0"/>
            <a:endParaRPr lang="cs-CZ" noProof="0"/>
          </a:p>
        </p:txBody>
      </p:sp>
      <p:sp>
        <p:nvSpPr>
          <p:cNvPr id="4"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F1EE03-9923-4727-8A0B-635139C7B1A5}" type="slidenum">
              <a:rPr lang="en-US" altLang="cs-CZ"/>
              <a:pPr>
                <a:defRPr/>
              </a:pPr>
              <a:t>‹#›</a:t>
            </a:fld>
            <a:endParaRPr lang="en-US" altLang="cs-CZ"/>
          </a:p>
        </p:txBody>
      </p:sp>
    </p:spTree>
    <p:extLst>
      <p:ext uri="{BB962C8B-B14F-4D97-AF65-F5344CB8AC3E}">
        <p14:creationId xmlns:p14="http://schemas.microsoft.com/office/powerpoint/2010/main" val="12565024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49238"/>
            <a:ext cx="8229600" cy="911225"/>
          </a:xfrm>
        </p:spPr>
        <p:txBody>
          <a:bodyPr/>
          <a:lstStyle/>
          <a:p>
            <a:r>
              <a:rPr lang="cs-CZ"/>
              <a:t>Kliknutím lze upravit styl.</a:t>
            </a:r>
          </a:p>
        </p:txBody>
      </p:sp>
      <p:sp>
        <p:nvSpPr>
          <p:cNvPr id="3" name="Zástupný symbol pro tabulku 2"/>
          <p:cNvSpPr>
            <a:spLocks noGrp="1"/>
          </p:cNvSpPr>
          <p:nvPr>
            <p:ph type="tbl" idx="1"/>
          </p:nvPr>
        </p:nvSpPr>
        <p:spPr>
          <a:xfrm>
            <a:off x="457200" y="1371600"/>
            <a:ext cx="8229600" cy="4754563"/>
          </a:xfrm>
        </p:spPr>
        <p:txBody>
          <a:bodyPr/>
          <a:lstStyle/>
          <a:p>
            <a:pPr lvl="0"/>
            <a:endParaRPr lang="cs-CZ" noProof="0"/>
          </a:p>
        </p:txBody>
      </p:sp>
      <p:sp>
        <p:nvSpPr>
          <p:cNvPr id="4"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6F05F7C-7A03-4CBA-8DD3-D45848C7A4A6}" type="slidenum">
              <a:rPr lang="en-US" altLang="cs-CZ"/>
              <a:pPr>
                <a:defRPr/>
              </a:pPr>
              <a:t>‹#›</a:t>
            </a:fld>
            <a:endParaRPr lang="en-US" altLang="cs-CZ"/>
          </a:p>
        </p:txBody>
      </p:sp>
    </p:spTree>
    <p:extLst>
      <p:ext uri="{BB962C8B-B14F-4D97-AF65-F5344CB8AC3E}">
        <p14:creationId xmlns:p14="http://schemas.microsoft.com/office/powerpoint/2010/main" val="3224449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78162FF-AD4B-413E-956B-5CD18A6867CC}" type="slidenum">
              <a:rPr lang="en-US" altLang="cs-CZ"/>
              <a:pPr>
                <a:defRPr/>
              </a:pPr>
              <a:t>‹#›</a:t>
            </a:fld>
            <a:endParaRPr lang="en-US" altLang="cs-CZ"/>
          </a:p>
        </p:txBody>
      </p:sp>
    </p:spTree>
    <p:extLst>
      <p:ext uri="{BB962C8B-B14F-4D97-AF65-F5344CB8AC3E}">
        <p14:creationId xmlns:p14="http://schemas.microsoft.com/office/powerpoint/2010/main" val="382715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4FDF1C2-BB47-46FE-AD0C-7A0FB6427A8E}" type="slidenum">
              <a:rPr lang="en-US" altLang="cs-CZ"/>
              <a:pPr>
                <a:defRPr/>
              </a:pPr>
              <a:t>‹#›</a:t>
            </a:fld>
            <a:endParaRPr lang="en-US" altLang="cs-CZ"/>
          </a:p>
        </p:txBody>
      </p:sp>
    </p:spTree>
    <p:extLst>
      <p:ext uri="{BB962C8B-B14F-4D97-AF65-F5344CB8AC3E}">
        <p14:creationId xmlns:p14="http://schemas.microsoft.com/office/powerpoint/2010/main" val="20427253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AFA2F2-575E-4661-86F1-814F16747B18}" type="slidenum">
              <a:rPr lang="en-US" altLang="cs-CZ"/>
              <a:pPr>
                <a:defRPr/>
              </a:pPr>
              <a:t>‹#›</a:t>
            </a:fld>
            <a:endParaRPr lang="en-US" altLang="cs-CZ"/>
          </a:p>
        </p:txBody>
      </p:sp>
    </p:spTree>
    <p:extLst>
      <p:ext uri="{BB962C8B-B14F-4D97-AF65-F5344CB8AC3E}">
        <p14:creationId xmlns:p14="http://schemas.microsoft.com/office/powerpoint/2010/main" val="1241848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2216F1A-A47E-4F42-82A0-80F38F28D64E}" type="slidenum">
              <a:rPr lang="en-US" altLang="cs-CZ"/>
              <a:pPr>
                <a:defRPr/>
              </a:pPr>
              <a:t>‹#›</a:t>
            </a:fld>
            <a:endParaRPr lang="en-US" altLang="cs-CZ"/>
          </a:p>
        </p:txBody>
      </p:sp>
    </p:spTree>
    <p:extLst>
      <p:ext uri="{BB962C8B-B14F-4D97-AF65-F5344CB8AC3E}">
        <p14:creationId xmlns:p14="http://schemas.microsoft.com/office/powerpoint/2010/main" val="1089327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860BEBC-CECA-427E-8919-3DDB865EAFE5}" type="slidenum">
              <a:rPr lang="en-US" altLang="cs-CZ"/>
              <a:pPr>
                <a:defRPr/>
              </a:pPr>
              <a:t>‹#›</a:t>
            </a:fld>
            <a:endParaRPr lang="en-US" altLang="cs-CZ"/>
          </a:p>
        </p:txBody>
      </p:sp>
    </p:spTree>
    <p:extLst>
      <p:ext uri="{BB962C8B-B14F-4D97-AF65-F5344CB8AC3E}">
        <p14:creationId xmlns:p14="http://schemas.microsoft.com/office/powerpoint/2010/main" val="28435715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6971D82-9E3D-45C4-A90B-68ADDE8061E6}" type="slidenum">
              <a:rPr lang="en-US" altLang="cs-CZ"/>
              <a:pPr>
                <a:defRPr/>
              </a:pPr>
              <a:t>‹#›</a:t>
            </a:fld>
            <a:endParaRPr lang="en-US" altLang="cs-CZ"/>
          </a:p>
        </p:txBody>
      </p:sp>
    </p:spTree>
    <p:extLst>
      <p:ext uri="{BB962C8B-B14F-4D97-AF65-F5344CB8AC3E}">
        <p14:creationId xmlns:p14="http://schemas.microsoft.com/office/powerpoint/2010/main" val="24515872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3776532-A5AF-48D7-B00A-BA430FBB7DBE}" type="slidenum">
              <a:rPr lang="en-US" altLang="cs-CZ"/>
              <a:pPr>
                <a:defRPr/>
              </a:pPr>
              <a:t>‹#›</a:t>
            </a:fld>
            <a:endParaRPr lang="en-US" altLang="cs-CZ"/>
          </a:p>
        </p:txBody>
      </p:sp>
    </p:spTree>
    <p:extLst>
      <p:ext uri="{BB962C8B-B14F-4D97-AF65-F5344CB8AC3E}">
        <p14:creationId xmlns:p14="http://schemas.microsoft.com/office/powerpoint/2010/main" val="2557697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2"/>
            <a:ext cx="9121675" cy="6811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hasCustomPrompt="1"/>
          </p:nvPr>
        </p:nvSpPr>
        <p:spPr>
          <a:xfrm>
            <a:off x="1028390" y="921469"/>
            <a:ext cx="7658410" cy="662878"/>
          </a:xfrm>
        </p:spPr>
        <p:txBody>
          <a:bodyPr>
            <a:normAutofit/>
          </a:bodyPr>
          <a:lstStyle>
            <a:lvl1pPr>
              <a:defRPr sz="3400"/>
            </a:lvl1pPr>
          </a:lstStyle>
          <a:p>
            <a:r>
              <a:rPr lang="cs-CZ" dirty="0"/>
              <a:t>Hlavní nadpis</a:t>
            </a:r>
            <a:endParaRPr lang="en-US" dirty="0"/>
          </a:p>
        </p:txBody>
      </p:sp>
      <p:sp>
        <p:nvSpPr>
          <p:cNvPr id="3" name="Content Placeholder 2"/>
          <p:cNvSpPr>
            <a:spLocks noGrp="1"/>
          </p:cNvSpPr>
          <p:nvPr>
            <p:ph sz="half" idx="1" hasCustomPrompt="1"/>
          </p:nvPr>
        </p:nvSpPr>
        <p:spPr>
          <a:xfrm>
            <a:off x="1028389" y="1715784"/>
            <a:ext cx="3717073" cy="4410379"/>
          </a:xfrm>
        </p:spPr>
        <p:txBody>
          <a:bodyPr/>
          <a:lstStyle>
            <a:lvl1pPr>
              <a:defRPr sz="2400">
                <a:solidFill>
                  <a:srgbClr val="BC044E"/>
                </a:solidFill>
              </a:defRPr>
            </a:lvl1pPr>
            <a:lvl2pPr>
              <a:defRPr sz="2000"/>
            </a:lvl2pPr>
            <a:lvl3pPr>
              <a:defRPr sz="1800"/>
            </a:lvl3pPr>
            <a:lvl4pPr>
              <a:defRPr sz="2000"/>
            </a:lvl4pPr>
            <a:lvl5pPr>
              <a:defRPr sz="1800"/>
            </a:lvl5pPr>
            <a:lvl6pPr>
              <a:defRPr sz="1800"/>
            </a:lvl6pPr>
            <a:lvl7pPr>
              <a:defRPr sz="1800"/>
            </a:lvl7pPr>
            <a:lvl8pPr>
              <a:defRPr sz="1800"/>
            </a:lvl8pPr>
            <a:lvl9pPr>
              <a:defRPr sz="1800"/>
            </a:lvl9pPr>
          </a:lstStyle>
          <a:p>
            <a:pPr lvl="0"/>
            <a:r>
              <a:rPr lang="cs-CZ" dirty="0"/>
              <a:t>Podnadpis</a:t>
            </a:r>
          </a:p>
          <a:p>
            <a:pPr lvl="1"/>
            <a:r>
              <a:rPr lang="cs-CZ" dirty="0"/>
              <a:t>Textový řádek</a:t>
            </a:r>
          </a:p>
          <a:p>
            <a:pPr lvl="2"/>
            <a:r>
              <a:rPr lang="cs-CZ" dirty="0"/>
              <a:t>P</a:t>
            </a:r>
            <a:r>
              <a:rPr lang="en-US" dirty="0"/>
              <a:t>o</a:t>
            </a:r>
            <a:r>
              <a:rPr lang="cs-CZ" dirty="0"/>
              <a:t>známkový řádek</a:t>
            </a:r>
          </a:p>
          <a:p>
            <a:pPr lvl="3"/>
            <a:r>
              <a:rPr lang="cs-CZ" dirty="0"/>
              <a:t>Odrážka</a:t>
            </a:r>
          </a:p>
          <a:p>
            <a:pPr lvl="4"/>
            <a:r>
              <a:rPr lang="cs-CZ" dirty="0"/>
              <a:t>Poznámka k odrážce</a:t>
            </a:r>
            <a:endParaRPr lang="en-US" dirty="0"/>
          </a:p>
        </p:txBody>
      </p:sp>
      <p:sp>
        <p:nvSpPr>
          <p:cNvPr id="4" name="Content Placeholder 3"/>
          <p:cNvSpPr>
            <a:spLocks noGrp="1"/>
          </p:cNvSpPr>
          <p:nvPr>
            <p:ph sz="half" idx="2" hasCustomPrompt="1"/>
          </p:nvPr>
        </p:nvSpPr>
        <p:spPr>
          <a:xfrm>
            <a:off x="5184083" y="1715784"/>
            <a:ext cx="3780263" cy="4410379"/>
          </a:xfrm>
        </p:spPr>
        <p:txBody>
          <a:bodyPr/>
          <a:lstStyle>
            <a:lvl1pPr>
              <a:defRPr sz="2400">
                <a:solidFill>
                  <a:srgbClr val="BC044E"/>
                </a:solidFill>
              </a:defRPr>
            </a:lvl1pPr>
            <a:lvl2pPr>
              <a:defRPr sz="2000"/>
            </a:lvl2pPr>
            <a:lvl3pPr>
              <a:defRPr sz="1800"/>
            </a:lvl3pPr>
            <a:lvl4pPr>
              <a:defRPr sz="2000"/>
            </a:lvl4pPr>
            <a:lvl5pPr>
              <a:defRPr sz="1800"/>
            </a:lvl5pPr>
            <a:lvl6pPr>
              <a:defRPr sz="1800"/>
            </a:lvl6pPr>
            <a:lvl7pPr>
              <a:defRPr sz="1800"/>
            </a:lvl7pPr>
            <a:lvl8pPr>
              <a:defRPr sz="1800"/>
            </a:lvl8pPr>
            <a:lvl9pPr>
              <a:defRPr sz="1800"/>
            </a:lvl9pPr>
          </a:lstStyle>
          <a:p>
            <a:pPr lvl="0"/>
            <a:r>
              <a:rPr lang="cs-CZ" dirty="0"/>
              <a:t>Podnadpis</a:t>
            </a:r>
          </a:p>
          <a:p>
            <a:pPr lvl="1"/>
            <a:r>
              <a:rPr lang="cs-CZ" dirty="0"/>
              <a:t>Textový řádek</a:t>
            </a:r>
          </a:p>
          <a:p>
            <a:pPr lvl="2"/>
            <a:r>
              <a:rPr lang="cs-CZ" dirty="0"/>
              <a:t>Poznámkový řádek</a:t>
            </a:r>
          </a:p>
          <a:p>
            <a:pPr lvl="3"/>
            <a:r>
              <a:rPr lang="cs-CZ" dirty="0"/>
              <a:t>Odrážka</a:t>
            </a:r>
          </a:p>
          <a:p>
            <a:pPr lvl="4"/>
            <a:r>
              <a:rPr lang="cs-CZ" dirty="0"/>
              <a:t>Poznámka k odrážce</a:t>
            </a:r>
            <a:endParaRPr lang="en-US" dirty="0"/>
          </a:p>
        </p:txBody>
      </p:sp>
      <p:sp>
        <p:nvSpPr>
          <p:cNvPr id="10" name="Date Placeholder 3"/>
          <p:cNvSpPr>
            <a:spLocks noGrp="1"/>
          </p:cNvSpPr>
          <p:nvPr>
            <p:ph type="dt" sz="half" idx="10"/>
          </p:nvPr>
        </p:nvSpPr>
        <p:spPr>
          <a:xfrm>
            <a:off x="216825" y="6554437"/>
            <a:ext cx="7650980" cy="253768"/>
          </a:xfrm>
          <a:prstGeom prst="rect">
            <a:avLst/>
          </a:prstGeom>
        </p:spPr>
        <p:txBody>
          <a:bodyPr vert="horz" lIns="91440" tIns="45720" rIns="91440" bIns="45720" rtlCol="0" anchor="ctr"/>
          <a:lstStyle>
            <a:lvl1pPr algn="l">
              <a:defRPr sz="1000" b="1" kern="1000" spc="50">
                <a:solidFill>
                  <a:schemeClr val="tx1"/>
                </a:solidFill>
                <a:latin typeface="Pt sans"/>
                <a:cs typeface="Pt sans"/>
              </a:defRPr>
            </a:lvl1pPr>
          </a:lstStyle>
          <a:p>
            <a:r>
              <a:rPr lang="cs-CZ" dirty="0" smtClean="0"/>
              <a:t>Ludek Matyska  •  SDN  •  5/</a:t>
            </a:r>
            <a:r>
              <a:rPr lang="en-US" dirty="0" smtClean="0"/>
              <a:t>22</a:t>
            </a:r>
            <a:r>
              <a:rPr lang="cs-CZ" dirty="0" smtClean="0"/>
              <a:t>/201</a:t>
            </a:r>
            <a:r>
              <a:rPr lang="en-US" dirty="0" smtClean="0"/>
              <a:t>8</a:t>
            </a:r>
            <a:endParaRPr lang="en-US" dirty="0"/>
          </a:p>
        </p:txBody>
      </p:sp>
      <p:sp>
        <p:nvSpPr>
          <p:cNvPr id="13" name="Slide Number Placeholder 5"/>
          <p:cNvSpPr>
            <a:spLocks noGrp="1"/>
          </p:cNvSpPr>
          <p:nvPr>
            <p:ph type="sldNum" sz="quarter" idx="4"/>
          </p:nvPr>
        </p:nvSpPr>
        <p:spPr>
          <a:xfrm>
            <a:off x="8294033" y="6557368"/>
            <a:ext cx="670313" cy="253768"/>
          </a:xfrm>
          <a:prstGeom prst="rect">
            <a:avLst/>
          </a:prstGeom>
        </p:spPr>
        <p:txBody>
          <a:bodyPr vert="horz" lIns="91440" tIns="45720" rIns="91440" bIns="45720" rtlCol="0" anchor="ctr"/>
          <a:lstStyle>
            <a:lvl1pPr algn="r">
              <a:defRPr sz="1200" b="1">
                <a:solidFill>
                  <a:schemeClr val="bg1"/>
                </a:solidFill>
                <a:latin typeface="Pt sans"/>
                <a:cs typeface="Pt sans"/>
              </a:defRPr>
            </a:lvl1pPr>
          </a:lstStyle>
          <a:p>
            <a:fld id="{7F1DA06D-66B4-4947-88F8-D9CE50A8E24D}" type="slidenum">
              <a:rPr lang="en-US" smtClean="0"/>
              <a:pPr/>
              <a:t>‹#›</a:t>
            </a:fld>
            <a:endParaRPr lang="en-US"/>
          </a:p>
        </p:txBody>
      </p:sp>
    </p:spTree>
    <p:extLst>
      <p:ext uri="{BB962C8B-B14F-4D97-AF65-F5344CB8AC3E}">
        <p14:creationId xmlns:p14="http://schemas.microsoft.com/office/powerpoint/2010/main" val="165025039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957ED30-3007-434F-AA90-4B112A976031}" type="slidenum">
              <a:rPr lang="en-US" altLang="cs-CZ"/>
              <a:pPr>
                <a:defRPr/>
              </a:pPr>
              <a:t>‹#›</a:t>
            </a:fld>
            <a:endParaRPr lang="en-US" altLang="cs-CZ"/>
          </a:p>
        </p:txBody>
      </p:sp>
    </p:spTree>
    <p:extLst>
      <p:ext uri="{BB962C8B-B14F-4D97-AF65-F5344CB8AC3E}">
        <p14:creationId xmlns:p14="http://schemas.microsoft.com/office/powerpoint/2010/main" val="5111936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0132293-269B-4E4B-A365-3DEF1F25C62B}" type="slidenum">
              <a:rPr lang="en-US" altLang="cs-CZ"/>
              <a:pPr>
                <a:defRPr/>
              </a:pPr>
              <a:t>‹#›</a:t>
            </a:fld>
            <a:endParaRPr lang="en-US" altLang="cs-CZ"/>
          </a:p>
        </p:txBody>
      </p:sp>
    </p:spTree>
    <p:extLst>
      <p:ext uri="{BB962C8B-B14F-4D97-AF65-F5344CB8AC3E}">
        <p14:creationId xmlns:p14="http://schemas.microsoft.com/office/powerpoint/2010/main" val="25669736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9A4D619-2584-40DD-9029-F657A46A88DC}" type="slidenum">
              <a:rPr lang="en-US" altLang="cs-CZ"/>
              <a:pPr>
                <a:defRPr/>
              </a:pPr>
              <a:t>‹#›</a:t>
            </a:fld>
            <a:endParaRPr lang="en-US" altLang="cs-CZ"/>
          </a:p>
        </p:txBody>
      </p:sp>
    </p:spTree>
    <p:extLst>
      <p:ext uri="{BB962C8B-B14F-4D97-AF65-F5344CB8AC3E}">
        <p14:creationId xmlns:p14="http://schemas.microsoft.com/office/powerpoint/2010/main" val="33162475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886F28-0D7D-4F87-A97F-6B2C44170916}" type="slidenum">
              <a:rPr lang="en-US" altLang="cs-CZ"/>
              <a:pPr>
                <a:defRPr/>
              </a:pPr>
              <a:t>‹#›</a:t>
            </a:fld>
            <a:endParaRPr lang="en-US" altLang="cs-CZ"/>
          </a:p>
        </p:txBody>
      </p:sp>
    </p:spTree>
    <p:extLst>
      <p:ext uri="{BB962C8B-B14F-4D97-AF65-F5344CB8AC3E}">
        <p14:creationId xmlns:p14="http://schemas.microsoft.com/office/powerpoint/2010/main" val="31241544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chart" preserve="1">
  <p:cSld name="Nadpis a graf">
    <p:spTree>
      <p:nvGrpSpPr>
        <p:cNvPr id="1" name=""/>
        <p:cNvGrpSpPr/>
        <p:nvPr/>
      </p:nvGrpSpPr>
      <p:grpSpPr>
        <a:xfrm>
          <a:off x="0" y="0"/>
          <a:ext cx="0" cy="0"/>
          <a:chOff x="0" y="0"/>
          <a:chExt cx="0" cy="0"/>
        </a:xfrm>
      </p:grpSpPr>
      <p:sp>
        <p:nvSpPr>
          <p:cNvPr id="2" name="Nadpis 1"/>
          <p:cNvSpPr>
            <a:spLocks noGrp="1"/>
          </p:cNvSpPr>
          <p:nvPr>
            <p:ph type="title"/>
          </p:nvPr>
        </p:nvSpPr>
        <p:spPr>
          <a:xfrm>
            <a:off x="457200" y="249238"/>
            <a:ext cx="8229600" cy="911225"/>
          </a:xfrm>
        </p:spPr>
        <p:txBody>
          <a:bodyPr/>
          <a:lstStyle/>
          <a:p>
            <a:r>
              <a:rPr lang="cs-CZ"/>
              <a:t>Kliknutím lze upravit styl.</a:t>
            </a:r>
          </a:p>
        </p:txBody>
      </p:sp>
      <p:sp>
        <p:nvSpPr>
          <p:cNvPr id="3" name="Zástupný symbol pro graf 2"/>
          <p:cNvSpPr>
            <a:spLocks noGrp="1"/>
          </p:cNvSpPr>
          <p:nvPr>
            <p:ph type="chart" idx="1"/>
          </p:nvPr>
        </p:nvSpPr>
        <p:spPr>
          <a:xfrm>
            <a:off x="457200" y="1371600"/>
            <a:ext cx="8229600" cy="4754563"/>
          </a:xfrm>
        </p:spPr>
        <p:txBody>
          <a:bodyPr/>
          <a:lstStyle/>
          <a:p>
            <a:pPr lvl="0"/>
            <a:endParaRPr lang="cs-CZ" noProof="0"/>
          </a:p>
        </p:txBody>
      </p:sp>
      <p:sp>
        <p:nvSpPr>
          <p:cNvPr id="4"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F1EE03-9923-4727-8A0B-635139C7B1A5}" type="slidenum">
              <a:rPr lang="en-US" altLang="cs-CZ"/>
              <a:pPr>
                <a:defRPr/>
              </a:pPr>
              <a:t>‹#›</a:t>
            </a:fld>
            <a:endParaRPr lang="en-US" altLang="cs-CZ"/>
          </a:p>
        </p:txBody>
      </p:sp>
    </p:spTree>
    <p:extLst>
      <p:ext uri="{BB962C8B-B14F-4D97-AF65-F5344CB8AC3E}">
        <p14:creationId xmlns:p14="http://schemas.microsoft.com/office/powerpoint/2010/main" val="37638233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457200" y="249238"/>
            <a:ext cx="8229600" cy="911225"/>
          </a:xfrm>
        </p:spPr>
        <p:txBody>
          <a:bodyPr/>
          <a:lstStyle/>
          <a:p>
            <a:r>
              <a:rPr lang="cs-CZ"/>
              <a:t>Kliknutím lze upravit styl.</a:t>
            </a:r>
          </a:p>
        </p:txBody>
      </p:sp>
      <p:sp>
        <p:nvSpPr>
          <p:cNvPr id="3" name="Zástupný symbol pro tabulku 2"/>
          <p:cNvSpPr>
            <a:spLocks noGrp="1"/>
          </p:cNvSpPr>
          <p:nvPr>
            <p:ph type="tbl" idx="1"/>
          </p:nvPr>
        </p:nvSpPr>
        <p:spPr>
          <a:xfrm>
            <a:off x="457200" y="1371600"/>
            <a:ext cx="8229600" cy="4754563"/>
          </a:xfrm>
        </p:spPr>
        <p:txBody>
          <a:bodyPr/>
          <a:lstStyle/>
          <a:p>
            <a:pPr lvl="0"/>
            <a:endParaRPr lang="cs-CZ" noProof="0"/>
          </a:p>
        </p:txBody>
      </p:sp>
      <p:sp>
        <p:nvSpPr>
          <p:cNvPr id="4" name="Date Placeholder 3"/>
          <p:cNvSpPr>
            <a:spLocks noGrp="1"/>
          </p:cNvSpPr>
          <p:nvPr>
            <p:ph type="dt" sz="half" idx="10"/>
          </p:nvPr>
        </p:nvSpPr>
        <p:spPr/>
        <p:txBody>
          <a:bodyPr/>
          <a:lstStyle>
            <a:lvl1pPr>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6F05F7C-7A03-4CBA-8DD3-D45848C7A4A6}" type="slidenum">
              <a:rPr lang="en-US" altLang="cs-CZ"/>
              <a:pPr>
                <a:defRPr/>
              </a:pPr>
              <a:t>‹#›</a:t>
            </a:fld>
            <a:endParaRPr lang="en-US" altLang="cs-CZ"/>
          </a:p>
        </p:txBody>
      </p:sp>
    </p:spTree>
    <p:extLst>
      <p:ext uri="{BB962C8B-B14F-4D97-AF65-F5344CB8AC3E}">
        <p14:creationId xmlns:p14="http://schemas.microsoft.com/office/powerpoint/2010/main" val="18104317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cs-CZ" altLang="cs-CZ"/>
              <a:t>Ludek Matyska  •  SDN  •  5/18/2016</a:t>
            </a:r>
            <a:endParaRPr lang="en-US" altLang="cs-CZ"/>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25B4EE1-D20E-4830-B035-0E1F897E3189}" type="slidenum">
              <a:rPr lang="en-US" altLang="cs-CZ"/>
              <a:pPr/>
              <a:t>‹#›</a:t>
            </a:fld>
            <a:endParaRPr lang="en-US" altLang="cs-CZ"/>
          </a:p>
        </p:txBody>
      </p:sp>
    </p:spTree>
    <p:extLst>
      <p:ext uri="{BB962C8B-B14F-4D97-AF65-F5344CB8AC3E}">
        <p14:creationId xmlns:p14="http://schemas.microsoft.com/office/powerpoint/2010/main" val="11644330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cs-CZ" altLang="cs-CZ"/>
              <a:t>Ludek Matyska  •  SDN  •  5/18/2016</a:t>
            </a:r>
            <a:endParaRPr lang="en-US" altLang="cs-CZ"/>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040F9868-C08A-4A03-AFDE-AC200BA53AFD}" type="slidenum">
              <a:rPr lang="en-US" altLang="cs-CZ"/>
              <a:pPr/>
              <a:t>‹#›</a:t>
            </a:fld>
            <a:endParaRPr lang="en-US" altLang="cs-CZ"/>
          </a:p>
        </p:txBody>
      </p:sp>
    </p:spTree>
    <p:extLst>
      <p:ext uri="{BB962C8B-B14F-4D97-AF65-F5344CB8AC3E}">
        <p14:creationId xmlns:p14="http://schemas.microsoft.com/office/powerpoint/2010/main" val="9278697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cs-CZ" altLang="cs-CZ"/>
              <a:t>Ludek Matyska  •  SDN  •  5/18/2016</a:t>
            </a:r>
            <a:endParaRPr lang="en-US" altLang="cs-CZ"/>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B2087AF-46FA-4358-B559-97A99B613EF6}" type="slidenum">
              <a:rPr lang="en-US" altLang="cs-CZ"/>
              <a:pPr/>
              <a:t>‹#›</a:t>
            </a:fld>
            <a:endParaRPr lang="en-US" altLang="cs-CZ"/>
          </a:p>
        </p:txBody>
      </p:sp>
    </p:spTree>
    <p:extLst>
      <p:ext uri="{BB962C8B-B14F-4D97-AF65-F5344CB8AC3E}">
        <p14:creationId xmlns:p14="http://schemas.microsoft.com/office/powerpoint/2010/main" val="20707701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r>
              <a:rPr lang="cs-CZ" altLang="cs-CZ"/>
              <a:t>Ludek Matyska  •  SDN  •  5/18/2016</a:t>
            </a:r>
            <a:endParaRPr lang="en-US" altLang="cs-CZ"/>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01499C5-4597-405A-9271-8C6D29834FC4}" type="slidenum">
              <a:rPr lang="en-US" altLang="cs-CZ"/>
              <a:pPr/>
              <a:t>‹#›</a:t>
            </a:fld>
            <a:endParaRPr lang="en-US" altLang="cs-CZ"/>
          </a:p>
        </p:txBody>
      </p:sp>
    </p:spTree>
    <p:extLst>
      <p:ext uri="{BB962C8B-B14F-4D97-AF65-F5344CB8AC3E}">
        <p14:creationId xmlns:p14="http://schemas.microsoft.com/office/powerpoint/2010/main" val="979562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2"/>
            <a:ext cx="9121675" cy="6811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hasCustomPrompt="1"/>
          </p:nvPr>
        </p:nvSpPr>
        <p:spPr>
          <a:xfrm>
            <a:off x="1028390" y="916462"/>
            <a:ext cx="7658410" cy="662878"/>
          </a:xfrm>
        </p:spPr>
        <p:txBody>
          <a:bodyPr>
            <a:normAutofit/>
          </a:bodyPr>
          <a:lstStyle>
            <a:lvl1pPr>
              <a:defRPr sz="3400"/>
            </a:lvl1pPr>
          </a:lstStyle>
          <a:p>
            <a:r>
              <a:rPr lang="cs-CZ" dirty="0"/>
              <a:t>Hlavní nadpis</a:t>
            </a:r>
            <a:endParaRPr lang="en-US" dirty="0"/>
          </a:p>
        </p:txBody>
      </p:sp>
      <p:sp>
        <p:nvSpPr>
          <p:cNvPr id="8" name="Date Placeholder 3"/>
          <p:cNvSpPr>
            <a:spLocks noGrp="1"/>
          </p:cNvSpPr>
          <p:nvPr>
            <p:ph type="dt" sz="half" idx="2"/>
          </p:nvPr>
        </p:nvSpPr>
        <p:spPr>
          <a:xfrm>
            <a:off x="216825" y="6554437"/>
            <a:ext cx="7650980" cy="253768"/>
          </a:xfrm>
          <a:prstGeom prst="rect">
            <a:avLst/>
          </a:prstGeom>
        </p:spPr>
        <p:txBody>
          <a:bodyPr vert="horz" lIns="91440" tIns="45720" rIns="91440" bIns="45720" rtlCol="0" anchor="ctr"/>
          <a:lstStyle>
            <a:lvl1pPr algn="l">
              <a:defRPr sz="1000" b="1" kern="1000" spc="50">
                <a:solidFill>
                  <a:schemeClr val="tx1"/>
                </a:solidFill>
                <a:latin typeface="Pt sans"/>
                <a:cs typeface="Pt sans"/>
              </a:defRPr>
            </a:lvl1pPr>
          </a:lstStyle>
          <a:p>
            <a:r>
              <a:rPr lang="cs-CZ" dirty="0" smtClean="0"/>
              <a:t>Ludek Matyska  •  SDN  •  5/</a:t>
            </a:r>
            <a:r>
              <a:rPr lang="en-US" dirty="0" smtClean="0"/>
              <a:t>22</a:t>
            </a:r>
            <a:r>
              <a:rPr lang="cs-CZ" dirty="0" smtClean="0"/>
              <a:t>/201</a:t>
            </a:r>
            <a:r>
              <a:rPr lang="en-US" dirty="0" smtClean="0"/>
              <a:t>8</a:t>
            </a:r>
            <a:endParaRPr lang="en-US" dirty="0"/>
          </a:p>
        </p:txBody>
      </p:sp>
      <p:sp>
        <p:nvSpPr>
          <p:cNvPr id="11" name="Slide Number Placeholder 5"/>
          <p:cNvSpPr>
            <a:spLocks noGrp="1"/>
          </p:cNvSpPr>
          <p:nvPr>
            <p:ph type="sldNum" sz="quarter" idx="4"/>
          </p:nvPr>
        </p:nvSpPr>
        <p:spPr>
          <a:xfrm>
            <a:off x="8294033" y="6557368"/>
            <a:ext cx="670313" cy="253768"/>
          </a:xfrm>
          <a:prstGeom prst="rect">
            <a:avLst/>
          </a:prstGeom>
        </p:spPr>
        <p:txBody>
          <a:bodyPr vert="horz" lIns="91440" tIns="45720" rIns="91440" bIns="45720" rtlCol="0" anchor="ctr"/>
          <a:lstStyle>
            <a:lvl1pPr algn="r">
              <a:defRPr sz="1200" b="1">
                <a:solidFill>
                  <a:schemeClr val="tx1"/>
                </a:solidFill>
                <a:latin typeface="Pt sans"/>
                <a:cs typeface="Pt sans"/>
              </a:defRPr>
            </a:lvl1pPr>
          </a:lstStyle>
          <a:p>
            <a:fld id="{7F1DA06D-66B4-4947-88F8-D9CE50A8E24D}" type="slidenum">
              <a:rPr lang="en-US" smtClean="0"/>
              <a:pPr/>
              <a:t>‹#›</a:t>
            </a:fld>
            <a:endParaRPr lang="en-US"/>
          </a:p>
        </p:txBody>
      </p:sp>
    </p:spTree>
    <p:extLst>
      <p:ext uri="{BB962C8B-B14F-4D97-AF65-F5344CB8AC3E}">
        <p14:creationId xmlns:p14="http://schemas.microsoft.com/office/powerpoint/2010/main" val="191986701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r>
              <a:rPr lang="cs-CZ" altLang="cs-CZ"/>
              <a:t>Ludek Matyska  •  SDN  •  5/18/2016</a:t>
            </a:r>
            <a:endParaRPr lang="en-US" altLang="cs-CZ"/>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AE9C04E5-C9B7-4DE6-BBF7-8D3CC71496A3}" type="slidenum">
              <a:rPr lang="en-US" altLang="cs-CZ"/>
              <a:pPr/>
              <a:t>‹#›</a:t>
            </a:fld>
            <a:endParaRPr lang="en-US" altLang="cs-CZ"/>
          </a:p>
        </p:txBody>
      </p:sp>
    </p:spTree>
    <p:extLst>
      <p:ext uri="{BB962C8B-B14F-4D97-AF65-F5344CB8AC3E}">
        <p14:creationId xmlns:p14="http://schemas.microsoft.com/office/powerpoint/2010/main" val="21038265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r>
              <a:rPr lang="cs-CZ" altLang="cs-CZ"/>
              <a:t>Ludek Matyska  •  SDN  •  5/18/2016</a:t>
            </a:r>
            <a:endParaRPr lang="en-US" altLang="cs-CZ"/>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F5C92584-CF4C-42EC-A311-0937AEE31605}" type="slidenum">
              <a:rPr lang="en-US" altLang="cs-CZ"/>
              <a:pPr/>
              <a:t>‹#›</a:t>
            </a:fld>
            <a:endParaRPr lang="en-US" altLang="cs-CZ"/>
          </a:p>
        </p:txBody>
      </p:sp>
    </p:spTree>
    <p:extLst>
      <p:ext uri="{BB962C8B-B14F-4D97-AF65-F5344CB8AC3E}">
        <p14:creationId xmlns:p14="http://schemas.microsoft.com/office/powerpoint/2010/main" val="3686070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r>
              <a:rPr lang="cs-CZ" altLang="cs-CZ"/>
              <a:t>Ludek Matyska  •  SDN  •  5/18/2016</a:t>
            </a:r>
            <a:endParaRPr lang="en-US" altLang="cs-CZ"/>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BC4103B-B024-4644-9B73-1F94D29E4C3A}" type="slidenum">
              <a:rPr lang="en-US" altLang="cs-CZ"/>
              <a:pPr/>
              <a:t>‹#›</a:t>
            </a:fld>
            <a:endParaRPr lang="en-US" altLang="cs-CZ"/>
          </a:p>
        </p:txBody>
      </p:sp>
    </p:spTree>
    <p:extLst>
      <p:ext uri="{BB962C8B-B14F-4D97-AF65-F5344CB8AC3E}">
        <p14:creationId xmlns:p14="http://schemas.microsoft.com/office/powerpoint/2010/main" val="19274930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r>
              <a:rPr lang="cs-CZ" altLang="cs-CZ"/>
              <a:t>Ludek Matyska  •  SDN  •  5/18/2016</a:t>
            </a:r>
            <a:endParaRPr lang="en-US" altLang="cs-CZ"/>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BCF6DB1-9D7D-47AC-AFD3-EF1A154F9F9C}" type="slidenum">
              <a:rPr lang="en-US" altLang="cs-CZ"/>
              <a:pPr/>
              <a:t>‹#›</a:t>
            </a:fld>
            <a:endParaRPr lang="en-US" altLang="cs-CZ"/>
          </a:p>
        </p:txBody>
      </p:sp>
    </p:spTree>
    <p:extLst>
      <p:ext uri="{BB962C8B-B14F-4D97-AF65-F5344CB8AC3E}">
        <p14:creationId xmlns:p14="http://schemas.microsoft.com/office/powerpoint/2010/main" val="31134067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r>
              <a:rPr lang="cs-CZ" altLang="cs-CZ"/>
              <a:t>Ludek Matyska  •  SDN  •  5/18/2016</a:t>
            </a:r>
            <a:endParaRPr lang="en-US" altLang="cs-CZ"/>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F603D928-516B-40A5-9AE4-985F31AF70F7}" type="slidenum">
              <a:rPr lang="en-US" altLang="cs-CZ"/>
              <a:pPr/>
              <a:t>‹#›</a:t>
            </a:fld>
            <a:endParaRPr lang="en-US" altLang="cs-CZ"/>
          </a:p>
        </p:txBody>
      </p:sp>
    </p:spTree>
    <p:extLst>
      <p:ext uri="{BB962C8B-B14F-4D97-AF65-F5344CB8AC3E}">
        <p14:creationId xmlns:p14="http://schemas.microsoft.com/office/powerpoint/2010/main" val="3480582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cs-CZ" altLang="cs-CZ"/>
              <a:t>Ludek Matyska  •  SDN  •  5/18/2016</a:t>
            </a:r>
            <a:endParaRPr lang="en-US" altLang="cs-CZ"/>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9833C82-9AA4-42D7-890A-ECA0872781C5}" type="slidenum">
              <a:rPr lang="en-US" altLang="cs-CZ"/>
              <a:pPr/>
              <a:t>‹#›</a:t>
            </a:fld>
            <a:endParaRPr lang="en-US" altLang="cs-CZ"/>
          </a:p>
        </p:txBody>
      </p:sp>
    </p:spTree>
    <p:extLst>
      <p:ext uri="{BB962C8B-B14F-4D97-AF65-F5344CB8AC3E}">
        <p14:creationId xmlns:p14="http://schemas.microsoft.com/office/powerpoint/2010/main" val="40260701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cs-CZ" altLang="cs-CZ"/>
              <a:t>Ludek Matyska  •  SDN  •  5/18/2016</a:t>
            </a:r>
            <a:endParaRPr lang="en-US" altLang="cs-CZ"/>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EE13095-AC63-41C0-AEC0-8BE809F51951}" type="slidenum">
              <a:rPr lang="en-US" altLang="cs-CZ"/>
              <a:pPr/>
              <a:t>‹#›</a:t>
            </a:fld>
            <a:endParaRPr lang="en-US" altLang="cs-CZ"/>
          </a:p>
        </p:txBody>
      </p:sp>
    </p:spTree>
    <p:extLst>
      <p:ext uri="{BB962C8B-B14F-4D97-AF65-F5344CB8AC3E}">
        <p14:creationId xmlns:p14="http://schemas.microsoft.com/office/powerpoint/2010/main" val="23075014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r>
              <a:rPr lang="cs-CZ">
                <a:solidFill>
                  <a:prstClr val="black">
                    <a:tint val="75000"/>
                  </a:prstClr>
                </a:solidFill>
              </a:rPr>
              <a:t>Ludek Matyska  •  SDN  •  5/18/2016</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37160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7917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013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216825" y="6554437"/>
            <a:ext cx="7650980" cy="253768"/>
          </a:xfrm>
          <a:prstGeom prst="rect">
            <a:avLst/>
          </a:prstGeom>
        </p:spPr>
        <p:txBody>
          <a:bodyPr vert="horz" lIns="91440" tIns="45720" rIns="91440" bIns="45720" rtlCol="0" anchor="ctr"/>
          <a:lstStyle>
            <a:lvl1pPr algn="l">
              <a:defRPr sz="1000" b="1" kern="1000" spc="50">
                <a:solidFill>
                  <a:schemeClr val="tx1"/>
                </a:solidFill>
                <a:latin typeface="Pt sans"/>
                <a:cs typeface="Pt sans"/>
              </a:defRPr>
            </a:lvl1pPr>
          </a:lstStyle>
          <a:p>
            <a:r>
              <a:rPr lang="cs-CZ"/>
              <a:t>Ludek Matyska  •  SDN  •  5/18/2016</a:t>
            </a:r>
            <a:endParaRPr lang="en-US"/>
          </a:p>
        </p:txBody>
      </p:sp>
      <p:sp>
        <p:nvSpPr>
          <p:cNvPr id="8" name="Slide Number Placeholder 5"/>
          <p:cNvSpPr>
            <a:spLocks noGrp="1"/>
          </p:cNvSpPr>
          <p:nvPr>
            <p:ph type="sldNum" sz="quarter" idx="4"/>
          </p:nvPr>
        </p:nvSpPr>
        <p:spPr>
          <a:xfrm>
            <a:off x="8294033" y="6535852"/>
            <a:ext cx="670313" cy="253768"/>
          </a:xfrm>
          <a:prstGeom prst="rect">
            <a:avLst/>
          </a:prstGeom>
        </p:spPr>
        <p:txBody>
          <a:bodyPr vert="horz" lIns="91440" tIns="45720" rIns="91440" bIns="45720" rtlCol="0" anchor="ctr"/>
          <a:lstStyle>
            <a:lvl1pPr algn="r">
              <a:defRPr sz="1200" b="1">
                <a:solidFill>
                  <a:schemeClr val="tx1"/>
                </a:solidFill>
                <a:latin typeface="Pt sans"/>
                <a:cs typeface="Pt sans"/>
              </a:defRPr>
            </a:lvl1pPr>
          </a:lstStyle>
          <a:p>
            <a:fld id="{7F1DA06D-66B4-4947-88F8-D9CE50A8E24D}" type="slidenum">
              <a:rPr lang="en-US" smtClean="0"/>
              <a:pPr/>
              <a:t>‹#›</a:t>
            </a:fld>
            <a:endParaRPr lang="en-US"/>
          </a:p>
        </p:txBody>
      </p:sp>
      <p:sp>
        <p:nvSpPr>
          <p:cNvPr id="12" name="Title 1"/>
          <p:cNvSpPr>
            <a:spLocks noGrp="1"/>
          </p:cNvSpPr>
          <p:nvPr>
            <p:ph type="title" hasCustomPrompt="1"/>
          </p:nvPr>
        </p:nvSpPr>
        <p:spPr>
          <a:xfrm>
            <a:off x="1028390" y="922213"/>
            <a:ext cx="7658410" cy="662878"/>
          </a:xfrm>
        </p:spPr>
        <p:txBody>
          <a:bodyPr>
            <a:normAutofit/>
          </a:bodyPr>
          <a:lstStyle>
            <a:lvl1pPr>
              <a:defRPr sz="3400"/>
            </a:lvl1pPr>
          </a:lstStyle>
          <a:p>
            <a:r>
              <a:rPr lang="cs-CZ" dirty="0"/>
              <a:t>Hlavní nadpis</a:t>
            </a:r>
            <a:endParaRPr lang="en-US" dirty="0"/>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2"/>
            <a:ext cx="9121675" cy="6811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608912"/>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3609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4656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07948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99960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1856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8469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7274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2415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Full-Width 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994" y="1600202"/>
            <a:ext cx="8229600" cy="4334677"/>
          </a:xfrm>
          <a:prstGeom prst="rect">
            <a:avLst/>
          </a:prstGeom>
        </p:spPr>
        <p:txBody>
          <a:bodyPr/>
          <a:lstStyle>
            <a:lvl1pPr marL="342900" indent="-342900">
              <a:buClr>
                <a:schemeClr val="accent2"/>
              </a:buClr>
              <a:buFont typeface="Arial"/>
              <a:buChar char="•"/>
              <a:defRPr>
                <a:solidFill>
                  <a:srgbClr val="4C5C5C"/>
                </a:solidFill>
              </a:defRPr>
            </a:lvl1pPr>
            <a:lvl2pPr marL="800100" indent="-342900">
              <a:buClr>
                <a:schemeClr val="accent2"/>
              </a:buClr>
              <a:buFont typeface="Lucida Grande"/>
              <a:buChar char="»"/>
              <a:defRPr>
                <a:solidFill>
                  <a:srgbClr val="4C5C5C"/>
                </a:solidFill>
              </a:defRPr>
            </a:lvl2pPr>
            <a:lvl3pPr marL="1257300" indent="-342900">
              <a:buClr>
                <a:schemeClr val="accent2"/>
              </a:buClr>
              <a:buFont typeface="Lucida Grande"/>
              <a:buChar char="»"/>
              <a:defRPr sz="1800">
                <a:solidFill>
                  <a:srgbClr val="4C5C5C"/>
                </a:solidFill>
              </a:defRPr>
            </a:lvl3pPr>
            <a:lvl4pPr marL="1714500" indent="-342900">
              <a:buClr>
                <a:schemeClr val="accent2"/>
              </a:buClr>
              <a:buFont typeface="Lucida Grande"/>
              <a:buChar char="»"/>
              <a:defRPr sz="1600">
                <a:solidFill>
                  <a:srgbClr val="4C5C5C"/>
                </a:solidFill>
              </a:defRPr>
            </a:lvl4pPr>
            <a:lvl5pPr marL="2171700" indent="-342900">
              <a:buClr>
                <a:schemeClr val="accent2"/>
              </a:buClr>
              <a:buFont typeface="Lucida Grande"/>
              <a:buChar char="»"/>
              <a:defRPr sz="1400">
                <a:solidFill>
                  <a:srgbClr val="4C5C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60364" y="482959"/>
            <a:ext cx="8233141" cy="521089"/>
          </a:xfrm>
          <a:prstGeom prst="rect">
            <a:avLst/>
          </a:prstGeom>
        </p:spPr>
        <p:txBody>
          <a:bodyPr/>
          <a:lstStyle>
            <a:lvl1pPr>
              <a:lnSpc>
                <a:spcPts val="2500"/>
              </a:lnSpc>
              <a:defRPr/>
            </a:lvl1pPr>
          </a:lstStyle>
          <a:p>
            <a:r>
              <a:rPr lang="en-US"/>
              <a:t>Click to edit Master title style</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CEEFADD-E4A5-1D49-B5BE-1956F57FD909}" type="slidenum">
              <a:rPr lang="en-GB">
                <a:solidFill>
                  <a:prstClr val="black">
                    <a:tint val="75000"/>
                  </a:prstClr>
                </a:solidFill>
              </a:rPr>
              <a:pPr>
                <a:defRPr/>
              </a:pPr>
              <a:t>‹#›</a:t>
            </a:fld>
            <a:endParaRPr lang="en-GB" dirty="0">
              <a:solidFill>
                <a:prstClr val="black">
                  <a:tint val="75000"/>
                </a:prstClr>
              </a:solidFill>
            </a:endParaRPr>
          </a:p>
        </p:txBody>
      </p:sp>
      <p:sp>
        <p:nvSpPr>
          <p:cNvPr id="14" name="Content Placeholder 5"/>
          <p:cNvSpPr>
            <a:spLocks noGrp="1"/>
          </p:cNvSpPr>
          <p:nvPr>
            <p:ph sz="quarter" idx="13"/>
          </p:nvPr>
        </p:nvSpPr>
        <p:spPr>
          <a:xfrm>
            <a:off x="380722" y="1012341"/>
            <a:ext cx="8247062" cy="422910"/>
          </a:xfrm>
          <a:prstGeom prst="rect">
            <a:avLst/>
          </a:prstGeom>
        </p:spPr>
        <p:txBody>
          <a:bodyPr vert="horz"/>
          <a:lstStyle>
            <a:lvl1pPr marL="0" indent="0">
              <a:buNone/>
              <a:defRPr sz="1800" b="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Click to edit Master text styles</a:t>
            </a:r>
          </a:p>
        </p:txBody>
      </p:sp>
      <p:sp>
        <p:nvSpPr>
          <p:cNvPr id="15" name="Footer Placeholder 4"/>
          <p:cNvSpPr>
            <a:spLocks noGrp="1"/>
          </p:cNvSpPr>
          <p:nvPr>
            <p:ph type="ftr" sz="quarter" idx="3"/>
          </p:nvPr>
        </p:nvSpPr>
        <p:spPr>
          <a:xfrm>
            <a:off x="2705652" y="6356986"/>
            <a:ext cx="3314148" cy="363854"/>
          </a:xfrm>
          <a:prstGeom prst="rect">
            <a:avLst/>
          </a:prstGeom>
        </p:spPr>
        <p:txBody>
          <a:bodyPr vert="horz" lIns="91440" tIns="45720" rIns="91440" bIns="45720" rtlCol="0" anchor="ctr"/>
          <a:lstStyle>
            <a:lvl1pPr algn="ctr" fontAlgn="auto">
              <a:spcBef>
                <a:spcPts val="0"/>
              </a:spcBef>
              <a:spcAft>
                <a:spcPts val="0"/>
              </a:spcAft>
              <a:defRPr sz="1000">
                <a:solidFill>
                  <a:schemeClr val="tx1">
                    <a:tint val="75000"/>
                  </a:schemeClr>
                </a:solidFill>
                <a:latin typeface="+mn-lt"/>
                <a:ea typeface="+mn-ea"/>
                <a:cs typeface="+mn-cs"/>
              </a:defRPr>
            </a:lvl1pPr>
          </a:lstStyle>
          <a:p>
            <a:pPr>
              <a:defRPr/>
            </a:pPr>
            <a:endParaRPr lang="en-GB" dirty="0">
              <a:solidFill>
                <a:prstClr val="black">
                  <a:tint val="75000"/>
                </a:prstClr>
              </a:solidFill>
            </a:endParaRPr>
          </a:p>
        </p:txBody>
      </p:sp>
    </p:spTree>
    <p:extLst>
      <p:ext uri="{BB962C8B-B14F-4D97-AF65-F5344CB8AC3E}">
        <p14:creationId xmlns:p14="http://schemas.microsoft.com/office/powerpoint/2010/main" val="12150661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r>
              <a:rPr lang="cs-CZ">
                <a:solidFill>
                  <a:prstClr val="black">
                    <a:tint val="75000"/>
                  </a:prstClr>
                </a:solidFill>
              </a:rPr>
              <a:t>Ludek Matyska  •  SDN  •  5/18/2016</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4035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2"/>
            <a:ext cx="9121675" cy="6811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dirty="0" err="1"/>
              <a:t>Click</a:t>
            </a:r>
            <a:r>
              <a:rPr lang="cs-CZ" dirty="0"/>
              <a:t> to </a:t>
            </a:r>
            <a:r>
              <a:rPr lang="cs-CZ" dirty="0" err="1"/>
              <a:t>edit</a:t>
            </a:r>
            <a:r>
              <a:rPr lang="cs-CZ" dirty="0"/>
              <a:t> Master </a:t>
            </a:r>
            <a:r>
              <a:rPr lang="cs-CZ" dirty="0" err="1"/>
              <a:t>title</a:t>
            </a:r>
            <a:r>
              <a:rPr lang="cs-CZ" dirty="0"/>
              <a:t> style</a:t>
            </a:r>
            <a:endParaRPr lang="en-US" dirty="0"/>
          </a:p>
        </p:txBody>
      </p:sp>
      <p:sp>
        <p:nvSpPr>
          <p:cNvPr id="3" name="Picture Placeholder 2"/>
          <p:cNvSpPr>
            <a:spLocks noGrp="1"/>
          </p:cNvSpPr>
          <p:nvPr>
            <p:ph type="pic" idx="1"/>
          </p:nvPr>
        </p:nvSpPr>
        <p:spPr>
          <a:xfrm>
            <a:off x="1792288" y="1097279"/>
            <a:ext cx="5486400" cy="3630295"/>
          </a:xfrm>
        </p:spPr>
        <p:txBody>
          <a:bodyPr/>
          <a:lstStyle>
            <a:lvl1pPr marL="0" indent="0">
              <a:buNone/>
              <a:defRPr sz="3200">
                <a:solidFill>
                  <a:srgbClr val="FF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err="1"/>
              <a:t>Drag</a:t>
            </a:r>
            <a:r>
              <a:rPr lang="cs-CZ"/>
              <a:t> </a:t>
            </a:r>
            <a:r>
              <a:rPr lang="cs-CZ" err="1"/>
              <a:t>picture</a:t>
            </a:r>
            <a:r>
              <a:rPr lang="cs-CZ"/>
              <a:t> to </a:t>
            </a:r>
            <a:r>
              <a:rPr lang="cs-CZ" err="1"/>
              <a:t>placeholder</a:t>
            </a:r>
            <a:r>
              <a:rPr lang="cs-CZ"/>
              <a:t> </a:t>
            </a:r>
            <a:r>
              <a:rPr lang="cs-CZ" err="1"/>
              <a:t>or</a:t>
            </a:r>
            <a:r>
              <a:rPr lang="cs-CZ"/>
              <a:t> </a:t>
            </a:r>
            <a:r>
              <a:rPr lang="cs-CZ" err="1"/>
              <a:t>click</a:t>
            </a:r>
            <a:r>
              <a:rPr lang="cs-CZ"/>
              <a:t> </a:t>
            </a:r>
            <a:r>
              <a:rPr lang="cs-CZ" err="1"/>
              <a:t>icon</a:t>
            </a:r>
            <a:r>
              <a:rPr lang="cs-CZ"/>
              <a:t> to </a:t>
            </a:r>
            <a:r>
              <a:rPr lang="cs-CZ" err="1"/>
              <a:t>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FF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dirty="0" err="1"/>
              <a:t>Click</a:t>
            </a:r>
            <a:r>
              <a:rPr lang="cs-CZ" dirty="0"/>
              <a:t> to </a:t>
            </a:r>
            <a:r>
              <a:rPr lang="cs-CZ" dirty="0" err="1"/>
              <a:t>edit</a:t>
            </a:r>
            <a:r>
              <a:rPr lang="cs-CZ" dirty="0"/>
              <a:t> Master text </a:t>
            </a:r>
            <a:r>
              <a:rPr lang="cs-CZ" dirty="0" err="1"/>
              <a:t>styles</a:t>
            </a:r>
            <a:endParaRPr lang="cs-CZ" dirty="0"/>
          </a:p>
        </p:txBody>
      </p:sp>
      <p:sp>
        <p:nvSpPr>
          <p:cNvPr id="9" name="Date Placeholder 3"/>
          <p:cNvSpPr>
            <a:spLocks noGrp="1"/>
          </p:cNvSpPr>
          <p:nvPr>
            <p:ph type="dt" sz="half" idx="10"/>
          </p:nvPr>
        </p:nvSpPr>
        <p:spPr>
          <a:xfrm>
            <a:off x="216825" y="6554437"/>
            <a:ext cx="7650980" cy="253768"/>
          </a:xfrm>
          <a:prstGeom prst="rect">
            <a:avLst/>
          </a:prstGeom>
        </p:spPr>
        <p:txBody>
          <a:bodyPr vert="horz" lIns="91440" tIns="45720" rIns="91440" bIns="45720" rtlCol="0" anchor="ctr"/>
          <a:lstStyle>
            <a:lvl1pPr algn="l">
              <a:defRPr sz="1000" b="1" kern="1000" spc="50">
                <a:solidFill>
                  <a:schemeClr val="tx1"/>
                </a:solidFill>
                <a:latin typeface="Pt sans"/>
                <a:cs typeface="Pt sans"/>
              </a:defRPr>
            </a:lvl1pPr>
          </a:lstStyle>
          <a:p>
            <a:r>
              <a:rPr lang="cs-CZ" dirty="0" smtClean="0"/>
              <a:t>Ludek Matyska  •  SDN  •  5/</a:t>
            </a:r>
            <a:r>
              <a:rPr lang="en-US" dirty="0" smtClean="0"/>
              <a:t>22</a:t>
            </a:r>
            <a:r>
              <a:rPr lang="cs-CZ" dirty="0" smtClean="0"/>
              <a:t>/201</a:t>
            </a:r>
            <a:r>
              <a:rPr lang="en-US" dirty="0" smtClean="0"/>
              <a:t>8</a:t>
            </a:r>
            <a:endParaRPr lang="en-US" dirty="0"/>
          </a:p>
        </p:txBody>
      </p:sp>
      <p:sp>
        <p:nvSpPr>
          <p:cNvPr id="10" name="Slide Number Placeholder 5"/>
          <p:cNvSpPr>
            <a:spLocks noGrp="1"/>
          </p:cNvSpPr>
          <p:nvPr>
            <p:ph type="sldNum" sz="quarter" idx="4"/>
          </p:nvPr>
        </p:nvSpPr>
        <p:spPr>
          <a:xfrm>
            <a:off x="8294033" y="6535852"/>
            <a:ext cx="670313" cy="253768"/>
          </a:xfrm>
          <a:prstGeom prst="rect">
            <a:avLst/>
          </a:prstGeom>
        </p:spPr>
        <p:txBody>
          <a:bodyPr vert="horz" lIns="91440" tIns="45720" rIns="91440" bIns="45720" rtlCol="0" anchor="ctr"/>
          <a:lstStyle>
            <a:lvl1pPr algn="r">
              <a:defRPr sz="1200" b="1">
                <a:solidFill>
                  <a:schemeClr val="tx1"/>
                </a:solidFill>
                <a:latin typeface="Pt sans"/>
                <a:cs typeface="Pt sans"/>
              </a:defRPr>
            </a:lvl1pPr>
          </a:lstStyle>
          <a:p>
            <a:fld id="{7F1DA06D-66B4-4947-88F8-D9CE50A8E24D}" type="slidenum">
              <a:rPr lang="en-US" smtClean="0"/>
              <a:pPr/>
              <a:t>‹#›</a:t>
            </a:fld>
            <a:endParaRPr lang="en-US"/>
          </a:p>
        </p:txBody>
      </p:sp>
    </p:spTree>
    <p:extLst>
      <p:ext uri="{BB962C8B-B14F-4D97-AF65-F5344CB8AC3E}">
        <p14:creationId xmlns:p14="http://schemas.microsoft.com/office/powerpoint/2010/main" val="189262593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9507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961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8605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0303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9745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0570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03204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2777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8047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7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IN"/>
          </a:p>
        </p:txBody>
      </p:sp>
      <p:sp>
        <p:nvSpPr>
          <p:cNvPr id="4" name="Date Placeholder 3"/>
          <p:cNvSpPr>
            <a:spLocks noGrp="1"/>
          </p:cNvSpPr>
          <p:nvPr>
            <p:ph type="dt" sz="half" idx="10"/>
          </p:nvPr>
        </p:nvSpPr>
        <p:spPr/>
        <p:txBody>
          <a:bodyPr/>
          <a:lstStyle/>
          <a:p>
            <a:r>
              <a:rPr lang="cs-CZ" dirty="0" smtClean="0">
                <a:solidFill>
                  <a:prstClr val="black">
                    <a:tint val="75000"/>
                  </a:prstClr>
                </a:solidFill>
              </a:rPr>
              <a:t>Ludek Matyska  •  SDN  •  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4593644"/>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Full-Width 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994" y="1600202"/>
            <a:ext cx="8229600" cy="4334677"/>
          </a:xfrm>
          <a:prstGeom prst="rect">
            <a:avLst/>
          </a:prstGeom>
        </p:spPr>
        <p:txBody>
          <a:bodyPr/>
          <a:lstStyle>
            <a:lvl1pPr marL="342900" indent="-342900">
              <a:buClr>
                <a:schemeClr val="accent2"/>
              </a:buClr>
              <a:buFont typeface="Arial"/>
              <a:buChar char="•"/>
              <a:defRPr>
                <a:solidFill>
                  <a:srgbClr val="4C5C5C"/>
                </a:solidFill>
              </a:defRPr>
            </a:lvl1pPr>
            <a:lvl2pPr marL="800100" indent="-342900">
              <a:buClr>
                <a:schemeClr val="accent2"/>
              </a:buClr>
              <a:buFont typeface="Lucida Grande"/>
              <a:buChar char="»"/>
              <a:defRPr>
                <a:solidFill>
                  <a:srgbClr val="4C5C5C"/>
                </a:solidFill>
              </a:defRPr>
            </a:lvl2pPr>
            <a:lvl3pPr marL="1257300" indent="-342900">
              <a:buClr>
                <a:schemeClr val="accent2"/>
              </a:buClr>
              <a:buFont typeface="Lucida Grande"/>
              <a:buChar char="»"/>
              <a:defRPr sz="1800">
                <a:solidFill>
                  <a:srgbClr val="4C5C5C"/>
                </a:solidFill>
              </a:defRPr>
            </a:lvl3pPr>
            <a:lvl4pPr marL="1714500" indent="-342900">
              <a:buClr>
                <a:schemeClr val="accent2"/>
              </a:buClr>
              <a:buFont typeface="Lucida Grande"/>
              <a:buChar char="»"/>
              <a:defRPr sz="1600">
                <a:solidFill>
                  <a:srgbClr val="4C5C5C"/>
                </a:solidFill>
              </a:defRPr>
            </a:lvl4pPr>
            <a:lvl5pPr marL="2171700" indent="-342900">
              <a:buClr>
                <a:schemeClr val="accent2"/>
              </a:buClr>
              <a:buFont typeface="Lucida Grande"/>
              <a:buChar char="»"/>
              <a:defRPr sz="1400">
                <a:solidFill>
                  <a:srgbClr val="4C5C5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360364" y="482959"/>
            <a:ext cx="8233141" cy="521089"/>
          </a:xfrm>
          <a:prstGeom prst="rect">
            <a:avLst/>
          </a:prstGeom>
        </p:spPr>
        <p:txBody>
          <a:bodyPr/>
          <a:lstStyle>
            <a:lvl1pPr>
              <a:lnSpc>
                <a:spcPts val="2500"/>
              </a:lnSpc>
              <a:defRPr/>
            </a:lvl1pPr>
          </a:lstStyle>
          <a:p>
            <a:r>
              <a:rPr lang="en-US"/>
              <a:t>Click to edit Master title style</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CEEFADD-E4A5-1D49-B5BE-1956F57FD909}" type="slidenum">
              <a:rPr lang="en-GB">
                <a:solidFill>
                  <a:prstClr val="black">
                    <a:tint val="75000"/>
                  </a:prstClr>
                </a:solidFill>
              </a:rPr>
              <a:pPr>
                <a:defRPr/>
              </a:pPr>
              <a:t>‹#›</a:t>
            </a:fld>
            <a:endParaRPr lang="en-GB" dirty="0">
              <a:solidFill>
                <a:prstClr val="black">
                  <a:tint val="75000"/>
                </a:prstClr>
              </a:solidFill>
            </a:endParaRPr>
          </a:p>
        </p:txBody>
      </p:sp>
      <p:sp>
        <p:nvSpPr>
          <p:cNvPr id="14" name="Content Placeholder 5"/>
          <p:cNvSpPr>
            <a:spLocks noGrp="1"/>
          </p:cNvSpPr>
          <p:nvPr>
            <p:ph sz="quarter" idx="13"/>
          </p:nvPr>
        </p:nvSpPr>
        <p:spPr>
          <a:xfrm>
            <a:off x="380722" y="1012341"/>
            <a:ext cx="8247062" cy="422910"/>
          </a:xfrm>
          <a:prstGeom prst="rect">
            <a:avLst/>
          </a:prstGeom>
        </p:spPr>
        <p:txBody>
          <a:bodyPr vert="horz"/>
          <a:lstStyle>
            <a:lvl1pPr marL="0" indent="0">
              <a:buNone/>
              <a:defRPr sz="1800" b="0">
                <a:solidFill>
                  <a:schemeClr val="tx1"/>
                </a:solidFill>
              </a:defRPr>
            </a:lvl1pPr>
            <a:lvl2pPr marL="457200" indent="0">
              <a:buNone/>
              <a:defRPr sz="1800">
                <a:solidFill>
                  <a:schemeClr val="tx1"/>
                </a:solidFill>
              </a:defRPr>
            </a:lvl2pPr>
            <a:lvl3pPr marL="914400" indent="0">
              <a:buNone/>
              <a:defRPr sz="1800">
                <a:solidFill>
                  <a:schemeClr val="tx1"/>
                </a:solidFill>
              </a:defRPr>
            </a:lvl3pPr>
            <a:lvl4pPr marL="1371600" indent="0">
              <a:buNone/>
              <a:defRPr sz="1800">
                <a:solidFill>
                  <a:schemeClr val="tx1"/>
                </a:solidFill>
              </a:defRPr>
            </a:lvl4pPr>
            <a:lvl5pPr marL="1828800" indent="0">
              <a:buNone/>
              <a:defRPr sz="1800">
                <a:solidFill>
                  <a:schemeClr val="tx1"/>
                </a:solidFill>
              </a:defRPr>
            </a:lvl5pPr>
          </a:lstStyle>
          <a:p>
            <a:pPr lvl="0"/>
            <a:r>
              <a:rPr lang="en-US"/>
              <a:t>Click to edit Master text styles</a:t>
            </a:r>
          </a:p>
        </p:txBody>
      </p:sp>
      <p:sp>
        <p:nvSpPr>
          <p:cNvPr id="15" name="Footer Placeholder 4"/>
          <p:cNvSpPr>
            <a:spLocks noGrp="1"/>
          </p:cNvSpPr>
          <p:nvPr>
            <p:ph type="ftr" sz="quarter" idx="3"/>
          </p:nvPr>
        </p:nvSpPr>
        <p:spPr>
          <a:xfrm>
            <a:off x="2705652" y="6356986"/>
            <a:ext cx="3314148" cy="363854"/>
          </a:xfrm>
          <a:prstGeom prst="rect">
            <a:avLst/>
          </a:prstGeom>
        </p:spPr>
        <p:txBody>
          <a:bodyPr vert="horz" lIns="91440" tIns="45720" rIns="91440" bIns="45720" rtlCol="0" anchor="ctr"/>
          <a:lstStyle>
            <a:lvl1pPr algn="ctr" fontAlgn="auto">
              <a:spcBef>
                <a:spcPts val="0"/>
              </a:spcBef>
              <a:spcAft>
                <a:spcPts val="0"/>
              </a:spcAft>
              <a:defRPr sz="1000">
                <a:solidFill>
                  <a:schemeClr val="tx1">
                    <a:tint val="75000"/>
                  </a:schemeClr>
                </a:solidFill>
                <a:latin typeface="+mn-lt"/>
                <a:ea typeface="+mn-ea"/>
                <a:cs typeface="+mn-cs"/>
              </a:defRPr>
            </a:lvl1pPr>
          </a:lstStyle>
          <a:p>
            <a:pPr>
              <a:defRPr/>
            </a:pPr>
            <a:endParaRPr lang="en-GB" dirty="0">
              <a:solidFill>
                <a:prstClr val="black">
                  <a:tint val="75000"/>
                </a:prstClr>
              </a:solidFill>
            </a:endParaRPr>
          </a:p>
        </p:txBody>
      </p:sp>
    </p:spTree>
    <p:extLst>
      <p:ext uri="{BB962C8B-B14F-4D97-AF65-F5344CB8AC3E}">
        <p14:creationId xmlns:p14="http://schemas.microsoft.com/office/powerpoint/2010/main" val="28048647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sp>
        <p:nvSpPr>
          <p:cNvPr id="7" name="Obdĺžnik so šikmým zaobleným rohom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Nadpis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sk-SK"/>
              <a:t>Kliknite sem a upravte štýl predlohy nadpisov.</a:t>
            </a:r>
            <a:endParaRPr kumimoji="0" lang="en-US"/>
          </a:p>
        </p:txBody>
      </p:sp>
      <p:sp>
        <p:nvSpPr>
          <p:cNvPr id="9" name="Podnadpis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sk-SK"/>
              <a:t>Kliknite sem a upravte štýl predlohy podnadpisov.</a:t>
            </a:r>
            <a:endParaRPr kumimoji="0" lang="en-US"/>
          </a:p>
        </p:txBody>
      </p:sp>
      <p:sp>
        <p:nvSpPr>
          <p:cNvPr id="10" name="Zástupný symbol dátumu 9"/>
          <p:cNvSpPr>
            <a:spLocks noGrp="1"/>
          </p:cNvSpPr>
          <p:nvPr>
            <p:ph type="dt" sz="half" idx="10"/>
          </p:nvPr>
        </p:nvSpPr>
        <p:spPr>
          <a:xfrm>
            <a:off x="5562600" y="6509004"/>
            <a:ext cx="3002280" cy="274320"/>
          </a:xfrm>
        </p:spPr>
        <p:txBody>
          <a:bodyPr vert="horz" rtlCol="0"/>
          <a:lstStyle/>
          <a:p>
            <a:r>
              <a:rPr lang="cs-CZ">
                <a:solidFill>
                  <a:srgbClr val="676A55">
                    <a:tint val="60000"/>
                    <a:satMod val="155000"/>
                  </a:srgbClr>
                </a:solidFill>
              </a:rPr>
              <a:t>Ludek Matyska  •  SDN  •  5/18/2016</a:t>
            </a:r>
            <a:endParaRPr lang="en-US">
              <a:solidFill>
                <a:srgbClr val="676A55">
                  <a:tint val="60000"/>
                  <a:satMod val="155000"/>
                </a:srgbClr>
              </a:solidFill>
            </a:endParaRPr>
          </a:p>
        </p:txBody>
      </p:sp>
      <p:sp>
        <p:nvSpPr>
          <p:cNvPr id="11" name="Zástupný symbol čísla snímky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8C592886-E571-45D5-8B56-343DC94F8FA6}" type="slidenum">
              <a:rPr lang="en-US" smtClean="0">
                <a:solidFill>
                  <a:srgbClr val="EAEBDE">
                    <a:shade val="90000"/>
                  </a:srgbClr>
                </a:solidFill>
              </a:rPr>
              <a:pPr/>
              <a:t>‹#›</a:t>
            </a:fld>
            <a:endParaRPr lang="en-US" dirty="0">
              <a:solidFill>
                <a:srgbClr val="EAEBDE">
                  <a:shade val="90000"/>
                </a:srgbClr>
              </a:solidFill>
            </a:endParaRPr>
          </a:p>
        </p:txBody>
      </p:sp>
      <p:sp>
        <p:nvSpPr>
          <p:cNvPr id="12" name="Zástupný symbol päty 11"/>
          <p:cNvSpPr>
            <a:spLocks noGrp="1"/>
          </p:cNvSpPr>
          <p:nvPr>
            <p:ph type="ftr" sz="quarter" idx="12"/>
          </p:nvPr>
        </p:nvSpPr>
        <p:spPr>
          <a:xfrm>
            <a:off x="1600200" y="6509004"/>
            <a:ext cx="3907464" cy="274320"/>
          </a:xfrm>
        </p:spPr>
        <p:txBody>
          <a:bodyPr vert="horz" rtlCol="0"/>
          <a:lstStyle/>
          <a:p>
            <a:endParaRPr lang="en-US">
              <a:solidFill>
                <a:srgbClr val="676A55">
                  <a:tint val="60000"/>
                  <a:satMod val="155000"/>
                </a:srgbClr>
              </a:solidFill>
            </a:endParaRPr>
          </a:p>
        </p:txBody>
      </p:sp>
    </p:spTree>
    <p:extLst>
      <p:ext uri="{BB962C8B-B14F-4D97-AF65-F5344CB8AC3E}">
        <p14:creationId xmlns:p14="http://schemas.microsoft.com/office/powerpoint/2010/main" val="3143987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7" name="Obdĺžnik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Nadpis 1"/>
          <p:cNvSpPr>
            <a:spLocks noGrp="1"/>
          </p:cNvSpPr>
          <p:nvPr>
            <p:ph type="title"/>
          </p:nvPr>
        </p:nvSpPr>
        <p:spPr/>
        <p:txBody>
          <a:bodyPr/>
          <a:lstStyle/>
          <a:p>
            <a:r>
              <a:rPr kumimoji="0" lang="sk-SK"/>
              <a:t>Kliknite sem a upravte štýl predlohy nadpisov.</a:t>
            </a:r>
            <a:endParaRPr kumimoji="0" lang="en-US"/>
          </a:p>
        </p:txBody>
      </p:sp>
      <p:sp>
        <p:nvSpPr>
          <p:cNvPr id="3" name="Zástupný symbol obsahu 2"/>
          <p:cNvSpPr>
            <a:spLocks noGrp="1"/>
          </p:cNvSpPr>
          <p:nvPr>
            <p:ph idx="1"/>
          </p:nvPr>
        </p:nvSpPr>
        <p:spPr/>
        <p:txBody>
          <a:bodyPr/>
          <a:lstStyle/>
          <a:p>
            <a:pPr lvl="0" eaLnBrk="1" latinLnBrk="0" hangingPunct="1"/>
            <a:r>
              <a:rPr lang="sk-SK"/>
              <a:t>Kliknite sem a upravte štýly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4" name="Zástupný symbol dátumu 3"/>
          <p:cNvSpPr>
            <a:spLocks noGrp="1"/>
          </p:cNvSpPr>
          <p:nvPr>
            <p:ph type="dt" sz="half" idx="10"/>
          </p:nvPr>
        </p:nvSpPr>
        <p:spPr/>
        <p:txBody>
          <a:bodyPr/>
          <a:lstStyle/>
          <a:p>
            <a:r>
              <a:rPr lang="cs-CZ">
                <a:solidFill>
                  <a:srgbClr val="676A55">
                    <a:tint val="60000"/>
                    <a:satMod val="155000"/>
                  </a:srgbClr>
                </a:solidFill>
              </a:rPr>
              <a:t>Ludek Matyska  •  SDN  •  5/18/2016</a:t>
            </a:r>
            <a:endParaRPr lang="en-US">
              <a:solidFill>
                <a:srgbClr val="676A55">
                  <a:tint val="60000"/>
                  <a:satMod val="155000"/>
                </a:srgbClr>
              </a:solidFill>
            </a:endParaRPr>
          </a:p>
        </p:txBody>
      </p:sp>
      <p:sp>
        <p:nvSpPr>
          <p:cNvPr id="5" name="Zástupný symbol päty 4"/>
          <p:cNvSpPr>
            <a:spLocks noGrp="1"/>
          </p:cNvSpPr>
          <p:nvPr>
            <p:ph type="ftr" sz="quarter" idx="11"/>
          </p:nvPr>
        </p:nvSpPr>
        <p:spPr/>
        <p:txBody>
          <a:bodyPr/>
          <a:lstStyle/>
          <a:p>
            <a:endParaRPr lang="en-US">
              <a:solidFill>
                <a:srgbClr val="676A55">
                  <a:tint val="60000"/>
                  <a:satMod val="155000"/>
                </a:srgbClr>
              </a:solidFill>
            </a:endParaRPr>
          </a:p>
        </p:txBody>
      </p:sp>
      <p:sp>
        <p:nvSpPr>
          <p:cNvPr id="6" name="Zástupný symbol čísla snímky 5"/>
          <p:cNvSpPr>
            <a:spLocks noGrp="1"/>
          </p:cNvSpPr>
          <p:nvPr>
            <p:ph type="sldNum" sz="quarter" idx="12"/>
          </p:nvPr>
        </p:nvSpPr>
        <p:spPr/>
        <p:txBody>
          <a:bodyPr/>
          <a:lstStyle/>
          <a:p>
            <a:fld id="{8C592886-E571-45D5-8B56-343DC94F8FA6}" type="slidenum">
              <a:rPr lang="en-US" smtClean="0">
                <a:solidFill>
                  <a:srgbClr val="EAEBDE">
                    <a:shade val="90000"/>
                  </a:srgbClr>
                </a:solidFill>
              </a:rPr>
              <a:pPr/>
              <a:t>‹#›</a:t>
            </a:fld>
            <a:endParaRPr lang="en-US" dirty="0">
              <a:solidFill>
                <a:srgbClr val="EAEBDE">
                  <a:shade val="90000"/>
                </a:srgbClr>
              </a:solidFill>
            </a:endParaRPr>
          </a:p>
        </p:txBody>
      </p:sp>
    </p:spTree>
    <p:extLst>
      <p:ext uri="{BB962C8B-B14F-4D97-AF65-F5344CB8AC3E}">
        <p14:creationId xmlns:p14="http://schemas.microsoft.com/office/powerpoint/2010/main" val="14353080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Hlavička sekcie">
    <p:bg>
      <p:bgRef idx="1001">
        <a:schemeClr val="bg2"/>
      </p:bgRef>
    </p:bg>
    <p:spTree>
      <p:nvGrpSpPr>
        <p:cNvPr id="1" name=""/>
        <p:cNvGrpSpPr/>
        <p:nvPr/>
      </p:nvGrpSpPr>
      <p:grpSpPr>
        <a:xfrm>
          <a:off x="0" y="0"/>
          <a:ext cx="0" cy="0"/>
          <a:chOff x="0" y="0"/>
          <a:chExt cx="0" cy="0"/>
        </a:xfrm>
      </p:grpSpPr>
      <p:sp>
        <p:nvSpPr>
          <p:cNvPr id="7" name="Obdĺžnik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Nadpis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sk-SK"/>
              <a:t>Kliknite sem a upravte štýl predlohy nadpisov.</a:t>
            </a:r>
            <a:endParaRPr kumimoji="0" lang="en-US"/>
          </a:p>
        </p:txBody>
      </p:sp>
      <p:sp>
        <p:nvSpPr>
          <p:cNvPr id="3" name="Zástupný symbol textu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sk-SK"/>
              <a:t>Kliknite sem a upravte štýly predlohy textu.</a:t>
            </a:r>
          </a:p>
        </p:txBody>
      </p:sp>
      <p:sp>
        <p:nvSpPr>
          <p:cNvPr id="8" name="Zástupný symbol dátumu 7"/>
          <p:cNvSpPr>
            <a:spLocks noGrp="1"/>
          </p:cNvSpPr>
          <p:nvPr>
            <p:ph type="dt" sz="half" idx="10"/>
          </p:nvPr>
        </p:nvSpPr>
        <p:spPr>
          <a:xfrm>
            <a:off x="5562600" y="6513670"/>
            <a:ext cx="3002280" cy="274320"/>
          </a:xfrm>
        </p:spPr>
        <p:txBody>
          <a:bodyPr vert="horz" rtlCol="0"/>
          <a:lstStyle/>
          <a:p>
            <a:r>
              <a:rPr lang="cs-CZ">
                <a:solidFill>
                  <a:srgbClr val="676A55">
                    <a:tint val="60000"/>
                    <a:satMod val="155000"/>
                  </a:srgbClr>
                </a:solidFill>
              </a:rPr>
              <a:t>Ludek Matyska  •  SDN  •  5/18/2016</a:t>
            </a:r>
            <a:endParaRPr lang="en-US">
              <a:solidFill>
                <a:srgbClr val="676A55">
                  <a:tint val="60000"/>
                  <a:satMod val="155000"/>
                </a:srgbClr>
              </a:solidFill>
            </a:endParaRPr>
          </a:p>
        </p:txBody>
      </p:sp>
      <p:sp>
        <p:nvSpPr>
          <p:cNvPr id="9" name="Zástupný symbol čísla snímky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8C592886-E571-45D5-8B56-343DC94F8FA6}" type="slidenum">
              <a:rPr lang="en-US" smtClean="0">
                <a:solidFill>
                  <a:srgbClr val="EAEBDE">
                    <a:shade val="90000"/>
                  </a:srgbClr>
                </a:solidFill>
              </a:rPr>
              <a:pPr/>
              <a:t>‹#›</a:t>
            </a:fld>
            <a:endParaRPr lang="en-US">
              <a:solidFill>
                <a:srgbClr val="EAEBDE">
                  <a:shade val="90000"/>
                </a:srgbClr>
              </a:solidFill>
            </a:endParaRPr>
          </a:p>
        </p:txBody>
      </p:sp>
      <p:sp>
        <p:nvSpPr>
          <p:cNvPr id="10" name="Zástupný symbol päty 9"/>
          <p:cNvSpPr>
            <a:spLocks noGrp="1"/>
          </p:cNvSpPr>
          <p:nvPr>
            <p:ph type="ftr" sz="quarter" idx="12"/>
          </p:nvPr>
        </p:nvSpPr>
        <p:spPr>
          <a:xfrm>
            <a:off x="1600200" y="6513670"/>
            <a:ext cx="3907464" cy="274320"/>
          </a:xfrm>
        </p:spPr>
        <p:txBody>
          <a:bodyPr vert="horz" rtlCol="0"/>
          <a:lstStyle/>
          <a:p>
            <a:endParaRPr lang="en-US">
              <a:solidFill>
                <a:srgbClr val="676A55">
                  <a:tint val="60000"/>
                  <a:satMod val="155000"/>
                </a:srgbClr>
              </a:solidFill>
            </a:endParaRPr>
          </a:p>
        </p:txBody>
      </p:sp>
    </p:spTree>
    <p:extLst>
      <p:ext uri="{BB962C8B-B14F-4D97-AF65-F5344CB8AC3E}">
        <p14:creationId xmlns:p14="http://schemas.microsoft.com/office/powerpoint/2010/main" val="3567261292"/>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sk-SK"/>
              <a:t>Kliknite sem a upravte štýl predlohy nadpisov.</a:t>
            </a:r>
            <a:endParaRPr kumimoji="0" lang="en-US"/>
          </a:p>
        </p:txBody>
      </p:sp>
      <p:sp>
        <p:nvSpPr>
          <p:cNvPr id="3" name="Zástupný symbol obsahu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sk-SK"/>
              <a:t>Kliknite sem a upravte štýly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4" name="Zástupný symbol obsahu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sk-SK"/>
              <a:t>Kliknite sem a upravte štýly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5" name="Zástupný symbol dátumu 4"/>
          <p:cNvSpPr>
            <a:spLocks noGrp="1"/>
          </p:cNvSpPr>
          <p:nvPr>
            <p:ph type="dt" sz="half" idx="10"/>
          </p:nvPr>
        </p:nvSpPr>
        <p:spPr/>
        <p:txBody>
          <a:bodyPr/>
          <a:lstStyle/>
          <a:p>
            <a:r>
              <a:rPr lang="cs-CZ">
                <a:solidFill>
                  <a:srgbClr val="676A55">
                    <a:tint val="60000"/>
                    <a:satMod val="155000"/>
                  </a:srgbClr>
                </a:solidFill>
              </a:rPr>
              <a:t>Ludek Matyska  •  SDN  •  5/18/2016</a:t>
            </a:r>
            <a:endParaRPr lang="en-US">
              <a:solidFill>
                <a:srgbClr val="676A55">
                  <a:tint val="60000"/>
                  <a:satMod val="155000"/>
                </a:srgbClr>
              </a:solidFill>
            </a:endParaRPr>
          </a:p>
        </p:txBody>
      </p:sp>
      <p:sp>
        <p:nvSpPr>
          <p:cNvPr id="6" name="Zástupný symbol päty 5"/>
          <p:cNvSpPr>
            <a:spLocks noGrp="1"/>
          </p:cNvSpPr>
          <p:nvPr>
            <p:ph type="ftr" sz="quarter" idx="11"/>
          </p:nvPr>
        </p:nvSpPr>
        <p:spPr/>
        <p:txBody>
          <a:bodyPr/>
          <a:lstStyle/>
          <a:p>
            <a:endParaRPr lang="en-US">
              <a:solidFill>
                <a:srgbClr val="676A55">
                  <a:tint val="60000"/>
                  <a:satMod val="155000"/>
                </a:srgbClr>
              </a:solidFill>
            </a:endParaRPr>
          </a:p>
        </p:txBody>
      </p:sp>
      <p:sp>
        <p:nvSpPr>
          <p:cNvPr id="7" name="Zástupný symbol čísla snímky 6"/>
          <p:cNvSpPr>
            <a:spLocks noGrp="1"/>
          </p:cNvSpPr>
          <p:nvPr>
            <p:ph type="sldNum" sz="quarter" idx="12"/>
          </p:nvPr>
        </p:nvSpPr>
        <p:spPr>
          <a:xfrm>
            <a:off x="8641080" y="6514568"/>
            <a:ext cx="464288" cy="274320"/>
          </a:xfrm>
        </p:spPr>
        <p:txBody>
          <a:bodyPr/>
          <a:lstStyle/>
          <a:p>
            <a:fld id="{8C592886-E571-45D5-8B56-343DC94F8FA6}" type="slidenum">
              <a:rPr lang="en-US" smtClean="0">
                <a:solidFill>
                  <a:srgbClr val="EAEBDE">
                    <a:shade val="90000"/>
                  </a:srgbClr>
                </a:solidFill>
              </a:rPr>
              <a:pPr/>
              <a:t>‹#›</a:t>
            </a:fld>
            <a:endParaRPr lang="en-US">
              <a:solidFill>
                <a:srgbClr val="EAEBDE">
                  <a:shade val="90000"/>
                </a:srgbClr>
              </a:solidFill>
            </a:endParaRPr>
          </a:p>
        </p:txBody>
      </p:sp>
      <p:sp>
        <p:nvSpPr>
          <p:cNvPr id="10" name="Obdĺžnik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Tree>
    <p:extLst>
      <p:ext uri="{BB962C8B-B14F-4D97-AF65-F5344CB8AC3E}">
        <p14:creationId xmlns:p14="http://schemas.microsoft.com/office/powerpoint/2010/main" val="40273536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10" name="Obdĺžnik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defTabSz="914400"/>
            <a:endParaRPr lang="en-US">
              <a:solidFill>
                <a:prstClr val="white"/>
              </a:solidFill>
            </a:endParaRPr>
          </a:p>
        </p:txBody>
      </p:sp>
      <p:sp>
        <p:nvSpPr>
          <p:cNvPr id="11" name="Obdĺžnik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defTabSz="914400"/>
            <a:endParaRPr lang="en-US">
              <a:solidFill>
                <a:prstClr val="white"/>
              </a:solidFill>
            </a:endParaRPr>
          </a:p>
        </p:txBody>
      </p:sp>
      <p:sp>
        <p:nvSpPr>
          <p:cNvPr id="2" name="Nadpis 1"/>
          <p:cNvSpPr>
            <a:spLocks noGrp="1"/>
          </p:cNvSpPr>
          <p:nvPr>
            <p:ph type="title"/>
          </p:nvPr>
        </p:nvSpPr>
        <p:spPr>
          <a:xfrm>
            <a:off x="457200" y="251948"/>
            <a:ext cx="8229600" cy="1143000"/>
          </a:xfrm>
        </p:spPr>
        <p:txBody>
          <a:bodyPr anchor="b"/>
          <a:lstStyle>
            <a:lvl1pPr>
              <a:defRPr/>
            </a:lvl1pPr>
            <a:extLst/>
          </a:lstStyle>
          <a:p>
            <a:r>
              <a:rPr kumimoji="0" lang="sk-SK"/>
              <a:t>Kliknite sem a upravte štýl predlohy nadpisov.</a:t>
            </a:r>
            <a:endParaRPr kumimoji="0" lang="en-US"/>
          </a:p>
        </p:txBody>
      </p:sp>
      <p:sp>
        <p:nvSpPr>
          <p:cNvPr id="3" name="Zástupný symbol textu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sk-SK"/>
              <a:t>Kliknite sem a upravte štýly predlohy textu.</a:t>
            </a:r>
          </a:p>
        </p:txBody>
      </p:sp>
      <p:sp>
        <p:nvSpPr>
          <p:cNvPr id="4" name="Zástupný symbol textu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sk-SK"/>
              <a:t>Kliknite sem a upravte štýly predlohy textu.</a:t>
            </a:r>
          </a:p>
        </p:txBody>
      </p:sp>
      <p:sp>
        <p:nvSpPr>
          <p:cNvPr id="5" name="Zástupný symbol obsahu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sk-SK"/>
              <a:t>Kliknite sem a upravte štýly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6" name="Zástupný symbol obsahu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sk-SK"/>
              <a:t>Kliknite sem a upravte štýly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7" name="Zástupný symbol dátumu 6"/>
          <p:cNvSpPr>
            <a:spLocks noGrp="1"/>
          </p:cNvSpPr>
          <p:nvPr>
            <p:ph type="dt" sz="half" idx="10"/>
          </p:nvPr>
        </p:nvSpPr>
        <p:spPr/>
        <p:txBody>
          <a:bodyPr/>
          <a:lstStyle/>
          <a:p>
            <a:r>
              <a:rPr lang="cs-CZ">
                <a:solidFill>
                  <a:srgbClr val="676A55">
                    <a:tint val="60000"/>
                    <a:satMod val="155000"/>
                  </a:srgbClr>
                </a:solidFill>
              </a:rPr>
              <a:t>Ludek Matyska  •  SDN  •  5/18/2016</a:t>
            </a:r>
            <a:endParaRPr lang="en-US">
              <a:solidFill>
                <a:srgbClr val="676A55">
                  <a:tint val="60000"/>
                  <a:satMod val="155000"/>
                </a:srgbClr>
              </a:solidFill>
            </a:endParaRPr>
          </a:p>
        </p:txBody>
      </p:sp>
      <p:sp>
        <p:nvSpPr>
          <p:cNvPr id="8" name="Zástupný symbol päty 7"/>
          <p:cNvSpPr>
            <a:spLocks noGrp="1"/>
          </p:cNvSpPr>
          <p:nvPr>
            <p:ph type="ftr" sz="quarter" idx="11"/>
          </p:nvPr>
        </p:nvSpPr>
        <p:spPr/>
        <p:txBody>
          <a:bodyPr/>
          <a:lstStyle/>
          <a:p>
            <a:endParaRPr lang="en-US">
              <a:solidFill>
                <a:srgbClr val="676A55">
                  <a:tint val="60000"/>
                  <a:satMod val="155000"/>
                </a:srgbClr>
              </a:solidFill>
            </a:endParaRPr>
          </a:p>
        </p:txBody>
      </p:sp>
      <p:sp>
        <p:nvSpPr>
          <p:cNvPr id="9" name="Zástupný symbol čísla snímky 8"/>
          <p:cNvSpPr>
            <a:spLocks noGrp="1"/>
          </p:cNvSpPr>
          <p:nvPr>
            <p:ph type="sldNum" sz="quarter" idx="12"/>
          </p:nvPr>
        </p:nvSpPr>
        <p:spPr>
          <a:xfrm>
            <a:off x="8641080" y="6514568"/>
            <a:ext cx="464288" cy="274320"/>
          </a:xfrm>
        </p:spPr>
        <p:txBody>
          <a:bodyPr/>
          <a:lstStyle/>
          <a:p>
            <a:fld id="{8C592886-E571-45D5-8B56-343DC94F8FA6}" type="slidenum">
              <a:rPr lang="en-US" smtClean="0">
                <a:solidFill>
                  <a:srgbClr val="EAEBDE">
                    <a:shade val="90000"/>
                  </a:srgbClr>
                </a:solidFill>
              </a:rPr>
              <a:pPr/>
              <a:t>‹#›</a:t>
            </a:fld>
            <a:endParaRPr lang="en-US" dirty="0">
              <a:solidFill>
                <a:srgbClr val="EAEBDE">
                  <a:shade val="90000"/>
                </a:srgbClr>
              </a:solidFill>
            </a:endParaRPr>
          </a:p>
        </p:txBody>
      </p:sp>
    </p:spTree>
    <p:extLst>
      <p:ext uri="{BB962C8B-B14F-4D97-AF65-F5344CB8AC3E}">
        <p14:creationId xmlns:p14="http://schemas.microsoft.com/office/powerpoint/2010/main" val="24268064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53218"/>
            <a:ext cx="8229600" cy="1143000"/>
          </a:xfrm>
        </p:spPr>
        <p:txBody>
          <a:bodyPr/>
          <a:lstStyle/>
          <a:p>
            <a:r>
              <a:rPr kumimoji="0" lang="sk-SK"/>
              <a:t>Kliknite sem a upravte štýl predlohy nadpisov.</a:t>
            </a:r>
            <a:endParaRPr kumimoji="0" lang="en-US"/>
          </a:p>
        </p:txBody>
      </p:sp>
      <p:sp>
        <p:nvSpPr>
          <p:cNvPr id="3" name="Zástupný symbol dátumu 2"/>
          <p:cNvSpPr>
            <a:spLocks noGrp="1"/>
          </p:cNvSpPr>
          <p:nvPr>
            <p:ph type="dt" sz="half" idx="10"/>
          </p:nvPr>
        </p:nvSpPr>
        <p:spPr/>
        <p:txBody>
          <a:bodyPr/>
          <a:lstStyle/>
          <a:p>
            <a:r>
              <a:rPr lang="cs-CZ">
                <a:solidFill>
                  <a:srgbClr val="676A55">
                    <a:tint val="60000"/>
                    <a:satMod val="155000"/>
                  </a:srgbClr>
                </a:solidFill>
              </a:rPr>
              <a:t>Ludek Matyska  •  SDN  •  5/18/2016</a:t>
            </a:r>
            <a:endParaRPr lang="en-US">
              <a:solidFill>
                <a:srgbClr val="676A55">
                  <a:tint val="60000"/>
                  <a:satMod val="155000"/>
                </a:srgbClr>
              </a:solidFill>
            </a:endParaRPr>
          </a:p>
        </p:txBody>
      </p:sp>
      <p:sp>
        <p:nvSpPr>
          <p:cNvPr id="4" name="Zástupný symbol päty 3"/>
          <p:cNvSpPr>
            <a:spLocks noGrp="1"/>
          </p:cNvSpPr>
          <p:nvPr>
            <p:ph type="ftr" sz="quarter" idx="11"/>
          </p:nvPr>
        </p:nvSpPr>
        <p:spPr/>
        <p:txBody>
          <a:bodyPr/>
          <a:lstStyle/>
          <a:p>
            <a:endParaRPr lang="en-US">
              <a:solidFill>
                <a:srgbClr val="676A55">
                  <a:tint val="60000"/>
                  <a:satMod val="155000"/>
                </a:srgbClr>
              </a:solidFill>
            </a:endParaRPr>
          </a:p>
        </p:txBody>
      </p:sp>
      <p:sp>
        <p:nvSpPr>
          <p:cNvPr id="5" name="Zástupný symbol čísla snímky 4"/>
          <p:cNvSpPr>
            <a:spLocks noGrp="1"/>
          </p:cNvSpPr>
          <p:nvPr>
            <p:ph type="sldNum" sz="quarter" idx="12"/>
          </p:nvPr>
        </p:nvSpPr>
        <p:spPr/>
        <p:txBody>
          <a:bodyPr/>
          <a:lstStyle/>
          <a:p>
            <a:fld id="{8C592886-E571-45D5-8B56-343DC94F8FA6}" type="slidenum">
              <a:rPr lang="en-US" smtClean="0">
                <a:solidFill>
                  <a:srgbClr val="EAEBDE">
                    <a:shade val="90000"/>
                  </a:srgbClr>
                </a:solidFill>
              </a:rPr>
              <a:pPr/>
              <a:t>‹#›</a:t>
            </a:fld>
            <a:endParaRPr lang="en-US">
              <a:solidFill>
                <a:srgbClr val="EAEBDE">
                  <a:shade val="90000"/>
                </a:srgbClr>
              </a:solidFill>
            </a:endParaRPr>
          </a:p>
        </p:txBody>
      </p:sp>
      <p:sp>
        <p:nvSpPr>
          <p:cNvPr id="7" name="Obdĺžnik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Tree>
    <p:extLst>
      <p:ext uri="{BB962C8B-B14F-4D97-AF65-F5344CB8AC3E}">
        <p14:creationId xmlns:p14="http://schemas.microsoft.com/office/powerpoint/2010/main" val="39933455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r>
              <a:rPr lang="cs-CZ">
                <a:solidFill>
                  <a:srgbClr val="676A55">
                    <a:tint val="60000"/>
                    <a:satMod val="155000"/>
                  </a:srgbClr>
                </a:solidFill>
              </a:rPr>
              <a:t>Ludek Matyska  •  SDN  •  5/18/2016</a:t>
            </a:r>
            <a:endParaRPr lang="en-US">
              <a:solidFill>
                <a:srgbClr val="676A55">
                  <a:tint val="60000"/>
                  <a:satMod val="155000"/>
                </a:srgbClr>
              </a:solidFill>
            </a:endParaRPr>
          </a:p>
        </p:txBody>
      </p:sp>
      <p:sp>
        <p:nvSpPr>
          <p:cNvPr id="3" name="Zástupný symbol päty 2"/>
          <p:cNvSpPr>
            <a:spLocks noGrp="1"/>
          </p:cNvSpPr>
          <p:nvPr>
            <p:ph type="ftr" sz="quarter" idx="11"/>
          </p:nvPr>
        </p:nvSpPr>
        <p:spPr/>
        <p:txBody>
          <a:bodyPr/>
          <a:lstStyle/>
          <a:p>
            <a:endParaRPr lang="en-US">
              <a:solidFill>
                <a:srgbClr val="676A55">
                  <a:tint val="60000"/>
                  <a:satMod val="155000"/>
                </a:srgbClr>
              </a:solidFill>
            </a:endParaRPr>
          </a:p>
        </p:txBody>
      </p:sp>
      <p:sp>
        <p:nvSpPr>
          <p:cNvPr id="4" name="Zástupný symbol čísla snímky 3"/>
          <p:cNvSpPr>
            <a:spLocks noGrp="1"/>
          </p:cNvSpPr>
          <p:nvPr>
            <p:ph type="sldNum" sz="quarter" idx="12"/>
          </p:nvPr>
        </p:nvSpPr>
        <p:spPr/>
        <p:txBody>
          <a:bodyPr/>
          <a:lstStyle/>
          <a:p>
            <a:fld id="{8C592886-E571-45D5-8B56-343DC94F8FA6}"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9899598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Obsah s popisom">
    <p:bg>
      <p:bgRef idx="1001">
        <a:schemeClr val="bg2"/>
      </p:bgRef>
    </p:bg>
    <p:spTree>
      <p:nvGrpSpPr>
        <p:cNvPr id="1" name=""/>
        <p:cNvGrpSpPr/>
        <p:nvPr/>
      </p:nvGrpSpPr>
      <p:grpSpPr>
        <a:xfrm>
          <a:off x="0" y="0"/>
          <a:ext cx="0" cy="0"/>
          <a:chOff x="0" y="0"/>
          <a:chExt cx="0" cy="0"/>
        </a:xfrm>
      </p:grpSpPr>
      <p:sp>
        <p:nvSpPr>
          <p:cNvPr id="8" name="Obdĺžnik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Nadpis 1"/>
          <p:cNvSpPr>
            <a:spLocks noGrp="1"/>
          </p:cNvSpPr>
          <p:nvPr>
            <p:ph type="title"/>
          </p:nvPr>
        </p:nvSpPr>
        <p:spPr>
          <a:xfrm>
            <a:off x="4963136" y="304800"/>
            <a:ext cx="3931920" cy="762000"/>
          </a:xfrm>
        </p:spPr>
        <p:txBody>
          <a:bodyPr anchor="b"/>
          <a:lstStyle>
            <a:lvl1pPr marL="0" algn="r">
              <a:buNone/>
              <a:defRPr sz="2000" b="1"/>
            </a:lvl1pPr>
            <a:extLst/>
          </a:lstStyle>
          <a:p>
            <a:r>
              <a:rPr kumimoji="0" lang="sk-SK"/>
              <a:t>Kliknite sem a upravte štýl predlohy nadpisov.</a:t>
            </a:r>
            <a:endParaRPr kumimoji="0" lang="en-US"/>
          </a:p>
        </p:txBody>
      </p:sp>
      <p:sp>
        <p:nvSpPr>
          <p:cNvPr id="3" name="Zástupný symbol textu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sk-SK"/>
              <a:t>Kliknite sem a upravte štýly predlohy textu.</a:t>
            </a:r>
          </a:p>
        </p:txBody>
      </p:sp>
      <p:sp>
        <p:nvSpPr>
          <p:cNvPr id="4" name="Zástupný symbol obsahu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sk-SK"/>
              <a:t>Kliknite sem a upravte štýly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9" name="Zástupný symbol dátumu 8"/>
          <p:cNvSpPr>
            <a:spLocks noGrp="1"/>
          </p:cNvSpPr>
          <p:nvPr>
            <p:ph type="dt" sz="half" idx="10"/>
          </p:nvPr>
        </p:nvSpPr>
        <p:spPr>
          <a:xfrm>
            <a:off x="5562600" y="6513670"/>
            <a:ext cx="3002280" cy="274320"/>
          </a:xfrm>
        </p:spPr>
        <p:txBody>
          <a:bodyPr vert="horz" rtlCol="0"/>
          <a:lstStyle/>
          <a:p>
            <a:r>
              <a:rPr lang="cs-CZ">
                <a:solidFill>
                  <a:srgbClr val="676A55">
                    <a:tint val="60000"/>
                    <a:satMod val="155000"/>
                  </a:srgbClr>
                </a:solidFill>
              </a:rPr>
              <a:t>Ludek Matyska  •  SDN  •  5/18/2016</a:t>
            </a:r>
            <a:endParaRPr lang="en-US">
              <a:solidFill>
                <a:srgbClr val="676A55">
                  <a:tint val="60000"/>
                  <a:satMod val="155000"/>
                </a:srgbClr>
              </a:solidFill>
            </a:endParaRPr>
          </a:p>
        </p:txBody>
      </p:sp>
      <p:sp>
        <p:nvSpPr>
          <p:cNvPr id="10" name="Zástupný symbol čísla snímky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8C592886-E571-45D5-8B56-343DC94F8FA6}" type="slidenum">
              <a:rPr lang="en-US" smtClean="0">
                <a:solidFill>
                  <a:srgbClr val="EAEBDE">
                    <a:shade val="90000"/>
                  </a:srgbClr>
                </a:solidFill>
              </a:rPr>
              <a:pPr/>
              <a:t>‹#›</a:t>
            </a:fld>
            <a:endParaRPr lang="en-US">
              <a:solidFill>
                <a:srgbClr val="EAEBDE">
                  <a:shade val="90000"/>
                </a:srgbClr>
              </a:solidFill>
            </a:endParaRPr>
          </a:p>
        </p:txBody>
      </p:sp>
      <p:sp>
        <p:nvSpPr>
          <p:cNvPr id="11" name="Zástupný symbol päty 10"/>
          <p:cNvSpPr>
            <a:spLocks noGrp="1"/>
          </p:cNvSpPr>
          <p:nvPr>
            <p:ph type="ftr" sz="quarter" idx="12"/>
          </p:nvPr>
        </p:nvSpPr>
        <p:spPr>
          <a:xfrm>
            <a:off x="1600200" y="6513670"/>
            <a:ext cx="3907464" cy="274320"/>
          </a:xfrm>
        </p:spPr>
        <p:txBody>
          <a:bodyPr vert="horz" rtlCol="0"/>
          <a:lstStyle/>
          <a:p>
            <a:endParaRPr lang="en-US">
              <a:solidFill>
                <a:srgbClr val="676A55">
                  <a:tint val="60000"/>
                  <a:satMod val="155000"/>
                </a:srgbClr>
              </a:solidFill>
            </a:endParaRPr>
          </a:p>
        </p:txBody>
      </p:sp>
    </p:spTree>
    <p:extLst>
      <p:ext uri="{BB962C8B-B14F-4D97-AF65-F5344CB8AC3E}">
        <p14:creationId xmlns:p14="http://schemas.microsoft.com/office/powerpoint/2010/main" val="1637858291"/>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3040443" y="4724400"/>
            <a:ext cx="5486400" cy="664536"/>
          </a:xfrm>
        </p:spPr>
        <p:txBody>
          <a:bodyPr anchor="b"/>
          <a:lstStyle>
            <a:lvl1pPr marL="0" algn="r">
              <a:buNone/>
              <a:defRPr sz="2000" b="1"/>
            </a:lvl1pPr>
            <a:extLst/>
          </a:lstStyle>
          <a:p>
            <a:r>
              <a:rPr kumimoji="0" lang="sk-SK"/>
              <a:t>Kliknite sem a upravte štýl predlohy nadpisov.</a:t>
            </a:r>
            <a:endParaRPr kumimoji="0" lang="en-US"/>
          </a:p>
        </p:txBody>
      </p:sp>
      <p:sp>
        <p:nvSpPr>
          <p:cNvPr id="4" name="Zástupný symbol textu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sk-SK"/>
              <a:t>Kliknite sem a upravte štýly predlohy textu.</a:t>
            </a:r>
          </a:p>
        </p:txBody>
      </p:sp>
      <p:sp>
        <p:nvSpPr>
          <p:cNvPr id="13" name="Zástupný symbol obrázka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sk-SK">
                <a:solidFill>
                  <a:schemeClr val="lt1"/>
                </a:solidFill>
                <a:latin typeface="+mn-lt"/>
                <a:ea typeface="+mn-ea"/>
                <a:cs typeface="+mn-cs"/>
              </a:rPr>
              <a:t>Ak chcete pridať obrázok, kliknite na ikonu</a:t>
            </a:r>
            <a:endParaRPr kumimoji="0" lang="en-US" dirty="0">
              <a:solidFill>
                <a:schemeClr val="lt1"/>
              </a:solidFill>
              <a:latin typeface="+mn-lt"/>
              <a:ea typeface="+mn-ea"/>
              <a:cs typeface="+mn-cs"/>
            </a:endParaRPr>
          </a:p>
        </p:txBody>
      </p:sp>
      <p:sp>
        <p:nvSpPr>
          <p:cNvPr id="8" name="Zástupný symbol dátumu 7"/>
          <p:cNvSpPr>
            <a:spLocks noGrp="1"/>
          </p:cNvSpPr>
          <p:nvPr>
            <p:ph type="dt" sz="half" idx="10"/>
          </p:nvPr>
        </p:nvSpPr>
        <p:spPr>
          <a:xfrm>
            <a:off x="5562600" y="6509004"/>
            <a:ext cx="3002280" cy="274320"/>
          </a:xfrm>
        </p:spPr>
        <p:txBody>
          <a:bodyPr vert="horz" rtlCol="0"/>
          <a:lstStyle/>
          <a:p>
            <a:r>
              <a:rPr lang="cs-CZ">
                <a:solidFill>
                  <a:srgbClr val="676A55">
                    <a:tint val="60000"/>
                    <a:satMod val="155000"/>
                  </a:srgbClr>
                </a:solidFill>
              </a:rPr>
              <a:t>Ludek Matyska  •  SDN  •  5/18/2016</a:t>
            </a:r>
            <a:endParaRPr lang="en-US">
              <a:solidFill>
                <a:srgbClr val="676A55">
                  <a:tint val="60000"/>
                  <a:satMod val="155000"/>
                </a:srgbClr>
              </a:solidFill>
            </a:endParaRPr>
          </a:p>
        </p:txBody>
      </p:sp>
      <p:sp>
        <p:nvSpPr>
          <p:cNvPr id="9" name="Zástupný symbol čísla snímky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8C592886-E571-45D5-8B56-343DC94F8FA6}" type="slidenum">
              <a:rPr lang="en-US" smtClean="0">
                <a:solidFill>
                  <a:srgbClr val="EAEBDE">
                    <a:shade val="90000"/>
                  </a:srgbClr>
                </a:solidFill>
              </a:rPr>
              <a:pPr/>
              <a:t>‹#›</a:t>
            </a:fld>
            <a:endParaRPr lang="en-US">
              <a:solidFill>
                <a:srgbClr val="EAEBDE">
                  <a:shade val="90000"/>
                </a:srgbClr>
              </a:solidFill>
            </a:endParaRPr>
          </a:p>
        </p:txBody>
      </p:sp>
      <p:sp>
        <p:nvSpPr>
          <p:cNvPr id="10" name="Zástupný symbol päty 9"/>
          <p:cNvSpPr>
            <a:spLocks noGrp="1"/>
          </p:cNvSpPr>
          <p:nvPr>
            <p:ph type="ftr" sz="quarter" idx="12"/>
          </p:nvPr>
        </p:nvSpPr>
        <p:spPr>
          <a:xfrm>
            <a:off x="1600200" y="6509004"/>
            <a:ext cx="3907464" cy="274320"/>
          </a:xfrm>
        </p:spPr>
        <p:txBody>
          <a:bodyPr vert="horz" rtlCol="0"/>
          <a:lstStyle/>
          <a:p>
            <a:endParaRPr lang="en-US">
              <a:solidFill>
                <a:srgbClr val="676A55">
                  <a:tint val="60000"/>
                  <a:satMod val="155000"/>
                </a:srgbClr>
              </a:solidFill>
            </a:endParaRPr>
          </a:p>
        </p:txBody>
      </p:sp>
    </p:spTree>
    <p:extLst>
      <p:ext uri="{BB962C8B-B14F-4D97-AF65-F5344CB8AC3E}">
        <p14:creationId xmlns:p14="http://schemas.microsoft.com/office/powerpoint/2010/main" val="1456457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r>
              <a:rPr lang="cs-CZ" dirty="0" smtClean="0">
                <a:solidFill>
                  <a:prstClr val="black">
                    <a:tint val="75000"/>
                  </a:prstClr>
                </a:solidFill>
              </a:rPr>
              <a:t>Ludek Matyska  •  SDN  •  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37D5FE-740C-46F5-801A-FA5477D971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087025"/>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sk-SK"/>
              <a:t>Kliknite sem a upravte štýl predlohy nadpisov.</a:t>
            </a:r>
            <a:endParaRPr kumimoji="0" lang="en-US"/>
          </a:p>
        </p:txBody>
      </p:sp>
      <p:sp>
        <p:nvSpPr>
          <p:cNvPr id="3" name="Zástupný symbol zvislého textu 2"/>
          <p:cNvSpPr>
            <a:spLocks noGrp="1"/>
          </p:cNvSpPr>
          <p:nvPr>
            <p:ph type="body" orient="vert" idx="1"/>
          </p:nvPr>
        </p:nvSpPr>
        <p:spPr/>
        <p:txBody>
          <a:bodyPr vert="eaVert"/>
          <a:lstStyle/>
          <a:p>
            <a:pPr lvl="0" eaLnBrk="1" latinLnBrk="0" hangingPunct="1"/>
            <a:r>
              <a:rPr lang="sk-SK"/>
              <a:t>Kliknite sem a upravte štýly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4" name="Zástupný symbol dátumu 3"/>
          <p:cNvSpPr>
            <a:spLocks noGrp="1"/>
          </p:cNvSpPr>
          <p:nvPr>
            <p:ph type="dt" sz="half" idx="10"/>
          </p:nvPr>
        </p:nvSpPr>
        <p:spPr/>
        <p:txBody>
          <a:bodyPr/>
          <a:lstStyle/>
          <a:p>
            <a:r>
              <a:rPr lang="cs-CZ">
                <a:solidFill>
                  <a:srgbClr val="676A55">
                    <a:tint val="60000"/>
                    <a:satMod val="155000"/>
                  </a:srgbClr>
                </a:solidFill>
              </a:rPr>
              <a:t>Ludek Matyska  •  SDN  •  5/18/2016</a:t>
            </a:r>
            <a:endParaRPr lang="en-US">
              <a:solidFill>
                <a:srgbClr val="676A55">
                  <a:tint val="60000"/>
                  <a:satMod val="155000"/>
                </a:srgbClr>
              </a:solidFill>
            </a:endParaRPr>
          </a:p>
        </p:txBody>
      </p:sp>
      <p:sp>
        <p:nvSpPr>
          <p:cNvPr id="5" name="Zástupný symbol päty 4"/>
          <p:cNvSpPr>
            <a:spLocks noGrp="1"/>
          </p:cNvSpPr>
          <p:nvPr>
            <p:ph type="ftr" sz="quarter" idx="11"/>
          </p:nvPr>
        </p:nvSpPr>
        <p:spPr/>
        <p:txBody>
          <a:bodyPr/>
          <a:lstStyle/>
          <a:p>
            <a:endParaRPr lang="en-US">
              <a:solidFill>
                <a:srgbClr val="676A55">
                  <a:tint val="60000"/>
                  <a:satMod val="155000"/>
                </a:srgbClr>
              </a:solidFill>
            </a:endParaRPr>
          </a:p>
        </p:txBody>
      </p:sp>
      <p:sp>
        <p:nvSpPr>
          <p:cNvPr id="6" name="Zástupný symbol čísla snímky 5"/>
          <p:cNvSpPr>
            <a:spLocks noGrp="1"/>
          </p:cNvSpPr>
          <p:nvPr>
            <p:ph type="sldNum" sz="quarter" idx="12"/>
          </p:nvPr>
        </p:nvSpPr>
        <p:spPr/>
        <p:txBody>
          <a:bodyPr/>
          <a:lstStyle/>
          <a:p>
            <a:fld id="{8C592886-E571-45D5-8B56-343DC94F8FA6}"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15261574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lvl1pPr algn="l">
              <a:defRPr/>
            </a:lvl1pPr>
            <a:extLst/>
          </a:lstStyle>
          <a:p>
            <a:r>
              <a:rPr kumimoji="0" lang="sk-SK"/>
              <a:t>Kliknite sem a upravte štýl predlohy nadpisov.</a:t>
            </a:r>
            <a:endParaRPr kumimoji="0" lang="en-US"/>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eaLnBrk="1" latinLnBrk="0" hangingPunct="1"/>
            <a:r>
              <a:rPr lang="sk-SK"/>
              <a:t>Kliknite sem a upravte štýly predlohy textu.</a:t>
            </a:r>
          </a:p>
          <a:p>
            <a:pPr lvl="1" eaLnBrk="1" latinLnBrk="0" hangingPunct="1"/>
            <a:r>
              <a:rPr lang="sk-SK"/>
              <a:t>Druhá úroveň</a:t>
            </a:r>
          </a:p>
          <a:p>
            <a:pPr lvl="2" eaLnBrk="1" latinLnBrk="0" hangingPunct="1"/>
            <a:r>
              <a:rPr lang="sk-SK"/>
              <a:t>Tretia úroveň</a:t>
            </a:r>
          </a:p>
          <a:p>
            <a:pPr lvl="3" eaLnBrk="1" latinLnBrk="0" hangingPunct="1"/>
            <a:r>
              <a:rPr lang="sk-SK"/>
              <a:t>Štvrtá úroveň</a:t>
            </a:r>
          </a:p>
          <a:p>
            <a:pPr lvl="4" eaLnBrk="1" latinLnBrk="0" hangingPunct="1"/>
            <a:r>
              <a:rPr lang="sk-SK"/>
              <a:t>Piata úroveň</a:t>
            </a:r>
            <a:endParaRPr kumimoji="0" lang="en-US"/>
          </a:p>
        </p:txBody>
      </p:sp>
      <p:sp>
        <p:nvSpPr>
          <p:cNvPr id="4" name="Zástupný symbol dátumu 3"/>
          <p:cNvSpPr>
            <a:spLocks noGrp="1"/>
          </p:cNvSpPr>
          <p:nvPr>
            <p:ph type="dt" sz="half" idx="10"/>
          </p:nvPr>
        </p:nvSpPr>
        <p:spPr/>
        <p:txBody>
          <a:bodyPr/>
          <a:lstStyle/>
          <a:p>
            <a:r>
              <a:rPr lang="cs-CZ">
                <a:solidFill>
                  <a:srgbClr val="676A55">
                    <a:tint val="60000"/>
                    <a:satMod val="155000"/>
                  </a:srgbClr>
                </a:solidFill>
              </a:rPr>
              <a:t>Ludek Matyska  •  SDN  •  5/18/2016</a:t>
            </a:r>
            <a:endParaRPr lang="en-US">
              <a:solidFill>
                <a:srgbClr val="676A55">
                  <a:tint val="60000"/>
                  <a:satMod val="155000"/>
                </a:srgbClr>
              </a:solidFill>
            </a:endParaRPr>
          </a:p>
        </p:txBody>
      </p:sp>
      <p:sp>
        <p:nvSpPr>
          <p:cNvPr id="5" name="Zástupný symbol päty 4"/>
          <p:cNvSpPr>
            <a:spLocks noGrp="1"/>
          </p:cNvSpPr>
          <p:nvPr>
            <p:ph type="ftr" sz="quarter" idx="11"/>
          </p:nvPr>
        </p:nvSpPr>
        <p:spPr/>
        <p:txBody>
          <a:bodyPr/>
          <a:lstStyle/>
          <a:p>
            <a:endParaRPr lang="en-US">
              <a:solidFill>
                <a:srgbClr val="676A55">
                  <a:tint val="60000"/>
                  <a:satMod val="155000"/>
                </a:srgbClr>
              </a:solidFill>
            </a:endParaRPr>
          </a:p>
        </p:txBody>
      </p:sp>
      <p:sp>
        <p:nvSpPr>
          <p:cNvPr id="6" name="Zástupný symbol čísla snímky 5"/>
          <p:cNvSpPr>
            <a:spLocks noGrp="1"/>
          </p:cNvSpPr>
          <p:nvPr>
            <p:ph type="sldNum" sz="quarter" idx="12"/>
          </p:nvPr>
        </p:nvSpPr>
        <p:spPr/>
        <p:txBody>
          <a:bodyPr/>
          <a:lstStyle/>
          <a:p>
            <a:fld id="{8C592886-E571-45D5-8B56-343DC94F8FA6}" type="slidenum">
              <a:rPr lang="en-US" smtClean="0">
                <a:solidFill>
                  <a:srgbClr val="EAEBDE">
                    <a:shade val="90000"/>
                  </a:srgbClr>
                </a:solidFill>
              </a:rPr>
              <a:pPr/>
              <a:t>‹#›</a:t>
            </a:fld>
            <a:endParaRPr lang="en-US">
              <a:solidFill>
                <a:srgbClr val="EAEBDE">
                  <a:shade val="90000"/>
                </a:srgbClr>
              </a:solidFill>
            </a:endParaRPr>
          </a:p>
        </p:txBody>
      </p:sp>
    </p:spTree>
    <p:extLst>
      <p:ext uri="{BB962C8B-B14F-4D97-AF65-F5344CB8AC3E}">
        <p14:creationId xmlns:p14="http://schemas.microsoft.com/office/powerpoint/2010/main" val="12208621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10"/>
            <a:ext cx="9144000" cy="6856179"/>
          </a:xfrm>
          <a:prstGeom prst="rect">
            <a:avLst/>
          </a:prstGeom>
        </p:spPr>
      </p:pic>
      <p:sp>
        <p:nvSpPr>
          <p:cNvPr id="12" name="Title 1"/>
          <p:cNvSpPr>
            <a:spLocks noGrp="1"/>
          </p:cNvSpPr>
          <p:nvPr>
            <p:ph type="ctrTitle" hasCustomPrompt="1"/>
          </p:nvPr>
        </p:nvSpPr>
        <p:spPr>
          <a:xfrm>
            <a:off x="1035050" y="1120720"/>
            <a:ext cx="7118195" cy="1667051"/>
          </a:xfrm>
        </p:spPr>
        <p:txBody>
          <a:bodyPr>
            <a:normAutofit/>
          </a:bodyPr>
          <a:lstStyle>
            <a:lvl1pPr>
              <a:lnSpc>
                <a:spcPct val="120000"/>
              </a:lnSpc>
              <a:defRPr sz="3600" baseline="0">
                <a:solidFill>
                  <a:srgbClr val="990000"/>
                </a:solidFill>
                <a:latin typeface="CMU Sans Serif" panose="02000603000000000000" pitchFamily="2" charset="0"/>
                <a:ea typeface="CMU Sans Serif" panose="02000603000000000000" pitchFamily="2" charset="0"/>
                <a:cs typeface="CMU Sans Serif" panose="02000603000000000000" pitchFamily="2" charset="0"/>
              </a:defRPr>
            </a:lvl1pPr>
          </a:lstStyle>
          <a:p>
            <a:r>
              <a:rPr lang="cs-CZ" dirty="0"/>
              <a:t>Název prezentace</a:t>
            </a:r>
            <a:br>
              <a:rPr lang="cs-CZ" dirty="0"/>
            </a:br>
            <a:r>
              <a:rPr lang="cs-CZ" dirty="0"/>
              <a:t>může být na dvou řádcích</a:t>
            </a:r>
            <a:endParaRPr lang="en-US" dirty="0"/>
          </a:p>
        </p:txBody>
      </p:sp>
      <p:sp>
        <p:nvSpPr>
          <p:cNvPr id="13" name="Subtitle 2"/>
          <p:cNvSpPr>
            <a:spLocks noGrp="1"/>
          </p:cNvSpPr>
          <p:nvPr>
            <p:ph type="subTitle" idx="1" hasCustomPrompt="1"/>
          </p:nvPr>
        </p:nvSpPr>
        <p:spPr>
          <a:xfrm>
            <a:off x="1015999" y="4442907"/>
            <a:ext cx="7118196" cy="1331561"/>
          </a:xfrm>
        </p:spPr>
        <p:txBody>
          <a:bodyPr>
            <a:normAutofit/>
          </a:bodyPr>
          <a:lstStyle>
            <a:lvl1pPr marL="0" indent="0" algn="l">
              <a:lnSpc>
                <a:spcPct val="130000"/>
              </a:lnSpc>
              <a:spcBef>
                <a:spcPts val="600"/>
              </a:spcBef>
              <a:buNone/>
              <a:defRPr sz="1600" b="1">
                <a:solidFill>
                  <a:schemeClr val="tx1"/>
                </a:solidFill>
                <a:latin typeface="CMU Sans Serif" panose="02000603000000000000" pitchFamily="2" charset="0"/>
                <a:ea typeface="CMU Sans Serif" panose="02000603000000000000" pitchFamily="2" charset="0"/>
                <a:cs typeface="CMU Sans Serif" panose="02000603000000000000"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a:t>Jméno Příjmení</a:t>
            </a:r>
          </a:p>
          <a:p>
            <a:r>
              <a:rPr lang="cs-CZ" dirty="0" err="1"/>
              <a:t>jmeno@ics.muni.cz</a:t>
            </a:r>
            <a:endParaRPr lang="cs-CZ" dirty="0"/>
          </a:p>
          <a:p>
            <a:r>
              <a:rPr lang="cs-CZ" dirty="0"/>
              <a:t>http://</a:t>
            </a:r>
            <a:r>
              <a:rPr lang="cs-CZ" dirty="0" err="1"/>
              <a:t>www.ics.muni.cz</a:t>
            </a:r>
            <a:r>
              <a:rPr lang="cs-CZ" dirty="0"/>
              <a:t>/~</a:t>
            </a:r>
            <a:r>
              <a:rPr lang="cs-CZ" dirty="0" err="1"/>
              <a:t>jmeno</a:t>
            </a:r>
            <a:endParaRPr lang="cs-CZ" dirty="0"/>
          </a:p>
        </p:txBody>
      </p:sp>
    </p:spTree>
    <p:extLst>
      <p:ext uri="{BB962C8B-B14F-4D97-AF65-F5344CB8AC3E}">
        <p14:creationId xmlns:p14="http://schemas.microsoft.com/office/powerpoint/2010/main" val="19735892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BDAF6-E042-40AA-985B-6FE73BE8B9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49634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BDAF6-E042-40AA-985B-6FE73BE8B9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72193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BDAF6-E042-40AA-985B-6FE73BE8B9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33415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BDAF6-E042-40AA-985B-6FE73BE8B9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52511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BDAF6-E042-40AA-985B-6FE73BE8B9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348255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BDAF6-E042-40AA-985B-6FE73BE8B9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47318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BDAF6-E042-40AA-985B-6FE73BE8B9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4175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6.pn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8.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5" Type="http://schemas.openxmlformats.org/officeDocument/2006/relationships/image" Target="../media/image7.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image" Target="../media/image6.png"/><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390" y="650488"/>
            <a:ext cx="7658410" cy="662878"/>
          </a:xfrm>
          <a:prstGeom prst="rect">
            <a:avLst/>
          </a:prstGeom>
        </p:spPr>
        <p:txBody>
          <a:bodyPr vert="horz" lIns="91440" tIns="45720" rIns="91440" bIns="45720" rtlCol="0" anchor="ctr">
            <a:normAutofit/>
          </a:bodyPr>
          <a:lstStyle/>
          <a:p>
            <a:r>
              <a:rPr lang="cs-CZ" dirty="0"/>
              <a:t>Hlavní nadpis	</a:t>
            </a:r>
            <a:endParaRPr lang="en-US" dirty="0"/>
          </a:p>
        </p:txBody>
      </p:sp>
      <p:sp>
        <p:nvSpPr>
          <p:cNvPr id="3" name="Text Placeholder 2"/>
          <p:cNvSpPr>
            <a:spLocks noGrp="1"/>
          </p:cNvSpPr>
          <p:nvPr>
            <p:ph type="body" idx="1"/>
          </p:nvPr>
        </p:nvSpPr>
        <p:spPr>
          <a:xfrm>
            <a:off x="1028390" y="1424878"/>
            <a:ext cx="7658410" cy="4701285"/>
          </a:xfrm>
          <a:prstGeom prst="rect">
            <a:avLst/>
          </a:prstGeom>
        </p:spPr>
        <p:txBody>
          <a:bodyPr vert="horz" lIns="91440" tIns="45720" rIns="91440" bIns="45720" rtlCol="0">
            <a:normAutofit/>
          </a:bodyPr>
          <a:lstStyle/>
          <a:p>
            <a:pPr lvl="0"/>
            <a:r>
              <a:rPr lang="cs-CZ" dirty="0"/>
              <a:t>Podnadpis</a:t>
            </a:r>
          </a:p>
          <a:p>
            <a:pPr lvl="1"/>
            <a:r>
              <a:rPr lang="cs-CZ" dirty="0"/>
              <a:t>Textový řádek</a:t>
            </a:r>
          </a:p>
          <a:p>
            <a:pPr lvl="2"/>
            <a:r>
              <a:rPr lang="cs-CZ" dirty="0"/>
              <a:t>P</a:t>
            </a:r>
            <a:r>
              <a:rPr lang="en-US" dirty="0"/>
              <a:t>o</a:t>
            </a:r>
            <a:r>
              <a:rPr lang="cs-CZ" dirty="0"/>
              <a:t>známkový řádek</a:t>
            </a:r>
          </a:p>
          <a:p>
            <a:pPr lvl="3"/>
            <a:r>
              <a:rPr lang="cs-CZ" dirty="0"/>
              <a:t>Textový řádek s odrážkou</a:t>
            </a:r>
          </a:p>
          <a:p>
            <a:pPr lvl="4"/>
            <a:r>
              <a:rPr lang="cs-CZ" dirty="0"/>
              <a:t>Poznámkový řádek pro odrážky</a:t>
            </a:r>
            <a:endParaRPr lang="en-US" dirty="0"/>
          </a:p>
        </p:txBody>
      </p:sp>
    </p:spTree>
    <p:extLst>
      <p:ext uri="{BB962C8B-B14F-4D97-AF65-F5344CB8AC3E}">
        <p14:creationId xmlns:p14="http://schemas.microsoft.com/office/powerpoint/2010/main" val="4242912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7" r:id="rId7"/>
  </p:sldLayoutIdLst>
  <p:hf hdr="0" ftr="0"/>
  <p:txStyles>
    <p:titleStyle>
      <a:lvl1pPr algn="l" defTabSz="457200" rtl="0" eaLnBrk="1" latinLnBrk="0" hangingPunct="1">
        <a:spcBef>
          <a:spcPct val="0"/>
        </a:spcBef>
        <a:buNone/>
        <a:defRPr sz="2700" b="1" i="0" kern="1200">
          <a:solidFill>
            <a:schemeClr val="tx1"/>
          </a:solidFill>
          <a:latin typeface="Pt sans caption"/>
          <a:ea typeface="+mj-ea"/>
          <a:cs typeface="Pt sans caption"/>
        </a:defRPr>
      </a:lvl1pPr>
    </p:titleStyle>
    <p:bodyStyle>
      <a:lvl1pPr marL="0" indent="0" algn="l" defTabSz="457200" rtl="0" eaLnBrk="1" latinLnBrk="0" hangingPunct="1">
        <a:lnSpc>
          <a:spcPct val="120000"/>
        </a:lnSpc>
        <a:spcBef>
          <a:spcPts val="1800"/>
        </a:spcBef>
        <a:buFontTx/>
        <a:buNone/>
        <a:defRPr sz="2500" b="1" kern="1200">
          <a:solidFill>
            <a:srgbClr val="BC044E"/>
          </a:solidFill>
          <a:latin typeface="Pt sans"/>
          <a:ea typeface="+mn-ea"/>
          <a:cs typeface="Pt sans"/>
        </a:defRPr>
      </a:lvl1pPr>
      <a:lvl2pPr marL="0" indent="0" algn="l" defTabSz="457200" rtl="0" eaLnBrk="1" latinLnBrk="0" hangingPunct="1">
        <a:lnSpc>
          <a:spcPct val="120000"/>
        </a:lnSpc>
        <a:spcBef>
          <a:spcPct val="20000"/>
        </a:spcBef>
        <a:buFontTx/>
        <a:buNone/>
        <a:defRPr sz="2200" b="1" kern="1200">
          <a:solidFill>
            <a:schemeClr val="tx1"/>
          </a:solidFill>
          <a:latin typeface="Pt sans"/>
          <a:ea typeface="+mn-ea"/>
          <a:cs typeface="Pt sans"/>
        </a:defRPr>
      </a:lvl2pPr>
      <a:lvl3pPr marL="0" indent="0" algn="l" defTabSz="457200" rtl="0" eaLnBrk="1" latinLnBrk="0" hangingPunct="1">
        <a:lnSpc>
          <a:spcPct val="120000"/>
        </a:lnSpc>
        <a:spcBef>
          <a:spcPct val="20000"/>
        </a:spcBef>
        <a:buFontTx/>
        <a:buNone/>
        <a:defRPr sz="1800" b="1" kern="1200">
          <a:solidFill>
            <a:schemeClr val="tx1">
              <a:lumMod val="50000"/>
              <a:lumOff val="50000"/>
            </a:schemeClr>
          </a:solidFill>
          <a:latin typeface="Pt sans"/>
          <a:ea typeface="+mn-ea"/>
          <a:cs typeface="Pt sans"/>
        </a:defRPr>
      </a:lvl3pPr>
      <a:lvl4pPr marL="835200" indent="-342000" algn="l" defTabSz="457200" rtl="0" eaLnBrk="1" latinLnBrk="0" hangingPunct="1">
        <a:lnSpc>
          <a:spcPct val="120000"/>
        </a:lnSpc>
        <a:spcBef>
          <a:spcPct val="20000"/>
        </a:spcBef>
        <a:buFont typeface="Arial"/>
        <a:buChar char="–"/>
        <a:defRPr sz="2200" b="1" kern="1200">
          <a:solidFill>
            <a:schemeClr val="tx1"/>
          </a:solidFill>
          <a:latin typeface="Pt sans"/>
          <a:ea typeface="+mn-ea"/>
          <a:cs typeface="Pt sans"/>
        </a:defRPr>
      </a:lvl4pPr>
      <a:lvl5pPr marL="835200" indent="0" algn="l" defTabSz="457200" rtl="0" eaLnBrk="1" latinLnBrk="0" hangingPunct="1">
        <a:lnSpc>
          <a:spcPct val="120000"/>
        </a:lnSpc>
        <a:spcBef>
          <a:spcPct val="20000"/>
        </a:spcBef>
        <a:buFontTx/>
        <a:buNone/>
        <a:defRPr sz="1800" b="1" kern="1200">
          <a:solidFill>
            <a:schemeClr val="tx1">
              <a:lumMod val="50000"/>
              <a:lumOff val="50000"/>
            </a:schemeClr>
          </a:solidFill>
          <a:latin typeface="Pt sans"/>
          <a:ea typeface="+mn-ea"/>
          <a:cs typeface="Pt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0"/>
            <a:ext cx="8229600" cy="1143000"/>
          </a:xfrm>
          <a:prstGeom prst="rect">
            <a:avLst/>
          </a:prstGeom>
        </p:spPr>
        <p:txBody>
          <a:bodyPr vert="horz" lIns="81639" tIns="40819" rIns="81639" bIns="40819" rtlCol="0" anchor="t" anchorCtr="0">
            <a:normAutofit/>
          </a:bodyPr>
          <a:lstStyle/>
          <a:p>
            <a:r>
              <a:rPr lang="en-US" dirty="0"/>
              <a:t>Click to edit Master title style</a:t>
            </a:r>
          </a:p>
        </p:txBody>
      </p:sp>
      <p:sp>
        <p:nvSpPr>
          <p:cNvPr id="3" name="Text Placeholder 2"/>
          <p:cNvSpPr>
            <a:spLocks noGrp="1"/>
          </p:cNvSpPr>
          <p:nvPr>
            <p:ph type="body" idx="1"/>
          </p:nvPr>
        </p:nvSpPr>
        <p:spPr>
          <a:xfrm>
            <a:off x="304800" y="1446471"/>
            <a:ext cx="8229600" cy="3582732"/>
          </a:xfrm>
          <a:prstGeom prst="rect">
            <a:avLst/>
          </a:prstGeom>
        </p:spPr>
        <p:txBody>
          <a:bodyPr vert="horz" lIns="81639" tIns="40819" rIns="81639" bIns="40819" rtlCol="0">
            <a:normAutofit/>
          </a:bodyPr>
          <a:lstStyle/>
          <a:p>
            <a:pPr lvl="0"/>
            <a:r>
              <a:rPr lang="en-US" dirty="0"/>
              <a:t>Click to edit Master text styles</a:t>
            </a:r>
          </a:p>
          <a:p>
            <a:pPr lvl="1"/>
            <a:r>
              <a:rPr lang="en-US" dirty="0"/>
              <a:t>Third level</a:t>
            </a:r>
          </a:p>
        </p:txBody>
      </p:sp>
      <p:sp>
        <p:nvSpPr>
          <p:cNvPr id="4" name="Date Placeholder 3"/>
          <p:cNvSpPr txBox="1">
            <a:spLocks/>
          </p:cNvSpPr>
          <p:nvPr userDrawn="1"/>
        </p:nvSpPr>
        <p:spPr>
          <a:xfrm>
            <a:off x="6629400" y="6569076"/>
            <a:ext cx="2133600" cy="365125"/>
          </a:xfrm>
          <a:prstGeom prst="rect">
            <a:avLst/>
          </a:prstGeom>
        </p:spPr>
        <p:txBody>
          <a:bodyPr lIns="81639" tIns="40819" rIns="81639" bIns="40819"/>
          <a:lstStyle>
            <a:defPPr>
              <a:defRPr lang="en-US"/>
            </a:defPPr>
            <a:lvl1pPr marL="0" algn="r" defTabSz="914400" rtl="0" eaLnBrk="1" latinLnBrk="0" hangingPunct="1">
              <a:defRPr sz="800" kern="1200" cap="all">
                <a:solidFill>
                  <a:schemeClr val="bg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all" spc="0" normalizeH="0" baseline="0" noProof="0" dirty="0">
                <a:ln>
                  <a:noFill/>
                </a:ln>
                <a:solidFill>
                  <a:srgbClr val="003E7E"/>
                </a:solidFill>
                <a:effectLst/>
                <a:uLnTx/>
                <a:uFillTx/>
                <a:latin typeface="Verdana" pitchFamily="34" charset="0"/>
                <a:ea typeface="Verdana" pitchFamily="34" charset="0"/>
                <a:cs typeface="Verdana" pitchFamily="34" charset="0"/>
              </a:rPr>
              <a:t>MAY 27, 2013</a:t>
            </a:r>
          </a:p>
        </p:txBody>
      </p:sp>
      <p:sp>
        <p:nvSpPr>
          <p:cNvPr id="5" name="Slide Number Placeholder 5"/>
          <p:cNvSpPr txBox="1">
            <a:spLocks/>
          </p:cNvSpPr>
          <p:nvPr userDrawn="1"/>
        </p:nvSpPr>
        <p:spPr>
          <a:xfrm>
            <a:off x="8763000" y="6569076"/>
            <a:ext cx="457200" cy="365125"/>
          </a:xfrm>
          <a:prstGeom prst="rect">
            <a:avLst/>
          </a:prstGeom>
        </p:spPr>
        <p:txBody>
          <a:bodyPr lIns="81639" tIns="40819" rIns="81639" bIns="40819"/>
          <a:lstStyle>
            <a:defPPr>
              <a:defRPr lang="en-US"/>
            </a:defPPr>
            <a:lvl1pPr marL="0" algn="l" defTabSz="914400" rtl="0" eaLnBrk="1" latinLnBrk="0" hangingPunct="1">
              <a:defRPr sz="800" kern="1200">
                <a:solidFill>
                  <a:schemeClr val="bg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3578180-66D5-4E22-AA93-E28D7EAAE07D}" type="slidenum">
              <a:rPr kumimoji="0" lang="en-US" sz="600" b="0" i="0" u="none" strike="noStrike" kern="1200" cap="none" spc="0" normalizeH="0" baseline="0" noProof="0" smtClean="0">
                <a:ln>
                  <a:noFill/>
                </a:ln>
                <a:solidFill>
                  <a:srgbClr val="003E7E"/>
                </a:solidFill>
                <a:effectLst/>
                <a:uLnTx/>
                <a:uFillTx/>
                <a:latin typeface="Verdana" pitchFamily="34" charset="0"/>
                <a:ea typeface="Verdana" pitchFamily="34" charset="0"/>
                <a:cs typeface="Verdana"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003E7E"/>
              </a:solidFill>
              <a:effectLst/>
              <a:uLnTx/>
              <a:uFillTx/>
              <a:latin typeface="Verdana" pitchFamily="34" charset="0"/>
              <a:ea typeface="Verdana" pitchFamily="34" charset="0"/>
              <a:cs typeface="Verdana" pitchFamily="34" charset="0"/>
            </a:endParaRPr>
          </a:p>
        </p:txBody>
      </p:sp>
      <p:sp>
        <p:nvSpPr>
          <p:cNvPr id="6" name="Date Placeholder 3"/>
          <p:cNvSpPr txBox="1">
            <a:spLocks/>
          </p:cNvSpPr>
          <p:nvPr userDrawn="1"/>
        </p:nvSpPr>
        <p:spPr>
          <a:xfrm>
            <a:off x="76200" y="6588828"/>
            <a:ext cx="5410200" cy="365125"/>
          </a:xfrm>
          <a:prstGeom prst="rect">
            <a:avLst/>
          </a:prstGeom>
        </p:spPr>
        <p:txBody>
          <a:bodyPr lIns="81639" tIns="40819" rIns="81639" bIns="40819"/>
          <a:lstStyle>
            <a:defPPr>
              <a:defRPr lang="en-US"/>
            </a:defPPr>
            <a:lvl1pPr marL="0" algn="r" defTabSz="914400" rtl="0" eaLnBrk="1" latinLnBrk="0" hangingPunct="1">
              <a:defRPr sz="800" kern="1200" cap="all">
                <a:solidFill>
                  <a:schemeClr val="bg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1638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3E7E"/>
                </a:solidFill>
                <a:effectLst/>
                <a:uLnTx/>
                <a:uFillTx/>
                <a:latin typeface="Verdana" pitchFamily="34" charset="0"/>
                <a:ea typeface="Verdana" pitchFamily="34" charset="0"/>
                <a:cs typeface="Verdana" pitchFamily="34" charset="0"/>
              </a:rPr>
              <a:t>©2013 TAIL-F all rights reserved</a:t>
            </a:r>
          </a:p>
        </p:txBody>
      </p:sp>
      <p:sp>
        <p:nvSpPr>
          <p:cNvPr id="8" name="Date Placeholder 3"/>
          <p:cNvSpPr txBox="1">
            <a:spLocks/>
          </p:cNvSpPr>
          <p:nvPr userDrawn="1"/>
        </p:nvSpPr>
        <p:spPr>
          <a:xfrm>
            <a:off x="76200" y="76204"/>
            <a:ext cx="2133600" cy="365125"/>
          </a:xfrm>
          <a:prstGeom prst="rect">
            <a:avLst/>
          </a:prstGeom>
        </p:spPr>
        <p:txBody>
          <a:bodyPr vert="horz" lIns="81639" tIns="40819" rIns="81639" bIns="40819" rtlCol="0" anchor="ctr"/>
          <a:lstStyle>
            <a:defPPr>
              <a:defRPr lang="en-US"/>
            </a:defPPr>
            <a:lvl1pPr marL="0" algn="r" defTabSz="914400" rtl="0" eaLnBrk="1" latinLnBrk="0" hangingPunct="1">
              <a:defRPr sz="900" kern="1200">
                <a:solidFill>
                  <a:schemeClr val="bg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all" spc="0" normalizeH="0" baseline="0" noProof="0" dirty="0">
                <a:ln>
                  <a:noFill/>
                </a:ln>
                <a:solidFill>
                  <a:srgbClr val="FFFFFF"/>
                </a:solidFill>
                <a:effectLst/>
                <a:uLnTx/>
                <a:uFillTx/>
                <a:latin typeface="Verdana" pitchFamily="34" charset="0"/>
                <a:ea typeface="Verdana" pitchFamily="34" charset="0"/>
                <a:cs typeface="Verdana" pitchFamily="34" charset="0"/>
              </a:rPr>
              <a:t>Tutorial: NETCONF and YANG</a:t>
            </a:r>
          </a:p>
        </p:txBody>
      </p:sp>
    </p:spTree>
    <p:extLst>
      <p:ext uri="{BB962C8B-B14F-4D97-AF65-F5344CB8AC3E}">
        <p14:creationId xmlns:p14="http://schemas.microsoft.com/office/powerpoint/2010/main" val="357447119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3" r:id="rId9"/>
    <p:sldLayoutId id="2147483775" r:id="rId10"/>
    <p:sldLayoutId id="2147483776" r:id="rId11"/>
  </p:sldLayoutIdLst>
  <p:hf hdr="0" ftr="0"/>
  <p:txStyles>
    <p:titleStyle>
      <a:lvl1pPr algn="l" defTabSz="816388" rtl="0" eaLnBrk="1" latinLnBrk="0" hangingPunct="1">
        <a:spcBef>
          <a:spcPct val="0"/>
        </a:spcBef>
        <a:buNone/>
        <a:defRPr sz="1800" b="1" kern="1200" spc="-89" baseline="0">
          <a:solidFill>
            <a:srgbClr val="008FC5"/>
          </a:solidFill>
          <a:latin typeface="Verdana" pitchFamily="34" charset="0"/>
          <a:ea typeface="Verdana" pitchFamily="34" charset="0"/>
          <a:cs typeface="Verdana" pitchFamily="34" charset="0"/>
        </a:defRPr>
      </a:lvl1pPr>
    </p:titleStyle>
    <p:bodyStyle>
      <a:lvl1pPr marL="306146" indent="-306146" algn="l" defTabSz="816388" rtl="0" eaLnBrk="1" latinLnBrk="0" hangingPunct="1">
        <a:spcBef>
          <a:spcPts val="750"/>
        </a:spcBef>
        <a:buFont typeface="Arial" pitchFamily="34" charset="0"/>
        <a:buChar char="•"/>
        <a:defRPr lang="en-US" sz="1500" kern="1200" dirty="0" smtClean="0">
          <a:solidFill>
            <a:srgbClr val="003E7E"/>
          </a:solidFill>
          <a:latin typeface="Verdana" pitchFamily="34" charset="0"/>
          <a:ea typeface="Verdana" pitchFamily="34" charset="0"/>
          <a:cs typeface="Verdana" pitchFamily="34" charset="0"/>
        </a:defRPr>
      </a:lvl1pPr>
      <a:lvl2pPr marL="714339" indent="-306146" algn="l" defTabSz="816388" rtl="0" eaLnBrk="1" latinLnBrk="0" hangingPunct="1">
        <a:spcBef>
          <a:spcPts val="500"/>
        </a:spcBef>
        <a:buFont typeface="Arial" pitchFamily="34" charset="0"/>
        <a:buChar char="•"/>
        <a:defRPr lang="en-US" sz="900" kern="1200" dirty="0" smtClean="0">
          <a:solidFill>
            <a:srgbClr val="003E7E"/>
          </a:solidFill>
          <a:latin typeface="Verdana" pitchFamily="34" charset="0"/>
          <a:ea typeface="Verdana" pitchFamily="34" charset="0"/>
          <a:cs typeface="Verdana" pitchFamily="34" charset="0"/>
        </a:defRPr>
      </a:lvl2pPr>
      <a:lvl3pPr marL="1020485" indent="-204097" algn="l" defTabSz="816388"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428679" indent="-204097" algn="l" defTabSz="816388" rtl="0" eaLnBrk="1" latinLnBrk="0" hangingPunct="1">
        <a:spcBef>
          <a:spcPct val="20000"/>
        </a:spcBef>
        <a:buFont typeface="Arial" pitchFamily="34" charset="0"/>
        <a:buChar char="–"/>
        <a:defRPr lang="en-US" sz="1900" kern="1200" dirty="0" smtClean="0">
          <a:solidFill>
            <a:srgbClr val="3B6E8F"/>
          </a:solidFill>
          <a:latin typeface="Verdana" pitchFamily="34" charset="0"/>
          <a:ea typeface="Verdana" pitchFamily="34" charset="0"/>
          <a:cs typeface="Verdana" pitchFamily="34" charset="0"/>
        </a:defRPr>
      </a:lvl4pPr>
      <a:lvl5pPr marL="1836873" indent="-204097" algn="l" defTabSz="816388" rtl="0" eaLnBrk="1" latinLnBrk="0" hangingPunct="1">
        <a:spcBef>
          <a:spcPct val="20000"/>
        </a:spcBef>
        <a:buFont typeface="Arial" pitchFamily="34" charset="0"/>
        <a:buChar char="»"/>
        <a:defRPr lang="en-US" sz="1900" kern="1200" dirty="0" smtClean="0">
          <a:solidFill>
            <a:srgbClr val="3B6E8F"/>
          </a:solidFill>
          <a:latin typeface="Verdana" pitchFamily="34" charset="0"/>
          <a:ea typeface="Verdana" pitchFamily="34" charset="0"/>
          <a:cs typeface="Verdana"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388" rtl="0" eaLnBrk="1" latinLnBrk="0" hangingPunct="1">
        <a:defRPr sz="1600" kern="1200">
          <a:solidFill>
            <a:schemeClr val="tx1"/>
          </a:solidFill>
          <a:latin typeface="+mn-lt"/>
          <a:ea typeface="+mn-ea"/>
          <a:cs typeface="+mn-cs"/>
        </a:defRPr>
      </a:lvl1pPr>
      <a:lvl2pPr marL="408194" algn="l" defTabSz="816388" rtl="0" eaLnBrk="1" latinLnBrk="0" hangingPunct="1">
        <a:defRPr sz="1600" kern="1200">
          <a:solidFill>
            <a:schemeClr val="tx1"/>
          </a:solidFill>
          <a:latin typeface="+mn-lt"/>
          <a:ea typeface="+mn-ea"/>
          <a:cs typeface="+mn-cs"/>
        </a:defRPr>
      </a:lvl2pPr>
      <a:lvl3pPr marL="816388" algn="l" defTabSz="816388" rtl="0" eaLnBrk="1" latinLnBrk="0" hangingPunct="1">
        <a:defRPr sz="1600" kern="1200">
          <a:solidFill>
            <a:schemeClr val="tx1"/>
          </a:solidFill>
          <a:latin typeface="+mn-lt"/>
          <a:ea typeface="+mn-ea"/>
          <a:cs typeface="+mn-cs"/>
        </a:defRPr>
      </a:lvl3pPr>
      <a:lvl4pPr marL="1224582" algn="l" defTabSz="816388" rtl="0" eaLnBrk="1" latinLnBrk="0" hangingPunct="1">
        <a:defRPr sz="1600" kern="1200">
          <a:solidFill>
            <a:schemeClr val="tx1"/>
          </a:solidFill>
          <a:latin typeface="+mn-lt"/>
          <a:ea typeface="+mn-ea"/>
          <a:cs typeface="+mn-cs"/>
        </a:defRPr>
      </a:lvl4pPr>
      <a:lvl5pPr marL="1632776" algn="l" defTabSz="816388" rtl="0" eaLnBrk="1" latinLnBrk="0" hangingPunct="1">
        <a:defRPr sz="1600" kern="1200">
          <a:solidFill>
            <a:schemeClr val="tx1"/>
          </a:solidFill>
          <a:latin typeface="+mn-lt"/>
          <a:ea typeface="+mn-ea"/>
          <a:cs typeface="+mn-cs"/>
        </a:defRPr>
      </a:lvl5pPr>
      <a:lvl6pPr marL="2040969" algn="l" defTabSz="816388" rtl="0" eaLnBrk="1" latinLnBrk="0" hangingPunct="1">
        <a:defRPr sz="1600" kern="1200">
          <a:solidFill>
            <a:schemeClr val="tx1"/>
          </a:solidFill>
          <a:latin typeface="+mn-lt"/>
          <a:ea typeface="+mn-ea"/>
          <a:cs typeface="+mn-cs"/>
        </a:defRPr>
      </a:lvl6pPr>
      <a:lvl7pPr marL="2449163" algn="l" defTabSz="816388" rtl="0" eaLnBrk="1" latinLnBrk="0" hangingPunct="1">
        <a:defRPr sz="1600" kern="1200">
          <a:solidFill>
            <a:schemeClr val="tx1"/>
          </a:solidFill>
          <a:latin typeface="+mn-lt"/>
          <a:ea typeface="+mn-ea"/>
          <a:cs typeface="+mn-cs"/>
        </a:defRPr>
      </a:lvl7pPr>
      <a:lvl8pPr marL="2857357" algn="l" defTabSz="816388" rtl="0" eaLnBrk="1" latinLnBrk="0" hangingPunct="1">
        <a:defRPr sz="1600" kern="1200">
          <a:solidFill>
            <a:schemeClr val="tx1"/>
          </a:solidFill>
          <a:latin typeface="+mn-lt"/>
          <a:ea typeface="+mn-ea"/>
          <a:cs typeface="+mn-cs"/>
        </a:defRPr>
      </a:lvl8pPr>
      <a:lvl9pPr marL="3265551" algn="l" defTabSz="816388"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970285"/>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Lst>
  <p:txStyles>
    <p:titleStyle>
      <a:lvl1pPr algn="ctr" defTabSz="571500" rtl="0" eaLnBrk="1" latinLnBrk="0" hangingPunct="1">
        <a:spcBef>
          <a:spcPct val="0"/>
        </a:spcBef>
        <a:buNone/>
        <a:defRPr sz="2800" kern="1200">
          <a:solidFill>
            <a:schemeClr val="tx1"/>
          </a:solidFill>
          <a:latin typeface="+mj-lt"/>
          <a:ea typeface="+mj-ea"/>
          <a:cs typeface="+mj-cs"/>
        </a:defRPr>
      </a:lvl1pPr>
    </p:titleStyle>
    <p:bodyStyle>
      <a:lvl1pPr marL="214313" indent="-214313" algn="l" defTabSz="5715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464344" indent="-178594" algn="l" defTabSz="571500" rtl="0" eaLnBrk="1" latinLnBrk="0" hangingPunct="1">
        <a:spcBef>
          <a:spcPct val="20000"/>
        </a:spcBef>
        <a:buFont typeface="Arial" pitchFamily="34" charset="0"/>
        <a:buChar char="–"/>
        <a:defRPr sz="1800" kern="1200">
          <a:solidFill>
            <a:schemeClr val="tx1"/>
          </a:solidFill>
          <a:latin typeface="+mn-lt"/>
          <a:ea typeface="+mn-ea"/>
          <a:cs typeface="+mn-cs"/>
        </a:defRPr>
      </a:lvl2pPr>
      <a:lvl3pPr marL="714375" indent="-142875" algn="l" defTabSz="571500" rtl="0" eaLnBrk="1" latinLnBrk="0" hangingPunct="1">
        <a:spcBef>
          <a:spcPct val="20000"/>
        </a:spcBef>
        <a:buFont typeface="Arial" pitchFamily="34" charset="0"/>
        <a:buChar char="•"/>
        <a:defRPr sz="1500" kern="1200">
          <a:solidFill>
            <a:schemeClr val="tx1"/>
          </a:solidFill>
          <a:latin typeface="+mn-lt"/>
          <a:ea typeface="+mn-ea"/>
          <a:cs typeface="+mn-cs"/>
        </a:defRPr>
      </a:lvl3pPr>
      <a:lvl4pPr marL="1000125" indent="-142875" algn="l" defTabSz="571500"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285875" indent="-142875" algn="l" defTabSz="571500"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571625" indent="-142875" algn="l" defTabSz="571500"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857375" indent="-142875" algn="l" defTabSz="571500"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143125" indent="-142875" algn="l" defTabSz="571500"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428875" indent="-142875" algn="l" defTabSz="571500"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571500" rtl="0" eaLnBrk="1" latinLnBrk="0" hangingPunct="1">
        <a:defRPr sz="1100" kern="1200">
          <a:solidFill>
            <a:schemeClr val="tx1"/>
          </a:solidFill>
          <a:latin typeface="+mn-lt"/>
          <a:ea typeface="+mn-ea"/>
          <a:cs typeface="+mn-cs"/>
        </a:defRPr>
      </a:lvl1pPr>
      <a:lvl2pPr marL="285750" algn="l" defTabSz="571500" rtl="0" eaLnBrk="1" latinLnBrk="0" hangingPunct="1">
        <a:defRPr sz="1100" kern="1200">
          <a:solidFill>
            <a:schemeClr val="tx1"/>
          </a:solidFill>
          <a:latin typeface="+mn-lt"/>
          <a:ea typeface="+mn-ea"/>
          <a:cs typeface="+mn-cs"/>
        </a:defRPr>
      </a:lvl2pPr>
      <a:lvl3pPr marL="571500" algn="l" defTabSz="571500" rtl="0" eaLnBrk="1" latinLnBrk="0" hangingPunct="1">
        <a:defRPr sz="1100" kern="1200">
          <a:solidFill>
            <a:schemeClr val="tx1"/>
          </a:solidFill>
          <a:latin typeface="+mn-lt"/>
          <a:ea typeface="+mn-ea"/>
          <a:cs typeface="+mn-cs"/>
        </a:defRPr>
      </a:lvl3pPr>
      <a:lvl4pPr marL="857250" algn="l" defTabSz="571500" rtl="0" eaLnBrk="1" latinLnBrk="0" hangingPunct="1">
        <a:defRPr sz="1100" kern="1200">
          <a:solidFill>
            <a:schemeClr val="tx1"/>
          </a:solidFill>
          <a:latin typeface="+mn-lt"/>
          <a:ea typeface="+mn-ea"/>
          <a:cs typeface="+mn-cs"/>
        </a:defRPr>
      </a:lvl4pPr>
      <a:lvl5pPr marL="1143000" algn="l" defTabSz="571500" rtl="0" eaLnBrk="1" latinLnBrk="0" hangingPunct="1">
        <a:defRPr sz="1100" kern="1200">
          <a:solidFill>
            <a:schemeClr val="tx1"/>
          </a:solidFill>
          <a:latin typeface="+mn-lt"/>
          <a:ea typeface="+mn-ea"/>
          <a:cs typeface="+mn-cs"/>
        </a:defRPr>
      </a:lvl5pPr>
      <a:lvl6pPr marL="1428750" algn="l" defTabSz="571500" rtl="0" eaLnBrk="1" latinLnBrk="0" hangingPunct="1">
        <a:defRPr sz="1100" kern="1200">
          <a:solidFill>
            <a:schemeClr val="tx1"/>
          </a:solidFill>
          <a:latin typeface="+mn-lt"/>
          <a:ea typeface="+mn-ea"/>
          <a:cs typeface="+mn-cs"/>
        </a:defRPr>
      </a:lvl6pPr>
      <a:lvl7pPr marL="1714500" algn="l" defTabSz="571500" rtl="0" eaLnBrk="1" latinLnBrk="0" hangingPunct="1">
        <a:defRPr sz="1100" kern="1200">
          <a:solidFill>
            <a:schemeClr val="tx1"/>
          </a:solidFill>
          <a:latin typeface="+mn-lt"/>
          <a:ea typeface="+mn-ea"/>
          <a:cs typeface="+mn-cs"/>
        </a:defRPr>
      </a:lvl7pPr>
      <a:lvl8pPr marL="2000250" algn="l" defTabSz="571500" rtl="0" eaLnBrk="1" latinLnBrk="0" hangingPunct="1">
        <a:defRPr sz="1100" kern="1200">
          <a:solidFill>
            <a:schemeClr val="tx1"/>
          </a:solidFill>
          <a:latin typeface="+mn-lt"/>
          <a:ea typeface="+mn-ea"/>
          <a:cs typeface="+mn-cs"/>
        </a:defRPr>
      </a:lvl8pPr>
      <a:lvl9pPr marL="2286000" algn="l" defTabSz="571500" rtl="0" eaLnBrk="1" latinLnBrk="0" hangingPunct="1">
        <a:defRPr sz="11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0"/>
            <a:ext cx="8229600" cy="1143000"/>
          </a:xfrm>
          <a:prstGeom prst="rect">
            <a:avLst/>
          </a:prstGeom>
        </p:spPr>
        <p:txBody>
          <a:bodyPr vert="horz" lIns="81639" tIns="40819" rIns="81639" bIns="40819" rtlCol="0" anchor="t" anchorCtr="0">
            <a:normAutofit/>
          </a:bodyPr>
          <a:lstStyle/>
          <a:p>
            <a:r>
              <a:rPr lang="en-US" dirty="0"/>
              <a:t>Click to edit Master title style</a:t>
            </a:r>
          </a:p>
        </p:txBody>
      </p:sp>
      <p:sp>
        <p:nvSpPr>
          <p:cNvPr id="3" name="Text Placeholder 2"/>
          <p:cNvSpPr>
            <a:spLocks noGrp="1"/>
          </p:cNvSpPr>
          <p:nvPr>
            <p:ph type="body" idx="1"/>
          </p:nvPr>
        </p:nvSpPr>
        <p:spPr>
          <a:xfrm>
            <a:off x="304800" y="1446471"/>
            <a:ext cx="8229600" cy="3582732"/>
          </a:xfrm>
          <a:prstGeom prst="rect">
            <a:avLst/>
          </a:prstGeom>
        </p:spPr>
        <p:txBody>
          <a:bodyPr vert="horz" lIns="81639" tIns="40819" rIns="81639" bIns="40819" rtlCol="0">
            <a:normAutofit/>
          </a:bodyPr>
          <a:lstStyle/>
          <a:p>
            <a:pPr lvl="0"/>
            <a:r>
              <a:rPr lang="en-US" dirty="0"/>
              <a:t>Click to edit Master text styles</a:t>
            </a:r>
          </a:p>
          <a:p>
            <a:pPr lvl="1"/>
            <a:r>
              <a:rPr lang="en-US" dirty="0"/>
              <a:t>Third level</a:t>
            </a:r>
          </a:p>
        </p:txBody>
      </p:sp>
      <p:sp>
        <p:nvSpPr>
          <p:cNvPr id="4" name="Date Placeholder 3"/>
          <p:cNvSpPr txBox="1">
            <a:spLocks/>
          </p:cNvSpPr>
          <p:nvPr userDrawn="1"/>
        </p:nvSpPr>
        <p:spPr>
          <a:xfrm>
            <a:off x="6629400" y="6569076"/>
            <a:ext cx="2133600" cy="365125"/>
          </a:xfrm>
          <a:prstGeom prst="rect">
            <a:avLst/>
          </a:prstGeom>
        </p:spPr>
        <p:txBody>
          <a:bodyPr lIns="81639" tIns="40819" rIns="81639" bIns="40819"/>
          <a:lstStyle>
            <a:defPPr>
              <a:defRPr lang="en-US"/>
            </a:defPPr>
            <a:lvl1pPr marL="0" algn="r" defTabSz="914400" rtl="0" eaLnBrk="1" latinLnBrk="0" hangingPunct="1">
              <a:defRPr sz="800" kern="1200" cap="all">
                <a:solidFill>
                  <a:schemeClr val="bg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all" spc="0" normalizeH="0" baseline="0" noProof="0" dirty="0">
                <a:ln>
                  <a:noFill/>
                </a:ln>
                <a:solidFill>
                  <a:srgbClr val="003E7E"/>
                </a:solidFill>
                <a:effectLst/>
                <a:uLnTx/>
                <a:uFillTx/>
                <a:latin typeface="Verdana" pitchFamily="34" charset="0"/>
                <a:ea typeface="Verdana" pitchFamily="34" charset="0"/>
                <a:cs typeface="Verdana" pitchFamily="34" charset="0"/>
              </a:rPr>
              <a:t>MAY 27, 2013</a:t>
            </a:r>
          </a:p>
        </p:txBody>
      </p:sp>
      <p:sp>
        <p:nvSpPr>
          <p:cNvPr id="5" name="Slide Number Placeholder 5"/>
          <p:cNvSpPr txBox="1">
            <a:spLocks/>
          </p:cNvSpPr>
          <p:nvPr userDrawn="1"/>
        </p:nvSpPr>
        <p:spPr>
          <a:xfrm>
            <a:off x="8763000" y="6569076"/>
            <a:ext cx="457200" cy="365125"/>
          </a:xfrm>
          <a:prstGeom prst="rect">
            <a:avLst/>
          </a:prstGeom>
        </p:spPr>
        <p:txBody>
          <a:bodyPr lIns="81639" tIns="40819" rIns="81639" bIns="40819"/>
          <a:lstStyle>
            <a:defPPr>
              <a:defRPr lang="en-US"/>
            </a:defPPr>
            <a:lvl1pPr marL="0" algn="l" defTabSz="914400" rtl="0" eaLnBrk="1" latinLnBrk="0" hangingPunct="1">
              <a:defRPr sz="800" kern="1200">
                <a:solidFill>
                  <a:schemeClr val="bg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13578180-66D5-4E22-AA93-E28D7EAAE07D}" type="slidenum">
              <a:rPr kumimoji="0" lang="en-US" sz="600" b="0" i="0" u="none" strike="noStrike" kern="1200" cap="none" spc="0" normalizeH="0" baseline="0" noProof="0" smtClean="0">
                <a:ln>
                  <a:noFill/>
                </a:ln>
                <a:solidFill>
                  <a:srgbClr val="003E7E"/>
                </a:solidFill>
                <a:effectLst/>
                <a:uLnTx/>
                <a:uFillTx/>
                <a:latin typeface="Verdana" pitchFamily="34" charset="0"/>
                <a:ea typeface="Verdana" pitchFamily="34" charset="0"/>
                <a:cs typeface="Verdana"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dirty="0">
              <a:ln>
                <a:noFill/>
              </a:ln>
              <a:solidFill>
                <a:srgbClr val="003E7E"/>
              </a:solidFill>
              <a:effectLst/>
              <a:uLnTx/>
              <a:uFillTx/>
              <a:latin typeface="Verdana" pitchFamily="34" charset="0"/>
              <a:ea typeface="Verdana" pitchFamily="34" charset="0"/>
              <a:cs typeface="Verdana" pitchFamily="34" charset="0"/>
            </a:endParaRPr>
          </a:p>
        </p:txBody>
      </p:sp>
      <p:sp>
        <p:nvSpPr>
          <p:cNvPr id="6" name="Date Placeholder 3"/>
          <p:cNvSpPr txBox="1">
            <a:spLocks/>
          </p:cNvSpPr>
          <p:nvPr userDrawn="1"/>
        </p:nvSpPr>
        <p:spPr>
          <a:xfrm>
            <a:off x="76200" y="6588828"/>
            <a:ext cx="5410200" cy="365125"/>
          </a:xfrm>
          <a:prstGeom prst="rect">
            <a:avLst/>
          </a:prstGeom>
        </p:spPr>
        <p:txBody>
          <a:bodyPr lIns="81639" tIns="40819" rIns="81639" bIns="40819"/>
          <a:lstStyle>
            <a:defPPr>
              <a:defRPr lang="en-US"/>
            </a:defPPr>
            <a:lvl1pPr marL="0" algn="r" defTabSz="914400" rtl="0" eaLnBrk="1" latinLnBrk="0" hangingPunct="1">
              <a:defRPr sz="800" kern="1200" cap="all">
                <a:solidFill>
                  <a:schemeClr val="bg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816388"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003E7E"/>
                </a:solidFill>
                <a:effectLst/>
                <a:uLnTx/>
                <a:uFillTx/>
                <a:latin typeface="Verdana" pitchFamily="34" charset="0"/>
                <a:ea typeface="Verdana" pitchFamily="34" charset="0"/>
                <a:cs typeface="Verdana" pitchFamily="34" charset="0"/>
              </a:rPr>
              <a:t>©2013 TAIL-F all rights reserved</a:t>
            </a:r>
          </a:p>
        </p:txBody>
      </p:sp>
      <p:sp>
        <p:nvSpPr>
          <p:cNvPr id="8" name="Date Placeholder 3"/>
          <p:cNvSpPr txBox="1">
            <a:spLocks/>
          </p:cNvSpPr>
          <p:nvPr userDrawn="1"/>
        </p:nvSpPr>
        <p:spPr>
          <a:xfrm>
            <a:off x="76200" y="76204"/>
            <a:ext cx="2133600" cy="365125"/>
          </a:xfrm>
          <a:prstGeom prst="rect">
            <a:avLst/>
          </a:prstGeom>
        </p:spPr>
        <p:txBody>
          <a:bodyPr vert="horz" lIns="81639" tIns="40819" rIns="81639" bIns="40819" rtlCol="0" anchor="ctr"/>
          <a:lstStyle>
            <a:defPPr>
              <a:defRPr lang="en-US"/>
            </a:defPPr>
            <a:lvl1pPr marL="0" algn="r" defTabSz="914400" rtl="0" eaLnBrk="1" latinLnBrk="0" hangingPunct="1">
              <a:defRPr sz="900" kern="1200">
                <a:solidFill>
                  <a:schemeClr val="bg1"/>
                </a:solidFill>
                <a:latin typeface="Verdana" pitchFamily="34" charset="0"/>
                <a:ea typeface="Verdana" pitchFamily="34" charset="0"/>
                <a:cs typeface="Verdana"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all" spc="0" normalizeH="0" baseline="0" noProof="0" dirty="0">
                <a:ln>
                  <a:noFill/>
                </a:ln>
                <a:solidFill>
                  <a:srgbClr val="FFFFFF"/>
                </a:solidFill>
                <a:effectLst/>
                <a:uLnTx/>
                <a:uFillTx/>
                <a:latin typeface="Verdana" pitchFamily="34" charset="0"/>
                <a:ea typeface="Verdana" pitchFamily="34" charset="0"/>
                <a:cs typeface="Verdana" pitchFamily="34" charset="0"/>
              </a:rPr>
              <a:t>Tutorial: NETCONF and YANG</a:t>
            </a:r>
          </a:p>
        </p:txBody>
      </p:sp>
    </p:spTree>
    <p:extLst>
      <p:ext uri="{BB962C8B-B14F-4D97-AF65-F5344CB8AC3E}">
        <p14:creationId xmlns:p14="http://schemas.microsoft.com/office/powerpoint/2010/main" val="312259664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Lst>
  <p:hf hdr="0" ftr="0"/>
  <p:txStyles>
    <p:titleStyle>
      <a:lvl1pPr algn="l" defTabSz="816388" rtl="0" eaLnBrk="1" latinLnBrk="0" hangingPunct="1">
        <a:spcBef>
          <a:spcPct val="0"/>
        </a:spcBef>
        <a:buNone/>
        <a:defRPr sz="1800" b="1" kern="1200" spc="-89" baseline="0">
          <a:solidFill>
            <a:srgbClr val="008FC5"/>
          </a:solidFill>
          <a:latin typeface="Verdana" pitchFamily="34" charset="0"/>
          <a:ea typeface="Verdana" pitchFamily="34" charset="0"/>
          <a:cs typeface="Verdana" pitchFamily="34" charset="0"/>
        </a:defRPr>
      </a:lvl1pPr>
    </p:titleStyle>
    <p:bodyStyle>
      <a:lvl1pPr marL="306146" indent="-306146" algn="l" defTabSz="816388" rtl="0" eaLnBrk="1" latinLnBrk="0" hangingPunct="1">
        <a:spcBef>
          <a:spcPts val="750"/>
        </a:spcBef>
        <a:buFont typeface="Arial" pitchFamily="34" charset="0"/>
        <a:buChar char="•"/>
        <a:defRPr lang="en-US" sz="1500" kern="1200" dirty="0" smtClean="0">
          <a:solidFill>
            <a:srgbClr val="003E7E"/>
          </a:solidFill>
          <a:latin typeface="Verdana" pitchFamily="34" charset="0"/>
          <a:ea typeface="Verdana" pitchFamily="34" charset="0"/>
          <a:cs typeface="Verdana" pitchFamily="34" charset="0"/>
        </a:defRPr>
      </a:lvl1pPr>
      <a:lvl2pPr marL="714339" indent="-306146" algn="l" defTabSz="816388" rtl="0" eaLnBrk="1" latinLnBrk="0" hangingPunct="1">
        <a:spcBef>
          <a:spcPts val="500"/>
        </a:spcBef>
        <a:buFont typeface="Arial" pitchFamily="34" charset="0"/>
        <a:buChar char="•"/>
        <a:defRPr lang="en-US" sz="900" kern="1200" dirty="0" smtClean="0">
          <a:solidFill>
            <a:srgbClr val="003E7E"/>
          </a:solidFill>
          <a:latin typeface="Verdana" pitchFamily="34" charset="0"/>
          <a:ea typeface="Verdana" pitchFamily="34" charset="0"/>
          <a:cs typeface="Verdana" pitchFamily="34" charset="0"/>
        </a:defRPr>
      </a:lvl2pPr>
      <a:lvl3pPr marL="1020485" indent="-204097" algn="l" defTabSz="816388"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428679" indent="-204097" algn="l" defTabSz="816388" rtl="0" eaLnBrk="1" latinLnBrk="0" hangingPunct="1">
        <a:spcBef>
          <a:spcPct val="20000"/>
        </a:spcBef>
        <a:buFont typeface="Arial" pitchFamily="34" charset="0"/>
        <a:buChar char="–"/>
        <a:defRPr lang="en-US" sz="1900" kern="1200" dirty="0" smtClean="0">
          <a:solidFill>
            <a:srgbClr val="3B6E8F"/>
          </a:solidFill>
          <a:latin typeface="Verdana" pitchFamily="34" charset="0"/>
          <a:ea typeface="Verdana" pitchFamily="34" charset="0"/>
          <a:cs typeface="Verdana" pitchFamily="34" charset="0"/>
        </a:defRPr>
      </a:lvl4pPr>
      <a:lvl5pPr marL="1836873" indent="-204097" algn="l" defTabSz="816388" rtl="0" eaLnBrk="1" latinLnBrk="0" hangingPunct="1">
        <a:spcBef>
          <a:spcPct val="20000"/>
        </a:spcBef>
        <a:buFont typeface="Arial" pitchFamily="34" charset="0"/>
        <a:buChar char="»"/>
        <a:defRPr lang="en-US" sz="1900" kern="1200" dirty="0" smtClean="0">
          <a:solidFill>
            <a:srgbClr val="3B6E8F"/>
          </a:solidFill>
          <a:latin typeface="Verdana" pitchFamily="34" charset="0"/>
          <a:ea typeface="Verdana" pitchFamily="34" charset="0"/>
          <a:cs typeface="Verdana" pitchFamily="34" charset="0"/>
        </a:defRPr>
      </a:lvl5pPr>
      <a:lvl6pPr marL="2245066"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260"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454"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648" indent="-204097" algn="l" defTabSz="816388"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388" rtl="0" eaLnBrk="1" latinLnBrk="0" hangingPunct="1">
        <a:defRPr sz="1600" kern="1200">
          <a:solidFill>
            <a:schemeClr val="tx1"/>
          </a:solidFill>
          <a:latin typeface="+mn-lt"/>
          <a:ea typeface="+mn-ea"/>
          <a:cs typeface="+mn-cs"/>
        </a:defRPr>
      </a:lvl1pPr>
      <a:lvl2pPr marL="408194" algn="l" defTabSz="816388" rtl="0" eaLnBrk="1" latinLnBrk="0" hangingPunct="1">
        <a:defRPr sz="1600" kern="1200">
          <a:solidFill>
            <a:schemeClr val="tx1"/>
          </a:solidFill>
          <a:latin typeface="+mn-lt"/>
          <a:ea typeface="+mn-ea"/>
          <a:cs typeface="+mn-cs"/>
        </a:defRPr>
      </a:lvl2pPr>
      <a:lvl3pPr marL="816388" algn="l" defTabSz="816388" rtl="0" eaLnBrk="1" latinLnBrk="0" hangingPunct="1">
        <a:defRPr sz="1600" kern="1200">
          <a:solidFill>
            <a:schemeClr val="tx1"/>
          </a:solidFill>
          <a:latin typeface="+mn-lt"/>
          <a:ea typeface="+mn-ea"/>
          <a:cs typeface="+mn-cs"/>
        </a:defRPr>
      </a:lvl3pPr>
      <a:lvl4pPr marL="1224582" algn="l" defTabSz="816388" rtl="0" eaLnBrk="1" latinLnBrk="0" hangingPunct="1">
        <a:defRPr sz="1600" kern="1200">
          <a:solidFill>
            <a:schemeClr val="tx1"/>
          </a:solidFill>
          <a:latin typeface="+mn-lt"/>
          <a:ea typeface="+mn-ea"/>
          <a:cs typeface="+mn-cs"/>
        </a:defRPr>
      </a:lvl4pPr>
      <a:lvl5pPr marL="1632776" algn="l" defTabSz="816388" rtl="0" eaLnBrk="1" latinLnBrk="0" hangingPunct="1">
        <a:defRPr sz="1600" kern="1200">
          <a:solidFill>
            <a:schemeClr val="tx1"/>
          </a:solidFill>
          <a:latin typeface="+mn-lt"/>
          <a:ea typeface="+mn-ea"/>
          <a:cs typeface="+mn-cs"/>
        </a:defRPr>
      </a:lvl5pPr>
      <a:lvl6pPr marL="2040969" algn="l" defTabSz="816388" rtl="0" eaLnBrk="1" latinLnBrk="0" hangingPunct="1">
        <a:defRPr sz="1600" kern="1200">
          <a:solidFill>
            <a:schemeClr val="tx1"/>
          </a:solidFill>
          <a:latin typeface="+mn-lt"/>
          <a:ea typeface="+mn-ea"/>
          <a:cs typeface="+mn-cs"/>
        </a:defRPr>
      </a:lvl6pPr>
      <a:lvl7pPr marL="2449163" algn="l" defTabSz="816388" rtl="0" eaLnBrk="1" latinLnBrk="0" hangingPunct="1">
        <a:defRPr sz="1600" kern="1200">
          <a:solidFill>
            <a:schemeClr val="tx1"/>
          </a:solidFill>
          <a:latin typeface="+mn-lt"/>
          <a:ea typeface="+mn-ea"/>
          <a:cs typeface="+mn-cs"/>
        </a:defRPr>
      </a:lvl7pPr>
      <a:lvl8pPr marL="2857357" algn="l" defTabSz="816388" rtl="0" eaLnBrk="1" latinLnBrk="0" hangingPunct="1">
        <a:defRPr sz="1600" kern="1200">
          <a:solidFill>
            <a:schemeClr val="tx1"/>
          </a:solidFill>
          <a:latin typeface="+mn-lt"/>
          <a:ea typeface="+mn-ea"/>
          <a:cs typeface="+mn-cs"/>
        </a:defRPr>
      </a:lvl8pPr>
      <a:lvl9pPr marL="3265551" algn="l" defTabSz="816388"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pPr>
            <a:r>
              <a:rPr lang="cs-CZ" dirty="0" smtClean="0">
                <a:solidFill>
                  <a:prstClr val="black">
                    <a:tint val="75000"/>
                  </a:prstClr>
                </a:solidFill>
                <a:latin typeface="Lucida Sans Unicode" pitchFamily="34" charset="0"/>
              </a:rPr>
              <a:t>Ludek Matyska  •  SDN  •  5/</a:t>
            </a:r>
            <a:r>
              <a:rPr lang="en-US" dirty="0" smtClean="0">
                <a:solidFill>
                  <a:prstClr val="black">
                    <a:tint val="75000"/>
                  </a:prstClr>
                </a:solidFill>
                <a:latin typeface="Lucida Sans Unicode" pitchFamily="34" charset="0"/>
              </a:rPr>
              <a:t>22</a:t>
            </a:r>
            <a:r>
              <a:rPr lang="cs-CZ" dirty="0" smtClean="0">
                <a:solidFill>
                  <a:prstClr val="black">
                    <a:tint val="75000"/>
                  </a:prstClr>
                </a:solidFill>
                <a:latin typeface="Lucida Sans Unicode" pitchFamily="34" charset="0"/>
              </a:rPr>
              <a:t>/201</a:t>
            </a:r>
            <a:r>
              <a:rPr lang="en-US" dirty="0" smtClean="0">
                <a:solidFill>
                  <a:prstClr val="black">
                    <a:tint val="75000"/>
                  </a:prstClr>
                </a:solidFill>
                <a:latin typeface="Lucida Sans Unicode" pitchFamily="34" charset="0"/>
              </a:rPr>
              <a:t>8</a:t>
            </a:r>
            <a:endParaRPr lang="en-IN" dirty="0">
              <a:solidFill>
                <a:prstClr val="black">
                  <a:tint val="75000"/>
                </a:prstClr>
              </a:solidFill>
              <a:latin typeface="Lucida Sans Unicode"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altLang="ja-JP" b="1">
              <a:solidFill>
                <a:prstClr val="black">
                  <a:tint val="75000"/>
                </a:prstClr>
              </a:solidFill>
              <a:latin typeface="Times"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pPr>
            <a:fld id="{D2FFE643-19B0-4D51-9A8D-43FDC332DB86}" type="slidenum">
              <a:rPr lang="en-IN" smtClean="0">
                <a:solidFill>
                  <a:prstClr val="black">
                    <a:tint val="75000"/>
                  </a:prstClr>
                </a:solidFill>
                <a:latin typeface="Lucida Sans Unicode" pitchFamily="34" charset="0"/>
              </a:rPr>
              <a:pPr defTabSz="914400" fontAlgn="base">
                <a:spcBef>
                  <a:spcPct val="0"/>
                </a:spcBef>
                <a:spcAft>
                  <a:spcPct val="0"/>
                </a:spcAft>
              </a:pPr>
              <a:t>‹#›</a:t>
            </a:fld>
            <a:endParaRPr lang="en-IN">
              <a:solidFill>
                <a:prstClr val="black">
                  <a:tint val="75000"/>
                </a:prstClr>
              </a:solidFill>
              <a:latin typeface="Lucida Sans Unicode" pitchFamily="34" charset="0"/>
            </a:endParaRPr>
          </a:p>
        </p:txBody>
      </p:sp>
    </p:spTree>
    <p:extLst>
      <p:ext uri="{BB962C8B-B14F-4D97-AF65-F5344CB8AC3E}">
        <p14:creationId xmlns:p14="http://schemas.microsoft.com/office/powerpoint/2010/main" val="269290454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49238"/>
            <a:ext cx="82296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7"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a:p>
            <a:pPr lvl="2"/>
            <a:r>
              <a:rPr lang="en-US" altLang="cs-CZ"/>
              <a:t>Third level</a:t>
            </a:r>
          </a:p>
          <a:p>
            <a:pPr lvl="3"/>
            <a:r>
              <a:rPr lang="en-US" altLang="cs-CZ"/>
              <a:t>Fourth level</a:t>
            </a:r>
          </a:p>
          <a:p>
            <a:pPr lvl="4"/>
            <a:r>
              <a:rPr lang="en-US" altLang="cs-CZ"/>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r>
              <a:rPr lang="cs-CZ" dirty="0" smtClean="0">
                <a:solidFill>
                  <a:prstClr val="black">
                    <a:tint val="75000"/>
                  </a:prstClr>
                </a:solidFill>
              </a:rPr>
              <a:t>Ludek Matyska  •  SDN  •  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CD398ADD-C823-4085-BE90-DDFF1B430B94}" type="slidenum">
              <a:rPr lang="en-US" altLang="cs-CZ"/>
              <a:pPr fontAlgn="base">
                <a:spcBef>
                  <a:spcPct val="0"/>
                </a:spcBef>
                <a:spcAft>
                  <a:spcPct val="0"/>
                </a:spcAft>
                <a:defRPr/>
              </a:pPr>
              <a:t>‹#›</a:t>
            </a:fld>
            <a:endParaRPr lang="en-US" altLang="cs-CZ"/>
          </a:p>
        </p:txBody>
      </p:sp>
    </p:spTree>
    <p:extLst>
      <p:ext uri="{BB962C8B-B14F-4D97-AF65-F5344CB8AC3E}">
        <p14:creationId xmlns:p14="http://schemas.microsoft.com/office/powerpoint/2010/main" val="104096335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iming>
    <p:tnLst>
      <p:par>
        <p:cTn id="1" dur="indefinite" restart="never" nodeType="tmRoot"/>
      </p:par>
    </p:tnLst>
  </p:timing>
  <p:hf hdr="0" ftr="0"/>
  <p:txStyles>
    <p:titleStyle>
      <a:lvl1pPr algn="l" defTabSz="457200" rtl="0" eaLnBrk="0" fontAlgn="base" hangingPunct="0">
        <a:spcBef>
          <a:spcPct val="0"/>
        </a:spcBef>
        <a:spcAft>
          <a:spcPct val="0"/>
        </a:spcAft>
        <a:defRPr sz="4400" kern="1200">
          <a:solidFill>
            <a:schemeClr val="tx1"/>
          </a:solidFill>
          <a:latin typeface="Calibri"/>
          <a:ea typeface="Calibri" panose="020F0502020204030204" pitchFamily="34" charset="0"/>
          <a:cs typeface="Calibri"/>
        </a:defRPr>
      </a:lvl1pPr>
      <a:lvl2pPr algn="l" defTabSz="457200" rtl="0" eaLnBrk="0" fontAlgn="base" hangingPunct="0">
        <a:spcBef>
          <a:spcPct val="0"/>
        </a:spcBef>
        <a:spcAft>
          <a:spcPct val="0"/>
        </a:spcAft>
        <a:defRPr sz="4400">
          <a:solidFill>
            <a:schemeClr val="tx1"/>
          </a:solidFill>
          <a:latin typeface="Calibri" pitchFamily="34" charset="0"/>
          <a:ea typeface="Calibri" panose="020F0502020204030204" pitchFamily="34" charset="0"/>
          <a:cs typeface="Calibri" panose="020F0502020204030204" pitchFamily="34" charset="0"/>
        </a:defRPr>
      </a:lvl2pPr>
      <a:lvl3pPr algn="l" defTabSz="457200" rtl="0" eaLnBrk="0" fontAlgn="base" hangingPunct="0">
        <a:spcBef>
          <a:spcPct val="0"/>
        </a:spcBef>
        <a:spcAft>
          <a:spcPct val="0"/>
        </a:spcAft>
        <a:defRPr sz="4400">
          <a:solidFill>
            <a:schemeClr val="tx1"/>
          </a:solidFill>
          <a:latin typeface="Calibri" pitchFamily="34" charset="0"/>
          <a:ea typeface="Calibri" panose="020F0502020204030204" pitchFamily="34" charset="0"/>
          <a:cs typeface="Calibri" panose="020F0502020204030204" pitchFamily="34" charset="0"/>
        </a:defRPr>
      </a:lvl3pPr>
      <a:lvl4pPr algn="l" defTabSz="457200" rtl="0" eaLnBrk="0" fontAlgn="base" hangingPunct="0">
        <a:spcBef>
          <a:spcPct val="0"/>
        </a:spcBef>
        <a:spcAft>
          <a:spcPct val="0"/>
        </a:spcAft>
        <a:defRPr sz="4400">
          <a:solidFill>
            <a:schemeClr val="tx1"/>
          </a:solidFill>
          <a:latin typeface="Calibri" pitchFamily="34" charset="0"/>
          <a:ea typeface="Calibri" panose="020F0502020204030204" pitchFamily="34" charset="0"/>
          <a:cs typeface="Calibri" panose="020F0502020204030204" pitchFamily="34" charset="0"/>
        </a:defRPr>
      </a:lvl4pPr>
      <a:lvl5pPr algn="l" defTabSz="457200" rtl="0" eaLnBrk="0" fontAlgn="base" hangingPunct="0">
        <a:spcBef>
          <a:spcPct val="0"/>
        </a:spcBef>
        <a:spcAft>
          <a:spcPct val="0"/>
        </a:spcAft>
        <a:defRPr sz="4400">
          <a:solidFill>
            <a:schemeClr val="tx1"/>
          </a:solidFill>
          <a:latin typeface="Calibri" pitchFamily="34" charset="0"/>
          <a:ea typeface="Calibri" panose="020F0502020204030204" pitchFamily="34" charset="0"/>
          <a:cs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hlink"/>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CC0000"/>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49238"/>
            <a:ext cx="82296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7" name="Text Placeholder 2"/>
          <p:cNvSpPr>
            <a:spLocks noGrp="1"/>
          </p:cNvSpPr>
          <p:nvPr>
            <p:ph type="body" idx="1"/>
          </p:nvPr>
        </p:nvSpPr>
        <p:spPr bwMode="auto">
          <a:xfrm>
            <a:off x="457200" y="1371600"/>
            <a:ext cx="82296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a:p>
            <a:pPr lvl="2"/>
            <a:r>
              <a:rPr lang="en-US" altLang="cs-CZ"/>
              <a:t>Third level</a:t>
            </a:r>
          </a:p>
          <a:p>
            <a:pPr lvl="3"/>
            <a:r>
              <a:rPr lang="en-US" altLang="cs-CZ"/>
              <a:t>Fourth level</a:t>
            </a:r>
          </a:p>
          <a:p>
            <a:pPr lvl="4"/>
            <a:r>
              <a:rPr lang="en-US" altLang="cs-CZ"/>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r>
              <a:rPr lang="cs-CZ">
                <a:solidFill>
                  <a:prstClr val="black">
                    <a:tint val="75000"/>
                  </a:prstClr>
                </a:solidFill>
              </a:rPr>
              <a:t>Ludek Matyska  •  SDN  •  5/18/2016</a:t>
            </a:r>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CD398ADD-C823-4085-BE90-DDFF1B430B94}" type="slidenum">
              <a:rPr lang="en-US" altLang="cs-CZ"/>
              <a:pPr fontAlgn="base">
                <a:spcBef>
                  <a:spcPct val="0"/>
                </a:spcBef>
                <a:spcAft>
                  <a:spcPct val="0"/>
                </a:spcAft>
                <a:defRPr/>
              </a:pPr>
              <a:t>‹#›</a:t>
            </a:fld>
            <a:endParaRPr lang="en-US" altLang="cs-CZ"/>
          </a:p>
        </p:txBody>
      </p:sp>
    </p:spTree>
    <p:extLst>
      <p:ext uri="{BB962C8B-B14F-4D97-AF65-F5344CB8AC3E}">
        <p14:creationId xmlns:p14="http://schemas.microsoft.com/office/powerpoint/2010/main" val="414350000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hdr="0" ftr="0"/>
  <p:txStyles>
    <p:titleStyle>
      <a:lvl1pPr algn="l" defTabSz="457200" rtl="0" eaLnBrk="0" fontAlgn="base" hangingPunct="0">
        <a:spcBef>
          <a:spcPct val="0"/>
        </a:spcBef>
        <a:spcAft>
          <a:spcPct val="0"/>
        </a:spcAft>
        <a:defRPr sz="4400" kern="1200">
          <a:solidFill>
            <a:schemeClr val="tx1"/>
          </a:solidFill>
          <a:latin typeface="Calibri"/>
          <a:ea typeface="Calibri" panose="020F0502020204030204" pitchFamily="34" charset="0"/>
          <a:cs typeface="Calibri"/>
        </a:defRPr>
      </a:lvl1pPr>
      <a:lvl2pPr algn="l" defTabSz="457200" rtl="0" eaLnBrk="0" fontAlgn="base" hangingPunct="0">
        <a:spcBef>
          <a:spcPct val="0"/>
        </a:spcBef>
        <a:spcAft>
          <a:spcPct val="0"/>
        </a:spcAft>
        <a:defRPr sz="4400">
          <a:solidFill>
            <a:schemeClr val="tx1"/>
          </a:solidFill>
          <a:latin typeface="Calibri" pitchFamily="34" charset="0"/>
          <a:ea typeface="Calibri" panose="020F0502020204030204" pitchFamily="34" charset="0"/>
          <a:cs typeface="Calibri" panose="020F0502020204030204" pitchFamily="34" charset="0"/>
        </a:defRPr>
      </a:lvl2pPr>
      <a:lvl3pPr algn="l" defTabSz="457200" rtl="0" eaLnBrk="0" fontAlgn="base" hangingPunct="0">
        <a:spcBef>
          <a:spcPct val="0"/>
        </a:spcBef>
        <a:spcAft>
          <a:spcPct val="0"/>
        </a:spcAft>
        <a:defRPr sz="4400">
          <a:solidFill>
            <a:schemeClr val="tx1"/>
          </a:solidFill>
          <a:latin typeface="Calibri" pitchFamily="34" charset="0"/>
          <a:ea typeface="Calibri" panose="020F0502020204030204" pitchFamily="34" charset="0"/>
          <a:cs typeface="Calibri" panose="020F0502020204030204" pitchFamily="34" charset="0"/>
        </a:defRPr>
      </a:lvl3pPr>
      <a:lvl4pPr algn="l" defTabSz="457200" rtl="0" eaLnBrk="0" fontAlgn="base" hangingPunct="0">
        <a:spcBef>
          <a:spcPct val="0"/>
        </a:spcBef>
        <a:spcAft>
          <a:spcPct val="0"/>
        </a:spcAft>
        <a:defRPr sz="4400">
          <a:solidFill>
            <a:schemeClr val="tx1"/>
          </a:solidFill>
          <a:latin typeface="Calibri" pitchFamily="34" charset="0"/>
          <a:ea typeface="Calibri" panose="020F0502020204030204" pitchFamily="34" charset="0"/>
          <a:cs typeface="Calibri" panose="020F0502020204030204" pitchFamily="34" charset="0"/>
        </a:defRPr>
      </a:lvl4pPr>
      <a:lvl5pPr algn="l" defTabSz="457200" rtl="0" eaLnBrk="0" fontAlgn="base" hangingPunct="0">
        <a:spcBef>
          <a:spcPct val="0"/>
        </a:spcBef>
        <a:spcAft>
          <a:spcPct val="0"/>
        </a:spcAft>
        <a:defRPr sz="4400">
          <a:solidFill>
            <a:schemeClr val="tx1"/>
          </a:solidFill>
          <a:latin typeface="Calibri" pitchFamily="34" charset="0"/>
          <a:ea typeface="Calibri" panose="020F0502020204030204" pitchFamily="34" charset="0"/>
          <a:cs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hlink"/>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CC0000"/>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a:p>
            <a:pPr lvl="2"/>
            <a:r>
              <a:rPr lang="en-US" altLang="cs-CZ"/>
              <a:t>Third level</a:t>
            </a:r>
          </a:p>
          <a:p>
            <a:pPr lvl="3"/>
            <a:r>
              <a:rPr lang="en-US" altLang="cs-CZ"/>
              <a:t>Fourth level</a:t>
            </a:r>
          </a:p>
          <a:p>
            <a:pPr lvl="4"/>
            <a:r>
              <a:rPr lang="en-US" altLang="cs-CZ"/>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pPr fontAlgn="base">
              <a:spcBef>
                <a:spcPct val="0"/>
              </a:spcBef>
              <a:spcAft>
                <a:spcPct val="0"/>
              </a:spcAft>
            </a:pPr>
            <a:r>
              <a:rPr lang="cs-CZ" altLang="cs-CZ">
                <a:ea typeface="ＭＳ Ｐゴシック" panose="020B0600070205080204" pitchFamily="34" charset="-128"/>
              </a:rPr>
              <a:t>Ludek Matyska  •  SDN  •  5/18/2016</a:t>
            </a:r>
            <a:endParaRPr lang="en-US" altLang="cs-CZ">
              <a:ea typeface="ＭＳ Ｐゴシック" panose="020B0600070205080204"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89DC7C95-584D-4414-9CDD-6087F35A8D1C}" type="slidenum">
              <a:rPr lang="en-US" altLang="cs-CZ" smtClean="0">
                <a:ea typeface="ＭＳ Ｐゴシック" panose="020B0600070205080204" pitchFamily="34" charset="-128"/>
              </a:rPr>
              <a:pPr fontAlgn="base">
                <a:spcBef>
                  <a:spcPct val="0"/>
                </a:spcBef>
                <a:spcAft>
                  <a:spcPct val="0"/>
                </a:spcAft>
              </a:pPr>
              <a:t>‹#›</a:t>
            </a:fld>
            <a:endParaRPr lang="en-US" altLang="cs-CZ">
              <a:ea typeface="ＭＳ Ｐゴシック" panose="020B0600070205080204" pitchFamily="34" charset="-128"/>
            </a:endParaRPr>
          </a:p>
        </p:txBody>
      </p:sp>
    </p:spTree>
    <p:extLst>
      <p:ext uri="{BB962C8B-B14F-4D97-AF65-F5344CB8AC3E}">
        <p14:creationId xmlns:p14="http://schemas.microsoft.com/office/powerpoint/2010/main" val="379665092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2" charset="-128"/>
          <a:cs typeface="ＭＳ Ｐゴシック" pitchFamily="-112" charset="-128"/>
        </a:defRPr>
      </a:lvl1pPr>
      <a:lvl2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2pPr>
      <a:lvl3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3pPr>
      <a:lvl4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4pPr>
      <a:lvl5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5pPr>
      <a:lvl6pPr marL="4572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12"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2"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2"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pPr>
            <a:r>
              <a:rPr lang="cs-CZ">
                <a:solidFill>
                  <a:prstClr val="black">
                    <a:tint val="75000"/>
                  </a:prstClr>
                </a:solidFill>
                <a:latin typeface="Lucida Sans Unicode" pitchFamily="34" charset="0"/>
              </a:rPr>
              <a:t>Ludek Matyska  •  SDN  •  5/18/2016</a:t>
            </a:r>
            <a:endParaRPr lang="en-IN">
              <a:solidFill>
                <a:prstClr val="black">
                  <a:tint val="75000"/>
                </a:prstClr>
              </a:solidFill>
              <a:latin typeface="Lucida Sans Unicode"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altLang="ja-JP" b="1">
              <a:solidFill>
                <a:prstClr val="black">
                  <a:tint val="75000"/>
                </a:prstClr>
              </a:solidFill>
              <a:latin typeface="Times"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pPr>
            <a:fld id="{D2FFE643-19B0-4D51-9A8D-43FDC332DB86}" type="slidenum">
              <a:rPr lang="en-IN" smtClean="0">
                <a:solidFill>
                  <a:prstClr val="black">
                    <a:tint val="75000"/>
                  </a:prstClr>
                </a:solidFill>
                <a:latin typeface="Lucida Sans Unicode" pitchFamily="34" charset="0"/>
              </a:rPr>
              <a:pPr defTabSz="914400" fontAlgn="base">
                <a:spcBef>
                  <a:spcPct val="0"/>
                </a:spcBef>
                <a:spcAft>
                  <a:spcPct val="0"/>
                </a:spcAft>
              </a:pPr>
              <a:t>‹#›</a:t>
            </a:fld>
            <a:endParaRPr lang="en-IN">
              <a:solidFill>
                <a:prstClr val="black">
                  <a:tint val="75000"/>
                </a:prstClr>
              </a:solidFill>
              <a:latin typeface="Lucida Sans Unicode" pitchFamily="34" charset="0"/>
            </a:endParaRPr>
          </a:p>
        </p:txBody>
      </p:sp>
    </p:spTree>
    <p:extLst>
      <p:ext uri="{BB962C8B-B14F-4D97-AF65-F5344CB8AC3E}">
        <p14:creationId xmlns:p14="http://schemas.microsoft.com/office/powerpoint/2010/main" val="194635813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pPr>
            <a:r>
              <a:rPr lang="cs-CZ">
                <a:solidFill>
                  <a:prstClr val="black">
                    <a:tint val="75000"/>
                  </a:prstClr>
                </a:solidFill>
                <a:latin typeface="Lucida Sans Unicode" pitchFamily="34" charset="0"/>
              </a:rPr>
              <a:t>Ludek Matyska  •  SDN  •  5/18/2016</a:t>
            </a:r>
            <a:endParaRPr lang="en-IN">
              <a:solidFill>
                <a:prstClr val="black">
                  <a:tint val="75000"/>
                </a:prstClr>
              </a:solidFill>
              <a:latin typeface="Lucida Sans Unicode"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altLang="ja-JP" b="1">
              <a:solidFill>
                <a:prstClr val="black">
                  <a:tint val="75000"/>
                </a:prstClr>
              </a:solidFill>
              <a:latin typeface="Times" pitchFamily="18"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pPr>
            <a:fld id="{D2FFE643-19B0-4D51-9A8D-43FDC332DB86}" type="slidenum">
              <a:rPr lang="en-IN" smtClean="0">
                <a:solidFill>
                  <a:prstClr val="black">
                    <a:tint val="75000"/>
                  </a:prstClr>
                </a:solidFill>
                <a:latin typeface="Lucida Sans Unicode" pitchFamily="34" charset="0"/>
              </a:rPr>
              <a:pPr defTabSz="914400" fontAlgn="base">
                <a:spcBef>
                  <a:spcPct val="0"/>
                </a:spcBef>
                <a:spcAft>
                  <a:spcPct val="0"/>
                </a:spcAft>
              </a:pPr>
              <a:t>‹#›</a:t>
            </a:fld>
            <a:endParaRPr lang="en-IN">
              <a:solidFill>
                <a:prstClr val="black">
                  <a:tint val="75000"/>
                </a:prstClr>
              </a:solidFill>
              <a:latin typeface="Lucida Sans Unicode" pitchFamily="34" charset="0"/>
            </a:endParaRPr>
          </a:p>
        </p:txBody>
      </p:sp>
    </p:spTree>
    <p:extLst>
      <p:ext uri="{BB962C8B-B14F-4D97-AF65-F5344CB8AC3E}">
        <p14:creationId xmlns:p14="http://schemas.microsoft.com/office/powerpoint/2010/main" val="375288646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Obdĺžnik so šikmým zaobleným rohom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3" name="Zástupný symbol päty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pPr defTabSz="914400"/>
            <a:endParaRPr lang="en-US" dirty="0">
              <a:solidFill>
                <a:srgbClr val="676A55">
                  <a:tint val="60000"/>
                  <a:satMod val="155000"/>
                </a:srgbClr>
              </a:solidFill>
            </a:endParaRPr>
          </a:p>
        </p:txBody>
      </p:sp>
      <p:sp>
        <p:nvSpPr>
          <p:cNvPr id="14" name="Zástupný symbol dátumu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pPr defTabSz="914400"/>
            <a:r>
              <a:rPr lang="cs-CZ">
                <a:solidFill>
                  <a:srgbClr val="676A55">
                    <a:tint val="60000"/>
                    <a:satMod val="155000"/>
                  </a:srgbClr>
                </a:solidFill>
              </a:rPr>
              <a:t>Ludek Matyska  •  SDN  •  5/18/2016</a:t>
            </a:r>
            <a:endParaRPr lang="en-US" dirty="0">
              <a:solidFill>
                <a:srgbClr val="676A55">
                  <a:tint val="60000"/>
                  <a:satMod val="155000"/>
                </a:srgbClr>
              </a:solidFill>
            </a:endParaRPr>
          </a:p>
        </p:txBody>
      </p:sp>
      <p:sp>
        <p:nvSpPr>
          <p:cNvPr id="23" name="Zástupný symbol čísla snímky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pPr defTabSz="914400"/>
            <a:fld id="{8C592886-E571-45D5-8B56-343DC94F8FA6}" type="slidenum">
              <a:rPr lang="en-US" smtClean="0">
                <a:solidFill>
                  <a:srgbClr val="EAEBDE">
                    <a:shade val="90000"/>
                  </a:srgbClr>
                </a:solidFill>
              </a:rPr>
              <a:pPr defTabSz="914400"/>
              <a:t>‹#›</a:t>
            </a:fld>
            <a:endParaRPr lang="en-US" b="1" dirty="0">
              <a:solidFill>
                <a:srgbClr val="EAEBDE">
                  <a:shade val="90000"/>
                </a:srgbClr>
              </a:solidFill>
            </a:endParaRPr>
          </a:p>
        </p:txBody>
      </p:sp>
      <p:sp>
        <p:nvSpPr>
          <p:cNvPr id="22" name="Zástupný symbol nadpisu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sk-SK"/>
              <a:t>Kliknite sem a upravte štýl predlohy nadpisov.</a:t>
            </a:r>
            <a:endParaRPr kumimoji="0" lang="en-US"/>
          </a:p>
        </p:txBody>
      </p:sp>
      <p:sp>
        <p:nvSpPr>
          <p:cNvPr id="13" name="Zástupný symbol textu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sk-SK"/>
              <a:t>Kliknite sem a upravte štýly predlohy textu.</a:t>
            </a:r>
          </a:p>
          <a:p>
            <a:pPr lvl="1" eaLnBrk="1" latinLnBrk="0" hangingPunct="1"/>
            <a:r>
              <a:rPr kumimoji="0" lang="sk-SK"/>
              <a:t>Druhá úroveň</a:t>
            </a:r>
          </a:p>
          <a:p>
            <a:pPr lvl="2" eaLnBrk="1" latinLnBrk="0" hangingPunct="1"/>
            <a:r>
              <a:rPr kumimoji="0" lang="sk-SK"/>
              <a:t>Tretia úroveň</a:t>
            </a:r>
          </a:p>
          <a:p>
            <a:pPr lvl="3" eaLnBrk="1" latinLnBrk="0" hangingPunct="1"/>
            <a:r>
              <a:rPr kumimoji="0" lang="sk-SK"/>
              <a:t>Štvrtá úroveň</a:t>
            </a:r>
          </a:p>
          <a:p>
            <a:pPr lvl="4" eaLnBrk="1" latinLnBrk="0" hangingPunct="1"/>
            <a:r>
              <a:rPr kumimoji="0" lang="sk-SK"/>
              <a:t>Piata úroveň</a:t>
            </a:r>
            <a:endParaRPr kumimoji="0" lang="en-US"/>
          </a:p>
        </p:txBody>
      </p:sp>
    </p:spTree>
    <p:extLst>
      <p:ext uri="{BB962C8B-B14F-4D97-AF65-F5344CB8AC3E}">
        <p14:creationId xmlns:p14="http://schemas.microsoft.com/office/powerpoint/2010/main" val="1528675643"/>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hf hdr="0" ftr="0"/>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76200" y="6324600"/>
            <a:ext cx="3276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3BBDAF6-E042-40AA-985B-6FE73BE8B9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4916791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notesSlide" Target="../notesSlides/notesSlide4.xml"/><Relationship Id="rId16" Type="http://schemas.openxmlformats.org/officeDocument/2006/relationships/image" Target="../media/image43.png"/><Relationship Id="rId1" Type="http://schemas.openxmlformats.org/officeDocument/2006/relationships/slideLayout" Target="../slideLayouts/slideLayout39.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notesSlide" Target="../notesSlides/notesSlide5.xml"/><Relationship Id="rId16" Type="http://schemas.openxmlformats.org/officeDocument/2006/relationships/image" Target="../media/image58.png"/><Relationship Id="rId1" Type="http://schemas.openxmlformats.org/officeDocument/2006/relationships/slideLayout" Target="../slideLayouts/slideLayout39.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4.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3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9.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8.png"/><Relationship Id="rId5" Type="http://schemas.openxmlformats.org/officeDocument/2006/relationships/image" Target="../media/image86.png"/><Relationship Id="rId4" Type="http://schemas.openxmlformats.org/officeDocument/2006/relationships/notesSlide" Target="../notesSlides/notesSlide32.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7.xml"/><Relationship Id="rId1" Type="http://schemas.openxmlformats.org/officeDocument/2006/relationships/slideLayout" Target="../slideLayouts/slideLayout99.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113.xml"/><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10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7.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112.xml"/><Relationship Id="rId4" Type="http://schemas.openxmlformats.org/officeDocument/2006/relationships/image" Target="../media/image102.png"/></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112.xml"/><Relationship Id="rId4" Type="http://schemas.openxmlformats.org/officeDocument/2006/relationships/image" Target="../media/image102.png"/></Relationships>
</file>

<file path=ppt/slides/_rels/slide7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3.xml"/><Relationship Id="rId1" Type="http://schemas.openxmlformats.org/officeDocument/2006/relationships/slideLayout" Target="../slideLayouts/slideLayout112.xml"/><Relationship Id="rId4" Type="http://schemas.openxmlformats.org/officeDocument/2006/relationships/image" Target="../media/image102.png"/></Relationships>
</file>

<file path=ppt/slides/_rels/slide7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4.xml"/><Relationship Id="rId1" Type="http://schemas.openxmlformats.org/officeDocument/2006/relationships/slideLayout" Target="../slideLayouts/slideLayout112.xml"/><Relationship Id="rId4" Type="http://schemas.openxmlformats.org/officeDocument/2006/relationships/image" Target="../media/image102.png"/></Relationships>
</file>

<file path=ppt/slides/_rels/slide7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112.xml"/><Relationship Id="rId4" Type="http://schemas.openxmlformats.org/officeDocument/2006/relationships/image" Target="../media/image102.png"/></Relationships>
</file>

<file path=ppt/slides/_rels/slide7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6.xml"/><Relationship Id="rId1" Type="http://schemas.openxmlformats.org/officeDocument/2006/relationships/slideLayout" Target="../slideLayouts/slideLayout112.xml"/><Relationship Id="rId4" Type="http://schemas.openxmlformats.org/officeDocument/2006/relationships/image" Target="../media/image100.png"/></Relationships>
</file>

<file path=ppt/slides/_rels/slide7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7.xml"/><Relationship Id="rId1" Type="http://schemas.openxmlformats.org/officeDocument/2006/relationships/slideLayout" Target="../slideLayouts/slideLayout112.xml"/></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112.xml"/><Relationship Id="rId4" Type="http://schemas.openxmlformats.org/officeDocument/2006/relationships/image" Target="../media/image10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8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49.xml"/><Relationship Id="rId1" Type="http://schemas.openxmlformats.org/officeDocument/2006/relationships/slideLayout" Target="../slideLayouts/slideLayout10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4.xml"/></Relationships>
</file>

<file path=ppt/slides/_rels/slide8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1.xml"/><Relationship Id="rId1" Type="http://schemas.openxmlformats.org/officeDocument/2006/relationships/slideLayout" Target="../slideLayouts/slideLayout122.xml"/></Relationships>
</file>

<file path=ppt/slides/_rels/slide8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4275" y="1101955"/>
            <a:ext cx="8028120" cy="1667051"/>
          </a:xfrm>
        </p:spPr>
        <p:txBody>
          <a:bodyPr>
            <a:normAutofit/>
          </a:bodyPr>
          <a:lstStyle/>
          <a:p>
            <a:pPr algn="ctr"/>
            <a:r>
              <a:rPr lang="en-CA"/>
              <a:t>Software-defined networks (SDN)</a:t>
            </a:r>
            <a:br>
              <a:rPr lang="en-CA"/>
            </a:br>
            <a:r>
              <a:rPr lang="en-CA" sz="2800" b="0" i="1"/>
              <a:t>PA160: Net-Centric Computing II.</a:t>
            </a:r>
            <a:endParaRPr lang="en-US" sz="2800" b="0" i="1"/>
          </a:p>
        </p:txBody>
      </p:sp>
      <p:sp>
        <p:nvSpPr>
          <p:cNvPr id="3" name="Subtitle 2"/>
          <p:cNvSpPr>
            <a:spLocks noGrp="1"/>
          </p:cNvSpPr>
          <p:nvPr>
            <p:ph type="subTitle" idx="1"/>
          </p:nvPr>
        </p:nvSpPr>
        <p:spPr>
          <a:xfrm>
            <a:off x="1009237" y="3821374"/>
            <a:ext cx="7118196" cy="1643063"/>
          </a:xfrm>
        </p:spPr>
        <p:txBody>
          <a:bodyPr>
            <a:noAutofit/>
          </a:bodyPr>
          <a:lstStyle/>
          <a:p>
            <a:pPr algn="ctr">
              <a:lnSpc>
                <a:spcPct val="120000"/>
              </a:lnSpc>
            </a:pPr>
            <a:r>
              <a:rPr lang="cs-CZ" sz="2400">
                <a:solidFill>
                  <a:schemeClr val="tx1"/>
                </a:solidFill>
              </a:rPr>
              <a:t>Tomáš Rebok</a:t>
            </a:r>
          </a:p>
          <a:p>
            <a:pPr algn="ctr">
              <a:lnSpc>
                <a:spcPct val="120000"/>
              </a:lnSpc>
            </a:pPr>
            <a:r>
              <a:rPr lang="en-CA" sz="2000" b="0"/>
              <a:t>Institute of Computer Science Masaryk University</a:t>
            </a:r>
            <a:endParaRPr lang="cs-CZ" sz="2000" b="0"/>
          </a:p>
          <a:p>
            <a:pPr algn="ctr">
              <a:lnSpc>
                <a:spcPct val="120000"/>
              </a:lnSpc>
            </a:pPr>
            <a:r>
              <a:rPr lang="cs-CZ" sz="2000" b="0">
                <a:latin typeface="Courier New" pitchFamily="49" charset="0"/>
                <a:cs typeface="Courier New" pitchFamily="49" charset="0"/>
              </a:rPr>
              <a:t>rebok@</a:t>
            </a:r>
            <a:r>
              <a:rPr lang="cs-CZ" sz="2000" b="0" err="1">
                <a:latin typeface="Courier New" pitchFamily="49" charset="0"/>
                <a:cs typeface="Courier New" pitchFamily="49" charset="0"/>
              </a:rPr>
              <a:t>ics.muni.cz</a:t>
            </a:r>
            <a:endParaRPr lang="cs-CZ" sz="2000" b="0">
              <a:latin typeface="Courier New" pitchFamily="49" charset="0"/>
              <a:cs typeface="Courier New" pitchFamily="49" charset="0"/>
            </a:endParaRPr>
          </a:p>
        </p:txBody>
      </p:sp>
    </p:spTree>
    <p:extLst>
      <p:ext uri="{BB962C8B-B14F-4D97-AF65-F5344CB8AC3E}">
        <p14:creationId xmlns:p14="http://schemas.microsoft.com/office/powerpoint/2010/main" val="31650899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23825" y="0"/>
            <a:ext cx="8896350" cy="6866010"/>
          </a:xfrm>
          <a:prstGeom prst="rect">
            <a:avLst/>
          </a:prstGeom>
        </p:spPr>
      </p:pic>
      <p:sp>
        <p:nvSpPr>
          <p:cNvPr id="3" name="Zástupný symbol pro datum 2"/>
          <p:cNvSpPr>
            <a:spLocks noGrp="1"/>
          </p:cNvSpPr>
          <p:nvPr>
            <p:ph type="dt" sz="half" idx="10"/>
          </p:nvPr>
        </p:nvSpPr>
        <p:spPr/>
        <p:txBody>
          <a:bodyPr/>
          <a:lstStyle/>
          <a:p>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8B37D5FE-740C-46F5-801A-FA5477D9711F}"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27745835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r>
              <a:rPr lang="cs-CZ">
                <a:solidFill>
                  <a:prstClr val="black">
                    <a:tint val="75000"/>
                  </a:prstClr>
                </a:solidFill>
              </a:rPr>
              <a:t>Ludek Matyska  •  SDN  •  5/18/2016</a:t>
            </a:r>
            <a:endParaRPr lang="en-US">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8B37D5FE-740C-46F5-801A-FA5477D9711F}" type="slidenum">
              <a:rPr lang="en-US" smtClean="0">
                <a:solidFill>
                  <a:prstClr val="black">
                    <a:tint val="75000"/>
                  </a:prstClr>
                </a:solidFill>
              </a:rPr>
              <a:pPr/>
              <a:t>11</a:t>
            </a:fld>
            <a:endParaRPr lang="en-US">
              <a:solidFill>
                <a:prstClr val="black">
                  <a:tint val="75000"/>
                </a:prstClr>
              </a:solidFill>
            </a:endParaRPr>
          </a:p>
        </p:txBody>
      </p:sp>
      <p:grpSp>
        <p:nvGrpSpPr>
          <p:cNvPr id="6" name="Skupina 5"/>
          <p:cNvGrpSpPr/>
          <p:nvPr/>
        </p:nvGrpSpPr>
        <p:grpSpPr>
          <a:xfrm>
            <a:off x="129014" y="0"/>
            <a:ext cx="8885972" cy="6858000"/>
            <a:chOff x="129014" y="0"/>
            <a:chExt cx="8885972" cy="6858000"/>
          </a:xfrm>
        </p:grpSpPr>
        <p:pic>
          <p:nvPicPr>
            <p:cNvPr id="2" name="Obrázek 1"/>
            <p:cNvPicPr>
              <a:picLocks noChangeAspect="1"/>
            </p:cNvPicPr>
            <p:nvPr/>
          </p:nvPicPr>
          <p:blipFill>
            <a:blip r:embed="rId2"/>
            <a:stretch>
              <a:fillRect/>
            </a:stretch>
          </p:blipFill>
          <p:spPr>
            <a:xfrm>
              <a:off x="129014" y="0"/>
              <a:ext cx="8885972" cy="6858000"/>
            </a:xfrm>
            <a:prstGeom prst="rect">
              <a:avLst/>
            </a:prstGeom>
          </p:spPr>
        </p:pic>
        <p:sp>
          <p:nvSpPr>
            <p:cNvPr id="5" name="Obdélník 4"/>
            <p:cNvSpPr/>
            <p:nvPr/>
          </p:nvSpPr>
          <p:spPr>
            <a:xfrm>
              <a:off x="1043189" y="1674252"/>
              <a:ext cx="2820473" cy="34644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10514315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29014" y="0"/>
            <a:ext cx="8885973" cy="6858000"/>
          </a:xfrm>
          <a:prstGeom prst="rect">
            <a:avLst/>
          </a:prstGeom>
        </p:spPr>
      </p:pic>
      <p:sp>
        <p:nvSpPr>
          <p:cNvPr id="3" name="Zástupný symbol pro datum 2"/>
          <p:cNvSpPr>
            <a:spLocks noGrp="1"/>
          </p:cNvSpPr>
          <p:nvPr>
            <p:ph type="dt" sz="half" idx="10"/>
          </p:nvPr>
        </p:nvSpPr>
        <p:spPr/>
        <p:txBody>
          <a:bodyPr/>
          <a:lstStyle/>
          <a:p>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8B37D5FE-740C-46F5-801A-FA5477D9711F}" type="slidenum">
              <a:rPr lang="en-US" smtClean="0">
                <a:solidFill>
                  <a:prstClr val="black">
                    <a:tint val="75000"/>
                  </a:prstClr>
                </a:solidFill>
              </a:rPr>
              <a:pPr/>
              <a:t>12</a:t>
            </a:fld>
            <a:endParaRPr lang="en-US">
              <a:solidFill>
                <a:prstClr val="black">
                  <a:tint val="75000"/>
                </a:prstClr>
              </a:solidFill>
            </a:endParaRPr>
          </a:p>
        </p:txBody>
      </p:sp>
    </p:spTree>
    <p:extLst>
      <p:ext uri="{BB962C8B-B14F-4D97-AF65-F5344CB8AC3E}">
        <p14:creationId xmlns:p14="http://schemas.microsoft.com/office/powerpoint/2010/main" val="21579324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29014" y="0"/>
            <a:ext cx="8885972" cy="6858000"/>
          </a:xfrm>
          <a:prstGeom prst="rect">
            <a:avLst/>
          </a:prstGeom>
        </p:spPr>
      </p:pic>
      <p:sp>
        <p:nvSpPr>
          <p:cNvPr id="3" name="Zástupný symbol pro datum 2"/>
          <p:cNvSpPr>
            <a:spLocks noGrp="1"/>
          </p:cNvSpPr>
          <p:nvPr>
            <p:ph type="dt" sz="half" idx="10"/>
          </p:nvPr>
        </p:nvSpPr>
        <p:spPr/>
        <p:txBody>
          <a:bodyPr/>
          <a:lstStyle/>
          <a:p>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8B37D5FE-740C-46F5-801A-FA5477D9711F}" type="slidenum">
              <a:rPr lang="en-US" smtClean="0">
                <a:solidFill>
                  <a:prstClr val="black">
                    <a:tint val="75000"/>
                  </a:prstClr>
                </a:solidFill>
              </a:rPr>
              <a:pPr/>
              <a:t>13</a:t>
            </a:fld>
            <a:endParaRPr lang="en-US">
              <a:solidFill>
                <a:prstClr val="black">
                  <a:tint val="75000"/>
                </a:prstClr>
              </a:solidFill>
            </a:endParaRPr>
          </a:p>
        </p:txBody>
      </p:sp>
    </p:spTree>
    <p:extLst>
      <p:ext uri="{BB962C8B-B14F-4D97-AF65-F5344CB8AC3E}">
        <p14:creationId xmlns:p14="http://schemas.microsoft.com/office/powerpoint/2010/main" val="747498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noAutofit/>
          </a:bodyPr>
          <a:lstStyle/>
          <a:p>
            <a:pPr lvl="0"/>
            <a:r>
              <a:rPr lang="en-CA" sz="2721" dirty="0"/>
              <a:t>Software-Defined Networking (SDN)</a:t>
            </a:r>
            <a:endParaRPr lang="cs-CZ" sz="2721" dirty="0"/>
          </a:p>
        </p:txBody>
      </p:sp>
      <p:sp>
        <p:nvSpPr>
          <p:cNvPr id="3" name="Zástupný symbol pro text 2"/>
          <p:cNvSpPr txBox="1">
            <a:spLocks noGrp="1"/>
          </p:cNvSpPr>
          <p:nvPr>
            <p:ph idx="1"/>
          </p:nvPr>
        </p:nvSpPr>
        <p:spPr/>
        <p:txBody>
          <a:bodyPr>
            <a:normAutofit/>
          </a:bodyPr>
          <a:lstStyle/>
          <a:p>
            <a:pPr lvl="0">
              <a:buSzPct val="45000"/>
            </a:pPr>
            <a:r>
              <a:rPr lang="en-US" dirty="0"/>
              <a:t>The answer to necessary networking evolution</a:t>
            </a:r>
          </a:p>
          <a:p>
            <a:pPr lvl="3">
              <a:buSzPct val="45000"/>
            </a:pPr>
            <a:r>
              <a:rPr lang="en-US" dirty="0"/>
              <a:t>making them able to better (i.e. more flexibly, faster, …) react to current requirements</a:t>
            </a:r>
          </a:p>
          <a:p>
            <a:pPr lvl="0">
              <a:buSzPct val="45000"/>
            </a:pPr>
            <a:r>
              <a:rPr lang="en-US" u="sng" dirty="0"/>
              <a:t>The basic idea:</a:t>
            </a:r>
            <a:r>
              <a:rPr lang="en-US" dirty="0"/>
              <a:t> Management of network services through abstraction of lower-level functionality</a:t>
            </a:r>
          </a:p>
          <a:p>
            <a:pPr lvl="3">
              <a:buSzPct val="45000"/>
            </a:pPr>
            <a:r>
              <a:rPr lang="en-US" dirty="0"/>
              <a:t>decoupling the system that makes decisions about where traffic is sent (the </a:t>
            </a:r>
            <a:r>
              <a:rPr lang="en-US" i="1" dirty="0"/>
              <a:t>control plane</a:t>
            </a:r>
            <a:r>
              <a:rPr lang="en-US" dirty="0"/>
              <a:t>) from the underlying systems that forward traffic to the selected destination (the </a:t>
            </a:r>
            <a:r>
              <a:rPr lang="en-US" i="1" dirty="0"/>
              <a:t>data plane</a:t>
            </a:r>
            <a:r>
              <a:rPr lang="en-US" dirty="0"/>
              <a:t>)</a:t>
            </a:r>
          </a:p>
          <a:p>
            <a:pPr lvl="3">
              <a:buSzPct val="45000"/>
            </a:pPr>
            <a:r>
              <a:rPr lang="en-US" dirty="0"/>
              <a:t>centralized management</a:t>
            </a:r>
          </a:p>
          <a:p>
            <a:pPr lvl="3">
              <a:buSzPct val="45000"/>
            </a:pPr>
            <a:endParaRPr lang="cs-CZ" dirty="0"/>
          </a:p>
        </p:txBody>
      </p:sp>
      <p:sp>
        <p:nvSpPr>
          <p:cNvPr id="6" name="Zástupný symbol pro číslo snímku 5"/>
          <p:cNvSpPr>
            <a:spLocks noGrp="1"/>
          </p:cNvSpPr>
          <p:nvPr>
            <p:ph type="sldNum" sz="quarter" idx="4"/>
          </p:nvPr>
        </p:nvSpPr>
        <p:spPr/>
        <p:txBody>
          <a:bodyPr/>
          <a:lstStyle/>
          <a:p>
            <a:fld id="{7F1DA06D-66B4-4947-88F8-D9CE50A8E24D}" type="slidenum">
              <a:rPr lang="en-US" smtClean="0"/>
              <a:pPr/>
              <a:t>14</a:t>
            </a:fld>
            <a:endParaRPr lang="en-US"/>
          </a:p>
        </p:txBody>
      </p:sp>
    </p:spTree>
    <p:extLst>
      <p:ext uri="{BB962C8B-B14F-4D97-AF65-F5344CB8AC3E}">
        <p14:creationId xmlns:p14="http://schemas.microsoft.com/office/powerpoint/2010/main" val="33842271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65138" y="3922713"/>
            <a:ext cx="1525587" cy="130968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a:solidFill>
                <a:prstClr val="white"/>
              </a:solidFill>
            </a:endParaRPr>
          </a:p>
        </p:txBody>
      </p:sp>
      <p:sp>
        <p:nvSpPr>
          <p:cNvPr id="3" name="Rounded Rectangle 2"/>
          <p:cNvSpPr/>
          <p:nvPr/>
        </p:nvSpPr>
        <p:spPr>
          <a:xfrm>
            <a:off x="565830" y="4723029"/>
            <a:ext cx="1339620" cy="420131"/>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900" b="1" dirty="0">
                <a:solidFill>
                  <a:prstClr val="white"/>
                </a:solidFill>
              </a:rPr>
              <a:t>Specialized Packet Forwarding Hardware</a:t>
            </a:r>
            <a:endParaRPr lang="en-US" sz="800" b="1" dirty="0">
              <a:solidFill>
                <a:prstClr val="white"/>
              </a:solidFill>
            </a:endParaRPr>
          </a:p>
        </p:txBody>
      </p:sp>
      <p:grpSp>
        <p:nvGrpSpPr>
          <p:cNvPr id="14342" name="Group 54"/>
          <p:cNvGrpSpPr>
            <a:grpSpLocks/>
          </p:cNvGrpSpPr>
          <p:nvPr/>
        </p:nvGrpSpPr>
        <p:grpSpPr bwMode="auto">
          <a:xfrm>
            <a:off x="565150" y="4011613"/>
            <a:ext cx="1339850" cy="344487"/>
            <a:chOff x="558086" y="3810293"/>
            <a:chExt cx="1339620" cy="343744"/>
          </a:xfrm>
        </p:grpSpPr>
        <p:grpSp>
          <p:nvGrpSpPr>
            <p:cNvPr id="14432" name="Rounded Rectangle 4"/>
            <p:cNvGrpSpPr>
              <a:grpSpLocks/>
            </p:cNvGrpSpPr>
            <p:nvPr/>
          </p:nvGrpSpPr>
          <p:grpSpPr bwMode="auto">
            <a:xfrm>
              <a:off x="498224" y="3772708"/>
              <a:ext cx="451104" cy="457200"/>
              <a:chOff x="505968" y="3974592"/>
              <a:chExt cx="451104" cy="457200"/>
            </a:xfrm>
          </p:grpSpPr>
          <p:pic>
            <p:nvPicPr>
              <p:cNvPr id="14440" name="Rounded Rectangl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968" y="3974592"/>
                <a:ext cx="45110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41" name="Text Box 9"/>
              <p:cNvSpPr txBox="1">
                <a:spLocks noChangeArrowheads="1"/>
              </p:cNvSpPr>
              <p:nvPr/>
            </p:nvSpPr>
            <p:spPr bwMode="auto">
              <a:xfrm>
                <a:off x="582179" y="4028526"/>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cs-CZ" sz="600">
                    <a:solidFill>
                      <a:srgbClr val="FFFFFF"/>
                    </a:solidFill>
                    <a:ea typeface="ＭＳ Ｐゴシック" panose="020B0600070205080204" pitchFamily="34" charset="-128"/>
                  </a:rPr>
                  <a:t>App</a:t>
                </a:r>
              </a:p>
            </p:txBody>
          </p:sp>
        </p:grpSp>
        <p:grpSp>
          <p:nvGrpSpPr>
            <p:cNvPr id="14433" name="Rounded Rectangle 5"/>
            <p:cNvGrpSpPr>
              <a:grpSpLocks/>
            </p:cNvGrpSpPr>
            <p:nvPr/>
          </p:nvGrpSpPr>
          <p:grpSpPr bwMode="auto">
            <a:xfrm>
              <a:off x="833504" y="3772708"/>
              <a:ext cx="451104" cy="457200"/>
              <a:chOff x="841248" y="3974592"/>
              <a:chExt cx="451104" cy="457200"/>
            </a:xfrm>
          </p:grpSpPr>
          <p:pic>
            <p:nvPicPr>
              <p:cNvPr id="14438" name="Rounded Rectangl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48" y="3974592"/>
                <a:ext cx="45110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 name="Text Box 12"/>
              <p:cNvSpPr txBox="1">
                <a:spLocks noChangeArrowheads="1"/>
              </p:cNvSpPr>
              <p:nvPr/>
            </p:nvSpPr>
            <p:spPr bwMode="auto">
              <a:xfrm>
                <a:off x="917084" y="4028526"/>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cs-CZ" sz="600">
                    <a:solidFill>
                      <a:srgbClr val="FFFFFF"/>
                    </a:solidFill>
                    <a:ea typeface="ＭＳ Ｐゴシック" panose="020B0600070205080204" pitchFamily="34" charset="-128"/>
                  </a:rPr>
                  <a:t>App</a:t>
                </a:r>
              </a:p>
            </p:txBody>
          </p:sp>
        </p:grpSp>
        <p:grpSp>
          <p:nvGrpSpPr>
            <p:cNvPr id="14434" name="Rounded Rectangle 6"/>
            <p:cNvGrpSpPr>
              <a:grpSpLocks/>
            </p:cNvGrpSpPr>
            <p:nvPr/>
          </p:nvGrpSpPr>
          <p:grpSpPr bwMode="auto">
            <a:xfrm>
              <a:off x="1504064" y="3772708"/>
              <a:ext cx="451104" cy="457200"/>
              <a:chOff x="1511808" y="3974592"/>
              <a:chExt cx="451104" cy="457200"/>
            </a:xfrm>
          </p:grpSpPr>
          <p:pic>
            <p:nvPicPr>
              <p:cNvPr id="14436" name="Rounded Rectangl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1808" y="3974592"/>
                <a:ext cx="45110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7" name="Text Box 15"/>
              <p:cNvSpPr txBox="1">
                <a:spLocks noChangeArrowheads="1"/>
              </p:cNvSpPr>
              <p:nvPr/>
            </p:nvSpPr>
            <p:spPr bwMode="auto">
              <a:xfrm>
                <a:off x="1586894" y="4028526"/>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cs-CZ" sz="600">
                    <a:solidFill>
                      <a:srgbClr val="FFFFFF"/>
                    </a:solidFill>
                    <a:ea typeface="ＭＳ Ｐゴシック" panose="020B0600070205080204" pitchFamily="34" charset="-128"/>
                  </a:rPr>
                  <a:t>App</a:t>
                </a:r>
              </a:p>
            </p:txBody>
          </p:sp>
        </p:grpSp>
        <p:cxnSp>
          <p:nvCxnSpPr>
            <p:cNvPr id="14435" name="Straight Connector 7"/>
            <p:cNvCxnSpPr>
              <a:cxnSpLocks noChangeShapeType="1"/>
              <a:stCxn id="14438" idx="3"/>
              <a:endCxn id="14436" idx="1"/>
            </p:cNvCxnSpPr>
            <p:nvPr/>
          </p:nvCxnSpPr>
          <p:spPr bwMode="auto">
            <a:xfrm>
              <a:off x="1227896" y="3982166"/>
              <a:ext cx="334905" cy="919"/>
            </a:xfrm>
            <a:prstGeom prst="line">
              <a:avLst/>
            </a:prstGeom>
            <a:noFill/>
            <a:ln w="25400" algn="ctr">
              <a:solidFill>
                <a:schemeClr val="accent1"/>
              </a:solidFill>
              <a:prstDash val="dot"/>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12" name="Rectangle 11"/>
          <p:cNvSpPr/>
          <p:nvPr/>
        </p:nvSpPr>
        <p:spPr>
          <a:xfrm>
            <a:off x="2887663" y="2647950"/>
            <a:ext cx="1525587" cy="13081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a:solidFill>
                <a:prstClr val="white"/>
              </a:solidFill>
            </a:endParaRPr>
          </a:p>
        </p:txBody>
      </p:sp>
      <p:sp>
        <p:nvSpPr>
          <p:cNvPr id="13" name="Rounded Rectangle 12"/>
          <p:cNvSpPr/>
          <p:nvPr/>
        </p:nvSpPr>
        <p:spPr>
          <a:xfrm>
            <a:off x="2988148" y="3447646"/>
            <a:ext cx="1339620" cy="420131"/>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900" b="1" dirty="0">
                <a:solidFill>
                  <a:prstClr val="white"/>
                </a:solidFill>
              </a:rPr>
              <a:t>Specialized Packet Forwarding Hardware</a:t>
            </a:r>
            <a:endParaRPr lang="en-US" sz="800" b="1" dirty="0">
              <a:solidFill>
                <a:prstClr val="white"/>
              </a:solidFill>
            </a:endParaRPr>
          </a:p>
        </p:txBody>
      </p:sp>
      <p:grpSp>
        <p:nvGrpSpPr>
          <p:cNvPr id="14347" name="Group 58"/>
          <p:cNvGrpSpPr>
            <a:grpSpLocks/>
          </p:cNvGrpSpPr>
          <p:nvPr/>
        </p:nvGrpSpPr>
        <p:grpSpPr bwMode="auto">
          <a:xfrm>
            <a:off x="2987675" y="2736850"/>
            <a:ext cx="1339850" cy="342900"/>
            <a:chOff x="2988148" y="2012694"/>
            <a:chExt cx="1339620" cy="343744"/>
          </a:xfrm>
        </p:grpSpPr>
        <p:grpSp>
          <p:nvGrpSpPr>
            <p:cNvPr id="14422" name="Rounded Rectangle 14"/>
            <p:cNvGrpSpPr>
              <a:grpSpLocks/>
            </p:cNvGrpSpPr>
            <p:nvPr/>
          </p:nvGrpSpPr>
          <p:grpSpPr bwMode="auto">
            <a:xfrm>
              <a:off x="2926080" y="1976428"/>
              <a:ext cx="451104" cy="451104"/>
              <a:chOff x="2926080" y="2700528"/>
              <a:chExt cx="451104" cy="451104"/>
            </a:xfrm>
          </p:grpSpPr>
          <p:pic>
            <p:nvPicPr>
              <p:cNvPr id="14430" name="Rounded Rectangle 1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6080" y="2700528"/>
                <a:ext cx="451104" cy="45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1" name="Text Box 24"/>
              <p:cNvSpPr txBox="1">
                <a:spLocks noChangeArrowheads="1"/>
              </p:cNvSpPr>
              <p:nvPr/>
            </p:nvSpPr>
            <p:spPr bwMode="auto">
              <a:xfrm>
                <a:off x="3004497" y="2753143"/>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cs-CZ" sz="600">
                    <a:solidFill>
                      <a:srgbClr val="FFFFFF"/>
                    </a:solidFill>
                    <a:ea typeface="ＭＳ Ｐゴシック" panose="020B0600070205080204" pitchFamily="34" charset="-128"/>
                  </a:rPr>
                  <a:t>App</a:t>
                </a:r>
              </a:p>
            </p:txBody>
          </p:sp>
        </p:grpSp>
        <p:grpSp>
          <p:nvGrpSpPr>
            <p:cNvPr id="14423" name="Rounded Rectangle 15"/>
            <p:cNvGrpSpPr>
              <a:grpSpLocks/>
            </p:cNvGrpSpPr>
            <p:nvPr/>
          </p:nvGrpSpPr>
          <p:grpSpPr bwMode="auto">
            <a:xfrm>
              <a:off x="3261360" y="1976428"/>
              <a:ext cx="451104" cy="451104"/>
              <a:chOff x="3261360" y="2700528"/>
              <a:chExt cx="451104" cy="451104"/>
            </a:xfrm>
          </p:grpSpPr>
          <p:pic>
            <p:nvPicPr>
              <p:cNvPr id="14428" name="Rounded Rectangle 1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1360" y="2700528"/>
                <a:ext cx="451104" cy="45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29" name="Text Box 27"/>
              <p:cNvSpPr txBox="1">
                <a:spLocks noChangeArrowheads="1"/>
              </p:cNvSpPr>
              <p:nvPr/>
            </p:nvSpPr>
            <p:spPr bwMode="auto">
              <a:xfrm>
                <a:off x="3339402" y="2753143"/>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cs-CZ" sz="600">
                    <a:solidFill>
                      <a:srgbClr val="FFFFFF"/>
                    </a:solidFill>
                    <a:ea typeface="ＭＳ Ｐゴシック" panose="020B0600070205080204" pitchFamily="34" charset="-128"/>
                  </a:rPr>
                  <a:t>App</a:t>
                </a:r>
              </a:p>
            </p:txBody>
          </p:sp>
        </p:grpSp>
        <p:grpSp>
          <p:nvGrpSpPr>
            <p:cNvPr id="14424" name="Rounded Rectangle 16"/>
            <p:cNvGrpSpPr>
              <a:grpSpLocks/>
            </p:cNvGrpSpPr>
            <p:nvPr/>
          </p:nvGrpSpPr>
          <p:grpSpPr bwMode="auto">
            <a:xfrm>
              <a:off x="3931920" y="1976428"/>
              <a:ext cx="451104" cy="451104"/>
              <a:chOff x="3931920" y="2700528"/>
              <a:chExt cx="451104" cy="451104"/>
            </a:xfrm>
          </p:grpSpPr>
          <p:pic>
            <p:nvPicPr>
              <p:cNvPr id="14426" name="Rounded Rectangle 1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1920" y="2700528"/>
                <a:ext cx="451104" cy="45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27" name="Text Box 30"/>
              <p:cNvSpPr txBox="1">
                <a:spLocks noChangeArrowheads="1"/>
              </p:cNvSpPr>
              <p:nvPr/>
            </p:nvSpPr>
            <p:spPr bwMode="auto">
              <a:xfrm>
                <a:off x="4009212" y="2753143"/>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cs-CZ" sz="600">
                    <a:solidFill>
                      <a:srgbClr val="FFFFFF"/>
                    </a:solidFill>
                    <a:ea typeface="ＭＳ Ｐゴシック" panose="020B0600070205080204" pitchFamily="34" charset="-128"/>
                  </a:rPr>
                  <a:t>App</a:t>
                </a:r>
              </a:p>
            </p:txBody>
          </p:sp>
        </p:grpSp>
        <p:cxnSp>
          <p:nvCxnSpPr>
            <p:cNvPr id="14425" name="Straight Connector 17"/>
            <p:cNvCxnSpPr>
              <a:cxnSpLocks noChangeShapeType="1"/>
              <a:stCxn id="14428" idx="3"/>
              <a:endCxn id="14426" idx="1"/>
            </p:cNvCxnSpPr>
            <p:nvPr/>
          </p:nvCxnSpPr>
          <p:spPr bwMode="auto">
            <a:xfrm>
              <a:off x="3657958" y="2184567"/>
              <a:ext cx="334905" cy="919"/>
            </a:xfrm>
            <a:prstGeom prst="line">
              <a:avLst/>
            </a:prstGeom>
            <a:noFill/>
            <a:ln w="25400" algn="ctr">
              <a:solidFill>
                <a:schemeClr val="accent1"/>
              </a:solidFill>
              <a:prstDash val="dot"/>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20" name="Rectangle 19"/>
          <p:cNvSpPr/>
          <p:nvPr/>
        </p:nvSpPr>
        <p:spPr>
          <a:xfrm>
            <a:off x="6616700" y="3243263"/>
            <a:ext cx="1525588" cy="13081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a:solidFill>
                <a:prstClr val="white"/>
              </a:solidFill>
            </a:endParaRPr>
          </a:p>
        </p:txBody>
      </p:sp>
      <p:sp>
        <p:nvSpPr>
          <p:cNvPr id="21" name="Rounded Rectangle 20"/>
          <p:cNvSpPr/>
          <p:nvPr/>
        </p:nvSpPr>
        <p:spPr>
          <a:xfrm>
            <a:off x="6717510" y="4043205"/>
            <a:ext cx="1339620" cy="420131"/>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900" b="1" dirty="0">
                <a:solidFill>
                  <a:prstClr val="white"/>
                </a:solidFill>
              </a:rPr>
              <a:t>Specialized Packet Forwarding Hardware</a:t>
            </a:r>
            <a:endParaRPr lang="en-US" sz="800" b="1" dirty="0">
              <a:solidFill>
                <a:prstClr val="white"/>
              </a:solidFill>
            </a:endParaRPr>
          </a:p>
        </p:txBody>
      </p:sp>
      <p:grpSp>
        <p:nvGrpSpPr>
          <p:cNvPr id="14352" name="Group 57"/>
          <p:cNvGrpSpPr>
            <a:grpSpLocks/>
          </p:cNvGrpSpPr>
          <p:nvPr/>
        </p:nvGrpSpPr>
        <p:grpSpPr bwMode="auto">
          <a:xfrm>
            <a:off x="6718300" y="3332163"/>
            <a:ext cx="1338263" cy="344487"/>
            <a:chOff x="6717510" y="2608253"/>
            <a:chExt cx="1339620" cy="343744"/>
          </a:xfrm>
        </p:grpSpPr>
        <p:grpSp>
          <p:nvGrpSpPr>
            <p:cNvPr id="14412" name="Rounded Rectangle 22"/>
            <p:cNvGrpSpPr>
              <a:grpSpLocks/>
            </p:cNvGrpSpPr>
            <p:nvPr/>
          </p:nvGrpSpPr>
          <p:grpSpPr bwMode="auto">
            <a:xfrm>
              <a:off x="6656832" y="2573836"/>
              <a:ext cx="451104" cy="451104"/>
              <a:chOff x="6656832" y="3297936"/>
              <a:chExt cx="451104" cy="451104"/>
            </a:xfrm>
          </p:grpSpPr>
          <p:pic>
            <p:nvPicPr>
              <p:cNvPr id="14420" name="Rounded Rectangle 2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6832" y="3297936"/>
                <a:ext cx="451104" cy="45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21" name="Text Box 39"/>
              <p:cNvSpPr txBox="1">
                <a:spLocks noChangeArrowheads="1"/>
              </p:cNvSpPr>
              <p:nvPr/>
            </p:nvSpPr>
            <p:spPr bwMode="auto">
              <a:xfrm>
                <a:off x="6733859" y="3348702"/>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cs-CZ" sz="600">
                    <a:solidFill>
                      <a:srgbClr val="FFFFFF"/>
                    </a:solidFill>
                    <a:ea typeface="ＭＳ Ｐゴシック" panose="020B0600070205080204" pitchFamily="34" charset="-128"/>
                  </a:rPr>
                  <a:t>App</a:t>
                </a:r>
              </a:p>
            </p:txBody>
          </p:sp>
        </p:grpSp>
        <p:grpSp>
          <p:nvGrpSpPr>
            <p:cNvPr id="14413" name="Rounded Rectangle 23"/>
            <p:cNvGrpSpPr>
              <a:grpSpLocks/>
            </p:cNvGrpSpPr>
            <p:nvPr/>
          </p:nvGrpSpPr>
          <p:grpSpPr bwMode="auto">
            <a:xfrm>
              <a:off x="6992112" y="2573836"/>
              <a:ext cx="451104" cy="451104"/>
              <a:chOff x="6992112" y="3297936"/>
              <a:chExt cx="451104" cy="451104"/>
            </a:xfrm>
          </p:grpSpPr>
          <p:pic>
            <p:nvPicPr>
              <p:cNvPr id="14418" name="Rounded Rectangle 2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92112" y="3297936"/>
                <a:ext cx="451104" cy="45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19" name="Text Box 42"/>
              <p:cNvSpPr txBox="1">
                <a:spLocks noChangeArrowheads="1"/>
              </p:cNvSpPr>
              <p:nvPr/>
            </p:nvSpPr>
            <p:spPr bwMode="auto">
              <a:xfrm>
                <a:off x="7068764" y="3348702"/>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cs-CZ" sz="600">
                    <a:solidFill>
                      <a:srgbClr val="FFFFFF"/>
                    </a:solidFill>
                    <a:ea typeface="ＭＳ Ｐゴシック" panose="020B0600070205080204" pitchFamily="34" charset="-128"/>
                  </a:rPr>
                  <a:t>App</a:t>
                </a:r>
              </a:p>
            </p:txBody>
          </p:sp>
        </p:grpSp>
        <p:grpSp>
          <p:nvGrpSpPr>
            <p:cNvPr id="14414" name="Rounded Rectangle 24"/>
            <p:cNvGrpSpPr>
              <a:grpSpLocks/>
            </p:cNvGrpSpPr>
            <p:nvPr/>
          </p:nvGrpSpPr>
          <p:grpSpPr bwMode="auto">
            <a:xfrm>
              <a:off x="7662672" y="2573836"/>
              <a:ext cx="451104" cy="451104"/>
              <a:chOff x="7662672" y="3297936"/>
              <a:chExt cx="451104" cy="451104"/>
            </a:xfrm>
          </p:grpSpPr>
          <p:pic>
            <p:nvPicPr>
              <p:cNvPr id="14416" name="Rounded Rectangle 24"/>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2672" y="3297936"/>
                <a:ext cx="451104" cy="45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17" name="Text Box 45"/>
              <p:cNvSpPr txBox="1">
                <a:spLocks noChangeArrowheads="1"/>
              </p:cNvSpPr>
              <p:nvPr/>
            </p:nvSpPr>
            <p:spPr bwMode="auto">
              <a:xfrm>
                <a:off x="7738574" y="3348702"/>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cs-CZ" sz="600">
                    <a:solidFill>
                      <a:srgbClr val="FFFFFF"/>
                    </a:solidFill>
                    <a:ea typeface="ＭＳ Ｐゴシック" panose="020B0600070205080204" pitchFamily="34" charset="-128"/>
                  </a:rPr>
                  <a:t>App</a:t>
                </a:r>
              </a:p>
            </p:txBody>
          </p:sp>
        </p:grpSp>
        <p:cxnSp>
          <p:nvCxnSpPr>
            <p:cNvPr id="14415" name="Straight Connector 25"/>
            <p:cNvCxnSpPr>
              <a:cxnSpLocks noChangeShapeType="1"/>
              <a:stCxn id="14418" idx="3"/>
              <a:endCxn id="14416" idx="1"/>
            </p:cNvCxnSpPr>
            <p:nvPr/>
          </p:nvCxnSpPr>
          <p:spPr bwMode="auto">
            <a:xfrm>
              <a:off x="7387320" y="2780126"/>
              <a:ext cx="334905" cy="919"/>
            </a:xfrm>
            <a:prstGeom prst="line">
              <a:avLst/>
            </a:prstGeom>
            <a:noFill/>
            <a:ln w="25400" algn="ctr">
              <a:solidFill>
                <a:schemeClr val="accent1"/>
              </a:solidFill>
              <a:prstDash val="dot"/>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28" name="Rectangle 27"/>
          <p:cNvSpPr/>
          <p:nvPr/>
        </p:nvSpPr>
        <p:spPr>
          <a:xfrm>
            <a:off x="2292350" y="5338763"/>
            <a:ext cx="1525588" cy="130968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a:solidFill>
                <a:prstClr val="white"/>
              </a:solidFill>
            </a:endParaRPr>
          </a:p>
        </p:txBody>
      </p:sp>
      <p:sp>
        <p:nvSpPr>
          <p:cNvPr id="29" name="Rounded Rectangle 28"/>
          <p:cNvSpPr/>
          <p:nvPr/>
        </p:nvSpPr>
        <p:spPr>
          <a:xfrm>
            <a:off x="2392599" y="6139763"/>
            <a:ext cx="1339620" cy="420131"/>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900" b="1" dirty="0">
                <a:solidFill>
                  <a:prstClr val="white"/>
                </a:solidFill>
              </a:rPr>
              <a:t>Specialized Packet Forwarding Hardware</a:t>
            </a:r>
            <a:endParaRPr lang="en-US" sz="800" b="1" dirty="0">
              <a:solidFill>
                <a:prstClr val="white"/>
              </a:solidFill>
            </a:endParaRPr>
          </a:p>
        </p:txBody>
      </p:sp>
      <p:grpSp>
        <p:nvGrpSpPr>
          <p:cNvPr id="14357" name="Group 55"/>
          <p:cNvGrpSpPr>
            <a:grpSpLocks/>
          </p:cNvGrpSpPr>
          <p:nvPr/>
        </p:nvGrpSpPr>
        <p:grpSpPr bwMode="auto">
          <a:xfrm>
            <a:off x="2392363" y="5429250"/>
            <a:ext cx="1339850" cy="342900"/>
            <a:chOff x="2995893" y="5485693"/>
            <a:chExt cx="1339620" cy="343744"/>
          </a:xfrm>
        </p:grpSpPr>
        <p:grpSp>
          <p:nvGrpSpPr>
            <p:cNvPr id="14402" name="Rounded Rectangle 30"/>
            <p:cNvGrpSpPr>
              <a:grpSpLocks/>
            </p:cNvGrpSpPr>
            <p:nvPr/>
          </p:nvGrpSpPr>
          <p:grpSpPr bwMode="auto">
            <a:xfrm>
              <a:off x="2931966" y="5451742"/>
              <a:ext cx="451104" cy="451104"/>
              <a:chOff x="2328672" y="5394960"/>
              <a:chExt cx="451104" cy="451104"/>
            </a:xfrm>
          </p:grpSpPr>
          <p:pic>
            <p:nvPicPr>
              <p:cNvPr id="14410" name="Rounded Rectangle 30"/>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28672" y="5394960"/>
                <a:ext cx="451104" cy="45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11" name="Text Box 54"/>
              <p:cNvSpPr txBox="1">
                <a:spLocks noChangeArrowheads="1"/>
              </p:cNvSpPr>
              <p:nvPr/>
            </p:nvSpPr>
            <p:spPr bwMode="auto">
              <a:xfrm>
                <a:off x="2408948" y="5445260"/>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cs-CZ" sz="600">
                    <a:solidFill>
                      <a:srgbClr val="FFFFFF"/>
                    </a:solidFill>
                    <a:ea typeface="ＭＳ Ｐゴシック" panose="020B0600070205080204" pitchFamily="34" charset="-128"/>
                  </a:rPr>
                  <a:t>App</a:t>
                </a:r>
              </a:p>
            </p:txBody>
          </p:sp>
        </p:grpSp>
        <p:grpSp>
          <p:nvGrpSpPr>
            <p:cNvPr id="14403" name="Rounded Rectangle 31"/>
            <p:cNvGrpSpPr>
              <a:grpSpLocks/>
            </p:cNvGrpSpPr>
            <p:nvPr/>
          </p:nvGrpSpPr>
          <p:grpSpPr bwMode="auto">
            <a:xfrm>
              <a:off x="3267246" y="5451742"/>
              <a:ext cx="451104" cy="451104"/>
              <a:chOff x="2663952" y="5394960"/>
              <a:chExt cx="451104" cy="451104"/>
            </a:xfrm>
          </p:grpSpPr>
          <p:pic>
            <p:nvPicPr>
              <p:cNvPr id="14408" name="Rounded Rectangle 3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63952" y="5394960"/>
                <a:ext cx="451104" cy="45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09" name="Text Box 57"/>
              <p:cNvSpPr txBox="1">
                <a:spLocks noChangeArrowheads="1"/>
              </p:cNvSpPr>
              <p:nvPr/>
            </p:nvSpPr>
            <p:spPr bwMode="auto">
              <a:xfrm>
                <a:off x="2743853" y="5445260"/>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cs-CZ" sz="600">
                    <a:solidFill>
                      <a:srgbClr val="FFFFFF"/>
                    </a:solidFill>
                    <a:ea typeface="ＭＳ Ｐゴシック" panose="020B0600070205080204" pitchFamily="34" charset="-128"/>
                  </a:rPr>
                  <a:t>App</a:t>
                </a:r>
              </a:p>
            </p:txBody>
          </p:sp>
        </p:grpSp>
        <p:grpSp>
          <p:nvGrpSpPr>
            <p:cNvPr id="14404" name="Rounded Rectangle 32"/>
            <p:cNvGrpSpPr>
              <a:grpSpLocks/>
            </p:cNvGrpSpPr>
            <p:nvPr/>
          </p:nvGrpSpPr>
          <p:grpSpPr bwMode="auto">
            <a:xfrm>
              <a:off x="3937806" y="5451742"/>
              <a:ext cx="451104" cy="451104"/>
              <a:chOff x="3334512" y="5394960"/>
              <a:chExt cx="451104" cy="451104"/>
            </a:xfrm>
          </p:grpSpPr>
          <p:pic>
            <p:nvPicPr>
              <p:cNvPr id="14406" name="Rounded Rectangle 3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34512" y="5394960"/>
                <a:ext cx="451104" cy="45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07" name="Text Box 60"/>
              <p:cNvSpPr txBox="1">
                <a:spLocks noChangeArrowheads="1"/>
              </p:cNvSpPr>
              <p:nvPr/>
            </p:nvSpPr>
            <p:spPr bwMode="auto">
              <a:xfrm>
                <a:off x="3413663" y="5445260"/>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cs-CZ" sz="600">
                    <a:solidFill>
                      <a:srgbClr val="FFFFFF"/>
                    </a:solidFill>
                    <a:ea typeface="ＭＳ Ｐゴシック" panose="020B0600070205080204" pitchFamily="34" charset="-128"/>
                  </a:rPr>
                  <a:t>App</a:t>
                </a:r>
              </a:p>
            </p:txBody>
          </p:sp>
        </p:grpSp>
        <p:cxnSp>
          <p:nvCxnSpPr>
            <p:cNvPr id="14405" name="Straight Connector 33"/>
            <p:cNvCxnSpPr>
              <a:cxnSpLocks noChangeShapeType="1"/>
              <a:stCxn id="14408" idx="3"/>
              <a:endCxn id="14406" idx="1"/>
            </p:cNvCxnSpPr>
            <p:nvPr/>
          </p:nvCxnSpPr>
          <p:spPr bwMode="auto">
            <a:xfrm>
              <a:off x="3665703" y="5657566"/>
              <a:ext cx="334905" cy="919"/>
            </a:xfrm>
            <a:prstGeom prst="line">
              <a:avLst/>
            </a:prstGeom>
            <a:noFill/>
            <a:ln w="25400" algn="ctr">
              <a:solidFill>
                <a:schemeClr val="accent1"/>
              </a:solidFill>
              <a:prstDash val="dot"/>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36" name="Rectangle 35"/>
          <p:cNvSpPr/>
          <p:nvPr/>
        </p:nvSpPr>
        <p:spPr>
          <a:xfrm>
            <a:off x="4421188" y="4464050"/>
            <a:ext cx="1525587" cy="130810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00">
              <a:solidFill>
                <a:prstClr val="white"/>
              </a:solidFill>
            </a:endParaRPr>
          </a:p>
        </p:txBody>
      </p:sp>
      <p:sp>
        <p:nvSpPr>
          <p:cNvPr id="37" name="Rounded Rectangle 36"/>
          <p:cNvSpPr/>
          <p:nvPr/>
        </p:nvSpPr>
        <p:spPr>
          <a:xfrm>
            <a:off x="4521796" y="5263755"/>
            <a:ext cx="1339620" cy="420131"/>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900" b="1" dirty="0">
                <a:solidFill>
                  <a:prstClr val="white"/>
                </a:solidFill>
              </a:rPr>
              <a:t>Specialized Packet Forwarding Hardware</a:t>
            </a:r>
            <a:endParaRPr lang="en-US" sz="800" b="1" dirty="0">
              <a:solidFill>
                <a:prstClr val="white"/>
              </a:solidFill>
            </a:endParaRPr>
          </a:p>
        </p:txBody>
      </p:sp>
      <p:sp>
        <p:nvSpPr>
          <p:cNvPr id="4" name="Rounded Rectangle 3"/>
          <p:cNvSpPr/>
          <p:nvPr/>
        </p:nvSpPr>
        <p:spPr>
          <a:xfrm>
            <a:off x="565829" y="4355921"/>
            <a:ext cx="1339620" cy="353792"/>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900" dirty="0">
                <a:solidFill>
                  <a:srgbClr val="FFFFFF"/>
                </a:solidFill>
              </a:rPr>
              <a:t>Operating</a:t>
            </a:r>
          </a:p>
          <a:p>
            <a:pPr algn="ctr">
              <a:defRPr/>
            </a:pPr>
            <a:r>
              <a:rPr lang="en-US" sz="900" dirty="0">
                <a:solidFill>
                  <a:srgbClr val="FFFFFF"/>
                </a:solidFill>
              </a:rPr>
              <a:t>System</a:t>
            </a:r>
          </a:p>
        </p:txBody>
      </p:sp>
      <p:sp>
        <p:nvSpPr>
          <p:cNvPr id="14" name="Rounded Rectangle 13"/>
          <p:cNvSpPr/>
          <p:nvPr/>
        </p:nvSpPr>
        <p:spPr>
          <a:xfrm>
            <a:off x="2988147" y="3080538"/>
            <a:ext cx="1339620" cy="353792"/>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900" dirty="0">
                <a:solidFill>
                  <a:srgbClr val="FFFFFF"/>
                </a:solidFill>
              </a:rPr>
              <a:t>Operating</a:t>
            </a:r>
          </a:p>
          <a:p>
            <a:pPr algn="ctr">
              <a:defRPr/>
            </a:pPr>
            <a:r>
              <a:rPr lang="en-US" sz="900" dirty="0">
                <a:solidFill>
                  <a:srgbClr val="FFFFFF"/>
                </a:solidFill>
              </a:rPr>
              <a:t>System</a:t>
            </a:r>
          </a:p>
        </p:txBody>
      </p:sp>
      <p:sp>
        <p:nvSpPr>
          <p:cNvPr id="22" name="Rounded Rectangle 21"/>
          <p:cNvSpPr/>
          <p:nvPr/>
        </p:nvSpPr>
        <p:spPr>
          <a:xfrm>
            <a:off x="6717509" y="3676097"/>
            <a:ext cx="1339620" cy="353792"/>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900" dirty="0">
                <a:solidFill>
                  <a:srgbClr val="FFFFFF"/>
                </a:solidFill>
              </a:rPr>
              <a:t>Operating</a:t>
            </a:r>
          </a:p>
          <a:p>
            <a:pPr algn="ctr">
              <a:defRPr/>
            </a:pPr>
            <a:r>
              <a:rPr lang="en-US" sz="900" dirty="0">
                <a:solidFill>
                  <a:srgbClr val="FFFFFF"/>
                </a:solidFill>
              </a:rPr>
              <a:t>System</a:t>
            </a:r>
          </a:p>
        </p:txBody>
      </p:sp>
      <p:sp>
        <p:nvSpPr>
          <p:cNvPr id="30" name="Rounded Rectangle 29"/>
          <p:cNvSpPr/>
          <p:nvPr/>
        </p:nvSpPr>
        <p:spPr>
          <a:xfrm>
            <a:off x="2392598" y="5772655"/>
            <a:ext cx="1339620" cy="353792"/>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900" dirty="0">
                <a:solidFill>
                  <a:srgbClr val="FFFFFF"/>
                </a:solidFill>
              </a:rPr>
              <a:t>Operating</a:t>
            </a:r>
          </a:p>
          <a:p>
            <a:pPr algn="ctr">
              <a:defRPr/>
            </a:pPr>
            <a:r>
              <a:rPr lang="en-US" sz="900" dirty="0">
                <a:solidFill>
                  <a:srgbClr val="FFFFFF"/>
                </a:solidFill>
              </a:rPr>
              <a:t>System</a:t>
            </a:r>
          </a:p>
        </p:txBody>
      </p:sp>
      <p:sp>
        <p:nvSpPr>
          <p:cNvPr id="38" name="Rounded Rectangle 37"/>
          <p:cNvSpPr/>
          <p:nvPr/>
        </p:nvSpPr>
        <p:spPr>
          <a:xfrm>
            <a:off x="4521795" y="4896647"/>
            <a:ext cx="1339620" cy="353792"/>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900" dirty="0">
                <a:solidFill>
                  <a:srgbClr val="FFFFFF"/>
                </a:solidFill>
              </a:rPr>
              <a:t>Operating</a:t>
            </a:r>
          </a:p>
          <a:p>
            <a:pPr algn="ctr">
              <a:defRPr/>
            </a:pPr>
            <a:r>
              <a:rPr lang="en-US" sz="900" dirty="0">
                <a:solidFill>
                  <a:srgbClr val="FFFFFF"/>
                </a:solidFill>
              </a:rPr>
              <a:t>System</a:t>
            </a:r>
          </a:p>
        </p:txBody>
      </p:sp>
      <p:grpSp>
        <p:nvGrpSpPr>
          <p:cNvPr id="14377" name="Group 56"/>
          <p:cNvGrpSpPr>
            <a:grpSpLocks/>
          </p:cNvGrpSpPr>
          <p:nvPr/>
        </p:nvGrpSpPr>
        <p:grpSpPr bwMode="auto">
          <a:xfrm>
            <a:off x="4521200" y="4552950"/>
            <a:ext cx="1339850" cy="344488"/>
            <a:chOff x="4521796" y="3828803"/>
            <a:chExt cx="1339620" cy="343744"/>
          </a:xfrm>
        </p:grpSpPr>
        <p:grpSp>
          <p:nvGrpSpPr>
            <p:cNvPr id="14392" name="Rounded Rectangle 38"/>
            <p:cNvGrpSpPr>
              <a:grpSpLocks/>
            </p:cNvGrpSpPr>
            <p:nvPr/>
          </p:nvGrpSpPr>
          <p:grpSpPr bwMode="auto">
            <a:xfrm>
              <a:off x="4462272" y="3793036"/>
              <a:ext cx="451104" cy="451104"/>
              <a:chOff x="4462272" y="4517136"/>
              <a:chExt cx="451104" cy="451104"/>
            </a:xfrm>
          </p:grpSpPr>
          <p:pic>
            <p:nvPicPr>
              <p:cNvPr id="14400" name="Rounded Rectangle 38"/>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62272" y="4517136"/>
                <a:ext cx="451104" cy="45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01" name="Text Box 84"/>
              <p:cNvSpPr txBox="1">
                <a:spLocks noChangeArrowheads="1"/>
              </p:cNvSpPr>
              <p:nvPr/>
            </p:nvSpPr>
            <p:spPr bwMode="auto">
              <a:xfrm>
                <a:off x="4538145" y="4569252"/>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cs-CZ" sz="600">
                    <a:solidFill>
                      <a:srgbClr val="FFFFFF"/>
                    </a:solidFill>
                    <a:ea typeface="ＭＳ Ｐゴシック" panose="020B0600070205080204" pitchFamily="34" charset="-128"/>
                  </a:rPr>
                  <a:t>App</a:t>
                </a:r>
              </a:p>
            </p:txBody>
          </p:sp>
        </p:grpSp>
        <p:grpSp>
          <p:nvGrpSpPr>
            <p:cNvPr id="14393" name="Rounded Rectangle 39"/>
            <p:cNvGrpSpPr>
              <a:grpSpLocks/>
            </p:cNvGrpSpPr>
            <p:nvPr/>
          </p:nvGrpSpPr>
          <p:grpSpPr bwMode="auto">
            <a:xfrm>
              <a:off x="4797552" y="3793036"/>
              <a:ext cx="451104" cy="451104"/>
              <a:chOff x="4797552" y="4517136"/>
              <a:chExt cx="451104" cy="451104"/>
            </a:xfrm>
          </p:grpSpPr>
          <p:pic>
            <p:nvPicPr>
              <p:cNvPr id="14398" name="Rounded Rectangle 39"/>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97552" y="4517136"/>
                <a:ext cx="451104" cy="45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99" name="Text Box 87"/>
              <p:cNvSpPr txBox="1">
                <a:spLocks noChangeArrowheads="1"/>
              </p:cNvSpPr>
              <p:nvPr/>
            </p:nvSpPr>
            <p:spPr bwMode="auto">
              <a:xfrm>
                <a:off x="4873050" y="4569252"/>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cs-CZ" sz="600">
                    <a:solidFill>
                      <a:srgbClr val="FFFFFF"/>
                    </a:solidFill>
                    <a:ea typeface="ＭＳ Ｐゴシック" panose="020B0600070205080204" pitchFamily="34" charset="-128"/>
                  </a:rPr>
                  <a:t>App</a:t>
                </a:r>
              </a:p>
            </p:txBody>
          </p:sp>
        </p:grpSp>
        <p:grpSp>
          <p:nvGrpSpPr>
            <p:cNvPr id="14394" name="Rounded Rectangle 40"/>
            <p:cNvGrpSpPr>
              <a:grpSpLocks/>
            </p:cNvGrpSpPr>
            <p:nvPr/>
          </p:nvGrpSpPr>
          <p:grpSpPr bwMode="auto">
            <a:xfrm>
              <a:off x="5468112" y="3793036"/>
              <a:ext cx="451104" cy="451104"/>
              <a:chOff x="5468112" y="4517136"/>
              <a:chExt cx="451104" cy="451104"/>
            </a:xfrm>
          </p:grpSpPr>
          <p:pic>
            <p:nvPicPr>
              <p:cNvPr id="14396" name="Rounded Rectangle 40"/>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68112" y="4517136"/>
                <a:ext cx="451104" cy="45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97" name="Text Box 90"/>
              <p:cNvSpPr txBox="1">
                <a:spLocks noChangeArrowheads="1"/>
              </p:cNvSpPr>
              <p:nvPr/>
            </p:nvSpPr>
            <p:spPr bwMode="auto">
              <a:xfrm>
                <a:off x="5542860" y="4569252"/>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cs-CZ" sz="600">
                    <a:solidFill>
                      <a:srgbClr val="FFFFFF"/>
                    </a:solidFill>
                    <a:ea typeface="ＭＳ Ｐゴシック" panose="020B0600070205080204" pitchFamily="34" charset="-128"/>
                  </a:rPr>
                  <a:t>App</a:t>
                </a:r>
              </a:p>
            </p:txBody>
          </p:sp>
        </p:grpSp>
        <p:cxnSp>
          <p:nvCxnSpPr>
            <p:cNvPr id="14395" name="Straight Connector 41"/>
            <p:cNvCxnSpPr>
              <a:cxnSpLocks noChangeShapeType="1"/>
              <a:stCxn id="14398" idx="3"/>
              <a:endCxn id="14396" idx="1"/>
            </p:cNvCxnSpPr>
            <p:nvPr/>
          </p:nvCxnSpPr>
          <p:spPr bwMode="auto">
            <a:xfrm>
              <a:off x="5191606" y="4000676"/>
              <a:ext cx="334905" cy="919"/>
            </a:xfrm>
            <a:prstGeom prst="line">
              <a:avLst/>
            </a:prstGeom>
            <a:noFill/>
            <a:ln w="25400" algn="ctr">
              <a:solidFill>
                <a:schemeClr val="accent1"/>
              </a:solidFill>
              <a:prstDash val="dot"/>
              <a:round/>
              <a:headEnd/>
              <a:tailEn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grpSp>
      <p:cxnSp>
        <p:nvCxnSpPr>
          <p:cNvPr id="44" name="Straight Connector 43"/>
          <p:cNvCxnSpPr>
            <a:stCxn id="9" idx="3"/>
            <a:endCxn id="12" idx="2"/>
          </p:cNvCxnSpPr>
          <p:nvPr/>
        </p:nvCxnSpPr>
        <p:spPr>
          <a:xfrm flipV="1">
            <a:off x="1990725" y="3956050"/>
            <a:ext cx="1658938" cy="620713"/>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12" idx="3"/>
            <a:endCxn id="36" idx="0"/>
          </p:cNvCxnSpPr>
          <p:nvPr/>
        </p:nvCxnSpPr>
        <p:spPr>
          <a:xfrm>
            <a:off x="4413250" y="3302000"/>
            <a:ext cx="769938" cy="11620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8" idx="0"/>
            <a:endCxn id="36" idx="1"/>
          </p:cNvCxnSpPr>
          <p:nvPr/>
        </p:nvCxnSpPr>
        <p:spPr>
          <a:xfrm rot="5400000" flipH="1" flipV="1">
            <a:off x="3627437" y="4545013"/>
            <a:ext cx="220663" cy="1366838"/>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9" idx="2"/>
            <a:endCxn id="28" idx="1"/>
          </p:cNvCxnSpPr>
          <p:nvPr/>
        </p:nvCxnSpPr>
        <p:spPr>
          <a:xfrm rot="16200000" flipH="1">
            <a:off x="1378744" y="5080794"/>
            <a:ext cx="762000" cy="1065212"/>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36" idx="3"/>
            <a:endCxn id="20" idx="2"/>
          </p:cNvCxnSpPr>
          <p:nvPr/>
        </p:nvCxnSpPr>
        <p:spPr>
          <a:xfrm flipV="1">
            <a:off x="5946775" y="4551363"/>
            <a:ext cx="1433513" cy="566737"/>
          </a:xfrm>
          <a:prstGeom prst="line">
            <a:avLst/>
          </a:prstGeom>
        </p:spPr>
        <p:style>
          <a:lnRef idx="2">
            <a:schemeClr val="accent1"/>
          </a:lnRef>
          <a:fillRef idx="0">
            <a:schemeClr val="accent1"/>
          </a:fillRef>
          <a:effectRef idx="1">
            <a:schemeClr val="accent1"/>
          </a:effectRef>
          <a:fontRef idx="minor">
            <a:schemeClr val="tx1"/>
          </a:fontRef>
        </p:style>
      </p:cxnSp>
      <p:sp>
        <p:nvSpPr>
          <p:cNvPr id="14383" name="Slide Number Placeholder 52"/>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FontTx/>
              <a:buNone/>
            </a:pPr>
            <a:fld id="{74E664A5-CBC8-49C5-B1D9-845534E3D0E1}" type="slidenum">
              <a:rPr lang="en-US" altLang="cs-CZ" sz="1200" smtClean="0">
                <a:solidFill>
                  <a:srgbClr val="898989"/>
                </a:solidFill>
                <a:ea typeface="ＭＳ Ｐゴシック" panose="020B0600070205080204" pitchFamily="34" charset="-128"/>
              </a:rPr>
              <a:pPr algn="r" fontAlgn="base">
                <a:spcBef>
                  <a:spcPct val="0"/>
                </a:spcBef>
                <a:spcAft>
                  <a:spcPct val="0"/>
                </a:spcAft>
                <a:buFontTx/>
                <a:buNone/>
              </a:pPr>
              <a:t>15</a:t>
            </a:fld>
            <a:endParaRPr lang="en-US" altLang="cs-CZ" sz="1200">
              <a:solidFill>
                <a:srgbClr val="898989"/>
              </a:solidFill>
              <a:ea typeface="ＭＳ Ｐゴシック" panose="020B0600070205080204" pitchFamily="34" charset="-128"/>
            </a:endParaRPr>
          </a:p>
        </p:txBody>
      </p:sp>
      <p:sp>
        <p:nvSpPr>
          <p:cNvPr id="14384" name="TextBox 55"/>
          <p:cNvSpPr txBox="1">
            <a:spLocks noChangeArrowheads="1"/>
          </p:cNvSpPr>
          <p:nvPr/>
        </p:nvSpPr>
        <p:spPr bwMode="auto">
          <a:xfrm>
            <a:off x="465138" y="300038"/>
            <a:ext cx="83645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pPr>
            <a:r>
              <a:rPr lang="en-US" altLang="cs-CZ" sz="4000">
                <a:solidFill>
                  <a:prstClr val="black"/>
                </a:solidFill>
                <a:ea typeface="ＭＳ Ｐゴシック" panose="020B0600070205080204" pitchFamily="34" charset="-128"/>
              </a:rPr>
              <a:t>Current Internet </a:t>
            </a:r>
          </a:p>
          <a:p>
            <a:pPr algn="ctr" fontAlgn="base">
              <a:spcBef>
                <a:spcPct val="0"/>
              </a:spcBef>
              <a:spcAft>
                <a:spcPct val="0"/>
              </a:spcAft>
              <a:buFontTx/>
              <a:buNone/>
            </a:pPr>
            <a:r>
              <a:rPr lang="en-US" altLang="cs-CZ">
                <a:solidFill>
                  <a:prstClr val="black"/>
                </a:solidFill>
                <a:ea typeface="ＭＳ Ｐゴシック" panose="020B0600070205080204" pitchFamily="34" charset="-128"/>
              </a:rPr>
              <a:t>Closed to Innovations in the Infrastructure</a:t>
            </a:r>
          </a:p>
        </p:txBody>
      </p:sp>
      <p:sp>
        <p:nvSpPr>
          <p:cNvPr id="58" name="Rectangle 57"/>
          <p:cNvSpPr/>
          <p:nvPr/>
        </p:nvSpPr>
        <p:spPr>
          <a:xfrm>
            <a:off x="2887663" y="2647950"/>
            <a:ext cx="1525587" cy="1308100"/>
          </a:xfrm>
          <a:prstGeom prst="rect">
            <a:avLst/>
          </a:prstGeom>
          <a:noFill/>
          <a:ln w="635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59" name="Rectangle 58"/>
          <p:cNvSpPr/>
          <p:nvPr/>
        </p:nvSpPr>
        <p:spPr>
          <a:xfrm>
            <a:off x="473075" y="3898900"/>
            <a:ext cx="1525588" cy="1308100"/>
          </a:xfrm>
          <a:prstGeom prst="rect">
            <a:avLst/>
          </a:prstGeom>
          <a:noFill/>
          <a:ln w="635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3" name="Rectangle 62"/>
          <p:cNvSpPr/>
          <p:nvPr/>
        </p:nvSpPr>
        <p:spPr>
          <a:xfrm>
            <a:off x="2292350" y="5359400"/>
            <a:ext cx="1525588" cy="1309688"/>
          </a:xfrm>
          <a:prstGeom prst="rect">
            <a:avLst/>
          </a:prstGeom>
          <a:noFill/>
          <a:ln w="635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4" name="Rectangle 63"/>
          <p:cNvSpPr/>
          <p:nvPr/>
        </p:nvSpPr>
        <p:spPr>
          <a:xfrm>
            <a:off x="4429125" y="4487863"/>
            <a:ext cx="1525588" cy="1309687"/>
          </a:xfrm>
          <a:prstGeom prst="rect">
            <a:avLst/>
          </a:prstGeom>
          <a:noFill/>
          <a:ln w="635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5" name="Rectangle 64"/>
          <p:cNvSpPr/>
          <p:nvPr/>
        </p:nvSpPr>
        <p:spPr>
          <a:xfrm>
            <a:off x="6616700" y="3243263"/>
            <a:ext cx="1525588" cy="1308100"/>
          </a:xfrm>
          <a:prstGeom prst="rect">
            <a:avLst/>
          </a:prstGeom>
          <a:noFill/>
          <a:ln w="635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4390" name="TextBox 65"/>
          <p:cNvSpPr txBox="1">
            <a:spLocks noChangeArrowheads="1"/>
          </p:cNvSpPr>
          <p:nvPr/>
        </p:nvSpPr>
        <p:spPr bwMode="auto">
          <a:xfrm>
            <a:off x="4429125" y="2460625"/>
            <a:ext cx="8080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800">
                <a:solidFill>
                  <a:prstClr val="black"/>
                </a:solidFill>
                <a:ea typeface="ＭＳ Ｐゴシック" panose="020B0600070205080204" pitchFamily="34" charset="-128"/>
              </a:rPr>
              <a:t>Closed</a:t>
            </a:r>
          </a:p>
        </p:txBody>
      </p:sp>
      <p:sp>
        <p:nvSpPr>
          <p:cNvPr id="14391" name="TextBox 54"/>
          <p:cNvSpPr txBox="1">
            <a:spLocks noChangeArrowheads="1"/>
          </p:cNvSpPr>
          <p:nvPr/>
        </p:nvSpPr>
        <p:spPr bwMode="auto">
          <a:xfrm>
            <a:off x="4060825" y="6110288"/>
            <a:ext cx="185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a typeface="ＭＳ Ｐゴシック" panose="020B0600070205080204" pitchFamily="34" charset="-128"/>
            </a:endParaRPr>
          </a:p>
        </p:txBody>
      </p:sp>
      <p:sp>
        <p:nvSpPr>
          <p:cNvPr id="2" name="Zástupný symbol pro datum 1"/>
          <p:cNvSpPr>
            <a:spLocks noGrp="1"/>
          </p:cNvSpPr>
          <p:nvPr>
            <p:ph type="dt" sz="half" idx="10"/>
          </p:nvPr>
        </p:nvSpPr>
        <p:spPr/>
        <p:txBody>
          <a:bodyPr/>
          <a:lstStyle/>
          <a:p>
            <a:pPr>
              <a:defRPr/>
            </a:pPr>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pPr>
              <a:defRPr/>
            </a:pPr>
            <a:fld id="{23776532-A5AF-48D7-B00A-BA430FBB7DBE}" type="slidenum">
              <a:rPr lang="en-US" altLang="cs-CZ" smtClean="0"/>
              <a:pPr>
                <a:defRPr/>
              </a:pPr>
              <a:t>15</a:t>
            </a:fld>
            <a:endParaRPr lang="en-US" altLang="cs-CZ"/>
          </a:p>
        </p:txBody>
      </p:sp>
    </p:spTree>
    <p:extLst>
      <p:ext uri="{BB962C8B-B14F-4D97-AF65-F5344CB8AC3E}">
        <p14:creationId xmlns:p14="http://schemas.microsoft.com/office/powerpoint/2010/main" val="212772131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465138" y="3922713"/>
            <a:ext cx="1525587" cy="1309687"/>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1000">
              <a:solidFill>
                <a:prstClr val="white"/>
              </a:solidFill>
            </a:endParaRPr>
          </a:p>
        </p:txBody>
      </p:sp>
      <p:sp>
        <p:nvSpPr>
          <p:cNvPr id="3" name="Rounded Rectangle 2"/>
          <p:cNvSpPr/>
          <p:nvPr/>
        </p:nvSpPr>
        <p:spPr>
          <a:xfrm>
            <a:off x="565830" y="4723029"/>
            <a:ext cx="1339620" cy="420131"/>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cs-CZ" sz="900" b="1">
                <a:solidFill>
                  <a:prstClr val="white"/>
                </a:solidFill>
                <a:latin typeface="Calibri" panose="020F0502020204030204" pitchFamily="34" charset="0"/>
                <a:ea typeface="ＭＳ Ｐゴシック" panose="020B0600070205080204" pitchFamily="34" charset="-128"/>
              </a:rPr>
              <a:t>Specialized Packet Forwarding Hardware</a:t>
            </a:r>
            <a:endParaRPr lang="en-US" altLang="cs-CZ" sz="800" b="1">
              <a:solidFill>
                <a:prstClr val="white"/>
              </a:solidFill>
              <a:latin typeface="Calibri" panose="020F0502020204030204" pitchFamily="34" charset="0"/>
              <a:ea typeface="ＭＳ Ｐゴシック" panose="020B0600070205080204" pitchFamily="34" charset="-128"/>
            </a:endParaRPr>
          </a:p>
        </p:txBody>
      </p:sp>
      <p:grpSp>
        <p:nvGrpSpPr>
          <p:cNvPr id="2" name="Group 54"/>
          <p:cNvGrpSpPr>
            <a:grpSpLocks/>
          </p:cNvGrpSpPr>
          <p:nvPr/>
        </p:nvGrpSpPr>
        <p:grpSpPr bwMode="auto">
          <a:xfrm>
            <a:off x="565150" y="4011613"/>
            <a:ext cx="1339850" cy="344487"/>
            <a:chOff x="558086" y="3810293"/>
            <a:chExt cx="1339620" cy="343744"/>
          </a:xfrm>
        </p:grpSpPr>
        <p:grpSp>
          <p:nvGrpSpPr>
            <p:cNvPr id="16485" name="Rounded Rectangle 4"/>
            <p:cNvGrpSpPr>
              <a:grpSpLocks/>
            </p:cNvGrpSpPr>
            <p:nvPr/>
          </p:nvGrpSpPr>
          <p:grpSpPr bwMode="auto">
            <a:xfrm>
              <a:off x="498224" y="3772708"/>
              <a:ext cx="445008" cy="457200"/>
              <a:chOff x="505968" y="3974592"/>
              <a:chExt cx="445008" cy="457200"/>
            </a:xfrm>
          </p:grpSpPr>
          <p:pic>
            <p:nvPicPr>
              <p:cNvPr id="16493" name="Rounded Rectangl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968" y="3974592"/>
                <a:ext cx="4450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94" name="Text Box 9"/>
              <p:cNvSpPr txBox="1">
                <a:spLocks noChangeArrowheads="1"/>
              </p:cNvSpPr>
              <p:nvPr/>
            </p:nvSpPr>
            <p:spPr bwMode="auto">
              <a:xfrm>
                <a:off x="582179" y="4028526"/>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cs-CZ" sz="600">
                    <a:solidFill>
                      <a:srgbClr val="FFFFFF"/>
                    </a:solidFill>
                    <a:latin typeface="Calibri" panose="020F0502020204030204" pitchFamily="34" charset="0"/>
                    <a:ea typeface="ＭＳ Ｐゴシック" panose="020B0600070205080204" pitchFamily="34" charset="-128"/>
                  </a:rPr>
                  <a:t>App</a:t>
                </a:r>
              </a:p>
            </p:txBody>
          </p:sp>
        </p:grpSp>
        <p:grpSp>
          <p:nvGrpSpPr>
            <p:cNvPr id="16486" name="Rounded Rectangle 5"/>
            <p:cNvGrpSpPr>
              <a:grpSpLocks/>
            </p:cNvGrpSpPr>
            <p:nvPr/>
          </p:nvGrpSpPr>
          <p:grpSpPr bwMode="auto">
            <a:xfrm>
              <a:off x="833504" y="3772708"/>
              <a:ext cx="445008" cy="457200"/>
              <a:chOff x="841248" y="3974592"/>
              <a:chExt cx="445008" cy="457200"/>
            </a:xfrm>
          </p:grpSpPr>
          <p:pic>
            <p:nvPicPr>
              <p:cNvPr id="16491" name="Rounded Rectangl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248" y="3974592"/>
                <a:ext cx="4450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92" name="Text Box 12"/>
              <p:cNvSpPr txBox="1">
                <a:spLocks noChangeArrowheads="1"/>
              </p:cNvSpPr>
              <p:nvPr/>
            </p:nvSpPr>
            <p:spPr bwMode="auto">
              <a:xfrm>
                <a:off x="917084" y="4028526"/>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cs-CZ" sz="600">
                    <a:solidFill>
                      <a:srgbClr val="FFFFFF"/>
                    </a:solidFill>
                    <a:latin typeface="Calibri" panose="020F0502020204030204" pitchFamily="34" charset="0"/>
                    <a:ea typeface="ＭＳ Ｐゴシック" panose="020B0600070205080204" pitchFamily="34" charset="-128"/>
                  </a:rPr>
                  <a:t>App</a:t>
                </a:r>
              </a:p>
            </p:txBody>
          </p:sp>
        </p:grpSp>
        <p:grpSp>
          <p:nvGrpSpPr>
            <p:cNvPr id="16487" name="Rounded Rectangle 6"/>
            <p:cNvGrpSpPr>
              <a:grpSpLocks/>
            </p:cNvGrpSpPr>
            <p:nvPr/>
          </p:nvGrpSpPr>
          <p:grpSpPr bwMode="auto">
            <a:xfrm>
              <a:off x="1504064" y="3772708"/>
              <a:ext cx="445008" cy="457200"/>
              <a:chOff x="1511808" y="3974592"/>
              <a:chExt cx="445008" cy="457200"/>
            </a:xfrm>
          </p:grpSpPr>
          <p:pic>
            <p:nvPicPr>
              <p:cNvPr id="16489" name="Rounded Rectangl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1808" y="3974592"/>
                <a:ext cx="4450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90" name="Text Box 15"/>
              <p:cNvSpPr txBox="1">
                <a:spLocks noChangeArrowheads="1"/>
              </p:cNvSpPr>
              <p:nvPr/>
            </p:nvSpPr>
            <p:spPr bwMode="auto">
              <a:xfrm>
                <a:off x="1586894" y="4028526"/>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cs-CZ" sz="600">
                    <a:solidFill>
                      <a:srgbClr val="FFFFFF"/>
                    </a:solidFill>
                    <a:latin typeface="Calibri" panose="020F0502020204030204" pitchFamily="34" charset="0"/>
                    <a:ea typeface="ＭＳ Ｐゴシック" panose="020B0600070205080204" pitchFamily="34" charset="-128"/>
                  </a:rPr>
                  <a:t>App</a:t>
                </a:r>
              </a:p>
            </p:txBody>
          </p:sp>
        </p:grpSp>
        <p:cxnSp>
          <p:nvCxnSpPr>
            <p:cNvPr id="8" name="Straight Connector 7"/>
            <p:cNvCxnSpPr>
              <a:cxnSpLocks noChangeShapeType="1"/>
              <a:stCxn id="16491" idx="3"/>
              <a:endCxn id="16489" idx="1"/>
            </p:cNvCxnSpPr>
            <p:nvPr/>
          </p:nvCxnSpPr>
          <p:spPr bwMode="auto">
            <a:xfrm>
              <a:off x="1227896" y="3982957"/>
              <a:ext cx="334905" cy="0"/>
            </a:xfrm>
            <a:prstGeom prst="line">
              <a:avLst/>
            </a:prstGeom>
            <a:noFill/>
            <a:ln w="25400">
              <a:solidFill>
                <a:schemeClr val="accent1"/>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12" name="Rectangle 11"/>
          <p:cNvSpPr>
            <a:spLocks noChangeArrowheads="1"/>
          </p:cNvSpPr>
          <p:nvPr/>
        </p:nvSpPr>
        <p:spPr bwMode="auto">
          <a:xfrm>
            <a:off x="2887663" y="2647950"/>
            <a:ext cx="1525587" cy="13081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1000">
              <a:solidFill>
                <a:prstClr val="white"/>
              </a:solidFill>
            </a:endParaRPr>
          </a:p>
        </p:txBody>
      </p:sp>
      <p:sp>
        <p:nvSpPr>
          <p:cNvPr id="13" name="Rounded Rectangle 12"/>
          <p:cNvSpPr/>
          <p:nvPr/>
        </p:nvSpPr>
        <p:spPr>
          <a:xfrm>
            <a:off x="2988148" y="3447646"/>
            <a:ext cx="1339620" cy="420131"/>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cs-CZ" sz="900" b="1">
                <a:solidFill>
                  <a:prstClr val="white"/>
                </a:solidFill>
                <a:latin typeface="Calibri" panose="020F0502020204030204" pitchFamily="34" charset="0"/>
                <a:ea typeface="ＭＳ Ｐゴシック" panose="020B0600070205080204" pitchFamily="34" charset="-128"/>
              </a:rPr>
              <a:t>Specialized Packet Forwarding Hardware</a:t>
            </a:r>
            <a:endParaRPr lang="en-US" altLang="cs-CZ" sz="800" b="1">
              <a:solidFill>
                <a:prstClr val="white"/>
              </a:solidFill>
              <a:latin typeface="Calibri" panose="020F0502020204030204" pitchFamily="34" charset="0"/>
              <a:ea typeface="ＭＳ Ｐゴシック" panose="020B0600070205080204" pitchFamily="34" charset="-128"/>
            </a:endParaRPr>
          </a:p>
        </p:txBody>
      </p:sp>
      <p:grpSp>
        <p:nvGrpSpPr>
          <p:cNvPr id="10" name="Group 58"/>
          <p:cNvGrpSpPr>
            <a:grpSpLocks/>
          </p:cNvGrpSpPr>
          <p:nvPr/>
        </p:nvGrpSpPr>
        <p:grpSpPr bwMode="auto">
          <a:xfrm>
            <a:off x="2987675" y="2736850"/>
            <a:ext cx="1339850" cy="342900"/>
            <a:chOff x="2988148" y="2012694"/>
            <a:chExt cx="1339620" cy="343744"/>
          </a:xfrm>
        </p:grpSpPr>
        <p:grpSp>
          <p:nvGrpSpPr>
            <p:cNvPr id="16475" name="Rounded Rectangle 14"/>
            <p:cNvGrpSpPr>
              <a:grpSpLocks/>
            </p:cNvGrpSpPr>
            <p:nvPr/>
          </p:nvGrpSpPr>
          <p:grpSpPr bwMode="auto">
            <a:xfrm>
              <a:off x="2932176" y="1976428"/>
              <a:ext cx="445008" cy="457200"/>
              <a:chOff x="2932176" y="2700528"/>
              <a:chExt cx="445008" cy="457200"/>
            </a:xfrm>
          </p:grpSpPr>
          <p:pic>
            <p:nvPicPr>
              <p:cNvPr id="16483" name="Rounded Rectangle 1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2176" y="2700528"/>
                <a:ext cx="4450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4" name="Text Box 24"/>
              <p:cNvSpPr txBox="1">
                <a:spLocks noChangeArrowheads="1"/>
              </p:cNvSpPr>
              <p:nvPr/>
            </p:nvSpPr>
            <p:spPr bwMode="auto">
              <a:xfrm>
                <a:off x="3004497" y="2753143"/>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cs-CZ" sz="600">
                    <a:solidFill>
                      <a:srgbClr val="FFFFFF"/>
                    </a:solidFill>
                    <a:latin typeface="Calibri" panose="020F0502020204030204" pitchFamily="34" charset="0"/>
                    <a:ea typeface="ＭＳ Ｐゴシック" panose="020B0600070205080204" pitchFamily="34" charset="-128"/>
                  </a:rPr>
                  <a:t>App</a:t>
                </a:r>
              </a:p>
            </p:txBody>
          </p:sp>
        </p:grpSp>
        <p:grpSp>
          <p:nvGrpSpPr>
            <p:cNvPr id="16476" name="Rounded Rectangle 15"/>
            <p:cNvGrpSpPr>
              <a:grpSpLocks/>
            </p:cNvGrpSpPr>
            <p:nvPr/>
          </p:nvGrpSpPr>
          <p:grpSpPr bwMode="auto">
            <a:xfrm>
              <a:off x="3267456" y="1976428"/>
              <a:ext cx="445008" cy="457200"/>
              <a:chOff x="3267456" y="2700528"/>
              <a:chExt cx="445008" cy="457200"/>
            </a:xfrm>
          </p:grpSpPr>
          <p:pic>
            <p:nvPicPr>
              <p:cNvPr id="16481" name="Rounded Rectangle 1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7456" y="2700528"/>
                <a:ext cx="4450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2" name="Text Box 27"/>
              <p:cNvSpPr txBox="1">
                <a:spLocks noChangeArrowheads="1"/>
              </p:cNvSpPr>
              <p:nvPr/>
            </p:nvSpPr>
            <p:spPr bwMode="auto">
              <a:xfrm>
                <a:off x="3339402" y="2753143"/>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cs-CZ" sz="600">
                    <a:solidFill>
                      <a:srgbClr val="FFFFFF"/>
                    </a:solidFill>
                    <a:latin typeface="Calibri" panose="020F0502020204030204" pitchFamily="34" charset="0"/>
                    <a:ea typeface="ＭＳ Ｐゴシック" panose="020B0600070205080204" pitchFamily="34" charset="-128"/>
                  </a:rPr>
                  <a:t>App</a:t>
                </a:r>
              </a:p>
            </p:txBody>
          </p:sp>
        </p:grpSp>
        <p:grpSp>
          <p:nvGrpSpPr>
            <p:cNvPr id="16477" name="Rounded Rectangle 16"/>
            <p:cNvGrpSpPr>
              <a:grpSpLocks/>
            </p:cNvGrpSpPr>
            <p:nvPr/>
          </p:nvGrpSpPr>
          <p:grpSpPr bwMode="auto">
            <a:xfrm>
              <a:off x="3931920" y="1976428"/>
              <a:ext cx="445008" cy="457200"/>
              <a:chOff x="3931920" y="2700528"/>
              <a:chExt cx="445008" cy="457200"/>
            </a:xfrm>
          </p:grpSpPr>
          <p:pic>
            <p:nvPicPr>
              <p:cNvPr id="16479" name="Rounded Rectangle 1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1920" y="2700528"/>
                <a:ext cx="4450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0" name="Text Box 30"/>
              <p:cNvSpPr txBox="1">
                <a:spLocks noChangeArrowheads="1"/>
              </p:cNvSpPr>
              <p:nvPr/>
            </p:nvSpPr>
            <p:spPr bwMode="auto">
              <a:xfrm>
                <a:off x="4009212" y="2753143"/>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cs-CZ" sz="600">
                    <a:solidFill>
                      <a:srgbClr val="FFFFFF"/>
                    </a:solidFill>
                    <a:latin typeface="Calibri" panose="020F0502020204030204" pitchFamily="34" charset="0"/>
                    <a:ea typeface="ＭＳ Ｐゴシック" panose="020B0600070205080204" pitchFamily="34" charset="-128"/>
                  </a:rPr>
                  <a:t>App</a:t>
                </a:r>
              </a:p>
            </p:txBody>
          </p:sp>
        </p:grpSp>
        <p:cxnSp>
          <p:nvCxnSpPr>
            <p:cNvPr id="18" name="Straight Connector 17"/>
            <p:cNvCxnSpPr>
              <a:cxnSpLocks noChangeShapeType="1"/>
              <a:stCxn id="16481" idx="3"/>
              <a:endCxn id="16479" idx="1"/>
            </p:cNvCxnSpPr>
            <p:nvPr/>
          </p:nvCxnSpPr>
          <p:spPr bwMode="auto">
            <a:xfrm>
              <a:off x="3657958" y="2184566"/>
              <a:ext cx="334905" cy="1592"/>
            </a:xfrm>
            <a:prstGeom prst="line">
              <a:avLst/>
            </a:prstGeom>
            <a:noFill/>
            <a:ln w="25400">
              <a:solidFill>
                <a:schemeClr val="accent1"/>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20" name="Rectangle 19"/>
          <p:cNvSpPr>
            <a:spLocks noChangeArrowheads="1"/>
          </p:cNvSpPr>
          <p:nvPr/>
        </p:nvSpPr>
        <p:spPr bwMode="auto">
          <a:xfrm>
            <a:off x="6616700" y="3243263"/>
            <a:ext cx="1525588" cy="13081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1000">
              <a:solidFill>
                <a:prstClr val="white"/>
              </a:solidFill>
            </a:endParaRPr>
          </a:p>
        </p:txBody>
      </p:sp>
      <p:sp>
        <p:nvSpPr>
          <p:cNvPr id="21" name="Rounded Rectangle 20"/>
          <p:cNvSpPr/>
          <p:nvPr/>
        </p:nvSpPr>
        <p:spPr>
          <a:xfrm>
            <a:off x="6717510" y="4043205"/>
            <a:ext cx="1339620" cy="420131"/>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cs-CZ" sz="900" b="1">
                <a:solidFill>
                  <a:prstClr val="white"/>
                </a:solidFill>
                <a:latin typeface="Calibri" panose="020F0502020204030204" pitchFamily="34" charset="0"/>
                <a:ea typeface="ＭＳ Ｐゴシック" panose="020B0600070205080204" pitchFamily="34" charset="-128"/>
              </a:rPr>
              <a:t>Specialized Packet Forwarding Hardware</a:t>
            </a:r>
            <a:endParaRPr lang="en-US" altLang="cs-CZ" sz="800" b="1">
              <a:solidFill>
                <a:prstClr val="white"/>
              </a:solidFill>
              <a:latin typeface="Calibri" panose="020F0502020204030204" pitchFamily="34" charset="0"/>
              <a:ea typeface="ＭＳ Ｐゴシック" panose="020B0600070205080204" pitchFamily="34" charset="-128"/>
            </a:endParaRPr>
          </a:p>
        </p:txBody>
      </p:sp>
      <p:grpSp>
        <p:nvGrpSpPr>
          <p:cNvPr id="11" name="Group 57"/>
          <p:cNvGrpSpPr>
            <a:grpSpLocks/>
          </p:cNvGrpSpPr>
          <p:nvPr/>
        </p:nvGrpSpPr>
        <p:grpSpPr bwMode="auto">
          <a:xfrm>
            <a:off x="6718300" y="3332163"/>
            <a:ext cx="1338263" cy="344487"/>
            <a:chOff x="6717510" y="2608253"/>
            <a:chExt cx="1339620" cy="343744"/>
          </a:xfrm>
        </p:grpSpPr>
        <p:grpSp>
          <p:nvGrpSpPr>
            <p:cNvPr id="16465" name="Rounded Rectangle 22"/>
            <p:cNvGrpSpPr>
              <a:grpSpLocks/>
            </p:cNvGrpSpPr>
            <p:nvPr/>
          </p:nvGrpSpPr>
          <p:grpSpPr bwMode="auto">
            <a:xfrm>
              <a:off x="6656832" y="2573836"/>
              <a:ext cx="445008" cy="451104"/>
              <a:chOff x="6656832" y="3297936"/>
              <a:chExt cx="445008" cy="451104"/>
            </a:xfrm>
          </p:grpSpPr>
          <p:pic>
            <p:nvPicPr>
              <p:cNvPr id="16473" name="Rounded Rectangle 2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6832" y="3297936"/>
                <a:ext cx="445008" cy="45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74" name="Text Box 39"/>
              <p:cNvSpPr txBox="1">
                <a:spLocks noChangeArrowheads="1"/>
              </p:cNvSpPr>
              <p:nvPr/>
            </p:nvSpPr>
            <p:spPr bwMode="auto">
              <a:xfrm>
                <a:off x="6733859" y="3348702"/>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cs-CZ" sz="600">
                    <a:solidFill>
                      <a:srgbClr val="FFFFFF"/>
                    </a:solidFill>
                    <a:latin typeface="Calibri" panose="020F0502020204030204" pitchFamily="34" charset="0"/>
                    <a:ea typeface="ＭＳ Ｐゴシック" panose="020B0600070205080204" pitchFamily="34" charset="-128"/>
                  </a:rPr>
                  <a:t>App</a:t>
                </a:r>
              </a:p>
            </p:txBody>
          </p:sp>
        </p:grpSp>
        <p:grpSp>
          <p:nvGrpSpPr>
            <p:cNvPr id="16466" name="Rounded Rectangle 23"/>
            <p:cNvGrpSpPr>
              <a:grpSpLocks/>
            </p:cNvGrpSpPr>
            <p:nvPr/>
          </p:nvGrpSpPr>
          <p:grpSpPr bwMode="auto">
            <a:xfrm>
              <a:off x="6992112" y="2573836"/>
              <a:ext cx="445008" cy="451104"/>
              <a:chOff x="6992112" y="3297936"/>
              <a:chExt cx="445008" cy="451104"/>
            </a:xfrm>
          </p:grpSpPr>
          <p:pic>
            <p:nvPicPr>
              <p:cNvPr id="16471" name="Rounded Rectangle 2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92112" y="3297936"/>
                <a:ext cx="445008" cy="45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72" name="Text Box 42"/>
              <p:cNvSpPr txBox="1">
                <a:spLocks noChangeArrowheads="1"/>
              </p:cNvSpPr>
              <p:nvPr/>
            </p:nvSpPr>
            <p:spPr bwMode="auto">
              <a:xfrm>
                <a:off x="7068764" y="3348702"/>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cs-CZ" sz="600">
                    <a:solidFill>
                      <a:srgbClr val="FFFFFF"/>
                    </a:solidFill>
                    <a:latin typeface="Calibri" panose="020F0502020204030204" pitchFamily="34" charset="0"/>
                    <a:ea typeface="ＭＳ Ｐゴシック" panose="020B0600070205080204" pitchFamily="34" charset="-128"/>
                  </a:rPr>
                  <a:t>App</a:t>
                </a:r>
              </a:p>
            </p:txBody>
          </p:sp>
        </p:grpSp>
        <p:grpSp>
          <p:nvGrpSpPr>
            <p:cNvPr id="16467" name="Rounded Rectangle 24"/>
            <p:cNvGrpSpPr>
              <a:grpSpLocks/>
            </p:cNvGrpSpPr>
            <p:nvPr/>
          </p:nvGrpSpPr>
          <p:grpSpPr bwMode="auto">
            <a:xfrm>
              <a:off x="7662672" y="2573836"/>
              <a:ext cx="445008" cy="451104"/>
              <a:chOff x="7662672" y="3297936"/>
              <a:chExt cx="445008" cy="451104"/>
            </a:xfrm>
          </p:grpSpPr>
          <p:pic>
            <p:nvPicPr>
              <p:cNvPr id="16469" name="Rounded Rectangle 24"/>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2672" y="3297936"/>
                <a:ext cx="445008" cy="45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70" name="Text Box 45"/>
              <p:cNvSpPr txBox="1">
                <a:spLocks noChangeArrowheads="1"/>
              </p:cNvSpPr>
              <p:nvPr/>
            </p:nvSpPr>
            <p:spPr bwMode="auto">
              <a:xfrm>
                <a:off x="7738574" y="3348702"/>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cs-CZ" sz="600">
                    <a:solidFill>
                      <a:srgbClr val="FFFFFF"/>
                    </a:solidFill>
                    <a:latin typeface="Calibri" panose="020F0502020204030204" pitchFamily="34" charset="0"/>
                    <a:ea typeface="ＭＳ Ｐゴシック" panose="020B0600070205080204" pitchFamily="34" charset="-128"/>
                  </a:rPr>
                  <a:t>App</a:t>
                </a:r>
              </a:p>
            </p:txBody>
          </p:sp>
        </p:grpSp>
        <p:cxnSp>
          <p:nvCxnSpPr>
            <p:cNvPr id="26" name="Straight Connector 25"/>
            <p:cNvCxnSpPr>
              <a:cxnSpLocks noChangeShapeType="1"/>
              <a:stCxn id="16471" idx="3"/>
              <a:endCxn id="16469" idx="1"/>
            </p:cNvCxnSpPr>
            <p:nvPr/>
          </p:nvCxnSpPr>
          <p:spPr bwMode="auto">
            <a:xfrm>
              <a:off x="7388114" y="2780917"/>
              <a:ext cx="333713" cy="0"/>
            </a:xfrm>
            <a:prstGeom prst="line">
              <a:avLst/>
            </a:prstGeom>
            <a:noFill/>
            <a:ln w="25400">
              <a:solidFill>
                <a:schemeClr val="accent1"/>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28" name="Rectangle 27"/>
          <p:cNvSpPr>
            <a:spLocks noChangeArrowheads="1"/>
          </p:cNvSpPr>
          <p:nvPr/>
        </p:nvSpPr>
        <p:spPr bwMode="auto">
          <a:xfrm>
            <a:off x="2292350" y="5338763"/>
            <a:ext cx="1525588" cy="1309687"/>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1000">
              <a:solidFill>
                <a:prstClr val="white"/>
              </a:solidFill>
            </a:endParaRPr>
          </a:p>
        </p:txBody>
      </p:sp>
      <p:sp>
        <p:nvSpPr>
          <p:cNvPr id="29" name="Rounded Rectangle 28"/>
          <p:cNvSpPr/>
          <p:nvPr/>
        </p:nvSpPr>
        <p:spPr>
          <a:xfrm>
            <a:off x="2392599" y="6139763"/>
            <a:ext cx="1339620" cy="420131"/>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cs-CZ" sz="900" b="1">
                <a:solidFill>
                  <a:prstClr val="white"/>
                </a:solidFill>
                <a:latin typeface="Calibri" panose="020F0502020204030204" pitchFamily="34" charset="0"/>
                <a:ea typeface="ＭＳ Ｐゴシック" panose="020B0600070205080204" pitchFamily="34" charset="-128"/>
              </a:rPr>
              <a:t>Specialized Packet Forwarding Hardware</a:t>
            </a:r>
            <a:endParaRPr lang="en-US" altLang="cs-CZ" sz="800" b="1">
              <a:solidFill>
                <a:prstClr val="white"/>
              </a:solidFill>
              <a:latin typeface="Calibri" panose="020F0502020204030204" pitchFamily="34" charset="0"/>
              <a:ea typeface="ＭＳ Ｐゴシック" panose="020B0600070205080204" pitchFamily="34" charset="-128"/>
            </a:endParaRPr>
          </a:p>
        </p:txBody>
      </p:sp>
      <p:grpSp>
        <p:nvGrpSpPr>
          <p:cNvPr id="19" name="Group 55"/>
          <p:cNvGrpSpPr>
            <a:grpSpLocks/>
          </p:cNvGrpSpPr>
          <p:nvPr/>
        </p:nvGrpSpPr>
        <p:grpSpPr bwMode="auto">
          <a:xfrm>
            <a:off x="2392363" y="5429250"/>
            <a:ext cx="1339850" cy="342900"/>
            <a:chOff x="2995893" y="5485693"/>
            <a:chExt cx="1339620" cy="343744"/>
          </a:xfrm>
        </p:grpSpPr>
        <p:grpSp>
          <p:nvGrpSpPr>
            <p:cNvPr id="16455" name="Rounded Rectangle 30"/>
            <p:cNvGrpSpPr>
              <a:grpSpLocks/>
            </p:cNvGrpSpPr>
            <p:nvPr/>
          </p:nvGrpSpPr>
          <p:grpSpPr bwMode="auto">
            <a:xfrm>
              <a:off x="2938062" y="5451742"/>
              <a:ext cx="445008" cy="451104"/>
              <a:chOff x="2334768" y="5394960"/>
              <a:chExt cx="445008" cy="451104"/>
            </a:xfrm>
          </p:grpSpPr>
          <p:pic>
            <p:nvPicPr>
              <p:cNvPr id="16463" name="Rounded Rectangle 30"/>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34768" y="5394960"/>
                <a:ext cx="445008" cy="45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64" name="Text Box 54"/>
              <p:cNvSpPr txBox="1">
                <a:spLocks noChangeArrowheads="1"/>
              </p:cNvSpPr>
              <p:nvPr/>
            </p:nvSpPr>
            <p:spPr bwMode="auto">
              <a:xfrm>
                <a:off x="2408948" y="5445260"/>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cs-CZ" sz="600">
                    <a:solidFill>
                      <a:srgbClr val="FFFFFF"/>
                    </a:solidFill>
                    <a:latin typeface="Calibri" panose="020F0502020204030204" pitchFamily="34" charset="0"/>
                    <a:ea typeface="ＭＳ Ｐゴシック" panose="020B0600070205080204" pitchFamily="34" charset="-128"/>
                  </a:rPr>
                  <a:t>App</a:t>
                </a:r>
              </a:p>
            </p:txBody>
          </p:sp>
        </p:grpSp>
        <p:grpSp>
          <p:nvGrpSpPr>
            <p:cNvPr id="16456" name="Rounded Rectangle 31"/>
            <p:cNvGrpSpPr>
              <a:grpSpLocks/>
            </p:cNvGrpSpPr>
            <p:nvPr/>
          </p:nvGrpSpPr>
          <p:grpSpPr bwMode="auto">
            <a:xfrm>
              <a:off x="3273342" y="5451742"/>
              <a:ext cx="445008" cy="451104"/>
              <a:chOff x="2670048" y="5394960"/>
              <a:chExt cx="445008" cy="451104"/>
            </a:xfrm>
          </p:grpSpPr>
          <p:pic>
            <p:nvPicPr>
              <p:cNvPr id="16461" name="Rounded Rectangle 31"/>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70048" y="5394960"/>
                <a:ext cx="445008" cy="45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62" name="Text Box 57"/>
              <p:cNvSpPr txBox="1">
                <a:spLocks noChangeArrowheads="1"/>
              </p:cNvSpPr>
              <p:nvPr/>
            </p:nvSpPr>
            <p:spPr bwMode="auto">
              <a:xfrm>
                <a:off x="2743853" y="5445260"/>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cs-CZ" sz="600">
                    <a:solidFill>
                      <a:srgbClr val="FFFFFF"/>
                    </a:solidFill>
                    <a:latin typeface="Calibri" panose="020F0502020204030204" pitchFamily="34" charset="0"/>
                    <a:ea typeface="ＭＳ Ｐゴシック" panose="020B0600070205080204" pitchFamily="34" charset="-128"/>
                  </a:rPr>
                  <a:t>App</a:t>
                </a:r>
              </a:p>
            </p:txBody>
          </p:sp>
        </p:grpSp>
        <p:grpSp>
          <p:nvGrpSpPr>
            <p:cNvPr id="16457" name="Rounded Rectangle 32"/>
            <p:cNvGrpSpPr>
              <a:grpSpLocks/>
            </p:cNvGrpSpPr>
            <p:nvPr/>
          </p:nvGrpSpPr>
          <p:grpSpPr bwMode="auto">
            <a:xfrm>
              <a:off x="3943902" y="5451742"/>
              <a:ext cx="445008" cy="451104"/>
              <a:chOff x="3340608" y="5394960"/>
              <a:chExt cx="445008" cy="451104"/>
            </a:xfrm>
          </p:grpSpPr>
          <p:pic>
            <p:nvPicPr>
              <p:cNvPr id="16459" name="Rounded Rectangle 32"/>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40608" y="5394960"/>
                <a:ext cx="445008" cy="45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60" name="Text Box 60"/>
              <p:cNvSpPr txBox="1">
                <a:spLocks noChangeArrowheads="1"/>
              </p:cNvSpPr>
              <p:nvPr/>
            </p:nvSpPr>
            <p:spPr bwMode="auto">
              <a:xfrm>
                <a:off x="3413663" y="5445260"/>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cs-CZ" sz="600">
                    <a:solidFill>
                      <a:srgbClr val="FFFFFF"/>
                    </a:solidFill>
                    <a:latin typeface="Calibri" panose="020F0502020204030204" pitchFamily="34" charset="0"/>
                    <a:ea typeface="ＭＳ Ｐゴシック" panose="020B0600070205080204" pitchFamily="34" charset="-128"/>
                  </a:rPr>
                  <a:t>App</a:t>
                </a:r>
              </a:p>
            </p:txBody>
          </p:sp>
        </p:grpSp>
        <p:cxnSp>
          <p:nvCxnSpPr>
            <p:cNvPr id="34" name="Straight Connector 33"/>
            <p:cNvCxnSpPr>
              <a:cxnSpLocks noChangeShapeType="1"/>
              <a:stCxn id="16461" idx="3"/>
              <a:endCxn id="16459" idx="1"/>
            </p:cNvCxnSpPr>
            <p:nvPr/>
          </p:nvCxnSpPr>
          <p:spPr bwMode="auto">
            <a:xfrm>
              <a:off x="3665703" y="5657565"/>
              <a:ext cx="334905" cy="1592"/>
            </a:xfrm>
            <a:prstGeom prst="line">
              <a:avLst/>
            </a:prstGeom>
            <a:noFill/>
            <a:ln w="25400">
              <a:solidFill>
                <a:schemeClr val="accent1"/>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36" name="Rectangle 35"/>
          <p:cNvSpPr>
            <a:spLocks noChangeArrowheads="1"/>
          </p:cNvSpPr>
          <p:nvPr/>
        </p:nvSpPr>
        <p:spPr bwMode="auto">
          <a:xfrm>
            <a:off x="4421188" y="4464050"/>
            <a:ext cx="1525587" cy="130810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a:defRPr/>
            </a:pPr>
            <a:endParaRPr lang="en-US" sz="1000">
              <a:solidFill>
                <a:prstClr val="white"/>
              </a:solidFill>
            </a:endParaRPr>
          </a:p>
        </p:txBody>
      </p:sp>
      <p:sp>
        <p:nvSpPr>
          <p:cNvPr id="37" name="Rounded Rectangle 36"/>
          <p:cNvSpPr/>
          <p:nvPr/>
        </p:nvSpPr>
        <p:spPr>
          <a:xfrm>
            <a:off x="4521796" y="5263755"/>
            <a:ext cx="1339620" cy="420131"/>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cs-CZ" sz="900" b="1">
                <a:solidFill>
                  <a:prstClr val="white"/>
                </a:solidFill>
                <a:latin typeface="Calibri" panose="020F0502020204030204" pitchFamily="34" charset="0"/>
                <a:ea typeface="ＭＳ Ｐゴシック" panose="020B0600070205080204" pitchFamily="34" charset="-128"/>
              </a:rPr>
              <a:t>Specialized Packet Forwarding Hardware</a:t>
            </a:r>
            <a:endParaRPr lang="en-US" altLang="cs-CZ" sz="800" b="1">
              <a:solidFill>
                <a:prstClr val="white"/>
              </a:solidFill>
              <a:latin typeface="Calibri" panose="020F0502020204030204" pitchFamily="34" charset="0"/>
              <a:ea typeface="ＭＳ Ｐゴシック" panose="020B0600070205080204" pitchFamily="34" charset="-128"/>
            </a:endParaRPr>
          </a:p>
        </p:txBody>
      </p:sp>
      <p:sp>
        <p:nvSpPr>
          <p:cNvPr id="4" name="Rounded Rectangle 3"/>
          <p:cNvSpPr/>
          <p:nvPr/>
        </p:nvSpPr>
        <p:spPr>
          <a:xfrm>
            <a:off x="565829" y="4355921"/>
            <a:ext cx="1339620" cy="353792"/>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cs-CZ" sz="900">
                <a:solidFill>
                  <a:srgbClr val="FFFFFF"/>
                </a:solidFill>
                <a:latin typeface="Calibri" panose="020F0502020204030204" pitchFamily="34" charset="0"/>
                <a:ea typeface="ＭＳ Ｐゴシック" panose="020B0600070205080204" pitchFamily="34" charset="-128"/>
              </a:rPr>
              <a:t>Operating</a:t>
            </a:r>
          </a:p>
          <a:p>
            <a:pPr algn="ctr" fontAlgn="base">
              <a:spcBef>
                <a:spcPct val="0"/>
              </a:spcBef>
              <a:spcAft>
                <a:spcPct val="0"/>
              </a:spcAft>
              <a:defRPr/>
            </a:pPr>
            <a:r>
              <a:rPr lang="en-US" altLang="cs-CZ" sz="900">
                <a:solidFill>
                  <a:srgbClr val="FFFFFF"/>
                </a:solidFill>
                <a:latin typeface="Calibri" panose="020F0502020204030204" pitchFamily="34" charset="0"/>
                <a:ea typeface="ＭＳ Ｐゴシック" panose="020B0600070205080204" pitchFamily="34" charset="-128"/>
              </a:rPr>
              <a:t>System</a:t>
            </a:r>
          </a:p>
        </p:txBody>
      </p:sp>
      <p:sp>
        <p:nvSpPr>
          <p:cNvPr id="14" name="Rounded Rectangle 13"/>
          <p:cNvSpPr/>
          <p:nvPr/>
        </p:nvSpPr>
        <p:spPr>
          <a:xfrm>
            <a:off x="2988147" y="3080538"/>
            <a:ext cx="1339620" cy="353792"/>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cs-CZ" sz="900">
                <a:solidFill>
                  <a:srgbClr val="FFFFFF"/>
                </a:solidFill>
                <a:latin typeface="Calibri" panose="020F0502020204030204" pitchFamily="34" charset="0"/>
                <a:ea typeface="ＭＳ Ｐゴシック" panose="020B0600070205080204" pitchFamily="34" charset="-128"/>
              </a:rPr>
              <a:t>Operating</a:t>
            </a:r>
          </a:p>
          <a:p>
            <a:pPr algn="ctr" fontAlgn="base">
              <a:spcBef>
                <a:spcPct val="0"/>
              </a:spcBef>
              <a:spcAft>
                <a:spcPct val="0"/>
              </a:spcAft>
              <a:defRPr/>
            </a:pPr>
            <a:r>
              <a:rPr lang="en-US" altLang="cs-CZ" sz="900">
                <a:solidFill>
                  <a:srgbClr val="FFFFFF"/>
                </a:solidFill>
                <a:latin typeface="Calibri" panose="020F0502020204030204" pitchFamily="34" charset="0"/>
                <a:ea typeface="ＭＳ Ｐゴシック" panose="020B0600070205080204" pitchFamily="34" charset="-128"/>
              </a:rPr>
              <a:t>System</a:t>
            </a:r>
          </a:p>
        </p:txBody>
      </p:sp>
      <p:sp>
        <p:nvSpPr>
          <p:cNvPr id="22" name="Rounded Rectangle 21"/>
          <p:cNvSpPr/>
          <p:nvPr/>
        </p:nvSpPr>
        <p:spPr>
          <a:xfrm>
            <a:off x="6717509" y="3676097"/>
            <a:ext cx="1339620" cy="353792"/>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cs-CZ" sz="900">
                <a:solidFill>
                  <a:srgbClr val="FFFFFF"/>
                </a:solidFill>
                <a:latin typeface="Calibri" panose="020F0502020204030204" pitchFamily="34" charset="0"/>
                <a:ea typeface="ＭＳ Ｐゴシック" panose="020B0600070205080204" pitchFamily="34" charset="-128"/>
              </a:rPr>
              <a:t>Operating</a:t>
            </a:r>
          </a:p>
          <a:p>
            <a:pPr algn="ctr" fontAlgn="base">
              <a:spcBef>
                <a:spcPct val="0"/>
              </a:spcBef>
              <a:spcAft>
                <a:spcPct val="0"/>
              </a:spcAft>
              <a:defRPr/>
            </a:pPr>
            <a:r>
              <a:rPr lang="en-US" altLang="cs-CZ" sz="900">
                <a:solidFill>
                  <a:srgbClr val="FFFFFF"/>
                </a:solidFill>
                <a:latin typeface="Calibri" panose="020F0502020204030204" pitchFamily="34" charset="0"/>
                <a:ea typeface="ＭＳ Ｐゴシック" panose="020B0600070205080204" pitchFamily="34" charset="-128"/>
              </a:rPr>
              <a:t>System</a:t>
            </a:r>
          </a:p>
        </p:txBody>
      </p:sp>
      <p:sp>
        <p:nvSpPr>
          <p:cNvPr id="30" name="Rounded Rectangle 29"/>
          <p:cNvSpPr/>
          <p:nvPr/>
        </p:nvSpPr>
        <p:spPr>
          <a:xfrm>
            <a:off x="2392598" y="5772655"/>
            <a:ext cx="1339620" cy="353792"/>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cs-CZ" sz="900">
                <a:solidFill>
                  <a:srgbClr val="FFFFFF"/>
                </a:solidFill>
                <a:latin typeface="Calibri" panose="020F0502020204030204" pitchFamily="34" charset="0"/>
                <a:ea typeface="ＭＳ Ｐゴシック" panose="020B0600070205080204" pitchFamily="34" charset="-128"/>
              </a:rPr>
              <a:t>Operating</a:t>
            </a:r>
          </a:p>
          <a:p>
            <a:pPr algn="ctr" fontAlgn="base">
              <a:spcBef>
                <a:spcPct val="0"/>
              </a:spcBef>
              <a:spcAft>
                <a:spcPct val="0"/>
              </a:spcAft>
              <a:defRPr/>
            </a:pPr>
            <a:r>
              <a:rPr lang="en-US" altLang="cs-CZ" sz="900">
                <a:solidFill>
                  <a:srgbClr val="FFFFFF"/>
                </a:solidFill>
                <a:latin typeface="Calibri" panose="020F0502020204030204" pitchFamily="34" charset="0"/>
                <a:ea typeface="ＭＳ Ｐゴシック" panose="020B0600070205080204" pitchFamily="34" charset="-128"/>
              </a:rPr>
              <a:t>System</a:t>
            </a:r>
          </a:p>
        </p:txBody>
      </p:sp>
      <p:sp>
        <p:nvSpPr>
          <p:cNvPr id="38" name="Rounded Rectangle 37"/>
          <p:cNvSpPr/>
          <p:nvPr/>
        </p:nvSpPr>
        <p:spPr>
          <a:xfrm>
            <a:off x="4521795" y="4896647"/>
            <a:ext cx="1339620" cy="353792"/>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cs-CZ" sz="900">
                <a:solidFill>
                  <a:srgbClr val="FFFFFF"/>
                </a:solidFill>
                <a:latin typeface="Calibri" panose="020F0502020204030204" pitchFamily="34" charset="0"/>
                <a:ea typeface="ＭＳ Ｐゴシック" panose="020B0600070205080204" pitchFamily="34" charset="-128"/>
              </a:rPr>
              <a:t>Operating</a:t>
            </a:r>
          </a:p>
          <a:p>
            <a:pPr algn="ctr" fontAlgn="base">
              <a:spcBef>
                <a:spcPct val="0"/>
              </a:spcBef>
              <a:spcAft>
                <a:spcPct val="0"/>
              </a:spcAft>
              <a:defRPr/>
            </a:pPr>
            <a:r>
              <a:rPr lang="en-US" altLang="cs-CZ" sz="900">
                <a:solidFill>
                  <a:srgbClr val="FFFFFF"/>
                </a:solidFill>
                <a:latin typeface="Calibri" panose="020F0502020204030204" pitchFamily="34" charset="0"/>
                <a:ea typeface="ＭＳ Ｐゴシック" panose="020B0600070205080204" pitchFamily="34" charset="-128"/>
              </a:rPr>
              <a:t>System</a:t>
            </a:r>
          </a:p>
        </p:txBody>
      </p:sp>
      <p:grpSp>
        <p:nvGrpSpPr>
          <p:cNvPr id="27" name="Group 56"/>
          <p:cNvGrpSpPr>
            <a:grpSpLocks/>
          </p:cNvGrpSpPr>
          <p:nvPr/>
        </p:nvGrpSpPr>
        <p:grpSpPr bwMode="auto">
          <a:xfrm>
            <a:off x="4521200" y="4552950"/>
            <a:ext cx="1339850" cy="344488"/>
            <a:chOff x="4521796" y="3828803"/>
            <a:chExt cx="1339620" cy="343744"/>
          </a:xfrm>
        </p:grpSpPr>
        <p:grpSp>
          <p:nvGrpSpPr>
            <p:cNvPr id="16445" name="Rounded Rectangle 38"/>
            <p:cNvGrpSpPr>
              <a:grpSpLocks/>
            </p:cNvGrpSpPr>
            <p:nvPr/>
          </p:nvGrpSpPr>
          <p:grpSpPr bwMode="auto">
            <a:xfrm>
              <a:off x="4462272" y="3793036"/>
              <a:ext cx="445008" cy="457200"/>
              <a:chOff x="4462272" y="4517136"/>
              <a:chExt cx="445008" cy="457200"/>
            </a:xfrm>
          </p:grpSpPr>
          <p:pic>
            <p:nvPicPr>
              <p:cNvPr id="16453" name="Rounded Rectangle 38"/>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62272" y="4517136"/>
                <a:ext cx="4450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54" name="Text Box 84"/>
              <p:cNvSpPr txBox="1">
                <a:spLocks noChangeArrowheads="1"/>
              </p:cNvSpPr>
              <p:nvPr/>
            </p:nvSpPr>
            <p:spPr bwMode="auto">
              <a:xfrm>
                <a:off x="4538145" y="4569252"/>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cs-CZ" sz="600">
                    <a:solidFill>
                      <a:srgbClr val="FFFFFF"/>
                    </a:solidFill>
                    <a:latin typeface="Calibri" panose="020F0502020204030204" pitchFamily="34" charset="0"/>
                    <a:ea typeface="ＭＳ Ｐゴシック" panose="020B0600070205080204" pitchFamily="34" charset="-128"/>
                  </a:rPr>
                  <a:t>App</a:t>
                </a:r>
              </a:p>
            </p:txBody>
          </p:sp>
        </p:grpSp>
        <p:grpSp>
          <p:nvGrpSpPr>
            <p:cNvPr id="16446" name="Rounded Rectangle 39"/>
            <p:cNvGrpSpPr>
              <a:grpSpLocks/>
            </p:cNvGrpSpPr>
            <p:nvPr/>
          </p:nvGrpSpPr>
          <p:grpSpPr bwMode="auto">
            <a:xfrm>
              <a:off x="4797552" y="3793036"/>
              <a:ext cx="445008" cy="457200"/>
              <a:chOff x="4797552" y="4517136"/>
              <a:chExt cx="445008" cy="457200"/>
            </a:xfrm>
          </p:grpSpPr>
          <p:pic>
            <p:nvPicPr>
              <p:cNvPr id="16451" name="Rounded Rectangle 39"/>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97552" y="4517136"/>
                <a:ext cx="4450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52" name="Text Box 87"/>
              <p:cNvSpPr txBox="1">
                <a:spLocks noChangeArrowheads="1"/>
              </p:cNvSpPr>
              <p:nvPr/>
            </p:nvSpPr>
            <p:spPr bwMode="auto">
              <a:xfrm>
                <a:off x="4873050" y="4569252"/>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cs-CZ" sz="600">
                    <a:solidFill>
                      <a:srgbClr val="FFFFFF"/>
                    </a:solidFill>
                    <a:latin typeface="Calibri" panose="020F0502020204030204" pitchFamily="34" charset="0"/>
                    <a:ea typeface="ＭＳ Ｐゴシック" panose="020B0600070205080204" pitchFamily="34" charset="-128"/>
                  </a:rPr>
                  <a:t>App</a:t>
                </a:r>
              </a:p>
            </p:txBody>
          </p:sp>
        </p:grpSp>
        <p:grpSp>
          <p:nvGrpSpPr>
            <p:cNvPr id="16447" name="Rounded Rectangle 40"/>
            <p:cNvGrpSpPr>
              <a:grpSpLocks/>
            </p:cNvGrpSpPr>
            <p:nvPr/>
          </p:nvGrpSpPr>
          <p:grpSpPr bwMode="auto">
            <a:xfrm>
              <a:off x="5468112" y="3793036"/>
              <a:ext cx="445008" cy="457200"/>
              <a:chOff x="5468112" y="4517136"/>
              <a:chExt cx="445008" cy="457200"/>
            </a:xfrm>
          </p:grpSpPr>
          <p:pic>
            <p:nvPicPr>
              <p:cNvPr id="16449" name="Rounded Rectangle 40"/>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68112" y="4517136"/>
                <a:ext cx="44500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50" name="Text Box 90"/>
              <p:cNvSpPr txBox="1">
                <a:spLocks noChangeArrowheads="1"/>
              </p:cNvSpPr>
              <p:nvPr/>
            </p:nvSpPr>
            <p:spPr bwMode="auto">
              <a:xfrm>
                <a:off x="5542860" y="4569252"/>
                <a:ext cx="302207" cy="31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cs-CZ" sz="600">
                    <a:solidFill>
                      <a:srgbClr val="FFFFFF"/>
                    </a:solidFill>
                    <a:latin typeface="Calibri" panose="020F0502020204030204" pitchFamily="34" charset="0"/>
                    <a:ea typeface="ＭＳ Ｐゴシック" panose="020B0600070205080204" pitchFamily="34" charset="-128"/>
                  </a:rPr>
                  <a:t>App</a:t>
                </a:r>
              </a:p>
            </p:txBody>
          </p:sp>
        </p:grpSp>
        <p:cxnSp>
          <p:nvCxnSpPr>
            <p:cNvPr id="42" name="Straight Connector 41"/>
            <p:cNvCxnSpPr>
              <a:cxnSpLocks noChangeShapeType="1"/>
              <a:stCxn id="16451" idx="3"/>
              <a:endCxn id="16449" idx="1"/>
            </p:cNvCxnSpPr>
            <p:nvPr/>
          </p:nvCxnSpPr>
          <p:spPr bwMode="auto">
            <a:xfrm>
              <a:off x="5191606" y="4001467"/>
              <a:ext cx="334905" cy="0"/>
            </a:xfrm>
            <a:prstGeom prst="line">
              <a:avLst/>
            </a:prstGeom>
            <a:noFill/>
            <a:ln w="25400">
              <a:solidFill>
                <a:schemeClr val="accent1"/>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cxnSp>
        <p:nvCxnSpPr>
          <p:cNvPr id="44" name="Straight Connector 43"/>
          <p:cNvCxnSpPr>
            <a:cxnSpLocks noChangeShapeType="1"/>
            <a:stCxn id="9" idx="3"/>
            <a:endCxn id="12" idx="2"/>
          </p:cNvCxnSpPr>
          <p:nvPr/>
        </p:nvCxnSpPr>
        <p:spPr bwMode="auto">
          <a:xfrm flipV="1">
            <a:off x="1990725" y="3956050"/>
            <a:ext cx="1658938" cy="620713"/>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6" name="Straight Connector 45"/>
          <p:cNvCxnSpPr>
            <a:cxnSpLocks noChangeShapeType="1"/>
            <a:stCxn id="12" idx="3"/>
            <a:endCxn id="36" idx="0"/>
          </p:cNvCxnSpPr>
          <p:nvPr/>
        </p:nvCxnSpPr>
        <p:spPr bwMode="auto">
          <a:xfrm>
            <a:off x="4413250" y="3302000"/>
            <a:ext cx="769938" cy="116205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8" name="Straight Connector 47"/>
          <p:cNvCxnSpPr>
            <a:cxnSpLocks noChangeShapeType="1"/>
            <a:stCxn id="28" idx="0"/>
            <a:endCxn id="36" idx="1"/>
          </p:cNvCxnSpPr>
          <p:nvPr/>
        </p:nvCxnSpPr>
        <p:spPr bwMode="auto">
          <a:xfrm rot="5400000" flipH="1" flipV="1">
            <a:off x="3627437" y="4545013"/>
            <a:ext cx="220663" cy="136683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0" name="Straight Connector 49"/>
          <p:cNvCxnSpPr>
            <a:cxnSpLocks noChangeShapeType="1"/>
            <a:stCxn id="9" idx="2"/>
            <a:endCxn id="28" idx="1"/>
          </p:cNvCxnSpPr>
          <p:nvPr/>
        </p:nvCxnSpPr>
        <p:spPr bwMode="auto">
          <a:xfrm rot="16200000" flipH="1">
            <a:off x="1378744" y="5080794"/>
            <a:ext cx="762000" cy="1065212"/>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 name="Straight Connector 51"/>
          <p:cNvCxnSpPr>
            <a:cxnSpLocks noChangeShapeType="1"/>
            <a:stCxn id="36" idx="3"/>
            <a:endCxn id="20" idx="2"/>
          </p:cNvCxnSpPr>
          <p:nvPr/>
        </p:nvCxnSpPr>
        <p:spPr bwMode="auto">
          <a:xfrm flipV="1">
            <a:off x="5946775" y="4551363"/>
            <a:ext cx="1433513" cy="56673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4" name="Rounded Rectangle 53"/>
          <p:cNvSpPr/>
          <p:nvPr/>
        </p:nvSpPr>
        <p:spPr>
          <a:xfrm>
            <a:off x="821267" y="1991874"/>
            <a:ext cx="6663266" cy="416311"/>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cs-CZ" sz="1600">
                <a:solidFill>
                  <a:srgbClr val="FFFFFF"/>
                </a:solidFill>
                <a:latin typeface="Calibri" panose="020F0502020204030204" pitchFamily="34" charset="0"/>
                <a:ea typeface="ＭＳ Ｐゴシック" panose="020B0600070205080204" pitchFamily="34" charset="-128"/>
              </a:rPr>
              <a:t>Network Operating  System</a:t>
            </a:r>
          </a:p>
        </p:txBody>
      </p:sp>
      <p:grpSp>
        <p:nvGrpSpPr>
          <p:cNvPr id="35" name="Group 62"/>
          <p:cNvGrpSpPr>
            <a:grpSpLocks/>
          </p:cNvGrpSpPr>
          <p:nvPr/>
        </p:nvGrpSpPr>
        <p:grpSpPr bwMode="auto">
          <a:xfrm>
            <a:off x="2682875" y="1387475"/>
            <a:ext cx="2941638" cy="495300"/>
            <a:chOff x="2682096" y="715997"/>
            <a:chExt cx="2942976" cy="495228"/>
          </a:xfrm>
        </p:grpSpPr>
        <p:sp>
          <p:nvSpPr>
            <p:cNvPr id="60" name="Rounded Rectangle 59"/>
            <p:cNvSpPr/>
            <p:nvPr/>
          </p:nvSpPr>
          <p:spPr>
            <a:xfrm>
              <a:off x="2682096" y="719194"/>
              <a:ext cx="882421" cy="492031"/>
            </a:xfrm>
            <a:prstGeom prst="roundRect">
              <a:avLst/>
            </a:prstGeom>
            <a:gradFill>
              <a:gsLst>
                <a:gs pos="0">
                  <a:schemeClr val="accent6">
                    <a:tint val="100000"/>
                    <a:shade val="100000"/>
                    <a:satMod val="130000"/>
                    <a:alpha val="60000"/>
                  </a:schemeClr>
                </a:gs>
                <a:gs pos="100000">
                  <a:schemeClr val="accent6">
                    <a:tint val="50000"/>
                    <a:shade val="100000"/>
                    <a:satMod val="350000"/>
                    <a:alpha val="45000"/>
                  </a:schemeClr>
                </a:gs>
              </a:gsLst>
            </a:gradFill>
          </p:spPr>
          <p:style>
            <a:lnRef idx="0">
              <a:schemeClr val="accent6"/>
            </a:lnRef>
            <a:fillRef idx="3">
              <a:schemeClr val="accent6"/>
            </a:fillRef>
            <a:effectRef idx="3">
              <a:schemeClr val="accent6"/>
            </a:effectRef>
            <a:fontRef idx="minor">
              <a:schemeClr val="lt1"/>
            </a:fontRef>
          </p:style>
          <p:txBody>
            <a:bodyPr anchor="ctr"/>
            <a:lstStyle/>
            <a:p>
              <a:pPr>
                <a:defRPr/>
              </a:pPr>
              <a:r>
                <a:rPr lang="en-US" sz="2000">
                  <a:solidFill>
                    <a:srgbClr val="FFFFFF"/>
                  </a:solidFill>
                </a:rPr>
                <a:t>App</a:t>
              </a:r>
            </a:p>
          </p:txBody>
        </p:sp>
        <p:sp>
          <p:nvSpPr>
            <p:cNvPr id="61" name="Rounded Rectangle 60"/>
            <p:cNvSpPr/>
            <p:nvPr/>
          </p:nvSpPr>
          <p:spPr>
            <a:xfrm>
              <a:off x="3732218" y="719194"/>
              <a:ext cx="882421" cy="492031"/>
            </a:xfrm>
            <a:prstGeom prst="roundRect">
              <a:avLst/>
            </a:prstGeom>
            <a:gradFill>
              <a:gsLst>
                <a:gs pos="0">
                  <a:schemeClr val="accent6">
                    <a:tint val="100000"/>
                    <a:shade val="100000"/>
                    <a:satMod val="130000"/>
                    <a:alpha val="60000"/>
                  </a:schemeClr>
                </a:gs>
                <a:gs pos="100000">
                  <a:schemeClr val="accent6">
                    <a:tint val="50000"/>
                    <a:shade val="100000"/>
                    <a:satMod val="350000"/>
                    <a:alpha val="45000"/>
                  </a:schemeClr>
                </a:gs>
              </a:gsLst>
            </a:gradFill>
          </p:spPr>
          <p:style>
            <a:lnRef idx="0">
              <a:schemeClr val="accent6"/>
            </a:lnRef>
            <a:fillRef idx="3">
              <a:schemeClr val="accent6"/>
            </a:fillRef>
            <a:effectRef idx="3">
              <a:schemeClr val="accent6"/>
            </a:effectRef>
            <a:fontRef idx="minor">
              <a:schemeClr val="lt1"/>
            </a:fontRef>
          </p:style>
          <p:txBody>
            <a:bodyPr anchor="ctr"/>
            <a:lstStyle/>
            <a:p>
              <a:pPr>
                <a:defRPr/>
              </a:pPr>
              <a:r>
                <a:rPr lang="en-US" sz="2000" dirty="0">
                  <a:solidFill>
                    <a:srgbClr val="FFFFFF"/>
                  </a:solidFill>
                </a:rPr>
                <a:t>App</a:t>
              </a:r>
            </a:p>
          </p:txBody>
        </p:sp>
        <p:sp>
          <p:nvSpPr>
            <p:cNvPr id="62" name="Rounded Rectangle 61"/>
            <p:cNvSpPr/>
            <p:nvPr/>
          </p:nvSpPr>
          <p:spPr>
            <a:xfrm>
              <a:off x="4742651" y="715997"/>
              <a:ext cx="882421" cy="492031"/>
            </a:xfrm>
            <a:prstGeom prst="roundRect">
              <a:avLst/>
            </a:prstGeom>
            <a:gradFill>
              <a:gsLst>
                <a:gs pos="0">
                  <a:schemeClr val="accent6">
                    <a:tint val="100000"/>
                    <a:shade val="100000"/>
                    <a:satMod val="130000"/>
                    <a:alpha val="60000"/>
                  </a:schemeClr>
                </a:gs>
                <a:gs pos="100000">
                  <a:schemeClr val="accent6">
                    <a:tint val="50000"/>
                    <a:shade val="100000"/>
                    <a:satMod val="350000"/>
                    <a:alpha val="45000"/>
                  </a:schemeClr>
                </a:gs>
              </a:gsLst>
            </a:gradFill>
          </p:spPr>
          <p:style>
            <a:lnRef idx="0">
              <a:schemeClr val="accent6"/>
            </a:lnRef>
            <a:fillRef idx="3">
              <a:schemeClr val="accent6"/>
            </a:fillRef>
            <a:effectRef idx="3">
              <a:schemeClr val="accent6"/>
            </a:effectRef>
            <a:fontRef idx="minor">
              <a:schemeClr val="lt1"/>
            </a:fontRef>
          </p:style>
          <p:txBody>
            <a:bodyPr anchor="ctr"/>
            <a:lstStyle/>
            <a:p>
              <a:pPr>
                <a:defRPr/>
              </a:pPr>
              <a:r>
                <a:rPr lang="en-US" sz="2000" dirty="0">
                  <a:solidFill>
                    <a:srgbClr val="FFFFFF"/>
                  </a:solidFill>
                </a:rPr>
                <a:t>App</a:t>
              </a:r>
            </a:p>
          </p:txBody>
        </p:sp>
      </p:grpSp>
      <p:sp>
        <p:nvSpPr>
          <p:cNvPr id="16435" name="Title 71"/>
          <p:cNvSpPr>
            <a:spLocks noGrp="1"/>
          </p:cNvSpPr>
          <p:nvPr>
            <p:ph type="title" idx="4294967295"/>
          </p:nvPr>
        </p:nvSpPr>
        <p:spPr>
          <a:xfrm>
            <a:off x="0" y="274638"/>
            <a:ext cx="9144000" cy="1143000"/>
          </a:xfrm>
        </p:spPr>
        <p:txBody>
          <a:bodyPr/>
          <a:lstStyle/>
          <a:p>
            <a:r>
              <a:rPr lang="en-US" altLang="cs-CZ" sz="3600">
                <a:latin typeface="Calibri" panose="020F0502020204030204" pitchFamily="34" charset="0"/>
                <a:cs typeface="Calibri" panose="020F0502020204030204" pitchFamily="34" charset="0"/>
              </a:rPr>
              <a:t>“Software Defined Networking” approach</a:t>
            </a:r>
            <a:br>
              <a:rPr lang="en-US" altLang="cs-CZ" sz="3600">
                <a:latin typeface="Calibri" panose="020F0502020204030204" pitchFamily="34" charset="0"/>
                <a:cs typeface="Calibri" panose="020F0502020204030204" pitchFamily="34" charset="0"/>
              </a:rPr>
            </a:br>
            <a:r>
              <a:rPr lang="en-US" altLang="cs-CZ" sz="3600">
                <a:latin typeface="Calibri" panose="020F0502020204030204" pitchFamily="34" charset="0"/>
                <a:cs typeface="Calibri" panose="020F0502020204030204" pitchFamily="34" charset="0"/>
              </a:rPr>
              <a:t>to open it</a:t>
            </a:r>
          </a:p>
        </p:txBody>
      </p:sp>
      <p:sp>
        <p:nvSpPr>
          <p:cNvPr id="5" name="Zástupný symbol pro datum 4"/>
          <p:cNvSpPr>
            <a:spLocks noGrp="1"/>
          </p:cNvSpPr>
          <p:nvPr>
            <p:ph type="dt" sz="half" idx="10"/>
          </p:nvPr>
        </p:nvSpPr>
        <p:spPr/>
        <p:txBody>
          <a:bodyPr/>
          <a:lstStyle/>
          <a:p>
            <a:pPr>
              <a:defRPr/>
            </a:pPr>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pPr>
              <a:defRPr/>
            </a:pPr>
            <a:fld id="{23776532-A5AF-48D7-B00A-BA430FBB7DBE}" type="slidenum">
              <a:rPr lang="en-US" altLang="cs-CZ" smtClean="0"/>
              <a:pPr>
                <a:defRPr/>
              </a:pPr>
              <a:t>16</a:t>
            </a:fld>
            <a:endParaRPr lang="en-US" altLang="cs-CZ"/>
          </a:p>
        </p:txBody>
      </p:sp>
    </p:spTree>
    <p:extLst>
      <p:ext uri="{BB962C8B-B14F-4D97-AF65-F5344CB8AC3E}">
        <p14:creationId xmlns:p14="http://schemas.microsoft.com/office/powerpoint/2010/main" val="2507096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fill="hold" nodeType="clickEffect">
                                  <p:stCondLst>
                                    <p:cond delay="0"/>
                                  </p:stCondLst>
                                  <p:childTnLst>
                                    <p:animMotion origin="layout" path="M 1.70228E-7 -3.80842E-6 L 1.70228E-7 -0.32323 " pathEditMode="relative" rAng="0" ptsTypes="AA">
                                      <p:cBhvr>
                                        <p:cTn id="6" dur="500" fill="hold"/>
                                        <p:tgtEl>
                                          <p:spTgt spid="4"/>
                                        </p:tgtEl>
                                        <p:attrNameLst>
                                          <p:attrName>ppt_x</p:attrName>
                                          <p:attrName>ppt_y</p:attrName>
                                        </p:attrNameLst>
                                      </p:cBhvr>
                                      <p:rCtr x="0" y="-16200"/>
                                    </p:animMotion>
                                  </p:childTnLst>
                                </p:cTn>
                              </p:par>
                              <p:par>
                                <p:cTn id="7" presetID="0" presetClass="path" presetSubtype="0" accel="50000" decel="50000" fill="hold" nodeType="withEffect">
                                  <p:stCondLst>
                                    <p:cond delay="0"/>
                                  </p:stCondLst>
                                  <p:childTnLst>
                                    <p:animMotion origin="layout" path="M 1.5581E-6 -2.11013E-6 L 0.00087 -0.1372 " pathEditMode="relative" rAng="0" ptsTypes="AA">
                                      <p:cBhvr>
                                        <p:cTn id="8" dur="500" fill="hold"/>
                                        <p:tgtEl>
                                          <p:spTgt spid="14"/>
                                        </p:tgtEl>
                                        <p:attrNameLst>
                                          <p:attrName>ppt_x</p:attrName>
                                          <p:attrName>ppt_y</p:attrName>
                                        </p:attrNameLst>
                                      </p:cBhvr>
                                      <p:rCtr x="0" y="-6900"/>
                                    </p:animMotion>
                                  </p:childTnLst>
                                </p:cTn>
                              </p:par>
                              <p:par>
                                <p:cTn id="9" presetID="0" presetClass="path" presetSubtype="0" accel="50000" decel="50000" fill="hold" nodeType="withEffect">
                                  <p:stCondLst>
                                    <p:cond delay="0"/>
                                  </p:stCondLst>
                                  <p:childTnLst>
                                    <p:animMotion origin="layout" path="M -3.45492E-6 1.12911E-6 L 0.00296 -0.2242 " pathEditMode="relative" rAng="0" ptsTypes="AA">
                                      <p:cBhvr>
                                        <p:cTn id="10" dur="500" fill="hold"/>
                                        <p:tgtEl>
                                          <p:spTgt spid="22"/>
                                        </p:tgtEl>
                                        <p:attrNameLst>
                                          <p:attrName>ppt_x</p:attrName>
                                          <p:attrName>ppt_y</p:attrName>
                                        </p:attrNameLst>
                                      </p:cBhvr>
                                      <p:rCtr x="100" y="-11200"/>
                                    </p:animMotion>
                                  </p:childTnLst>
                                </p:cTn>
                              </p:par>
                              <p:par>
                                <p:cTn id="11" presetID="0" presetClass="path" presetSubtype="0" accel="50000" decel="50000" fill="hold" nodeType="withEffect">
                                  <p:stCondLst>
                                    <p:cond delay="0"/>
                                  </p:stCondLst>
                                  <p:childTnLst>
                                    <p:animMotion origin="layout" path="M -3.4914E-7 2.59139E-7 L -3.4914E-7 -0.52962 " pathEditMode="relative" rAng="0" ptsTypes="AA">
                                      <p:cBhvr>
                                        <p:cTn id="12" dur="500" fill="hold"/>
                                        <p:tgtEl>
                                          <p:spTgt spid="30"/>
                                        </p:tgtEl>
                                        <p:attrNameLst>
                                          <p:attrName>ppt_x</p:attrName>
                                          <p:attrName>ppt_y</p:attrName>
                                        </p:attrNameLst>
                                      </p:cBhvr>
                                      <p:rCtr x="0" y="-26500"/>
                                    </p:animMotion>
                                  </p:childTnLst>
                                </p:cTn>
                              </p:par>
                              <p:par>
                                <p:cTn id="13" presetID="0" presetClass="path" presetSubtype="0" accel="50000" decel="50000" fill="hold" nodeType="withEffect">
                                  <p:stCondLst>
                                    <p:cond delay="0"/>
                                  </p:stCondLst>
                                  <p:childTnLst>
                                    <p:animMotion origin="layout" path="M -4.16884E-6 -4.38223E-6 L 0.00018 -0.40189 " pathEditMode="relative" rAng="0" ptsTypes="AA">
                                      <p:cBhvr>
                                        <p:cTn id="14" dur="500" fill="hold"/>
                                        <p:tgtEl>
                                          <p:spTgt spid="38"/>
                                        </p:tgtEl>
                                        <p:attrNameLst>
                                          <p:attrName>ppt_x</p:attrName>
                                          <p:attrName>ppt_y</p:attrName>
                                        </p:attrNameLst>
                                      </p:cBhvr>
                                      <p:rCtr x="0" y="-20100"/>
                                    </p:animMotion>
                                  </p:childTnLst>
                                </p:cTn>
                              </p:par>
                              <p:par>
                                <p:cTn id="15" presetID="10" presetClass="exit" presetSubtype="0" fill="hold" nodeType="withEffect">
                                  <p:stCondLst>
                                    <p:cond delay="0"/>
                                  </p:stCondLst>
                                  <p:childTnLst>
                                    <p:animEffect transition="out" filter="fade">
                                      <p:cBhvr>
                                        <p:cTn id="16" dur="1000"/>
                                        <p:tgtEl>
                                          <p:spTgt spid="4"/>
                                        </p:tgtEl>
                                      </p:cBhvr>
                                    </p:animEffect>
                                    <p:set>
                                      <p:cBhvr>
                                        <p:cTn id="17" dur="1" fill="hold">
                                          <p:stCondLst>
                                            <p:cond delay="999"/>
                                          </p:stCondLst>
                                        </p:cTn>
                                        <p:tgtEl>
                                          <p:spTgt spid="4"/>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1000"/>
                                        <p:tgtEl>
                                          <p:spTgt spid="38"/>
                                        </p:tgtEl>
                                      </p:cBhvr>
                                    </p:animEffect>
                                    <p:set>
                                      <p:cBhvr>
                                        <p:cTn id="20" dur="1" fill="hold">
                                          <p:stCondLst>
                                            <p:cond delay="999"/>
                                          </p:stCondLst>
                                        </p:cTn>
                                        <p:tgtEl>
                                          <p:spTgt spid="3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00"/>
                                        <p:tgtEl>
                                          <p:spTgt spid="30"/>
                                        </p:tgtEl>
                                      </p:cBhvr>
                                    </p:animEffect>
                                    <p:set>
                                      <p:cBhvr>
                                        <p:cTn id="23" dur="1" fill="hold">
                                          <p:stCondLst>
                                            <p:cond delay="999"/>
                                          </p:stCondLst>
                                        </p:cTn>
                                        <p:tgtEl>
                                          <p:spTgt spid="30"/>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1000"/>
                                        <p:tgtEl>
                                          <p:spTgt spid="14"/>
                                        </p:tgtEl>
                                      </p:cBhvr>
                                    </p:animEffect>
                                    <p:set>
                                      <p:cBhvr>
                                        <p:cTn id="26" dur="1" fill="hold">
                                          <p:stCondLst>
                                            <p:cond delay="999"/>
                                          </p:stCondLst>
                                        </p:cTn>
                                        <p:tgtEl>
                                          <p:spTgt spid="14"/>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1000"/>
                                        <p:tgtEl>
                                          <p:spTgt spid="22"/>
                                        </p:tgtEl>
                                      </p:cBhvr>
                                    </p:animEffect>
                                    <p:set>
                                      <p:cBhvr>
                                        <p:cTn id="29" dur="1" fill="hold">
                                          <p:stCondLst>
                                            <p:cond delay="999"/>
                                          </p:stCondLst>
                                        </p:cTn>
                                        <p:tgtEl>
                                          <p:spTgt spid="22"/>
                                        </p:tgtEl>
                                        <p:attrNameLst>
                                          <p:attrName>style.visibility</p:attrName>
                                        </p:attrNameLst>
                                      </p:cBhvr>
                                      <p:to>
                                        <p:strVal val="hidden"/>
                                      </p:to>
                                    </p:set>
                                  </p:childTnLst>
                                </p:cTn>
                              </p:par>
                            </p:childTnLst>
                          </p:cTn>
                        </p:par>
                        <p:par>
                          <p:cTn id="30" fill="hold" nodeType="afterGroup">
                            <p:stCondLst>
                              <p:cond delay="1000"/>
                            </p:stCondLst>
                            <p:childTnLst>
                              <p:par>
                                <p:cTn id="31" presetID="1" presetClass="entr" presetSubtype="0"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0" presetClass="path" presetSubtype="0" fill="hold" nodeType="clickEffect">
                                  <p:stCondLst>
                                    <p:cond delay="0"/>
                                  </p:stCondLst>
                                  <p:childTnLst>
                                    <p:animMotion origin="layout" path="M 1.5581E-6 2.16566E-6 L 1.5581E-6 -0.08654 " pathEditMode="relative" rAng="0" ptsTypes="AA">
                                      <p:cBhvr>
                                        <p:cTn id="36" dur="500" fill="hold"/>
                                        <p:tgtEl>
                                          <p:spTgt spid="10"/>
                                        </p:tgtEl>
                                        <p:attrNameLst>
                                          <p:attrName>ppt_x</p:attrName>
                                          <p:attrName>ppt_y</p:attrName>
                                        </p:attrNameLst>
                                      </p:cBhvr>
                                      <p:rCtr x="0" y="-4300"/>
                                    </p:animMotion>
                                  </p:childTnLst>
                                </p:cTn>
                              </p:par>
                              <p:par>
                                <p:cTn id="37" presetID="0" presetClass="path" presetSubtype="0" fill="hold" nodeType="withEffect">
                                  <p:stCondLst>
                                    <p:cond delay="0"/>
                                  </p:stCondLst>
                                  <p:childTnLst>
                                    <p:animMotion origin="layout" path="M 1.70228E-7 -1.4484E-6 L 0.00017 -0.34775 " pathEditMode="relative" rAng="0" ptsTypes="AA">
                                      <p:cBhvr>
                                        <p:cTn id="38" dur="500" fill="hold"/>
                                        <p:tgtEl>
                                          <p:spTgt spid="2"/>
                                        </p:tgtEl>
                                        <p:attrNameLst>
                                          <p:attrName>ppt_x</p:attrName>
                                          <p:attrName>ppt_y</p:attrName>
                                        </p:attrNameLst>
                                      </p:cBhvr>
                                      <p:rCtr x="0" y="-17400"/>
                                    </p:animMotion>
                                  </p:childTnLst>
                                </p:cTn>
                              </p:par>
                              <p:par>
                                <p:cTn id="39" presetID="0" presetClass="path" presetSubtype="0" fill="hold" nodeType="withEffect">
                                  <p:stCondLst>
                                    <p:cond delay="0"/>
                                  </p:stCondLst>
                                  <p:childTnLst>
                                    <p:animMotion origin="layout" path="M -3.4914E-7 1.24479E-6 L -3.4914E-7 -0.55437 " pathEditMode="relative" rAng="0" ptsTypes="AA">
                                      <p:cBhvr>
                                        <p:cTn id="40" dur="500" fill="hold"/>
                                        <p:tgtEl>
                                          <p:spTgt spid="19"/>
                                        </p:tgtEl>
                                        <p:attrNameLst>
                                          <p:attrName>ppt_x</p:attrName>
                                          <p:attrName>ppt_y</p:attrName>
                                        </p:attrNameLst>
                                      </p:cBhvr>
                                      <p:rCtr x="0" y="-27700"/>
                                    </p:animMotion>
                                  </p:childTnLst>
                                </p:cTn>
                              </p:par>
                              <p:par>
                                <p:cTn id="41" presetID="0" presetClass="path" presetSubtype="0" fill="hold" nodeType="withEffect">
                                  <p:stCondLst>
                                    <p:cond delay="0"/>
                                  </p:stCondLst>
                                  <p:childTnLst>
                                    <p:animMotion origin="layout" path="M -4.16884E-6 -1.06432E-7 L -4.16884E-6 -0.42665 " pathEditMode="relative" rAng="0" ptsTypes="AA">
                                      <p:cBhvr>
                                        <p:cTn id="42" dur="500" fill="hold"/>
                                        <p:tgtEl>
                                          <p:spTgt spid="27"/>
                                        </p:tgtEl>
                                        <p:attrNameLst>
                                          <p:attrName>ppt_x</p:attrName>
                                          <p:attrName>ppt_y</p:attrName>
                                        </p:attrNameLst>
                                      </p:cBhvr>
                                      <p:rCtr x="0" y="-21300"/>
                                    </p:animMotion>
                                  </p:childTnLst>
                                </p:cTn>
                              </p:par>
                              <p:par>
                                <p:cTn id="43" presetID="0" presetClass="path" presetSubtype="0" fill="hold" nodeType="withEffect">
                                  <p:stCondLst>
                                    <p:cond delay="0"/>
                                  </p:stCondLst>
                                  <p:childTnLst>
                                    <p:animMotion origin="layout" path="M -3.45492E-6 -3.22073E-6 L -3.45492E-6 -0.24872 " pathEditMode="relative" rAng="0" ptsTypes="AA">
                                      <p:cBhvr>
                                        <p:cTn id="44" dur="500" fill="hold"/>
                                        <p:tgtEl>
                                          <p:spTgt spid="11"/>
                                        </p:tgtEl>
                                        <p:attrNameLst>
                                          <p:attrName>ppt_x</p:attrName>
                                          <p:attrName>ppt_y</p:attrName>
                                        </p:attrNameLst>
                                      </p:cBhvr>
                                      <p:rCtr x="0" y="-12400"/>
                                    </p:animMotion>
                                  </p:childTnLst>
                                </p:cTn>
                              </p:par>
                              <p:par>
                                <p:cTn id="45" presetID="10" presetClass="exit" presetSubtype="0" fill="hold" nodeType="with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7"/>
                                        </p:tgtEl>
                                      </p:cBhvr>
                                    </p:animEffect>
                                    <p:set>
                                      <p:cBhvr>
                                        <p:cTn id="50" dur="1" fill="hold">
                                          <p:stCondLst>
                                            <p:cond delay="499"/>
                                          </p:stCondLst>
                                        </p:cTn>
                                        <p:tgtEl>
                                          <p:spTgt spid="27"/>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0"/>
                                        </p:tgtEl>
                                      </p:cBhvr>
                                    </p:animEffect>
                                    <p:set>
                                      <p:cBhvr>
                                        <p:cTn id="53" dur="1" fill="hold">
                                          <p:stCondLst>
                                            <p:cond delay="499"/>
                                          </p:stCondLst>
                                        </p:cTn>
                                        <p:tgtEl>
                                          <p:spTgt spid="10"/>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
                                        </p:tgtEl>
                                      </p:cBhvr>
                                    </p:animEffect>
                                    <p:set>
                                      <p:cBhvr>
                                        <p:cTn id="56" dur="1" fill="hold">
                                          <p:stCondLst>
                                            <p:cond delay="499"/>
                                          </p:stCondLst>
                                        </p:cTn>
                                        <p:tgtEl>
                                          <p:spTgt spid="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childTnLst>
                          </p:cTn>
                        </p:par>
                        <p:par>
                          <p:cTn id="60" fill="hold" nodeType="afterGroup">
                            <p:stCondLst>
                              <p:cond delay="500"/>
                            </p:stCondLst>
                            <p:childTnLst>
                              <p:par>
                                <p:cTn id="61" presetID="1"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82096" y="1396370"/>
            <a:ext cx="882421" cy="492031"/>
          </a:xfrm>
          <a:prstGeom prst="roundRect">
            <a:avLst/>
          </a:prstGeom>
          <a:gradFill>
            <a:gsLst>
              <a:gs pos="0">
                <a:schemeClr val="accent6">
                  <a:tint val="100000"/>
                  <a:shade val="100000"/>
                  <a:satMod val="130000"/>
                  <a:alpha val="60000"/>
                </a:schemeClr>
              </a:gs>
              <a:gs pos="100000">
                <a:schemeClr val="accent6">
                  <a:tint val="50000"/>
                  <a:shade val="100000"/>
                  <a:satMod val="350000"/>
                  <a:alpha val="45000"/>
                </a:schemeClr>
              </a:gs>
            </a:gsLst>
          </a:gradFill>
        </p:spPr>
        <p:style>
          <a:lnRef idx="0">
            <a:schemeClr val="accent6"/>
          </a:lnRef>
          <a:fillRef idx="3">
            <a:schemeClr val="accent6"/>
          </a:fillRef>
          <a:effectRef idx="3">
            <a:schemeClr val="accent6"/>
          </a:effectRef>
          <a:fontRef idx="minor">
            <a:schemeClr val="lt1"/>
          </a:fontRef>
        </p:style>
        <p:txBody>
          <a:bodyPr anchor="ctr"/>
          <a:lstStyle/>
          <a:p>
            <a:pPr>
              <a:defRPr/>
            </a:pPr>
            <a:r>
              <a:rPr lang="en-US" sz="2000">
                <a:solidFill>
                  <a:srgbClr val="FFFFFF"/>
                </a:solidFill>
              </a:rPr>
              <a:t>App</a:t>
            </a:r>
          </a:p>
        </p:txBody>
      </p:sp>
      <p:cxnSp>
        <p:nvCxnSpPr>
          <p:cNvPr id="44" name="Straight Connector 43"/>
          <p:cNvCxnSpPr>
            <a:cxnSpLocks noChangeShapeType="1"/>
          </p:cNvCxnSpPr>
          <p:nvPr/>
        </p:nvCxnSpPr>
        <p:spPr bwMode="auto">
          <a:xfrm flipV="1">
            <a:off x="1982788" y="3965575"/>
            <a:ext cx="1666875" cy="127635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6" name="Straight Connector 45"/>
          <p:cNvCxnSpPr>
            <a:cxnSpLocks noChangeShapeType="1"/>
          </p:cNvCxnSpPr>
          <p:nvPr/>
        </p:nvCxnSpPr>
        <p:spPr bwMode="auto">
          <a:xfrm>
            <a:off x="4413250" y="3511550"/>
            <a:ext cx="769938" cy="1162050"/>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8" name="Straight Connector 47"/>
          <p:cNvCxnSpPr>
            <a:cxnSpLocks noChangeShapeType="1"/>
          </p:cNvCxnSpPr>
          <p:nvPr/>
        </p:nvCxnSpPr>
        <p:spPr bwMode="auto">
          <a:xfrm rot="5400000" flipH="1" flipV="1">
            <a:off x="3675063" y="5222875"/>
            <a:ext cx="1154112" cy="57308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0" name="Straight Connector 49"/>
          <p:cNvCxnSpPr>
            <a:cxnSpLocks noChangeShapeType="1"/>
          </p:cNvCxnSpPr>
          <p:nvPr/>
        </p:nvCxnSpPr>
        <p:spPr bwMode="auto">
          <a:xfrm rot="16200000" flipH="1">
            <a:off x="1967707" y="5168106"/>
            <a:ext cx="603250" cy="1836737"/>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2" name="Straight Connector 51"/>
          <p:cNvCxnSpPr>
            <a:cxnSpLocks noChangeShapeType="1"/>
          </p:cNvCxnSpPr>
          <p:nvPr/>
        </p:nvCxnSpPr>
        <p:spPr bwMode="auto">
          <a:xfrm flipV="1">
            <a:off x="5946775" y="4394200"/>
            <a:ext cx="1433513" cy="56673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 name="Rounded Rectangle 2"/>
          <p:cNvSpPr/>
          <p:nvPr/>
        </p:nvSpPr>
        <p:spPr>
          <a:xfrm>
            <a:off x="574291" y="5180909"/>
            <a:ext cx="1554801" cy="603688"/>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cs-CZ" sz="1200" b="1">
                <a:solidFill>
                  <a:prstClr val="white"/>
                </a:solidFill>
                <a:latin typeface="Calibri" panose="020F0502020204030204" pitchFamily="34" charset="0"/>
                <a:ea typeface="ＭＳ Ｐゴシック" panose="020B0600070205080204" pitchFamily="34" charset="-128"/>
              </a:rPr>
              <a:t>Simple Packet Forwarding Hardware</a:t>
            </a:r>
            <a:endParaRPr lang="en-US" altLang="cs-CZ" sz="1100" b="1">
              <a:solidFill>
                <a:prstClr val="white"/>
              </a:solidFill>
              <a:latin typeface="Calibri" panose="020F0502020204030204" pitchFamily="34" charset="0"/>
              <a:ea typeface="ＭＳ Ｐゴシック" panose="020B0600070205080204" pitchFamily="34" charset="-128"/>
            </a:endParaRPr>
          </a:p>
        </p:txBody>
      </p:sp>
      <p:sp>
        <p:nvSpPr>
          <p:cNvPr id="59" name="Rounded Rectangle 58"/>
          <p:cNvSpPr/>
          <p:nvPr/>
        </p:nvSpPr>
        <p:spPr>
          <a:xfrm>
            <a:off x="4538001" y="4631283"/>
            <a:ext cx="1554801" cy="603688"/>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cs-CZ" sz="1200" b="1">
                <a:solidFill>
                  <a:prstClr val="white"/>
                </a:solidFill>
                <a:latin typeface="Calibri" panose="020F0502020204030204" pitchFamily="34" charset="0"/>
                <a:ea typeface="ＭＳ Ｐゴシック" panose="020B0600070205080204" pitchFamily="34" charset="-128"/>
              </a:rPr>
              <a:t>Simple Packet Forwarding Hardware</a:t>
            </a:r>
            <a:endParaRPr lang="en-US" altLang="cs-CZ" sz="1100" b="1">
              <a:solidFill>
                <a:prstClr val="white"/>
              </a:solidFill>
              <a:latin typeface="Calibri" panose="020F0502020204030204" pitchFamily="34" charset="0"/>
              <a:ea typeface="ＭＳ Ｐゴシック" panose="020B0600070205080204" pitchFamily="34" charset="-128"/>
            </a:endParaRPr>
          </a:p>
        </p:txBody>
      </p:sp>
      <p:sp>
        <p:nvSpPr>
          <p:cNvPr id="62" name="Rounded Rectangle 61"/>
          <p:cNvSpPr/>
          <p:nvPr/>
        </p:nvSpPr>
        <p:spPr>
          <a:xfrm>
            <a:off x="3187850" y="6086441"/>
            <a:ext cx="1554801" cy="603688"/>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cs-CZ" sz="1200" b="1">
                <a:solidFill>
                  <a:prstClr val="white"/>
                </a:solidFill>
                <a:latin typeface="Calibri" panose="020F0502020204030204" pitchFamily="34" charset="0"/>
                <a:ea typeface="ＭＳ Ｐゴシック" panose="020B0600070205080204" pitchFamily="34" charset="-128"/>
              </a:rPr>
              <a:t>Simple Packet Forwarding Hardware</a:t>
            </a:r>
            <a:endParaRPr lang="en-US" altLang="cs-CZ" sz="1100" b="1">
              <a:solidFill>
                <a:prstClr val="white"/>
              </a:solidFill>
              <a:latin typeface="Calibri" panose="020F0502020204030204" pitchFamily="34" charset="0"/>
              <a:ea typeface="ＭＳ Ｐゴシック" panose="020B0600070205080204" pitchFamily="34" charset="-128"/>
            </a:endParaRPr>
          </a:p>
        </p:txBody>
      </p:sp>
      <p:sp>
        <p:nvSpPr>
          <p:cNvPr id="66" name="Rounded Rectangle 65"/>
          <p:cNvSpPr/>
          <p:nvPr/>
        </p:nvSpPr>
        <p:spPr>
          <a:xfrm>
            <a:off x="3732218" y="1396370"/>
            <a:ext cx="882421" cy="492031"/>
          </a:xfrm>
          <a:prstGeom prst="roundRect">
            <a:avLst/>
          </a:prstGeom>
          <a:gradFill>
            <a:gsLst>
              <a:gs pos="0">
                <a:schemeClr val="accent6">
                  <a:tint val="100000"/>
                  <a:shade val="100000"/>
                  <a:satMod val="130000"/>
                  <a:alpha val="60000"/>
                </a:schemeClr>
              </a:gs>
              <a:gs pos="100000">
                <a:schemeClr val="accent6">
                  <a:tint val="50000"/>
                  <a:shade val="100000"/>
                  <a:satMod val="350000"/>
                  <a:alpha val="45000"/>
                </a:schemeClr>
              </a:gs>
            </a:gsLst>
          </a:gradFill>
        </p:spPr>
        <p:style>
          <a:lnRef idx="0">
            <a:schemeClr val="accent6"/>
          </a:lnRef>
          <a:fillRef idx="3">
            <a:schemeClr val="accent6"/>
          </a:fillRef>
          <a:effectRef idx="3">
            <a:schemeClr val="accent6"/>
          </a:effectRef>
          <a:fontRef idx="minor">
            <a:schemeClr val="lt1"/>
          </a:fontRef>
        </p:style>
        <p:txBody>
          <a:bodyPr anchor="ctr"/>
          <a:lstStyle/>
          <a:p>
            <a:pPr>
              <a:defRPr/>
            </a:pPr>
            <a:r>
              <a:rPr lang="en-US" sz="2000" dirty="0">
                <a:solidFill>
                  <a:srgbClr val="FFFFFF"/>
                </a:solidFill>
              </a:rPr>
              <a:t>App</a:t>
            </a:r>
          </a:p>
        </p:txBody>
      </p:sp>
      <p:sp>
        <p:nvSpPr>
          <p:cNvPr id="67" name="Rounded Rectangle 66"/>
          <p:cNvSpPr/>
          <p:nvPr/>
        </p:nvSpPr>
        <p:spPr>
          <a:xfrm>
            <a:off x="4742651" y="1393173"/>
            <a:ext cx="882421" cy="492031"/>
          </a:xfrm>
          <a:prstGeom prst="roundRect">
            <a:avLst/>
          </a:prstGeom>
          <a:gradFill>
            <a:gsLst>
              <a:gs pos="0">
                <a:schemeClr val="accent6">
                  <a:tint val="100000"/>
                  <a:shade val="100000"/>
                  <a:satMod val="130000"/>
                  <a:alpha val="60000"/>
                </a:schemeClr>
              </a:gs>
              <a:gs pos="100000">
                <a:schemeClr val="accent6">
                  <a:tint val="50000"/>
                  <a:shade val="100000"/>
                  <a:satMod val="350000"/>
                  <a:alpha val="45000"/>
                </a:schemeClr>
              </a:gs>
            </a:gsLst>
          </a:gradFill>
        </p:spPr>
        <p:style>
          <a:lnRef idx="0">
            <a:schemeClr val="accent6"/>
          </a:lnRef>
          <a:fillRef idx="3">
            <a:schemeClr val="accent6"/>
          </a:fillRef>
          <a:effectRef idx="3">
            <a:schemeClr val="accent6"/>
          </a:effectRef>
          <a:fontRef idx="minor">
            <a:schemeClr val="lt1"/>
          </a:fontRef>
        </p:style>
        <p:txBody>
          <a:bodyPr anchor="ctr"/>
          <a:lstStyle/>
          <a:p>
            <a:pPr>
              <a:defRPr/>
            </a:pPr>
            <a:r>
              <a:rPr lang="en-US" sz="2000" dirty="0">
                <a:solidFill>
                  <a:srgbClr val="FFFFFF"/>
                </a:solidFill>
              </a:rPr>
              <a:t>App</a:t>
            </a:r>
          </a:p>
        </p:txBody>
      </p:sp>
      <p:cxnSp>
        <p:nvCxnSpPr>
          <p:cNvPr id="70" name="Straight Connector 69"/>
          <p:cNvCxnSpPr>
            <a:cxnSpLocks noChangeShapeType="1"/>
          </p:cNvCxnSpPr>
          <p:nvPr/>
        </p:nvCxnSpPr>
        <p:spPr bwMode="auto">
          <a:xfrm rot="16200000" flipH="1">
            <a:off x="-453231" y="3793332"/>
            <a:ext cx="2776537" cy="0"/>
          </a:xfrm>
          <a:prstGeom prst="line">
            <a:avLst/>
          </a:prstGeom>
          <a:noFill/>
          <a:ln w="25400">
            <a:solidFill>
              <a:schemeClr val="accent1"/>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1" name="Straight Connector 70"/>
          <p:cNvCxnSpPr>
            <a:cxnSpLocks noChangeShapeType="1"/>
          </p:cNvCxnSpPr>
          <p:nvPr/>
        </p:nvCxnSpPr>
        <p:spPr bwMode="auto">
          <a:xfrm rot="5400000">
            <a:off x="2836863" y="2898775"/>
            <a:ext cx="989012" cy="1588"/>
          </a:xfrm>
          <a:prstGeom prst="line">
            <a:avLst/>
          </a:prstGeom>
          <a:noFill/>
          <a:ln w="25400">
            <a:solidFill>
              <a:schemeClr val="accent1"/>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3" name="Straight Connector 72"/>
          <p:cNvCxnSpPr>
            <a:cxnSpLocks noChangeShapeType="1"/>
          </p:cNvCxnSpPr>
          <p:nvPr/>
        </p:nvCxnSpPr>
        <p:spPr bwMode="auto">
          <a:xfrm rot="5400000">
            <a:off x="4368800" y="3538538"/>
            <a:ext cx="2268537" cy="1588"/>
          </a:xfrm>
          <a:prstGeom prst="line">
            <a:avLst/>
          </a:prstGeom>
          <a:noFill/>
          <a:ln w="25400">
            <a:solidFill>
              <a:schemeClr val="accent1"/>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5" name="Straight Connector 74"/>
          <p:cNvCxnSpPr>
            <a:cxnSpLocks noChangeShapeType="1"/>
          </p:cNvCxnSpPr>
          <p:nvPr/>
        </p:nvCxnSpPr>
        <p:spPr bwMode="auto">
          <a:xfrm rot="5400000">
            <a:off x="6665912" y="3119438"/>
            <a:ext cx="1427163" cy="1588"/>
          </a:xfrm>
          <a:prstGeom prst="line">
            <a:avLst/>
          </a:prstGeom>
          <a:noFill/>
          <a:ln w="25400">
            <a:solidFill>
              <a:schemeClr val="accent1"/>
            </a:solidFill>
            <a:prstDash val="dot"/>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6" name="Rounded Rectangle 55"/>
          <p:cNvSpPr/>
          <p:nvPr/>
        </p:nvSpPr>
        <p:spPr>
          <a:xfrm>
            <a:off x="3037775" y="3394450"/>
            <a:ext cx="1554801" cy="603688"/>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cs-CZ" sz="1200" b="1">
                <a:solidFill>
                  <a:prstClr val="white"/>
                </a:solidFill>
                <a:latin typeface="Calibri" panose="020F0502020204030204" pitchFamily="34" charset="0"/>
                <a:ea typeface="ＭＳ Ｐゴシック" panose="020B0600070205080204" pitchFamily="34" charset="-128"/>
              </a:rPr>
              <a:t>Simple Packet Forwarding Hardware</a:t>
            </a:r>
            <a:endParaRPr lang="en-US" altLang="cs-CZ" sz="1100" b="1">
              <a:solidFill>
                <a:prstClr val="white"/>
              </a:solidFill>
              <a:latin typeface="Calibri" panose="020F0502020204030204" pitchFamily="34" charset="0"/>
              <a:ea typeface="ＭＳ Ｐゴシック" panose="020B0600070205080204" pitchFamily="34" charset="-128"/>
            </a:endParaRPr>
          </a:p>
        </p:txBody>
      </p:sp>
      <p:sp>
        <p:nvSpPr>
          <p:cNvPr id="65" name="Rounded Rectangle 64"/>
          <p:cNvSpPr/>
          <p:nvPr/>
        </p:nvSpPr>
        <p:spPr>
          <a:xfrm>
            <a:off x="6611164" y="3834049"/>
            <a:ext cx="1554801" cy="603688"/>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cs-CZ" sz="1200" b="1">
                <a:solidFill>
                  <a:prstClr val="white"/>
                </a:solidFill>
                <a:latin typeface="Calibri" panose="020F0502020204030204" pitchFamily="34" charset="0"/>
                <a:ea typeface="ＭＳ Ｐゴシック" panose="020B0600070205080204" pitchFamily="34" charset="-128"/>
              </a:rPr>
              <a:t>Simple Packet Forwarding Hardware</a:t>
            </a:r>
            <a:endParaRPr lang="en-US" altLang="cs-CZ" sz="1100" b="1">
              <a:solidFill>
                <a:prstClr val="white"/>
              </a:solidFill>
              <a:latin typeface="Calibri" panose="020F0502020204030204" pitchFamily="34" charset="0"/>
              <a:ea typeface="ＭＳ Ｐゴシック" panose="020B0600070205080204" pitchFamily="34" charset="-128"/>
            </a:endParaRPr>
          </a:p>
        </p:txBody>
      </p:sp>
      <p:sp>
        <p:nvSpPr>
          <p:cNvPr id="79" name="Rounded Rectangle 78"/>
          <p:cNvSpPr/>
          <p:nvPr/>
        </p:nvSpPr>
        <p:spPr>
          <a:xfrm>
            <a:off x="821267" y="1988440"/>
            <a:ext cx="6663266" cy="416311"/>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defRPr/>
            </a:pPr>
            <a:r>
              <a:rPr lang="en-US" altLang="cs-CZ" sz="1600">
                <a:solidFill>
                  <a:srgbClr val="FFFFFF"/>
                </a:solidFill>
                <a:latin typeface="Calibri" panose="020F0502020204030204" pitchFamily="34" charset="0"/>
                <a:ea typeface="ＭＳ Ｐゴシック" panose="020B0600070205080204" pitchFamily="34" charset="-128"/>
              </a:rPr>
              <a:t>Network Operating  System</a:t>
            </a:r>
          </a:p>
        </p:txBody>
      </p:sp>
      <p:grpSp>
        <p:nvGrpSpPr>
          <p:cNvPr id="2" name="Group 119"/>
          <p:cNvGrpSpPr>
            <a:grpSpLocks/>
          </p:cNvGrpSpPr>
          <p:nvPr/>
        </p:nvGrpSpPr>
        <p:grpSpPr bwMode="auto">
          <a:xfrm>
            <a:off x="3649663" y="2406650"/>
            <a:ext cx="3213100" cy="987425"/>
            <a:chOff x="3650213" y="1672972"/>
            <a:chExt cx="3213252" cy="673471"/>
          </a:xfrm>
        </p:grpSpPr>
        <p:sp>
          <p:nvSpPr>
            <p:cNvPr id="101" name="Right Brace 100"/>
            <p:cNvSpPr>
              <a:spLocks/>
            </p:cNvSpPr>
            <p:nvPr/>
          </p:nvSpPr>
          <p:spPr bwMode="auto">
            <a:xfrm>
              <a:off x="3650213" y="1672972"/>
              <a:ext cx="219085" cy="673471"/>
            </a:xfrm>
            <a:prstGeom prst="rightBrace">
              <a:avLst>
                <a:gd name="adj1" fmla="val 31528"/>
                <a:gd name="adj2" fmla="val 50000"/>
              </a:avLst>
            </a:prstGeom>
            <a:noFill/>
            <a:ln w="25400">
              <a:solidFill>
                <a:schemeClr val="tx1"/>
              </a:solidFill>
              <a:round/>
              <a:headEnd/>
              <a:tailEnd/>
            </a:ln>
            <a:effectLst>
              <a:outerShdw blurRad="40000" dist="20000" dir="5400000" rotWithShape="0">
                <a:srgbClr val="808080">
                  <a:alpha val="68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prstClr val="black"/>
                </a:solidFill>
              </a:endParaRPr>
            </a:p>
          </p:txBody>
        </p:sp>
        <p:sp>
          <p:nvSpPr>
            <p:cNvPr id="18480" name="TextBox 101"/>
            <p:cNvSpPr txBox="1">
              <a:spLocks noChangeArrowheads="1"/>
            </p:cNvSpPr>
            <p:nvPr/>
          </p:nvSpPr>
          <p:spPr bwMode="auto">
            <a:xfrm>
              <a:off x="3860795" y="1810253"/>
              <a:ext cx="3002670" cy="2517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cs-CZ">
                  <a:solidFill>
                    <a:prstClr val="black"/>
                  </a:solidFill>
                  <a:latin typeface="Calibri" panose="020F0502020204030204" pitchFamily="34" charset="0"/>
                  <a:ea typeface="ＭＳ Ｐゴシック" panose="020B0600070205080204" pitchFamily="34" charset="-128"/>
                </a:rPr>
                <a:t>1. Open interface to hardware</a:t>
              </a:r>
            </a:p>
          </p:txBody>
        </p:sp>
      </p:grpSp>
      <p:grpSp>
        <p:nvGrpSpPr>
          <p:cNvPr id="4" name="Group 121"/>
          <p:cNvGrpSpPr>
            <a:grpSpLocks/>
          </p:cNvGrpSpPr>
          <p:nvPr/>
        </p:nvGrpSpPr>
        <p:grpSpPr bwMode="auto">
          <a:xfrm>
            <a:off x="360363" y="965200"/>
            <a:ext cx="5475287" cy="977900"/>
            <a:chOff x="360953" y="231801"/>
            <a:chExt cx="5475244" cy="977815"/>
          </a:xfrm>
        </p:grpSpPr>
        <p:cxnSp>
          <p:nvCxnSpPr>
            <p:cNvPr id="109" name="Straight Connector 108"/>
            <p:cNvCxnSpPr>
              <a:cxnSpLocks noChangeShapeType="1"/>
            </p:cNvCxnSpPr>
            <p:nvPr/>
          </p:nvCxnSpPr>
          <p:spPr bwMode="auto">
            <a:xfrm>
              <a:off x="2227838" y="1208029"/>
              <a:ext cx="3608359" cy="1587"/>
            </a:xfrm>
            <a:prstGeom prst="line">
              <a:avLst/>
            </a:prstGeom>
            <a:noFill/>
            <a:ln w="25400">
              <a:solidFill>
                <a:srgbClr val="000000"/>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8477" name="TextBox 109"/>
            <p:cNvSpPr txBox="1">
              <a:spLocks noChangeArrowheads="1"/>
            </p:cNvSpPr>
            <p:nvPr/>
          </p:nvSpPr>
          <p:spPr bwMode="auto">
            <a:xfrm>
              <a:off x="360953" y="231801"/>
              <a:ext cx="25086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cs-CZ">
                  <a:solidFill>
                    <a:prstClr val="black"/>
                  </a:solidFill>
                  <a:latin typeface="Calibri" panose="020F0502020204030204" pitchFamily="34" charset="0"/>
                  <a:ea typeface="ＭＳ Ｐゴシック" panose="020B0600070205080204" pitchFamily="34" charset="-128"/>
                </a:rPr>
                <a:t>3. Well-defined open API</a:t>
              </a:r>
            </a:p>
          </p:txBody>
        </p:sp>
        <p:cxnSp>
          <p:nvCxnSpPr>
            <p:cNvPr id="113" name="Straight Connector 112"/>
            <p:cNvCxnSpPr>
              <a:cxnSpLocks noChangeShapeType="1"/>
              <a:endCxn id="18477" idx="2"/>
            </p:cNvCxnSpPr>
            <p:nvPr/>
          </p:nvCxnSpPr>
          <p:spPr bwMode="auto">
            <a:xfrm rot="10800000">
              <a:off x="1615068" y="601657"/>
              <a:ext cx="612770" cy="606372"/>
            </a:xfrm>
            <a:prstGeom prst="line">
              <a:avLst/>
            </a:prstGeom>
            <a:noFill/>
            <a:ln w="25400">
              <a:solidFill>
                <a:srgbClr val="000000"/>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6" name="Group 120"/>
          <p:cNvGrpSpPr>
            <a:grpSpLocks/>
          </p:cNvGrpSpPr>
          <p:nvPr/>
        </p:nvGrpSpPr>
        <p:grpSpPr bwMode="auto">
          <a:xfrm>
            <a:off x="5437188" y="774700"/>
            <a:ext cx="3705225" cy="1416050"/>
            <a:chOff x="5538906" y="277967"/>
            <a:chExt cx="3704071" cy="1416079"/>
          </a:xfrm>
        </p:grpSpPr>
        <p:sp>
          <p:nvSpPr>
            <p:cNvPr id="18474" name="TextBox 103"/>
            <p:cNvSpPr txBox="1">
              <a:spLocks noChangeArrowheads="1"/>
            </p:cNvSpPr>
            <p:nvPr/>
          </p:nvSpPr>
          <p:spPr bwMode="auto">
            <a:xfrm>
              <a:off x="5538906" y="277967"/>
              <a:ext cx="37040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cs-CZ">
                  <a:solidFill>
                    <a:prstClr val="black"/>
                  </a:solidFill>
                  <a:latin typeface="Calibri" panose="020F0502020204030204" pitchFamily="34" charset="0"/>
                  <a:ea typeface="ＭＳ Ｐゴシック" panose="020B0600070205080204" pitchFamily="34" charset="-128"/>
                </a:rPr>
                <a:t>2. At least one good operating system</a:t>
              </a:r>
            </a:p>
            <a:p>
              <a:pPr algn="ctr" fontAlgn="base">
                <a:spcBef>
                  <a:spcPct val="0"/>
                </a:spcBef>
                <a:spcAft>
                  <a:spcPct val="0"/>
                </a:spcAft>
              </a:pPr>
              <a:r>
                <a:rPr lang="en-US" altLang="cs-CZ">
                  <a:solidFill>
                    <a:prstClr val="black"/>
                  </a:solidFill>
                  <a:latin typeface="Calibri" panose="020F0502020204030204" pitchFamily="34" charset="0"/>
                  <a:ea typeface="ＭＳ Ｐゴシック" panose="020B0600070205080204" pitchFamily="34" charset="-128"/>
                </a:rPr>
                <a:t>Extensible, possibly open-source</a:t>
              </a:r>
            </a:p>
          </p:txBody>
        </p:sp>
        <p:cxnSp>
          <p:nvCxnSpPr>
            <p:cNvPr id="119" name="Straight Arrow Connector 118"/>
            <p:cNvCxnSpPr>
              <a:cxnSpLocks noChangeShapeType="1"/>
            </p:cNvCxnSpPr>
            <p:nvPr/>
          </p:nvCxnSpPr>
          <p:spPr bwMode="auto">
            <a:xfrm rot="5400000">
              <a:off x="6029956" y="1088476"/>
              <a:ext cx="769953" cy="441188"/>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18473" name="Title 31"/>
          <p:cNvSpPr>
            <a:spLocks noGrp="1"/>
          </p:cNvSpPr>
          <p:nvPr>
            <p:ph type="title" idx="4294967295"/>
          </p:nvPr>
        </p:nvSpPr>
        <p:spPr/>
        <p:txBody>
          <a:bodyPr/>
          <a:lstStyle/>
          <a:p>
            <a:r>
              <a:rPr lang="en-US" altLang="cs-CZ" sz="4000">
                <a:latin typeface="Calibri" panose="020F0502020204030204" pitchFamily="34" charset="0"/>
                <a:cs typeface="Calibri" panose="020F0502020204030204" pitchFamily="34" charset="0"/>
              </a:rPr>
              <a:t>The “Software-defined Network”</a:t>
            </a:r>
            <a:br>
              <a:rPr lang="en-US" altLang="cs-CZ" sz="4000">
                <a:latin typeface="Calibri" panose="020F0502020204030204" pitchFamily="34" charset="0"/>
                <a:cs typeface="Calibri" panose="020F0502020204030204" pitchFamily="34" charset="0"/>
              </a:rPr>
            </a:br>
            <a:endParaRPr lang="en-US" altLang="cs-CZ" sz="4000">
              <a:latin typeface="Calibri" panose="020F0502020204030204" pitchFamily="34" charset="0"/>
              <a:cs typeface="Calibri" panose="020F0502020204030204" pitchFamily="34" charset="0"/>
            </a:endParaRPr>
          </a:p>
        </p:txBody>
      </p:sp>
      <p:sp>
        <p:nvSpPr>
          <p:cNvPr id="7" name="Zástupný symbol pro datum 6"/>
          <p:cNvSpPr>
            <a:spLocks noGrp="1"/>
          </p:cNvSpPr>
          <p:nvPr>
            <p:ph type="dt" sz="half" idx="10"/>
          </p:nvPr>
        </p:nvSpPr>
        <p:spPr/>
        <p:txBody>
          <a:bodyPr/>
          <a:lstStyle/>
          <a:p>
            <a:pPr>
              <a:defRPr/>
            </a:pPr>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8" name="Zástupný symbol pro číslo snímku 7"/>
          <p:cNvSpPr>
            <a:spLocks noGrp="1"/>
          </p:cNvSpPr>
          <p:nvPr>
            <p:ph type="sldNum" sz="quarter" idx="12"/>
          </p:nvPr>
        </p:nvSpPr>
        <p:spPr/>
        <p:txBody>
          <a:bodyPr/>
          <a:lstStyle/>
          <a:p>
            <a:pPr>
              <a:defRPr/>
            </a:pPr>
            <a:fld id="{23776532-A5AF-48D7-B00A-BA430FBB7DBE}" type="slidenum">
              <a:rPr lang="en-US" altLang="cs-CZ" smtClean="0"/>
              <a:pPr>
                <a:defRPr/>
              </a:pPr>
              <a:t>17</a:t>
            </a:fld>
            <a:endParaRPr lang="en-US" altLang="cs-CZ"/>
          </a:p>
        </p:txBody>
      </p:sp>
    </p:spTree>
    <p:extLst>
      <p:ext uri="{BB962C8B-B14F-4D97-AF65-F5344CB8AC3E}">
        <p14:creationId xmlns:p14="http://schemas.microsoft.com/office/powerpoint/2010/main" val="1757009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91568" y="2012332"/>
            <a:ext cx="7615451" cy="948291"/>
          </a:xfrm>
          <a:prstGeom prst="rect">
            <a:avLst/>
          </a:prstGeom>
          <a:solidFill>
            <a:schemeClr val="lt1"/>
          </a:solidFill>
          <a:ln>
            <a:noFill/>
            <a:bevel/>
          </a:ln>
          <a:effectLst/>
        </p:spPr>
        <p:style>
          <a:lnRef idx="2">
            <a:schemeClr val="dk1"/>
          </a:lnRef>
          <a:fillRef idx="1">
            <a:schemeClr val="lt1"/>
          </a:fillRef>
          <a:effectRef idx="0">
            <a:schemeClr val="dk1"/>
          </a:effectRef>
          <a:fontRef idx="minor">
            <a:schemeClr val="dk1"/>
          </a:fontRef>
        </p:style>
        <p:txBody>
          <a:bodyPr wrap="square" tIns="180000" bIns="180000" rtlCol="0">
            <a:spAutoFit/>
          </a:bodyPr>
          <a:lstStyle/>
          <a:p>
            <a:pPr algn="ctr"/>
            <a:r>
              <a:rPr lang="en-CA" sz="3800" b="1">
                <a:solidFill>
                  <a:srgbClr val="990000"/>
                </a:solidFill>
                <a:latin typeface="CMU Sans Serif" panose="02000603000000000000" pitchFamily="2" charset="0"/>
                <a:ea typeface="CMU Sans Serif" panose="02000603000000000000" pitchFamily="2" charset="0"/>
                <a:cs typeface="CMU Sans Serif" panose="02000603000000000000" pitchFamily="2" charset="0"/>
              </a:rPr>
              <a:t>Software-defined network (SDN)</a:t>
            </a:r>
            <a:endParaRPr lang="cs-CZ" sz="3800" b="1">
              <a:solidFill>
                <a:srgbClr val="990000"/>
              </a:solidFill>
              <a:latin typeface="CMU Sans Serif" panose="02000603000000000000" pitchFamily="2" charset="0"/>
              <a:ea typeface="CMU Sans Serif" panose="02000603000000000000" pitchFamily="2" charset="0"/>
              <a:cs typeface="CMU Sans Serif" panose="02000603000000000000" pitchFamily="2" charset="0"/>
            </a:endParaRPr>
          </a:p>
        </p:txBody>
      </p:sp>
    </p:spTree>
    <p:extLst>
      <p:ext uri="{BB962C8B-B14F-4D97-AF65-F5344CB8AC3E}">
        <p14:creationId xmlns:p14="http://schemas.microsoft.com/office/powerpoint/2010/main" val="15786327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CA"/>
              <a:t>SDN – Basic Concepts</a:t>
            </a:r>
            <a:endParaRPr lang="en-US"/>
          </a:p>
        </p:txBody>
      </p:sp>
      <p:sp>
        <p:nvSpPr>
          <p:cNvPr id="3" name="Zástupný symbol pro obsah 2"/>
          <p:cNvSpPr>
            <a:spLocks noGrp="1"/>
          </p:cNvSpPr>
          <p:nvPr>
            <p:ph idx="1"/>
          </p:nvPr>
        </p:nvSpPr>
        <p:spPr>
          <a:xfrm>
            <a:off x="453240" y="1777603"/>
            <a:ext cx="7989717" cy="4783999"/>
          </a:xfrm>
        </p:spPr>
        <p:txBody>
          <a:bodyPr>
            <a:normAutofit lnSpcReduction="10000"/>
          </a:bodyPr>
          <a:lstStyle/>
          <a:p>
            <a:pPr>
              <a:lnSpc>
                <a:spcPct val="140000"/>
              </a:lnSpc>
              <a:spcBef>
                <a:spcPts val="0"/>
              </a:spcBef>
            </a:pPr>
            <a:r>
              <a:rPr lang="en-CA" u="sng"/>
              <a:t>Software-Defined Networking</a:t>
            </a:r>
            <a:r>
              <a:rPr lang="en-CA"/>
              <a:t> = a modern buzzword </a:t>
            </a:r>
            <a:r>
              <a:rPr lang="en-CA">
                <a:sym typeface="Wingdings" panose="05000000000000000000" pitchFamily="2" charset="2"/>
              </a:rPr>
              <a:t></a:t>
            </a:r>
          </a:p>
          <a:p>
            <a:pPr lvl="3">
              <a:lnSpc>
                <a:spcPct val="140000"/>
              </a:lnSpc>
              <a:spcBef>
                <a:spcPts val="0"/>
              </a:spcBef>
            </a:pPr>
            <a:r>
              <a:rPr lang="en-CA">
                <a:sym typeface="Wingdings" panose="05000000000000000000" pitchFamily="2" charset="2"/>
              </a:rPr>
              <a:t>like </a:t>
            </a:r>
            <a:r>
              <a:rPr lang="en-CA" i="1">
                <a:sym typeface="Wingdings" panose="05000000000000000000" pitchFamily="2" charset="2"/>
              </a:rPr>
              <a:t>Software-Defined Anything</a:t>
            </a:r>
            <a:r>
              <a:rPr lang="en-CA">
                <a:sym typeface="Wingdings" panose="05000000000000000000" pitchFamily="2" charset="2"/>
              </a:rPr>
              <a:t>…</a:t>
            </a:r>
            <a:endParaRPr lang="en-CA"/>
          </a:p>
          <a:p>
            <a:pPr>
              <a:lnSpc>
                <a:spcPct val="140000"/>
              </a:lnSpc>
              <a:spcBef>
                <a:spcPts val="0"/>
              </a:spcBef>
            </a:pPr>
            <a:r>
              <a:rPr lang="en-CA"/>
              <a:t>Several SDN concepts have been proposed</a:t>
            </a:r>
          </a:p>
          <a:p>
            <a:pPr lvl="3">
              <a:lnSpc>
                <a:spcPct val="140000"/>
              </a:lnSpc>
              <a:spcBef>
                <a:spcPts val="0"/>
              </a:spcBef>
            </a:pPr>
            <a:r>
              <a:rPr lang="en-CA"/>
              <a:t>all of them follow the basic ideas</a:t>
            </a:r>
          </a:p>
          <a:p>
            <a:pPr lvl="4">
              <a:lnSpc>
                <a:spcPct val="140000"/>
              </a:lnSpc>
              <a:spcBef>
                <a:spcPts val="0"/>
              </a:spcBef>
            </a:pPr>
            <a:r>
              <a:rPr lang="en-CA"/>
              <a:t>centralized control, programmability, flexibility, …</a:t>
            </a:r>
          </a:p>
          <a:p>
            <a:pPr lvl="3">
              <a:lnSpc>
                <a:spcPct val="140000"/>
              </a:lnSpc>
              <a:spcBef>
                <a:spcPts val="0"/>
              </a:spcBef>
            </a:pPr>
            <a:r>
              <a:rPr lang="en-CA"/>
              <a:t>could be based on:</a:t>
            </a:r>
          </a:p>
          <a:p>
            <a:pPr lvl="4">
              <a:lnSpc>
                <a:spcPct val="140000"/>
              </a:lnSpc>
              <a:spcBef>
                <a:spcPts val="0"/>
              </a:spcBef>
            </a:pPr>
            <a:r>
              <a:rPr lang="en-CA"/>
              <a:t>uniform configuration of (more or less) traditional devices</a:t>
            </a:r>
          </a:p>
          <a:p>
            <a:pPr lvl="5">
              <a:lnSpc>
                <a:spcPct val="140000"/>
              </a:lnSpc>
              <a:spcBef>
                <a:spcPts val="0"/>
              </a:spcBef>
            </a:pPr>
            <a:r>
              <a:rPr lang="en-CA"/>
              <a:t>RESTconf, NETconf, specialized protocols, …</a:t>
            </a:r>
          </a:p>
          <a:p>
            <a:pPr lvl="4">
              <a:lnSpc>
                <a:spcPct val="140000"/>
              </a:lnSpc>
              <a:spcBef>
                <a:spcPts val="0"/>
              </a:spcBef>
            </a:pPr>
            <a:r>
              <a:rPr lang="en-CA"/>
              <a:t>novel networking paradigm (requiring novel devices)</a:t>
            </a:r>
          </a:p>
          <a:p>
            <a:pPr lvl="5">
              <a:lnSpc>
                <a:spcPct val="140000"/>
              </a:lnSpc>
              <a:spcBef>
                <a:spcPts val="0"/>
              </a:spcBef>
            </a:pPr>
            <a:r>
              <a:rPr lang="en-CA"/>
              <a:t>OpenFlow</a:t>
            </a:r>
            <a:endParaRPr lang="cs-CZ"/>
          </a:p>
        </p:txBody>
      </p:sp>
      <p:sp>
        <p:nvSpPr>
          <p:cNvPr id="6" name="Zástupný symbol pro číslo snímku 5"/>
          <p:cNvSpPr>
            <a:spLocks noGrp="1"/>
          </p:cNvSpPr>
          <p:nvPr>
            <p:ph type="sldNum" sz="quarter" idx="4"/>
          </p:nvPr>
        </p:nvSpPr>
        <p:spPr/>
        <p:txBody>
          <a:bodyPr/>
          <a:lstStyle/>
          <a:p>
            <a:fld id="{7F1DA06D-66B4-4947-88F8-D9CE50A8E24D}" type="slidenum">
              <a:rPr lang="en-US" smtClean="0"/>
              <a:pPr/>
              <a:t>19</a:t>
            </a:fld>
            <a:endParaRPr lang="en-US"/>
          </a:p>
        </p:txBody>
      </p:sp>
    </p:spTree>
    <p:extLst>
      <p:ext uri="{BB962C8B-B14F-4D97-AF65-F5344CB8AC3E}">
        <p14:creationId xmlns:p14="http://schemas.microsoft.com/office/powerpoint/2010/main" val="5594608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91568" y="2012332"/>
            <a:ext cx="7615451" cy="948291"/>
          </a:xfrm>
          <a:prstGeom prst="rect">
            <a:avLst/>
          </a:prstGeom>
          <a:solidFill>
            <a:schemeClr val="lt1"/>
          </a:solidFill>
          <a:ln>
            <a:noFill/>
            <a:bevel/>
          </a:ln>
          <a:effectLst/>
        </p:spPr>
        <p:style>
          <a:lnRef idx="2">
            <a:schemeClr val="dk1"/>
          </a:lnRef>
          <a:fillRef idx="1">
            <a:schemeClr val="lt1"/>
          </a:fillRef>
          <a:effectRef idx="0">
            <a:schemeClr val="dk1"/>
          </a:effectRef>
          <a:fontRef idx="minor">
            <a:schemeClr val="dk1"/>
          </a:fontRef>
        </p:style>
        <p:txBody>
          <a:bodyPr wrap="square" tIns="180000" bIns="180000" rtlCol="0">
            <a:spAutoFit/>
          </a:bodyPr>
          <a:lstStyle/>
          <a:p>
            <a:pPr algn="ctr"/>
            <a:r>
              <a:rPr lang="en-CA" sz="3800" b="1">
                <a:solidFill>
                  <a:srgbClr val="990000"/>
                </a:solidFill>
                <a:latin typeface="CMU Sans Serif" panose="02000603000000000000" pitchFamily="2" charset="0"/>
                <a:ea typeface="CMU Sans Serif" panose="02000603000000000000" pitchFamily="2" charset="0"/>
                <a:cs typeface="CMU Sans Serif" panose="02000603000000000000" pitchFamily="2" charset="0"/>
              </a:rPr>
              <a:t>Motivation</a:t>
            </a:r>
            <a:endParaRPr lang="cs-CZ" sz="3800" b="1">
              <a:solidFill>
                <a:srgbClr val="990000"/>
              </a:solidFill>
              <a:latin typeface="CMU Sans Serif" panose="02000603000000000000" pitchFamily="2" charset="0"/>
              <a:ea typeface="CMU Sans Serif" panose="02000603000000000000" pitchFamily="2" charset="0"/>
              <a:cs typeface="CMU Sans Serif" panose="02000603000000000000" pitchFamily="2" charset="0"/>
            </a:endParaRPr>
          </a:p>
        </p:txBody>
      </p:sp>
    </p:spTree>
    <p:extLst>
      <p:ext uri="{BB962C8B-B14F-4D97-AF65-F5344CB8AC3E}">
        <p14:creationId xmlns:p14="http://schemas.microsoft.com/office/powerpoint/2010/main" val="38910915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3"/>
          <a:stretch>
            <a:fillRect/>
          </a:stretch>
        </p:blipFill>
        <p:spPr>
          <a:xfrm>
            <a:off x="129014" y="0"/>
            <a:ext cx="8885973" cy="6858000"/>
          </a:xfrm>
          <a:prstGeom prst="rect">
            <a:avLst/>
          </a:prstGeom>
        </p:spPr>
      </p:pic>
      <p:sp>
        <p:nvSpPr>
          <p:cNvPr id="2" name="Zástupný symbol pro datum 1"/>
          <p:cNvSpPr>
            <a:spLocks noGrp="1"/>
          </p:cNvSpPr>
          <p:nvPr>
            <p:ph type="dt" sz="half" idx="10"/>
          </p:nvPr>
        </p:nvSpPr>
        <p:spPr/>
        <p:txBody>
          <a:bodyPr/>
          <a:lstStyle/>
          <a:p>
            <a:pPr>
              <a:defRPr/>
            </a:pPr>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3" name="Zástupný symbol pro číslo snímku 2"/>
          <p:cNvSpPr>
            <a:spLocks noGrp="1"/>
          </p:cNvSpPr>
          <p:nvPr>
            <p:ph type="sldNum" sz="quarter" idx="12"/>
          </p:nvPr>
        </p:nvSpPr>
        <p:spPr/>
        <p:txBody>
          <a:bodyPr/>
          <a:lstStyle/>
          <a:p>
            <a:pPr>
              <a:defRPr/>
            </a:pPr>
            <a:fld id="{23776532-A5AF-48D7-B00A-BA430FBB7DBE}" type="slidenum">
              <a:rPr lang="en-US" altLang="cs-CZ" smtClean="0"/>
              <a:pPr>
                <a:defRPr/>
              </a:pPr>
              <a:t>20</a:t>
            </a:fld>
            <a:endParaRPr lang="en-US" altLang="cs-CZ"/>
          </a:p>
        </p:txBody>
      </p:sp>
    </p:spTree>
    <p:extLst>
      <p:ext uri="{BB962C8B-B14F-4D97-AF65-F5344CB8AC3E}">
        <p14:creationId xmlns:p14="http://schemas.microsoft.com/office/powerpoint/2010/main" val="15807610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stretch>
            <a:fillRect/>
          </a:stretch>
        </p:blipFill>
        <p:spPr>
          <a:xfrm>
            <a:off x="514350" y="385762"/>
            <a:ext cx="8115300" cy="6086475"/>
          </a:xfrm>
          <a:prstGeom prst="rect">
            <a:avLst/>
          </a:prstGeom>
        </p:spPr>
      </p:pic>
      <p:sp>
        <p:nvSpPr>
          <p:cNvPr id="8" name="Zástupný symbol pro datum 7"/>
          <p:cNvSpPr>
            <a:spLocks noGrp="1"/>
          </p:cNvSpPr>
          <p:nvPr>
            <p:ph type="dt" sz="half" idx="10"/>
          </p:nvPr>
        </p:nvSpPr>
        <p:spPr/>
        <p:txBody>
          <a:bodyPr/>
          <a:lstStyle/>
          <a:p>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8B37D5FE-740C-46F5-801A-FA5477D9711F}"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29889036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14350" y="385762"/>
            <a:ext cx="8115300" cy="6086475"/>
          </a:xfrm>
          <a:prstGeom prst="rect">
            <a:avLst/>
          </a:prstGeom>
        </p:spPr>
      </p:pic>
      <p:sp>
        <p:nvSpPr>
          <p:cNvPr id="3" name="Zástupný symbol pro datum 2"/>
          <p:cNvSpPr>
            <a:spLocks noGrp="1"/>
          </p:cNvSpPr>
          <p:nvPr>
            <p:ph type="dt" sz="half" idx="10"/>
          </p:nvPr>
        </p:nvSpPr>
        <p:spPr/>
        <p:txBody>
          <a:bodyPr/>
          <a:lstStyle/>
          <a:p>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8B37D5FE-740C-46F5-801A-FA5477D9711F}"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21690722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14350" y="385762"/>
            <a:ext cx="8115300" cy="6086475"/>
          </a:xfrm>
          <a:prstGeom prst="rect">
            <a:avLst/>
          </a:prstGeom>
        </p:spPr>
      </p:pic>
      <p:sp>
        <p:nvSpPr>
          <p:cNvPr id="3" name="Zástupný symbol pro datum 2"/>
          <p:cNvSpPr>
            <a:spLocks noGrp="1"/>
          </p:cNvSpPr>
          <p:nvPr>
            <p:ph type="dt" sz="half" idx="10"/>
          </p:nvPr>
        </p:nvSpPr>
        <p:spPr/>
        <p:txBody>
          <a:bodyPr/>
          <a:lstStyle/>
          <a:p>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8B37D5FE-740C-46F5-801A-FA5477D9711F}"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19631824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14350" y="385762"/>
            <a:ext cx="8115300" cy="6086475"/>
          </a:xfrm>
          <a:prstGeom prst="rect">
            <a:avLst/>
          </a:prstGeom>
        </p:spPr>
      </p:pic>
      <p:sp>
        <p:nvSpPr>
          <p:cNvPr id="3" name="Zástupný symbol pro datum 2"/>
          <p:cNvSpPr>
            <a:spLocks noGrp="1"/>
          </p:cNvSpPr>
          <p:nvPr>
            <p:ph type="dt" sz="half" idx="10"/>
          </p:nvPr>
        </p:nvSpPr>
        <p:spPr/>
        <p:txBody>
          <a:bodyPr/>
          <a:lstStyle/>
          <a:p>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8B37D5FE-740C-46F5-801A-FA5477D9711F}"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34811310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14350" y="385762"/>
            <a:ext cx="8115300" cy="6086475"/>
          </a:xfrm>
          <a:prstGeom prst="rect">
            <a:avLst/>
          </a:prstGeom>
        </p:spPr>
      </p:pic>
      <p:sp>
        <p:nvSpPr>
          <p:cNvPr id="3" name="Zástupný symbol pro datum 2"/>
          <p:cNvSpPr>
            <a:spLocks noGrp="1"/>
          </p:cNvSpPr>
          <p:nvPr>
            <p:ph type="dt" sz="half" idx="10"/>
          </p:nvPr>
        </p:nvSpPr>
        <p:spPr/>
        <p:txBody>
          <a:bodyPr/>
          <a:lstStyle/>
          <a:p>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8B37D5FE-740C-46F5-801A-FA5477D9711F}"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40223675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14350" y="385762"/>
            <a:ext cx="8115300" cy="6086475"/>
          </a:xfrm>
          <a:prstGeom prst="rect">
            <a:avLst/>
          </a:prstGeom>
        </p:spPr>
      </p:pic>
      <p:sp>
        <p:nvSpPr>
          <p:cNvPr id="3" name="Zástupný symbol pro datum 2"/>
          <p:cNvSpPr>
            <a:spLocks noGrp="1"/>
          </p:cNvSpPr>
          <p:nvPr>
            <p:ph type="dt" sz="half" idx="10"/>
          </p:nvPr>
        </p:nvSpPr>
        <p:spPr/>
        <p:txBody>
          <a:bodyPr/>
          <a:lstStyle/>
          <a:p>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8B37D5FE-740C-46F5-801A-FA5477D9711F}" type="slidenum">
              <a:rPr lang="en-US" smtClean="0">
                <a:solidFill>
                  <a:prstClr val="black">
                    <a:tint val="75000"/>
                  </a:prstClr>
                </a:solidFill>
              </a:rPr>
              <a:pPr/>
              <a:t>26</a:t>
            </a:fld>
            <a:endParaRPr lang="en-US">
              <a:solidFill>
                <a:prstClr val="black">
                  <a:tint val="75000"/>
                </a:prstClr>
              </a:solidFill>
            </a:endParaRPr>
          </a:p>
        </p:txBody>
      </p:sp>
    </p:spTree>
    <p:extLst>
      <p:ext uri="{BB962C8B-B14F-4D97-AF65-F5344CB8AC3E}">
        <p14:creationId xmlns:p14="http://schemas.microsoft.com/office/powerpoint/2010/main" val="36363659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CA"/>
              <a:t>SDN – benefits</a:t>
            </a:r>
            <a:r>
              <a:rPr lang="cs-CZ"/>
              <a:t> summary</a:t>
            </a:r>
            <a:endParaRPr lang="en-US"/>
          </a:p>
        </p:txBody>
      </p:sp>
      <p:sp>
        <p:nvSpPr>
          <p:cNvPr id="3" name="Zástupný symbol pro obsah 2"/>
          <p:cNvSpPr>
            <a:spLocks noGrp="1"/>
          </p:cNvSpPr>
          <p:nvPr>
            <p:ph idx="1"/>
          </p:nvPr>
        </p:nvSpPr>
        <p:spPr/>
        <p:txBody>
          <a:bodyPr>
            <a:normAutofit fontScale="92500" lnSpcReduction="10000"/>
          </a:bodyPr>
          <a:lstStyle/>
          <a:p>
            <a:pPr>
              <a:lnSpc>
                <a:spcPct val="140000"/>
              </a:lnSpc>
              <a:spcBef>
                <a:spcPts val="0"/>
              </a:spcBef>
            </a:pPr>
            <a:r>
              <a:rPr lang="en-CA"/>
              <a:t>Reducing overhead costs</a:t>
            </a:r>
            <a:r>
              <a:rPr lang="cs-CZ"/>
              <a:t> (</a:t>
            </a:r>
            <a:r>
              <a:rPr lang="en-CA"/>
              <a:t>easier management</a:t>
            </a:r>
            <a:r>
              <a:rPr lang="cs-CZ"/>
              <a:t>)</a:t>
            </a:r>
          </a:p>
          <a:p>
            <a:pPr lvl="3">
              <a:lnSpc>
                <a:spcPct val="140000"/>
              </a:lnSpc>
              <a:spcBef>
                <a:spcPts val="0"/>
              </a:spcBef>
            </a:pPr>
            <a:r>
              <a:rPr lang="en-CA" sz="2177"/>
              <a:t>centralized management</a:t>
            </a:r>
            <a:endParaRPr lang="cs-CZ" sz="2177"/>
          </a:p>
          <a:p>
            <a:pPr>
              <a:lnSpc>
                <a:spcPct val="140000"/>
              </a:lnSpc>
              <a:spcBef>
                <a:spcPts val="0"/>
              </a:spcBef>
            </a:pPr>
            <a:r>
              <a:rPr lang="en-CA"/>
              <a:t>Easier and faster deployment of new services</a:t>
            </a:r>
            <a:endParaRPr lang="cs-CZ"/>
          </a:p>
          <a:p>
            <a:pPr lvl="3">
              <a:lnSpc>
                <a:spcPct val="140000"/>
              </a:lnSpc>
              <a:spcBef>
                <a:spcPts val="0"/>
              </a:spcBef>
            </a:pPr>
            <a:r>
              <a:rPr lang="en-CA" sz="2177"/>
              <a:t>from weeks/months to days/hours/minutes</a:t>
            </a:r>
            <a:endParaRPr lang="cs-CZ" sz="2177"/>
          </a:p>
          <a:p>
            <a:pPr>
              <a:lnSpc>
                <a:spcPct val="140000"/>
              </a:lnSpc>
              <a:spcBef>
                <a:spcPts val="0"/>
              </a:spcBef>
            </a:pPr>
            <a:r>
              <a:rPr lang="en-CA"/>
              <a:t>Higher flexibility</a:t>
            </a:r>
            <a:endParaRPr lang="cs-CZ"/>
          </a:p>
          <a:p>
            <a:pPr lvl="3">
              <a:lnSpc>
                <a:spcPct val="140000"/>
              </a:lnSpc>
              <a:spcBef>
                <a:spcPts val="0"/>
              </a:spcBef>
            </a:pPr>
            <a:r>
              <a:rPr lang="en-CA" sz="2177"/>
              <a:t>allowing to support applications with specific needs</a:t>
            </a:r>
            <a:endParaRPr lang="cs-CZ" sz="2177"/>
          </a:p>
          <a:p>
            <a:pPr>
              <a:lnSpc>
                <a:spcPct val="140000"/>
              </a:lnSpc>
              <a:spcBef>
                <a:spcPts val="0"/>
              </a:spcBef>
            </a:pPr>
            <a:r>
              <a:rPr lang="en-CA"/>
              <a:t>Higher usage efficiency</a:t>
            </a:r>
            <a:endParaRPr lang="cs-CZ"/>
          </a:p>
          <a:p>
            <a:pPr lvl="3">
              <a:lnSpc>
                <a:spcPct val="140000"/>
              </a:lnSpc>
              <a:spcBef>
                <a:spcPts val="0"/>
              </a:spcBef>
            </a:pPr>
            <a:r>
              <a:rPr lang="en-CA" sz="2177"/>
              <a:t>lowering</a:t>
            </a:r>
            <a:r>
              <a:rPr lang="cs-CZ" sz="2177"/>
              <a:t> </a:t>
            </a:r>
            <a:r>
              <a:rPr lang="cs-CZ" sz="2177" i="1"/>
              <a:t>over</a:t>
            </a:r>
            <a:r>
              <a:rPr lang="en-CA" sz="2177" i="1"/>
              <a:t>-</a:t>
            </a:r>
            <a:r>
              <a:rPr lang="cs-CZ" sz="2177" i="1"/>
              <a:t>provisioning</a:t>
            </a:r>
          </a:p>
          <a:p>
            <a:pPr>
              <a:lnSpc>
                <a:spcPct val="140000"/>
              </a:lnSpc>
              <a:spcBef>
                <a:spcPts val="0"/>
              </a:spcBef>
            </a:pPr>
            <a:r>
              <a:rPr lang="en-CA"/>
              <a:t>Support of new features and applications</a:t>
            </a:r>
            <a:endParaRPr lang="cs-CZ"/>
          </a:p>
          <a:p>
            <a:pPr lvl="3">
              <a:lnSpc>
                <a:spcPct val="140000"/>
              </a:lnSpc>
              <a:spcBef>
                <a:spcPts val="0"/>
              </a:spcBef>
            </a:pPr>
            <a:r>
              <a:rPr lang="en-CA" sz="2177"/>
              <a:t>including e.g. virtualization/slicing of the network</a:t>
            </a:r>
            <a:endParaRPr lang="cs-CZ" sz="2177"/>
          </a:p>
          <a:p>
            <a:pPr>
              <a:lnSpc>
                <a:spcPct val="140000"/>
              </a:lnSpc>
              <a:spcBef>
                <a:spcPts val="0"/>
              </a:spcBef>
            </a:pPr>
            <a:r>
              <a:rPr lang="en-CA"/>
              <a:t>etc. etc.</a:t>
            </a:r>
            <a:endParaRPr lang="cs-CZ"/>
          </a:p>
        </p:txBody>
      </p:sp>
      <p:sp>
        <p:nvSpPr>
          <p:cNvPr id="6" name="Zástupný symbol pro číslo snímku 5"/>
          <p:cNvSpPr>
            <a:spLocks noGrp="1"/>
          </p:cNvSpPr>
          <p:nvPr>
            <p:ph type="sldNum" sz="quarter" idx="4"/>
          </p:nvPr>
        </p:nvSpPr>
        <p:spPr/>
        <p:txBody>
          <a:bodyPr/>
          <a:lstStyle/>
          <a:p>
            <a:fld id="{7F1DA06D-66B4-4947-88F8-D9CE50A8E24D}" type="slidenum">
              <a:rPr lang="en-US" smtClean="0"/>
              <a:pPr/>
              <a:t>27</a:t>
            </a:fld>
            <a:endParaRPr lang="en-US"/>
          </a:p>
        </p:txBody>
      </p:sp>
    </p:spTree>
    <p:extLst>
      <p:ext uri="{BB962C8B-B14F-4D97-AF65-F5344CB8AC3E}">
        <p14:creationId xmlns:p14="http://schemas.microsoft.com/office/powerpoint/2010/main" val="41628852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914400" y="2025978"/>
            <a:ext cx="7615451" cy="948291"/>
          </a:xfrm>
          <a:prstGeom prst="rect">
            <a:avLst/>
          </a:prstGeom>
          <a:solidFill>
            <a:schemeClr val="lt1"/>
          </a:solidFill>
          <a:ln>
            <a:noFill/>
            <a:bevel/>
          </a:ln>
          <a:effectLst/>
        </p:spPr>
        <p:style>
          <a:lnRef idx="2">
            <a:schemeClr val="dk1"/>
          </a:lnRef>
          <a:fillRef idx="1">
            <a:schemeClr val="lt1"/>
          </a:fillRef>
          <a:effectRef idx="0">
            <a:schemeClr val="dk1"/>
          </a:effectRef>
          <a:fontRef idx="minor">
            <a:schemeClr val="dk1"/>
          </a:fontRef>
        </p:style>
        <p:txBody>
          <a:bodyPr wrap="square" tIns="180000" bIns="180000" rtlCol="0">
            <a:spAutoFit/>
          </a:bodyPr>
          <a:lstStyle/>
          <a:p>
            <a:pPr algn="ctr"/>
            <a:r>
              <a:rPr lang="en-CA" sz="3800" b="1">
                <a:solidFill>
                  <a:srgbClr val="990000"/>
                </a:solidFill>
                <a:latin typeface="CMU Sans Serif" panose="02000603000000000000" pitchFamily="2" charset="0"/>
                <a:ea typeface="CMU Sans Serif" panose="02000603000000000000" pitchFamily="2" charset="0"/>
                <a:cs typeface="CMU Sans Serif" panose="02000603000000000000" pitchFamily="2" charset="0"/>
              </a:rPr>
              <a:t>OpenFlow protocol</a:t>
            </a:r>
            <a:endParaRPr lang="cs-CZ" sz="3800" b="1">
              <a:solidFill>
                <a:srgbClr val="990000"/>
              </a:solidFill>
              <a:latin typeface="CMU Sans Serif" panose="02000603000000000000" pitchFamily="2" charset="0"/>
              <a:ea typeface="CMU Sans Serif" panose="02000603000000000000" pitchFamily="2" charset="0"/>
              <a:cs typeface="CMU Sans Serif" panose="02000603000000000000" pitchFamily="2" charset="0"/>
            </a:endParaRPr>
          </a:p>
        </p:txBody>
      </p:sp>
    </p:spTree>
    <p:extLst>
      <p:ext uri="{BB962C8B-B14F-4D97-AF65-F5344CB8AC3E}">
        <p14:creationId xmlns:p14="http://schemas.microsoft.com/office/powerpoint/2010/main" val="39264364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CA"/>
              <a:t>SDN/OpenFlow - introduction</a:t>
            </a:r>
            <a:endParaRPr lang="en-US"/>
          </a:p>
        </p:txBody>
      </p:sp>
      <p:sp>
        <p:nvSpPr>
          <p:cNvPr id="3" name="Zástupný symbol pro obsah 2"/>
          <p:cNvSpPr>
            <a:spLocks noGrp="1"/>
          </p:cNvSpPr>
          <p:nvPr>
            <p:ph idx="1"/>
          </p:nvPr>
        </p:nvSpPr>
        <p:spPr>
          <a:xfrm>
            <a:off x="453240" y="1777603"/>
            <a:ext cx="8138273" cy="4783999"/>
          </a:xfrm>
        </p:spPr>
        <p:txBody>
          <a:bodyPr>
            <a:normAutofit lnSpcReduction="10000"/>
          </a:bodyPr>
          <a:lstStyle/>
          <a:p>
            <a:pPr>
              <a:lnSpc>
                <a:spcPct val="140000"/>
              </a:lnSpc>
              <a:spcBef>
                <a:spcPts val="0"/>
              </a:spcBef>
            </a:pPr>
            <a:r>
              <a:rPr lang="en-CA"/>
              <a:t>A novel networking paradigm </a:t>
            </a:r>
          </a:p>
          <a:p>
            <a:pPr lvl="3">
              <a:lnSpc>
                <a:spcPct val="140000"/>
              </a:lnSpc>
              <a:spcBef>
                <a:spcPts val="0"/>
              </a:spcBef>
            </a:pPr>
            <a:r>
              <a:rPr lang="en-US"/>
              <a:t>first </a:t>
            </a:r>
            <a:r>
              <a:rPr lang="en-US" u="sng"/>
              <a:t>standard</a:t>
            </a:r>
            <a:r>
              <a:rPr lang="en-US"/>
              <a:t> communication interface between the control and forwarding layers</a:t>
            </a:r>
          </a:p>
          <a:p>
            <a:pPr lvl="4">
              <a:lnSpc>
                <a:spcPct val="140000"/>
              </a:lnSpc>
              <a:spcBef>
                <a:spcPts val="0"/>
              </a:spcBef>
            </a:pPr>
            <a:r>
              <a:rPr lang="en-US"/>
              <a:t>vendor-independent</a:t>
            </a:r>
          </a:p>
          <a:p>
            <a:pPr lvl="5">
              <a:lnSpc>
                <a:spcPct val="140000"/>
              </a:lnSpc>
              <a:spcBef>
                <a:spcPts val="0"/>
              </a:spcBef>
            </a:pPr>
            <a:r>
              <a:rPr lang="en-US"/>
              <a:t>forwarding HW has to comply with the OpenFlow specification</a:t>
            </a:r>
          </a:p>
          <a:p>
            <a:pPr lvl="3">
              <a:lnSpc>
                <a:spcPct val="140000"/>
              </a:lnSpc>
              <a:spcBef>
                <a:spcPts val="0"/>
              </a:spcBef>
            </a:pPr>
            <a:r>
              <a:rPr lang="en-US"/>
              <a:t>allows direct access to and manipulation of the forwarding plane of network devices</a:t>
            </a:r>
          </a:p>
          <a:p>
            <a:pPr lvl="5">
              <a:lnSpc>
                <a:spcPct val="140000"/>
              </a:lnSpc>
              <a:spcBef>
                <a:spcPts val="0"/>
              </a:spcBef>
            </a:pPr>
            <a:r>
              <a:rPr lang="en-CA"/>
              <a:t>besides basic OpenFlow SW client, the devices contain packet forwarding tables (</a:t>
            </a:r>
            <a:r>
              <a:rPr lang="en-CA" b="1"/>
              <a:t>flow tables</a:t>
            </a:r>
            <a:r>
              <a:rPr lang="en-CA"/>
              <a:t>)</a:t>
            </a:r>
          </a:p>
          <a:p>
            <a:pPr lvl="6">
              <a:lnSpc>
                <a:spcPct val="140000"/>
              </a:lnSpc>
              <a:spcBef>
                <a:spcPts val="0"/>
              </a:spcBef>
            </a:pPr>
            <a:r>
              <a:rPr lang="en-CA"/>
              <a:t>define </a:t>
            </a:r>
            <a:r>
              <a:rPr lang="en-CA" b="1"/>
              <a:t>packet matching rules</a:t>
            </a:r>
            <a:r>
              <a:rPr lang="en-CA"/>
              <a:t> and </a:t>
            </a:r>
            <a:r>
              <a:rPr lang="en-CA" b="1"/>
              <a:t>packet actions</a:t>
            </a:r>
            <a:endParaRPr lang="cs-CZ" b="1"/>
          </a:p>
        </p:txBody>
      </p:sp>
      <p:sp>
        <p:nvSpPr>
          <p:cNvPr id="6" name="Zástupný symbol pro číslo snímku 5"/>
          <p:cNvSpPr>
            <a:spLocks noGrp="1"/>
          </p:cNvSpPr>
          <p:nvPr>
            <p:ph type="sldNum" sz="quarter" idx="4"/>
          </p:nvPr>
        </p:nvSpPr>
        <p:spPr/>
        <p:txBody>
          <a:bodyPr/>
          <a:lstStyle/>
          <a:p>
            <a:fld id="{7F1DA06D-66B4-4947-88F8-D9CE50A8E24D}" type="slidenum">
              <a:rPr lang="en-US" smtClean="0"/>
              <a:pPr/>
              <a:t>29</a:t>
            </a:fld>
            <a:endParaRPr lang="en-US"/>
          </a:p>
        </p:txBody>
      </p:sp>
    </p:spTree>
    <p:extLst>
      <p:ext uri="{BB962C8B-B14F-4D97-AF65-F5344CB8AC3E}">
        <p14:creationId xmlns:p14="http://schemas.microsoft.com/office/powerpoint/2010/main" val="26543289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92200"/>
            <a:ext cx="3868057" cy="54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
            <a:ext cx="8229600" cy="1143000"/>
          </a:xfrm>
        </p:spPr>
        <p:txBody>
          <a:bodyPr>
            <a:normAutofit fontScale="90000"/>
          </a:bodyPr>
          <a:lstStyle/>
          <a:p>
            <a:r>
              <a:rPr lang="en-US" dirty="0"/>
              <a:t>Traditional </a:t>
            </a:r>
            <a:r>
              <a:rPr lang="en-US"/>
              <a:t>Computing </a:t>
            </a:r>
            <a:r>
              <a:rPr lang="cs-CZ"/>
              <a:t>v</a:t>
            </a:r>
            <a:r>
              <a:rPr lang="en-US"/>
              <a:t>s </a:t>
            </a:r>
            <a:r>
              <a:rPr lang="en-US" dirty="0"/>
              <a:t>Modern Computing		</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43000"/>
            <a:ext cx="2114550" cy="54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514600"/>
            <a:ext cx="23241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733800"/>
            <a:ext cx="7429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ástupný symbol pro datum 2"/>
          <p:cNvSpPr>
            <a:spLocks noGrp="1"/>
          </p:cNvSpPr>
          <p:nvPr>
            <p:ph type="dt" sz="half" idx="10"/>
          </p:nvPr>
        </p:nvSpPr>
        <p:spPr/>
        <p:txBody>
          <a:bodyPr/>
          <a:lstStyle/>
          <a:p>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8B37D5FE-740C-46F5-801A-FA5477D9711F}"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342305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85725" y="0"/>
            <a:ext cx="8972550" cy="6924819"/>
          </a:xfrm>
          <a:prstGeom prst="rect">
            <a:avLst/>
          </a:prstGeom>
        </p:spPr>
      </p:pic>
      <p:sp>
        <p:nvSpPr>
          <p:cNvPr id="3" name="Zástupný symbol pro datum 2"/>
          <p:cNvSpPr>
            <a:spLocks noGrp="1"/>
          </p:cNvSpPr>
          <p:nvPr>
            <p:ph type="dt" sz="half" idx="10"/>
          </p:nvPr>
        </p:nvSpPr>
        <p:spPr/>
        <p:txBody>
          <a:bodyPr/>
          <a:lstStyle/>
          <a:p>
            <a:pPr>
              <a:defRPr/>
            </a:pPr>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pPr>
              <a:defRPr/>
            </a:pPr>
            <a:fld id="{23776532-A5AF-48D7-B00A-BA430FBB7DBE}" type="slidenum">
              <a:rPr lang="en-US" altLang="cs-CZ" smtClean="0"/>
              <a:pPr>
                <a:defRPr/>
              </a:pPr>
              <a:t>30</a:t>
            </a:fld>
            <a:endParaRPr lang="en-US" altLang="cs-CZ"/>
          </a:p>
        </p:txBody>
      </p:sp>
    </p:spTree>
    <p:extLst>
      <p:ext uri="{BB962C8B-B14F-4D97-AF65-F5344CB8AC3E}">
        <p14:creationId xmlns:p14="http://schemas.microsoft.com/office/powerpoint/2010/main" val="6279173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129016" y="0"/>
            <a:ext cx="8885969" cy="6857999"/>
          </a:xfrm>
          <a:prstGeom prst="rect">
            <a:avLst/>
          </a:prstGeom>
        </p:spPr>
      </p:pic>
      <p:sp>
        <p:nvSpPr>
          <p:cNvPr id="3" name="Zástupný symbol pro datum 2"/>
          <p:cNvSpPr>
            <a:spLocks noGrp="1"/>
          </p:cNvSpPr>
          <p:nvPr>
            <p:ph type="dt" sz="half" idx="10"/>
          </p:nvPr>
        </p:nvSpPr>
        <p:spPr/>
        <p:txBody>
          <a:bodyPr/>
          <a:lstStyle/>
          <a:p>
            <a:pPr>
              <a:defRPr/>
            </a:pPr>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pPr>
              <a:defRPr/>
            </a:pPr>
            <a:fld id="{23776532-A5AF-48D7-B00A-BA430FBB7DBE}" type="slidenum">
              <a:rPr lang="en-US" altLang="cs-CZ" smtClean="0"/>
              <a:pPr>
                <a:defRPr/>
              </a:pPr>
              <a:t>31</a:t>
            </a:fld>
            <a:endParaRPr lang="en-US" altLang="cs-CZ"/>
          </a:p>
        </p:txBody>
      </p:sp>
    </p:spTree>
    <p:extLst>
      <p:ext uri="{BB962C8B-B14F-4D97-AF65-F5344CB8AC3E}">
        <p14:creationId xmlns:p14="http://schemas.microsoft.com/office/powerpoint/2010/main" val="39358661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129014" y="0"/>
            <a:ext cx="8885972" cy="6858000"/>
          </a:xfrm>
          <a:prstGeom prst="rect">
            <a:avLst/>
          </a:prstGeom>
        </p:spPr>
      </p:pic>
      <p:sp>
        <p:nvSpPr>
          <p:cNvPr id="3" name="Zástupný symbol pro datum 2"/>
          <p:cNvSpPr>
            <a:spLocks noGrp="1"/>
          </p:cNvSpPr>
          <p:nvPr>
            <p:ph type="dt" sz="half" idx="10"/>
          </p:nvPr>
        </p:nvSpPr>
        <p:spPr/>
        <p:txBody>
          <a:bodyPr/>
          <a:lstStyle/>
          <a:p>
            <a:pPr>
              <a:defRPr/>
            </a:pPr>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pPr>
              <a:defRPr/>
            </a:pPr>
            <a:fld id="{23776532-A5AF-48D7-B00A-BA430FBB7DBE}" type="slidenum">
              <a:rPr lang="en-US" altLang="cs-CZ" smtClean="0"/>
              <a:pPr>
                <a:defRPr/>
              </a:pPr>
              <a:t>32</a:t>
            </a:fld>
            <a:endParaRPr lang="en-US" altLang="cs-CZ"/>
          </a:p>
        </p:txBody>
      </p:sp>
    </p:spTree>
    <p:extLst>
      <p:ext uri="{BB962C8B-B14F-4D97-AF65-F5344CB8AC3E}">
        <p14:creationId xmlns:p14="http://schemas.microsoft.com/office/powerpoint/2010/main" val="10773561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 y="916940"/>
            <a:ext cx="8305800" cy="5678488"/>
            <a:chOff x="457200" y="971550"/>
            <a:chExt cx="8534400" cy="5886450"/>
          </a:xfrm>
        </p:grpSpPr>
        <p:sp>
          <p:nvSpPr>
            <p:cNvPr id="9219" name="AutoShape 2"/>
            <p:cNvSpPr>
              <a:spLocks noChangeArrowheads="1"/>
            </p:cNvSpPr>
            <p:nvPr/>
          </p:nvSpPr>
          <p:spPr bwMode="auto">
            <a:xfrm>
              <a:off x="1447800" y="1447800"/>
              <a:ext cx="5943600" cy="4267200"/>
            </a:xfrm>
            <a:prstGeom prst="roundRect">
              <a:avLst>
                <a:gd name="adj" fmla="val 16667"/>
              </a:avLst>
            </a:pr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1400">
                <a:solidFill>
                  <a:prstClr val="black"/>
                </a:solidFill>
                <a:latin typeface="Lucida Sans Unicode" pitchFamily="34" charset="0"/>
              </a:endParaRPr>
            </a:p>
          </p:txBody>
        </p:sp>
        <p:pic>
          <p:nvPicPr>
            <p:cNvPr id="9220" name="Picture 3" descr="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715000"/>
              <a:ext cx="11430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descr="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999163"/>
              <a:ext cx="1143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5" descr="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5999163"/>
              <a:ext cx="11430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6" descr="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5791200"/>
              <a:ext cx="11430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Line 7"/>
            <p:cNvSpPr>
              <a:spLocks noChangeShapeType="1"/>
            </p:cNvSpPr>
            <p:nvPr/>
          </p:nvSpPr>
          <p:spPr bwMode="auto">
            <a:xfrm flipH="1">
              <a:off x="1143000" y="4800600"/>
              <a:ext cx="1447800" cy="99060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400">
                <a:solidFill>
                  <a:prstClr val="black"/>
                </a:solidFill>
                <a:latin typeface="Lucida Sans Unicode" pitchFamily="34" charset="0"/>
              </a:endParaRPr>
            </a:p>
          </p:txBody>
        </p:sp>
        <p:sp>
          <p:nvSpPr>
            <p:cNvPr id="9225" name="Line 8"/>
            <p:cNvSpPr>
              <a:spLocks noChangeShapeType="1"/>
            </p:cNvSpPr>
            <p:nvPr/>
          </p:nvSpPr>
          <p:spPr bwMode="auto">
            <a:xfrm flipH="1">
              <a:off x="2514600" y="4953000"/>
              <a:ext cx="533400" cy="114300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400">
                <a:solidFill>
                  <a:prstClr val="black"/>
                </a:solidFill>
                <a:latin typeface="Lucida Sans Unicode" pitchFamily="34" charset="0"/>
              </a:endParaRPr>
            </a:p>
          </p:txBody>
        </p:sp>
        <p:sp>
          <p:nvSpPr>
            <p:cNvPr id="9226" name="Line 9"/>
            <p:cNvSpPr>
              <a:spLocks noChangeShapeType="1"/>
            </p:cNvSpPr>
            <p:nvPr/>
          </p:nvSpPr>
          <p:spPr bwMode="auto">
            <a:xfrm>
              <a:off x="3733800" y="4953000"/>
              <a:ext cx="152400" cy="114300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400">
                <a:solidFill>
                  <a:prstClr val="black"/>
                </a:solidFill>
                <a:latin typeface="Lucida Sans Unicode" pitchFamily="34" charset="0"/>
              </a:endParaRPr>
            </a:p>
          </p:txBody>
        </p:sp>
        <p:sp>
          <p:nvSpPr>
            <p:cNvPr id="9227" name="Line 10"/>
            <p:cNvSpPr>
              <a:spLocks noChangeShapeType="1"/>
            </p:cNvSpPr>
            <p:nvPr/>
          </p:nvSpPr>
          <p:spPr bwMode="auto">
            <a:xfrm>
              <a:off x="4343400" y="4876800"/>
              <a:ext cx="914400" cy="99060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400">
                <a:solidFill>
                  <a:prstClr val="black"/>
                </a:solidFill>
                <a:latin typeface="Lucida Sans Unicode" pitchFamily="34" charset="0"/>
              </a:endParaRPr>
            </a:p>
          </p:txBody>
        </p:sp>
        <p:sp>
          <p:nvSpPr>
            <p:cNvPr id="9228" name="Text Box 11"/>
            <p:cNvSpPr txBox="1">
              <a:spLocks noChangeArrowheads="1"/>
            </p:cNvSpPr>
            <p:nvPr/>
          </p:nvSpPr>
          <p:spPr bwMode="auto">
            <a:xfrm>
              <a:off x="7281863" y="971550"/>
              <a:ext cx="17097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lnSpc>
                  <a:spcPct val="90000"/>
                </a:lnSpc>
                <a:spcBef>
                  <a:spcPct val="0"/>
                </a:spcBef>
                <a:spcAft>
                  <a:spcPct val="0"/>
                </a:spcAft>
              </a:pPr>
              <a:r>
                <a:rPr lang="en-US" sz="2800">
                  <a:solidFill>
                    <a:srgbClr val="CC0000"/>
                  </a:solidFill>
                  <a:latin typeface="Tahoma" pitchFamily="34" charset="0"/>
                </a:rPr>
                <a:t>Controller</a:t>
              </a:r>
            </a:p>
          </p:txBody>
        </p:sp>
        <p:sp>
          <p:nvSpPr>
            <p:cNvPr id="559116" name="AutoShape 12"/>
            <p:cNvSpPr>
              <a:spLocks noChangeArrowheads="1"/>
            </p:cNvSpPr>
            <p:nvPr/>
          </p:nvSpPr>
          <p:spPr bwMode="auto">
            <a:xfrm>
              <a:off x="2438400" y="1752600"/>
              <a:ext cx="2289175" cy="3238500"/>
            </a:xfrm>
            <a:prstGeom prst="can">
              <a:avLst>
                <a:gd name="adj" fmla="val 30724"/>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noFill/>
              <a:round/>
              <a:headEnd/>
              <a:tailEnd/>
            </a:ln>
            <a:effectLst/>
          </p:spPr>
          <p:txBody>
            <a:bodyPr wrap="none" anchor="ctr"/>
            <a:lstStyle/>
            <a:p>
              <a:pPr algn="ctr" defTabSz="914400" fontAlgn="base">
                <a:spcBef>
                  <a:spcPct val="0"/>
                </a:spcBef>
                <a:spcAft>
                  <a:spcPct val="0"/>
                </a:spcAft>
                <a:defRPr/>
              </a:pPr>
              <a:endParaRPr lang="en-US" sz="1400">
                <a:solidFill>
                  <a:prstClr val="black"/>
                </a:solidFill>
                <a:latin typeface="Lucida Sans Unicode" pitchFamily="34" charset="0"/>
              </a:endParaRPr>
            </a:p>
          </p:txBody>
        </p:sp>
        <p:pic>
          <p:nvPicPr>
            <p:cNvPr id="9230" name="Picture 13" descr="MCj0431616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3716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 Box 14"/>
            <p:cNvSpPr txBox="1">
              <a:spLocks noChangeArrowheads="1"/>
            </p:cNvSpPr>
            <p:nvPr/>
          </p:nvSpPr>
          <p:spPr bwMode="auto">
            <a:xfrm>
              <a:off x="2189163" y="1339850"/>
              <a:ext cx="28765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fontAlgn="base" hangingPunct="1">
                <a:spcBef>
                  <a:spcPct val="0"/>
                </a:spcBef>
                <a:spcAft>
                  <a:spcPct val="0"/>
                </a:spcAft>
              </a:pPr>
              <a:endParaRPr lang="en-US" sz="2800" dirty="0">
                <a:solidFill>
                  <a:srgbClr val="CC0000"/>
                </a:solidFill>
                <a:latin typeface="Tahoma" pitchFamily="34" charset="0"/>
              </a:endParaRPr>
            </a:p>
            <a:p>
              <a:pPr algn="ctr" defTabSz="914400" eaLnBrk="1" fontAlgn="base" hangingPunct="1">
                <a:spcBef>
                  <a:spcPct val="0"/>
                </a:spcBef>
                <a:spcAft>
                  <a:spcPct val="0"/>
                </a:spcAft>
              </a:pPr>
              <a:r>
                <a:rPr lang="en-US" sz="2800" dirty="0" err="1">
                  <a:solidFill>
                    <a:srgbClr val="CC0000"/>
                  </a:solidFill>
                  <a:latin typeface="Tahoma" pitchFamily="34" charset="0"/>
                </a:rPr>
                <a:t>OpenFlow</a:t>
              </a:r>
              <a:r>
                <a:rPr lang="en-US" sz="2800" dirty="0">
                  <a:solidFill>
                    <a:srgbClr val="CC0000"/>
                  </a:solidFill>
                  <a:latin typeface="Tahoma" pitchFamily="34" charset="0"/>
                </a:rPr>
                <a:t> Switch</a:t>
              </a:r>
            </a:p>
          </p:txBody>
        </p:sp>
        <p:sp>
          <p:nvSpPr>
            <p:cNvPr id="9232" name="Rectangle 15"/>
            <p:cNvSpPr>
              <a:spLocks noChangeArrowheads="1"/>
            </p:cNvSpPr>
            <p:nvPr/>
          </p:nvSpPr>
          <p:spPr bwMode="auto">
            <a:xfrm>
              <a:off x="2971800" y="3886200"/>
              <a:ext cx="1143000" cy="914400"/>
            </a:xfrm>
            <a:prstGeom prst="rect">
              <a:avLst/>
            </a:prstGeom>
            <a:solidFill>
              <a:srgbClr val="DDDDDD"/>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r>
                <a:rPr lang="en-US" sz="2400">
                  <a:solidFill>
                    <a:prstClr val="black"/>
                  </a:solidFill>
                  <a:latin typeface="Lucida Sans Unicode" pitchFamily="34" charset="0"/>
                </a:rPr>
                <a:t>Flow</a:t>
              </a:r>
            </a:p>
            <a:p>
              <a:pPr algn="ctr" defTabSz="914400" fontAlgn="base">
                <a:spcBef>
                  <a:spcPct val="0"/>
                </a:spcBef>
                <a:spcAft>
                  <a:spcPct val="0"/>
                </a:spcAft>
              </a:pPr>
              <a:r>
                <a:rPr lang="en-US" sz="2400">
                  <a:solidFill>
                    <a:prstClr val="black"/>
                  </a:solidFill>
                  <a:latin typeface="Lucida Sans Unicode" pitchFamily="34" charset="0"/>
                </a:rPr>
                <a:t>Table</a:t>
              </a:r>
            </a:p>
          </p:txBody>
        </p:sp>
        <p:sp>
          <p:nvSpPr>
            <p:cNvPr id="9233" name="Rectangle 16"/>
            <p:cNvSpPr>
              <a:spLocks noChangeArrowheads="1"/>
            </p:cNvSpPr>
            <p:nvPr/>
          </p:nvSpPr>
          <p:spPr bwMode="auto">
            <a:xfrm>
              <a:off x="2971800" y="2667000"/>
              <a:ext cx="1143000" cy="914400"/>
            </a:xfrm>
            <a:prstGeom prst="rect">
              <a:avLst/>
            </a:prstGeom>
            <a:solidFill>
              <a:srgbClr val="DDDDDD"/>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r>
                <a:rPr lang="en-US" sz="2400" dirty="0">
                  <a:solidFill>
                    <a:prstClr val="black"/>
                  </a:solidFill>
                  <a:latin typeface="Lucida Sans Unicode" pitchFamily="34" charset="0"/>
                </a:rPr>
                <a:t>Secure</a:t>
              </a:r>
            </a:p>
            <a:p>
              <a:pPr algn="ctr" defTabSz="914400" fontAlgn="base">
                <a:spcBef>
                  <a:spcPct val="0"/>
                </a:spcBef>
                <a:spcAft>
                  <a:spcPct val="0"/>
                </a:spcAft>
              </a:pPr>
              <a:r>
                <a:rPr lang="en-US" sz="2400" dirty="0">
                  <a:solidFill>
                    <a:prstClr val="black"/>
                  </a:solidFill>
                  <a:latin typeface="Lucida Sans Unicode" pitchFamily="34" charset="0"/>
                </a:rPr>
                <a:t>Channel</a:t>
              </a:r>
            </a:p>
          </p:txBody>
        </p:sp>
        <p:sp>
          <p:nvSpPr>
            <p:cNvPr id="9234" name="Line 17"/>
            <p:cNvSpPr>
              <a:spLocks noChangeShapeType="1"/>
            </p:cNvSpPr>
            <p:nvPr/>
          </p:nvSpPr>
          <p:spPr bwMode="auto">
            <a:xfrm flipV="1">
              <a:off x="4114800" y="2057400"/>
              <a:ext cx="3352800" cy="1219200"/>
            </a:xfrm>
            <a:prstGeom prst="line">
              <a:avLst/>
            </a:prstGeom>
            <a:noFill/>
            <a:ln w="76200">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400">
                <a:solidFill>
                  <a:prstClr val="black"/>
                </a:solidFill>
                <a:latin typeface="Lucida Sans Unicode" pitchFamily="34" charset="0"/>
              </a:endParaRPr>
            </a:p>
          </p:txBody>
        </p:sp>
        <p:sp>
          <p:nvSpPr>
            <p:cNvPr id="9235" name="Text Box 18"/>
            <p:cNvSpPr txBox="1">
              <a:spLocks noChangeArrowheads="1"/>
            </p:cNvSpPr>
            <p:nvPr/>
          </p:nvSpPr>
          <p:spPr bwMode="auto">
            <a:xfrm>
              <a:off x="7926388" y="1828800"/>
              <a:ext cx="608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pPr>
              <a:r>
                <a:rPr lang="en-US" sz="2400">
                  <a:solidFill>
                    <a:prstClr val="white"/>
                  </a:solidFill>
                </a:rPr>
                <a:t>PC</a:t>
              </a:r>
            </a:p>
          </p:txBody>
        </p:sp>
        <p:sp>
          <p:nvSpPr>
            <p:cNvPr id="9236" name="Text Box 19"/>
            <p:cNvSpPr txBox="1">
              <a:spLocks noChangeArrowheads="1"/>
            </p:cNvSpPr>
            <p:nvPr/>
          </p:nvSpPr>
          <p:spPr bwMode="auto">
            <a:xfrm rot="-1283188">
              <a:off x="5446713" y="1905000"/>
              <a:ext cx="1225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pPr>
              <a:r>
                <a:rPr lang="en-US" sz="1400">
                  <a:solidFill>
                    <a:prstClr val="black"/>
                  </a:solidFill>
                </a:rPr>
                <a:t>OpenFlow</a:t>
              </a:r>
            </a:p>
            <a:p>
              <a:pPr defTabSz="914400" eaLnBrk="1" fontAlgn="base" hangingPunct="1">
                <a:spcBef>
                  <a:spcPct val="0"/>
                </a:spcBef>
                <a:spcAft>
                  <a:spcPct val="0"/>
                </a:spcAft>
              </a:pPr>
              <a:r>
                <a:rPr lang="en-US" sz="1400">
                  <a:solidFill>
                    <a:prstClr val="black"/>
                  </a:solidFill>
                </a:rPr>
                <a:t>Protocol</a:t>
              </a:r>
            </a:p>
          </p:txBody>
        </p:sp>
        <p:sp>
          <p:nvSpPr>
            <p:cNvPr id="9237" name="Text Box 20"/>
            <p:cNvSpPr txBox="1">
              <a:spLocks noChangeArrowheads="1"/>
            </p:cNvSpPr>
            <p:nvPr/>
          </p:nvSpPr>
          <p:spPr bwMode="auto">
            <a:xfrm rot="20643277">
              <a:off x="5650788" y="2538432"/>
              <a:ext cx="1042826" cy="319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pPr>
              <a:r>
                <a:rPr lang="en-US" sz="1400" dirty="0">
                  <a:solidFill>
                    <a:prstClr val="black"/>
                  </a:solidFill>
                </a:rPr>
                <a:t>TCP / TLS</a:t>
              </a:r>
            </a:p>
          </p:txBody>
        </p:sp>
        <p:sp>
          <p:nvSpPr>
            <p:cNvPr id="9238" name="Line 21"/>
            <p:cNvSpPr>
              <a:spLocks noChangeShapeType="1"/>
            </p:cNvSpPr>
            <p:nvPr/>
          </p:nvSpPr>
          <p:spPr bwMode="auto">
            <a:xfrm>
              <a:off x="2667000" y="3733800"/>
              <a:ext cx="1752600" cy="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400">
                <a:solidFill>
                  <a:prstClr val="black"/>
                </a:solidFill>
                <a:latin typeface="Lucida Sans Unicode" pitchFamily="34" charset="0"/>
              </a:endParaRPr>
            </a:p>
          </p:txBody>
        </p:sp>
        <p:sp>
          <p:nvSpPr>
            <p:cNvPr id="9239" name="Text Box 22"/>
            <p:cNvSpPr txBox="1">
              <a:spLocks noChangeArrowheads="1"/>
            </p:cNvSpPr>
            <p:nvPr/>
          </p:nvSpPr>
          <p:spPr bwMode="auto">
            <a:xfrm>
              <a:off x="2455863" y="4038600"/>
              <a:ext cx="574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pPr>
              <a:r>
                <a:rPr lang="en-US" sz="2400">
                  <a:solidFill>
                    <a:srgbClr val="CC0000"/>
                  </a:solidFill>
                </a:rPr>
                <a:t>hw</a:t>
              </a:r>
            </a:p>
          </p:txBody>
        </p:sp>
        <p:sp>
          <p:nvSpPr>
            <p:cNvPr id="9240" name="Text Box 23"/>
            <p:cNvSpPr txBox="1">
              <a:spLocks noChangeArrowheads="1"/>
            </p:cNvSpPr>
            <p:nvPr/>
          </p:nvSpPr>
          <p:spPr bwMode="auto">
            <a:xfrm>
              <a:off x="2462213" y="2846388"/>
              <a:ext cx="557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pPr>
              <a:r>
                <a:rPr lang="en-US" sz="2400">
                  <a:solidFill>
                    <a:srgbClr val="CC0000"/>
                  </a:solidFill>
                </a:rPr>
                <a:t>sw</a:t>
              </a:r>
            </a:p>
          </p:txBody>
        </p:sp>
        <p:sp>
          <p:nvSpPr>
            <p:cNvPr id="9241" name="Line 24"/>
            <p:cNvSpPr>
              <a:spLocks noChangeShapeType="1"/>
            </p:cNvSpPr>
            <p:nvPr/>
          </p:nvSpPr>
          <p:spPr bwMode="auto">
            <a:xfrm>
              <a:off x="3048000" y="5486400"/>
              <a:ext cx="457200" cy="0"/>
            </a:xfrm>
            <a:prstGeom prst="line">
              <a:avLst/>
            </a:prstGeom>
            <a:noFill/>
            <a:ln w="571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1400">
                <a:solidFill>
                  <a:prstClr val="black"/>
                </a:solidFill>
                <a:latin typeface="Lucida Sans Unicode" pitchFamily="34" charset="0"/>
              </a:endParaRPr>
            </a:p>
          </p:txBody>
        </p:sp>
        <p:sp>
          <p:nvSpPr>
            <p:cNvPr id="9242" name="Text Box 25"/>
            <p:cNvSpPr txBox="1">
              <a:spLocks noChangeArrowheads="1"/>
            </p:cNvSpPr>
            <p:nvPr/>
          </p:nvSpPr>
          <p:spPr bwMode="auto">
            <a:xfrm>
              <a:off x="1828800" y="1371600"/>
              <a:ext cx="328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pPr>
              <a:r>
                <a:rPr lang="en-US" sz="1400" i="1">
                  <a:solidFill>
                    <a:prstClr val="black"/>
                  </a:solidFill>
                </a:rPr>
                <a:t>OpenFlow Switch specification</a:t>
              </a:r>
            </a:p>
          </p:txBody>
        </p:sp>
      </p:grpSp>
      <p:sp>
        <p:nvSpPr>
          <p:cNvPr id="9243" name="Rectangle 26"/>
          <p:cNvSpPr>
            <a:spLocks noGrp="1" noChangeArrowheads="1"/>
          </p:cNvSpPr>
          <p:nvPr>
            <p:ph type="title"/>
          </p:nvPr>
        </p:nvSpPr>
        <p:spPr>
          <a:xfrm>
            <a:off x="457200" y="0"/>
            <a:ext cx="8229600" cy="1143000"/>
          </a:xfrm>
        </p:spPr>
        <p:txBody>
          <a:bodyPr>
            <a:normAutofit/>
          </a:bodyPr>
          <a:lstStyle/>
          <a:p>
            <a:r>
              <a:rPr lang="en-US" dirty="0"/>
              <a:t>Components of OpenFlow Network</a:t>
            </a:r>
          </a:p>
        </p:txBody>
      </p:sp>
      <p:sp>
        <p:nvSpPr>
          <p:cNvPr id="3" name="Slide Number Placeholder 2"/>
          <p:cNvSpPr>
            <a:spLocks noGrp="1"/>
          </p:cNvSpPr>
          <p:nvPr>
            <p:ph type="sldNum" sz="quarter" idx="12"/>
          </p:nvPr>
        </p:nvSpPr>
        <p:spPr/>
        <p:txBody>
          <a:bodyPr/>
          <a:lstStyle/>
          <a:p>
            <a:fld id="{8B37D5FE-740C-46F5-801A-FA5477D9711F}" type="slidenum">
              <a:rPr lang="en-US" smtClean="0">
                <a:solidFill>
                  <a:prstClr val="black">
                    <a:tint val="75000"/>
                  </a:prstClr>
                </a:solidFill>
              </a:rPr>
              <a:pPr/>
              <a:t>33</a:t>
            </a:fld>
            <a:endParaRPr lang="en-US">
              <a:solidFill>
                <a:prstClr val="black">
                  <a:tint val="75000"/>
                </a:prstClr>
              </a:solidFill>
            </a:endParaRPr>
          </a:p>
        </p:txBody>
      </p:sp>
      <p:sp>
        <p:nvSpPr>
          <p:cNvPr id="29" name="TextBox 28"/>
          <p:cNvSpPr txBox="1"/>
          <p:nvPr/>
        </p:nvSpPr>
        <p:spPr>
          <a:xfrm>
            <a:off x="1066800" y="6477000"/>
            <a:ext cx="6705600" cy="307777"/>
          </a:xfrm>
          <a:prstGeom prst="rect">
            <a:avLst/>
          </a:prstGeom>
          <a:noFill/>
        </p:spPr>
        <p:txBody>
          <a:bodyPr wrap="square" rtlCol="0">
            <a:spAutoFit/>
          </a:bodyPr>
          <a:lstStyle/>
          <a:p>
            <a:pPr defTabSz="914400" fontAlgn="base">
              <a:spcBef>
                <a:spcPct val="0"/>
              </a:spcBef>
              <a:spcAft>
                <a:spcPct val="0"/>
              </a:spcAft>
            </a:pPr>
            <a:r>
              <a:rPr lang="en-US" sz="1400" dirty="0">
                <a:solidFill>
                  <a:prstClr val="black"/>
                </a:solidFill>
                <a:latin typeface="Lucida Sans Unicode" pitchFamily="34" charset="0"/>
              </a:rPr>
              <a:t>* Figure From OpenFlow Switch Specification</a:t>
            </a:r>
            <a:endParaRPr lang="en-IN" sz="1400" dirty="0">
              <a:solidFill>
                <a:prstClr val="black"/>
              </a:solidFill>
              <a:latin typeface="Lucida Sans Unicode" pitchFamily="34" charset="0"/>
            </a:endParaRPr>
          </a:p>
        </p:txBody>
      </p:sp>
      <p:sp>
        <p:nvSpPr>
          <p:cNvPr id="4" name="Zástupný symbol pro datum 3"/>
          <p:cNvSpPr>
            <a:spLocks noGrp="1"/>
          </p:cNvSpPr>
          <p:nvPr>
            <p:ph type="dt" sz="half" idx="10"/>
          </p:nvPr>
        </p:nvSpPr>
        <p:spPr/>
        <p:txBody>
          <a:bodyPr/>
          <a:lstStyle/>
          <a:p>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Tree>
    <p:extLst>
      <p:ext uri="{BB962C8B-B14F-4D97-AF65-F5344CB8AC3E}">
        <p14:creationId xmlns:p14="http://schemas.microsoft.com/office/powerpoint/2010/main" val="10773143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ChangeArrowheads="1"/>
          </p:cNvSpPr>
          <p:nvPr>
            <p:ph type="title" idx="4294967295"/>
          </p:nvPr>
        </p:nvSpPr>
        <p:spPr>
          <a:xfrm>
            <a:off x="2392363" y="2566988"/>
            <a:ext cx="6022975" cy="777875"/>
          </a:xfrm>
        </p:spPr>
        <p:txBody>
          <a:bodyPr/>
          <a:lstStyle/>
          <a:p>
            <a:pPr eaLnBrk="1" hangingPunct="1"/>
            <a:r>
              <a:rPr lang="en-US" altLang="cs-CZ" sz="4100">
                <a:latin typeface="Calibri" panose="020F0502020204030204" pitchFamily="34" charset="0"/>
                <a:cs typeface="Calibri" panose="020F0502020204030204" pitchFamily="34" charset="0"/>
              </a:rPr>
              <a:t>How does OpenFlow work?</a:t>
            </a:r>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063" y="2566988"/>
            <a:ext cx="965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484"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FontTx/>
              <a:buNone/>
            </a:pPr>
            <a:fld id="{69B4DEB1-8DC0-4812-B2D4-D3B213130FA7}" type="slidenum">
              <a:rPr lang="en-US" altLang="cs-CZ" sz="1200" smtClean="0">
                <a:solidFill>
                  <a:srgbClr val="898989"/>
                </a:solidFill>
              </a:rPr>
              <a:pPr algn="r" fontAlgn="base">
                <a:spcBef>
                  <a:spcPct val="0"/>
                </a:spcBef>
                <a:spcAft>
                  <a:spcPct val="0"/>
                </a:spcAft>
                <a:buFontTx/>
                <a:buNone/>
              </a:pPr>
              <a:t>34</a:t>
            </a:fld>
            <a:endParaRPr lang="en-US" altLang="cs-CZ" sz="1200">
              <a:solidFill>
                <a:srgbClr val="898989"/>
              </a:solidFill>
            </a:endParaRPr>
          </a:p>
        </p:txBody>
      </p:sp>
      <p:sp>
        <p:nvSpPr>
          <p:cNvPr id="2" name="Zástupný symbol pro datum 1"/>
          <p:cNvSpPr>
            <a:spLocks noGrp="1"/>
          </p:cNvSpPr>
          <p:nvPr>
            <p:ph type="dt" sz="half" idx="10"/>
          </p:nvPr>
        </p:nvSpPr>
        <p:spPr/>
        <p:txBody>
          <a:bodyPr/>
          <a:lstStyle/>
          <a:p>
            <a:pPr>
              <a:defRPr/>
            </a:pPr>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3" name="Zástupný symbol pro číslo snímku 2"/>
          <p:cNvSpPr>
            <a:spLocks noGrp="1"/>
          </p:cNvSpPr>
          <p:nvPr>
            <p:ph type="sldNum" sz="quarter" idx="12"/>
          </p:nvPr>
        </p:nvSpPr>
        <p:spPr/>
        <p:txBody>
          <a:bodyPr/>
          <a:lstStyle/>
          <a:p>
            <a:pPr>
              <a:defRPr/>
            </a:pPr>
            <a:fld id="{23776532-A5AF-48D7-B00A-BA430FBB7DBE}" type="slidenum">
              <a:rPr lang="en-US" altLang="cs-CZ" smtClean="0"/>
              <a:pPr>
                <a:defRPr/>
              </a:pPr>
              <a:t>34</a:t>
            </a:fld>
            <a:endParaRPr lang="en-US" altLang="cs-CZ"/>
          </a:p>
        </p:txBody>
      </p:sp>
    </p:spTree>
    <p:extLst>
      <p:ext uri="{BB962C8B-B14F-4D97-AF65-F5344CB8AC3E}">
        <p14:creationId xmlns:p14="http://schemas.microsoft.com/office/powerpoint/2010/main" val="420980047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56261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675"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626100"/>
            <a:ext cx="11430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676"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2075" y="5635625"/>
            <a:ext cx="11430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677"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9113" y="56261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678" name="Line 5"/>
          <p:cNvSpPr>
            <a:spLocks noChangeShapeType="1"/>
          </p:cNvSpPr>
          <p:nvPr/>
        </p:nvSpPr>
        <p:spPr bwMode="auto">
          <a:xfrm flipH="1">
            <a:off x="1303338" y="4786313"/>
            <a:ext cx="536575" cy="965200"/>
          </a:xfrm>
          <a:prstGeom prst="line">
            <a:avLst/>
          </a:prstGeom>
          <a:noFill/>
          <a:ln w="38100">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28679" name="Line 6"/>
          <p:cNvSpPr>
            <a:spLocks noChangeShapeType="1"/>
          </p:cNvSpPr>
          <p:nvPr/>
        </p:nvSpPr>
        <p:spPr bwMode="auto">
          <a:xfrm flipH="1">
            <a:off x="2714625" y="4776788"/>
            <a:ext cx="284163" cy="928687"/>
          </a:xfrm>
          <a:prstGeom prst="line">
            <a:avLst/>
          </a:prstGeom>
          <a:noFill/>
          <a:ln w="38100">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28680" name="Line 7"/>
          <p:cNvSpPr>
            <a:spLocks noChangeShapeType="1"/>
          </p:cNvSpPr>
          <p:nvPr/>
        </p:nvSpPr>
        <p:spPr bwMode="auto">
          <a:xfrm>
            <a:off x="4286250" y="4786313"/>
            <a:ext cx="125413" cy="928687"/>
          </a:xfrm>
          <a:prstGeom prst="line">
            <a:avLst/>
          </a:prstGeom>
          <a:noFill/>
          <a:ln w="38100">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28681" name="Line 8"/>
          <p:cNvSpPr>
            <a:spLocks noChangeShapeType="1"/>
          </p:cNvSpPr>
          <p:nvPr/>
        </p:nvSpPr>
        <p:spPr bwMode="auto">
          <a:xfrm>
            <a:off x="5643563" y="4803775"/>
            <a:ext cx="223837" cy="973138"/>
          </a:xfrm>
          <a:prstGeom prst="line">
            <a:avLst/>
          </a:prstGeom>
          <a:noFill/>
          <a:ln w="38100">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28682" name="Rectangle 9"/>
          <p:cNvSpPr>
            <a:spLocks/>
          </p:cNvSpPr>
          <p:nvPr/>
        </p:nvSpPr>
        <p:spPr bwMode="auto">
          <a:xfrm>
            <a:off x="7518400" y="530225"/>
            <a:ext cx="1404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Bef>
                <a:spcPct val="0"/>
              </a:spcBef>
              <a:spcAft>
                <a:spcPct val="0"/>
              </a:spcAft>
              <a:buFontTx/>
              <a:buNone/>
            </a:pPr>
            <a:r>
              <a:rPr lang="en-US" altLang="cs-CZ" sz="2700">
                <a:solidFill>
                  <a:srgbClr val="163F88"/>
                </a:solidFill>
              </a:rPr>
              <a:t>Controller</a:t>
            </a:r>
          </a:p>
        </p:txBody>
      </p:sp>
      <p:pic>
        <p:nvPicPr>
          <p:cNvPr id="28683" name="Pictur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6350" y="1000125"/>
            <a:ext cx="144621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8684" name="Rectangle 11"/>
          <p:cNvSpPr>
            <a:spLocks/>
          </p:cNvSpPr>
          <p:nvPr/>
        </p:nvSpPr>
        <p:spPr bwMode="auto">
          <a:xfrm>
            <a:off x="8255000" y="1482725"/>
            <a:ext cx="31908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2400">
                <a:solidFill>
                  <a:srgbClr val="FFFFFF"/>
                </a:solidFill>
              </a:rPr>
              <a:t>PC</a:t>
            </a:r>
          </a:p>
        </p:txBody>
      </p:sp>
      <p:sp>
        <p:nvSpPr>
          <p:cNvPr id="28685" name="Line 12"/>
          <p:cNvSpPr>
            <a:spLocks noChangeShapeType="1"/>
          </p:cNvSpPr>
          <p:nvPr/>
        </p:nvSpPr>
        <p:spPr bwMode="auto">
          <a:xfrm>
            <a:off x="3027363" y="3313113"/>
            <a:ext cx="1749425" cy="1587"/>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28686" name="Rectangle 13"/>
          <p:cNvSpPr>
            <a:spLocks/>
          </p:cNvSpPr>
          <p:nvPr/>
        </p:nvSpPr>
        <p:spPr bwMode="auto">
          <a:xfrm>
            <a:off x="312738" y="3357563"/>
            <a:ext cx="8651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srgbClr val="163F88"/>
                </a:solidFill>
              </a:rPr>
              <a:t>Hardware</a:t>
            </a:r>
          </a:p>
          <a:p>
            <a:pPr fontAlgn="base">
              <a:spcBef>
                <a:spcPct val="0"/>
              </a:spcBef>
              <a:spcAft>
                <a:spcPct val="0"/>
              </a:spcAft>
              <a:buFontTx/>
              <a:buNone/>
            </a:pPr>
            <a:r>
              <a:rPr lang="en-US" altLang="cs-CZ" sz="1700">
                <a:solidFill>
                  <a:srgbClr val="163F88"/>
                </a:solidFill>
              </a:rPr>
              <a:t>Layer</a:t>
            </a:r>
          </a:p>
        </p:txBody>
      </p:sp>
      <p:sp>
        <p:nvSpPr>
          <p:cNvPr id="28687" name="Rectangle 14"/>
          <p:cNvSpPr>
            <a:spLocks/>
          </p:cNvSpPr>
          <p:nvPr/>
        </p:nvSpPr>
        <p:spPr bwMode="auto">
          <a:xfrm>
            <a:off x="360363" y="1758950"/>
            <a:ext cx="7921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srgbClr val="163F88"/>
                </a:solidFill>
              </a:rPr>
              <a:t>Software</a:t>
            </a:r>
          </a:p>
          <a:p>
            <a:pPr fontAlgn="base">
              <a:spcBef>
                <a:spcPct val="0"/>
              </a:spcBef>
              <a:spcAft>
                <a:spcPct val="0"/>
              </a:spcAft>
              <a:buFontTx/>
              <a:buNone/>
            </a:pPr>
            <a:r>
              <a:rPr lang="en-US" altLang="cs-CZ" sz="1700">
                <a:solidFill>
                  <a:srgbClr val="163F88"/>
                </a:solidFill>
              </a:rPr>
              <a:t>Layer</a:t>
            </a:r>
          </a:p>
        </p:txBody>
      </p:sp>
      <p:sp>
        <p:nvSpPr>
          <p:cNvPr id="28688" name="AutoShape 15"/>
          <p:cNvSpPr>
            <a:spLocks/>
          </p:cNvSpPr>
          <p:nvPr/>
        </p:nvSpPr>
        <p:spPr bwMode="auto">
          <a:xfrm>
            <a:off x="1258888" y="1312863"/>
            <a:ext cx="5037137" cy="3455987"/>
          </a:xfrm>
          <a:prstGeom prst="roundRect">
            <a:avLst>
              <a:gd name="adj" fmla="val 3875"/>
            </a:avLst>
          </a:prstGeom>
          <a:solidFill>
            <a:srgbClr val="C8D2DF"/>
          </a:solidFill>
          <a:ln w="25400">
            <a:solidFill>
              <a:srgbClr val="163F88"/>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28689" name="Rectangle 16"/>
          <p:cNvSpPr>
            <a:spLocks/>
          </p:cNvSpPr>
          <p:nvPr/>
        </p:nvSpPr>
        <p:spPr bwMode="auto">
          <a:xfrm>
            <a:off x="2819400" y="2619375"/>
            <a:ext cx="18303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300">
                <a:solidFill>
                  <a:prstClr val="black"/>
                </a:solidFill>
              </a:rPr>
              <a:t>Flow Table</a:t>
            </a:r>
          </a:p>
        </p:txBody>
      </p:sp>
      <p:sp>
        <p:nvSpPr>
          <p:cNvPr id="28690" name="Line 17"/>
          <p:cNvSpPr>
            <a:spLocks noChangeShapeType="1"/>
          </p:cNvSpPr>
          <p:nvPr/>
        </p:nvSpPr>
        <p:spPr bwMode="auto">
          <a:xfrm rot="10800000" flipH="1">
            <a:off x="6323013" y="1446213"/>
            <a:ext cx="1574800" cy="544512"/>
          </a:xfrm>
          <a:prstGeom prst="line">
            <a:avLst/>
          </a:prstGeom>
          <a:noFill/>
          <a:ln w="76200">
            <a:solidFill>
              <a:schemeClr val="tx1"/>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cs-CZ">
              <a:solidFill>
                <a:prstClr val="black"/>
              </a:solidFill>
              <a:latin typeface="Arial" panose="020B0604020202020204" pitchFamily="34" charset="0"/>
            </a:endParaRPr>
          </a:p>
        </p:txBody>
      </p:sp>
      <p:grpSp>
        <p:nvGrpSpPr>
          <p:cNvPr id="28691" name="Group 18"/>
          <p:cNvGrpSpPr>
            <a:grpSpLocks/>
          </p:cNvGrpSpPr>
          <p:nvPr/>
        </p:nvGrpSpPr>
        <p:grpSpPr bwMode="auto">
          <a:xfrm>
            <a:off x="1352550" y="2851150"/>
            <a:ext cx="4827588" cy="571500"/>
            <a:chOff x="0" y="0"/>
            <a:chExt cx="4323" cy="512"/>
          </a:xfrm>
        </p:grpSpPr>
        <p:sp>
          <p:nvSpPr>
            <p:cNvPr id="28711" name="Rectangle 19"/>
            <p:cNvSpPr>
              <a:spLocks/>
            </p:cNvSpPr>
            <p:nvPr/>
          </p:nvSpPr>
          <p:spPr bwMode="auto">
            <a:xfrm>
              <a:off x="4"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28712" name="Rectangle 20"/>
            <p:cNvSpPr>
              <a:spLocks/>
            </p:cNvSpPr>
            <p:nvPr/>
          </p:nvSpPr>
          <p:spPr bwMode="auto">
            <a:xfrm>
              <a:off x="0" y="0"/>
              <a:ext cx="589"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MAC</a:t>
              </a:r>
            </a:p>
            <a:p>
              <a:pPr fontAlgn="base">
                <a:spcBef>
                  <a:spcPct val="0"/>
                </a:spcBef>
                <a:spcAft>
                  <a:spcPct val="0"/>
                </a:spcAft>
                <a:buFontTx/>
                <a:buNone/>
              </a:pPr>
              <a:r>
                <a:rPr lang="en-US" altLang="cs-CZ" sz="1700">
                  <a:solidFill>
                    <a:prstClr val="black"/>
                  </a:solidFill>
                </a:rPr>
                <a:t>src</a:t>
              </a:r>
            </a:p>
          </p:txBody>
        </p:sp>
        <p:sp>
          <p:nvSpPr>
            <p:cNvPr id="28713" name="Rectangle 21"/>
            <p:cNvSpPr>
              <a:spLocks/>
            </p:cNvSpPr>
            <p:nvPr/>
          </p:nvSpPr>
          <p:spPr bwMode="auto">
            <a:xfrm>
              <a:off x="597"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28714" name="Rectangle 22"/>
            <p:cNvSpPr>
              <a:spLocks/>
            </p:cNvSpPr>
            <p:nvPr/>
          </p:nvSpPr>
          <p:spPr bwMode="auto">
            <a:xfrm>
              <a:off x="623" y="0"/>
              <a:ext cx="568"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MAC</a:t>
              </a:r>
            </a:p>
            <a:p>
              <a:pPr fontAlgn="base">
                <a:spcBef>
                  <a:spcPct val="0"/>
                </a:spcBef>
                <a:spcAft>
                  <a:spcPct val="0"/>
                </a:spcAft>
                <a:buFontTx/>
                <a:buNone/>
              </a:pPr>
              <a:r>
                <a:rPr lang="en-US" altLang="cs-CZ" sz="1700">
                  <a:solidFill>
                    <a:prstClr val="black"/>
                  </a:solidFill>
                </a:rPr>
                <a:t>dst</a:t>
              </a:r>
            </a:p>
          </p:txBody>
        </p:sp>
        <p:sp>
          <p:nvSpPr>
            <p:cNvPr id="28715" name="Rectangle 23"/>
            <p:cNvSpPr>
              <a:spLocks/>
            </p:cNvSpPr>
            <p:nvPr/>
          </p:nvSpPr>
          <p:spPr bwMode="auto">
            <a:xfrm>
              <a:off x="1191" y="15"/>
              <a:ext cx="592"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28716" name="Rectangle 24"/>
            <p:cNvSpPr>
              <a:spLocks/>
            </p:cNvSpPr>
            <p:nvPr/>
          </p:nvSpPr>
          <p:spPr bwMode="auto">
            <a:xfrm>
              <a:off x="1196" y="0"/>
              <a:ext cx="590"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IP</a:t>
              </a:r>
            </a:p>
            <a:p>
              <a:pPr fontAlgn="base">
                <a:spcBef>
                  <a:spcPct val="0"/>
                </a:spcBef>
                <a:spcAft>
                  <a:spcPct val="0"/>
                </a:spcAft>
                <a:buFontTx/>
                <a:buNone/>
              </a:pPr>
              <a:r>
                <a:rPr lang="en-US" altLang="cs-CZ" sz="1700">
                  <a:solidFill>
                    <a:prstClr val="black"/>
                  </a:solidFill>
                </a:rPr>
                <a:t>Src</a:t>
              </a:r>
            </a:p>
          </p:txBody>
        </p:sp>
        <p:sp>
          <p:nvSpPr>
            <p:cNvPr id="28717" name="Rectangle 25"/>
            <p:cNvSpPr>
              <a:spLocks/>
            </p:cNvSpPr>
            <p:nvPr/>
          </p:nvSpPr>
          <p:spPr bwMode="auto">
            <a:xfrm>
              <a:off x="1790"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28718" name="Rectangle 26"/>
            <p:cNvSpPr>
              <a:spLocks/>
            </p:cNvSpPr>
            <p:nvPr/>
          </p:nvSpPr>
          <p:spPr bwMode="auto">
            <a:xfrm>
              <a:off x="1787" y="0"/>
              <a:ext cx="597"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IP</a:t>
              </a:r>
            </a:p>
            <a:p>
              <a:pPr fontAlgn="base">
                <a:spcBef>
                  <a:spcPct val="0"/>
                </a:spcBef>
                <a:spcAft>
                  <a:spcPct val="0"/>
                </a:spcAft>
                <a:buFontTx/>
                <a:buNone/>
              </a:pPr>
              <a:r>
                <a:rPr lang="en-US" altLang="cs-CZ" sz="1700">
                  <a:solidFill>
                    <a:prstClr val="black"/>
                  </a:solidFill>
                </a:rPr>
                <a:t>Dst</a:t>
              </a:r>
            </a:p>
          </p:txBody>
        </p:sp>
        <p:sp>
          <p:nvSpPr>
            <p:cNvPr id="28719" name="Rectangle 27"/>
            <p:cNvSpPr>
              <a:spLocks/>
            </p:cNvSpPr>
            <p:nvPr/>
          </p:nvSpPr>
          <p:spPr bwMode="auto">
            <a:xfrm>
              <a:off x="2376"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28720" name="Rectangle 28"/>
            <p:cNvSpPr>
              <a:spLocks/>
            </p:cNvSpPr>
            <p:nvPr/>
          </p:nvSpPr>
          <p:spPr bwMode="auto">
            <a:xfrm>
              <a:off x="2380" y="0"/>
              <a:ext cx="59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TCP</a:t>
              </a:r>
            </a:p>
            <a:p>
              <a:pPr fontAlgn="base">
                <a:spcBef>
                  <a:spcPct val="0"/>
                </a:spcBef>
                <a:spcAft>
                  <a:spcPct val="0"/>
                </a:spcAft>
                <a:buFontTx/>
                <a:buNone/>
              </a:pPr>
              <a:r>
                <a:rPr lang="en-US" altLang="cs-CZ" sz="1700">
                  <a:solidFill>
                    <a:prstClr val="black"/>
                  </a:solidFill>
                </a:rPr>
                <a:t>sport</a:t>
              </a:r>
            </a:p>
          </p:txBody>
        </p:sp>
        <p:sp>
          <p:nvSpPr>
            <p:cNvPr id="28721" name="Rectangle 29"/>
            <p:cNvSpPr>
              <a:spLocks/>
            </p:cNvSpPr>
            <p:nvPr/>
          </p:nvSpPr>
          <p:spPr bwMode="auto">
            <a:xfrm>
              <a:off x="2976"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28722" name="Rectangle 30"/>
            <p:cNvSpPr>
              <a:spLocks/>
            </p:cNvSpPr>
            <p:nvPr/>
          </p:nvSpPr>
          <p:spPr bwMode="auto">
            <a:xfrm>
              <a:off x="2971" y="0"/>
              <a:ext cx="59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TCP</a:t>
              </a:r>
            </a:p>
            <a:p>
              <a:pPr fontAlgn="base">
                <a:spcBef>
                  <a:spcPct val="0"/>
                </a:spcBef>
                <a:spcAft>
                  <a:spcPct val="0"/>
                </a:spcAft>
                <a:buFontTx/>
                <a:buNone/>
              </a:pPr>
              <a:r>
                <a:rPr lang="en-US" altLang="cs-CZ" sz="1700">
                  <a:solidFill>
                    <a:prstClr val="black"/>
                  </a:solidFill>
                </a:rPr>
                <a:t>dport</a:t>
              </a:r>
            </a:p>
          </p:txBody>
        </p:sp>
        <p:sp>
          <p:nvSpPr>
            <p:cNvPr id="28723" name="Rectangle 31"/>
            <p:cNvSpPr>
              <a:spLocks/>
            </p:cNvSpPr>
            <p:nvPr/>
          </p:nvSpPr>
          <p:spPr bwMode="auto">
            <a:xfrm>
              <a:off x="3576" y="12"/>
              <a:ext cx="747" cy="488"/>
            </a:xfrm>
            <a:prstGeom prst="rect">
              <a:avLst/>
            </a:prstGeom>
            <a:solidFill>
              <a:srgbClr val="CBE97B"/>
            </a:solidFill>
            <a:ln w="12700">
              <a:solidFill>
                <a:srgbClr val="697D3A"/>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28724" name="Rectangle 32"/>
            <p:cNvSpPr>
              <a:spLocks/>
            </p:cNvSpPr>
            <p:nvPr/>
          </p:nvSpPr>
          <p:spPr bwMode="auto">
            <a:xfrm>
              <a:off x="3568" y="111"/>
              <a:ext cx="7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Action</a:t>
              </a:r>
            </a:p>
          </p:txBody>
        </p:sp>
      </p:grpSp>
      <p:sp>
        <p:nvSpPr>
          <p:cNvPr id="28692" name="AutoShape 33"/>
          <p:cNvSpPr>
            <a:spLocks/>
          </p:cNvSpPr>
          <p:nvPr/>
        </p:nvSpPr>
        <p:spPr bwMode="auto">
          <a:xfrm>
            <a:off x="1500188" y="1581150"/>
            <a:ext cx="4537075" cy="785813"/>
          </a:xfrm>
          <a:prstGeom prst="roundRect">
            <a:avLst>
              <a:gd name="adj" fmla="val 17042"/>
            </a:avLst>
          </a:prstGeom>
          <a:solidFill>
            <a:srgbClr val="E6E6E6"/>
          </a:solidFill>
          <a:ln w="25400">
            <a:solidFill>
              <a:srgbClr val="163F88"/>
            </a:solidFill>
            <a:miter lim="800000"/>
            <a:headEnd/>
            <a:tailEnd/>
          </a:ln>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2800">
                <a:solidFill>
                  <a:prstClr val="black"/>
                </a:solidFill>
              </a:rPr>
              <a:t>OpenFlow Client</a:t>
            </a:r>
          </a:p>
        </p:txBody>
      </p:sp>
      <p:sp>
        <p:nvSpPr>
          <p:cNvPr id="28693" name="Line 34"/>
          <p:cNvSpPr>
            <a:spLocks noChangeShapeType="1"/>
          </p:cNvSpPr>
          <p:nvPr/>
        </p:nvSpPr>
        <p:spPr bwMode="auto">
          <a:xfrm>
            <a:off x="1339850" y="2616200"/>
            <a:ext cx="4830763" cy="0"/>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cs-CZ">
              <a:solidFill>
                <a:prstClr val="black"/>
              </a:solidFill>
              <a:latin typeface="Arial" panose="020B0604020202020204" pitchFamily="34" charset="0"/>
            </a:endParaRPr>
          </a:p>
        </p:txBody>
      </p:sp>
      <p:grpSp>
        <p:nvGrpSpPr>
          <p:cNvPr id="3" name="Group 36"/>
          <p:cNvGrpSpPr>
            <a:grpSpLocks/>
          </p:cNvGrpSpPr>
          <p:nvPr/>
        </p:nvGrpSpPr>
        <p:grpSpPr bwMode="auto">
          <a:xfrm>
            <a:off x="1357313" y="3490913"/>
            <a:ext cx="4822825" cy="312737"/>
            <a:chOff x="0" y="0"/>
            <a:chExt cx="4320" cy="280"/>
          </a:xfrm>
        </p:grpSpPr>
        <p:sp>
          <p:nvSpPr>
            <p:cNvPr id="28703" name="Rectangle 37"/>
            <p:cNvSpPr>
              <a:spLocks/>
            </p:cNvSpPr>
            <p:nvPr/>
          </p:nvSpPr>
          <p:spPr bwMode="auto">
            <a:xfrm>
              <a:off x="0" y="0"/>
              <a:ext cx="4320" cy="280"/>
            </a:xfrm>
            <a:prstGeom prst="rect">
              <a:avLst/>
            </a:prstGeom>
            <a:solidFill>
              <a:srgbClr val="E6E6E6"/>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28704" name="Rectangle 38"/>
            <p:cNvSpPr>
              <a:spLocks/>
            </p:cNvSpPr>
            <p:nvPr/>
          </p:nvSpPr>
          <p:spPr bwMode="auto">
            <a:xfrm>
              <a:off x="2990" y="21"/>
              <a:ext cx="576"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300">
                  <a:solidFill>
                    <a:prstClr val="black"/>
                  </a:solidFill>
                </a:rPr>
                <a:t>*</a:t>
              </a:r>
            </a:p>
          </p:txBody>
        </p:sp>
        <p:sp>
          <p:nvSpPr>
            <p:cNvPr id="28705" name="Rectangle 39"/>
            <p:cNvSpPr>
              <a:spLocks/>
            </p:cNvSpPr>
            <p:nvPr/>
          </p:nvSpPr>
          <p:spPr bwMode="auto">
            <a:xfrm>
              <a:off x="2390" y="21"/>
              <a:ext cx="576"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300">
                  <a:solidFill>
                    <a:prstClr val="black"/>
                  </a:solidFill>
                </a:rPr>
                <a:t>*</a:t>
              </a:r>
            </a:p>
          </p:txBody>
        </p:sp>
        <p:sp>
          <p:nvSpPr>
            <p:cNvPr id="28706" name="Rectangle 40"/>
            <p:cNvSpPr>
              <a:spLocks/>
            </p:cNvSpPr>
            <p:nvPr/>
          </p:nvSpPr>
          <p:spPr bwMode="auto">
            <a:xfrm>
              <a:off x="1790" y="21"/>
              <a:ext cx="576"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300">
                  <a:solidFill>
                    <a:prstClr val="black"/>
                  </a:solidFill>
                </a:rPr>
                <a:t>5.6.7.8</a:t>
              </a:r>
            </a:p>
          </p:txBody>
        </p:sp>
        <p:sp>
          <p:nvSpPr>
            <p:cNvPr id="28707" name="Rectangle 41"/>
            <p:cNvSpPr>
              <a:spLocks/>
            </p:cNvSpPr>
            <p:nvPr/>
          </p:nvSpPr>
          <p:spPr bwMode="auto">
            <a:xfrm>
              <a:off x="1198" y="21"/>
              <a:ext cx="576"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300">
                  <a:solidFill>
                    <a:prstClr val="black"/>
                  </a:solidFill>
                </a:rPr>
                <a:t>*</a:t>
              </a:r>
            </a:p>
          </p:txBody>
        </p:sp>
        <p:sp>
          <p:nvSpPr>
            <p:cNvPr id="28708" name="Rectangle 42"/>
            <p:cNvSpPr>
              <a:spLocks/>
            </p:cNvSpPr>
            <p:nvPr/>
          </p:nvSpPr>
          <p:spPr bwMode="auto">
            <a:xfrm>
              <a:off x="606" y="21"/>
              <a:ext cx="576"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300">
                  <a:solidFill>
                    <a:prstClr val="black"/>
                  </a:solidFill>
                </a:rPr>
                <a:t>*</a:t>
              </a:r>
            </a:p>
          </p:txBody>
        </p:sp>
        <p:sp>
          <p:nvSpPr>
            <p:cNvPr id="28709" name="Rectangle 43"/>
            <p:cNvSpPr>
              <a:spLocks/>
            </p:cNvSpPr>
            <p:nvPr/>
          </p:nvSpPr>
          <p:spPr bwMode="auto">
            <a:xfrm>
              <a:off x="22" y="21"/>
              <a:ext cx="576"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300">
                  <a:solidFill>
                    <a:prstClr val="black"/>
                  </a:solidFill>
                </a:rPr>
                <a:t>*</a:t>
              </a:r>
            </a:p>
          </p:txBody>
        </p:sp>
        <p:sp>
          <p:nvSpPr>
            <p:cNvPr id="28710" name="Rectangle 44"/>
            <p:cNvSpPr>
              <a:spLocks/>
            </p:cNvSpPr>
            <p:nvPr/>
          </p:nvSpPr>
          <p:spPr bwMode="auto">
            <a:xfrm>
              <a:off x="3566" y="21"/>
              <a:ext cx="744"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300">
                  <a:solidFill>
                    <a:prstClr val="black"/>
                  </a:solidFill>
                </a:rPr>
                <a:t>port 1</a:t>
              </a:r>
            </a:p>
          </p:txBody>
        </p:sp>
      </p:grpSp>
      <p:sp>
        <p:nvSpPr>
          <p:cNvPr id="28695" name="Rectangle 45"/>
          <p:cNvSpPr>
            <a:spLocks/>
          </p:cNvSpPr>
          <p:nvPr/>
        </p:nvSpPr>
        <p:spPr bwMode="auto">
          <a:xfrm>
            <a:off x="5622925" y="4783138"/>
            <a:ext cx="8302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300">
                <a:solidFill>
                  <a:prstClr val="black"/>
                </a:solidFill>
              </a:rPr>
              <a:t>port 4</a:t>
            </a:r>
          </a:p>
        </p:txBody>
      </p:sp>
      <p:sp>
        <p:nvSpPr>
          <p:cNvPr id="28696" name="Rectangle 46"/>
          <p:cNvSpPr>
            <a:spLocks/>
          </p:cNvSpPr>
          <p:nvPr/>
        </p:nvSpPr>
        <p:spPr bwMode="auto">
          <a:xfrm>
            <a:off x="4257675" y="4783138"/>
            <a:ext cx="8302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300">
                <a:solidFill>
                  <a:prstClr val="black"/>
                </a:solidFill>
              </a:rPr>
              <a:t>port 3</a:t>
            </a:r>
          </a:p>
        </p:txBody>
      </p:sp>
      <p:sp>
        <p:nvSpPr>
          <p:cNvPr id="28697" name="Rectangle 47"/>
          <p:cNvSpPr>
            <a:spLocks/>
          </p:cNvSpPr>
          <p:nvPr/>
        </p:nvSpPr>
        <p:spPr bwMode="auto">
          <a:xfrm>
            <a:off x="2908300" y="4746625"/>
            <a:ext cx="8302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300">
                <a:solidFill>
                  <a:prstClr val="black"/>
                </a:solidFill>
              </a:rPr>
              <a:t>port 2</a:t>
            </a:r>
          </a:p>
        </p:txBody>
      </p:sp>
      <p:sp>
        <p:nvSpPr>
          <p:cNvPr id="28698" name="Rectangle 48"/>
          <p:cNvSpPr>
            <a:spLocks/>
          </p:cNvSpPr>
          <p:nvPr/>
        </p:nvSpPr>
        <p:spPr bwMode="auto">
          <a:xfrm>
            <a:off x="1641475" y="4783138"/>
            <a:ext cx="8302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300">
                <a:solidFill>
                  <a:prstClr val="black"/>
                </a:solidFill>
              </a:rPr>
              <a:t>port 1</a:t>
            </a:r>
          </a:p>
        </p:txBody>
      </p:sp>
      <p:sp>
        <p:nvSpPr>
          <p:cNvPr id="28699" name="Rectangle 51"/>
          <p:cNvSpPr>
            <a:spLocks/>
          </p:cNvSpPr>
          <p:nvPr/>
        </p:nvSpPr>
        <p:spPr bwMode="auto">
          <a:xfrm>
            <a:off x="5881688" y="6345238"/>
            <a:ext cx="831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300">
                <a:solidFill>
                  <a:prstClr val="black"/>
                </a:solidFill>
              </a:rPr>
              <a:t>1.2.3.4</a:t>
            </a:r>
          </a:p>
        </p:txBody>
      </p:sp>
      <p:sp>
        <p:nvSpPr>
          <p:cNvPr id="28700" name="Rectangle 52"/>
          <p:cNvSpPr>
            <a:spLocks/>
          </p:cNvSpPr>
          <p:nvPr/>
        </p:nvSpPr>
        <p:spPr bwMode="auto">
          <a:xfrm>
            <a:off x="738188" y="6345238"/>
            <a:ext cx="831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300">
                <a:solidFill>
                  <a:prstClr val="black"/>
                </a:solidFill>
              </a:rPr>
              <a:t>5.6.7.8</a:t>
            </a:r>
          </a:p>
        </p:txBody>
      </p:sp>
      <p:sp>
        <p:nvSpPr>
          <p:cNvPr id="28701" name="Rectangle 58"/>
          <p:cNvSpPr>
            <a:spLocks/>
          </p:cNvSpPr>
          <p:nvPr/>
        </p:nvSpPr>
        <p:spPr bwMode="auto">
          <a:xfrm>
            <a:off x="214313" y="106363"/>
            <a:ext cx="7804150"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2200" b="1">
                <a:solidFill>
                  <a:prstClr val="black"/>
                </a:solidFill>
                <a:latin typeface="Helvetica" panose="020B0604020202020204" pitchFamily="34" charset="0"/>
                <a:sym typeface="Helvetica" panose="020B0604020202020204" pitchFamily="34" charset="0"/>
              </a:rPr>
              <a:t>OpenFlow Example</a:t>
            </a:r>
            <a:br>
              <a:rPr lang="en-US" altLang="cs-CZ" sz="2200" b="1">
                <a:solidFill>
                  <a:prstClr val="black"/>
                </a:solidFill>
                <a:latin typeface="Helvetica" panose="020B0604020202020204" pitchFamily="34" charset="0"/>
                <a:sym typeface="Helvetica" panose="020B0604020202020204" pitchFamily="34" charset="0"/>
              </a:rPr>
            </a:br>
            <a:endParaRPr lang="en-US" altLang="cs-CZ" sz="1800">
              <a:solidFill>
                <a:prstClr val="black"/>
              </a:solidFill>
              <a:latin typeface="Helvetica" panose="020B0604020202020204" pitchFamily="34" charset="0"/>
              <a:sym typeface="Helvetica" panose="020B0604020202020204" pitchFamily="34" charset="0"/>
            </a:endParaRPr>
          </a:p>
        </p:txBody>
      </p:sp>
      <p:sp>
        <p:nvSpPr>
          <p:cNvPr id="28702" name="Slide Number Placeholder 5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0FEC95A-5CE0-4963-9B67-E1E4F143844A}" type="slidenum">
              <a:rPr lang="en-US" altLang="cs-CZ" sz="1200">
                <a:solidFill>
                  <a:srgbClr val="898989"/>
                </a:solidFill>
              </a:rPr>
              <a:pPr>
                <a:spcBef>
                  <a:spcPct val="0"/>
                </a:spcBef>
                <a:buFontTx/>
                <a:buNone/>
              </a:pPr>
              <a:t>35</a:t>
            </a:fld>
            <a:endParaRPr lang="en-US" altLang="cs-CZ" sz="1200">
              <a:solidFill>
                <a:srgbClr val="898989"/>
              </a:solidFill>
            </a:endParaRPr>
          </a:p>
        </p:txBody>
      </p:sp>
      <p:sp>
        <p:nvSpPr>
          <p:cNvPr id="2" name="Zástupný symbol pro datum 1"/>
          <p:cNvSpPr>
            <a:spLocks noGrp="1"/>
          </p:cNvSpPr>
          <p:nvPr>
            <p:ph type="dt" sz="half" idx="10"/>
          </p:nvPr>
        </p:nvSpPr>
        <p:spPr/>
        <p:txBody>
          <a:bodyPr/>
          <a:lstStyle/>
          <a:p>
            <a:pPr>
              <a:defRPr/>
            </a:pPr>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Tree>
    <p:extLst>
      <p:ext uri="{BB962C8B-B14F-4D97-AF65-F5344CB8AC3E}">
        <p14:creationId xmlns:p14="http://schemas.microsoft.com/office/powerpoint/2010/main" val="10186493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6"/>
          <p:cNvSpPr>
            <a:spLocks noChangeShapeType="1"/>
          </p:cNvSpPr>
          <p:nvPr/>
        </p:nvSpPr>
        <p:spPr bwMode="auto">
          <a:xfrm flipH="1">
            <a:off x="1403350" y="2205038"/>
            <a:ext cx="1368425" cy="1800225"/>
          </a:xfrm>
          <a:prstGeom prst="line">
            <a:avLst/>
          </a:prstGeom>
          <a:noFill/>
          <a:ln w="38100">
            <a:solidFill>
              <a:srgbClr val="80808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30723" name="Line 7"/>
          <p:cNvSpPr>
            <a:spLocks noChangeShapeType="1"/>
          </p:cNvSpPr>
          <p:nvPr/>
        </p:nvSpPr>
        <p:spPr bwMode="auto">
          <a:xfrm>
            <a:off x="6300788" y="4797425"/>
            <a:ext cx="350837" cy="469900"/>
          </a:xfrm>
          <a:prstGeom prst="line">
            <a:avLst/>
          </a:prstGeom>
          <a:noFill/>
          <a:ln w="38100">
            <a:solidFill>
              <a:srgbClr val="80808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30724" name="Rectangle 8"/>
          <p:cNvSpPr>
            <a:spLocks/>
          </p:cNvSpPr>
          <p:nvPr/>
        </p:nvSpPr>
        <p:spPr bwMode="auto">
          <a:xfrm>
            <a:off x="7848600" y="1416050"/>
            <a:ext cx="9429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914400" fontAlgn="base">
              <a:lnSpc>
                <a:spcPct val="90000"/>
              </a:lnSpc>
              <a:spcBef>
                <a:spcPct val="0"/>
              </a:spcBef>
              <a:spcAft>
                <a:spcPct val="0"/>
              </a:spcAft>
            </a:pPr>
            <a:r>
              <a:rPr lang="en-US" altLang="cs-CZ">
                <a:solidFill>
                  <a:prstClr val="black"/>
                </a:solidFill>
                <a:latin typeface="Tele-GroteskFet" pitchFamily="2" charset="0"/>
                <a:ea typeface="ＭＳ Ｐゴシック" panose="020B0600070205080204" pitchFamily="34" charset="-128"/>
                <a:cs typeface="Tahoma" panose="020B0604030504040204" pitchFamily="34" charset="0"/>
                <a:sym typeface="Tahoma" panose="020B0604030504040204" pitchFamily="34" charset="0"/>
              </a:rPr>
              <a:t>Controller</a:t>
            </a:r>
          </a:p>
        </p:txBody>
      </p:sp>
      <p:grpSp>
        <p:nvGrpSpPr>
          <p:cNvPr id="30725" name="Group 5"/>
          <p:cNvGrpSpPr>
            <a:grpSpLocks/>
          </p:cNvGrpSpPr>
          <p:nvPr/>
        </p:nvGrpSpPr>
        <p:grpSpPr bwMode="auto">
          <a:xfrm>
            <a:off x="7596188" y="1700213"/>
            <a:ext cx="1447800" cy="1447800"/>
            <a:chOff x="4656" y="1207"/>
            <a:chExt cx="912" cy="912"/>
          </a:xfrm>
        </p:grpSpPr>
        <p:pic>
          <p:nvPicPr>
            <p:cNvPr id="30756" name="Picture 1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 y="1207"/>
              <a:ext cx="912"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757" name="Rectangle 15"/>
            <p:cNvSpPr>
              <a:spLocks/>
            </p:cNvSpPr>
            <p:nvPr/>
          </p:nvSpPr>
          <p:spPr bwMode="auto">
            <a:xfrm>
              <a:off x="5148" y="1576"/>
              <a:ext cx="20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cs-CZ">
                  <a:solidFill>
                    <a:srgbClr val="FFFFFF"/>
                  </a:solidFill>
                  <a:latin typeface="Tele-GroteskFet" pitchFamily="2" charset="0"/>
                  <a:ea typeface="ＭＳ Ｐゴシック" panose="020B0600070205080204" pitchFamily="34" charset="-128"/>
                  <a:cs typeface="Arial" panose="020B0604020202020204" pitchFamily="34" charset="0"/>
                  <a:sym typeface="Arial" panose="020B0604020202020204" pitchFamily="34" charset="0"/>
                </a:rPr>
                <a:t>PC</a:t>
              </a:r>
            </a:p>
          </p:txBody>
        </p:sp>
      </p:grpSp>
      <p:sp>
        <p:nvSpPr>
          <p:cNvPr id="30726" name="Rectangle 8"/>
          <p:cNvSpPr>
            <a:spLocks noGrp="1"/>
          </p:cNvSpPr>
          <p:nvPr>
            <p:ph type="title"/>
          </p:nvPr>
        </p:nvSpPr>
        <p:spPr/>
        <p:txBody>
          <a:bodyPr/>
          <a:lstStyle/>
          <a:p>
            <a:r>
              <a:rPr lang="en-US" altLang="cs-CZ">
                <a:latin typeface="Calibri" panose="020F0502020204030204" pitchFamily="34" charset="0"/>
                <a:cs typeface="Calibri" panose="020F0502020204030204" pitchFamily="34" charset="0"/>
              </a:rPr>
              <a:t>OpenFlow usage</a:t>
            </a:r>
            <a:endParaRPr lang="en-US" altLang="cs-CZ">
              <a:solidFill>
                <a:srgbClr val="5F5F5F"/>
              </a:solidFill>
              <a:latin typeface="Calibri" panose="020F0502020204030204" pitchFamily="34" charset="0"/>
              <a:cs typeface="Calibri" panose="020F0502020204030204" pitchFamily="34" charset="0"/>
            </a:endParaRPr>
          </a:p>
        </p:txBody>
      </p:sp>
      <p:sp>
        <p:nvSpPr>
          <p:cNvPr id="30727" name="Rectangle 27"/>
          <p:cNvSpPr>
            <a:spLocks/>
          </p:cNvSpPr>
          <p:nvPr/>
        </p:nvSpPr>
        <p:spPr bwMode="auto">
          <a:xfrm>
            <a:off x="3543300" y="1901825"/>
            <a:ext cx="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endParaRPr lang="cs-CZ" altLang="cs-CZ">
              <a:solidFill>
                <a:srgbClr val="000000"/>
              </a:solidFill>
              <a:ea typeface="ヒラギノ角ゴ ProN W3"/>
              <a:cs typeface="Times New Roman" panose="02020603050405020304" pitchFamily="18" charset="0"/>
              <a:sym typeface="Arial" panose="020B0604020202020204" pitchFamily="34" charset="0"/>
            </a:endParaRPr>
          </a:p>
        </p:txBody>
      </p:sp>
      <p:sp>
        <p:nvSpPr>
          <p:cNvPr id="30728" name="Line 30"/>
          <p:cNvSpPr>
            <a:spLocks noChangeShapeType="1"/>
          </p:cNvSpPr>
          <p:nvPr/>
        </p:nvSpPr>
        <p:spPr bwMode="auto">
          <a:xfrm>
            <a:off x="4787900" y="2133600"/>
            <a:ext cx="1439863" cy="1871663"/>
          </a:xfrm>
          <a:prstGeom prst="line">
            <a:avLst/>
          </a:prstGeom>
          <a:noFill/>
          <a:ln w="38100">
            <a:solidFill>
              <a:srgbClr val="80808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30729" name="Line 31"/>
          <p:cNvSpPr>
            <a:spLocks noChangeShapeType="1"/>
          </p:cNvSpPr>
          <p:nvPr/>
        </p:nvSpPr>
        <p:spPr bwMode="auto">
          <a:xfrm flipH="1">
            <a:off x="971550" y="4797425"/>
            <a:ext cx="287338" cy="469900"/>
          </a:xfrm>
          <a:prstGeom prst="line">
            <a:avLst/>
          </a:prstGeom>
          <a:noFill/>
          <a:ln w="38100">
            <a:solidFill>
              <a:srgbClr val="808080"/>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cs-CZ">
              <a:solidFill>
                <a:prstClr val="black"/>
              </a:solidFill>
              <a:latin typeface="Arial" panose="020B0604020202020204" pitchFamily="34" charset="0"/>
            </a:endParaRPr>
          </a:p>
        </p:txBody>
      </p:sp>
      <p:pic>
        <p:nvPicPr>
          <p:cNvPr id="30730" name="Picture 1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490538" y="5195888"/>
            <a:ext cx="92551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Picture 1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6350000" y="5195888"/>
            <a:ext cx="9255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AutoShape 42"/>
          <p:cNvSpPr>
            <a:spLocks noChangeArrowheads="1"/>
          </p:cNvSpPr>
          <p:nvPr/>
        </p:nvSpPr>
        <p:spPr bwMode="auto">
          <a:xfrm>
            <a:off x="2762250" y="1485900"/>
            <a:ext cx="2016125" cy="792163"/>
          </a:xfrm>
          <a:prstGeom prst="can">
            <a:avLst>
              <a:gd name="adj" fmla="val 34023"/>
            </a:avLst>
          </a:prstGeom>
          <a:gradFill rotWithShape="1">
            <a:gsLst>
              <a:gs pos="0">
                <a:srgbClr val="A1C1DB"/>
              </a:gs>
              <a:gs pos="39999">
                <a:srgbClr val="6297C2"/>
              </a:gs>
              <a:gs pos="41000">
                <a:srgbClr val="427BAB"/>
              </a:gs>
              <a:gs pos="100000">
                <a:srgbClr val="264660"/>
              </a:gs>
            </a:gsLst>
            <a:lin ang="0" scaled="1"/>
          </a:gradFill>
          <a:ln w="9525" algn="ctr">
            <a:solidFill>
              <a:srgbClr val="264660"/>
            </a:solidFill>
            <a:round/>
            <a:headEnd/>
            <a:tailEnd/>
          </a:ln>
          <a:effectLst/>
          <a:extLst>
            <a:ext uri="{AF507438-7753-43E0-B8FC-AC1667EBCBE1}">
              <a14:hiddenEffects xmlns:a14="http://schemas.microsoft.com/office/drawing/2010/main">
                <a:effectLst>
                  <a:outerShdw dist="50800" dir="5400000" algn="t" rotWithShape="0">
                    <a:srgbClr val="102944">
                      <a:alpha val="39998"/>
                    </a:srgbClr>
                  </a:outerShdw>
                </a:effectLst>
              </a14:hiddenEffects>
            </a:ext>
          </a:extLst>
        </p:spPr>
        <p:txBody>
          <a:bodyPr lIns="68553" tIns="34276" rIns="68553" bIns="34276" anchor="ctr"/>
          <a:lstStyle>
            <a:lvl1pPr defTabSz="685800">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90000"/>
              </a:lnSpc>
              <a:spcBef>
                <a:spcPct val="0"/>
              </a:spcBef>
              <a:spcAft>
                <a:spcPct val="0"/>
              </a:spcAft>
              <a:buFontTx/>
              <a:buNone/>
            </a:pPr>
            <a:endParaRPr lang="fr-FR" altLang="cs-CZ" sz="1800">
              <a:solidFill>
                <a:srgbClr val="FFFFFF"/>
              </a:solidFill>
              <a:latin typeface="Tele-GroteskFet" pitchFamily="2" charset="0"/>
              <a:ea typeface="ＭＳ Ｐゴシック" panose="020B0600070205080204" pitchFamily="34" charset="-128"/>
            </a:endParaRPr>
          </a:p>
        </p:txBody>
      </p:sp>
      <p:sp>
        <p:nvSpPr>
          <p:cNvPr id="30733" name="Rectangle 28"/>
          <p:cNvSpPr>
            <a:spLocks/>
          </p:cNvSpPr>
          <p:nvPr/>
        </p:nvSpPr>
        <p:spPr bwMode="auto">
          <a:xfrm>
            <a:off x="3249613" y="1876425"/>
            <a:ext cx="15271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lvl1pPr marL="39688">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cs-CZ" sz="1600">
                <a:solidFill>
                  <a:prstClr val="white"/>
                </a:solidFill>
                <a:latin typeface="Tele-GroteskFet" pitchFamily="2" charset="0"/>
                <a:ea typeface="ＭＳ Ｐゴシック" panose="020B0600070205080204" pitchFamily="34" charset="-128"/>
                <a:cs typeface="Tahoma" panose="020B0604030504040204" pitchFamily="34" charset="0"/>
                <a:sym typeface="Tahoma" panose="020B0604030504040204" pitchFamily="34" charset="0"/>
              </a:rPr>
              <a:t>OpenFlow Switch</a:t>
            </a:r>
          </a:p>
        </p:txBody>
      </p:sp>
      <p:sp>
        <p:nvSpPr>
          <p:cNvPr id="30734" name="AutoShape 42"/>
          <p:cNvSpPr>
            <a:spLocks noChangeArrowheads="1"/>
          </p:cNvSpPr>
          <p:nvPr/>
        </p:nvSpPr>
        <p:spPr bwMode="auto">
          <a:xfrm>
            <a:off x="304800" y="4005263"/>
            <a:ext cx="2016125" cy="792162"/>
          </a:xfrm>
          <a:prstGeom prst="can">
            <a:avLst>
              <a:gd name="adj" fmla="val 34023"/>
            </a:avLst>
          </a:prstGeom>
          <a:gradFill rotWithShape="1">
            <a:gsLst>
              <a:gs pos="0">
                <a:srgbClr val="A1C1DB"/>
              </a:gs>
              <a:gs pos="39999">
                <a:srgbClr val="6297C2"/>
              </a:gs>
              <a:gs pos="41000">
                <a:srgbClr val="427BAB"/>
              </a:gs>
              <a:gs pos="100000">
                <a:srgbClr val="264660"/>
              </a:gs>
            </a:gsLst>
            <a:lin ang="0" scaled="1"/>
          </a:gradFill>
          <a:ln w="9525" algn="ctr">
            <a:solidFill>
              <a:srgbClr val="264660"/>
            </a:solidFill>
            <a:round/>
            <a:headEnd/>
            <a:tailEnd/>
          </a:ln>
          <a:effectLst/>
          <a:extLst>
            <a:ext uri="{AF507438-7753-43E0-B8FC-AC1667EBCBE1}">
              <a14:hiddenEffects xmlns:a14="http://schemas.microsoft.com/office/drawing/2010/main">
                <a:effectLst>
                  <a:outerShdw dist="50800" dir="5400000" algn="t" rotWithShape="0">
                    <a:srgbClr val="102944">
                      <a:alpha val="39998"/>
                    </a:srgbClr>
                  </a:outerShdw>
                </a:effectLst>
              </a14:hiddenEffects>
            </a:ext>
          </a:extLst>
        </p:spPr>
        <p:txBody>
          <a:bodyPr lIns="68553" tIns="34276" rIns="68553" bIns="34276" anchor="ctr"/>
          <a:lstStyle>
            <a:lvl1pPr defTabSz="685800">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90000"/>
              </a:lnSpc>
              <a:spcBef>
                <a:spcPct val="0"/>
              </a:spcBef>
              <a:spcAft>
                <a:spcPct val="0"/>
              </a:spcAft>
              <a:buFontTx/>
              <a:buNone/>
            </a:pPr>
            <a:endParaRPr lang="fr-FR" altLang="cs-CZ" sz="1800">
              <a:solidFill>
                <a:srgbClr val="FFFFFF"/>
              </a:solidFill>
              <a:latin typeface="Tele-GroteskFet" pitchFamily="2" charset="0"/>
              <a:ea typeface="ＭＳ Ｐゴシック" panose="020B0600070205080204" pitchFamily="34" charset="-128"/>
            </a:endParaRPr>
          </a:p>
        </p:txBody>
      </p:sp>
      <p:sp>
        <p:nvSpPr>
          <p:cNvPr id="30735" name="Rectangle 28"/>
          <p:cNvSpPr>
            <a:spLocks/>
          </p:cNvSpPr>
          <p:nvPr/>
        </p:nvSpPr>
        <p:spPr bwMode="auto">
          <a:xfrm>
            <a:off x="792163" y="4395788"/>
            <a:ext cx="15271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lvl1pPr marL="39688">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cs-CZ" sz="1600">
                <a:solidFill>
                  <a:prstClr val="white"/>
                </a:solidFill>
                <a:latin typeface="Tele-GroteskFet" pitchFamily="2" charset="0"/>
                <a:ea typeface="ＭＳ Ｐゴシック" panose="020B0600070205080204" pitchFamily="34" charset="-128"/>
                <a:cs typeface="Tahoma" panose="020B0604030504040204" pitchFamily="34" charset="0"/>
                <a:sym typeface="Tahoma" panose="020B0604030504040204" pitchFamily="34" charset="0"/>
              </a:rPr>
              <a:t>OpenFlow Switch</a:t>
            </a:r>
          </a:p>
        </p:txBody>
      </p:sp>
      <p:sp>
        <p:nvSpPr>
          <p:cNvPr id="30736" name="AutoShape 42"/>
          <p:cNvSpPr>
            <a:spLocks noChangeArrowheads="1"/>
          </p:cNvSpPr>
          <p:nvPr/>
        </p:nvSpPr>
        <p:spPr bwMode="auto">
          <a:xfrm>
            <a:off x="5219700" y="4005263"/>
            <a:ext cx="2016125" cy="792162"/>
          </a:xfrm>
          <a:prstGeom prst="can">
            <a:avLst>
              <a:gd name="adj" fmla="val 34023"/>
            </a:avLst>
          </a:prstGeom>
          <a:gradFill rotWithShape="1">
            <a:gsLst>
              <a:gs pos="0">
                <a:srgbClr val="A1C1DB"/>
              </a:gs>
              <a:gs pos="39999">
                <a:srgbClr val="6297C2"/>
              </a:gs>
              <a:gs pos="41000">
                <a:srgbClr val="427BAB"/>
              </a:gs>
              <a:gs pos="100000">
                <a:srgbClr val="264660"/>
              </a:gs>
            </a:gsLst>
            <a:lin ang="0" scaled="1"/>
          </a:gradFill>
          <a:ln w="9525" algn="ctr">
            <a:solidFill>
              <a:srgbClr val="264660"/>
            </a:solidFill>
            <a:round/>
            <a:headEnd/>
            <a:tailEnd/>
          </a:ln>
          <a:effectLst/>
          <a:extLst>
            <a:ext uri="{AF507438-7753-43E0-B8FC-AC1667EBCBE1}">
              <a14:hiddenEffects xmlns:a14="http://schemas.microsoft.com/office/drawing/2010/main">
                <a:effectLst>
                  <a:outerShdw dist="50800" dir="5400000" algn="t" rotWithShape="0">
                    <a:srgbClr val="102944">
                      <a:alpha val="39998"/>
                    </a:srgbClr>
                  </a:outerShdw>
                </a:effectLst>
              </a14:hiddenEffects>
            </a:ext>
          </a:extLst>
        </p:spPr>
        <p:txBody>
          <a:bodyPr lIns="68553" tIns="34276" rIns="68553" bIns="34276" anchor="ctr"/>
          <a:lstStyle>
            <a:lvl1pPr defTabSz="685800">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90000"/>
              </a:lnSpc>
              <a:spcBef>
                <a:spcPct val="0"/>
              </a:spcBef>
              <a:spcAft>
                <a:spcPct val="0"/>
              </a:spcAft>
              <a:buFontTx/>
              <a:buNone/>
            </a:pPr>
            <a:endParaRPr lang="fr-FR" altLang="cs-CZ" sz="1800">
              <a:solidFill>
                <a:srgbClr val="FFFFFF"/>
              </a:solidFill>
              <a:latin typeface="Tele-GroteskFet" pitchFamily="2" charset="0"/>
              <a:ea typeface="ＭＳ Ｐゴシック" panose="020B0600070205080204" pitchFamily="34" charset="-128"/>
            </a:endParaRPr>
          </a:p>
        </p:txBody>
      </p:sp>
      <p:sp>
        <p:nvSpPr>
          <p:cNvPr id="30737" name="Rectangle 28"/>
          <p:cNvSpPr>
            <a:spLocks/>
          </p:cNvSpPr>
          <p:nvPr/>
        </p:nvSpPr>
        <p:spPr bwMode="auto">
          <a:xfrm>
            <a:off x="5707063" y="4395788"/>
            <a:ext cx="15271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lvl1pPr marL="39688">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cs-CZ" sz="1600">
                <a:solidFill>
                  <a:prstClr val="white"/>
                </a:solidFill>
                <a:latin typeface="Tele-GroteskFet" pitchFamily="2" charset="0"/>
                <a:ea typeface="ＭＳ Ｐゴシック" panose="020B0600070205080204" pitchFamily="34" charset="-128"/>
                <a:cs typeface="Tahoma" panose="020B0604030504040204" pitchFamily="34" charset="0"/>
                <a:sym typeface="Tahoma" panose="020B0604030504040204" pitchFamily="34" charset="0"/>
              </a:rPr>
              <a:t>OpenFlow Switch</a:t>
            </a:r>
          </a:p>
        </p:txBody>
      </p:sp>
      <p:sp>
        <p:nvSpPr>
          <p:cNvPr id="304148" name="AutoShape 20"/>
          <p:cNvSpPr>
            <a:spLocks noChangeArrowheads="1"/>
          </p:cNvSpPr>
          <p:nvPr/>
        </p:nvSpPr>
        <p:spPr bwMode="auto">
          <a:xfrm>
            <a:off x="6292850" y="1789113"/>
            <a:ext cx="1439863" cy="360362"/>
          </a:xfrm>
          <a:prstGeom prst="roundRect">
            <a:avLst>
              <a:gd name="adj" fmla="val 16667"/>
            </a:avLst>
          </a:prstGeom>
          <a:gradFill rotWithShape="1">
            <a:gsLst>
              <a:gs pos="0">
                <a:srgbClr val="F6A8D1"/>
              </a:gs>
              <a:gs pos="39999">
                <a:srgbClr val="EF39A1"/>
              </a:gs>
              <a:gs pos="41000">
                <a:srgbClr val="E20074"/>
              </a:gs>
              <a:gs pos="100000">
                <a:srgbClr val="A80058"/>
              </a:gs>
            </a:gsLst>
            <a:lin ang="5400000" scaled="1"/>
          </a:gradFill>
          <a:ln w="9525" algn="ctr">
            <a:solidFill>
              <a:srgbClr val="A80058"/>
            </a:solidFill>
            <a:round/>
            <a:headEnd/>
            <a:tailEnd/>
          </a:ln>
          <a:effectLst>
            <a:outerShdw dist="50800" dir="5400000" algn="t" rotWithShape="0">
              <a:srgbClr val="58002E">
                <a:alpha val="39998"/>
              </a:srgbClr>
            </a:outerShdw>
          </a:effectLst>
        </p:spPr>
        <p:txBody>
          <a:bodyPr lIns="68553" tIns="34276" rIns="68553" bIns="34276" anchor="ctr"/>
          <a:lstStyle>
            <a:lvl1pPr defTabSz="685800">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90000"/>
              </a:lnSpc>
              <a:spcBef>
                <a:spcPct val="0"/>
              </a:spcBef>
              <a:spcAft>
                <a:spcPct val="0"/>
              </a:spcAft>
              <a:buFontTx/>
              <a:buNone/>
            </a:pPr>
            <a:r>
              <a:rPr lang="en-US" altLang="cs-CZ" sz="1800">
                <a:solidFill>
                  <a:srgbClr val="FFFFFF"/>
                </a:solidFill>
                <a:latin typeface="Tele-GroteskFet" pitchFamily="2" charset="0"/>
                <a:ea typeface="ＭＳ Ｐゴシック" panose="020B0600070205080204" pitchFamily="34" charset="-128"/>
                <a:cs typeface="Times New Roman" panose="02020603050405020304" pitchFamily="18" charset="0"/>
                <a:sym typeface="Arial" panose="020B0604020202020204" pitchFamily="34" charset="0"/>
              </a:rPr>
              <a:t>Alice’s code</a:t>
            </a:r>
          </a:p>
        </p:txBody>
      </p:sp>
      <p:sp>
        <p:nvSpPr>
          <p:cNvPr id="12326" name="AutoShape 38"/>
          <p:cNvSpPr>
            <a:spLocks/>
          </p:cNvSpPr>
          <p:nvPr/>
        </p:nvSpPr>
        <p:spPr bwMode="auto">
          <a:xfrm>
            <a:off x="7010400" y="4852988"/>
            <a:ext cx="533400" cy="381000"/>
          </a:xfrm>
          <a:prstGeom prst="roundRect">
            <a:avLst>
              <a:gd name="adj" fmla="val 16667"/>
            </a:avLst>
          </a:prstGeom>
          <a:solidFill>
            <a:srgbClr val="FFFF00"/>
          </a:solidFill>
          <a:ln w="38100">
            <a:solidFill>
              <a:srgbClr val="808080"/>
            </a:solidFill>
            <a:round/>
            <a:headEnd/>
            <a:tailEnd/>
          </a:ln>
        </p:spPr>
        <p:txBody>
          <a:bodyPr lIns="0" tIns="0" rIns="0" bIns="0"/>
          <a:lstStyle>
            <a:lvl1pPr>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endParaRPr lang="cs-CZ" altLang="cs-CZ">
              <a:solidFill>
                <a:srgbClr val="000000"/>
              </a:solidFill>
              <a:ea typeface="ヒラギノ角ゴ ProN W3"/>
              <a:cs typeface="Times New Roman" panose="02020603050405020304" pitchFamily="18" charset="0"/>
              <a:sym typeface="Arial" panose="020B0604020202020204" pitchFamily="34" charset="0"/>
            </a:endParaRPr>
          </a:p>
        </p:txBody>
      </p:sp>
      <p:sp>
        <p:nvSpPr>
          <p:cNvPr id="304150" name="Line 22"/>
          <p:cNvSpPr>
            <a:spLocks noChangeShapeType="1"/>
          </p:cNvSpPr>
          <p:nvPr/>
        </p:nvSpPr>
        <p:spPr bwMode="auto">
          <a:xfrm flipV="1">
            <a:off x="6227763" y="2924175"/>
            <a:ext cx="1512887" cy="1081088"/>
          </a:xfrm>
          <a:prstGeom prst="line">
            <a:avLst/>
          </a:prstGeom>
          <a:noFill/>
          <a:ln w="38100">
            <a:solidFill>
              <a:schemeClr val="tx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304151" name="Rectangle 41"/>
          <p:cNvSpPr>
            <a:spLocks/>
          </p:cNvSpPr>
          <p:nvPr/>
        </p:nvSpPr>
        <p:spPr bwMode="auto">
          <a:xfrm>
            <a:off x="6219825" y="3227388"/>
            <a:ext cx="8048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400" fontAlgn="base">
              <a:spcBef>
                <a:spcPct val="0"/>
              </a:spcBef>
              <a:spcAft>
                <a:spcPct val="0"/>
              </a:spcAft>
              <a:buFontTx/>
              <a:buNone/>
            </a:pPr>
            <a:r>
              <a:rPr lang="en-US" altLang="cs-CZ" sz="1600">
                <a:solidFill>
                  <a:prstClr val="black"/>
                </a:solidFill>
                <a:latin typeface="Tele-GroteskFet" pitchFamily="2" charset="0"/>
                <a:ea typeface="ヒラギノ角ゴ ProN W3"/>
                <a:cs typeface="Arial" panose="020B0604020202020204" pitchFamily="34" charset="0"/>
                <a:sym typeface="Arial" panose="020B0604020202020204" pitchFamily="34" charset="0"/>
              </a:rPr>
              <a:t>Decision?</a:t>
            </a:r>
          </a:p>
        </p:txBody>
      </p:sp>
      <p:sp>
        <p:nvSpPr>
          <p:cNvPr id="304152" name="Rectangle 33"/>
          <p:cNvSpPr>
            <a:spLocks/>
          </p:cNvSpPr>
          <p:nvPr/>
        </p:nvSpPr>
        <p:spPr bwMode="auto">
          <a:xfrm>
            <a:off x="7061200" y="3371850"/>
            <a:ext cx="8620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defRPr>
                <a:solidFill>
                  <a:schemeClr val="tx1"/>
                </a:solidFill>
                <a:latin typeface="Arial" panose="020B0604020202020204" pitchFamily="34" charset="0"/>
              </a:defRPr>
            </a:lvl1pPr>
            <a:lvl2pPr marL="37931725" indent="-37474525">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400" fontAlgn="base">
              <a:spcBef>
                <a:spcPct val="0"/>
              </a:spcBef>
              <a:spcAft>
                <a:spcPct val="0"/>
              </a:spcAft>
            </a:pPr>
            <a:r>
              <a:rPr lang="en-US" altLang="cs-CZ" sz="1600">
                <a:solidFill>
                  <a:prstClr val="black"/>
                </a:solidFill>
                <a:latin typeface="Tele-GroteskFet" pitchFamily="2" charset="0"/>
                <a:ea typeface="ＭＳ Ｐゴシック" panose="020B0600070205080204" pitchFamily="34" charset="-128"/>
                <a:cs typeface="Arial" panose="020B0604020202020204" pitchFamily="34" charset="0"/>
                <a:sym typeface="Arial" panose="020B0604020202020204" pitchFamily="34" charset="0"/>
              </a:rPr>
              <a:t>OpenFlow</a:t>
            </a:r>
          </a:p>
          <a:p>
            <a:pPr defTabSz="914400" fontAlgn="base">
              <a:spcBef>
                <a:spcPct val="0"/>
              </a:spcBef>
              <a:spcAft>
                <a:spcPct val="0"/>
              </a:spcAft>
            </a:pPr>
            <a:r>
              <a:rPr lang="en-US" altLang="cs-CZ" sz="1600">
                <a:solidFill>
                  <a:prstClr val="black"/>
                </a:solidFill>
                <a:latin typeface="Tele-GroteskFet" pitchFamily="2" charset="0"/>
                <a:ea typeface="ＭＳ Ｐゴシック" panose="020B0600070205080204" pitchFamily="34" charset="-128"/>
                <a:cs typeface="Arial" panose="020B0604020202020204" pitchFamily="34" charset="0"/>
                <a:sym typeface="Arial" panose="020B0604020202020204" pitchFamily="34" charset="0"/>
              </a:rPr>
              <a:t>Protocol</a:t>
            </a:r>
          </a:p>
        </p:txBody>
      </p:sp>
      <p:grpSp>
        <p:nvGrpSpPr>
          <p:cNvPr id="304153" name="Group 25"/>
          <p:cNvGrpSpPr>
            <a:grpSpLocks/>
          </p:cNvGrpSpPr>
          <p:nvPr/>
        </p:nvGrpSpPr>
        <p:grpSpPr bwMode="auto">
          <a:xfrm>
            <a:off x="2343150" y="2070100"/>
            <a:ext cx="5441950" cy="2363788"/>
            <a:chOff x="1476" y="1304"/>
            <a:chExt cx="3428" cy="1489"/>
          </a:xfrm>
        </p:grpSpPr>
        <p:sp>
          <p:nvSpPr>
            <p:cNvPr id="30753" name="Line 35"/>
            <p:cNvSpPr>
              <a:spLocks noChangeShapeType="1"/>
            </p:cNvSpPr>
            <p:nvPr/>
          </p:nvSpPr>
          <p:spPr bwMode="auto">
            <a:xfrm rot="10800000" flipH="1">
              <a:off x="3953" y="1843"/>
              <a:ext cx="951" cy="656"/>
            </a:xfrm>
            <a:prstGeom prst="line">
              <a:avLst/>
            </a:prstGeom>
            <a:noFill/>
            <a:ln w="38100">
              <a:solidFill>
                <a:schemeClr val="tx2"/>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30754" name="Line 36"/>
            <p:cNvSpPr>
              <a:spLocks noChangeShapeType="1"/>
            </p:cNvSpPr>
            <p:nvPr/>
          </p:nvSpPr>
          <p:spPr bwMode="auto">
            <a:xfrm rot="10800000" flipH="1" flipV="1">
              <a:off x="3030" y="1304"/>
              <a:ext cx="1846" cy="402"/>
            </a:xfrm>
            <a:prstGeom prst="line">
              <a:avLst/>
            </a:prstGeom>
            <a:noFill/>
            <a:ln w="38100">
              <a:solidFill>
                <a:schemeClr val="tx2"/>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30755" name="Line 37"/>
            <p:cNvSpPr>
              <a:spLocks noChangeShapeType="1"/>
            </p:cNvSpPr>
            <p:nvPr/>
          </p:nvSpPr>
          <p:spPr bwMode="auto">
            <a:xfrm rot="10800000" flipH="1">
              <a:off x="1476" y="1766"/>
              <a:ext cx="3400" cy="1027"/>
            </a:xfrm>
            <a:prstGeom prst="line">
              <a:avLst/>
            </a:prstGeom>
            <a:noFill/>
            <a:ln w="38100">
              <a:solidFill>
                <a:schemeClr val="tx2"/>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cs-CZ">
                <a:solidFill>
                  <a:prstClr val="black"/>
                </a:solidFill>
                <a:latin typeface="Arial" panose="020B0604020202020204" pitchFamily="34" charset="0"/>
              </a:endParaRPr>
            </a:p>
          </p:txBody>
        </p:sp>
      </p:grpSp>
      <p:grpSp>
        <p:nvGrpSpPr>
          <p:cNvPr id="304157" name="Group 29"/>
          <p:cNvGrpSpPr>
            <a:grpSpLocks/>
          </p:cNvGrpSpPr>
          <p:nvPr/>
        </p:nvGrpSpPr>
        <p:grpSpPr bwMode="auto">
          <a:xfrm>
            <a:off x="822325" y="1812925"/>
            <a:ext cx="6257925" cy="2881313"/>
            <a:chOff x="518" y="1142"/>
            <a:chExt cx="3942" cy="1815"/>
          </a:xfrm>
        </p:grpSpPr>
        <p:sp>
          <p:nvSpPr>
            <p:cNvPr id="30750" name="AutoShape 60"/>
            <p:cNvSpPr>
              <a:spLocks/>
            </p:cNvSpPr>
            <p:nvPr/>
          </p:nvSpPr>
          <p:spPr bwMode="auto">
            <a:xfrm>
              <a:off x="2074" y="1142"/>
              <a:ext cx="839" cy="227"/>
            </a:xfrm>
            <a:prstGeom prst="roundRect">
              <a:avLst>
                <a:gd name="adj" fmla="val 16667"/>
              </a:avLst>
            </a:prstGeom>
            <a:gradFill rotWithShape="1">
              <a:gsLst>
                <a:gs pos="0">
                  <a:schemeClr val="bg1"/>
                </a:gs>
                <a:gs pos="100000">
                  <a:srgbClr val="DCDCDC"/>
                </a:gs>
              </a:gsLst>
              <a:lin ang="5400000" scaled="1"/>
            </a:gradFill>
            <a:ln w="9525" algn="ctr">
              <a:solidFill>
                <a:srgbClr val="969696"/>
              </a:solidFill>
              <a:round/>
              <a:headEnd/>
              <a:tailEnd/>
            </a:ln>
            <a:effectLst>
              <a:outerShdw dist="38100" dir="5400000" algn="t" rotWithShape="0">
                <a:srgbClr val="000000">
                  <a:alpha val="39998"/>
                </a:srgbClr>
              </a:outerShdw>
            </a:effectLst>
          </p:spPr>
          <p:txBody>
            <a:bodyPr lIns="68553" tIns="34276" rIns="68553" bIns="34276" anchor="ctr"/>
            <a:lstStyle>
              <a:lvl1pPr defTabSz="685800">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90000"/>
                </a:lnSpc>
                <a:spcBef>
                  <a:spcPct val="0"/>
                </a:spcBef>
                <a:spcAft>
                  <a:spcPct val="0"/>
                </a:spcAft>
                <a:buFontTx/>
                <a:buNone/>
              </a:pPr>
              <a:r>
                <a:rPr lang="en-US" altLang="cs-CZ" sz="1800">
                  <a:solidFill>
                    <a:prstClr val="black"/>
                  </a:solidFill>
                  <a:latin typeface="Tele-GroteskFet" pitchFamily="2" charset="0"/>
                  <a:ea typeface="ヒラギノ角ゴ ProN W3"/>
                  <a:cs typeface="Times New Roman" panose="02020603050405020304" pitchFamily="18" charset="0"/>
                  <a:sym typeface="Arial" panose="020B0604020202020204" pitchFamily="34" charset="0"/>
                </a:rPr>
                <a:t>Alice’s Rule</a:t>
              </a:r>
            </a:p>
          </p:txBody>
        </p:sp>
        <p:sp>
          <p:nvSpPr>
            <p:cNvPr id="30751" name="AutoShape 60"/>
            <p:cNvSpPr>
              <a:spLocks/>
            </p:cNvSpPr>
            <p:nvPr/>
          </p:nvSpPr>
          <p:spPr bwMode="auto">
            <a:xfrm>
              <a:off x="518" y="2730"/>
              <a:ext cx="839" cy="227"/>
            </a:xfrm>
            <a:prstGeom prst="roundRect">
              <a:avLst>
                <a:gd name="adj" fmla="val 16667"/>
              </a:avLst>
            </a:prstGeom>
            <a:gradFill rotWithShape="1">
              <a:gsLst>
                <a:gs pos="0">
                  <a:schemeClr val="bg1"/>
                </a:gs>
                <a:gs pos="100000">
                  <a:srgbClr val="DCDCDC"/>
                </a:gs>
              </a:gsLst>
              <a:lin ang="5400000" scaled="1"/>
            </a:gradFill>
            <a:ln w="9525" algn="ctr">
              <a:solidFill>
                <a:srgbClr val="969696"/>
              </a:solidFill>
              <a:round/>
              <a:headEnd/>
              <a:tailEnd/>
            </a:ln>
            <a:effectLst>
              <a:outerShdw dist="38100" dir="5400000" algn="t" rotWithShape="0">
                <a:srgbClr val="000000">
                  <a:alpha val="39998"/>
                </a:srgbClr>
              </a:outerShdw>
            </a:effectLst>
          </p:spPr>
          <p:txBody>
            <a:bodyPr lIns="68553" tIns="34276" rIns="68553" bIns="34276" anchor="ctr"/>
            <a:lstStyle>
              <a:lvl1pPr defTabSz="685800">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90000"/>
                </a:lnSpc>
                <a:spcBef>
                  <a:spcPct val="0"/>
                </a:spcBef>
                <a:spcAft>
                  <a:spcPct val="0"/>
                </a:spcAft>
                <a:buFontTx/>
                <a:buNone/>
              </a:pPr>
              <a:r>
                <a:rPr lang="en-US" altLang="cs-CZ" sz="1800">
                  <a:solidFill>
                    <a:prstClr val="black"/>
                  </a:solidFill>
                  <a:latin typeface="Tele-GroteskFet" pitchFamily="2" charset="0"/>
                  <a:ea typeface="ヒラギノ角ゴ ProN W3"/>
                  <a:cs typeface="Times New Roman" panose="02020603050405020304" pitchFamily="18" charset="0"/>
                  <a:sym typeface="Arial" panose="020B0604020202020204" pitchFamily="34" charset="0"/>
                </a:rPr>
                <a:t>Alice’s Rule</a:t>
              </a:r>
            </a:p>
          </p:txBody>
        </p:sp>
        <p:sp>
          <p:nvSpPr>
            <p:cNvPr id="30752" name="AutoShape 60"/>
            <p:cNvSpPr>
              <a:spLocks/>
            </p:cNvSpPr>
            <p:nvPr/>
          </p:nvSpPr>
          <p:spPr bwMode="auto">
            <a:xfrm>
              <a:off x="3621" y="2730"/>
              <a:ext cx="839" cy="227"/>
            </a:xfrm>
            <a:prstGeom prst="roundRect">
              <a:avLst>
                <a:gd name="adj" fmla="val 16667"/>
              </a:avLst>
            </a:prstGeom>
            <a:gradFill rotWithShape="1">
              <a:gsLst>
                <a:gs pos="0">
                  <a:schemeClr val="bg1"/>
                </a:gs>
                <a:gs pos="100000">
                  <a:srgbClr val="DCDCDC"/>
                </a:gs>
              </a:gsLst>
              <a:lin ang="5400000" scaled="1"/>
            </a:gradFill>
            <a:ln w="9525" algn="ctr">
              <a:solidFill>
                <a:srgbClr val="969696"/>
              </a:solidFill>
              <a:round/>
              <a:headEnd/>
              <a:tailEnd/>
            </a:ln>
            <a:effectLst>
              <a:outerShdw dist="38100" dir="5400000" algn="t" rotWithShape="0">
                <a:srgbClr val="000000">
                  <a:alpha val="39998"/>
                </a:srgbClr>
              </a:outerShdw>
            </a:effectLst>
          </p:spPr>
          <p:txBody>
            <a:bodyPr lIns="68553" tIns="34276" rIns="68553" bIns="34276" anchor="ctr"/>
            <a:lstStyle>
              <a:lvl1pPr defTabSz="685800">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90000"/>
                </a:lnSpc>
                <a:spcBef>
                  <a:spcPct val="0"/>
                </a:spcBef>
                <a:spcAft>
                  <a:spcPct val="0"/>
                </a:spcAft>
                <a:buFontTx/>
                <a:buNone/>
              </a:pPr>
              <a:r>
                <a:rPr lang="en-US" altLang="cs-CZ" sz="1800">
                  <a:solidFill>
                    <a:prstClr val="black"/>
                  </a:solidFill>
                  <a:latin typeface="Tele-GroteskFet" pitchFamily="2" charset="0"/>
                  <a:ea typeface="ヒラギノ角ゴ ProN W3"/>
                  <a:cs typeface="Times New Roman" panose="02020603050405020304" pitchFamily="18" charset="0"/>
                  <a:sym typeface="Arial" panose="020B0604020202020204" pitchFamily="34" charset="0"/>
                </a:rPr>
                <a:t>Alice’s Rule</a:t>
              </a:r>
            </a:p>
          </p:txBody>
        </p:sp>
      </p:grpSp>
      <p:pic>
        <p:nvPicPr>
          <p:cNvPr id="30745" name="Picture 33" descr="Logo-openflow Kop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938" y="4354513"/>
            <a:ext cx="360362"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6" name="Picture 34" descr="Logo-openflow Kop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7338" y="1819275"/>
            <a:ext cx="360362"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7" name="Picture 35" descr="Logo-openflow Kop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6850" y="4341813"/>
            <a:ext cx="360363"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8" name="Rectangle 36"/>
          <p:cNvSpPr>
            <a:spLocks noChangeArrowheads="1"/>
          </p:cNvSpPr>
          <p:nvPr/>
        </p:nvSpPr>
        <p:spPr bwMode="auto">
          <a:xfrm>
            <a:off x="514350" y="6111875"/>
            <a:ext cx="8202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cs-CZ" sz="2400">
                <a:solidFill>
                  <a:srgbClr val="FF0000"/>
                </a:solidFill>
                <a:ea typeface="ＭＳ Ｐゴシック" panose="020B0600070205080204" pitchFamily="34" charset="-128"/>
              </a:rPr>
              <a:t>OpenFlow offloads control intelligence to a remote software</a:t>
            </a:r>
          </a:p>
        </p:txBody>
      </p:sp>
      <p:pic>
        <p:nvPicPr>
          <p:cNvPr id="30749" name="Picture 3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188" y="4772025"/>
            <a:ext cx="893762"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datum 1"/>
          <p:cNvSpPr>
            <a:spLocks noGrp="1"/>
          </p:cNvSpPr>
          <p:nvPr>
            <p:ph type="dt" sz="half" idx="10"/>
          </p:nvPr>
        </p:nvSpPr>
        <p:spPr/>
        <p:txBody>
          <a:bodyPr/>
          <a:lstStyle/>
          <a:p>
            <a:pPr>
              <a:defRPr/>
            </a:pPr>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3" name="Zástupný symbol pro číslo snímku 2"/>
          <p:cNvSpPr>
            <a:spLocks noGrp="1"/>
          </p:cNvSpPr>
          <p:nvPr>
            <p:ph type="sldNum" sz="quarter" idx="12"/>
          </p:nvPr>
        </p:nvSpPr>
        <p:spPr/>
        <p:txBody>
          <a:bodyPr/>
          <a:lstStyle/>
          <a:p>
            <a:pPr>
              <a:defRPr/>
            </a:pPr>
            <a:fld id="{86971D82-9E3D-45C4-A90B-68ADDE8061E6}" type="slidenum">
              <a:rPr lang="en-US" altLang="cs-CZ" smtClean="0"/>
              <a:pPr>
                <a:defRPr/>
              </a:pPr>
              <a:t>36</a:t>
            </a:fld>
            <a:endParaRPr lang="en-US" altLang="cs-CZ"/>
          </a:p>
        </p:txBody>
      </p:sp>
    </p:spTree>
    <p:extLst>
      <p:ext uri="{BB962C8B-B14F-4D97-AF65-F5344CB8AC3E}">
        <p14:creationId xmlns:p14="http://schemas.microsoft.com/office/powerpoint/2010/main" val="283675375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4148"/>
                                        </p:tgtEl>
                                        <p:attrNameLst>
                                          <p:attrName>style.visibility</p:attrName>
                                        </p:attrNameLst>
                                      </p:cBhvr>
                                      <p:to>
                                        <p:strVal val="visible"/>
                                      </p:to>
                                    </p:set>
                                    <p:animEffect transition="in" filter="fade">
                                      <p:cBhvr>
                                        <p:cTn id="7" dur="500"/>
                                        <p:tgtEl>
                                          <p:spTgt spid="3041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326"/>
                                        </p:tgtEl>
                                        <p:attrNameLst>
                                          <p:attrName>style.visibility</p:attrName>
                                        </p:attrNameLst>
                                      </p:cBhvr>
                                      <p:to>
                                        <p:strVal val="visible"/>
                                      </p:to>
                                    </p:set>
                                    <p:animEffect transition="in" filter="fade">
                                      <p:cBhvr>
                                        <p:cTn id="12" dur="500"/>
                                        <p:tgtEl>
                                          <p:spTgt spid="123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6" presetClass="path" presetSubtype="0" fill="hold" grpId="1" nodeType="clickEffect">
                                  <p:stCondLst>
                                    <p:cond delay="0"/>
                                  </p:stCondLst>
                                  <p:childTnLst>
                                    <p:animMotion origin="layout" path="M -3.33333E-6 3.33333E-6 L -0.0684 -0.13033 " pathEditMode="relative" rAng="0" ptsTypes="AA">
                                      <p:cBhvr>
                                        <p:cTn id="16" dur="500" fill="hold"/>
                                        <p:tgtEl>
                                          <p:spTgt spid="12326"/>
                                        </p:tgtEl>
                                        <p:attrNameLst>
                                          <p:attrName>ppt_x</p:attrName>
                                          <p:attrName>ppt_y</p:attrName>
                                        </p:attrNameLst>
                                      </p:cBhvr>
                                      <p:rCtr x="-3420" y="-6528"/>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04150"/>
                                        </p:tgtEl>
                                        <p:attrNameLst>
                                          <p:attrName>style.visibility</p:attrName>
                                        </p:attrNameLst>
                                      </p:cBhvr>
                                      <p:to>
                                        <p:strVal val="visible"/>
                                      </p:to>
                                    </p:set>
                                    <p:animEffect transition="in" filter="wipe(left)">
                                      <p:cBhvr>
                                        <p:cTn id="21" dur="500"/>
                                        <p:tgtEl>
                                          <p:spTgt spid="304150"/>
                                        </p:tgtEl>
                                      </p:cBhvr>
                                    </p:animEffec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30415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41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grpId="1" nodeType="clickEffect">
                                  <p:stCondLst>
                                    <p:cond delay="0"/>
                                  </p:stCondLst>
                                  <p:childTnLst>
                                    <p:animEffect transition="out" filter="fade">
                                      <p:cBhvr>
                                        <p:cTn id="30" dur="500"/>
                                        <p:tgtEl>
                                          <p:spTgt spid="304151"/>
                                        </p:tgtEl>
                                      </p:cBhvr>
                                    </p:animEffect>
                                    <p:set>
                                      <p:cBhvr>
                                        <p:cTn id="31" dur="1" fill="hold">
                                          <p:stCondLst>
                                            <p:cond delay="499"/>
                                          </p:stCondLst>
                                        </p:cTn>
                                        <p:tgtEl>
                                          <p:spTgt spid="30415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304150"/>
                                        </p:tgtEl>
                                      </p:cBhvr>
                                    </p:animEffect>
                                    <p:set>
                                      <p:cBhvr>
                                        <p:cTn id="34" dur="1" fill="hold">
                                          <p:stCondLst>
                                            <p:cond delay="499"/>
                                          </p:stCondLst>
                                        </p:cTn>
                                        <p:tgtEl>
                                          <p:spTgt spid="304150"/>
                                        </p:tgtEl>
                                        <p:attrNameLst>
                                          <p:attrName>style.visibility</p:attrName>
                                        </p:attrNameLst>
                                      </p:cBhvr>
                                      <p:to>
                                        <p:strVal val="hidden"/>
                                      </p:to>
                                    </p:se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304153"/>
                                        </p:tgtEl>
                                        <p:attrNameLst>
                                          <p:attrName>style.visibility</p:attrName>
                                        </p:attrNameLst>
                                      </p:cBhvr>
                                      <p:to>
                                        <p:strVal val="visible"/>
                                      </p:to>
                                    </p:set>
                                    <p:animEffect transition="in" filter="wipe(right)">
                                      <p:cBhvr>
                                        <p:cTn id="38" dur="500"/>
                                        <p:tgtEl>
                                          <p:spTgt spid="304153"/>
                                        </p:tgtEl>
                                      </p:cBhvr>
                                    </p:animEffect>
                                  </p:childTnLst>
                                </p:cTn>
                              </p:par>
                            </p:childTnLst>
                          </p:cTn>
                        </p:par>
                        <p:par>
                          <p:cTn id="39" fill="hold" nodeType="afterGroup">
                            <p:stCondLst>
                              <p:cond delay="1000"/>
                            </p:stCondLst>
                            <p:childTnLst>
                              <p:par>
                                <p:cTn id="40" presetID="10" presetClass="entr" presetSubtype="0" fill="hold" nodeType="afterEffect">
                                  <p:stCondLst>
                                    <p:cond delay="0"/>
                                  </p:stCondLst>
                                  <p:childTnLst>
                                    <p:set>
                                      <p:cBhvr>
                                        <p:cTn id="41" dur="1" fill="hold">
                                          <p:stCondLst>
                                            <p:cond delay="0"/>
                                          </p:stCondLst>
                                        </p:cTn>
                                        <p:tgtEl>
                                          <p:spTgt spid="304157"/>
                                        </p:tgtEl>
                                        <p:attrNameLst>
                                          <p:attrName>style.visibility</p:attrName>
                                        </p:attrNameLst>
                                      </p:cBhvr>
                                      <p:to>
                                        <p:strVal val="visible"/>
                                      </p:to>
                                    </p:set>
                                    <p:animEffect transition="in" filter="fade">
                                      <p:cBhvr>
                                        <p:cTn id="42" dur="500"/>
                                        <p:tgtEl>
                                          <p:spTgt spid="30415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6" presetClass="path" presetSubtype="0" fill="hold" grpId="2" nodeType="clickEffect">
                                  <p:stCondLst>
                                    <p:cond delay="0"/>
                                  </p:stCondLst>
                                  <p:childTnLst>
                                    <p:animMotion origin="layout" path="M -0.0684 -0.13033 L -0.37465 -0.47686 " pathEditMode="relative" rAng="0" ptsTypes="AA">
                                      <p:cBhvr>
                                        <p:cTn id="46" dur="500" fill="hold"/>
                                        <p:tgtEl>
                                          <p:spTgt spid="12326"/>
                                        </p:tgtEl>
                                        <p:attrNameLst>
                                          <p:attrName>ppt_x</p:attrName>
                                          <p:attrName>ppt_y</p:attrName>
                                        </p:attrNameLst>
                                      </p:cBhvr>
                                      <p:rCtr x="-15313" y="-17338"/>
                                    </p:animMotion>
                                  </p:childTnLst>
                                </p:cTn>
                              </p:par>
                            </p:childTnLst>
                          </p:cTn>
                        </p:par>
                        <p:par>
                          <p:cTn id="47" fill="hold" nodeType="afterGroup">
                            <p:stCondLst>
                              <p:cond delay="500"/>
                            </p:stCondLst>
                            <p:childTnLst>
                              <p:par>
                                <p:cTn id="48" presetID="49" presetClass="path" presetSubtype="0" fill="hold" grpId="3" nodeType="afterEffect">
                                  <p:stCondLst>
                                    <p:cond delay="0"/>
                                  </p:stCondLst>
                                  <p:childTnLst>
                                    <p:animMotion origin="layout" path="M -0.37465 -0.47686 L -0.71319 0.07963 " pathEditMode="relative" rAng="0" ptsTypes="AA">
                                      <p:cBhvr>
                                        <p:cTn id="49" dur="500" fill="hold"/>
                                        <p:tgtEl>
                                          <p:spTgt spid="12326"/>
                                        </p:tgtEl>
                                        <p:attrNameLst>
                                          <p:attrName>ppt_x</p:attrName>
                                          <p:attrName>ppt_y</p:attrName>
                                        </p:attrNameLst>
                                      </p:cBhvr>
                                      <p:rCtr x="-16927" y="27824"/>
                                    </p:animMotion>
                                  </p:childTnLst>
                                </p:cTn>
                              </p:par>
                            </p:childTnLst>
                          </p:cTn>
                        </p:par>
                        <p:par>
                          <p:cTn id="50" fill="hold" nodeType="afterGroup">
                            <p:stCondLst>
                              <p:cond delay="1000"/>
                            </p:stCondLst>
                            <p:childTnLst>
                              <p:par>
                                <p:cTn id="51" presetID="10" presetClass="exit" presetSubtype="0" fill="hold" nodeType="afterEffect">
                                  <p:stCondLst>
                                    <p:cond delay="0"/>
                                  </p:stCondLst>
                                  <p:childTnLst>
                                    <p:animEffect transition="out" filter="fade">
                                      <p:cBhvr>
                                        <p:cTn id="52" dur="500"/>
                                        <p:tgtEl>
                                          <p:spTgt spid="304153"/>
                                        </p:tgtEl>
                                      </p:cBhvr>
                                    </p:animEffect>
                                    <p:set>
                                      <p:cBhvr>
                                        <p:cTn id="53" dur="1" fill="hold">
                                          <p:stCondLst>
                                            <p:cond delay="499"/>
                                          </p:stCondLst>
                                        </p:cTn>
                                        <p:tgtEl>
                                          <p:spTgt spid="304153"/>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304151"/>
                                        </p:tgtEl>
                                      </p:cBhvr>
                                    </p:animEffect>
                                    <p:set>
                                      <p:cBhvr>
                                        <p:cTn id="56" dur="1" fill="hold">
                                          <p:stCondLst>
                                            <p:cond delay="499"/>
                                          </p:stCondLst>
                                        </p:cTn>
                                        <p:tgtEl>
                                          <p:spTgt spid="304151"/>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304152"/>
                                        </p:tgtEl>
                                      </p:cBhvr>
                                    </p:animEffect>
                                    <p:set>
                                      <p:cBhvr>
                                        <p:cTn id="59" dur="1" fill="hold">
                                          <p:stCondLst>
                                            <p:cond delay="499"/>
                                          </p:stCondLst>
                                        </p:cTn>
                                        <p:tgtEl>
                                          <p:spTgt spid="304152"/>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304152"/>
                                        </p:tgtEl>
                                      </p:cBhvr>
                                    </p:animEffect>
                                    <p:set>
                                      <p:cBhvr>
                                        <p:cTn id="62" dur="1" fill="hold">
                                          <p:stCondLst>
                                            <p:cond delay="499"/>
                                          </p:stCondLst>
                                        </p:cTn>
                                        <p:tgtEl>
                                          <p:spTgt spid="3041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48" grpId="0" animBg="1"/>
      <p:bldP spid="12326" grpId="0" animBg="1"/>
      <p:bldP spid="12326" grpId="1" animBg="1"/>
      <p:bldP spid="12326" grpId="2" animBg="1"/>
      <p:bldP spid="12326" grpId="3" animBg="1"/>
      <p:bldP spid="304150" grpId="0" animBg="1"/>
      <p:bldP spid="304150" grpId="1" animBg="1"/>
      <p:bldP spid="304151" grpId="0"/>
      <p:bldP spid="304151" grpId="1"/>
      <p:bldP spid="304151" grpId="2"/>
      <p:bldP spid="304152" grpId="0"/>
      <p:bldP spid="304152" grpId="1"/>
      <p:bldP spid="304152" grpId="2"/>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Grp="1" noChangeArrowheads="1"/>
          </p:cNvSpPr>
          <p:nvPr>
            <p:ph type="title"/>
          </p:nvPr>
        </p:nvSpPr>
        <p:spPr/>
        <p:txBody>
          <a:bodyPr/>
          <a:lstStyle/>
          <a:p>
            <a:pPr eaLnBrk="1" hangingPunct="1"/>
            <a:r>
              <a:rPr lang="en-US" altLang="cs-CZ" sz="3900">
                <a:latin typeface="Calibri" panose="020F0502020204030204" pitchFamily="34" charset="0"/>
                <a:cs typeface="Calibri" panose="020F0502020204030204" pitchFamily="34" charset="0"/>
              </a:rPr>
              <a:t>OpenFlow Basics </a:t>
            </a:r>
            <a:br>
              <a:rPr lang="en-US" altLang="cs-CZ" sz="3900">
                <a:latin typeface="Calibri" panose="020F0502020204030204" pitchFamily="34" charset="0"/>
                <a:cs typeface="Calibri" panose="020F0502020204030204" pitchFamily="34" charset="0"/>
              </a:rPr>
            </a:br>
            <a:r>
              <a:rPr lang="en-US" altLang="cs-CZ" sz="2700">
                <a:latin typeface="Calibri" panose="020F0502020204030204" pitchFamily="34" charset="0"/>
                <a:cs typeface="Calibri" panose="020F0502020204030204" pitchFamily="34" charset="0"/>
              </a:rPr>
              <a:t>Flow Table Entries</a:t>
            </a:r>
          </a:p>
        </p:txBody>
      </p:sp>
      <p:sp>
        <p:nvSpPr>
          <p:cNvPr id="32771" name="Rectangle 2"/>
          <p:cNvSpPr>
            <a:spLocks/>
          </p:cNvSpPr>
          <p:nvPr/>
        </p:nvSpPr>
        <p:spPr bwMode="auto">
          <a:xfrm>
            <a:off x="768350" y="5353050"/>
            <a:ext cx="698500" cy="471488"/>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2772" name="Rectangle 3"/>
          <p:cNvSpPr>
            <a:spLocks/>
          </p:cNvSpPr>
          <p:nvPr/>
        </p:nvSpPr>
        <p:spPr bwMode="auto">
          <a:xfrm>
            <a:off x="814388" y="5308600"/>
            <a:ext cx="5794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Switch</a:t>
            </a:r>
          </a:p>
          <a:p>
            <a:pPr fontAlgn="base">
              <a:spcBef>
                <a:spcPct val="0"/>
              </a:spcBef>
              <a:spcAft>
                <a:spcPct val="0"/>
              </a:spcAft>
              <a:buFontTx/>
              <a:buNone/>
            </a:pPr>
            <a:r>
              <a:rPr lang="en-US" altLang="cs-CZ" sz="1700">
                <a:solidFill>
                  <a:prstClr val="black"/>
                </a:solidFill>
              </a:rPr>
              <a:t>Port</a:t>
            </a:r>
          </a:p>
        </p:txBody>
      </p:sp>
      <p:sp>
        <p:nvSpPr>
          <p:cNvPr id="32773" name="Rectangle 4"/>
          <p:cNvSpPr>
            <a:spLocks/>
          </p:cNvSpPr>
          <p:nvPr/>
        </p:nvSpPr>
        <p:spPr bwMode="auto">
          <a:xfrm>
            <a:off x="2717800" y="5354638"/>
            <a:ext cx="700088" cy="471487"/>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2774" name="Rectangle 5"/>
          <p:cNvSpPr>
            <a:spLocks/>
          </p:cNvSpPr>
          <p:nvPr/>
        </p:nvSpPr>
        <p:spPr bwMode="auto">
          <a:xfrm>
            <a:off x="2854325" y="5348288"/>
            <a:ext cx="4254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MAC</a:t>
            </a:r>
          </a:p>
          <a:p>
            <a:pPr fontAlgn="base">
              <a:spcBef>
                <a:spcPct val="0"/>
              </a:spcBef>
              <a:spcAft>
                <a:spcPct val="0"/>
              </a:spcAft>
              <a:buFontTx/>
              <a:buNone/>
            </a:pPr>
            <a:r>
              <a:rPr lang="en-US" altLang="cs-CZ" sz="1700">
                <a:solidFill>
                  <a:prstClr val="black"/>
                </a:solidFill>
              </a:rPr>
              <a:t>src</a:t>
            </a:r>
          </a:p>
        </p:txBody>
      </p:sp>
      <p:sp>
        <p:nvSpPr>
          <p:cNvPr id="32775" name="Rectangle 6"/>
          <p:cNvSpPr>
            <a:spLocks/>
          </p:cNvSpPr>
          <p:nvPr/>
        </p:nvSpPr>
        <p:spPr bwMode="auto">
          <a:xfrm>
            <a:off x="3417888" y="5354638"/>
            <a:ext cx="698500" cy="471487"/>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2776" name="Rectangle 7"/>
          <p:cNvSpPr>
            <a:spLocks/>
          </p:cNvSpPr>
          <p:nvPr/>
        </p:nvSpPr>
        <p:spPr bwMode="auto">
          <a:xfrm>
            <a:off x="3524250" y="5348288"/>
            <a:ext cx="4254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MAC</a:t>
            </a:r>
          </a:p>
          <a:p>
            <a:pPr fontAlgn="base">
              <a:spcBef>
                <a:spcPct val="0"/>
              </a:spcBef>
              <a:spcAft>
                <a:spcPct val="0"/>
              </a:spcAft>
              <a:buFontTx/>
              <a:buNone/>
            </a:pPr>
            <a:r>
              <a:rPr lang="en-US" altLang="cs-CZ" sz="1700">
                <a:solidFill>
                  <a:prstClr val="black"/>
                </a:solidFill>
              </a:rPr>
              <a:t>dst</a:t>
            </a:r>
          </a:p>
        </p:txBody>
      </p:sp>
      <p:sp>
        <p:nvSpPr>
          <p:cNvPr id="32777" name="Rectangle 8"/>
          <p:cNvSpPr>
            <a:spLocks/>
          </p:cNvSpPr>
          <p:nvPr/>
        </p:nvSpPr>
        <p:spPr bwMode="auto">
          <a:xfrm>
            <a:off x="4089400" y="5354638"/>
            <a:ext cx="698500" cy="471487"/>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2778" name="Rectangle 9"/>
          <p:cNvSpPr>
            <a:spLocks/>
          </p:cNvSpPr>
          <p:nvPr/>
        </p:nvSpPr>
        <p:spPr bwMode="auto">
          <a:xfrm>
            <a:off x="4262438" y="5300663"/>
            <a:ext cx="3921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Eth</a:t>
            </a:r>
          </a:p>
          <a:p>
            <a:pPr fontAlgn="base">
              <a:spcBef>
                <a:spcPct val="0"/>
              </a:spcBef>
              <a:spcAft>
                <a:spcPct val="0"/>
              </a:spcAft>
              <a:buFontTx/>
              <a:buNone/>
            </a:pPr>
            <a:r>
              <a:rPr lang="en-US" altLang="cs-CZ" sz="1700">
                <a:solidFill>
                  <a:prstClr val="black"/>
                </a:solidFill>
              </a:rPr>
              <a:t>type</a:t>
            </a:r>
          </a:p>
        </p:txBody>
      </p:sp>
      <p:sp>
        <p:nvSpPr>
          <p:cNvPr id="32779" name="Rectangle 10"/>
          <p:cNvSpPr>
            <a:spLocks/>
          </p:cNvSpPr>
          <p:nvPr/>
        </p:nvSpPr>
        <p:spPr bwMode="auto">
          <a:xfrm>
            <a:off x="1458913" y="5354638"/>
            <a:ext cx="698500" cy="471487"/>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2780" name="Rectangle 11"/>
          <p:cNvSpPr>
            <a:spLocks/>
          </p:cNvSpPr>
          <p:nvPr/>
        </p:nvSpPr>
        <p:spPr bwMode="auto">
          <a:xfrm>
            <a:off x="1533525" y="5349875"/>
            <a:ext cx="4778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VLAN</a:t>
            </a:r>
          </a:p>
          <a:p>
            <a:pPr fontAlgn="base">
              <a:spcBef>
                <a:spcPct val="0"/>
              </a:spcBef>
              <a:spcAft>
                <a:spcPct val="0"/>
              </a:spcAft>
              <a:buFontTx/>
              <a:buNone/>
            </a:pPr>
            <a:r>
              <a:rPr lang="en-US" altLang="cs-CZ" sz="1700">
                <a:solidFill>
                  <a:prstClr val="black"/>
                </a:solidFill>
              </a:rPr>
              <a:t>ID</a:t>
            </a:r>
          </a:p>
        </p:txBody>
      </p:sp>
      <p:sp>
        <p:nvSpPr>
          <p:cNvPr id="32781" name="Rectangle 12"/>
          <p:cNvSpPr>
            <a:spLocks/>
          </p:cNvSpPr>
          <p:nvPr/>
        </p:nvSpPr>
        <p:spPr bwMode="auto">
          <a:xfrm>
            <a:off x="4779963" y="5354638"/>
            <a:ext cx="590550" cy="471487"/>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2782" name="Rectangle 13"/>
          <p:cNvSpPr>
            <a:spLocks/>
          </p:cNvSpPr>
          <p:nvPr/>
        </p:nvSpPr>
        <p:spPr bwMode="auto">
          <a:xfrm>
            <a:off x="4968875" y="5332413"/>
            <a:ext cx="26511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IP</a:t>
            </a:r>
          </a:p>
          <a:p>
            <a:pPr fontAlgn="base">
              <a:spcBef>
                <a:spcPct val="0"/>
              </a:spcBef>
              <a:spcAft>
                <a:spcPct val="0"/>
              </a:spcAft>
              <a:buFontTx/>
              <a:buNone/>
            </a:pPr>
            <a:r>
              <a:rPr lang="en-US" altLang="cs-CZ" sz="1700">
                <a:solidFill>
                  <a:prstClr val="black"/>
                </a:solidFill>
              </a:rPr>
              <a:t>Src</a:t>
            </a:r>
          </a:p>
        </p:txBody>
      </p:sp>
      <p:sp>
        <p:nvSpPr>
          <p:cNvPr id="32783" name="Rectangle 14"/>
          <p:cNvSpPr>
            <a:spLocks/>
          </p:cNvSpPr>
          <p:nvPr/>
        </p:nvSpPr>
        <p:spPr bwMode="auto">
          <a:xfrm>
            <a:off x="5372100" y="5354638"/>
            <a:ext cx="577850" cy="471487"/>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2784" name="Rectangle 15"/>
          <p:cNvSpPr>
            <a:spLocks/>
          </p:cNvSpPr>
          <p:nvPr/>
        </p:nvSpPr>
        <p:spPr bwMode="auto">
          <a:xfrm>
            <a:off x="5535613" y="5332413"/>
            <a:ext cx="290512"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IP</a:t>
            </a:r>
          </a:p>
          <a:p>
            <a:pPr fontAlgn="base">
              <a:spcBef>
                <a:spcPct val="0"/>
              </a:spcBef>
              <a:spcAft>
                <a:spcPct val="0"/>
              </a:spcAft>
              <a:buFontTx/>
              <a:buNone/>
            </a:pPr>
            <a:r>
              <a:rPr lang="en-US" altLang="cs-CZ" sz="1700">
                <a:solidFill>
                  <a:prstClr val="black"/>
                </a:solidFill>
              </a:rPr>
              <a:t>Dst</a:t>
            </a:r>
          </a:p>
        </p:txBody>
      </p:sp>
      <p:sp>
        <p:nvSpPr>
          <p:cNvPr id="32785" name="Rectangle 16"/>
          <p:cNvSpPr>
            <a:spLocks/>
          </p:cNvSpPr>
          <p:nvPr/>
        </p:nvSpPr>
        <p:spPr bwMode="auto">
          <a:xfrm>
            <a:off x="6540500" y="5354638"/>
            <a:ext cx="558800" cy="471487"/>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2786" name="Rectangle 17"/>
          <p:cNvSpPr>
            <a:spLocks/>
          </p:cNvSpPr>
          <p:nvPr/>
        </p:nvSpPr>
        <p:spPr bwMode="auto">
          <a:xfrm>
            <a:off x="6623050" y="5332413"/>
            <a:ext cx="3730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IP</a:t>
            </a:r>
          </a:p>
          <a:p>
            <a:pPr fontAlgn="base">
              <a:spcBef>
                <a:spcPct val="0"/>
              </a:spcBef>
              <a:spcAft>
                <a:spcPct val="0"/>
              </a:spcAft>
              <a:buFontTx/>
              <a:buNone/>
            </a:pPr>
            <a:r>
              <a:rPr lang="en-US" altLang="cs-CZ" sz="1700">
                <a:solidFill>
                  <a:prstClr val="black"/>
                </a:solidFill>
              </a:rPr>
              <a:t>Prot</a:t>
            </a:r>
          </a:p>
        </p:txBody>
      </p:sp>
      <p:sp>
        <p:nvSpPr>
          <p:cNvPr id="32787" name="Rectangle 18"/>
          <p:cNvSpPr>
            <a:spLocks/>
          </p:cNvSpPr>
          <p:nvPr/>
        </p:nvSpPr>
        <p:spPr bwMode="auto">
          <a:xfrm>
            <a:off x="7099300" y="5354638"/>
            <a:ext cx="698500" cy="471487"/>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2788" name="Rectangle 19"/>
          <p:cNvSpPr>
            <a:spLocks/>
          </p:cNvSpPr>
          <p:nvPr/>
        </p:nvSpPr>
        <p:spPr bwMode="auto">
          <a:xfrm>
            <a:off x="7199313" y="5332413"/>
            <a:ext cx="45878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L4</a:t>
            </a:r>
          </a:p>
          <a:p>
            <a:pPr fontAlgn="base">
              <a:spcBef>
                <a:spcPct val="0"/>
              </a:spcBef>
              <a:spcAft>
                <a:spcPct val="0"/>
              </a:spcAft>
              <a:buFontTx/>
              <a:buNone/>
            </a:pPr>
            <a:r>
              <a:rPr lang="en-US" altLang="cs-CZ" sz="1700">
                <a:solidFill>
                  <a:prstClr val="black"/>
                </a:solidFill>
              </a:rPr>
              <a:t>sport</a:t>
            </a:r>
          </a:p>
        </p:txBody>
      </p:sp>
      <p:sp>
        <p:nvSpPr>
          <p:cNvPr id="32789" name="Rectangle 20"/>
          <p:cNvSpPr>
            <a:spLocks/>
          </p:cNvSpPr>
          <p:nvPr/>
        </p:nvSpPr>
        <p:spPr bwMode="auto">
          <a:xfrm>
            <a:off x="7807325" y="5354638"/>
            <a:ext cx="698500" cy="471487"/>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2790" name="Rectangle 21"/>
          <p:cNvSpPr>
            <a:spLocks/>
          </p:cNvSpPr>
          <p:nvPr/>
        </p:nvSpPr>
        <p:spPr bwMode="auto">
          <a:xfrm>
            <a:off x="7888288" y="5332413"/>
            <a:ext cx="487362"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L4</a:t>
            </a:r>
          </a:p>
          <a:p>
            <a:pPr fontAlgn="base">
              <a:spcBef>
                <a:spcPct val="0"/>
              </a:spcBef>
              <a:spcAft>
                <a:spcPct val="0"/>
              </a:spcAft>
              <a:buFontTx/>
              <a:buNone/>
            </a:pPr>
            <a:r>
              <a:rPr lang="en-US" altLang="cs-CZ" sz="1700">
                <a:solidFill>
                  <a:prstClr val="black"/>
                </a:solidFill>
              </a:rPr>
              <a:t>dport</a:t>
            </a:r>
          </a:p>
        </p:txBody>
      </p:sp>
      <p:sp>
        <p:nvSpPr>
          <p:cNvPr id="32791" name="Rectangle 22"/>
          <p:cNvSpPr>
            <a:spLocks/>
          </p:cNvSpPr>
          <p:nvPr/>
        </p:nvSpPr>
        <p:spPr bwMode="auto">
          <a:xfrm>
            <a:off x="785813" y="1687513"/>
            <a:ext cx="1446212" cy="687387"/>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2792" name="Rectangle 23"/>
          <p:cNvSpPr>
            <a:spLocks/>
          </p:cNvSpPr>
          <p:nvPr/>
        </p:nvSpPr>
        <p:spPr bwMode="auto">
          <a:xfrm>
            <a:off x="1127125" y="1892300"/>
            <a:ext cx="411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800">
                <a:solidFill>
                  <a:prstClr val="black"/>
                </a:solidFill>
              </a:rPr>
              <a:t>Rule</a:t>
            </a:r>
          </a:p>
        </p:txBody>
      </p:sp>
      <p:sp>
        <p:nvSpPr>
          <p:cNvPr id="32793" name="Rectangle 24"/>
          <p:cNvSpPr>
            <a:spLocks/>
          </p:cNvSpPr>
          <p:nvPr/>
        </p:nvSpPr>
        <p:spPr bwMode="auto">
          <a:xfrm>
            <a:off x="2232025" y="1687513"/>
            <a:ext cx="1446213" cy="687387"/>
          </a:xfrm>
          <a:prstGeom prst="rect">
            <a:avLst/>
          </a:prstGeom>
          <a:solidFill>
            <a:srgbClr val="CBE97B"/>
          </a:solidFill>
          <a:ln w="12700">
            <a:solidFill>
              <a:srgbClr val="697D3A"/>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2794" name="Rectangle 25"/>
          <p:cNvSpPr>
            <a:spLocks/>
          </p:cNvSpPr>
          <p:nvPr/>
        </p:nvSpPr>
        <p:spPr bwMode="auto">
          <a:xfrm>
            <a:off x="2405063" y="1892300"/>
            <a:ext cx="5984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800">
                <a:solidFill>
                  <a:prstClr val="black"/>
                </a:solidFill>
              </a:rPr>
              <a:t>Action</a:t>
            </a:r>
          </a:p>
        </p:txBody>
      </p:sp>
      <p:sp>
        <p:nvSpPr>
          <p:cNvPr id="32795" name="Rectangle 26"/>
          <p:cNvSpPr>
            <a:spLocks/>
          </p:cNvSpPr>
          <p:nvPr/>
        </p:nvSpPr>
        <p:spPr bwMode="auto">
          <a:xfrm>
            <a:off x="3678238" y="1687513"/>
            <a:ext cx="1447800" cy="687387"/>
          </a:xfrm>
          <a:prstGeom prst="rect">
            <a:avLst/>
          </a:prstGeom>
          <a:solidFill>
            <a:srgbClr val="FA90AB"/>
          </a:solidFill>
          <a:ln w="12700">
            <a:solidFill>
              <a:srgbClr val="800000"/>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2796" name="Rectangle 27"/>
          <p:cNvSpPr>
            <a:spLocks/>
          </p:cNvSpPr>
          <p:nvPr/>
        </p:nvSpPr>
        <p:spPr bwMode="auto">
          <a:xfrm>
            <a:off x="3998913" y="1892300"/>
            <a:ext cx="4556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800">
                <a:solidFill>
                  <a:prstClr val="black"/>
                </a:solidFill>
              </a:rPr>
              <a:t>Stats</a:t>
            </a:r>
          </a:p>
        </p:txBody>
      </p:sp>
      <p:sp>
        <p:nvSpPr>
          <p:cNvPr id="32797" name="Rectangle 28"/>
          <p:cNvSpPr>
            <a:spLocks/>
          </p:cNvSpPr>
          <p:nvPr/>
        </p:nvSpPr>
        <p:spPr bwMode="auto">
          <a:xfrm>
            <a:off x="1884363" y="3152775"/>
            <a:ext cx="5634037" cy="1776413"/>
          </a:xfrm>
          <a:prstGeom prst="rect">
            <a:avLst/>
          </a:prstGeom>
          <a:solidFill>
            <a:srgbClr val="CBE97B"/>
          </a:solidFill>
          <a:ln w="12700">
            <a:solidFill>
              <a:srgbClr val="697D3A"/>
            </a:solidFill>
            <a:miter lim="800000"/>
            <a:headEnd/>
            <a:tailEnd/>
          </a:ln>
        </p:spPr>
        <p:txBody>
          <a:bodyPr lIns="0" tIns="0" rIns="0" bIns="0" anchor="ctr"/>
          <a:lstStyle>
            <a:lvl1pPr marL="357188" indent="-330200">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AutoNum type="arabicPeriod"/>
            </a:pPr>
            <a:r>
              <a:rPr lang="en-US" altLang="cs-CZ" sz="2200">
                <a:solidFill>
                  <a:prstClr val="black"/>
                </a:solidFill>
              </a:rPr>
              <a:t>Forward packet to zero or more ports</a:t>
            </a:r>
          </a:p>
          <a:p>
            <a:pPr fontAlgn="base">
              <a:spcBef>
                <a:spcPct val="0"/>
              </a:spcBef>
              <a:spcAft>
                <a:spcPct val="0"/>
              </a:spcAft>
              <a:buFontTx/>
              <a:buAutoNum type="arabicPeriod"/>
            </a:pPr>
            <a:r>
              <a:rPr lang="en-US" altLang="cs-CZ" sz="2200">
                <a:solidFill>
                  <a:prstClr val="black"/>
                </a:solidFill>
              </a:rPr>
              <a:t>Encapsulate and forward to controller</a:t>
            </a:r>
          </a:p>
          <a:p>
            <a:pPr fontAlgn="base">
              <a:spcBef>
                <a:spcPct val="0"/>
              </a:spcBef>
              <a:spcAft>
                <a:spcPct val="0"/>
              </a:spcAft>
              <a:buFontTx/>
              <a:buAutoNum type="arabicPeriod"/>
            </a:pPr>
            <a:r>
              <a:rPr lang="en-US" altLang="cs-CZ" sz="2200">
                <a:solidFill>
                  <a:prstClr val="black"/>
                </a:solidFill>
              </a:rPr>
              <a:t>Send to normal processing pipeline</a:t>
            </a:r>
          </a:p>
          <a:p>
            <a:pPr fontAlgn="base">
              <a:spcBef>
                <a:spcPct val="0"/>
              </a:spcBef>
              <a:spcAft>
                <a:spcPct val="0"/>
              </a:spcAft>
              <a:buFontTx/>
              <a:buAutoNum type="arabicPeriod"/>
            </a:pPr>
            <a:r>
              <a:rPr lang="en-US" altLang="cs-CZ" sz="2200">
                <a:solidFill>
                  <a:prstClr val="black"/>
                </a:solidFill>
              </a:rPr>
              <a:t>Modify Fields</a:t>
            </a:r>
          </a:p>
          <a:p>
            <a:pPr fontAlgn="base">
              <a:spcBef>
                <a:spcPct val="0"/>
              </a:spcBef>
              <a:spcAft>
                <a:spcPct val="0"/>
              </a:spcAft>
              <a:buFontTx/>
              <a:buAutoNum type="arabicPeriod"/>
            </a:pPr>
            <a:r>
              <a:rPr lang="en-US" altLang="cs-CZ" sz="2200">
                <a:solidFill>
                  <a:srgbClr val="0000FF"/>
                </a:solidFill>
              </a:rPr>
              <a:t>Any extensions you add!</a:t>
            </a:r>
          </a:p>
        </p:txBody>
      </p:sp>
      <p:sp>
        <p:nvSpPr>
          <p:cNvPr id="32798" name="Rectangle 29"/>
          <p:cNvSpPr>
            <a:spLocks/>
          </p:cNvSpPr>
          <p:nvPr/>
        </p:nvSpPr>
        <p:spPr bwMode="auto">
          <a:xfrm>
            <a:off x="928688" y="5999163"/>
            <a:ext cx="29035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2000">
                <a:solidFill>
                  <a:prstClr val="black"/>
                </a:solidFill>
              </a:rPr>
              <a:t>+ mask what fields to match</a:t>
            </a:r>
          </a:p>
        </p:txBody>
      </p:sp>
      <p:sp>
        <p:nvSpPr>
          <p:cNvPr id="32799" name="Line 30"/>
          <p:cNvSpPr>
            <a:spLocks noChangeShapeType="1"/>
          </p:cNvSpPr>
          <p:nvPr/>
        </p:nvSpPr>
        <p:spPr bwMode="auto">
          <a:xfrm>
            <a:off x="785813" y="2455863"/>
            <a:ext cx="1587" cy="2892425"/>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lIns="64291" tIns="32146" rIns="64291" bIns="32146"/>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32800" name="Line 31"/>
          <p:cNvSpPr>
            <a:spLocks noChangeShapeType="1"/>
          </p:cNvSpPr>
          <p:nvPr/>
        </p:nvSpPr>
        <p:spPr bwMode="auto">
          <a:xfrm>
            <a:off x="2759075" y="2374900"/>
            <a:ext cx="1588" cy="758825"/>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lIns="64291" tIns="32146" rIns="64291" bIns="32146"/>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32801" name="Rectangle 32"/>
          <p:cNvSpPr>
            <a:spLocks/>
          </p:cNvSpPr>
          <p:nvPr/>
        </p:nvSpPr>
        <p:spPr bwMode="auto">
          <a:xfrm>
            <a:off x="3830638" y="2625725"/>
            <a:ext cx="3044825" cy="384175"/>
          </a:xfrm>
          <a:prstGeom prst="rect">
            <a:avLst/>
          </a:prstGeom>
          <a:solidFill>
            <a:srgbClr val="FA90AB"/>
          </a:solidFill>
          <a:ln w="12700">
            <a:solidFill>
              <a:srgbClr val="800000"/>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2802" name="Rectangle 33"/>
          <p:cNvSpPr>
            <a:spLocks/>
          </p:cNvSpPr>
          <p:nvPr/>
        </p:nvSpPr>
        <p:spPr bwMode="auto">
          <a:xfrm>
            <a:off x="3973513" y="2649538"/>
            <a:ext cx="2589212"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2200">
                <a:solidFill>
                  <a:prstClr val="black"/>
                </a:solidFill>
              </a:rPr>
              <a:t>Packet + byte counters</a:t>
            </a:r>
          </a:p>
        </p:txBody>
      </p:sp>
      <p:sp>
        <p:nvSpPr>
          <p:cNvPr id="32803" name="Line 34"/>
          <p:cNvSpPr>
            <a:spLocks noChangeShapeType="1"/>
          </p:cNvSpPr>
          <p:nvPr/>
        </p:nvSpPr>
        <p:spPr bwMode="auto">
          <a:xfrm rot="10800000" flipH="1">
            <a:off x="4214813" y="2374900"/>
            <a:ext cx="1587" cy="231775"/>
          </a:xfrm>
          <a:prstGeom prst="line">
            <a:avLst/>
          </a:prstGeom>
          <a:noFill/>
          <a:ln w="38100">
            <a:solidFill>
              <a:schemeClr val="tx1"/>
            </a:solidFill>
            <a:prstDash val="sysDot"/>
            <a:round/>
            <a:headEnd/>
            <a:tailEnd/>
          </a:ln>
          <a:extLst>
            <a:ext uri="{909E8E84-426E-40DD-AFC4-6F175D3DCCD1}">
              <a14:hiddenFill xmlns:a14="http://schemas.microsoft.com/office/drawing/2010/main">
                <a:noFill/>
              </a14:hiddenFill>
            </a:ext>
          </a:extLst>
        </p:spPr>
        <p:txBody>
          <a:bodyPr lIns="64291" tIns="32146" rIns="64291" bIns="32146"/>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32804" name="Slide Number Placeholder 3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9204909-100B-4CF5-8301-2F62ED7F7DB5}" type="slidenum">
              <a:rPr lang="en-US" altLang="cs-CZ" sz="1200">
                <a:solidFill>
                  <a:srgbClr val="898989"/>
                </a:solidFill>
              </a:rPr>
              <a:pPr>
                <a:spcBef>
                  <a:spcPct val="0"/>
                </a:spcBef>
                <a:buFontTx/>
                <a:buNone/>
              </a:pPr>
              <a:t>37</a:t>
            </a:fld>
            <a:endParaRPr lang="en-US" altLang="cs-CZ" sz="1200">
              <a:solidFill>
                <a:srgbClr val="898989"/>
              </a:solidFill>
            </a:endParaRPr>
          </a:p>
        </p:txBody>
      </p:sp>
      <p:sp>
        <p:nvSpPr>
          <p:cNvPr id="32805" name="Rectangle 4"/>
          <p:cNvSpPr>
            <a:spLocks/>
          </p:cNvSpPr>
          <p:nvPr/>
        </p:nvSpPr>
        <p:spPr bwMode="auto">
          <a:xfrm>
            <a:off x="2157413" y="5354638"/>
            <a:ext cx="603250" cy="471487"/>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2806" name="Rectangle 5"/>
          <p:cNvSpPr>
            <a:spLocks/>
          </p:cNvSpPr>
          <p:nvPr/>
        </p:nvSpPr>
        <p:spPr bwMode="auto">
          <a:xfrm>
            <a:off x="2262188" y="5348288"/>
            <a:ext cx="47783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VLAN</a:t>
            </a:r>
          </a:p>
          <a:p>
            <a:pPr fontAlgn="base">
              <a:spcBef>
                <a:spcPct val="0"/>
              </a:spcBef>
              <a:spcAft>
                <a:spcPct val="0"/>
              </a:spcAft>
              <a:buFontTx/>
              <a:buNone/>
            </a:pPr>
            <a:r>
              <a:rPr lang="en-US" altLang="cs-CZ" sz="1700">
                <a:solidFill>
                  <a:prstClr val="black"/>
                </a:solidFill>
              </a:rPr>
              <a:t>pcp</a:t>
            </a:r>
          </a:p>
        </p:txBody>
      </p:sp>
      <p:sp>
        <p:nvSpPr>
          <p:cNvPr id="32807" name="Rectangle 14"/>
          <p:cNvSpPr>
            <a:spLocks/>
          </p:cNvSpPr>
          <p:nvPr/>
        </p:nvSpPr>
        <p:spPr bwMode="auto">
          <a:xfrm>
            <a:off x="5956300" y="5354638"/>
            <a:ext cx="577850" cy="471487"/>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2808" name="Rectangle 15"/>
          <p:cNvSpPr>
            <a:spLocks/>
          </p:cNvSpPr>
          <p:nvPr/>
        </p:nvSpPr>
        <p:spPr bwMode="auto">
          <a:xfrm>
            <a:off x="6119813" y="5332413"/>
            <a:ext cx="3175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IP</a:t>
            </a:r>
          </a:p>
          <a:p>
            <a:pPr fontAlgn="base">
              <a:spcBef>
                <a:spcPct val="0"/>
              </a:spcBef>
              <a:spcAft>
                <a:spcPct val="0"/>
              </a:spcAft>
              <a:buFontTx/>
              <a:buNone/>
            </a:pPr>
            <a:r>
              <a:rPr lang="en-US" altLang="cs-CZ" sz="1700">
                <a:solidFill>
                  <a:prstClr val="black"/>
                </a:solidFill>
              </a:rPr>
              <a:t>ToS</a:t>
            </a:r>
          </a:p>
        </p:txBody>
      </p:sp>
      <p:sp>
        <p:nvSpPr>
          <p:cNvPr id="2" name="Zástupný symbol pro datum 1"/>
          <p:cNvSpPr>
            <a:spLocks noGrp="1"/>
          </p:cNvSpPr>
          <p:nvPr>
            <p:ph type="dt" sz="half" idx="10"/>
          </p:nvPr>
        </p:nvSpPr>
        <p:spPr/>
        <p:txBody>
          <a:bodyPr/>
          <a:lstStyle/>
          <a:p>
            <a:pPr>
              <a:defRPr/>
            </a:pPr>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Tree>
    <p:extLst>
      <p:ext uri="{BB962C8B-B14F-4D97-AF65-F5344CB8AC3E}">
        <p14:creationId xmlns:p14="http://schemas.microsoft.com/office/powerpoint/2010/main" val="275506299"/>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Grp="1" noChangeArrowheads="1"/>
          </p:cNvSpPr>
          <p:nvPr>
            <p:ph type="title"/>
          </p:nvPr>
        </p:nvSpPr>
        <p:spPr/>
        <p:txBody>
          <a:bodyPr/>
          <a:lstStyle/>
          <a:p>
            <a:pPr eaLnBrk="1" hangingPunct="1"/>
            <a:r>
              <a:rPr lang="en-US" altLang="cs-CZ" sz="3900">
                <a:latin typeface="Calibri" panose="020F0502020204030204" pitchFamily="34" charset="0"/>
                <a:cs typeface="Calibri" panose="020F0502020204030204" pitchFamily="34" charset="0"/>
              </a:rPr>
              <a:t>Examples</a:t>
            </a:r>
          </a:p>
        </p:txBody>
      </p:sp>
      <p:sp>
        <p:nvSpPr>
          <p:cNvPr id="34819" name="Rectangle 2"/>
          <p:cNvSpPr>
            <a:spLocks/>
          </p:cNvSpPr>
          <p:nvPr/>
        </p:nvSpPr>
        <p:spPr bwMode="auto">
          <a:xfrm>
            <a:off x="563563" y="1346200"/>
            <a:ext cx="895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800">
                <a:solidFill>
                  <a:prstClr val="black"/>
                </a:solidFill>
              </a:rPr>
              <a:t>Switching</a:t>
            </a:r>
          </a:p>
        </p:txBody>
      </p:sp>
      <p:sp>
        <p:nvSpPr>
          <p:cNvPr id="34820" name="Rectangle 3"/>
          <p:cNvSpPr>
            <a:spLocks/>
          </p:cNvSpPr>
          <p:nvPr/>
        </p:nvSpPr>
        <p:spPr bwMode="auto">
          <a:xfrm>
            <a:off x="685800" y="2546350"/>
            <a:ext cx="660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t>
            </a:r>
          </a:p>
        </p:txBody>
      </p:sp>
      <p:grpSp>
        <p:nvGrpSpPr>
          <p:cNvPr id="34821" name="Group 4"/>
          <p:cNvGrpSpPr>
            <a:grpSpLocks/>
          </p:cNvGrpSpPr>
          <p:nvPr/>
        </p:nvGrpSpPr>
        <p:grpSpPr bwMode="auto">
          <a:xfrm>
            <a:off x="687388" y="1878013"/>
            <a:ext cx="7483475" cy="571500"/>
            <a:chOff x="0" y="0"/>
            <a:chExt cx="6704" cy="512"/>
          </a:xfrm>
        </p:grpSpPr>
        <p:sp>
          <p:nvSpPr>
            <p:cNvPr id="34903" name="Rectangle 5"/>
            <p:cNvSpPr>
              <a:spLocks/>
            </p:cNvSpPr>
            <p:nvPr/>
          </p:nvSpPr>
          <p:spPr bwMode="auto">
            <a:xfrm>
              <a:off x="0" y="15"/>
              <a:ext cx="592"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904" name="Rectangle 6"/>
            <p:cNvSpPr>
              <a:spLocks/>
            </p:cNvSpPr>
            <p:nvPr/>
          </p:nvSpPr>
          <p:spPr bwMode="auto">
            <a:xfrm>
              <a:off x="3" y="0"/>
              <a:ext cx="589"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Switch</a:t>
              </a:r>
            </a:p>
            <a:p>
              <a:pPr fontAlgn="base">
                <a:spcBef>
                  <a:spcPct val="0"/>
                </a:spcBef>
                <a:spcAft>
                  <a:spcPct val="0"/>
                </a:spcAft>
                <a:buFontTx/>
                <a:buNone/>
              </a:pPr>
              <a:r>
                <a:rPr lang="en-US" altLang="cs-CZ" sz="1700">
                  <a:solidFill>
                    <a:prstClr val="black"/>
                  </a:solidFill>
                </a:rPr>
                <a:t>Port</a:t>
              </a:r>
            </a:p>
          </p:txBody>
        </p:sp>
        <p:sp>
          <p:nvSpPr>
            <p:cNvPr id="34905" name="Rectangle 7"/>
            <p:cNvSpPr>
              <a:spLocks/>
            </p:cNvSpPr>
            <p:nvPr/>
          </p:nvSpPr>
          <p:spPr bwMode="auto">
            <a:xfrm>
              <a:off x="592"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906" name="Rectangle 8"/>
            <p:cNvSpPr>
              <a:spLocks/>
            </p:cNvSpPr>
            <p:nvPr/>
          </p:nvSpPr>
          <p:spPr bwMode="auto">
            <a:xfrm>
              <a:off x="588" y="0"/>
              <a:ext cx="589"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MAC</a:t>
              </a:r>
            </a:p>
            <a:p>
              <a:pPr fontAlgn="base">
                <a:spcBef>
                  <a:spcPct val="0"/>
                </a:spcBef>
                <a:spcAft>
                  <a:spcPct val="0"/>
                </a:spcAft>
                <a:buFontTx/>
                <a:buNone/>
              </a:pPr>
              <a:r>
                <a:rPr lang="en-US" altLang="cs-CZ" sz="1700">
                  <a:solidFill>
                    <a:prstClr val="black"/>
                  </a:solidFill>
                </a:rPr>
                <a:t>src</a:t>
              </a:r>
            </a:p>
          </p:txBody>
        </p:sp>
        <p:sp>
          <p:nvSpPr>
            <p:cNvPr id="34907" name="Rectangle 9"/>
            <p:cNvSpPr>
              <a:spLocks/>
            </p:cNvSpPr>
            <p:nvPr/>
          </p:nvSpPr>
          <p:spPr bwMode="auto">
            <a:xfrm>
              <a:off x="1185"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908" name="Rectangle 10"/>
            <p:cNvSpPr>
              <a:spLocks/>
            </p:cNvSpPr>
            <p:nvPr/>
          </p:nvSpPr>
          <p:spPr bwMode="auto">
            <a:xfrm>
              <a:off x="1212" y="0"/>
              <a:ext cx="567"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MAC</a:t>
              </a:r>
            </a:p>
            <a:p>
              <a:pPr fontAlgn="base">
                <a:spcBef>
                  <a:spcPct val="0"/>
                </a:spcBef>
                <a:spcAft>
                  <a:spcPct val="0"/>
                </a:spcAft>
                <a:buFontTx/>
                <a:buNone/>
              </a:pPr>
              <a:r>
                <a:rPr lang="en-US" altLang="cs-CZ" sz="1700">
                  <a:solidFill>
                    <a:prstClr val="black"/>
                  </a:solidFill>
                </a:rPr>
                <a:t>dst</a:t>
              </a:r>
            </a:p>
          </p:txBody>
        </p:sp>
        <p:sp>
          <p:nvSpPr>
            <p:cNvPr id="34909" name="Rectangle 11"/>
            <p:cNvSpPr>
              <a:spLocks/>
            </p:cNvSpPr>
            <p:nvPr/>
          </p:nvSpPr>
          <p:spPr bwMode="auto">
            <a:xfrm>
              <a:off x="1785"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910" name="Rectangle 12"/>
            <p:cNvSpPr>
              <a:spLocks/>
            </p:cNvSpPr>
            <p:nvPr/>
          </p:nvSpPr>
          <p:spPr bwMode="auto">
            <a:xfrm>
              <a:off x="1783" y="0"/>
              <a:ext cx="590"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Eth</a:t>
              </a:r>
            </a:p>
            <a:p>
              <a:pPr fontAlgn="base">
                <a:spcBef>
                  <a:spcPct val="0"/>
                </a:spcBef>
                <a:spcAft>
                  <a:spcPct val="0"/>
                </a:spcAft>
                <a:buFontTx/>
                <a:buNone/>
              </a:pPr>
              <a:r>
                <a:rPr lang="en-US" altLang="cs-CZ" sz="1700">
                  <a:solidFill>
                    <a:prstClr val="black"/>
                  </a:solidFill>
                </a:rPr>
                <a:t>type</a:t>
              </a:r>
            </a:p>
          </p:txBody>
        </p:sp>
        <p:sp>
          <p:nvSpPr>
            <p:cNvPr id="34911" name="Rectangle 13"/>
            <p:cNvSpPr>
              <a:spLocks/>
            </p:cNvSpPr>
            <p:nvPr/>
          </p:nvSpPr>
          <p:spPr bwMode="auto">
            <a:xfrm>
              <a:off x="2378"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912" name="Rectangle 14"/>
            <p:cNvSpPr>
              <a:spLocks/>
            </p:cNvSpPr>
            <p:nvPr/>
          </p:nvSpPr>
          <p:spPr bwMode="auto">
            <a:xfrm>
              <a:off x="2380" y="0"/>
              <a:ext cx="590"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VLAN</a:t>
              </a:r>
            </a:p>
            <a:p>
              <a:pPr fontAlgn="base">
                <a:spcBef>
                  <a:spcPct val="0"/>
                </a:spcBef>
                <a:spcAft>
                  <a:spcPct val="0"/>
                </a:spcAft>
                <a:buFontTx/>
                <a:buNone/>
              </a:pPr>
              <a:r>
                <a:rPr lang="en-US" altLang="cs-CZ" sz="1700">
                  <a:solidFill>
                    <a:prstClr val="black"/>
                  </a:solidFill>
                </a:rPr>
                <a:t>ID</a:t>
              </a:r>
            </a:p>
          </p:txBody>
        </p:sp>
        <p:sp>
          <p:nvSpPr>
            <p:cNvPr id="34913" name="Rectangle 15"/>
            <p:cNvSpPr>
              <a:spLocks/>
            </p:cNvSpPr>
            <p:nvPr/>
          </p:nvSpPr>
          <p:spPr bwMode="auto">
            <a:xfrm>
              <a:off x="2971"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914" name="Rectangle 16"/>
            <p:cNvSpPr>
              <a:spLocks/>
            </p:cNvSpPr>
            <p:nvPr/>
          </p:nvSpPr>
          <p:spPr bwMode="auto">
            <a:xfrm>
              <a:off x="2977" y="0"/>
              <a:ext cx="589"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IP</a:t>
              </a:r>
            </a:p>
            <a:p>
              <a:pPr fontAlgn="base">
                <a:spcBef>
                  <a:spcPct val="0"/>
                </a:spcBef>
                <a:spcAft>
                  <a:spcPct val="0"/>
                </a:spcAft>
                <a:buFontTx/>
                <a:buNone/>
              </a:pPr>
              <a:r>
                <a:rPr lang="en-US" altLang="cs-CZ" sz="1700">
                  <a:solidFill>
                    <a:prstClr val="black"/>
                  </a:solidFill>
                </a:rPr>
                <a:t>Src</a:t>
              </a:r>
            </a:p>
          </p:txBody>
        </p:sp>
        <p:sp>
          <p:nvSpPr>
            <p:cNvPr id="34915" name="Rectangle 17"/>
            <p:cNvSpPr>
              <a:spLocks/>
            </p:cNvSpPr>
            <p:nvPr/>
          </p:nvSpPr>
          <p:spPr bwMode="auto">
            <a:xfrm>
              <a:off x="3571"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916" name="Rectangle 18"/>
            <p:cNvSpPr>
              <a:spLocks/>
            </p:cNvSpPr>
            <p:nvPr/>
          </p:nvSpPr>
          <p:spPr bwMode="auto">
            <a:xfrm>
              <a:off x="3567" y="0"/>
              <a:ext cx="597"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IP</a:t>
              </a:r>
            </a:p>
            <a:p>
              <a:pPr fontAlgn="base">
                <a:spcBef>
                  <a:spcPct val="0"/>
                </a:spcBef>
                <a:spcAft>
                  <a:spcPct val="0"/>
                </a:spcAft>
                <a:buFontTx/>
                <a:buNone/>
              </a:pPr>
              <a:r>
                <a:rPr lang="en-US" altLang="cs-CZ" sz="1700">
                  <a:solidFill>
                    <a:prstClr val="black"/>
                  </a:solidFill>
                </a:rPr>
                <a:t>Dst</a:t>
              </a:r>
            </a:p>
          </p:txBody>
        </p:sp>
        <p:sp>
          <p:nvSpPr>
            <p:cNvPr id="34917" name="Rectangle 19"/>
            <p:cNvSpPr>
              <a:spLocks/>
            </p:cNvSpPr>
            <p:nvPr/>
          </p:nvSpPr>
          <p:spPr bwMode="auto">
            <a:xfrm>
              <a:off x="4164" y="15"/>
              <a:ext cx="592"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918" name="Rectangle 20"/>
            <p:cNvSpPr>
              <a:spLocks/>
            </p:cNvSpPr>
            <p:nvPr/>
          </p:nvSpPr>
          <p:spPr bwMode="auto">
            <a:xfrm>
              <a:off x="4165" y="0"/>
              <a:ext cx="583"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IP</a:t>
              </a:r>
            </a:p>
            <a:p>
              <a:pPr fontAlgn="base">
                <a:spcBef>
                  <a:spcPct val="0"/>
                </a:spcBef>
                <a:spcAft>
                  <a:spcPct val="0"/>
                </a:spcAft>
                <a:buFontTx/>
                <a:buNone/>
              </a:pPr>
              <a:r>
                <a:rPr lang="en-US" altLang="cs-CZ" sz="1700">
                  <a:solidFill>
                    <a:prstClr val="black"/>
                  </a:solidFill>
                </a:rPr>
                <a:t>Prot</a:t>
              </a:r>
            </a:p>
          </p:txBody>
        </p:sp>
        <p:sp>
          <p:nvSpPr>
            <p:cNvPr id="34919" name="Rectangle 21"/>
            <p:cNvSpPr>
              <a:spLocks/>
            </p:cNvSpPr>
            <p:nvPr/>
          </p:nvSpPr>
          <p:spPr bwMode="auto">
            <a:xfrm>
              <a:off x="4756"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920" name="Rectangle 22"/>
            <p:cNvSpPr>
              <a:spLocks/>
            </p:cNvSpPr>
            <p:nvPr/>
          </p:nvSpPr>
          <p:spPr bwMode="auto">
            <a:xfrm>
              <a:off x="4760" y="0"/>
              <a:ext cx="59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TCP</a:t>
              </a:r>
            </a:p>
            <a:p>
              <a:pPr fontAlgn="base">
                <a:spcBef>
                  <a:spcPct val="0"/>
                </a:spcBef>
                <a:spcAft>
                  <a:spcPct val="0"/>
                </a:spcAft>
                <a:buFontTx/>
                <a:buNone/>
              </a:pPr>
              <a:r>
                <a:rPr lang="en-US" altLang="cs-CZ" sz="1700">
                  <a:solidFill>
                    <a:prstClr val="black"/>
                  </a:solidFill>
                </a:rPr>
                <a:t>sport</a:t>
              </a:r>
            </a:p>
          </p:txBody>
        </p:sp>
        <p:sp>
          <p:nvSpPr>
            <p:cNvPr id="34921" name="Rectangle 23"/>
            <p:cNvSpPr>
              <a:spLocks/>
            </p:cNvSpPr>
            <p:nvPr/>
          </p:nvSpPr>
          <p:spPr bwMode="auto">
            <a:xfrm>
              <a:off x="5356"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922" name="Rectangle 24"/>
            <p:cNvSpPr>
              <a:spLocks/>
            </p:cNvSpPr>
            <p:nvPr/>
          </p:nvSpPr>
          <p:spPr bwMode="auto">
            <a:xfrm>
              <a:off x="5351" y="0"/>
              <a:ext cx="597"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TCP</a:t>
              </a:r>
            </a:p>
            <a:p>
              <a:pPr fontAlgn="base">
                <a:spcBef>
                  <a:spcPct val="0"/>
                </a:spcBef>
                <a:spcAft>
                  <a:spcPct val="0"/>
                </a:spcAft>
                <a:buFontTx/>
                <a:buNone/>
              </a:pPr>
              <a:r>
                <a:rPr lang="en-US" altLang="cs-CZ" sz="1700">
                  <a:solidFill>
                    <a:prstClr val="black"/>
                  </a:solidFill>
                </a:rPr>
                <a:t>dport</a:t>
              </a:r>
            </a:p>
          </p:txBody>
        </p:sp>
        <p:sp>
          <p:nvSpPr>
            <p:cNvPr id="34923" name="Rectangle 25"/>
            <p:cNvSpPr>
              <a:spLocks/>
            </p:cNvSpPr>
            <p:nvPr/>
          </p:nvSpPr>
          <p:spPr bwMode="auto">
            <a:xfrm>
              <a:off x="5956" y="12"/>
              <a:ext cx="748" cy="488"/>
            </a:xfrm>
            <a:prstGeom prst="rect">
              <a:avLst/>
            </a:prstGeom>
            <a:solidFill>
              <a:srgbClr val="CBE97B"/>
            </a:solidFill>
            <a:ln w="12700">
              <a:solidFill>
                <a:srgbClr val="697D3A"/>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924" name="Rectangle 26"/>
            <p:cNvSpPr>
              <a:spLocks/>
            </p:cNvSpPr>
            <p:nvPr/>
          </p:nvSpPr>
          <p:spPr bwMode="auto">
            <a:xfrm>
              <a:off x="5948" y="111"/>
              <a:ext cx="7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Action</a:t>
              </a:r>
            </a:p>
          </p:txBody>
        </p:sp>
      </p:grpSp>
      <p:sp>
        <p:nvSpPr>
          <p:cNvPr id="34822" name="Rectangle 27"/>
          <p:cNvSpPr>
            <a:spLocks/>
          </p:cNvSpPr>
          <p:nvPr/>
        </p:nvSpPr>
        <p:spPr bwMode="auto">
          <a:xfrm>
            <a:off x="1346200" y="2546350"/>
            <a:ext cx="660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t>
            </a:r>
          </a:p>
        </p:txBody>
      </p:sp>
      <p:sp>
        <p:nvSpPr>
          <p:cNvPr id="34823" name="Rectangle 28"/>
          <p:cNvSpPr>
            <a:spLocks/>
          </p:cNvSpPr>
          <p:nvPr/>
        </p:nvSpPr>
        <p:spPr bwMode="auto">
          <a:xfrm>
            <a:off x="1943100" y="2525713"/>
            <a:ext cx="1135063"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00:1f:..</a:t>
            </a:r>
          </a:p>
        </p:txBody>
      </p:sp>
      <p:sp>
        <p:nvSpPr>
          <p:cNvPr id="34824" name="Rectangle 29"/>
          <p:cNvSpPr>
            <a:spLocks/>
          </p:cNvSpPr>
          <p:nvPr/>
        </p:nvSpPr>
        <p:spPr bwMode="auto">
          <a:xfrm>
            <a:off x="2667000" y="2546350"/>
            <a:ext cx="66198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t>
            </a:r>
          </a:p>
        </p:txBody>
      </p:sp>
      <p:sp>
        <p:nvSpPr>
          <p:cNvPr id="34825" name="Rectangle 30"/>
          <p:cNvSpPr>
            <a:spLocks/>
          </p:cNvSpPr>
          <p:nvPr/>
        </p:nvSpPr>
        <p:spPr bwMode="auto">
          <a:xfrm>
            <a:off x="3328988" y="2546350"/>
            <a:ext cx="660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t>
            </a:r>
          </a:p>
        </p:txBody>
      </p:sp>
      <p:sp>
        <p:nvSpPr>
          <p:cNvPr id="34826" name="Rectangle 31"/>
          <p:cNvSpPr>
            <a:spLocks/>
          </p:cNvSpPr>
          <p:nvPr/>
        </p:nvSpPr>
        <p:spPr bwMode="auto">
          <a:xfrm>
            <a:off x="3989388" y="2546350"/>
            <a:ext cx="660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t>
            </a:r>
          </a:p>
        </p:txBody>
      </p:sp>
      <p:sp>
        <p:nvSpPr>
          <p:cNvPr id="34827" name="Rectangle 32"/>
          <p:cNvSpPr>
            <a:spLocks/>
          </p:cNvSpPr>
          <p:nvPr/>
        </p:nvSpPr>
        <p:spPr bwMode="auto">
          <a:xfrm>
            <a:off x="4649788" y="2546350"/>
            <a:ext cx="660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t>
            </a:r>
          </a:p>
        </p:txBody>
      </p:sp>
      <p:sp>
        <p:nvSpPr>
          <p:cNvPr id="34828" name="Rectangle 33"/>
          <p:cNvSpPr>
            <a:spLocks/>
          </p:cNvSpPr>
          <p:nvPr/>
        </p:nvSpPr>
        <p:spPr bwMode="auto">
          <a:xfrm>
            <a:off x="5319713" y="2546350"/>
            <a:ext cx="660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t>
            </a:r>
          </a:p>
        </p:txBody>
      </p:sp>
      <p:sp>
        <p:nvSpPr>
          <p:cNvPr id="34829" name="Rectangle 34"/>
          <p:cNvSpPr>
            <a:spLocks/>
          </p:cNvSpPr>
          <p:nvPr/>
        </p:nvSpPr>
        <p:spPr bwMode="auto">
          <a:xfrm>
            <a:off x="5980113" y="2546350"/>
            <a:ext cx="66198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t>
            </a:r>
          </a:p>
        </p:txBody>
      </p:sp>
      <p:sp>
        <p:nvSpPr>
          <p:cNvPr id="34830" name="Rectangle 35"/>
          <p:cNvSpPr>
            <a:spLocks/>
          </p:cNvSpPr>
          <p:nvPr/>
        </p:nvSpPr>
        <p:spPr bwMode="auto">
          <a:xfrm>
            <a:off x="6642100" y="2546350"/>
            <a:ext cx="660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t>
            </a:r>
          </a:p>
        </p:txBody>
      </p:sp>
      <p:sp>
        <p:nvSpPr>
          <p:cNvPr id="34831" name="Rectangle 36"/>
          <p:cNvSpPr>
            <a:spLocks/>
          </p:cNvSpPr>
          <p:nvPr/>
        </p:nvSpPr>
        <p:spPr bwMode="auto">
          <a:xfrm>
            <a:off x="7400925" y="2546350"/>
            <a:ext cx="660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port6</a:t>
            </a:r>
          </a:p>
        </p:txBody>
      </p:sp>
      <p:sp>
        <p:nvSpPr>
          <p:cNvPr id="34832" name="Rectangle 37"/>
          <p:cNvSpPr>
            <a:spLocks/>
          </p:cNvSpPr>
          <p:nvPr/>
        </p:nvSpPr>
        <p:spPr bwMode="auto">
          <a:xfrm>
            <a:off x="565150" y="3070225"/>
            <a:ext cx="13890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800">
                <a:solidFill>
                  <a:prstClr val="black"/>
                </a:solidFill>
              </a:rPr>
              <a:t>Flow Switching</a:t>
            </a:r>
          </a:p>
        </p:txBody>
      </p:sp>
      <p:sp>
        <p:nvSpPr>
          <p:cNvPr id="34833" name="Rectangle 38"/>
          <p:cNvSpPr>
            <a:spLocks/>
          </p:cNvSpPr>
          <p:nvPr/>
        </p:nvSpPr>
        <p:spPr bwMode="auto">
          <a:xfrm>
            <a:off x="685800" y="4224338"/>
            <a:ext cx="660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port3</a:t>
            </a:r>
          </a:p>
        </p:txBody>
      </p:sp>
      <p:grpSp>
        <p:nvGrpSpPr>
          <p:cNvPr id="34834" name="Group 39"/>
          <p:cNvGrpSpPr>
            <a:grpSpLocks/>
          </p:cNvGrpSpPr>
          <p:nvPr/>
        </p:nvGrpSpPr>
        <p:grpSpPr bwMode="auto">
          <a:xfrm>
            <a:off x="687388" y="3557588"/>
            <a:ext cx="7483475" cy="571500"/>
            <a:chOff x="0" y="0"/>
            <a:chExt cx="6704" cy="512"/>
          </a:xfrm>
        </p:grpSpPr>
        <p:sp>
          <p:nvSpPr>
            <p:cNvPr id="34881" name="Rectangle 40"/>
            <p:cNvSpPr>
              <a:spLocks/>
            </p:cNvSpPr>
            <p:nvPr/>
          </p:nvSpPr>
          <p:spPr bwMode="auto">
            <a:xfrm>
              <a:off x="0" y="15"/>
              <a:ext cx="592"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882" name="Rectangle 41"/>
            <p:cNvSpPr>
              <a:spLocks/>
            </p:cNvSpPr>
            <p:nvPr/>
          </p:nvSpPr>
          <p:spPr bwMode="auto">
            <a:xfrm>
              <a:off x="3" y="0"/>
              <a:ext cx="589"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Switch</a:t>
              </a:r>
            </a:p>
            <a:p>
              <a:pPr fontAlgn="base">
                <a:spcBef>
                  <a:spcPct val="0"/>
                </a:spcBef>
                <a:spcAft>
                  <a:spcPct val="0"/>
                </a:spcAft>
                <a:buFontTx/>
                <a:buNone/>
              </a:pPr>
              <a:r>
                <a:rPr lang="en-US" altLang="cs-CZ" sz="1700">
                  <a:solidFill>
                    <a:prstClr val="black"/>
                  </a:solidFill>
                </a:rPr>
                <a:t>Port</a:t>
              </a:r>
            </a:p>
          </p:txBody>
        </p:sp>
        <p:sp>
          <p:nvSpPr>
            <p:cNvPr id="34883" name="Rectangle 42"/>
            <p:cNvSpPr>
              <a:spLocks/>
            </p:cNvSpPr>
            <p:nvPr/>
          </p:nvSpPr>
          <p:spPr bwMode="auto">
            <a:xfrm>
              <a:off x="592"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884" name="Rectangle 43"/>
            <p:cNvSpPr>
              <a:spLocks/>
            </p:cNvSpPr>
            <p:nvPr/>
          </p:nvSpPr>
          <p:spPr bwMode="auto">
            <a:xfrm>
              <a:off x="588" y="0"/>
              <a:ext cx="589"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MAC</a:t>
              </a:r>
            </a:p>
            <a:p>
              <a:pPr fontAlgn="base">
                <a:spcBef>
                  <a:spcPct val="0"/>
                </a:spcBef>
                <a:spcAft>
                  <a:spcPct val="0"/>
                </a:spcAft>
                <a:buFontTx/>
                <a:buNone/>
              </a:pPr>
              <a:r>
                <a:rPr lang="en-US" altLang="cs-CZ" sz="1700">
                  <a:solidFill>
                    <a:prstClr val="black"/>
                  </a:solidFill>
                </a:rPr>
                <a:t>src</a:t>
              </a:r>
            </a:p>
          </p:txBody>
        </p:sp>
        <p:sp>
          <p:nvSpPr>
            <p:cNvPr id="34885" name="Rectangle 44"/>
            <p:cNvSpPr>
              <a:spLocks/>
            </p:cNvSpPr>
            <p:nvPr/>
          </p:nvSpPr>
          <p:spPr bwMode="auto">
            <a:xfrm>
              <a:off x="1185"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886" name="Rectangle 45"/>
            <p:cNvSpPr>
              <a:spLocks/>
            </p:cNvSpPr>
            <p:nvPr/>
          </p:nvSpPr>
          <p:spPr bwMode="auto">
            <a:xfrm>
              <a:off x="1212" y="0"/>
              <a:ext cx="567"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MAC</a:t>
              </a:r>
            </a:p>
            <a:p>
              <a:pPr fontAlgn="base">
                <a:spcBef>
                  <a:spcPct val="0"/>
                </a:spcBef>
                <a:spcAft>
                  <a:spcPct val="0"/>
                </a:spcAft>
                <a:buFontTx/>
                <a:buNone/>
              </a:pPr>
              <a:r>
                <a:rPr lang="en-US" altLang="cs-CZ" sz="1700">
                  <a:solidFill>
                    <a:prstClr val="black"/>
                  </a:solidFill>
                </a:rPr>
                <a:t>dst</a:t>
              </a:r>
            </a:p>
          </p:txBody>
        </p:sp>
        <p:sp>
          <p:nvSpPr>
            <p:cNvPr id="34887" name="Rectangle 46"/>
            <p:cNvSpPr>
              <a:spLocks/>
            </p:cNvSpPr>
            <p:nvPr/>
          </p:nvSpPr>
          <p:spPr bwMode="auto">
            <a:xfrm>
              <a:off x="1785"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888" name="Rectangle 47"/>
            <p:cNvSpPr>
              <a:spLocks/>
            </p:cNvSpPr>
            <p:nvPr/>
          </p:nvSpPr>
          <p:spPr bwMode="auto">
            <a:xfrm>
              <a:off x="1783" y="0"/>
              <a:ext cx="590"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Eth</a:t>
              </a:r>
            </a:p>
            <a:p>
              <a:pPr fontAlgn="base">
                <a:spcBef>
                  <a:spcPct val="0"/>
                </a:spcBef>
                <a:spcAft>
                  <a:spcPct val="0"/>
                </a:spcAft>
                <a:buFontTx/>
                <a:buNone/>
              </a:pPr>
              <a:r>
                <a:rPr lang="en-US" altLang="cs-CZ" sz="1700">
                  <a:solidFill>
                    <a:prstClr val="black"/>
                  </a:solidFill>
                </a:rPr>
                <a:t>type</a:t>
              </a:r>
            </a:p>
          </p:txBody>
        </p:sp>
        <p:sp>
          <p:nvSpPr>
            <p:cNvPr id="34889" name="Rectangle 48"/>
            <p:cNvSpPr>
              <a:spLocks/>
            </p:cNvSpPr>
            <p:nvPr/>
          </p:nvSpPr>
          <p:spPr bwMode="auto">
            <a:xfrm>
              <a:off x="2378"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890" name="Rectangle 49"/>
            <p:cNvSpPr>
              <a:spLocks/>
            </p:cNvSpPr>
            <p:nvPr/>
          </p:nvSpPr>
          <p:spPr bwMode="auto">
            <a:xfrm>
              <a:off x="2380" y="0"/>
              <a:ext cx="590"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VLAN</a:t>
              </a:r>
            </a:p>
            <a:p>
              <a:pPr fontAlgn="base">
                <a:spcBef>
                  <a:spcPct val="0"/>
                </a:spcBef>
                <a:spcAft>
                  <a:spcPct val="0"/>
                </a:spcAft>
                <a:buFontTx/>
                <a:buNone/>
              </a:pPr>
              <a:r>
                <a:rPr lang="en-US" altLang="cs-CZ" sz="1700">
                  <a:solidFill>
                    <a:prstClr val="black"/>
                  </a:solidFill>
                </a:rPr>
                <a:t>ID</a:t>
              </a:r>
            </a:p>
          </p:txBody>
        </p:sp>
        <p:sp>
          <p:nvSpPr>
            <p:cNvPr id="34891" name="Rectangle 50"/>
            <p:cNvSpPr>
              <a:spLocks/>
            </p:cNvSpPr>
            <p:nvPr/>
          </p:nvSpPr>
          <p:spPr bwMode="auto">
            <a:xfrm>
              <a:off x="2971"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892" name="Rectangle 51"/>
            <p:cNvSpPr>
              <a:spLocks/>
            </p:cNvSpPr>
            <p:nvPr/>
          </p:nvSpPr>
          <p:spPr bwMode="auto">
            <a:xfrm>
              <a:off x="2977" y="0"/>
              <a:ext cx="589"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IP</a:t>
              </a:r>
            </a:p>
            <a:p>
              <a:pPr fontAlgn="base">
                <a:spcBef>
                  <a:spcPct val="0"/>
                </a:spcBef>
                <a:spcAft>
                  <a:spcPct val="0"/>
                </a:spcAft>
                <a:buFontTx/>
                <a:buNone/>
              </a:pPr>
              <a:r>
                <a:rPr lang="en-US" altLang="cs-CZ" sz="1700">
                  <a:solidFill>
                    <a:prstClr val="black"/>
                  </a:solidFill>
                </a:rPr>
                <a:t>Src</a:t>
              </a:r>
            </a:p>
          </p:txBody>
        </p:sp>
        <p:sp>
          <p:nvSpPr>
            <p:cNvPr id="34893" name="Rectangle 52"/>
            <p:cNvSpPr>
              <a:spLocks/>
            </p:cNvSpPr>
            <p:nvPr/>
          </p:nvSpPr>
          <p:spPr bwMode="auto">
            <a:xfrm>
              <a:off x="3571"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894" name="Rectangle 53"/>
            <p:cNvSpPr>
              <a:spLocks/>
            </p:cNvSpPr>
            <p:nvPr/>
          </p:nvSpPr>
          <p:spPr bwMode="auto">
            <a:xfrm>
              <a:off x="3567" y="0"/>
              <a:ext cx="597"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IP</a:t>
              </a:r>
            </a:p>
            <a:p>
              <a:pPr fontAlgn="base">
                <a:spcBef>
                  <a:spcPct val="0"/>
                </a:spcBef>
                <a:spcAft>
                  <a:spcPct val="0"/>
                </a:spcAft>
                <a:buFontTx/>
                <a:buNone/>
              </a:pPr>
              <a:r>
                <a:rPr lang="en-US" altLang="cs-CZ" sz="1700">
                  <a:solidFill>
                    <a:prstClr val="black"/>
                  </a:solidFill>
                </a:rPr>
                <a:t>Dst</a:t>
              </a:r>
            </a:p>
          </p:txBody>
        </p:sp>
        <p:sp>
          <p:nvSpPr>
            <p:cNvPr id="34895" name="Rectangle 54"/>
            <p:cNvSpPr>
              <a:spLocks/>
            </p:cNvSpPr>
            <p:nvPr/>
          </p:nvSpPr>
          <p:spPr bwMode="auto">
            <a:xfrm>
              <a:off x="4164" y="15"/>
              <a:ext cx="592"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896" name="Rectangle 55"/>
            <p:cNvSpPr>
              <a:spLocks/>
            </p:cNvSpPr>
            <p:nvPr/>
          </p:nvSpPr>
          <p:spPr bwMode="auto">
            <a:xfrm>
              <a:off x="4165" y="0"/>
              <a:ext cx="583"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IP</a:t>
              </a:r>
            </a:p>
            <a:p>
              <a:pPr fontAlgn="base">
                <a:spcBef>
                  <a:spcPct val="0"/>
                </a:spcBef>
                <a:spcAft>
                  <a:spcPct val="0"/>
                </a:spcAft>
                <a:buFontTx/>
                <a:buNone/>
              </a:pPr>
              <a:r>
                <a:rPr lang="en-US" altLang="cs-CZ" sz="1700">
                  <a:solidFill>
                    <a:prstClr val="black"/>
                  </a:solidFill>
                </a:rPr>
                <a:t>Prot</a:t>
              </a:r>
            </a:p>
          </p:txBody>
        </p:sp>
        <p:sp>
          <p:nvSpPr>
            <p:cNvPr id="34897" name="Rectangle 56"/>
            <p:cNvSpPr>
              <a:spLocks/>
            </p:cNvSpPr>
            <p:nvPr/>
          </p:nvSpPr>
          <p:spPr bwMode="auto">
            <a:xfrm>
              <a:off x="4756"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898" name="Rectangle 57"/>
            <p:cNvSpPr>
              <a:spLocks/>
            </p:cNvSpPr>
            <p:nvPr/>
          </p:nvSpPr>
          <p:spPr bwMode="auto">
            <a:xfrm>
              <a:off x="4760" y="0"/>
              <a:ext cx="59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TCP</a:t>
              </a:r>
            </a:p>
            <a:p>
              <a:pPr fontAlgn="base">
                <a:spcBef>
                  <a:spcPct val="0"/>
                </a:spcBef>
                <a:spcAft>
                  <a:spcPct val="0"/>
                </a:spcAft>
                <a:buFontTx/>
                <a:buNone/>
              </a:pPr>
              <a:r>
                <a:rPr lang="en-US" altLang="cs-CZ" sz="1700">
                  <a:solidFill>
                    <a:prstClr val="black"/>
                  </a:solidFill>
                </a:rPr>
                <a:t>sport</a:t>
              </a:r>
            </a:p>
          </p:txBody>
        </p:sp>
        <p:sp>
          <p:nvSpPr>
            <p:cNvPr id="34899" name="Rectangle 58"/>
            <p:cNvSpPr>
              <a:spLocks/>
            </p:cNvSpPr>
            <p:nvPr/>
          </p:nvSpPr>
          <p:spPr bwMode="auto">
            <a:xfrm>
              <a:off x="5356"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900" name="Rectangle 59"/>
            <p:cNvSpPr>
              <a:spLocks/>
            </p:cNvSpPr>
            <p:nvPr/>
          </p:nvSpPr>
          <p:spPr bwMode="auto">
            <a:xfrm>
              <a:off x="5351" y="0"/>
              <a:ext cx="597"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TCP</a:t>
              </a:r>
            </a:p>
            <a:p>
              <a:pPr fontAlgn="base">
                <a:spcBef>
                  <a:spcPct val="0"/>
                </a:spcBef>
                <a:spcAft>
                  <a:spcPct val="0"/>
                </a:spcAft>
                <a:buFontTx/>
                <a:buNone/>
              </a:pPr>
              <a:r>
                <a:rPr lang="en-US" altLang="cs-CZ" sz="1700">
                  <a:solidFill>
                    <a:prstClr val="black"/>
                  </a:solidFill>
                </a:rPr>
                <a:t>dport</a:t>
              </a:r>
            </a:p>
          </p:txBody>
        </p:sp>
        <p:sp>
          <p:nvSpPr>
            <p:cNvPr id="34901" name="Rectangle 60"/>
            <p:cNvSpPr>
              <a:spLocks/>
            </p:cNvSpPr>
            <p:nvPr/>
          </p:nvSpPr>
          <p:spPr bwMode="auto">
            <a:xfrm>
              <a:off x="5956" y="12"/>
              <a:ext cx="748" cy="488"/>
            </a:xfrm>
            <a:prstGeom prst="rect">
              <a:avLst/>
            </a:prstGeom>
            <a:solidFill>
              <a:srgbClr val="CBE97B"/>
            </a:solidFill>
            <a:ln w="12700">
              <a:solidFill>
                <a:srgbClr val="697D3A"/>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902" name="Rectangle 61"/>
            <p:cNvSpPr>
              <a:spLocks/>
            </p:cNvSpPr>
            <p:nvPr/>
          </p:nvSpPr>
          <p:spPr bwMode="auto">
            <a:xfrm>
              <a:off x="5948" y="111"/>
              <a:ext cx="7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Action</a:t>
              </a:r>
            </a:p>
          </p:txBody>
        </p:sp>
      </p:grpSp>
      <p:sp>
        <p:nvSpPr>
          <p:cNvPr id="34835" name="Rectangle 62"/>
          <p:cNvSpPr>
            <a:spLocks/>
          </p:cNvSpPr>
          <p:nvPr/>
        </p:nvSpPr>
        <p:spPr bwMode="auto">
          <a:xfrm>
            <a:off x="1346200" y="4224338"/>
            <a:ext cx="660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00:20..</a:t>
            </a:r>
          </a:p>
        </p:txBody>
      </p:sp>
      <p:sp>
        <p:nvSpPr>
          <p:cNvPr id="34836" name="Rectangle 63"/>
          <p:cNvSpPr>
            <a:spLocks/>
          </p:cNvSpPr>
          <p:nvPr/>
        </p:nvSpPr>
        <p:spPr bwMode="auto">
          <a:xfrm>
            <a:off x="2039938" y="4224338"/>
            <a:ext cx="86836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00:1f..</a:t>
            </a:r>
          </a:p>
        </p:txBody>
      </p:sp>
      <p:sp>
        <p:nvSpPr>
          <p:cNvPr id="34837" name="Rectangle 64"/>
          <p:cNvSpPr>
            <a:spLocks/>
          </p:cNvSpPr>
          <p:nvPr/>
        </p:nvSpPr>
        <p:spPr bwMode="auto">
          <a:xfrm>
            <a:off x="2667000" y="4224338"/>
            <a:ext cx="6619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0800</a:t>
            </a:r>
          </a:p>
        </p:txBody>
      </p:sp>
      <p:sp>
        <p:nvSpPr>
          <p:cNvPr id="34838" name="Rectangle 65"/>
          <p:cNvSpPr>
            <a:spLocks/>
          </p:cNvSpPr>
          <p:nvPr/>
        </p:nvSpPr>
        <p:spPr bwMode="auto">
          <a:xfrm>
            <a:off x="3328988" y="4224338"/>
            <a:ext cx="660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vlan1</a:t>
            </a:r>
          </a:p>
        </p:txBody>
      </p:sp>
      <p:sp>
        <p:nvSpPr>
          <p:cNvPr id="34839" name="Rectangle 66"/>
          <p:cNvSpPr>
            <a:spLocks/>
          </p:cNvSpPr>
          <p:nvPr/>
        </p:nvSpPr>
        <p:spPr bwMode="auto">
          <a:xfrm>
            <a:off x="3989388" y="4224338"/>
            <a:ext cx="660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1.2.3.4</a:t>
            </a:r>
          </a:p>
        </p:txBody>
      </p:sp>
      <p:sp>
        <p:nvSpPr>
          <p:cNvPr id="34840" name="Rectangle 67"/>
          <p:cNvSpPr>
            <a:spLocks/>
          </p:cNvSpPr>
          <p:nvPr/>
        </p:nvSpPr>
        <p:spPr bwMode="auto">
          <a:xfrm>
            <a:off x="4686300" y="4224338"/>
            <a:ext cx="660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5.6.7.8</a:t>
            </a:r>
          </a:p>
        </p:txBody>
      </p:sp>
      <p:sp>
        <p:nvSpPr>
          <p:cNvPr id="34841" name="Rectangle 68"/>
          <p:cNvSpPr>
            <a:spLocks/>
          </p:cNvSpPr>
          <p:nvPr/>
        </p:nvSpPr>
        <p:spPr bwMode="auto">
          <a:xfrm>
            <a:off x="5548313" y="4224338"/>
            <a:ext cx="660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4</a:t>
            </a:r>
          </a:p>
        </p:txBody>
      </p:sp>
      <p:sp>
        <p:nvSpPr>
          <p:cNvPr id="34842" name="Rectangle 69"/>
          <p:cNvSpPr>
            <a:spLocks/>
          </p:cNvSpPr>
          <p:nvPr/>
        </p:nvSpPr>
        <p:spPr bwMode="auto">
          <a:xfrm>
            <a:off x="5980113" y="4224338"/>
            <a:ext cx="6619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17264</a:t>
            </a:r>
          </a:p>
        </p:txBody>
      </p:sp>
      <p:sp>
        <p:nvSpPr>
          <p:cNvPr id="34843" name="Rectangle 70"/>
          <p:cNvSpPr>
            <a:spLocks/>
          </p:cNvSpPr>
          <p:nvPr/>
        </p:nvSpPr>
        <p:spPr bwMode="auto">
          <a:xfrm>
            <a:off x="6642100" y="4224338"/>
            <a:ext cx="660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80</a:t>
            </a:r>
          </a:p>
        </p:txBody>
      </p:sp>
      <p:sp>
        <p:nvSpPr>
          <p:cNvPr id="34844" name="Rectangle 71"/>
          <p:cNvSpPr>
            <a:spLocks/>
          </p:cNvSpPr>
          <p:nvPr/>
        </p:nvSpPr>
        <p:spPr bwMode="auto">
          <a:xfrm>
            <a:off x="7400925" y="4224338"/>
            <a:ext cx="660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port6</a:t>
            </a:r>
          </a:p>
        </p:txBody>
      </p:sp>
      <p:sp>
        <p:nvSpPr>
          <p:cNvPr id="34845" name="Rectangle 72"/>
          <p:cNvSpPr>
            <a:spLocks/>
          </p:cNvSpPr>
          <p:nvPr/>
        </p:nvSpPr>
        <p:spPr bwMode="auto">
          <a:xfrm>
            <a:off x="561975" y="4730750"/>
            <a:ext cx="728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800">
                <a:solidFill>
                  <a:prstClr val="black"/>
                </a:solidFill>
              </a:rPr>
              <a:t>Firewall</a:t>
            </a:r>
          </a:p>
        </p:txBody>
      </p:sp>
      <p:sp>
        <p:nvSpPr>
          <p:cNvPr id="34846" name="Rectangle 73"/>
          <p:cNvSpPr>
            <a:spLocks/>
          </p:cNvSpPr>
          <p:nvPr/>
        </p:nvSpPr>
        <p:spPr bwMode="auto">
          <a:xfrm>
            <a:off x="685800" y="5938838"/>
            <a:ext cx="660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t>
            </a:r>
          </a:p>
        </p:txBody>
      </p:sp>
      <p:grpSp>
        <p:nvGrpSpPr>
          <p:cNvPr id="34847" name="Group 74"/>
          <p:cNvGrpSpPr>
            <a:grpSpLocks/>
          </p:cNvGrpSpPr>
          <p:nvPr/>
        </p:nvGrpSpPr>
        <p:grpSpPr bwMode="auto">
          <a:xfrm>
            <a:off x="687388" y="5272088"/>
            <a:ext cx="7483475" cy="571500"/>
            <a:chOff x="0" y="0"/>
            <a:chExt cx="6704" cy="512"/>
          </a:xfrm>
        </p:grpSpPr>
        <p:sp>
          <p:nvSpPr>
            <p:cNvPr id="34859" name="Rectangle 75"/>
            <p:cNvSpPr>
              <a:spLocks/>
            </p:cNvSpPr>
            <p:nvPr/>
          </p:nvSpPr>
          <p:spPr bwMode="auto">
            <a:xfrm>
              <a:off x="0" y="15"/>
              <a:ext cx="592"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860" name="Rectangle 76"/>
            <p:cNvSpPr>
              <a:spLocks/>
            </p:cNvSpPr>
            <p:nvPr/>
          </p:nvSpPr>
          <p:spPr bwMode="auto">
            <a:xfrm>
              <a:off x="3" y="0"/>
              <a:ext cx="589"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Switch</a:t>
              </a:r>
            </a:p>
            <a:p>
              <a:pPr fontAlgn="base">
                <a:spcBef>
                  <a:spcPct val="0"/>
                </a:spcBef>
                <a:spcAft>
                  <a:spcPct val="0"/>
                </a:spcAft>
                <a:buFontTx/>
                <a:buNone/>
              </a:pPr>
              <a:r>
                <a:rPr lang="en-US" altLang="cs-CZ" sz="1700">
                  <a:solidFill>
                    <a:prstClr val="black"/>
                  </a:solidFill>
                </a:rPr>
                <a:t>Port</a:t>
              </a:r>
            </a:p>
          </p:txBody>
        </p:sp>
        <p:sp>
          <p:nvSpPr>
            <p:cNvPr id="34861" name="Rectangle 77"/>
            <p:cNvSpPr>
              <a:spLocks/>
            </p:cNvSpPr>
            <p:nvPr/>
          </p:nvSpPr>
          <p:spPr bwMode="auto">
            <a:xfrm>
              <a:off x="592"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862" name="Rectangle 78"/>
            <p:cNvSpPr>
              <a:spLocks/>
            </p:cNvSpPr>
            <p:nvPr/>
          </p:nvSpPr>
          <p:spPr bwMode="auto">
            <a:xfrm>
              <a:off x="588" y="0"/>
              <a:ext cx="589"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MAC</a:t>
              </a:r>
            </a:p>
            <a:p>
              <a:pPr fontAlgn="base">
                <a:spcBef>
                  <a:spcPct val="0"/>
                </a:spcBef>
                <a:spcAft>
                  <a:spcPct val="0"/>
                </a:spcAft>
                <a:buFontTx/>
                <a:buNone/>
              </a:pPr>
              <a:r>
                <a:rPr lang="en-US" altLang="cs-CZ" sz="1700">
                  <a:solidFill>
                    <a:prstClr val="black"/>
                  </a:solidFill>
                </a:rPr>
                <a:t>src</a:t>
              </a:r>
            </a:p>
          </p:txBody>
        </p:sp>
        <p:sp>
          <p:nvSpPr>
            <p:cNvPr id="34863" name="Rectangle 79"/>
            <p:cNvSpPr>
              <a:spLocks/>
            </p:cNvSpPr>
            <p:nvPr/>
          </p:nvSpPr>
          <p:spPr bwMode="auto">
            <a:xfrm>
              <a:off x="1185"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864" name="Rectangle 80"/>
            <p:cNvSpPr>
              <a:spLocks/>
            </p:cNvSpPr>
            <p:nvPr/>
          </p:nvSpPr>
          <p:spPr bwMode="auto">
            <a:xfrm>
              <a:off x="1212" y="0"/>
              <a:ext cx="567"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MAC</a:t>
              </a:r>
            </a:p>
            <a:p>
              <a:pPr fontAlgn="base">
                <a:spcBef>
                  <a:spcPct val="0"/>
                </a:spcBef>
                <a:spcAft>
                  <a:spcPct val="0"/>
                </a:spcAft>
                <a:buFontTx/>
                <a:buNone/>
              </a:pPr>
              <a:r>
                <a:rPr lang="en-US" altLang="cs-CZ" sz="1700">
                  <a:solidFill>
                    <a:prstClr val="black"/>
                  </a:solidFill>
                </a:rPr>
                <a:t>dst</a:t>
              </a:r>
            </a:p>
          </p:txBody>
        </p:sp>
        <p:sp>
          <p:nvSpPr>
            <p:cNvPr id="34865" name="Rectangle 81"/>
            <p:cNvSpPr>
              <a:spLocks/>
            </p:cNvSpPr>
            <p:nvPr/>
          </p:nvSpPr>
          <p:spPr bwMode="auto">
            <a:xfrm>
              <a:off x="1785"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866" name="Rectangle 82"/>
            <p:cNvSpPr>
              <a:spLocks/>
            </p:cNvSpPr>
            <p:nvPr/>
          </p:nvSpPr>
          <p:spPr bwMode="auto">
            <a:xfrm>
              <a:off x="1783" y="0"/>
              <a:ext cx="590"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Eth</a:t>
              </a:r>
            </a:p>
            <a:p>
              <a:pPr fontAlgn="base">
                <a:spcBef>
                  <a:spcPct val="0"/>
                </a:spcBef>
                <a:spcAft>
                  <a:spcPct val="0"/>
                </a:spcAft>
                <a:buFontTx/>
                <a:buNone/>
              </a:pPr>
              <a:r>
                <a:rPr lang="en-US" altLang="cs-CZ" sz="1700">
                  <a:solidFill>
                    <a:prstClr val="black"/>
                  </a:solidFill>
                </a:rPr>
                <a:t>type</a:t>
              </a:r>
            </a:p>
          </p:txBody>
        </p:sp>
        <p:sp>
          <p:nvSpPr>
            <p:cNvPr id="34867" name="Rectangle 83"/>
            <p:cNvSpPr>
              <a:spLocks/>
            </p:cNvSpPr>
            <p:nvPr/>
          </p:nvSpPr>
          <p:spPr bwMode="auto">
            <a:xfrm>
              <a:off x="2378"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868" name="Rectangle 84"/>
            <p:cNvSpPr>
              <a:spLocks/>
            </p:cNvSpPr>
            <p:nvPr/>
          </p:nvSpPr>
          <p:spPr bwMode="auto">
            <a:xfrm>
              <a:off x="2380" y="0"/>
              <a:ext cx="590"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VLAN</a:t>
              </a:r>
            </a:p>
            <a:p>
              <a:pPr fontAlgn="base">
                <a:spcBef>
                  <a:spcPct val="0"/>
                </a:spcBef>
                <a:spcAft>
                  <a:spcPct val="0"/>
                </a:spcAft>
                <a:buFontTx/>
                <a:buNone/>
              </a:pPr>
              <a:r>
                <a:rPr lang="en-US" altLang="cs-CZ" sz="1700">
                  <a:solidFill>
                    <a:prstClr val="black"/>
                  </a:solidFill>
                </a:rPr>
                <a:t>ID</a:t>
              </a:r>
            </a:p>
          </p:txBody>
        </p:sp>
        <p:sp>
          <p:nvSpPr>
            <p:cNvPr id="34869" name="Rectangle 85"/>
            <p:cNvSpPr>
              <a:spLocks/>
            </p:cNvSpPr>
            <p:nvPr/>
          </p:nvSpPr>
          <p:spPr bwMode="auto">
            <a:xfrm>
              <a:off x="2971"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870" name="Rectangle 86"/>
            <p:cNvSpPr>
              <a:spLocks/>
            </p:cNvSpPr>
            <p:nvPr/>
          </p:nvSpPr>
          <p:spPr bwMode="auto">
            <a:xfrm>
              <a:off x="2977" y="0"/>
              <a:ext cx="589"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IP</a:t>
              </a:r>
            </a:p>
            <a:p>
              <a:pPr fontAlgn="base">
                <a:spcBef>
                  <a:spcPct val="0"/>
                </a:spcBef>
                <a:spcAft>
                  <a:spcPct val="0"/>
                </a:spcAft>
                <a:buFontTx/>
                <a:buNone/>
              </a:pPr>
              <a:r>
                <a:rPr lang="en-US" altLang="cs-CZ" sz="1700">
                  <a:solidFill>
                    <a:prstClr val="black"/>
                  </a:solidFill>
                </a:rPr>
                <a:t>Src</a:t>
              </a:r>
            </a:p>
          </p:txBody>
        </p:sp>
        <p:sp>
          <p:nvSpPr>
            <p:cNvPr id="34871" name="Rectangle 87"/>
            <p:cNvSpPr>
              <a:spLocks/>
            </p:cNvSpPr>
            <p:nvPr/>
          </p:nvSpPr>
          <p:spPr bwMode="auto">
            <a:xfrm>
              <a:off x="3571"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872" name="Rectangle 88"/>
            <p:cNvSpPr>
              <a:spLocks/>
            </p:cNvSpPr>
            <p:nvPr/>
          </p:nvSpPr>
          <p:spPr bwMode="auto">
            <a:xfrm>
              <a:off x="3567" y="0"/>
              <a:ext cx="597"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IP</a:t>
              </a:r>
            </a:p>
            <a:p>
              <a:pPr fontAlgn="base">
                <a:spcBef>
                  <a:spcPct val="0"/>
                </a:spcBef>
                <a:spcAft>
                  <a:spcPct val="0"/>
                </a:spcAft>
                <a:buFontTx/>
                <a:buNone/>
              </a:pPr>
              <a:r>
                <a:rPr lang="en-US" altLang="cs-CZ" sz="1700">
                  <a:solidFill>
                    <a:prstClr val="black"/>
                  </a:solidFill>
                </a:rPr>
                <a:t>Dst</a:t>
              </a:r>
            </a:p>
          </p:txBody>
        </p:sp>
        <p:sp>
          <p:nvSpPr>
            <p:cNvPr id="34873" name="Rectangle 89"/>
            <p:cNvSpPr>
              <a:spLocks/>
            </p:cNvSpPr>
            <p:nvPr/>
          </p:nvSpPr>
          <p:spPr bwMode="auto">
            <a:xfrm>
              <a:off x="4164" y="15"/>
              <a:ext cx="592"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874" name="Rectangle 90"/>
            <p:cNvSpPr>
              <a:spLocks/>
            </p:cNvSpPr>
            <p:nvPr/>
          </p:nvSpPr>
          <p:spPr bwMode="auto">
            <a:xfrm>
              <a:off x="4165" y="0"/>
              <a:ext cx="583"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IP</a:t>
              </a:r>
            </a:p>
            <a:p>
              <a:pPr fontAlgn="base">
                <a:spcBef>
                  <a:spcPct val="0"/>
                </a:spcBef>
                <a:spcAft>
                  <a:spcPct val="0"/>
                </a:spcAft>
                <a:buFontTx/>
                <a:buNone/>
              </a:pPr>
              <a:r>
                <a:rPr lang="en-US" altLang="cs-CZ" sz="1700">
                  <a:solidFill>
                    <a:prstClr val="black"/>
                  </a:solidFill>
                </a:rPr>
                <a:t>Prot</a:t>
              </a:r>
            </a:p>
          </p:txBody>
        </p:sp>
        <p:sp>
          <p:nvSpPr>
            <p:cNvPr id="34875" name="Rectangle 91"/>
            <p:cNvSpPr>
              <a:spLocks/>
            </p:cNvSpPr>
            <p:nvPr/>
          </p:nvSpPr>
          <p:spPr bwMode="auto">
            <a:xfrm>
              <a:off x="4756"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876" name="Rectangle 92"/>
            <p:cNvSpPr>
              <a:spLocks/>
            </p:cNvSpPr>
            <p:nvPr/>
          </p:nvSpPr>
          <p:spPr bwMode="auto">
            <a:xfrm>
              <a:off x="4760" y="0"/>
              <a:ext cx="59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TCP</a:t>
              </a:r>
            </a:p>
            <a:p>
              <a:pPr fontAlgn="base">
                <a:spcBef>
                  <a:spcPct val="0"/>
                </a:spcBef>
                <a:spcAft>
                  <a:spcPct val="0"/>
                </a:spcAft>
                <a:buFontTx/>
                <a:buNone/>
              </a:pPr>
              <a:r>
                <a:rPr lang="en-US" altLang="cs-CZ" sz="1700">
                  <a:solidFill>
                    <a:prstClr val="black"/>
                  </a:solidFill>
                </a:rPr>
                <a:t>sport</a:t>
              </a:r>
            </a:p>
          </p:txBody>
        </p:sp>
        <p:sp>
          <p:nvSpPr>
            <p:cNvPr id="34877" name="Rectangle 93"/>
            <p:cNvSpPr>
              <a:spLocks/>
            </p:cNvSpPr>
            <p:nvPr/>
          </p:nvSpPr>
          <p:spPr bwMode="auto">
            <a:xfrm>
              <a:off x="5356" y="15"/>
              <a:ext cx="593" cy="480"/>
            </a:xfrm>
            <a:prstGeom prst="rect">
              <a:avLst/>
            </a:prstGeom>
            <a:solidFill>
              <a:srgbClr val="BBE0E3"/>
            </a:solidFill>
            <a:ln w="12700">
              <a:solidFill>
                <a:schemeClr val="tx1"/>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878" name="Rectangle 94"/>
            <p:cNvSpPr>
              <a:spLocks/>
            </p:cNvSpPr>
            <p:nvPr/>
          </p:nvSpPr>
          <p:spPr bwMode="auto">
            <a:xfrm>
              <a:off x="5351" y="0"/>
              <a:ext cx="597"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TCP</a:t>
              </a:r>
            </a:p>
            <a:p>
              <a:pPr fontAlgn="base">
                <a:spcBef>
                  <a:spcPct val="0"/>
                </a:spcBef>
                <a:spcAft>
                  <a:spcPct val="0"/>
                </a:spcAft>
                <a:buFontTx/>
                <a:buNone/>
              </a:pPr>
              <a:r>
                <a:rPr lang="en-US" altLang="cs-CZ" sz="1700">
                  <a:solidFill>
                    <a:prstClr val="black"/>
                  </a:solidFill>
                </a:rPr>
                <a:t>dport</a:t>
              </a:r>
            </a:p>
          </p:txBody>
        </p:sp>
        <p:sp>
          <p:nvSpPr>
            <p:cNvPr id="34879" name="Rectangle 95"/>
            <p:cNvSpPr>
              <a:spLocks/>
            </p:cNvSpPr>
            <p:nvPr/>
          </p:nvSpPr>
          <p:spPr bwMode="auto">
            <a:xfrm>
              <a:off x="5956" y="12"/>
              <a:ext cx="748" cy="488"/>
            </a:xfrm>
            <a:prstGeom prst="rect">
              <a:avLst/>
            </a:prstGeom>
            <a:solidFill>
              <a:srgbClr val="CBE97B"/>
            </a:solidFill>
            <a:ln w="12700">
              <a:solidFill>
                <a:srgbClr val="697D3A"/>
              </a:solidFill>
              <a:miter lim="800000"/>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34880" name="Rectangle 96"/>
            <p:cNvSpPr>
              <a:spLocks/>
            </p:cNvSpPr>
            <p:nvPr/>
          </p:nvSpPr>
          <p:spPr bwMode="auto">
            <a:xfrm>
              <a:off x="5948" y="111"/>
              <a:ext cx="7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Action</a:t>
              </a:r>
            </a:p>
          </p:txBody>
        </p:sp>
      </p:grpSp>
      <p:sp>
        <p:nvSpPr>
          <p:cNvPr id="34848" name="Rectangle 97"/>
          <p:cNvSpPr>
            <a:spLocks/>
          </p:cNvSpPr>
          <p:nvPr/>
        </p:nvSpPr>
        <p:spPr bwMode="auto">
          <a:xfrm>
            <a:off x="1346200" y="5938838"/>
            <a:ext cx="660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t>
            </a:r>
          </a:p>
        </p:txBody>
      </p:sp>
      <p:sp>
        <p:nvSpPr>
          <p:cNvPr id="34849" name="Rectangle 98"/>
          <p:cNvSpPr>
            <a:spLocks/>
          </p:cNvSpPr>
          <p:nvPr/>
        </p:nvSpPr>
        <p:spPr bwMode="auto">
          <a:xfrm>
            <a:off x="1774825" y="5938838"/>
            <a:ext cx="1133475"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t>
            </a:r>
          </a:p>
        </p:txBody>
      </p:sp>
      <p:sp>
        <p:nvSpPr>
          <p:cNvPr id="34850" name="Rectangle 99"/>
          <p:cNvSpPr>
            <a:spLocks/>
          </p:cNvSpPr>
          <p:nvPr/>
        </p:nvSpPr>
        <p:spPr bwMode="auto">
          <a:xfrm>
            <a:off x="2667000" y="5938838"/>
            <a:ext cx="661988"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t>
            </a:r>
          </a:p>
        </p:txBody>
      </p:sp>
      <p:sp>
        <p:nvSpPr>
          <p:cNvPr id="34851" name="Rectangle 100"/>
          <p:cNvSpPr>
            <a:spLocks/>
          </p:cNvSpPr>
          <p:nvPr/>
        </p:nvSpPr>
        <p:spPr bwMode="auto">
          <a:xfrm>
            <a:off x="3328988" y="5938838"/>
            <a:ext cx="660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t>
            </a:r>
          </a:p>
        </p:txBody>
      </p:sp>
      <p:sp>
        <p:nvSpPr>
          <p:cNvPr id="34852" name="Rectangle 101"/>
          <p:cNvSpPr>
            <a:spLocks/>
          </p:cNvSpPr>
          <p:nvPr/>
        </p:nvSpPr>
        <p:spPr bwMode="auto">
          <a:xfrm>
            <a:off x="3989388" y="5938838"/>
            <a:ext cx="660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t>
            </a:r>
          </a:p>
        </p:txBody>
      </p:sp>
      <p:sp>
        <p:nvSpPr>
          <p:cNvPr id="34853" name="Rectangle 102"/>
          <p:cNvSpPr>
            <a:spLocks/>
          </p:cNvSpPr>
          <p:nvPr/>
        </p:nvSpPr>
        <p:spPr bwMode="auto">
          <a:xfrm>
            <a:off x="4649788" y="5938838"/>
            <a:ext cx="660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t>
            </a:r>
          </a:p>
        </p:txBody>
      </p:sp>
      <p:sp>
        <p:nvSpPr>
          <p:cNvPr id="34854" name="Rectangle 103"/>
          <p:cNvSpPr>
            <a:spLocks/>
          </p:cNvSpPr>
          <p:nvPr/>
        </p:nvSpPr>
        <p:spPr bwMode="auto">
          <a:xfrm>
            <a:off x="5319713" y="5938838"/>
            <a:ext cx="660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t>
            </a:r>
          </a:p>
        </p:txBody>
      </p:sp>
      <p:sp>
        <p:nvSpPr>
          <p:cNvPr id="34855" name="Rectangle 104"/>
          <p:cNvSpPr>
            <a:spLocks/>
          </p:cNvSpPr>
          <p:nvPr/>
        </p:nvSpPr>
        <p:spPr bwMode="auto">
          <a:xfrm>
            <a:off x="5980113" y="5938838"/>
            <a:ext cx="661987"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a:t>
            </a:r>
          </a:p>
        </p:txBody>
      </p:sp>
      <p:sp>
        <p:nvSpPr>
          <p:cNvPr id="34856" name="Rectangle 105"/>
          <p:cNvSpPr>
            <a:spLocks/>
          </p:cNvSpPr>
          <p:nvPr/>
        </p:nvSpPr>
        <p:spPr bwMode="auto">
          <a:xfrm>
            <a:off x="6642100" y="5938838"/>
            <a:ext cx="660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22</a:t>
            </a:r>
          </a:p>
        </p:txBody>
      </p:sp>
      <p:sp>
        <p:nvSpPr>
          <p:cNvPr id="34857" name="Rectangle 106"/>
          <p:cNvSpPr>
            <a:spLocks/>
          </p:cNvSpPr>
          <p:nvPr/>
        </p:nvSpPr>
        <p:spPr bwMode="auto">
          <a:xfrm>
            <a:off x="7400925" y="5938838"/>
            <a:ext cx="660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700">
                <a:solidFill>
                  <a:prstClr val="black"/>
                </a:solidFill>
              </a:rPr>
              <a:t>drop</a:t>
            </a:r>
          </a:p>
        </p:txBody>
      </p:sp>
      <p:sp>
        <p:nvSpPr>
          <p:cNvPr id="34858" name="Slide Number Placeholder 10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163D8D44-A125-47CF-A684-89CB453FA32B}" type="slidenum">
              <a:rPr lang="en-US" altLang="cs-CZ" sz="1200">
                <a:solidFill>
                  <a:srgbClr val="898989"/>
                </a:solidFill>
              </a:rPr>
              <a:pPr>
                <a:spcBef>
                  <a:spcPct val="0"/>
                </a:spcBef>
                <a:buFontTx/>
                <a:buNone/>
              </a:pPr>
              <a:t>38</a:t>
            </a:fld>
            <a:endParaRPr lang="en-US" altLang="cs-CZ" sz="1200">
              <a:solidFill>
                <a:srgbClr val="898989"/>
              </a:solidFill>
            </a:endParaRPr>
          </a:p>
        </p:txBody>
      </p:sp>
      <p:sp>
        <p:nvSpPr>
          <p:cNvPr id="2" name="Zástupný symbol pro datum 1"/>
          <p:cNvSpPr>
            <a:spLocks noGrp="1"/>
          </p:cNvSpPr>
          <p:nvPr>
            <p:ph type="dt" sz="half" idx="10"/>
          </p:nvPr>
        </p:nvSpPr>
        <p:spPr/>
        <p:txBody>
          <a:bodyPr/>
          <a:lstStyle/>
          <a:p>
            <a:pPr>
              <a:defRPr/>
            </a:pPr>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Tree>
    <p:extLst>
      <p:ext uri="{BB962C8B-B14F-4D97-AF65-F5344CB8AC3E}">
        <p14:creationId xmlns:p14="http://schemas.microsoft.com/office/powerpoint/2010/main" val="311244228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3"/>
          <a:stretch>
            <a:fillRect/>
          </a:stretch>
        </p:blipFill>
        <p:spPr>
          <a:xfrm>
            <a:off x="259307" y="92667"/>
            <a:ext cx="8625386" cy="6672666"/>
          </a:xfrm>
          <a:prstGeom prst="rect">
            <a:avLst/>
          </a:prstGeom>
        </p:spPr>
      </p:pic>
      <p:sp>
        <p:nvSpPr>
          <p:cNvPr id="5" name="Zástupný symbol pro datum 4"/>
          <p:cNvSpPr>
            <a:spLocks noGrp="1"/>
          </p:cNvSpPr>
          <p:nvPr>
            <p:ph type="dt" sz="half" idx="10"/>
          </p:nvPr>
        </p:nvSpPr>
        <p:spPr/>
        <p:txBody>
          <a:bodyPr/>
          <a:lstStyle/>
          <a:p>
            <a:r>
              <a:rPr lang="cs-CZ" altLang="cs-CZ" dirty="0"/>
              <a:t>Ludek Matyska  •  SDN  •  </a:t>
            </a:r>
            <a:r>
              <a:rPr lang="cs-CZ" altLang="cs-CZ" dirty="0" smtClean="0"/>
              <a:t>5/</a:t>
            </a:r>
            <a:r>
              <a:rPr lang="en-US" altLang="cs-CZ" dirty="0" smtClean="0"/>
              <a:t>22/</a:t>
            </a:r>
            <a:r>
              <a:rPr lang="cs-CZ" altLang="cs-CZ" dirty="0" smtClean="0"/>
              <a:t>201</a:t>
            </a:r>
            <a:r>
              <a:rPr lang="en-US" altLang="cs-CZ" dirty="0" smtClean="0"/>
              <a:t>8</a:t>
            </a:r>
            <a:endParaRPr lang="en-US" altLang="cs-CZ" dirty="0"/>
          </a:p>
        </p:txBody>
      </p:sp>
      <p:sp>
        <p:nvSpPr>
          <p:cNvPr id="6" name="Zástupný symbol pro číslo snímku 5"/>
          <p:cNvSpPr>
            <a:spLocks noGrp="1"/>
          </p:cNvSpPr>
          <p:nvPr>
            <p:ph type="sldNum" sz="quarter" idx="12"/>
          </p:nvPr>
        </p:nvSpPr>
        <p:spPr/>
        <p:txBody>
          <a:bodyPr/>
          <a:lstStyle/>
          <a:p>
            <a:fld id="{040F9868-C08A-4A03-AFDE-AC200BA53AFD}" type="slidenum">
              <a:rPr lang="en-US" altLang="cs-CZ" smtClean="0"/>
              <a:pPr/>
              <a:t>39</a:t>
            </a:fld>
            <a:endParaRPr lang="en-US" altLang="cs-CZ"/>
          </a:p>
        </p:txBody>
      </p:sp>
    </p:spTree>
    <p:extLst>
      <p:ext uri="{BB962C8B-B14F-4D97-AF65-F5344CB8AC3E}">
        <p14:creationId xmlns:p14="http://schemas.microsoft.com/office/powerpoint/2010/main" val="8119656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Traditional </a:t>
            </a:r>
            <a:r>
              <a:rPr lang="cs-CZ"/>
              <a:t>v</a:t>
            </a:r>
            <a:r>
              <a:rPr lang="en-US"/>
              <a:t>s </a:t>
            </a:r>
            <a:r>
              <a:rPr lang="en-US" dirty="0"/>
              <a:t>Modern Computing Provisioning Methods</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44" y="1600200"/>
            <a:ext cx="8920518" cy="453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228600" y="6086475"/>
            <a:ext cx="8229600" cy="6953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sz="1400" dirty="0">
                <a:solidFill>
                  <a:prstClr val="black"/>
                </a:solidFill>
              </a:rPr>
              <a:t>Source: Adopted from Transforming the Network With Open SDN by Big Switch Network</a:t>
            </a:r>
            <a:endParaRPr lang="en-US" sz="4000" dirty="0">
              <a:solidFill>
                <a:prstClr val="black"/>
              </a:solidFill>
            </a:endParaRPr>
          </a:p>
        </p:txBody>
      </p:sp>
      <p:sp>
        <p:nvSpPr>
          <p:cNvPr id="3" name="Zástupný symbol pro datum 2"/>
          <p:cNvSpPr>
            <a:spLocks noGrp="1"/>
          </p:cNvSpPr>
          <p:nvPr>
            <p:ph type="dt" sz="half" idx="10"/>
          </p:nvPr>
        </p:nvSpPr>
        <p:spPr/>
        <p:txBody>
          <a:bodyPr/>
          <a:lstStyle/>
          <a:p>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8B37D5FE-740C-46F5-801A-FA5477D9711F}"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16415131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
          <p:cNvSpPr>
            <a:spLocks noGrp="1" noChangeArrowheads="1"/>
          </p:cNvSpPr>
          <p:nvPr>
            <p:ph type="title" idx="4294967295"/>
          </p:nvPr>
        </p:nvSpPr>
        <p:spPr>
          <a:xfrm>
            <a:off x="2392363" y="2566988"/>
            <a:ext cx="6022975" cy="777875"/>
          </a:xfrm>
        </p:spPr>
        <p:txBody>
          <a:bodyPr/>
          <a:lstStyle/>
          <a:p>
            <a:pPr eaLnBrk="1" hangingPunct="1"/>
            <a:r>
              <a:rPr lang="en-US" altLang="cs-CZ" sz="4100">
                <a:latin typeface="Calibri" panose="020F0502020204030204" pitchFamily="34" charset="0"/>
                <a:cs typeface="Calibri" panose="020F0502020204030204" pitchFamily="34" charset="0"/>
              </a:rPr>
              <a:t>Scalability &amp; Robustness</a:t>
            </a:r>
          </a:p>
        </p:txBody>
      </p:sp>
      <p:pic>
        <p:nvPicPr>
          <p:cNvPr id="2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063" y="2566988"/>
            <a:ext cx="965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484" name="Slide Number Placeholder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FontTx/>
              <a:buNone/>
            </a:pPr>
            <a:fld id="{69B4DEB1-8DC0-4812-B2D4-D3B213130FA7}" type="slidenum">
              <a:rPr lang="en-US" altLang="cs-CZ" sz="1200" smtClean="0">
                <a:solidFill>
                  <a:srgbClr val="898989"/>
                </a:solidFill>
              </a:rPr>
              <a:pPr algn="r" fontAlgn="base">
                <a:spcBef>
                  <a:spcPct val="0"/>
                </a:spcBef>
                <a:spcAft>
                  <a:spcPct val="0"/>
                </a:spcAft>
                <a:buFontTx/>
                <a:buNone/>
              </a:pPr>
              <a:t>40</a:t>
            </a:fld>
            <a:endParaRPr lang="en-US" altLang="cs-CZ" sz="1200">
              <a:solidFill>
                <a:srgbClr val="898989"/>
              </a:solidFill>
            </a:endParaRPr>
          </a:p>
        </p:txBody>
      </p:sp>
      <p:sp>
        <p:nvSpPr>
          <p:cNvPr id="2" name="Zástupný symbol pro datum 1"/>
          <p:cNvSpPr>
            <a:spLocks noGrp="1"/>
          </p:cNvSpPr>
          <p:nvPr>
            <p:ph type="dt" sz="half" idx="10"/>
          </p:nvPr>
        </p:nvSpPr>
        <p:spPr/>
        <p:txBody>
          <a:bodyPr/>
          <a:lstStyle/>
          <a:p>
            <a:pPr>
              <a:defRPr/>
            </a:pPr>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3" name="Zástupný symbol pro číslo snímku 2"/>
          <p:cNvSpPr>
            <a:spLocks noGrp="1"/>
          </p:cNvSpPr>
          <p:nvPr>
            <p:ph type="sldNum" sz="quarter" idx="12"/>
          </p:nvPr>
        </p:nvSpPr>
        <p:spPr/>
        <p:txBody>
          <a:bodyPr/>
          <a:lstStyle/>
          <a:p>
            <a:pPr>
              <a:defRPr/>
            </a:pPr>
            <a:fld id="{23776532-A5AF-48D7-B00A-BA430FBB7DBE}" type="slidenum">
              <a:rPr lang="en-US" altLang="cs-CZ" smtClean="0"/>
              <a:pPr>
                <a:defRPr/>
              </a:pPr>
              <a:t>40</a:t>
            </a:fld>
            <a:endParaRPr lang="en-US" altLang="cs-CZ"/>
          </a:p>
        </p:txBody>
      </p:sp>
    </p:spTree>
    <p:extLst>
      <p:ext uri="{BB962C8B-B14F-4D97-AF65-F5344CB8AC3E}">
        <p14:creationId xmlns:p14="http://schemas.microsoft.com/office/powerpoint/2010/main" val="161754897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p:cNvSpPr>
          <p:nvPr/>
        </p:nvSpPr>
        <p:spPr bwMode="auto">
          <a:xfrm>
            <a:off x="465138" y="1785938"/>
            <a:ext cx="3892550" cy="4572000"/>
          </a:xfrm>
          <a:prstGeom prst="rect">
            <a:avLst/>
          </a:prstGeom>
          <a:solidFill>
            <a:srgbClr val="FFFFFF"/>
          </a:solidFill>
          <a:ln w="12700" cap="flat">
            <a:solidFill>
              <a:schemeClr val="tx1"/>
            </a:solidFill>
            <a:prstDash val="solid"/>
            <a:miter lim="800000"/>
            <a:headEnd type="none" w="med" len="med"/>
            <a:tailEnd type="none" w="med" len="med"/>
          </a:ln>
          <a:effectLst>
            <a:outerShdw blurRad="165100" dist="88899" dir="3600021" algn="ctr" rotWithShape="0">
              <a:srgbClr val="000000">
                <a:alpha val="54999"/>
              </a:srgbClr>
            </a:outerShdw>
          </a:effectLst>
        </p:spPr>
        <p:txBody>
          <a:bodyPr lIns="0" tIns="0" rIns="0" bIns="0"/>
          <a:lstStyle/>
          <a:p>
            <a:pPr>
              <a:defRPr/>
            </a:pPr>
            <a:endParaRPr lang="en-US">
              <a:solidFill>
                <a:prstClr val="black"/>
              </a:solidFill>
            </a:endParaRPr>
          </a:p>
        </p:txBody>
      </p:sp>
      <p:sp>
        <p:nvSpPr>
          <p:cNvPr id="40963" name="Rectangle 2"/>
          <p:cNvSpPr>
            <a:spLocks noGrp="1" noChangeArrowheads="1"/>
          </p:cNvSpPr>
          <p:nvPr>
            <p:ph type="title"/>
          </p:nvPr>
        </p:nvSpPr>
        <p:spPr>
          <a:xfrm>
            <a:off x="677863" y="223838"/>
            <a:ext cx="7805737" cy="1222375"/>
          </a:xfrm>
        </p:spPr>
        <p:txBody>
          <a:bodyPr/>
          <a:lstStyle/>
          <a:p>
            <a:pPr eaLnBrk="1" hangingPunct="1"/>
            <a:r>
              <a:rPr lang="en-US" altLang="cs-CZ" sz="4300">
                <a:latin typeface="Calibri" panose="020F0502020204030204" pitchFamily="34" charset="0"/>
                <a:cs typeface="Calibri" panose="020F0502020204030204" pitchFamily="34" charset="0"/>
              </a:rPr>
              <a:t>Centralized vs Distributed Control</a:t>
            </a:r>
            <a:br>
              <a:rPr lang="en-US" altLang="cs-CZ" sz="4300">
                <a:latin typeface="Calibri" panose="020F0502020204030204" pitchFamily="34" charset="0"/>
                <a:cs typeface="Calibri" panose="020F0502020204030204" pitchFamily="34" charset="0"/>
              </a:rPr>
            </a:br>
            <a:r>
              <a:rPr lang="en-US" altLang="cs-CZ" sz="2000">
                <a:solidFill>
                  <a:srgbClr val="163F88"/>
                </a:solidFill>
                <a:latin typeface="Calibri" panose="020F0502020204030204" pitchFamily="34" charset="0"/>
                <a:cs typeface="Calibri" panose="020F0502020204030204" pitchFamily="34" charset="0"/>
              </a:rPr>
              <a:t>Both models are possible with OpenFlow</a:t>
            </a:r>
          </a:p>
        </p:txBody>
      </p:sp>
      <p:sp>
        <p:nvSpPr>
          <p:cNvPr id="40964" name="Rectangle 3"/>
          <p:cNvSpPr>
            <a:spLocks noGrp="1" noChangeArrowheads="1"/>
          </p:cNvSpPr>
          <p:nvPr>
            <p:ph type="body" idx="1"/>
          </p:nvPr>
        </p:nvSpPr>
        <p:spPr>
          <a:xfrm>
            <a:off x="527050" y="1770063"/>
            <a:ext cx="3759200" cy="554037"/>
          </a:xfrm>
        </p:spPr>
        <p:txBody>
          <a:bodyPr/>
          <a:lstStyle/>
          <a:p>
            <a:pPr algn="ctr" eaLnBrk="1" hangingPunct="1">
              <a:buFont typeface="Arial" panose="020B0604020202020204" pitchFamily="34" charset="0"/>
              <a:buNone/>
            </a:pPr>
            <a:r>
              <a:rPr lang="en-US" altLang="cs-CZ" sz="2700"/>
              <a:t>Centralized Control</a:t>
            </a:r>
          </a:p>
        </p:txBody>
      </p:sp>
      <p:grpSp>
        <p:nvGrpSpPr>
          <p:cNvPr id="40965" name="Group 4"/>
          <p:cNvGrpSpPr>
            <a:grpSpLocks/>
          </p:cNvGrpSpPr>
          <p:nvPr/>
        </p:nvGrpSpPr>
        <p:grpSpPr bwMode="auto">
          <a:xfrm>
            <a:off x="1027113" y="3429000"/>
            <a:ext cx="1358900" cy="465138"/>
            <a:chOff x="0" y="0"/>
            <a:chExt cx="1217" cy="416"/>
          </a:xfrm>
        </p:grpSpPr>
        <p:sp>
          <p:nvSpPr>
            <p:cNvPr id="41011" name="AutoShape 5"/>
            <p:cNvSpPr>
              <a:spLocks/>
            </p:cNvSpPr>
            <p:nvPr/>
          </p:nvSpPr>
          <p:spPr bwMode="auto">
            <a:xfrm>
              <a:off x="0" y="0"/>
              <a:ext cx="1176" cy="416"/>
            </a:xfrm>
            <a:prstGeom prst="roundRect">
              <a:avLst>
                <a:gd name="adj" fmla="val 14940"/>
              </a:avLst>
            </a:prstGeom>
            <a:solidFill>
              <a:srgbClr val="BBE0E3"/>
            </a:solidFill>
            <a:ln w="12700">
              <a:solidFill>
                <a:schemeClr val="tx1"/>
              </a:solidFill>
              <a:round/>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41012" name="Rectangle 6"/>
            <p:cNvSpPr>
              <a:spLocks/>
            </p:cNvSpPr>
            <p:nvPr/>
          </p:nvSpPr>
          <p:spPr bwMode="auto">
            <a:xfrm>
              <a:off x="353" y="22"/>
              <a:ext cx="864"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7" bIns="0"/>
            <a:lstStyle>
              <a:lvl1pPr marL="38100">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300">
                  <a:solidFill>
                    <a:srgbClr val="163F88"/>
                  </a:solidFill>
                  <a:latin typeface="Tahoma" panose="020B0604030504040204" pitchFamily="34" charset="0"/>
                  <a:cs typeface="Tahoma" panose="020B0604030504040204" pitchFamily="34" charset="0"/>
                  <a:sym typeface="Tahoma" panose="020B0604030504040204" pitchFamily="34" charset="0"/>
                </a:rPr>
                <a:t>OpenFlow </a:t>
              </a:r>
            </a:p>
            <a:p>
              <a:pPr fontAlgn="base">
                <a:spcBef>
                  <a:spcPct val="0"/>
                </a:spcBef>
                <a:spcAft>
                  <a:spcPct val="0"/>
                </a:spcAft>
                <a:buFontTx/>
                <a:buNone/>
              </a:pPr>
              <a:r>
                <a:rPr lang="en-US" altLang="cs-CZ" sz="1300">
                  <a:solidFill>
                    <a:srgbClr val="163F88"/>
                  </a:solidFill>
                  <a:latin typeface="Tahoma" panose="020B0604030504040204" pitchFamily="34" charset="0"/>
                  <a:cs typeface="Tahoma" panose="020B0604030504040204" pitchFamily="34" charset="0"/>
                  <a:sym typeface="Tahoma" panose="020B0604030504040204" pitchFamily="34" charset="0"/>
                </a:rPr>
                <a:t>Switch</a:t>
              </a:r>
            </a:p>
          </p:txBody>
        </p:sp>
        <p:pic>
          <p:nvPicPr>
            <p:cNvPr id="41013"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 y="34"/>
              <a:ext cx="37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0966" name="Group 8"/>
          <p:cNvGrpSpPr>
            <a:grpSpLocks/>
          </p:cNvGrpSpPr>
          <p:nvPr/>
        </p:nvGrpSpPr>
        <p:grpSpPr bwMode="auto">
          <a:xfrm>
            <a:off x="1795463" y="5589588"/>
            <a:ext cx="1357312" cy="465137"/>
            <a:chOff x="0" y="0"/>
            <a:chExt cx="1217" cy="416"/>
          </a:xfrm>
        </p:grpSpPr>
        <p:sp>
          <p:nvSpPr>
            <p:cNvPr id="41008" name="AutoShape 9"/>
            <p:cNvSpPr>
              <a:spLocks/>
            </p:cNvSpPr>
            <p:nvPr/>
          </p:nvSpPr>
          <p:spPr bwMode="auto">
            <a:xfrm>
              <a:off x="0" y="0"/>
              <a:ext cx="1176" cy="416"/>
            </a:xfrm>
            <a:prstGeom prst="roundRect">
              <a:avLst>
                <a:gd name="adj" fmla="val 14940"/>
              </a:avLst>
            </a:prstGeom>
            <a:solidFill>
              <a:srgbClr val="BBE0E3"/>
            </a:solidFill>
            <a:ln w="12700">
              <a:solidFill>
                <a:schemeClr val="tx1"/>
              </a:solidFill>
              <a:round/>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41009" name="Rectangle 10"/>
            <p:cNvSpPr>
              <a:spLocks/>
            </p:cNvSpPr>
            <p:nvPr/>
          </p:nvSpPr>
          <p:spPr bwMode="auto">
            <a:xfrm>
              <a:off x="353" y="22"/>
              <a:ext cx="864"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7" bIns="0"/>
            <a:lstStyle>
              <a:lvl1pPr marL="38100">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300">
                  <a:solidFill>
                    <a:srgbClr val="163F88"/>
                  </a:solidFill>
                  <a:latin typeface="Tahoma" panose="020B0604030504040204" pitchFamily="34" charset="0"/>
                  <a:cs typeface="Tahoma" panose="020B0604030504040204" pitchFamily="34" charset="0"/>
                  <a:sym typeface="Tahoma" panose="020B0604030504040204" pitchFamily="34" charset="0"/>
                </a:rPr>
                <a:t>OpenFlow </a:t>
              </a:r>
            </a:p>
            <a:p>
              <a:pPr fontAlgn="base">
                <a:spcBef>
                  <a:spcPct val="0"/>
                </a:spcBef>
                <a:spcAft>
                  <a:spcPct val="0"/>
                </a:spcAft>
                <a:buFontTx/>
                <a:buNone/>
              </a:pPr>
              <a:r>
                <a:rPr lang="en-US" altLang="cs-CZ" sz="1300">
                  <a:solidFill>
                    <a:srgbClr val="163F88"/>
                  </a:solidFill>
                  <a:latin typeface="Tahoma" panose="020B0604030504040204" pitchFamily="34" charset="0"/>
                  <a:cs typeface="Tahoma" panose="020B0604030504040204" pitchFamily="34" charset="0"/>
                  <a:sym typeface="Tahoma" panose="020B0604030504040204" pitchFamily="34" charset="0"/>
                </a:rPr>
                <a:t>Switch</a:t>
              </a:r>
            </a:p>
          </p:txBody>
        </p:sp>
        <p:pic>
          <p:nvPicPr>
            <p:cNvPr id="41010" name="Picture 1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 y="34"/>
              <a:ext cx="37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0967" name="Group 12"/>
          <p:cNvGrpSpPr>
            <a:grpSpLocks/>
          </p:cNvGrpSpPr>
          <p:nvPr/>
        </p:nvGrpSpPr>
        <p:grpSpPr bwMode="auto">
          <a:xfrm>
            <a:off x="758825" y="4660900"/>
            <a:ext cx="1358900" cy="465138"/>
            <a:chOff x="0" y="0"/>
            <a:chExt cx="1217" cy="416"/>
          </a:xfrm>
        </p:grpSpPr>
        <p:sp>
          <p:nvSpPr>
            <p:cNvPr id="41005" name="AutoShape 13"/>
            <p:cNvSpPr>
              <a:spLocks/>
            </p:cNvSpPr>
            <p:nvPr/>
          </p:nvSpPr>
          <p:spPr bwMode="auto">
            <a:xfrm>
              <a:off x="0" y="0"/>
              <a:ext cx="1176" cy="416"/>
            </a:xfrm>
            <a:prstGeom prst="roundRect">
              <a:avLst>
                <a:gd name="adj" fmla="val 14940"/>
              </a:avLst>
            </a:prstGeom>
            <a:solidFill>
              <a:srgbClr val="BBE0E3"/>
            </a:solidFill>
            <a:ln w="12700">
              <a:solidFill>
                <a:schemeClr val="tx1"/>
              </a:solidFill>
              <a:round/>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41006" name="Rectangle 14"/>
            <p:cNvSpPr>
              <a:spLocks/>
            </p:cNvSpPr>
            <p:nvPr/>
          </p:nvSpPr>
          <p:spPr bwMode="auto">
            <a:xfrm>
              <a:off x="353" y="22"/>
              <a:ext cx="864"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7" bIns="0"/>
            <a:lstStyle>
              <a:lvl1pPr marL="38100">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300">
                  <a:solidFill>
                    <a:srgbClr val="163F88"/>
                  </a:solidFill>
                  <a:latin typeface="Tahoma" panose="020B0604030504040204" pitchFamily="34" charset="0"/>
                  <a:cs typeface="Tahoma" panose="020B0604030504040204" pitchFamily="34" charset="0"/>
                  <a:sym typeface="Tahoma" panose="020B0604030504040204" pitchFamily="34" charset="0"/>
                </a:rPr>
                <a:t>OpenFlow </a:t>
              </a:r>
            </a:p>
            <a:p>
              <a:pPr fontAlgn="base">
                <a:spcBef>
                  <a:spcPct val="0"/>
                </a:spcBef>
                <a:spcAft>
                  <a:spcPct val="0"/>
                </a:spcAft>
                <a:buFontTx/>
                <a:buNone/>
              </a:pPr>
              <a:r>
                <a:rPr lang="en-US" altLang="cs-CZ" sz="1300">
                  <a:solidFill>
                    <a:srgbClr val="163F88"/>
                  </a:solidFill>
                  <a:latin typeface="Tahoma" panose="020B0604030504040204" pitchFamily="34" charset="0"/>
                  <a:cs typeface="Tahoma" panose="020B0604030504040204" pitchFamily="34" charset="0"/>
                  <a:sym typeface="Tahoma" panose="020B0604030504040204" pitchFamily="34" charset="0"/>
                </a:rPr>
                <a:t>Switch</a:t>
              </a:r>
            </a:p>
          </p:txBody>
        </p:sp>
        <p:pic>
          <p:nvPicPr>
            <p:cNvPr id="41007" name="Picture 1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 y="34"/>
              <a:ext cx="37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0968" name="Group 16"/>
          <p:cNvGrpSpPr>
            <a:grpSpLocks/>
          </p:cNvGrpSpPr>
          <p:nvPr/>
        </p:nvGrpSpPr>
        <p:grpSpPr bwMode="auto">
          <a:xfrm>
            <a:off x="3044825" y="2759075"/>
            <a:ext cx="911225" cy="911225"/>
            <a:chOff x="0" y="0"/>
            <a:chExt cx="816" cy="816"/>
          </a:xfrm>
        </p:grpSpPr>
        <p:pic>
          <p:nvPicPr>
            <p:cNvPr id="41004" name="Picture 1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0969" name="Rectangle 18"/>
          <p:cNvSpPr>
            <a:spLocks/>
          </p:cNvSpPr>
          <p:nvPr/>
        </p:nvSpPr>
        <p:spPr bwMode="auto">
          <a:xfrm>
            <a:off x="2952750" y="2428875"/>
            <a:ext cx="9382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800">
                <a:solidFill>
                  <a:prstClr val="black"/>
                </a:solidFill>
              </a:rPr>
              <a:t>Controller</a:t>
            </a:r>
          </a:p>
        </p:txBody>
      </p:sp>
      <p:sp>
        <p:nvSpPr>
          <p:cNvPr id="40970" name="Line 19"/>
          <p:cNvSpPr>
            <a:spLocks noChangeShapeType="1"/>
          </p:cNvSpPr>
          <p:nvPr/>
        </p:nvSpPr>
        <p:spPr bwMode="auto">
          <a:xfrm flipH="1">
            <a:off x="2390775" y="3328988"/>
            <a:ext cx="739775" cy="330200"/>
          </a:xfrm>
          <a:prstGeom prst="line">
            <a:avLst/>
          </a:prstGeom>
          <a:noFill/>
          <a:ln w="38100" cap="rnd">
            <a:solidFill>
              <a:srgbClr val="FF6633"/>
            </a:solidFill>
            <a:prstDash val="sysDot"/>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40971" name="Line 20"/>
          <p:cNvSpPr>
            <a:spLocks noChangeShapeType="1"/>
          </p:cNvSpPr>
          <p:nvPr/>
        </p:nvSpPr>
        <p:spPr bwMode="auto">
          <a:xfrm flipH="1">
            <a:off x="2125663" y="3603625"/>
            <a:ext cx="1095375" cy="1290638"/>
          </a:xfrm>
          <a:prstGeom prst="line">
            <a:avLst/>
          </a:prstGeom>
          <a:noFill/>
          <a:ln w="38100" cap="rnd">
            <a:solidFill>
              <a:srgbClr val="FF6633"/>
            </a:solidFill>
            <a:prstDash val="sysDot"/>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40972" name="Line 21"/>
          <p:cNvSpPr>
            <a:spLocks noChangeShapeType="1"/>
          </p:cNvSpPr>
          <p:nvPr/>
        </p:nvSpPr>
        <p:spPr bwMode="auto">
          <a:xfrm flipH="1">
            <a:off x="2976563" y="3678238"/>
            <a:ext cx="409575" cy="1836737"/>
          </a:xfrm>
          <a:prstGeom prst="line">
            <a:avLst/>
          </a:prstGeom>
          <a:noFill/>
          <a:ln w="38100" cap="rnd">
            <a:solidFill>
              <a:srgbClr val="FF6633"/>
            </a:solidFill>
            <a:prstDash val="sysDot"/>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40973" name="Line 22"/>
          <p:cNvSpPr>
            <a:spLocks noChangeShapeType="1"/>
          </p:cNvSpPr>
          <p:nvPr/>
        </p:nvSpPr>
        <p:spPr bwMode="auto">
          <a:xfrm flipH="1">
            <a:off x="1357313" y="3902075"/>
            <a:ext cx="42862" cy="758825"/>
          </a:xfrm>
          <a:prstGeom prst="line">
            <a:avLst/>
          </a:prstGeom>
          <a:noFill/>
          <a:ln w="38100">
            <a:solidFill>
              <a:srgbClr val="80808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40974" name="Line 23"/>
          <p:cNvSpPr>
            <a:spLocks noChangeShapeType="1"/>
          </p:cNvSpPr>
          <p:nvPr/>
        </p:nvSpPr>
        <p:spPr bwMode="auto">
          <a:xfrm>
            <a:off x="2003425" y="3911600"/>
            <a:ext cx="673100" cy="1606550"/>
          </a:xfrm>
          <a:prstGeom prst="line">
            <a:avLst/>
          </a:prstGeom>
          <a:noFill/>
          <a:ln w="38100">
            <a:solidFill>
              <a:srgbClr val="80808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56344" name="Rectangle 24"/>
          <p:cNvSpPr>
            <a:spLocks/>
          </p:cNvSpPr>
          <p:nvPr/>
        </p:nvSpPr>
        <p:spPr bwMode="auto">
          <a:xfrm>
            <a:off x="4795838" y="1785938"/>
            <a:ext cx="3892550" cy="4572000"/>
          </a:xfrm>
          <a:prstGeom prst="rect">
            <a:avLst/>
          </a:prstGeom>
          <a:solidFill>
            <a:srgbClr val="FFFFFF"/>
          </a:solidFill>
          <a:ln w="12700" cap="flat">
            <a:solidFill>
              <a:schemeClr val="tx1"/>
            </a:solidFill>
            <a:prstDash val="solid"/>
            <a:miter lim="800000"/>
            <a:headEnd type="none" w="med" len="med"/>
            <a:tailEnd type="none" w="med" len="med"/>
          </a:ln>
          <a:effectLst>
            <a:outerShdw blurRad="165100" dist="88899" dir="3600021" algn="ctr" rotWithShape="0">
              <a:srgbClr val="000000">
                <a:alpha val="54999"/>
              </a:srgbClr>
            </a:outerShdw>
          </a:effectLst>
        </p:spPr>
        <p:txBody>
          <a:bodyPr lIns="0" tIns="0" rIns="0" bIns="0"/>
          <a:lstStyle/>
          <a:p>
            <a:pPr>
              <a:defRPr/>
            </a:pPr>
            <a:endParaRPr lang="en-US">
              <a:solidFill>
                <a:prstClr val="black"/>
              </a:solidFill>
            </a:endParaRPr>
          </a:p>
        </p:txBody>
      </p:sp>
      <p:sp>
        <p:nvSpPr>
          <p:cNvPr id="40976" name="Rectangle 25"/>
          <p:cNvSpPr>
            <a:spLocks/>
          </p:cNvSpPr>
          <p:nvPr/>
        </p:nvSpPr>
        <p:spPr bwMode="auto">
          <a:xfrm>
            <a:off x="4857750" y="1785938"/>
            <a:ext cx="3759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ts val="1688"/>
              </a:spcBef>
              <a:spcAft>
                <a:spcPct val="0"/>
              </a:spcAft>
              <a:buFontTx/>
              <a:buNone/>
            </a:pPr>
            <a:r>
              <a:rPr lang="en-US" altLang="cs-CZ" sz="2700">
                <a:solidFill>
                  <a:prstClr val="black"/>
                </a:solidFill>
              </a:rPr>
              <a:t>Distributed Control</a:t>
            </a:r>
          </a:p>
        </p:txBody>
      </p:sp>
      <p:grpSp>
        <p:nvGrpSpPr>
          <p:cNvPr id="40977" name="Group 26"/>
          <p:cNvGrpSpPr>
            <a:grpSpLocks/>
          </p:cNvGrpSpPr>
          <p:nvPr/>
        </p:nvGrpSpPr>
        <p:grpSpPr bwMode="auto">
          <a:xfrm>
            <a:off x="5357813" y="3429000"/>
            <a:ext cx="1358900" cy="465138"/>
            <a:chOff x="0" y="0"/>
            <a:chExt cx="1217" cy="416"/>
          </a:xfrm>
        </p:grpSpPr>
        <p:sp>
          <p:nvSpPr>
            <p:cNvPr id="41001" name="AutoShape 27"/>
            <p:cNvSpPr>
              <a:spLocks/>
            </p:cNvSpPr>
            <p:nvPr/>
          </p:nvSpPr>
          <p:spPr bwMode="auto">
            <a:xfrm>
              <a:off x="0" y="0"/>
              <a:ext cx="1176" cy="416"/>
            </a:xfrm>
            <a:prstGeom prst="roundRect">
              <a:avLst>
                <a:gd name="adj" fmla="val 14940"/>
              </a:avLst>
            </a:prstGeom>
            <a:solidFill>
              <a:srgbClr val="BBE0E3"/>
            </a:solidFill>
            <a:ln w="12700">
              <a:solidFill>
                <a:schemeClr val="tx1"/>
              </a:solidFill>
              <a:round/>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41002" name="Rectangle 28"/>
            <p:cNvSpPr>
              <a:spLocks/>
            </p:cNvSpPr>
            <p:nvPr/>
          </p:nvSpPr>
          <p:spPr bwMode="auto">
            <a:xfrm>
              <a:off x="353" y="22"/>
              <a:ext cx="864"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7" bIns="0"/>
            <a:lstStyle>
              <a:lvl1pPr marL="38100">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300">
                  <a:solidFill>
                    <a:srgbClr val="163F88"/>
                  </a:solidFill>
                  <a:latin typeface="Tahoma" panose="020B0604030504040204" pitchFamily="34" charset="0"/>
                  <a:cs typeface="Tahoma" panose="020B0604030504040204" pitchFamily="34" charset="0"/>
                  <a:sym typeface="Tahoma" panose="020B0604030504040204" pitchFamily="34" charset="0"/>
                </a:rPr>
                <a:t>OpenFlow </a:t>
              </a:r>
            </a:p>
            <a:p>
              <a:pPr fontAlgn="base">
                <a:spcBef>
                  <a:spcPct val="0"/>
                </a:spcBef>
                <a:spcAft>
                  <a:spcPct val="0"/>
                </a:spcAft>
                <a:buFontTx/>
                <a:buNone/>
              </a:pPr>
              <a:r>
                <a:rPr lang="en-US" altLang="cs-CZ" sz="1300">
                  <a:solidFill>
                    <a:srgbClr val="163F88"/>
                  </a:solidFill>
                  <a:latin typeface="Tahoma" panose="020B0604030504040204" pitchFamily="34" charset="0"/>
                  <a:cs typeface="Tahoma" panose="020B0604030504040204" pitchFamily="34" charset="0"/>
                  <a:sym typeface="Tahoma" panose="020B0604030504040204" pitchFamily="34" charset="0"/>
                </a:rPr>
                <a:t>Switch</a:t>
              </a:r>
            </a:p>
          </p:txBody>
        </p:sp>
        <p:pic>
          <p:nvPicPr>
            <p:cNvPr id="41003" name="Picture 2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 y="34"/>
              <a:ext cx="37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0978" name="Group 30"/>
          <p:cNvGrpSpPr>
            <a:grpSpLocks/>
          </p:cNvGrpSpPr>
          <p:nvPr/>
        </p:nvGrpSpPr>
        <p:grpSpPr bwMode="auto">
          <a:xfrm>
            <a:off x="6126163" y="5589588"/>
            <a:ext cx="1357312" cy="465137"/>
            <a:chOff x="0" y="0"/>
            <a:chExt cx="1217" cy="416"/>
          </a:xfrm>
        </p:grpSpPr>
        <p:sp>
          <p:nvSpPr>
            <p:cNvPr id="40998" name="AutoShape 31"/>
            <p:cNvSpPr>
              <a:spLocks/>
            </p:cNvSpPr>
            <p:nvPr/>
          </p:nvSpPr>
          <p:spPr bwMode="auto">
            <a:xfrm>
              <a:off x="0" y="0"/>
              <a:ext cx="1176" cy="416"/>
            </a:xfrm>
            <a:prstGeom prst="roundRect">
              <a:avLst>
                <a:gd name="adj" fmla="val 14940"/>
              </a:avLst>
            </a:prstGeom>
            <a:solidFill>
              <a:srgbClr val="BBE0E3"/>
            </a:solidFill>
            <a:ln w="12700">
              <a:solidFill>
                <a:schemeClr val="tx1"/>
              </a:solidFill>
              <a:round/>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40999" name="Rectangle 32"/>
            <p:cNvSpPr>
              <a:spLocks/>
            </p:cNvSpPr>
            <p:nvPr/>
          </p:nvSpPr>
          <p:spPr bwMode="auto">
            <a:xfrm>
              <a:off x="353" y="22"/>
              <a:ext cx="864"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7" bIns="0"/>
            <a:lstStyle>
              <a:lvl1pPr marL="38100">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300">
                  <a:solidFill>
                    <a:srgbClr val="163F88"/>
                  </a:solidFill>
                  <a:latin typeface="Tahoma" panose="020B0604030504040204" pitchFamily="34" charset="0"/>
                  <a:cs typeface="Tahoma" panose="020B0604030504040204" pitchFamily="34" charset="0"/>
                  <a:sym typeface="Tahoma" panose="020B0604030504040204" pitchFamily="34" charset="0"/>
                </a:rPr>
                <a:t>OpenFlow </a:t>
              </a:r>
            </a:p>
            <a:p>
              <a:pPr fontAlgn="base">
                <a:spcBef>
                  <a:spcPct val="0"/>
                </a:spcBef>
                <a:spcAft>
                  <a:spcPct val="0"/>
                </a:spcAft>
                <a:buFontTx/>
                <a:buNone/>
              </a:pPr>
              <a:r>
                <a:rPr lang="en-US" altLang="cs-CZ" sz="1300">
                  <a:solidFill>
                    <a:srgbClr val="163F88"/>
                  </a:solidFill>
                  <a:latin typeface="Tahoma" panose="020B0604030504040204" pitchFamily="34" charset="0"/>
                  <a:cs typeface="Tahoma" panose="020B0604030504040204" pitchFamily="34" charset="0"/>
                  <a:sym typeface="Tahoma" panose="020B0604030504040204" pitchFamily="34" charset="0"/>
                </a:rPr>
                <a:t>Switch</a:t>
              </a:r>
            </a:p>
          </p:txBody>
        </p:sp>
        <p:pic>
          <p:nvPicPr>
            <p:cNvPr id="41000" name="Picture 3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 y="34"/>
              <a:ext cx="37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0979" name="Group 34"/>
          <p:cNvGrpSpPr>
            <a:grpSpLocks/>
          </p:cNvGrpSpPr>
          <p:nvPr/>
        </p:nvGrpSpPr>
        <p:grpSpPr bwMode="auto">
          <a:xfrm>
            <a:off x="5089525" y="4660900"/>
            <a:ext cx="1358900" cy="465138"/>
            <a:chOff x="0" y="0"/>
            <a:chExt cx="1217" cy="416"/>
          </a:xfrm>
        </p:grpSpPr>
        <p:sp>
          <p:nvSpPr>
            <p:cNvPr id="40995" name="AutoShape 35"/>
            <p:cNvSpPr>
              <a:spLocks/>
            </p:cNvSpPr>
            <p:nvPr/>
          </p:nvSpPr>
          <p:spPr bwMode="auto">
            <a:xfrm>
              <a:off x="0" y="0"/>
              <a:ext cx="1176" cy="416"/>
            </a:xfrm>
            <a:prstGeom prst="roundRect">
              <a:avLst>
                <a:gd name="adj" fmla="val 14940"/>
              </a:avLst>
            </a:prstGeom>
            <a:solidFill>
              <a:srgbClr val="BBE0E3"/>
            </a:solidFill>
            <a:ln w="12700">
              <a:solidFill>
                <a:schemeClr val="tx1"/>
              </a:solidFill>
              <a:round/>
              <a:headEnd/>
              <a:tailEnd/>
            </a:ln>
          </p:spPr>
          <p:txBody>
            <a:bodyPr lIns="0" tIns="0" rIns="0" bIns="0"/>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endParaRPr lang="cs-CZ" altLang="cs-CZ" sz="1800">
                <a:solidFill>
                  <a:prstClr val="black"/>
                </a:solidFill>
              </a:endParaRPr>
            </a:p>
          </p:txBody>
        </p:sp>
        <p:sp>
          <p:nvSpPr>
            <p:cNvPr id="40996" name="Rectangle 36"/>
            <p:cNvSpPr>
              <a:spLocks/>
            </p:cNvSpPr>
            <p:nvPr/>
          </p:nvSpPr>
          <p:spPr bwMode="auto">
            <a:xfrm>
              <a:off x="353" y="22"/>
              <a:ext cx="864"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7" bIns="0"/>
            <a:lstStyle>
              <a:lvl1pPr marL="38100">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300">
                  <a:solidFill>
                    <a:srgbClr val="163F88"/>
                  </a:solidFill>
                  <a:latin typeface="Tahoma" panose="020B0604030504040204" pitchFamily="34" charset="0"/>
                  <a:cs typeface="Tahoma" panose="020B0604030504040204" pitchFamily="34" charset="0"/>
                  <a:sym typeface="Tahoma" panose="020B0604030504040204" pitchFamily="34" charset="0"/>
                </a:rPr>
                <a:t>OpenFlow </a:t>
              </a:r>
            </a:p>
            <a:p>
              <a:pPr fontAlgn="base">
                <a:spcBef>
                  <a:spcPct val="0"/>
                </a:spcBef>
                <a:spcAft>
                  <a:spcPct val="0"/>
                </a:spcAft>
                <a:buFontTx/>
                <a:buNone/>
              </a:pPr>
              <a:r>
                <a:rPr lang="en-US" altLang="cs-CZ" sz="1300">
                  <a:solidFill>
                    <a:srgbClr val="163F88"/>
                  </a:solidFill>
                  <a:latin typeface="Tahoma" panose="020B0604030504040204" pitchFamily="34" charset="0"/>
                  <a:cs typeface="Tahoma" panose="020B0604030504040204" pitchFamily="34" charset="0"/>
                  <a:sym typeface="Tahoma" panose="020B0604030504040204" pitchFamily="34" charset="0"/>
                </a:rPr>
                <a:t>Switch</a:t>
              </a:r>
            </a:p>
          </p:txBody>
        </p:sp>
        <p:pic>
          <p:nvPicPr>
            <p:cNvPr id="40997" name="Picture 3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 y="34"/>
              <a:ext cx="376"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0980" name="Group 38"/>
          <p:cNvGrpSpPr>
            <a:grpSpLocks/>
          </p:cNvGrpSpPr>
          <p:nvPr/>
        </p:nvGrpSpPr>
        <p:grpSpPr bwMode="auto">
          <a:xfrm>
            <a:off x="6126163" y="2643188"/>
            <a:ext cx="677862" cy="669925"/>
            <a:chOff x="0" y="0"/>
            <a:chExt cx="608" cy="600"/>
          </a:xfrm>
        </p:grpSpPr>
        <p:pic>
          <p:nvPicPr>
            <p:cNvPr id="40994" name="Picture 3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8"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0981" name="Rectangle 40"/>
          <p:cNvSpPr>
            <a:spLocks/>
          </p:cNvSpPr>
          <p:nvPr/>
        </p:nvSpPr>
        <p:spPr bwMode="auto">
          <a:xfrm>
            <a:off x="5980113" y="2376488"/>
            <a:ext cx="7842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500">
                <a:solidFill>
                  <a:prstClr val="black"/>
                </a:solidFill>
              </a:rPr>
              <a:t>Controller</a:t>
            </a:r>
          </a:p>
        </p:txBody>
      </p:sp>
      <p:sp>
        <p:nvSpPr>
          <p:cNvPr id="40982" name="Line 41"/>
          <p:cNvSpPr>
            <a:spLocks noChangeShapeType="1"/>
          </p:cNvSpPr>
          <p:nvPr/>
        </p:nvSpPr>
        <p:spPr bwMode="auto">
          <a:xfrm flipH="1">
            <a:off x="6045200" y="3205163"/>
            <a:ext cx="185738" cy="192087"/>
          </a:xfrm>
          <a:prstGeom prst="line">
            <a:avLst/>
          </a:prstGeom>
          <a:noFill/>
          <a:ln w="38100" cap="rnd">
            <a:solidFill>
              <a:srgbClr val="FF6633"/>
            </a:solidFill>
            <a:prstDash val="sysDot"/>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40983" name="Line 42"/>
          <p:cNvSpPr>
            <a:spLocks noChangeShapeType="1"/>
          </p:cNvSpPr>
          <p:nvPr/>
        </p:nvSpPr>
        <p:spPr bwMode="auto">
          <a:xfrm flipH="1">
            <a:off x="5688013" y="3902075"/>
            <a:ext cx="42862" cy="758825"/>
          </a:xfrm>
          <a:prstGeom prst="line">
            <a:avLst/>
          </a:prstGeom>
          <a:noFill/>
          <a:ln w="38100">
            <a:solidFill>
              <a:srgbClr val="80808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40984" name="Line 43"/>
          <p:cNvSpPr>
            <a:spLocks noChangeShapeType="1"/>
          </p:cNvSpPr>
          <p:nvPr/>
        </p:nvSpPr>
        <p:spPr bwMode="auto">
          <a:xfrm>
            <a:off x="6330950" y="3911600"/>
            <a:ext cx="671513" cy="1606550"/>
          </a:xfrm>
          <a:prstGeom prst="line">
            <a:avLst/>
          </a:prstGeom>
          <a:noFill/>
          <a:ln w="38100">
            <a:solidFill>
              <a:srgbClr val="808080"/>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cs-CZ">
              <a:solidFill>
                <a:prstClr val="black"/>
              </a:solidFill>
              <a:latin typeface="Arial" panose="020B0604020202020204" pitchFamily="34" charset="0"/>
            </a:endParaRPr>
          </a:p>
        </p:txBody>
      </p:sp>
      <p:sp>
        <p:nvSpPr>
          <p:cNvPr id="40985" name="Rectangle 44"/>
          <p:cNvSpPr>
            <a:spLocks/>
          </p:cNvSpPr>
          <p:nvPr/>
        </p:nvSpPr>
        <p:spPr bwMode="auto">
          <a:xfrm>
            <a:off x="6751638" y="3817938"/>
            <a:ext cx="7826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500">
                <a:solidFill>
                  <a:prstClr val="black"/>
                </a:solidFill>
              </a:rPr>
              <a:t>Controller</a:t>
            </a:r>
          </a:p>
        </p:txBody>
      </p:sp>
      <p:sp>
        <p:nvSpPr>
          <p:cNvPr id="40986" name="Line 45"/>
          <p:cNvSpPr>
            <a:spLocks noChangeShapeType="1"/>
          </p:cNvSpPr>
          <p:nvPr/>
        </p:nvSpPr>
        <p:spPr bwMode="auto">
          <a:xfrm flipH="1">
            <a:off x="6426200" y="4430713"/>
            <a:ext cx="623888" cy="414337"/>
          </a:xfrm>
          <a:prstGeom prst="line">
            <a:avLst/>
          </a:prstGeom>
          <a:noFill/>
          <a:ln w="38100" cap="rnd">
            <a:solidFill>
              <a:srgbClr val="FF6633"/>
            </a:solidFill>
            <a:prstDash val="sysDot"/>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cs-CZ">
              <a:solidFill>
                <a:prstClr val="black"/>
              </a:solidFill>
              <a:latin typeface="Arial" panose="020B0604020202020204" pitchFamily="34" charset="0"/>
            </a:endParaRPr>
          </a:p>
        </p:txBody>
      </p:sp>
      <p:grpSp>
        <p:nvGrpSpPr>
          <p:cNvPr id="40987" name="Group 46"/>
          <p:cNvGrpSpPr>
            <a:grpSpLocks/>
          </p:cNvGrpSpPr>
          <p:nvPr/>
        </p:nvGrpSpPr>
        <p:grpSpPr bwMode="auto">
          <a:xfrm>
            <a:off x="7697788" y="5000625"/>
            <a:ext cx="677862" cy="669925"/>
            <a:chOff x="0" y="0"/>
            <a:chExt cx="608" cy="600"/>
          </a:xfrm>
        </p:grpSpPr>
        <p:pic>
          <p:nvPicPr>
            <p:cNvPr id="40993" name="Picture 4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8"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0988" name="Rectangle 48"/>
          <p:cNvSpPr>
            <a:spLocks/>
          </p:cNvSpPr>
          <p:nvPr/>
        </p:nvSpPr>
        <p:spPr bwMode="auto">
          <a:xfrm>
            <a:off x="7554913" y="4737100"/>
            <a:ext cx="78422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500">
                <a:solidFill>
                  <a:prstClr val="black"/>
                </a:solidFill>
              </a:rPr>
              <a:t>Controller</a:t>
            </a:r>
          </a:p>
        </p:txBody>
      </p:sp>
      <p:sp>
        <p:nvSpPr>
          <p:cNvPr id="40989" name="Line 49"/>
          <p:cNvSpPr>
            <a:spLocks noChangeShapeType="1"/>
          </p:cNvSpPr>
          <p:nvPr/>
        </p:nvSpPr>
        <p:spPr bwMode="auto">
          <a:xfrm flipH="1">
            <a:off x="7481888" y="5562600"/>
            <a:ext cx="319087" cy="257175"/>
          </a:xfrm>
          <a:prstGeom prst="line">
            <a:avLst/>
          </a:prstGeom>
          <a:noFill/>
          <a:ln w="38100" cap="rnd">
            <a:solidFill>
              <a:srgbClr val="FF6633"/>
            </a:solidFill>
            <a:prstDash val="sysDot"/>
            <a:round/>
            <a:headEnd/>
            <a:tailEnd/>
          </a:ln>
          <a:extLst>
            <a:ext uri="{909E8E84-426E-40DD-AFC4-6F175D3DCCD1}">
              <a14:hiddenFill xmlns:a14="http://schemas.microsoft.com/office/drawing/2010/main">
                <a:noFill/>
              </a14:hiddenFill>
            </a:ext>
          </a:extLst>
        </p:spPr>
        <p:txBody>
          <a:bodyPr lIns="0" tIns="0" rIns="0" bIns="0"/>
          <a:lstStyle/>
          <a:p>
            <a:pPr eaLnBrk="0" fontAlgn="base" hangingPunct="0">
              <a:spcBef>
                <a:spcPct val="0"/>
              </a:spcBef>
              <a:spcAft>
                <a:spcPct val="0"/>
              </a:spcAft>
            </a:pPr>
            <a:endParaRPr lang="cs-CZ">
              <a:solidFill>
                <a:prstClr val="black"/>
              </a:solidFill>
              <a:latin typeface="Arial" panose="020B0604020202020204" pitchFamily="34" charset="0"/>
            </a:endParaRPr>
          </a:p>
        </p:txBody>
      </p:sp>
      <p:grpSp>
        <p:nvGrpSpPr>
          <p:cNvPr id="40990" name="Group 50"/>
          <p:cNvGrpSpPr>
            <a:grpSpLocks/>
          </p:cNvGrpSpPr>
          <p:nvPr/>
        </p:nvGrpSpPr>
        <p:grpSpPr bwMode="auto">
          <a:xfrm>
            <a:off x="6911975" y="4054475"/>
            <a:ext cx="677863" cy="669925"/>
            <a:chOff x="0" y="0"/>
            <a:chExt cx="608" cy="600"/>
          </a:xfrm>
        </p:grpSpPr>
        <p:pic>
          <p:nvPicPr>
            <p:cNvPr id="40992" name="Picture 5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8"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0991" name="Slide Number Placeholder 5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5DA66E4-979A-4C3F-A4BC-A725A1F16D1D}" type="slidenum">
              <a:rPr lang="en-US" altLang="cs-CZ" sz="1200">
                <a:solidFill>
                  <a:srgbClr val="898989"/>
                </a:solidFill>
              </a:rPr>
              <a:pPr>
                <a:spcBef>
                  <a:spcPct val="0"/>
                </a:spcBef>
                <a:buFontTx/>
                <a:buNone/>
              </a:pPr>
              <a:t>41</a:t>
            </a:fld>
            <a:endParaRPr lang="en-US" altLang="cs-CZ" sz="1200">
              <a:solidFill>
                <a:srgbClr val="898989"/>
              </a:solidFill>
            </a:endParaRPr>
          </a:p>
        </p:txBody>
      </p:sp>
      <p:sp>
        <p:nvSpPr>
          <p:cNvPr id="2" name="Zástupný symbol pro datum 1"/>
          <p:cNvSpPr>
            <a:spLocks noGrp="1"/>
          </p:cNvSpPr>
          <p:nvPr>
            <p:ph type="dt" sz="half" idx="10"/>
          </p:nvPr>
        </p:nvSpPr>
        <p:spPr/>
        <p:txBody>
          <a:bodyPr/>
          <a:lstStyle/>
          <a:p>
            <a:pPr>
              <a:defRPr/>
            </a:pPr>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Tree>
    <p:extLst>
      <p:ext uri="{BB962C8B-B14F-4D97-AF65-F5344CB8AC3E}">
        <p14:creationId xmlns:p14="http://schemas.microsoft.com/office/powerpoint/2010/main" val="222865259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p:cNvSpPr>
          <p:nvPr/>
        </p:nvSpPr>
        <p:spPr bwMode="auto">
          <a:xfrm>
            <a:off x="465138" y="1785938"/>
            <a:ext cx="3892550" cy="4572000"/>
          </a:xfrm>
          <a:prstGeom prst="rect">
            <a:avLst/>
          </a:prstGeom>
          <a:solidFill>
            <a:srgbClr val="FFFFFF"/>
          </a:solidFill>
          <a:ln w="12700" cap="flat">
            <a:solidFill>
              <a:schemeClr val="tx1"/>
            </a:solidFill>
            <a:prstDash val="solid"/>
            <a:miter lim="800000"/>
            <a:headEnd type="none" w="med" len="med"/>
            <a:tailEnd type="none" w="med" len="med"/>
          </a:ln>
          <a:effectLst>
            <a:outerShdw blurRad="165100" dist="88899" dir="3600021" algn="ctr" rotWithShape="0">
              <a:srgbClr val="000000">
                <a:alpha val="54999"/>
              </a:srgbClr>
            </a:outerShdw>
          </a:effectLst>
        </p:spPr>
        <p:txBody>
          <a:bodyPr lIns="0" tIns="0" rIns="0" bIns="0"/>
          <a:lstStyle/>
          <a:p>
            <a:pPr>
              <a:defRPr/>
            </a:pPr>
            <a:endParaRPr lang="en-US">
              <a:solidFill>
                <a:prstClr val="black"/>
              </a:solidFill>
            </a:endParaRPr>
          </a:p>
        </p:txBody>
      </p:sp>
      <p:sp>
        <p:nvSpPr>
          <p:cNvPr id="43011" name="Rectangle 2"/>
          <p:cNvSpPr>
            <a:spLocks noGrp="1" noChangeArrowheads="1"/>
          </p:cNvSpPr>
          <p:nvPr>
            <p:ph type="title"/>
          </p:nvPr>
        </p:nvSpPr>
        <p:spPr>
          <a:xfrm>
            <a:off x="677863" y="223838"/>
            <a:ext cx="7805737" cy="1222375"/>
          </a:xfrm>
        </p:spPr>
        <p:txBody>
          <a:bodyPr/>
          <a:lstStyle/>
          <a:p>
            <a:pPr eaLnBrk="1" hangingPunct="1"/>
            <a:r>
              <a:rPr lang="en-US" altLang="cs-CZ" sz="4100">
                <a:latin typeface="Calibri" panose="020F0502020204030204" pitchFamily="34" charset="0"/>
                <a:cs typeface="Calibri" panose="020F0502020204030204" pitchFamily="34" charset="0"/>
              </a:rPr>
              <a:t>Flow Routing vs. Aggregation</a:t>
            </a:r>
            <a:br>
              <a:rPr lang="en-US" altLang="cs-CZ" sz="4100">
                <a:latin typeface="Calibri" panose="020F0502020204030204" pitchFamily="34" charset="0"/>
                <a:cs typeface="Calibri" panose="020F0502020204030204" pitchFamily="34" charset="0"/>
              </a:rPr>
            </a:br>
            <a:r>
              <a:rPr lang="en-US" altLang="cs-CZ" sz="2200">
                <a:solidFill>
                  <a:srgbClr val="163F88"/>
                </a:solidFill>
                <a:latin typeface="Calibri" panose="020F0502020204030204" pitchFamily="34" charset="0"/>
                <a:cs typeface="Calibri" panose="020F0502020204030204" pitchFamily="34" charset="0"/>
              </a:rPr>
              <a:t>Both models are possible with OpenFlow</a:t>
            </a:r>
          </a:p>
        </p:txBody>
      </p:sp>
      <p:sp>
        <p:nvSpPr>
          <p:cNvPr id="43012" name="Rectangle 3"/>
          <p:cNvSpPr>
            <a:spLocks noGrp="1" noChangeArrowheads="1"/>
          </p:cNvSpPr>
          <p:nvPr>
            <p:ph type="body" idx="1"/>
          </p:nvPr>
        </p:nvSpPr>
        <p:spPr>
          <a:xfrm>
            <a:off x="598488" y="1911350"/>
            <a:ext cx="3581400" cy="4365625"/>
          </a:xfrm>
        </p:spPr>
        <p:txBody>
          <a:bodyPr/>
          <a:lstStyle/>
          <a:p>
            <a:pPr eaLnBrk="1" hangingPunct="1">
              <a:spcBef>
                <a:spcPct val="0"/>
              </a:spcBef>
              <a:buFont typeface="Arial" panose="020B0604020202020204" pitchFamily="34" charset="0"/>
              <a:buNone/>
            </a:pPr>
            <a:r>
              <a:rPr lang="en-US" altLang="cs-CZ" sz="2800"/>
              <a:t>Flow-Based</a:t>
            </a:r>
          </a:p>
          <a:p>
            <a:pPr eaLnBrk="1" hangingPunct="1">
              <a:spcBef>
                <a:spcPct val="0"/>
              </a:spcBef>
              <a:buFont typeface="Arial" panose="020B0604020202020204" pitchFamily="34" charset="0"/>
              <a:buNone/>
            </a:pPr>
            <a:endParaRPr lang="en-US" altLang="cs-CZ" sz="2200"/>
          </a:p>
          <a:p>
            <a:pPr eaLnBrk="1" hangingPunct="1">
              <a:spcBef>
                <a:spcPct val="0"/>
              </a:spcBef>
              <a:buSzPct val="125000"/>
              <a:buFontTx/>
              <a:buChar char="•"/>
            </a:pPr>
            <a:r>
              <a:rPr lang="en-US" altLang="cs-CZ" sz="2200"/>
              <a:t>Every flow is individually set up by controller</a:t>
            </a:r>
          </a:p>
          <a:p>
            <a:pPr eaLnBrk="1" hangingPunct="1">
              <a:spcBef>
                <a:spcPct val="0"/>
              </a:spcBef>
              <a:buSzPct val="125000"/>
              <a:buFontTx/>
              <a:buChar char="•"/>
            </a:pPr>
            <a:r>
              <a:rPr lang="en-US" altLang="cs-CZ" sz="2200"/>
              <a:t>Exact-match flow entries</a:t>
            </a:r>
          </a:p>
          <a:p>
            <a:pPr eaLnBrk="1" hangingPunct="1">
              <a:spcBef>
                <a:spcPct val="0"/>
              </a:spcBef>
              <a:buSzPct val="125000"/>
              <a:buFontTx/>
              <a:buChar char="•"/>
            </a:pPr>
            <a:r>
              <a:rPr lang="en-US" altLang="cs-CZ" sz="2200"/>
              <a:t>Flow table contains one entry per flow</a:t>
            </a:r>
          </a:p>
          <a:p>
            <a:pPr eaLnBrk="1" hangingPunct="1">
              <a:spcBef>
                <a:spcPct val="0"/>
              </a:spcBef>
              <a:buSzPct val="125000"/>
              <a:buFontTx/>
              <a:buChar char="•"/>
            </a:pPr>
            <a:r>
              <a:rPr lang="en-US" altLang="cs-CZ" sz="2200"/>
              <a:t>Good for fine grain control, e.g. campus networks</a:t>
            </a:r>
          </a:p>
        </p:txBody>
      </p:sp>
      <p:sp>
        <p:nvSpPr>
          <p:cNvPr id="57348" name="Rectangle 4"/>
          <p:cNvSpPr>
            <a:spLocks/>
          </p:cNvSpPr>
          <p:nvPr/>
        </p:nvSpPr>
        <p:spPr bwMode="auto">
          <a:xfrm>
            <a:off x="4795838" y="1785938"/>
            <a:ext cx="3892550" cy="4572000"/>
          </a:xfrm>
          <a:prstGeom prst="rect">
            <a:avLst/>
          </a:prstGeom>
          <a:solidFill>
            <a:srgbClr val="FFFFFF"/>
          </a:solidFill>
          <a:ln w="12700" cap="flat">
            <a:solidFill>
              <a:schemeClr val="tx1"/>
            </a:solidFill>
            <a:prstDash val="solid"/>
            <a:miter lim="800000"/>
            <a:headEnd type="none" w="med" len="med"/>
            <a:tailEnd type="none" w="med" len="med"/>
          </a:ln>
          <a:effectLst>
            <a:outerShdw blurRad="165100" dist="88899" dir="3600021" algn="ctr" rotWithShape="0">
              <a:srgbClr val="000000">
                <a:alpha val="54999"/>
              </a:srgbClr>
            </a:outerShdw>
          </a:effectLst>
        </p:spPr>
        <p:txBody>
          <a:bodyPr lIns="0" tIns="0" rIns="0" bIns="0"/>
          <a:lstStyle/>
          <a:p>
            <a:pPr>
              <a:defRPr/>
            </a:pPr>
            <a:endParaRPr lang="en-US">
              <a:solidFill>
                <a:prstClr val="black"/>
              </a:solidFill>
            </a:endParaRPr>
          </a:p>
        </p:txBody>
      </p:sp>
      <p:sp>
        <p:nvSpPr>
          <p:cNvPr id="57349" name="Rectangle 5"/>
          <p:cNvSpPr>
            <a:spLocks/>
          </p:cNvSpPr>
          <p:nvPr/>
        </p:nvSpPr>
        <p:spPr bwMode="auto">
          <a:xfrm>
            <a:off x="4929188" y="1911350"/>
            <a:ext cx="3581400" cy="4365625"/>
          </a:xfrm>
          <a:prstGeom prst="rect">
            <a:avLst/>
          </a:prstGeom>
          <a:noFill/>
          <a:ln w="12700" cap="flat">
            <a:noFill/>
            <a:miter lim="800000"/>
            <a:headEnd type="none" w="med" len="med"/>
            <a:tailEnd type="none" w="med" len="med"/>
          </a:ln>
        </p:spPr>
        <p:txBody>
          <a:bodyPr lIns="0" tIns="0" rIns="0" bIns="0"/>
          <a:lstStyle/>
          <a:p>
            <a:pPr>
              <a:defRPr/>
            </a:pPr>
            <a:r>
              <a:rPr lang="en-US" sz="2800" dirty="0">
                <a:solidFill>
                  <a:prstClr val="black"/>
                </a:solidFill>
                <a:ea typeface="Gill Sans" charset="0"/>
                <a:cs typeface="Gill Sans" charset="0"/>
              </a:rPr>
              <a:t>  Aggregated</a:t>
            </a:r>
          </a:p>
          <a:p>
            <a:pPr>
              <a:defRPr/>
            </a:pPr>
            <a:endParaRPr lang="en-US" sz="2200" dirty="0">
              <a:solidFill>
                <a:prstClr val="black"/>
              </a:solidFill>
              <a:ea typeface="Gill Sans" charset="0"/>
              <a:cs typeface="Gill Sans" charset="0"/>
            </a:endParaRPr>
          </a:p>
          <a:p>
            <a:pPr marL="341313" indent="-341313">
              <a:buSzPct val="125000"/>
              <a:buFont typeface="Gill Sans" charset="0"/>
              <a:buChar char="•"/>
              <a:defRPr/>
            </a:pPr>
            <a:r>
              <a:rPr lang="en-US" sz="2200" dirty="0">
                <a:solidFill>
                  <a:prstClr val="black"/>
                </a:solidFill>
                <a:ea typeface="Gill Sans" charset="0"/>
                <a:cs typeface="Gill Sans" charset="0"/>
              </a:rPr>
              <a:t>One flow entry covers large groups of flows</a:t>
            </a:r>
          </a:p>
          <a:p>
            <a:pPr marL="341313" indent="-341313">
              <a:buSzPct val="125000"/>
              <a:buFont typeface="Gill Sans" charset="0"/>
              <a:buChar char="•"/>
              <a:defRPr/>
            </a:pPr>
            <a:r>
              <a:rPr lang="en-US" sz="2200" dirty="0">
                <a:solidFill>
                  <a:prstClr val="black"/>
                </a:solidFill>
                <a:ea typeface="Gill Sans" charset="0"/>
                <a:cs typeface="Gill Sans" charset="0"/>
              </a:rPr>
              <a:t>Wildcard flow entries</a:t>
            </a:r>
          </a:p>
          <a:p>
            <a:pPr marL="341313" indent="-341313">
              <a:buSzPct val="125000"/>
              <a:buFont typeface="Gill Sans" charset="0"/>
              <a:buChar char="•"/>
              <a:defRPr/>
            </a:pPr>
            <a:r>
              <a:rPr lang="en-US" sz="2200" dirty="0">
                <a:solidFill>
                  <a:prstClr val="black"/>
                </a:solidFill>
                <a:ea typeface="Gill Sans" charset="0"/>
                <a:cs typeface="Gill Sans" charset="0"/>
              </a:rPr>
              <a:t>Flow table contains one entry per category of flows</a:t>
            </a:r>
          </a:p>
          <a:p>
            <a:pPr marL="341313" indent="-341313">
              <a:buSzPct val="125000"/>
              <a:buFont typeface="Gill Sans" charset="0"/>
              <a:buChar char="•"/>
              <a:defRPr/>
            </a:pPr>
            <a:r>
              <a:rPr lang="en-US" sz="2200" dirty="0">
                <a:solidFill>
                  <a:prstClr val="black"/>
                </a:solidFill>
                <a:ea typeface="Gill Sans" charset="0"/>
                <a:cs typeface="Gill Sans" charset="0"/>
              </a:rPr>
              <a:t>Good for large number of flows, e.g. backbone</a:t>
            </a:r>
          </a:p>
        </p:txBody>
      </p:sp>
      <p:sp>
        <p:nvSpPr>
          <p:cNvPr id="43015"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CA3A1AE-B9F8-492B-A86D-051667C7E527}" type="slidenum">
              <a:rPr lang="en-US" altLang="cs-CZ" sz="1200">
                <a:solidFill>
                  <a:srgbClr val="898989"/>
                </a:solidFill>
              </a:rPr>
              <a:pPr>
                <a:spcBef>
                  <a:spcPct val="0"/>
                </a:spcBef>
                <a:buFontTx/>
                <a:buNone/>
              </a:pPr>
              <a:t>42</a:t>
            </a:fld>
            <a:endParaRPr lang="en-US" altLang="cs-CZ" sz="1200">
              <a:solidFill>
                <a:srgbClr val="898989"/>
              </a:solidFill>
            </a:endParaRPr>
          </a:p>
        </p:txBody>
      </p:sp>
      <p:sp>
        <p:nvSpPr>
          <p:cNvPr id="2" name="Zástupný symbol pro datum 1"/>
          <p:cNvSpPr>
            <a:spLocks noGrp="1"/>
          </p:cNvSpPr>
          <p:nvPr>
            <p:ph type="dt" sz="half" idx="10"/>
          </p:nvPr>
        </p:nvSpPr>
        <p:spPr/>
        <p:txBody>
          <a:bodyPr/>
          <a:lstStyle/>
          <a:p>
            <a:pPr>
              <a:defRPr/>
            </a:pPr>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/2016</a:t>
            </a:r>
            <a:r>
              <a:rPr lang="en-US" dirty="0" smtClean="0">
                <a:solidFill>
                  <a:prstClr val="black">
                    <a:tint val="75000"/>
                  </a:prstClr>
                </a:solidFill>
              </a:rPr>
              <a:t>8</a:t>
            </a:r>
            <a:endParaRPr lang="en-US" dirty="0">
              <a:solidFill>
                <a:prstClr val="black">
                  <a:tint val="75000"/>
                </a:prstClr>
              </a:solidFill>
            </a:endParaRPr>
          </a:p>
        </p:txBody>
      </p:sp>
    </p:spTree>
    <p:extLst>
      <p:ext uri="{BB962C8B-B14F-4D97-AF65-F5344CB8AC3E}">
        <p14:creationId xmlns:p14="http://schemas.microsoft.com/office/powerpoint/2010/main" val="44472786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p:cNvSpPr>
          <p:nvPr/>
        </p:nvSpPr>
        <p:spPr bwMode="auto">
          <a:xfrm>
            <a:off x="465138" y="1785938"/>
            <a:ext cx="3892550" cy="4572000"/>
          </a:xfrm>
          <a:prstGeom prst="rect">
            <a:avLst/>
          </a:prstGeom>
          <a:solidFill>
            <a:srgbClr val="FFFFFF"/>
          </a:solidFill>
          <a:ln w="12700" cap="flat">
            <a:solidFill>
              <a:schemeClr val="tx1"/>
            </a:solidFill>
            <a:prstDash val="solid"/>
            <a:miter lim="800000"/>
            <a:headEnd type="none" w="med" len="med"/>
            <a:tailEnd type="none" w="med" len="med"/>
          </a:ln>
          <a:effectLst>
            <a:outerShdw blurRad="165100" dist="88899" dir="3600021" algn="ctr" rotWithShape="0">
              <a:srgbClr val="000000">
                <a:alpha val="54999"/>
              </a:srgbClr>
            </a:outerShdw>
          </a:effectLst>
        </p:spPr>
        <p:txBody>
          <a:bodyPr lIns="0" tIns="0" rIns="0" bIns="0"/>
          <a:lstStyle/>
          <a:p>
            <a:pPr>
              <a:defRPr/>
            </a:pPr>
            <a:endParaRPr lang="en-US">
              <a:solidFill>
                <a:prstClr val="black"/>
              </a:solidFill>
            </a:endParaRPr>
          </a:p>
        </p:txBody>
      </p:sp>
      <p:sp>
        <p:nvSpPr>
          <p:cNvPr id="45059" name="Rectangle 2"/>
          <p:cNvSpPr>
            <a:spLocks noGrp="1" noChangeArrowheads="1"/>
          </p:cNvSpPr>
          <p:nvPr>
            <p:ph type="title"/>
          </p:nvPr>
        </p:nvSpPr>
        <p:spPr>
          <a:xfrm>
            <a:off x="677863" y="223838"/>
            <a:ext cx="7805737" cy="1222375"/>
          </a:xfrm>
        </p:spPr>
        <p:txBody>
          <a:bodyPr/>
          <a:lstStyle/>
          <a:p>
            <a:pPr eaLnBrk="1" hangingPunct="1"/>
            <a:r>
              <a:rPr lang="en-US" altLang="cs-CZ" sz="3700">
                <a:latin typeface="Calibri" panose="020F0502020204030204" pitchFamily="34" charset="0"/>
                <a:cs typeface="Calibri" panose="020F0502020204030204" pitchFamily="34" charset="0"/>
              </a:rPr>
              <a:t>Reactive vs. Proactive (pre-populated)</a:t>
            </a:r>
            <a:br>
              <a:rPr lang="en-US" altLang="cs-CZ" sz="3700">
                <a:latin typeface="Calibri" panose="020F0502020204030204" pitchFamily="34" charset="0"/>
                <a:cs typeface="Calibri" panose="020F0502020204030204" pitchFamily="34" charset="0"/>
              </a:rPr>
            </a:br>
            <a:r>
              <a:rPr lang="en-US" altLang="cs-CZ" sz="2400">
                <a:solidFill>
                  <a:srgbClr val="163F88"/>
                </a:solidFill>
                <a:latin typeface="Calibri" panose="020F0502020204030204" pitchFamily="34" charset="0"/>
                <a:cs typeface="Calibri" panose="020F0502020204030204" pitchFamily="34" charset="0"/>
              </a:rPr>
              <a:t>Both models are possible with OpenFlow</a:t>
            </a:r>
            <a:endParaRPr lang="en-US" altLang="cs-CZ" sz="2000">
              <a:solidFill>
                <a:srgbClr val="163F88"/>
              </a:solidFill>
              <a:latin typeface="Calibri" panose="020F0502020204030204" pitchFamily="34" charset="0"/>
              <a:cs typeface="Calibri" panose="020F0502020204030204" pitchFamily="34" charset="0"/>
            </a:endParaRPr>
          </a:p>
        </p:txBody>
      </p:sp>
      <p:sp>
        <p:nvSpPr>
          <p:cNvPr id="45060" name="Rectangle 3"/>
          <p:cNvSpPr>
            <a:spLocks noGrp="1" noChangeArrowheads="1"/>
          </p:cNvSpPr>
          <p:nvPr>
            <p:ph type="body" idx="1"/>
          </p:nvPr>
        </p:nvSpPr>
        <p:spPr>
          <a:xfrm>
            <a:off x="598488" y="1911350"/>
            <a:ext cx="3581400" cy="4365625"/>
          </a:xfrm>
        </p:spPr>
        <p:txBody>
          <a:bodyPr/>
          <a:lstStyle/>
          <a:p>
            <a:pPr eaLnBrk="1" hangingPunct="1">
              <a:spcBef>
                <a:spcPct val="0"/>
              </a:spcBef>
              <a:buSzPct val="125000"/>
              <a:buFont typeface="Arial" panose="020B0604020202020204" pitchFamily="34" charset="0"/>
              <a:buNone/>
            </a:pPr>
            <a:r>
              <a:rPr lang="en-US" altLang="cs-CZ" sz="2800"/>
              <a:t>Reactive</a:t>
            </a:r>
          </a:p>
          <a:p>
            <a:pPr eaLnBrk="1" hangingPunct="1">
              <a:spcBef>
                <a:spcPct val="0"/>
              </a:spcBef>
              <a:buSzPct val="125000"/>
              <a:buFont typeface="Arial" panose="020B0604020202020204" pitchFamily="34" charset="0"/>
              <a:buNone/>
            </a:pPr>
            <a:endParaRPr lang="en-US" altLang="cs-CZ" sz="2200"/>
          </a:p>
          <a:p>
            <a:pPr eaLnBrk="1" hangingPunct="1">
              <a:spcBef>
                <a:spcPct val="0"/>
              </a:spcBef>
              <a:buSzPct val="125000"/>
              <a:buFontTx/>
              <a:buChar char="•"/>
            </a:pPr>
            <a:r>
              <a:rPr lang="en-US" altLang="cs-CZ" sz="2200"/>
              <a:t>First packet of flow triggers controller to insert flow entries</a:t>
            </a:r>
          </a:p>
          <a:p>
            <a:pPr eaLnBrk="1" hangingPunct="1">
              <a:spcBef>
                <a:spcPct val="0"/>
              </a:spcBef>
              <a:buSzPct val="125000"/>
              <a:buFontTx/>
              <a:buChar char="•"/>
            </a:pPr>
            <a:r>
              <a:rPr lang="en-US" altLang="cs-CZ" sz="2200"/>
              <a:t>Efficient use of flow table</a:t>
            </a:r>
          </a:p>
          <a:p>
            <a:pPr eaLnBrk="1" hangingPunct="1">
              <a:spcBef>
                <a:spcPct val="0"/>
              </a:spcBef>
              <a:buSzPct val="125000"/>
              <a:buFontTx/>
              <a:buChar char="•"/>
            </a:pPr>
            <a:r>
              <a:rPr lang="en-US" altLang="cs-CZ" sz="2200"/>
              <a:t>Every flow incurs small additional flow setup time</a:t>
            </a:r>
          </a:p>
          <a:p>
            <a:pPr eaLnBrk="1" hangingPunct="1">
              <a:spcBef>
                <a:spcPct val="0"/>
              </a:spcBef>
              <a:buSzPct val="125000"/>
              <a:buFontTx/>
              <a:buChar char="•"/>
            </a:pPr>
            <a:r>
              <a:rPr lang="en-US" altLang="cs-CZ" sz="2200"/>
              <a:t>If control connection lost, switch has limited utility</a:t>
            </a:r>
          </a:p>
        </p:txBody>
      </p:sp>
      <p:sp>
        <p:nvSpPr>
          <p:cNvPr id="58372" name="Rectangle 4"/>
          <p:cNvSpPr>
            <a:spLocks/>
          </p:cNvSpPr>
          <p:nvPr/>
        </p:nvSpPr>
        <p:spPr bwMode="auto">
          <a:xfrm>
            <a:off x="4795838" y="1785938"/>
            <a:ext cx="3892550" cy="4572000"/>
          </a:xfrm>
          <a:prstGeom prst="rect">
            <a:avLst/>
          </a:prstGeom>
          <a:solidFill>
            <a:srgbClr val="FFFFFF"/>
          </a:solidFill>
          <a:ln w="12700" cap="flat">
            <a:solidFill>
              <a:schemeClr val="tx1"/>
            </a:solidFill>
            <a:prstDash val="solid"/>
            <a:miter lim="800000"/>
            <a:headEnd type="none" w="med" len="med"/>
            <a:tailEnd type="none" w="med" len="med"/>
          </a:ln>
          <a:effectLst>
            <a:outerShdw blurRad="165100" dist="88899" dir="3600021" algn="ctr" rotWithShape="0">
              <a:srgbClr val="000000">
                <a:alpha val="54999"/>
              </a:srgbClr>
            </a:outerShdw>
          </a:effectLst>
        </p:spPr>
        <p:txBody>
          <a:bodyPr lIns="0" tIns="0" rIns="0" bIns="0"/>
          <a:lstStyle/>
          <a:p>
            <a:pPr>
              <a:defRPr/>
            </a:pPr>
            <a:endParaRPr lang="en-US">
              <a:solidFill>
                <a:prstClr val="black"/>
              </a:solidFill>
            </a:endParaRPr>
          </a:p>
        </p:txBody>
      </p:sp>
      <p:sp>
        <p:nvSpPr>
          <p:cNvPr id="58373" name="Rectangle 5"/>
          <p:cNvSpPr>
            <a:spLocks/>
          </p:cNvSpPr>
          <p:nvPr/>
        </p:nvSpPr>
        <p:spPr bwMode="auto">
          <a:xfrm>
            <a:off x="4929188" y="1911350"/>
            <a:ext cx="3581400" cy="4365625"/>
          </a:xfrm>
          <a:prstGeom prst="rect">
            <a:avLst/>
          </a:prstGeom>
          <a:noFill/>
          <a:ln w="12700" cap="flat">
            <a:noFill/>
            <a:miter lim="800000"/>
            <a:headEnd type="none" w="med" len="med"/>
            <a:tailEnd type="none" w="med" len="med"/>
          </a:ln>
        </p:spPr>
        <p:txBody>
          <a:bodyPr lIns="0" tIns="0" rIns="0" bIns="0"/>
          <a:lstStyle/>
          <a:p>
            <a:pPr>
              <a:defRPr/>
            </a:pPr>
            <a:r>
              <a:rPr lang="en-US" sz="2800" dirty="0">
                <a:solidFill>
                  <a:prstClr val="black"/>
                </a:solidFill>
                <a:ea typeface="Gill Sans" charset="0"/>
                <a:cs typeface="Gill Sans" charset="0"/>
              </a:rPr>
              <a:t>Proactive</a:t>
            </a:r>
          </a:p>
          <a:p>
            <a:pPr>
              <a:buSzPct val="125000"/>
              <a:buFontTx/>
              <a:buChar char="•"/>
              <a:defRPr/>
            </a:pPr>
            <a:endParaRPr lang="en-US" sz="2200" dirty="0">
              <a:solidFill>
                <a:prstClr val="black"/>
              </a:solidFill>
            </a:endParaRPr>
          </a:p>
          <a:p>
            <a:pPr marL="341313" indent="-341313">
              <a:buSzPct val="125000"/>
              <a:buFont typeface="Gill Sans" charset="0"/>
              <a:buChar char="•"/>
              <a:defRPr/>
            </a:pPr>
            <a:r>
              <a:rPr lang="en-US" sz="2200" dirty="0">
                <a:solidFill>
                  <a:prstClr val="black"/>
                </a:solidFill>
                <a:ea typeface="Gill Sans" charset="0"/>
                <a:cs typeface="Gill Sans" charset="0"/>
              </a:rPr>
              <a:t>Controller pre-populates flow table in switch</a:t>
            </a:r>
          </a:p>
          <a:p>
            <a:pPr marL="341313" indent="-341313">
              <a:buSzPct val="125000"/>
              <a:buFont typeface="Gill Sans" charset="0"/>
              <a:buChar char="•"/>
              <a:defRPr/>
            </a:pPr>
            <a:r>
              <a:rPr lang="en-US" sz="2200" dirty="0">
                <a:solidFill>
                  <a:prstClr val="black"/>
                </a:solidFill>
                <a:ea typeface="Gill Sans" charset="0"/>
                <a:cs typeface="Gill Sans" charset="0"/>
              </a:rPr>
              <a:t>Zero additional flow setup time</a:t>
            </a:r>
          </a:p>
          <a:p>
            <a:pPr marL="341313" indent="-341313">
              <a:buSzPct val="125000"/>
              <a:buFont typeface="Gill Sans" charset="0"/>
              <a:buChar char="•"/>
              <a:defRPr/>
            </a:pPr>
            <a:r>
              <a:rPr lang="en-US" sz="2200" dirty="0">
                <a:solidFill>
                  <a:prstClr val="black"/>
                </a:solidFill>
                <a:ea typeface="Gill Sans" charset="0"/>
                <a:cs typeface="Gill Sans" charset="0"/>
              </a:rPr>
              <a:t>Loss of control connection does not disrupt traffic</a:t>
            </a:r>
          </a:p>
          <a:p>
            <a:pPr marL="341313" indent="-341313">
              <a:buSzPct val="125000"/>
              <a:buFont typeface="Gill Sans" charset="0"/>
              <a:buChar char="•"/>
              <a:defRPr/>
            </a:pPr>
            <a:r>
              <a:rPr lang="en-US" sz="2200" dirty="0">
                <a:solidFill>
                  <a:prstClr val="black"/>
                </a:solidFill>
                <a:ea typeface="Gill Sans" charset="0"/>
                <a:cs typeface="Gill Sans" charset="0"/>
              </a:rPr>
              <a:t>Essentially requires aggregated (wildcard) rules</a:t>
            </a:r>
          </a:p>
        </p:txBody>
      </p:sp>
      <p:sp>
        <p:nvSpPr>
          <p:cNvPr id="45063"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39E0DF5-BBF5-421F-B3EE-3944EA7E79F7}" type="slidenum">
              <a:rPr lang="en-US" altLang="cs-CZ" sz="1200">
                <a:solidFill>
                  <a:srgbClr val="898989"/>
                </a:solidFill>
              </a:rPr>
              <a:pPr>
                <a:spcBef>
                  <a:spcPct val="0"/>
                </a:spcBef>
                <a:buFontTx/>
                <a:buNone/>
              </a:pPr>
              <a:t>43</a:t>
            </a:fld>
            <a:endParaRPr lang="en-US" altLang="cs-CZ" sz="1200">
              <a:solidFill>
                <a:srgbClr val="898989"/>
              </a:solidFill>
            </a:endParaRPr>
          </a:p>
        </p:txBody>
      </p:sp>
      <p:sp>
        <p:nvSpPr>
          <p:cNvPr id="2" name="Zástupný symbol pro datum 1"/>
          <p:cNvSpPr>
            <a:spLocks noGrp="1"/>
          </p:cNvSpPr>
          <p:nvPr>
            <p:ph type="dt" sz="half" idx="10"/>
          </p:nvPr>
        </p:nvSpPr>
        <p:spPr/>
        <p:txBody>
          <a:bodyPr/>
          <a:lstStyle/>
          <a:p>
            <a:pPr>
              <a:defRPr/>
            </a:pPr>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Tree>
    <p:extLst>
      <p:ext uri="{BB962C8B-B14F-4D97-AF65-F5344CB8AC3E}">
        <p14:creationId xmlns:p14="http://schemas.microsoft.com/office/powerpoint/2010/main" val="354973443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ctrTitle"/>
          </p:nvPr>
        </p:nvSpPr>
        <p:spPr>
          <a:xfrm>
            <a:off x="1035050" y="1815921"/>
            <a:ext cx="7118195" cy="971850"/>
          </a:xfrm>
        </p:spPr>
        <p:txBody>
          <a:bodyPr/>
          <a:lstStyle/>
          <a:p>
            <a:r>
              <a:rPr lang="en-CA"/>
              <a:t>Basic SDN/OpenFlow principles</a:t>
            </a:r>
            <a:endParaRPr lang="cs-CZ"/>
          </a:p>
        </p:txBody>
      </p:sp>
    </p:spTree>
    <p:extLst>
      <p:ext uri="{BB962C8B-B14F-4D97-AF65-F5344CB8AC3E}">
        <p14:creationId xmlns:p14="http://schemas.microsoft.com/office/powerpoint/2010/main" val="34939169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CA"/>
              <a:t>Basic SDN/OpenFlow principles</a:t>
            </a:r>
            <a:endParaRPr lang="en-US"/>
          </a:p>
        </p:txBody>
      </p:sp>
      <p:sp>
        <p:nvSpPr>
          <p:cNvPr id="3" name="Zástupný symbol pro obsah 2"/>
          <p:cNvSpPr>
            <a:spLocks noGrp="1"/>
          </p:cNvSpPr>
          <p:nvPr>
            <p:ph idx="1"/>
          </p:nvPr>
        </p:nvSpPr>
        <p:spPr/>
        <p:txBody>
          <a:bodyPr>
            <a:normAutofit fontScale="92500" lnSpcReduction="20000"/>
          </a:bodyPr>
          <a:lstStyle/>
          <a:p>
            <a:r>
              <a:rPr lang="en-CA"/>
              <a:t>Basic networking concepts remain unchanged</a:t>
            </a:r>
          </a:p>
          <a:p>
            <a:pPr lvl="3"/>
            <a:r>
              <a:rPr lang="en-CA"/>
              <a:t>including all the packet headers &amp; communication protocols</a:t>
            </a:r>
          </a:p>
          <a:p>
            <a:pPr lvl="4"/>
            <a:r>
              <a:rPr lang="en-CA"/>
              <a:t>however, some configuration protocols and functions (like VRF) are not needed any more</a:t>
            </a:r>
          </a:p>
          <a:p>
            <a:pPr lvl="3"/>
            <a:r>
              <a:rPr lang="en-CA"/>
              <a:t>the only change is performed in packet handling and its configuration</a:t>
            </a:r>
          </a:p>
          <a:p>
            <a:r>
              <a:rPr lang="en-CA"/>
              <a:t>Major benefits in network management</a:t>
            </a:r>
          </a:p>
          <a:p>
            <a:pPr lvl="3"/>
            <a:r>
              <a:rPr lang="en-CA"/>
              <a:t>centralized control &amp; easier management</a:t>
            </a:r>
          </a:p>
          <a:p>
            <a:pPr lvl="3"/>
            <a:r>
              <a:rPr lang="en-CA"/>
              <a:t>network segmentation on multiple levels</a:t>
            </a:r>
          </a:p>
          <a:p>
            <a:pPr lvl="4"/>
            <a:r>
              <a:rPr lang="en-CA"/>
              <a:t>physical and virtual network separation</a:t>
            </a:r>
          </a:p>
          <a:p>
            <a:pPr lvl="3"/>
            <a:r>
              <a:rPr lang="en-CA"/>
              <a:t>dynamic response</a:t>
            </a:r>
          </a:p>
        </p:txBody>
      </p:sp>
      <p:sp>
        <p:nvSpPr>
          <p:cNvPr id="6" name="Zástupný symbol pro číslo snímku 5"/>
          <p:cNvSpPr>
            <a:spLocks noGrp="1"/>
          </p:cNvSpPr>
          <p:nvPr>
            <p:ph type="sldNum" sz="quarter" idx="4"/>
          </p:nvPr>
        </p:nvSpPr>
        <p:spPr/>
        <p:txBody>
          <a:bodyPr/>
          <a:lstStyle/>
          <a:p>
            <a:fld id="{7F1DA06D-66B4-4947-88F8-D9CE50A8E24D}" type="slidenum">
              <a:rPr lang="en-US" smtClean="0"/>
              <a:pPr/>
              <a:t>45</a:t>
            </a:fld>
            <a:endParaRPr lang="en-US"/>
          </a:p>
        </p:txBody>
      </p:sp>
    </p:spTree>
    <p:extLst>
      <p:ext uri="{BB962C8B-B14F-4D97-AF65-F5344CB8AC3E}">
        <p14:creationId xmlns:p14="http://schemas.microsoft.com/office/powerpoint/2010/main" val="29906273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CA"/>
              <a:t>Real-life deployment</a:t>
            </a:r>
            <a:br>
              <a:rPr lang="en-CA"/>
            </a:br>
            <a:r>
              <a:rPr lang="en-CA" sz="2631"/>
              <a:t>Traditional approach</a:t>
            </a:r>
            <a:endParaRPr lang="en-US" sz="2631"/>
          </a:p>
        </p:txBody>
      </p:sp>
      <p:sp>
        <p:nvSpPr>
          <p:cNvPr id="3" name="Zástupný symbol pro obsah 2"/>
          <p:cNvSpPr>
            <a:spLocks noGrp="1"/>
          </p:cNvSpPr>
          <p:nvPr>
            <p:ph idx="1"/>
          </p:nvPr>
        </p:nvSpPr>
        <p:spPr/>
        <p:txBody>
          <a:bodyPr>
            <a:normAutofit/>
          </a:bodyPr>
          <a:lstStyle/>
          <a:p>
            <a:pPr>
              <a:spcBef>
                <a:spcPts val="0"/>
              </a:spcBef>
            </a:pPr>
            <a:r>
              <a:rPr lang="en-CA" sz="2177"/>
              <a:t>Let’s illustrate a few basic real-life concepts on MUNI network</a:t>
            </a:r>
            <a:br>
              <a:rPr lang="en-CA" sz="2177"/>
            </a:br>
            <a:r>
              <a:rPr lang="en-CA" sz="2177"/>
              <a:t>(simplified description)</a:t>
            </a:r>
          </a:p>
          <a:p>
            <a:pPr lvl="3">
              <a:spcBef>
                <a:spcPts val="0"/>
              </a:spcBef>
            </a:pPr>
            <a:r>
              <a:rPr lang="en-CA" sz="2177"/>
              <a:t>interconnects several sites (faculties) using MPLS core</a:t>
            </a:r>
          </a:p>
          <a:p>
            <a:pPr lvl="4">
              <a:spcBef>
                <a:spcPts val="0"/>
              </a:spcBef>
            </a:pPr>
            <a:r>
              <a:rPr lang="en-CA" sz="1777"/>
              <a:t>employes further complex technologies (like VRF, BGP, …)</a:t>
            </a:r>
          </a:p>
          <a:p>
            <a:pPr lvl="3">
              <a:spcBef>
                <a:spcPts val="0"/>
              </a:spcBef>
            </a:pPr>
            <a:r>
              <a:rPr lang="en-CA" sz="2177"/>
              <a:t>on each site, several separate networks exist</a:t>
            </a:r>
          </a:p>
          <a:p>
            <a:pPr lvl="4">
              <a:spcBef>
                <a:spcPts val="0"/>
              </a:spcBef>
            </a:pPr>
            <a:r>
              <a:rPr lang="en-CA" sz="1777"/>
              <a:t>separated using VLANs (isolation of different-purpose network – Windows/Linux hosts, printers, specific segments etc.)</a:t>
            </a:r>
          </a:p>
          <a:p>
            <a:pPr lvl="3">
              <a:spcBef>
                <a:spcPts val="0"/>
              </a:spcBef>
            </a:pPr>
            <a:r>
              <a:rPr lang="en-CA" sz="2177"/>
              <a:t>very complex ecosystem with limited </a:t>
            </a:r>
            <a:br>
              <a:rPr lang="en-CA" sz="2177"/>
            </a:br>
            <a:r>
              <a:rPr lang="en-CA" sz="2177"/>
              <a:t>flexibility</a:t>
            </a:r>
          </a:p>
          <a:p>
            <a:pPr lvl="4">
              <a:spcBef>
                <a:spcPts val="0"/>
              </a:spcBef>
            </a:pPr>
            <a:r>
              <a:rPr lang="en-CA" sz="1777"/>
              <a:t>and very hard to maintain</a:t>
            </a:r>
          </a:p>
          <a:p>
            <a:pPr lvl="5">
              <a:spcBef>
                <a:spcPts val="0"/>
              </a:spcBef>
            </a:pPr>
            <a:r>
              <a:rPr lang="en-CA" sz="1777"/>
              <a:t>many technologies </a:t>
            </a:r>
            <a:br>
              <a:rPr lang="en-CA" sz="1777"/>
            </a:br>
            <a:r>
              <a:rPr lang="en-CA" sz="1777"/>
              <a:t>used</a:t>
            </a:r>
          </a:p>
        </p:txBody>
      </p:sp>
      <p:sp>
        <p:nvSpPr>
          <p:cNvPr id="7" name="Zástupný symbol pro číslo snímku 6"/>
          <p:cNvSpPr>
            <a:spLocks noGrp="1"/>
          </p:cNvSpPr>
          <p:nvPr>
            <p:ph type="sldNum" sz="quarter" idx="4"/>
          </p:nvPr>
        </p:nvSpPr>
        <p:spPr/>
        <p:txBody>
          <a:bodyPr/>
          <a:lstStyle/>
          <a:p>
            <a:fld id="{7F1DA06D-66B4-4947-88F8-D9CE50A8E24D}" type="slidenum">
              <a:rPr lang="en-US" smtClean="0"/>
              <a:pPr/>
              <a:t>46</a:t>
            </a:fld>
            <a:endParaRPr lang="en-US"/>
          </a:p>
        </p:txBody>
      </p:sp>
      <p:pic>
        <p:nvPicPr>
          <p:cNvPr id="4" name="Grafický objekt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147201" y="4942348"/>
            <a:ext cx="4817339" cy="1386719"/>
          </a:xfrm>
          <a:prstGeom prst="rect">
            <a:avLst/>
          </a:prstGeom>
        </p:spPr>
      </p:pic>
    </p:spTree>
    <p:extLst>
      <p:ext uri="{BB962C8B-B14F-4D97-AF65-F5344CB8AC3E}">
        <p14:creationId xmlns:p14="http://schemas.microsoft.com/office/powerpoint/2010/main" val="10402354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CA"/>
              <a:t>Real-life deployment</a:t>
            </a:r>
            <a:br>
              <a:rPr lang="en-CA"/>
            </a:br>
            <a:r>
              <a:rPr lang="en-CA" sz="2631"/>
              <a:t>SDN/OpenFlow approach</a:t>
            </a:r>
            <a:endParaRPr lang="en-US" sz="2631"/>
          </a:p>
        </p:txBody>
      </p:sp>
      <p:sp>
        <p:nvSpPr>
          <p:cNvPr id="3" name="Zástupný symbol pro obsah 2"/>
          <p:cNvSpPr>
            <a:spLocks noGrp="1"/>
          </p:cNvSpPr>
          <p:nvPr>
            <p:ph idx="1"/>
          </p:nvPr>
        </p:nvSpPr>
        <p:spPr/>
        <p:txBody>
          <a:bodyPr>
            <a:normAutofit fontScale="92500" lnSpcReduction="20000"/>
          </a:bodyPr>
          <a:lstStyle/>
          <a:p>
            <a:r>
              <a:rPr lang="en-CA"/>
              <a:t>The SDN/OF network consists of several “dumb” network devices (forwarding elements)</a:t>
            </a:r>
          </a:p>
          <a:p>
            <a:pPr lvl="3"/>
            <a:r>
              <a:rPr lang="en-CA"/>
              <a:t>the </a:t>
            </a:r>
            <a:r>
              <a:rPr lang="en-CA" u="sng"/>
              <a:t>logical network view </a:t>
            </a:r>
            <a:r>
              <a:rPr lang="en-CA"/>
              <a:t>dynamically configured by the controller</a:t>
            </a:r>
          </a:p>
          <a:p>
            <a:r>
              <a:rPr lang="en-CA"/>
              <a:t>Several layers of network separation</a:t>
            </a:r>
          </a:p>
          <a:p>
            <a:pPr lvl="3"/>
            <a:r>
              <a:rPr lang="en-CA"/>
              <a:t>Virtual Tenant Networks (VTNs)</a:t>
            </a:r>
          </a:p>
          <a:p>
            <a:pPr lvl="4"/>
            <a:r>
              <a:rPr lang="en-CA"/>
              <a:t>for networks separation </a:t>
            </a:r>
            <a:r>
              <a:rPr lang="en-CA" u="sng"/>
              <a:t>based on e.g. the purpose</a:t>
            </a:r>
          </a:p>
          <a:p>
            <a:pPr lvl="3"/>
            <a:r>
              <a:rPr lang="en-CA"/>
              <a:t>Virtual network representations</a:t>
            </a:r>
          </a:p>
          <a:p>
            <a:pPr lvl="4"/>
            <a:r>
              <a:rPr lang="en-CA"/>
              <a:t>simplified configuration of L2/L3 networks</a:t>
            </a:r>
          </a:p>
          <a:p>
            <a:pPr lvl="3"/>
            <a:r>
              <a:rPr lang="en-CA"/>
              <a:t>Physical separation</a:t>
            </a:r>
          </a:p>
          <a:p>
            <a:pPr lvl="4"/>
            <a:r>
              <a:rPr lang="en-CA"/>
              <a:t>allows multiple network instances, controlled by different controllers</a:t>
            </a:r>
          </a:p>
          <a:p>
            <a:pPr lvl="5"/>
            <a:r>
              <a:rPr lang="en-CA"/>
              <a:t>each of them further separated into VTNs, L2/L3 network, etc.</a:t>
            </a:r>
            <a:endParaRPr lang="cs-CZ"/>
          </a:p>
        </p:txBody>
      </p:sp>
      <p:sp>
        <p:nvSpPr>
          <p:cNvPr id="6" name="Zástupný symbol pro číslo snímku 5"/>
          <p:cNvSpPr>
            <a:spLocks noGrp="1"/>
          </p:cNvSpPr>
          <p:nvPr>
            <p:ph type="sldNum" sz="quarter" idx="4"/>
          </p:nvPr>
        </p:nvSpPr>
        <p:spPr/>
        <p:txBody>
          <a:bodyPr/>
          <a:lstStyle/>
          <a:p>
            <a:fld id="{7F1DA06D-66B4-4947-88F8-D9CE50A8E24D}" type="slidenum">
              <a:rPr lang="en-US" smtClean="0"/>
              <a:pPr/>
              <a:t>47</a:t>
            </a:fld>
            <a:endParaRPr lang="en-US"/>
          </a:p>
        </p:txBody>
      </p:sp>
    </p:spTree>
    <p:extLst>
      <p:ext uri="{BB962C8B-B14F-4D97-AF65-F5344CB8AC3E}">
        <p14:creationId xmlns:p14="http://schemas.microsoft.com/office/powerpoint/2010/main" val="17684154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CA" sz="3266"/>
              <a:t>Real-life deployment</a:t>
            </a:r>
            <a:br>
              <a:rPr lang="en-CA" sz="3266"/>
            </a:br>
            <a:r>
              <a:rPr lang="en-CA" sz="2449"/>
              <a:t>SDN/OpenFlow approach</a:t>
            </a:r>
            <a:endParaRPr lang="en-US" sz="2449"/>
          </a:p>
        </p:txBody>
      </p:sp>
      <p:sp>
        <p:nvSpPr>
          <p:cNvPr id="3" name="Zástupný symbol pro obsah 2"/>
          <p:cNvSpPr>
            <a:spLocks noGrp="1"/>
          </p:cNvSpPr>
          <p:nvPr>
            <p:ph idx="1"/>
          </p:nvPr>
        </p:nvSpPr>
        <p:spPr/>
        <p:txBody>
          <a:bodyPr>
            <a:normAutofit/>
          </a:bodyPr>
          <a:lstStyle/>
          <a:p>
            <a:r>
              <a:rPr lang="en-CA" sz="2177"/>
              <a:t>Virtual networks in SDNs – Virtual Tenant Networks</a:t>
            </a:r>
          </a:p>
        </p:txBody>
      </p:sp>
      <p:sp>
        <p:nvSpPr>
          <p:cNvPr id="6" name="Zástupný symbol pro číslo snímku 5"/>
          <p:cNvSpPr>
            <a:spLocks noGrp="1"/>
          </p:cNvSpPr>
          <p:nvPr>
            <p:ph type="sldNum" sz="quarter" idx="4"/>
          </p:nvPr>
        </p:nvSpPr>
        <p:spPr/>
        <p:txBody>
          <a:bodyPr/>
          <a:lstStyle/>
          <a:p>
            <a:fld id="{7F1DA06D-66B4-4947-88F8-D9CE50A8E24D}" type="slidenum">
              <a:rPr lang="en-US" smtClean="0"/>
              <a:pPr/>
              <a:t>48</a:t>
            </a:fld>
            <a:endParaRPr lang="en-US"/>
          </a:p>
        </p:txBody>
      </p:sp>
      <p:pic>
        <p:nvPicPr>
          <p:cNvPr id="9" name="Zástupný symbol pro obsah 6"/>
          <p:cNvPicPr>
            <a:picLocks noChangeAspect="1"/>
          </p:cNvPicPr>
          <p:nvPr/>
        </p:nvPicPr>
        <p:blipFill>
          <a:blip r:embed="rId3"/>
          <a:stretch>
            <a:fillRect/>
          </a:stretch>
        </p:blipFill>
        <p:spPr>
          <a:xfrm>
            <a:off x="227573" y="2692714"/>
            <a:ext cx="4026094" cy="4164926"/>
          </a:xfrm>
          <a:prstGeom prst="rect">
            <a:avLst/>
          </a:prstGeom>
        </p:spPr>
      </p:pic>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3667" y="2057620"/>
            <a:ext cx="4849346" cy="2791838"/>
          </a:xfrm>
          <a:prstGeom prst="rect">
            <a:avLst/>
          </a:prstGeom>
        </p:spPr>
      </p:pic>
      <p:sp>
        <p:nvSpPr>
          <p:cNvPr id="10" name="TextovéPole 9"/>
          <p:cNvSpPr txBox="1"/>
          <p:nvPr/>
        </p:nvSpPr>
        <p:spPr>
          <a:xfrm>
            <a:off x="4877604" y="4941953"/>
            <a:ext cx="4225409" cy="1906484"/>
          </a:xfrm>
          <a:prstGeom prst="rect">
            <a:avLst/>
          </a:prstGeom>
          <a:noFill/>
        </p:spPr>
        <p:txBody>
          <a:bodyPr wrap="square" rtlCol="0">
            <a:spAutoFit/>
          </a:bodyPr>
          <a:lstStyle/>
          <a:p>
            <a:r>
              <a:rPr lang="en-CA" sz="1633" b="1"/>
              <a:t>Separate VTNs for (</a:t>
            </a:r>
            <a:r>
              <a:rPr lang="en-CA" sz="1633" b="1" u="sng"/>
              <a:t>MUNI examples</a:t>
            </a:r>
            <a:r>
              <a:rPr lang="en-CA" sz="1633" b="1"/>
              <a:t>):</a:t>
            </a:r>
          </a:p>
          <a:p>
            <a:pPr marL="259204" indent="-259204">
              <a:buFont typeface="Arial" panose="020B0604020202020204" pitchFamily="34" charset="0"/>
              <a:buChar char="•"/>
            </a:pPr>
            <a:r>
              <a:rPr lang="en-CA" sz="1451"/>
              <a:t>production network</a:t>
            </a:r>
          </a:p>
          <a:p>
            <a:pPr marL="259204" indent="-259204">
              <a:buFont typeface="Arial" panose="020B0604020202020204" pitchFamily="34" charset="0"/>
              <a:buChar char="•"/>
            </a:pPr>
            <a:r>
              <a:rPr lang="en-CA" sz="1451"/>
              <a:t>technology network</a:t>
            </a:r>
          </a:p>
          <a:p>
            <a:pPr marL="259204" indent="-259204">
              <a:buFont typeface="Arial" panose="020B0604020202020204" pitchFamily="34" charset="0"/>
              <a:buChar char="•"/>
            </a:pPr>
            <a:r>
              <a:rPr lang="en-CA" sz="1451"/>
              <a:t>sensitive-data network</a:t>
            </a:r>
          </a:p>
          <a:p>
            <a:pPr marL="259204" indent="-259204">
              <a:buFont typeface="Arial" panose="020B0604020202020204" pitchFamily="34" charset="0"/>
              <a:buChar char="•"/>
            </a:pPr>
            <a:r>
              <a:rPr lang="en-CA" sz="1451"/>
              <a:t>infected nodes or nodes under attack</a:t>
            </a:r>
          </a:p>
          <a:p>
            <a:pPr marL="259204" indent="-259204">
              <a:buFont typeface="Arial" panose="020B0604020202020204" pitchFamily="34" charset="0"/>
              <a:buChar char="•"/>
            </a:pPr>
            <a:r>
              <a:rPr lang="en-CA" sz="1451"/>
              <a:t>experimental network</a:t>
            </a:r>
          </a:p>
          <a:p>
            <a:pPr marL="259204" indent="-259204">
              <a:buFont typeface="Arial" panose="020B0604020202020204" pitchFamily="34" charset="0"/>
              <a:buChar char="•"/>
            </a:pPr>
            <a:r>
              <a:rPr lang="en-CA" sz="1451"/>
              <a:t>commercial network</a:t>
            </a:r>
          </a:p>
          <a:p>
            <a:pPr marL="259204" indent="-259204">
              <a:buFont typeface="Arial" panose="020B0604020202020204" pitchFamily="34" charset="0"/>
              <a:buChar char="•"/>
            </a:pPr>
            <a:r>
              <a:rPr lang="en-CA" sz="1451"/>
              <a:t>…   </a:t>
            </a:r>
            <a:r>
              <a:rPr lang="en-CA" sz="1451" b="1">
                <a:solidFill>
                  <a:srgbClr val="FF0000"/>
                </a:solidFill>
              </a:rPr>
              <a:t>all of them fully isolated (may run same IPs)</a:t>
            </a:r>
            <a:endParaRPr lang="cs-CZ" sz="1451" b="1">
              <a:solidFill>
                <a:srgbClr val="FF0000"/>
              </a:solidFill>
            </a:endParaRPr>
          </a:p>
        </p:txBody>
      </p:sp>
      <p:sp>
        <p:nvSpPr>
          <p:cNvPr id="12" name="Obdélníkový bublinový popisek 11"/>
          <p:cNvSpPr/>
          <p:nvPr/>
        </p:nvSpPr>
        <p:spPr>
          <a:xfrm>
            <a:off x="227573" y="4065785"/>
            <a:ext cx="2234844" cy="709393"/>
          </a:xfrm>
          <a:prstGeom prst="wedgeRectCallout">
            <a:avLst>
              <a:gd name="adj1" fmla="val 25907"/>
              <a:gd name="adj2" fmla="val 159734"/>
            </a:avLst>
          </a:prstGeom>
          <a:ln w="38100"/>
          <a:effectLst>
            <a:glow rad="139700">
              <a:schemeClr val="accent6">
                <a:satMod val="175000"/>
                <a:alpha val="40000"/>
              </a:schemeClr>
            </a:glow>
            <a:outerShdw blurRad="40000" dist="23000" dir="5400000" rotWithShape="0">
              <a:srgbClr val="000000">
                <a:alpha val="35000"/>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r>
              <a:rPr lang="en-CA" sz="1996" b="1"/>
              <a:t>Link redundancy </a:t>
            </a:r>
            <a:br>
              <a:rPr lang="en-CA" sz="1996" b="1"/>
            </a:br>
            <a:r>
              <a:rPr lang="en-CA" sz="1996" b="1"/>
              <a:t>is  welcomed!</a:t>
            </a:r>
            <a:endParaRPr lang="cs-CZ" sz="1996" b="1"/>
          </a:p>
        </p:txBody>
      </p:sp>
    </p:spTree>
    <p:extLst>
      <p:ext uri="{BB962C8B-B14F-4D97-AF65-F5344CB8AC3E}">
        <p14:creationId xmlns:p14="http://schemas.microsoft.com/office/powerpoint/2010/main" val="173976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CA" sz="3266"/>
              <a:t>Real-life deployment</a:t>
            </a:r>
            <a:r>
              <a:rPr lang="en-CA" sz="3628"/>
              <a:t/>
            </a:r>
            <a:br>
              <a:rPr lang="en-CA" sz="3628"/>
            </a:br>
            <a:r>
              <a:rPr lang="en-CA" sz="2449"/>
              <a:t>SDN/OpenFlow approach</a:t>
            </a:r>
            <a:endParaRPr lang="en-US" sz="2449"/>
          </a:p>
        </p:txBody>
      </p:sp>
      <p:sp>
        <p:nvSpPr>
          <p:cNvPr id="3" name="Zástupný symbol pro obsah 2"/>
          <p:cNvSpPr>
            <a:spLocks noGrp="1"/>
          </p:cNvSpPr>
          <p:nvPr>
            <p:ph idx="1"/>
          </p:nvPr>
        </p:nvSpPr>
        <p:spPr/>
        <p:txBody>
          <a:bodyPr>
            <a:normAutofit/>
          </a:bodyPr>
          <a:lstStyle/>
          <a:p>
            <a:r>
              <a:rPr lang="en-CA" sz="2177"/>
              <a:t>Virtual networks in SDN – Virtual Tenant Networks</a:t>
            </a:r>
          </a:p>
        </p:txBody>
      </p:sp>
      <p:sp>
        <p:nvSpPr>
          <p:cNvPr id="8" name="Zástupný symbol pro číslo snímku 7"/>
          <p:cNvSpPr>
            <a:spLocks noGrp="1"/>
          </p:cNvSpPr>
          <p:nvPr>
            <p:ph type="sldNum" sz="quarter" idx="4"/>
          </p:nvPr>
        </p:nvSpPr>
        <p:spPr/>
        <p:txBody>
          <a:bodyPr/>
          <a:lstStyle/>
          <a:p>
            <a:fld id="{7F1DA06D-66B4-4947-88F8-D9CE50A8E24D}" type="slidenum">
              <a:rPr lang="en-US" smtClean="0"/>
              <a:pPr/>
              <a:t>49</a:t>
            </a:fld>
            <a:endParaRPr lang="en-US"/>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781" y="2129669"/>
            <a:ext cx="6480689" cy="4714175"/>
          </a:xfrm>
          <a:prstGeom prst="rect">
            <a:avLst/>
          </a:prstGeom>
        </p:spPr>
      </p:pic>
      <p:pic>
        <p:nvPicPr>
          <p:cNvPr id="5" name="Obrázek 4"/>
          <p:cNvPicPr>
            <a:picLocks noChangeAspect="1"/>
          </p:cNvPicPr>
          <p:nvPr/>
        </p:nvPicPr>
        <p:blipFill>
          <a:blip r:embed="rId4"/>
          <a:stretch>
            <a:fillRect/>
          </a:stretch>
        </p:blipFill>
        <p:spPr>
          <a:xfrm>
            <a:off x="1129411" y="2325130"/>
            <a:ext cx="7228981" cy="3889985"/>
          </a:xfrm>
          <a:prstGeom prst="rect">
            <a:avLst/>
          </a:prstGeom>
        </p:spPr>
      </p:pic>
    </p:spTree>
    <p:extLst>
      <p:ext uri="{BB962C8B-B14F-4D97-AF65-F5344CB8AC3E}">
        <p14:creationId xmlns:p14="http://schemas.microsoft.com/office/powerpoint/2010/main" val="195938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Modern Networking Complexity		</a:t>
            </a:r>
          </a:p>
        </p:txBody>
      </p:sp>
      <p:pic>
        <p:nvPicPr>
          <p:cNvPr id="11270" name="Picture 6" descr="http://ww1.prweb.com/prfiles/2004/11/18/180597/map2004-smal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6500" y="1600200"/>
            <a:ext cx="6037500" cy="43815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442" y="1905000"/>
            <a:ext cx="2689358"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28600" y="6019799"/>
            <a:ext cx="8229600" cy="695325"/>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sz="1600" dirty="0">
                <a:solidFill>
                  <a:prstClr val="black"/>
                </a:solidFill>
              </a:rPr>
              <a:t>Ref: </a:t>
            </a:r>
            <a:r>
              <a:rPr lang="en-US" sz="1400" dirty="0" err="1">
                <a:solidFill>
                  <a:prstClr val="black"/>
                </a:solidFill>
              </a:rPr>
              <a:t>Javvin</a:t>
            </a:r>
            <a:r>
              <a:rPr lang="en-US" sz="1600" dirty="0">
                <a:solidFill>
                  <a:prstClr val="black"/>
                </a:solidFill>
              </a:rPr>
              <a:t>	</a:t>
            </a:r>
            <a:r>
              <a:rPr lang="en-US" dirty="0">
                <a:solidFill>
                  <a:prstClr val="black"/>
                </a:solidFill>
              </a:rPr>
              <a:t>	</a:t>
            </a:r>
          </a:p>
        </p:txBody>
      </p:sp>
      <p:sp>
        <p:nvSpPr>
          <p:cNvPr id="3" name="Zástupný symbol pro datum 2"/>
          <p:cNvSpPr>
            <a:spLocks noGrp="1"/>
          </p:cNvSpPr>
          <p:nvPr>
            <p:ph type="dt" sz="half" idx="10"/>
          </p:nvPr>
        </p:nvSpPr>
        <p:spPr/>
        <p:txBody>
          <a:bodyPr/>
          <a:lstStyle/>
          <a:p>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8B37D5FE-740C-46F5-801A-FA5477D9711F}"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39836609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CA" sz="3266"/>
              <a:t>Real-life deployment</a:t>
            </a:r>
            <a:r>
              <a:rPr lang="en-CA" sz="4898"/>
              <a:t/>
            </a:r>
            <a:br>
              <a:rPr lang="en-CA" sz="4898"/>
            </a:br>
            <a:r>
              <a:rPr lang="en-CA" sz="2449"/>
              <a:t>SDN/OpenFlow approach</a:t>
            </a:r>
            <a:endParaRPr lang="en-US" sz="2449"/>
          </a:p>
        </p:txBody>
      </p:sp>
      <p:sp>
        <p:nvSpPr>
          <p:cNvPr id="3" name="Zástupný symbol pro obsah 2"/>
          <p:cNvSpPr>
            <a:spLocks noGrp="1"/>
          </p:cNvSpPr>
          <p:nvPr>
            <p:ph idx="1"/>
          </p:nvPr>
        </p:nvSpPr>
        <p:spPr/>
        <p:txBody>
          <a:bodyPr>
            <a:normAutofit/>
          </a:bodyPr>
          <a:lstStyle/>
          <a:p>
            <a:r>
              <a:rPr lang="en-CA" sz="2177"/>
              <a:t>Virtual network representation / topology (</a:t>
            </a:r>
            <a:r>
              <a:rPr lang="en-CA" sz="2177" u="sng"/>
              <a:t>in each VTN may differ)</a:t>
            </a:r>
          </a:p>
        </p:txBody>
      </p:sp>
      <p:sp>
        <p:nvSpPr>
          <p:cNvPr id="10" name="Zástupný symbol pro číslo snímku 9"/>
          <p:cNvSpPr>
            <a:spLocks noGrp="1"/>
          </p:cNvSpPr>
          <p:nvPr>
            <p:ph type="sldNum" sz="quarter" idx="4"/>
          </p:nvPr>
        </p:nvSpPr>
        <p:spPr/>
        <p:txBody>
          <a:bodyPr/>
          <a:lstStyle/>
          <a:p>
            <a:fld id="{7F1DA06D-66B4-4947-88F8-D9CE50A8E24D}" type="slidenum">
              <a:rPr lang="en-US" smtClean="0"/>
              <a:pPr/>
              <a:t>50</a:t>
            </a:fld>
            <a:endParaRPr lang="en-US"/>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535" y="2032871"/>
            <a:ext cx="3910351" cy="2982947"/>
          </a:xfrm>
          <a:prstGeom prst="rect">
            <a:avLst/>
          </a:prstGeom>
        </p:spPr>
      </p:pic>
      <p:pic>
        <p:nvPicPr>
          <p:cNvPr id="6" name="Zástupný symbol pro obsah 6"/>
          <p:cNvPicPr>
            <a:picLocks noChangeAspect="1"/>
          </p:cNvPicPr>
          <p:nvPr/>
        </p:nvPicPr>
        <p:blipFill>
          <a:blip r:embed="rId4"/>
          <a:stretch>
            <a:fillRect/>
          </a:stretch>
        </p:blipFill>
        <p:spPr>
          <a:xfrm>
            <a:off x="329658" y="2377296"/>
            <a:ext cx="4026094" cy="4164926"/>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2354" y="4801768"/>
            <a:ext cx="4114918" cy="2007277"/>
          </a:xfrm>
          <a:prstGeom prst="rect">
            <a:avLst/>
          </a:prstGeom>
        </p:spPr>
      </p:pic>
      <p:sp>
        <p:nvSpPr>
          <p:cNvPr id="4" name="Bublinový popisek: zahnutá čára 3"/>
          <p:cNvSpPr/>
          <p:nvPr/>
        </p:nvSpPr>
        <p:spPr>
          <a:xfrm>
            <a:off x="4122441" y="3639993"/>
            <a:ext cx="4778565" cy="862064"/>
          </a:xfrm>
          <a:prstGeom prst="borderCallout2">
            <a:avLst>
              <a:gd name="adj1" fmla="val 17484"/>
              <a:gd name="adj2" fmla="val -820"/>
              <a:gd name="adj3" fmla="val 82060"/>
              <a:gd name="adj4" fmla="val -6304"/>
              <a:gd name="adj5" fmla="val 140696"/>
              <a:gd name="adj6" fmla="val -2000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633" b="1">
                <a:solidFill>
                  <a:srgbClr val="C00000"/>
                </a:solidFill>
              </a:rPr>
              <a:t>just end ports (statically/dynamically) configured</a:t>
            </a:r>
          </a:p>
          <a:p>
            <a:pPr algn="ctr"/>
            <a:r>
              <a:rPr lang="en-CA" sz="1451">
                <a:solidFill>
                  <a:srgbClr val="C00000"/>
                </a:solidFill>
              </a:rPr>
              <a:t>internal configuration of all OFSs computed by the controller</a:t>
            </a:r>
          </a:p>
        </p:txBody>
      </p:sp>
    </p:spTree>
    <p:extLst>
      <p:ext uri="{BB962C8B-B14F-4D97-AF65-F5344CB8AC3E}">
        <p14:creationId xmlns:p14="http://schemas.microsoft.com/office/powerpoint/2010/main" val="131499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CA" sz="3266"/>
              <a:t>Real-life deployment</a:t>
            </a:r>
            <a:r>
              <a:rPr lang="en-CA" sz="4898"/>
              <a:t/>
            </a:r>
            <a:br>
              <a:rPr lang="en-CA" sz="4898"/>
            </a:br>
            <a:r>
              <a:rPr lang="en-CA" sz="2449"/>
              <a:t>SDN/OpenFlow approach</a:t>
            </a:r>
            <a:endParaRPr lang="en-US" sz="2449"/>
          </a:p>
        </p:txBody>
      </p:sp>
      <p:sp>
        <p:nvSpPr>
          <p:cNvPr id="3" name="Zástupný symbol pro obsah 2"/>
          <p:cNvSpPr>
            <a:spLocks noGrp="1"/>
          </p:cNvSpPr>
          <p:nvPr>
            <p:ph idx="1"/>
          </p:nvPr>
        </p:nvSpPr>
        <p:spPr/>
        <p:txBody>
          <a:bodyPr>
            <a:normAutofit/>
          </a:bodyPr>
          <a:lstStyle/>
          <a:p>
            <a:r>
              <a:rPr lang="en-CA" sz="2177"/>
              <a:t>Physical network separation</a:t>
            </a:r>
          </a:p>
          <a:p>
            <a:pPr lvl="3"/>
            <a:r>
              <a:rPr lang="en-CA" sz="2177"/>
              <a:t>allows to divide</a:t>
            </a:r>
            <a:br>
              <a:rPr lang="en-CA" sz="2177"/>
            </a:br>
            <a:r>
              <a:rPr lang="en-CA" sz="2177"/>
              <a:t>OpenFlow HW switches into</a:t>
            </a:r>
            <a:br>
              <a:rPr lang="en-CA" sz="2177"/>
            </a:br>
            <a:r>
              <a:rPr lang="en-CA" sz="2177" u="sng"/>
              <a:t>separate (SDN) worlds</a:t>
            </a:r>
          </a:p>
          <a:p>
            <a:pPr lvl="5"/>
            <a:r>
              <a:rPr lang="en-CA" sz="1777"/>
              <a:t>controller by own</a:t>
            </a:r>
            <a:br>
              <a:rPr lang="en-CA" sz="1777"/>
            </a:br>
            <a:r>
              <a:rPr lang="en-CA" sz="1777"/>
              <a:t>SDN controllers</a:t>
            </a:r>
          </a:p>
          <a:p>
            <a:pPr lvl="5"/>
            <a:r>
              <a:rPr lang="en-CA" sz="1777"/>
              <a:t>e.g. </a:t>
            </a:r>
            <a:r>
              <a:rPr lang="en-CA" sz="1777" b="1"/>
              <a:t>production</a:t>
            </a:r>
            <a:r>
              <a:rPr lang="en-CA" sz="1777"/>
              <a:t>,</a:t>
            </a:r>
            <a:br>
              <a:rPr lang="en-CA" sz="1777"/>
            </a:br>
            <a:r>
              <a:rPr lang="en-CA" sz="1777" b="1"/>
              <a:t>experimental</a:t>
            </a:r>
            <a:r>
              <a:rPr lang="en-CA" sz="1777"/>
              <a:t> controller</a:t>
            </a:r>
            <a:br>
              <a:rPr lang="en-CA" sz="1777"/>
            </a:br>
            <a:r>
              <a:rPr lang="en-CA" sz="1777"/>
              <a:t>and </a:t>
            </a:r>
            <a:r>
              <a:rPr lang="en-CA" sz="1777" b="1"/>
              <a:t>control network</a:t>
            </a:r>
          </a:p>
        </p:txBody>
      </p:sp>
      <p:sp>
        <p:nvSpPr>
          <p:cNvPr id="6" name="Zástupný symbol pro číslo snímku 5"/>
          <p:cNvSpPr>
            <a:spLocks noGrp="1"/>
          </p:cNvSpPr>
          <p:nvPr>
            <p:ph type="sldNum" sz="quarter" idx="4"/>
          </p:nvPr>
        </p:nvSpPr>
        <p:spPr/>
        <p:txBody>
          <a:bodyPr/>
          <a:lstStyle/>
          <a:p>
            <a:fld id="{7F1DA06D-66B4-4947-88F8-D9CE50A8E24D}" type="slidenum">
              <a:rPr lang="en-US" smtClean="0"/>
              <a:pPr/>
              <a:t>51</a:t>
            </a:fld>
            <a:endParaRPr lang="en-US"/>
          </a:p>
        </p:txBody>
      </p:sp>
      <p:sp>
        <p:nvSpPr>
          <p:cNvPr id="9" name="Bublinový popisek: čárový 8"/>
          <p:cNvSpPr/>
          <p:nvPr/>
        </p:nvSpPr>
        <p:spPr>
          <a:xfrm>
            <a:off x="915536" y="5407224"/>
            <a:ext cx="2711155" cy="1088339"/>
          </a:xfrm>
          <a:prstGeom prst="borderCallout1">
            <a:avLst>
              <a:gd name="adj1" fmla="val 65255"/>
              <a:gd name="adj2" fmla="val 137522"/>
              <a:gd name="adj3" fmla="val 80942"/>
              <a:gd name="adj4" fmla="val 103572"/>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CA" sz="1633"/>
              <a:t>In case of </a:t>
            </a:r>
            <a:r>
              <a:rPr lang="en-CA" sz="1633" b="1"/>
              <a:t>hybrid switches</a:t>
            </a:r>
            <a:r>
              <a:rPr lang="en-CA" sz="1633"/>
              <a:t>, part of the HW may serve as control network (traditional approach) </a:t>
            </a:r>
            <a:endParaRPr lang="cs-CZ" sz="1633"/>
          </a:p>
        </p:txBody>
      </p:sp>
      <p:pic>
        <p:nvPicPr>
          <p:cNvPr id="11" name="Obráze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2988" y="2403216"/>
            <a:ext cx="5511012" cy="3873759"/>
          </a:xfrm>
          <a:prstGeom prst="rect">
            <a:avLst/>
          </a:prstGeom>
        </p:spPr>
      </p:pic>
    </p:spTree>
    <p:extLst>
      <p:ext uri="{BB962C8B-B14F-4D97-AF65-F5344CB8AC3E}">
        <p14:creationId xmlns:p14="http://schemas.microsoft.com/office/powerpoint/2010/main" val="15675206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661" y="996568"/>
            <a:ext cx="6468005" cy="2233976"/>
          </a:xfrm>
          <a:prstGeom prst="rect">
            <a:avLst/>
          </a:prstGeom>
        </p:spPr>
      </p:pic>
      <p:sp>
        <p:nvSpPr>
          <p:cNvPr id="2" name="Nadpis 1"/>
          <p:cNvSpPr txBox="1">
            <a:spLocks noGrp="1"/>
          </p:cNvSpPr>
          <p:nvPr>
            <p:ph type="title"/>
          </p:nvPr>
        </p:nvSpPr>
        <p:spPr/>
        <p:txBody>
          <a:bodyPr/>
          <a:lstStyle/>
          <a:p>
            <a:pPr lvl="0"/>
            <a:r>
              <a:rPr lang="en-CA"/>
              <a:t>SDN/OpenFlow Demo</a:t>
            </a:r>
            <a:endParaRPr lang="cs-CZ"/>
          </a:p>
        </p:txBody>
      </p:sp>
      <p:sp>
        <p:nvSpPr>
          <p:cNvPr id="3" name="Zástupný symbol pro text 2"/>
          <p:cNvSpPr txBox="1">
            <a:spLocks noGrp="1"/>
          </p:cNvSpPr>
          <p:nvPr>
            <p:ph idx="1"/>
          </p:nvPr>
        </p:nvSpPr>
        <p:spPr>
          <a:xfrm>
            <a:off x="438151" y="3179028"/>
            <a:ext cx="8153400" cy="3445015"/>
          </a:xfrm>
        </p:spPr>
        <p:txBody>
          <a:bodyPr>
            <a:normAutofit fontScale="85000" lnSpcReduction="20000"/>
          </a:bodyPr>
          <a:lstStyle/>
          <a:p>
            <a:pPr lvl="1">
              <a:buSzPct val="45000"/>
            </a:pPr>
            <a:r>
              <a:rPr lang="en-CA" u="sng"/>
              <a:t>FTP client</a:t>
            </a:r>
            <a:r>
              <a:rPr lang="en-CA"/>
              <a:t> and </a:t>
            </a:r>
            <a:r>
              <a:rPr lang="en-CA" u="sng"/>
              <a:t>FTP server</a:t>
            </a:r>
            <a:endParaRPr lang="cs-CZ" u="sng"/>
          </a:p>
          <a:p>
            <a:pPr lvl="1">
              <a:buSzPct val="45000"/>
            </a:pPr>
            <a:r>
              <a:rPr lang="en-CA"/>
              <a:t>Two</a:t>
            </a:r>
            <a:r>
              <a:rPr lang="cs-CZ"/>
              <a:t> physical paths through the network</a:t>
            </a:r>
            <a:r>
              <a:rPr lang="en-CA"/>
              <a:t> exist</a:t>
            </a:r>
            <a:endParaRPr lang="cs-CZ"/>
          </a:p>
          <a:p>
            <a:pPr lvl="4">
              <a:buSzPct val="45000"/>
            </a:pPr>
            <a:r>
              <a:rPr lang="en-CA"/>
              <a:t>o</a:t>
            </a:r>
            <a:r>
              <a:rPr lang="cs-CZ"/>
              <a:t>ne path </a:t>
            </a:r>
            <a:r>
              <a:rPr lang="en-CA"/>
              <a:t>is congested (</a:t>
            </a:r>
            <a:r>
              <a:rPr lang="cs-CZ"/>
              <a:t>allows for a lower speed</a:t>
            </a:r>
            <a:r>
              <a:rPr lang="en-CA"/>
              <a:t>)</a:t>
            </a:r>
          </a:p>
          <a:p>
            <a:pPr lvl="5">
              <a:buSzPct val="45000"/>
            </a:pPr>
            <a:r>
              <a:rPr lang="en-CA"/>
              <a:t>emulated using increased packet drop &amp; delay</a:t>
            </a:r>
          </a:p>
          <a:p>
            <a:pPr lvl="4">
              <a:buSzPct val="45000"/>
            </a:pPr>
            <a:r>
              <a:rPr lang="en-CA"/>
              <a:t>the other one is free (thus faster)</a:t>
            </a:r>
            <a:endParaRPr lang="cs-CZ"/>
          </a:p>
          <a:p>
            <a:pPr lvl="1">
              <a:buSzPct val="45000"/>
            </a:pPr>
            <a:r>
              <a:rPr lang="en-CA"/>
              <a:t>Two users: ondra &amp; sven</a:t>
            </a:r>
          </a:p>
          <a:p>
            <a:pPr lvl="4">
              <a:buSzPct val="45000"/>
            </a:pPr>
            <a:r>
              <a:rPr lang="en-CA"/>
              <a:t>user “sven” is privileged </a:t>
            </a:r>
          </a:p>
          <a:p>
            <a:pPr lvl="5">
              <a:buSzPct val="45000"/>
            </a:pPr>
            <a:r>
              <a:rPr lang="en-CA"/>
              <a:t>his </a:t>
            </a:r>
            <a:r>
              <a:rPr lang="en-CA" b="1"/>
              <a:t>transmission speed is monitored</a:t>
            </a:r>
            <a:r>
              <a:rPr lang="en-CA"/>
              <a:t> and – if too low – the FTP server contacts SDN controller, which </a:t>
            </a:r>
            <a:r>
              <a:rPr lang="en-CA" b="1"/>
              <a:t>forces his flows to use the free/faster link</a:t>
            </a:r>
          </a:p>
          <a:p>
            <a:pPr lvl="6">
              <a:buSzPct val="45000"/>
            </a:pPr>
            <a:r>
              <a:rPr lang="en-CA"/>
              <a:t>(monitoring in 2sec. interval)</a:t>
            </a:r>
          </a:p>
          <a:p>
            <a:pPr lvl="5">
              <a:buSzPct val="45000"/>
            </a:pPr>
            <a:r>
              <a:rPr lang="en-CA"/>
              <a:t>all the other users remain on the congested link</a:t>
            </a:r>
            <a:endParaRPr lang="cs-CZ"/>
          </a:p>
        </p:txBody>
      </p:sp>
      <p:sp>
        <p:nvSpPr>
          <p:cNvPr id="7" name="Zástupný symbol pro číslo snímku 6"/>
          <p:cNvSpPr>
            <a:spLocks noGrp="1"/>
          </p:cNvSpPr>
          <p:nvPr>
            <p:ph type="sldNum" sz="quarter" idx="4"/>
          </p:nvPr>
        </p:nvSpPr>
        <p:spPr/>
        <p:txBody>
          <a:bodyPr/>
          <a:lstStyle/>
          <a:p>
            <a:fld id="{7F1DA06D-66B4-4947-88F8-D9CE50A8E24D}" type="slidenum">
              <a:rPr lang="en-US" smtClean="0"/>
              <a:pPr/>
              <a:t>52</a:t>
            </a:fld>
            <a:endParaRPr lang="en-US"/>
          </a:p>
        </p:txBody>
      </p:sp>
    </p:spTree>
    <p:extLst>
      <p:ext uri="{BB962C8B-B14F-4D97-AF65-F5344CB8AC3E}">
        <p14:creationId xmlns:p14="http://schemas.microsoft.com/office/powerpoint/2010/main" val="10197750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obrázku 2">
            <a:extLst/>
          </p:cNvPr>
          <p:cNvPicPr>
            <a:picLocks noChangeAspect="1"/>
          </p:cNvPicPr>
          <p:nvPr/>
        </p:nvPicPr>
        <p:blipFill>
          <a:blip r:embed="rId3">
            <a:lum/>
            <a:alphaModFix/>
          </a:blip>
          <a:stretch>
            <a:fillRect/>
          </a:stretch>
        </p:blipFill>
        <p:spPr>
          <a:xfrm>
            <a:off x="1656149" y="3108467"/>
            <a:ext cx="5821133" cy="3504473"/>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661" y="996568"/>
            <a:ext cx="6468005" cy="2233976"/>
          </a:xfrm>
          <a:prstGeom prst="rect">
            <a:avLst/>
          </a:prstGeom>
        </p:spPr>
      </p:pic>
      <p:sp>
        <p:nvSpPr>
          <p:cNvPr id="2" name="Nadpis 1"/>
          <p:cNvSpPr txBox="1">
            <a:spLocks noGrp="1"/>
          </p:cNvSpPr>
          <p:nvPr>
            <p:ph type="title"/>
          </p:nvPr>
        </p:nvSpPr>
        <p:spPr>
          <a:xfrm>
            <a:off x="323540" y="308432"/>
            <a:ext cx="8485609" cy="662878"/>
          </a:xfrm>
        </p:spPr>
        <p:txBody>
          <a:bodyPr/>
          <a:lstStyle/>
          <a:p>
            <a:pPr lvl="0"/>
            <a:r>
              <a:rPr lang="en-CA"/>
              <a:t>SDN/OpenFlow Demo – VTN representation</a:t>
            </a:r>
            <a:endParaRPr lang="cs-CZ"/>
          </a:p>
        </p:txBody>
      </p:sp>
      <p:sp>
        <p:nvSpPr>
          <p:cNvPr id="8" name="Zástupný symbol pro číslo snímku 7"/>
          <p:cNvSpPr>
            <a:spLocks noGrp="1"/>
          </p:cNvSpPr>
          <p:nvPr>
            <p:ph type="sldNum" sz="quarter" idx="4"/>
          </p:nvPr>
        </p:nvSpPr>
        <p:spPr/>
        <p:txBody>
          <a:bodyPr/>
          <a:lstStyle/>
          <a:p>
            <a:fld id="{7F1DA06D-66B4-4947-88F8-D9CE50A8E24D}" type="slidenum">
              <a:rPr lang="en-US" smtClean="0"/>
              <a:pPr/>
              <a:t>53</a:t>
            </a:fld>
            <a:endParaRPr lang="en-US"/>
          </a:p>
        </p:txBody>
      </p:sp>
      <p:sp>
        <p:nvSpPr>
          <p:cNvPr id="9" name="Zástupný symbol pro text 2"/>
          <p:cNvSpPr txBox="1">
            <a:spLocks noGrp="1"/>
          </p:cNvSpPr>
          <p:nvPr>
            <p:ph idx="1"/>
          </p:nvPr>
        </p:nvSpPr>
        <p:spPr>
          <a:xfrm>
            <a:off x="438151" y="3387141"/>
            <a:ext cx="8153400" cy="2992201"/>
          </a:xfrm>
        </p:spPr>
        <p:txBody>
          <a:bodyPr>
            <a:normAutofit/>
          </a:bodyPr>
          <a:lstStyle/>
          <a:p>
            <a:pPr lvl="1">
              <a:buSzPct val="45000"/>
            </a:pPr>
            <a:r>
              <a:rPr lang="en-CA">
                <a:solidFill>
                  <a:srgbClr val="C00000"/>
                </a:solidFill>
              </a:rPr>
              <a:t>VTN representation:</a:t>
            </a:r>
            <a:endParaRPr lang="cs-CZ">
              <a:solidFill>
                <a:srgbClr val="C00000"/>
              </a:solidFill>
            </a:endParaRPr>
          </a:p>
        </p:txBody>
      </p:sp>
    </p:spTree>
    <p:extLst>
      <p:ext uri="{BB962C8B-B14F-4D97-AF65-F5344CB8AC3E}">
        <p14:creationId xmlns:p14="http://schemas.microsoft.com/office/powerpoint/2010/main" val="27367737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661" y="996568"/>
            <a:ext cx="6468005" cy="2233976"/>
          </a:xfrm>
          <a:prstGeom prst="rect">
            <a:avLst/>
          </a:prstGeom>
        </p:spPr>
      </p:pic>
      <p:sp>
        <p:nvSpPr>
          <p:cNvPr id="2" name="Nadpis 1"/>
          <p:cNvSpPr txBox="1">
            <a:spLocks noGrp="1"/>
          </p:cNvSpPr>
          <p:nvPr>
            <p:ph type="title"/>
          </p:nvPr>
        </p:nvSpPr>
        <p:spPr/>
        <p:txBody>
          <a:bodyPr/>
          <a:lstStyle/>
          <a:p>
            <a:pPr lvl="0"/>
            <a:r>
              <a:rPr lang="en-CA"/>
              <a:t>SDN/OpenFlow Demo</a:t>
            </a:r>
            <a:endParaRPr lang="cs-CZ"/>
          </a:p>
        </p:txBody>
      </p:sp>
      <p:pic>
        <p:nvPicPr>
          <p:cNvPr id="7" name="portPrenos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39738" y="3350641"/>
            <a:ext cx="8150225" cy="3014662"/>
          </a:xfrm>
        </p:spPr>
      </p:pic>
      <p:sp>
        <p:nvSpPr>
          <p:cNvPr id="8" name="Zástupný symbol pro číslo snímku 7"/>
          <p:cNvSpPr>
            <a:spLocks noGrp="1"/>
          </p:cNvSpPr>
          <p:nvPr>
            <p:ph type="sldNum" sz="quarter" idx="4"/>
          </p:nvPr>
        </p:nvSpPr>
        <p:spPr/>
        <p:txBody>
          <a:bodyPr/>
          <a:lstStyle/>
          <a:p>
            <a:fld id="{7F1DA06D-66B4-4947-88F8-D9CE50A8E24D}" type="slidenum">
              <a:rPr lang="en-US" smtClean="0"/>
              <a:pPr/>
              <a:t>54</a:t>
            </a:fld>
            <a:endParaRPr lang="en-US"/>
          </a:p>
        </p:txBody>
      </p:sp>
      <p:sp>
        <p:nvSpPr>
          <p:cNvPr id="4" name="Obdélník: se zakulacenými rohy 3"/>
          <p:cNvSpPr/>
          <p:nvPr/>
        </p:nvSpPr>
        <p:spPr>
          <a:xfrm>
            <a:off x="7349067" y="3079989"/>
            <a:ext cx="1666427" cy="346757"/>
          </a:xfrm>
          <a:prstGeom prst="roundRect">
            <a:avLst/>
          </a:prstGeom>
          <a:solidFill>
            <a:srgbClr val="99FF33">
              <a:alpha val="69804"/>
            </a:srgbClr>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en-CA" sz="1633" dirty="0">
                <a:solidFill>
                  <a:srgbClr val="C00000"/>
                </a:solidFill>
              </a:rPr>
              <a:t>Video running…</a:t>
            </a:r>
            <a:endParaRPr lang="cs-CZ" sz="1633" dirty="0">
              <a:solidFill>
                <a:srgbClr val="C00000"/>
              </a:solidFill>
            </a:endParaRPr>
          </a:p>
        </p:txBody>
      </p:sp>
    </p:spTree>
    <p:extLst>
      <p:ext uri="{BB962C8B-B14F-4D97-AF65-F5344CB8AC3E}">
        <p14:creationId xmlns:p14="http://schemas.microsoft.com/office/powerpoint/2010/main" val="93783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0" fill="hold"/>
                                        <p:tgtEl>
                                          <p:spTgt spid="7"/>
                                        </p:tgtEl>
                                      </p:cBhvr>
                                    </p:cmd>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26" presetClass="emph" presetSubtype="0" repeatCount="indefinite" fill="hold" grpId="2" nodeType="withEffect">
                                  <p:stCondLst>
                                    <p:cond delay="0"/>
                                  </p:stCondLst>
                                  <p:childTnLst>
                                    <p:animEffect transition="out" filter="fade">
                                      <p:cBhvr>
                                        <p:cTn id="10" dur="2000" tmFilter="0, 0; .2, .5; .8, .5; 1, 0"/>
                                        <p:tgtEl>
                                          <p:spTgt spid="4"/>
                                        </p:tgtEl>
                                      </p:cBhvr>
                                    </p:animEffect>
                                    <p:animScale>
                                      <p:cBhvr>
                                        <p:cTn id="11" dur="1000" autoRev="1" fill="hold"/>
                                        <p:tgtEl>
                                          <p:spTgt spid="4"/>
                                        </p:tgtEl>
                                      </p:cBhvr>
                                      <p:by x="105000" y="105000"/>
                                    </p:animScale>
                                  </p:childTnLst>
                                </p:cTn>
                              </p:par>
                            </p:childTnLst>
                          </p:cTn>
                        </p:par>
                        <p:par>
                          <p:cTn id="12" fill="hold">
                            <p:stCondLst>
                              <p:cond delay="31500"/>
                            </p:stCondLst>
                            <p:childTnLst>
                              <p:par>
                                <p:cTn id="13" presetID="1" presetClass="exit" presetSubtype="0" fill="hold" grpId="1" nodeType="after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childTnLst>
        </p:cTn>
      </p:par>
    </p:tnLst>
    <p:bldLst>
      <p:bldP spid="4" grpId="0" animBg="1"/>
      <p:bldP spid="4" grpId="1" animBg="1"/>
      <p:bldP spid="4" grpId="2"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normAutofit/>
          </a:bodyPr>
          <a:lstStyle/>
          <a:p>
            <a:pPr lvl="0"/>
            <a:r>
              <a:rPr lang="en-CA" sz="2358"/>
              <a:t>Further examples of real-life use-cases</a:t>
            </a:r>
            <a:endParaRPr lang="cs-CZ" sz="2358"/>
          </a:p>
        </p:txBody>
      </p:sp>
      <p:sp>
        <p:nvSpPr>
          <p:cNvPr id="3" name="Zástupný symbol pro obsah 2"/>
          <p:cNvSpPr>
            <a:spLocks noGrp="1"/>
          </p:cNvSpPr>
          <p:nvPr>
            <p:ph idx="1"/>
          </p:nvPr>
        </p:nvSpPr>
        <p:spPr/>
        <p:txBody>
          <a:bodyPr/>
          <a:lstStyle/>
          <a:p>
            <a:endParaRPr lang="cs-CZ"/>
          </a:p>
        </p:txBody>
      </p:sp>
      <p:sp>
        <p:nvSpPr>
          <p:cNvPr id="6" name="Zástupný symbol pro číslo snímku 5"/>
          <p:cNvSpPr>
            <a:spLocks noGrp="1"/>
          </p:cNvSpPr>
          <p:nvPr>
            <p:ph type="sldNum" sz="quarter" idx="4"/>
          </p:nvPr>
        </p:nvSpPr>
        <p:spPr/>
        <p:txBody>
          <a:bodyPr/>
          <a:lstStyle/>
          <a:p>
            <a:fld id="{7F1DA06D-66B4-4947-88F8-D9CE50A8E24D}" type="slidenum">
              <a:rPr lang="en-US" smtClean="0"/>
              <a:pPr/>
              <a:t>55</a:t>
            </a:fld>
            <a:endParaRPr lang="en-US"/>
          </a:p>
        </p:txBody>
      </p:sp>
      <p:pic>
        <p:nvPicPr>
          <p:cNvPr id="4" name="Obrázek 3"/>
          <p:cNvPicPr>
            <a:picLocks noChangeAspect="1"/>
          </p:cNvPicPr>
          <p:nvPr/>
        </p:nvPicPr>
        <p:blipFill>
          <a:blip r:embed="rId3"/>
          <a:stretch>
            <a:fillRect/>
          </a:stretch>
        </p:blipFill>
        <p:spPr>
          <a:xfrm>
            <a:off x="0" y="1930886"/>
            <a:ext cx="9145342" cy="4357278"/>
          </a:xfrm>
          <a:prstGeom prst="rect">
            <a:avLst/>
          </a:prstGeom>
        </p:spPr>
      </p:pic>
    </p:spTree>
    <p:extLst>
      <p:ext uri="{BB962C8B-B14F-4D97-AF65-F5344CB8AC3E}">
        <p14:creationId xmlns:p14="http://schemas.microsoft.com/office/powerpoint/2010/main" val="24745046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normAutofit/>
          </a:bodyPr>
          <a:lstStyle/>
          <a:p>
            <a:pPr lvl="0"/>
            <a:r>
              <a:rPr lang="en-CA" sz="2358"/>
              <a:t>Further examples of real-life use-cases</a:t>
            </a:r>
            <a:endParaRPr lang="cs-CZ" sz="2358"/>
          </a:p>
        </p:txBody>
      </p:sp>
      <p:sp>
        <p:nvSpPr>
          <p:cNvPr id="3" name="Zástupný symbol pro obsah 2"/>
          <p:cNvSpPr>
            <a:spLocks noGrp="1"/>
          </p:cNvSpPr>
          <p:nvPr>
            <p:ph idx="1"/>
          </p:nvPr>
        </p:nvSpPr>
        <p:spPr/>
        <p:txBody>
          <a:bodyPr/>
          <a:lstStyle/>
          <a:p>
            <a:endParaRPr lang="cs-CZ"/>
          </a:p>
        </p:txBody>
      </p:sp>
      <p:sp>
        <p:nvSpPr>
          <p:cNvPr id="6" name="Zástupný symbol pro číslo snímku 5"/>
          <p:cNvSpPr>
            <a:spLocks noGrp="1"/>
          </p:cNvSpPr>
          <p:nvPr>
            <p:ph type="sldNum" sz="quarter" idx="4"/>
          </p:nvPr>
        </p:nvSpPr>
        <p:spPr/>
        <p:txBody>
          <a:bodyPr/>
          <a:lstStyle/>
          <a:p>
            <a:fld id="{7F1DA06D-66B4-4947-88F8-D9CE50A8E24D}" type="slidenum">
              <a:rPr lang="en-US" smtClean="0"/>
              <a:pPr/>
              <a:t>56</a:t>
            </a:fld>
            <a:endParaRPr lang="en-US"/>
          </a:p>
        </p:txBody>
      </p:sp>
      <p:pic>
        <p:nvPicPr>
          <p:cNvPr id="5" name="Obrázek 4"/>
          <p:cNvPicPr>
            <a:picLocks noChangeAspect="1"/>
          </p:cNvPicPr>
          <p:nvPr/>
        </p:nvPicPr>
        <p:blipFill>
          <a:blip r:embed="rId3"/>
          <a:stretch>
            <a:fillRect/>
          </a:stretch>
        </p:blipFill>
        <p:spPr>
          <a:xfrm>
            <a:off x="1" y="2027852"/>
            <a:ext cx="8972075" cy="4263819"/>
          </a:xfrm>
          <a:prstGeom prst="rect">
            <a:avLst/>
          </a:prstGeom>
        </p:spPr>
      </p:pic>
    </p:spTree>
    <p:extLst>
      <p:ext uri="{BB962C8B-B14F-4D97-AF65-F5344CB8AC3E}">
        <p14:creationId xmlns:p14="http://schemas.microsoft.com/office/powerpoint/2010/main" val="39848618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noAutofit/>
          </a:bodyPr>
          <a:lstStyle/>
          <a:p>
            <a:pPr lvl="0"/>
            <a:r>
              <a:rPr lang="en-CA" sz="2358"/>
              <a:t>Further examples of real-life use-cases</a:t>
            </a:r>
            <a:endParaRPr lang="cs-CZ" sz="2358"/>
          </a:p>
        </p:txBody>
      </p:sp>
      <p:sp>
        <p:nvSpPr>
          <p:cNvPr id="3" name="Zástupný symbol pro obsah 2"/>
          <p:cNvSpPr>
            <a:spLocks noGrp="1"/>
          </p:cNvSpPr>
          <p:nvPr>
            <p:ph idx="1"/>
          </p:nvPr>
        </p:nvSpPr>
        <p:spPr/>
        <p:txBody>
          <a:bodyPr/>
          <a:lstStyle/>
          <a:p>
            <a:endParaRPr lang="cs-CZ"/>
          </a:p>
        </p:txBody>
      </p:sp>
      <p:sp>
        <p:nvSpPr>
          <p:cNvPr id="6" name="Zástupný symbol pro číslo snímku 5"/>
          <p:cNvSpPr>
            <a:spLocks noGrp="1"/>
          </p:cNvSpPr>
          <p:nvPr>
            <p:ph type="sldNum" sz="quarter" idx="4"/>
          </p:nvPr>
        </p:nvSpPr>
        <p:spPr/>
        <p:txBody>
          <a:bodyPr/>
          <a:lstStyle/>
          <a:p>
            <a:fld id="{7F1DA06D-66B4-4947-88F8-D9CE50A8E24D}" type="slidenum">
              <a:rPr lang="en-US" smtClean="0"/>
              <a:pPr/>
              <a:t>57</a:t>
            </a:fld>
            <a:endParaRPr lang="en-US"/>
          </a:p>
        </p:txBody>
      </p:sp>
      <p:pic>
        <p:nvPicPr>
          <p:cNvPr id="4" name="Obrázek 3"/>
          <p:cNvPicPr>
            <a:picLocks noChangeAspect="1"/>
          </p:cNvPicPr>
          <p:nvPr/>
        </p:nvPicPr>
        <p:blipFill>
          <a:blip r:embed="rId3"/>
          <a:stretch>
            <a:fillRect/>
          </a:stretch>
        </p:blipFill>
        <p:spPr>
          <a:xfrm>
            <a:off x="70094" y="2037626"/>
            <a:ext cx="9050541" cy="4259487"/>
          </a:xfrm>
          <a:prstGeom prst="rect">
            <a:avLst/>
          </a:prstGeom>
        </p:spPr>
      </p:pic>
    </p:spTree>
    <p:extLst>
      <p:ext uri="{BB962C8B-B14F-4D97-AF65-F5344CB8AC3E}">
        <p14:creationId xmlns:p14="http://schemas.microsoft.com/office/powerpoint/2010/main" val="20486734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noGrp="1"/>
          </p:cNvSpPr>
          <p:nvPr>
            <p:ph type="title"/>
          </p:nvPr>
        </p:nvSpPr>
        <p:spPr/>
        <p:txBody>
          <a:bodyPr>
            <a:normAutofit/>
          </a:bodyPr>
          <a:lstStyle/>
          <a:p>
            <a:pPr lvl="0"/>
            <a:r>
              <a:rPr lang="en-CA" sz="2358"/>
              <a:t>Further examples of real-life use-cases</a:t>
            </a:r>
            <a:endParaRPr lang="cs-CZ" sz="2358"/>
          </a:p>
        </p:txBody>
      </p:sp>
      <p:sp>
        <p:nvSpPr>
          <p:cNvPr id="3" name="Zástupný symbol pro obsah 2"/>
          <p:cNvSpPr>
            <a:spLocks noGrp="1"/>
          </p:cNvSpPr>
          <p:nvPr>
            <p:ph idx="1"/>
          </p:nvPr>
        </p:nvSpPr>
        <p:spPr/>
        <p:txBody>
          <a:bodyPr>
            <a:normAutofit lnSpcReduction="10000"/>
          </a:bodyPr>
          <a:lstStyle/>
          <a:p>
            <a:r>
              <a:rPr lang="en-CA"/>
              <a:t>Further use-case examples related to university usage</a:t>
            </a:r>
          </a:p>
          <a:p>
            <a:pPr lvl="3"/>
            <a:r>
              <a:rPr lang="en-CA"/>
              <a:t>prioritize traffic / enforce lower priority (backups)</a:t>
            </a:r>
          </a:p>
          <a:p>
            <a:pPr lvl="3"/>
            <a:r>
              <a:rPr lang="en-CA"/>
              <a:t>security applications</a:t>
            </a:r>
          </a:p>
          <a:p>
            <a:pPr lvl="4"/>
            <a:r>
              <a:rPr lang="en-CA"/>
              <a:t>centralized monitoring probes (monitoring just specific traffic)</a:t>
            </a:r>
          </a:p>
          <a:p>
            <a:pPr lvl="5"/>
            <a:r>
              <a:rPr lang="en-CA"/>
              <a:t>e.g. HTTP traffic through DPI, FTP through common probes</a:t>
            </a:r>
          </a:p>
          <a:p>
            <a:pPr lvl="4"/>
            <a:r>
              <a:rPr lang="en-CA"/>
              <a:t>isolation of infected nodes and monitoring the attacker</a:t>
            </a:r>
          </a:p>
          <a:p>
            <a:pPr lvl="4"/>
            <a:r>
              <a:rPr lang="en-CA"/>
              <a:t>distribution of filtering rules</a:t>
            </a:r>
          </a:p>
          <a:p>
            <a:pPr lvl="5"/>
            <a:r>
              <a:rPr lang="en-CA"/>
              <a:t>in cooperation with stateful firewall</a:t>
            </a:r>
          </a:p>
          <a:p>
            <a:pPr lvl="3"/>
            <a:r>
              <a:rPr lang="en-CA"/>
              <a:t>connection redundancy, high-capacity links deployment, …</a:t>
            </a:r>
          </a:p>
          <a:p>
            <a:pPr lvl="3"/>
            <a:r>
              <a:rPr lang="en-CA"/>
              <a:t>etc. etc.</a:t>
            </a:r>
          </a:p>
        </p:txBody>
      </p:sp>
      <p:sp>
        <p:nvSpPr>
          <p:cNvPr id="6" name="Zástupný symbol pro číslo snímku 5"/>
          <p:cNvSpPr>
            <a:spLocks noGrp="1"/>
          </p:cNvSpPr>
          <p:nvPr>
            <p:ph type="sldNum" sz="quarter" idx="4"/>
          </p:nvPr>
        </p:nvSpPr>
        <p:spPr/>
        <p:txBody>
          <a:bodyPr/>
          <a:lstStyle/>
          <a:p>
            <a:fld id="{7F1DA06D-66B4-4947-88F8-D9CE50A8E24D}" type="slidenum">
              <a:rPr lang="en-US" smtClean="0"/>
              <a:pPr/>
              <a:t>58</a:t>
            </a:fld>
            <a:endParaRPr lang="en-US"/>
          </a:p>
        </p:txBody>
      </p:sp>
    </p:spTree>
    <p:extLst>
      <p:ext uri="{BB962C8B-B14F-4D97-AF65-F5344CB8AC3E}">
        <p14:creationId xmlns:p14="http://schemas.microsoft.com/office/powerpoint/2010/main" val="35211473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91568" y="1398181"/>
            <a:ext cx="7615451" cy="1533067"/>
          </a:xfrm>
          <a:prstGeom prst="rect">
            <a:avLst/>
          </a:prstGeom>
          <a:solidFill>
            <a:schemeClr val="lt1"/>
          </a:solidFill>
          <a:ln>
            <a:noFill/>
            <a:bevel/>
          </a:ln>
          <a:effectLst/>
        </p:spPr>
        <p:style>
          <a:lnRef idx="2">
            <a:schemeClr val="dk1"/>
          </a:lnRef>
          <a:fillRef idx="1">
            <a:schemeClr val="lt1"/>
          </a:fillRef>
          <a:effectRef idx="0">
            <a:schemeClr val="dk1"/>
          </a:effectRef>
          <a:fontRef idx="minor">
            <a:schemeClr val="dk1"/>
          </a:fontRef>
        </p:style>
        <p:txBody>
          <a:bodyPr wrap="square" tIns="180000" bIns="180000" rtlCol="0">
            <a:spAutoFit/>
          </a:bodyPr>
          <a:lstStyle/>
          <a:p>
            <a:pPr algn="ctr"/>
            <a:r>
              <a:rPr lang="en-CA" sz="3800" b="1">
                <a:solidFill>
                  <a:srgbClr val="990000"/>
                </a:solidFill>
                <a:latin typeface="CMU Sans Serif" panose="02000603000000000000" pitchFamily="2" charset="0"/>
                <a:ea typeface="CMU Sans Serif" panose="02000603000000000000" pitchFamily="2" charset="0"/>
                <a:cs typeface="CMU Sans Serif" panose="02000603000000000000" pitchFamily="2" charset="0"/>
              </a:rPr>
              <a:t>Network Function Virtualization (NFV)</a:t>
            </a:r>
            <a:endParaRPr lang="cs-CZ" sz="3800" b="1">
              <a:solidFill>
                <a:srgbClr val="990000"/>
              </a:solidFill>
              <a:latin typeface="CMU Sans Serif" panose="02000603000000000000" pitchFamily="2" charset="0"/>
              <a:ea typeface="CMU Sans Serif" panose="02000603000000000000" pitchFamily="2" charset="0"/>
              <a:cs typeface="CMU Sans Serif" panose="02000603000000000000" pitchFamily="2" charset="0"/>
            </a:endParaRPr>
          </a:p>
        </p:txBody>
      </p:sp>
    </p:spTree>
    <p:extLst>
      <p:ext uri="{BB962C8B-B14F-4D97-AF65-F5344CB8AC3E}">
        <p14:creationId xmlns:p14="http://schemas.microsoft.com/office/powerpoint/2010/main" val="35590828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a:grpSpLocks/>
          </p:cNvGrpSpPr>
          <p:nvPr/>
        </p:nvGrpSpPr>
        <p:grpSpPr bwMode="auto">
          <a:xfrm>
            <a:off x="2879725" y="2068513"/>
            <a:ext cx="2065338" cy="1482725"/>
            <a:chOff x="1728" y="1416"/>
            <a:chExt cx="1301" cy="672"/>
          </a:xfrm>
        </p:grpSpPr>
        <p:sp>
          <p:nvSpPr>
            <p:cNvPr id="21534" name="AutoShape 22"/>
            <p:cNvSpPr>
              <a:spLocks/>
            </p:cNvSpPr>
            <p:nvPr/>
          </p:nvSpPr>
          <p:spPr bwMode="auto">
            <a:xfrm>
              <a:off x="1728" y="1416"/>
              <a:ext cx="192" cy="672"/>
            </a:xfrm>
            <a:prstGeom prst="rightBrace">
              <a:avLst>
                <a:gd name="adj1" fmla="val 45306"/>
                <a:gd name="adj2" fmla="val 48514"/>
              </a:avLst>
            </a:prstGeom>
            <a:noFill/>
            <a:ln w="19050">
              <a:solidFill>
                <a:schemeClr val="tx1"/>
              </a:solidFill>
              <a:round/>
              <a:headEnd/>
              <a:tailEnd/>
            </a:ln>
          </p:spPr>
          <p:txBody>
            <a:bodyPr wrap="none" anchor="ctr"/>
            <a:lstStyle/>
            <a:p>
              <a:pPr fontAlgn="base">
                <a:spcBef>
                  <a:spcPct val="0"/>
                </a:spcBef>
                <a:spcAft>
                  <a:spcPct val="0"/>
                </a:spcAft>
                <a:defRPr/>
              </a:pPr>
              <a:endParaRPr lang="en-US">
                <a:solidFill>
                  <a:prstClr val="black"/>
                </a:solidFill>
                <a:ea typeface="ＭＳ Ｐゴシック" charset="-128"/>
                <a:cs typeface="ＭＳ Ｐゴシック" charset="-128"/>
              </a:endParaRPr>
            </a:p>
          </p:txBody>
        </p:sp>
        <p:sp>
          <p:nvSpPr>
            <p:cNvPr id="21535" name="Text Box 23"/>
            <p:cNvSpPr txBox="1">
              <a:spLocks noChangeArrowheads="1"/>
            </p:cNvSpPr>
            <p:nvPr/>
          </p:nvSpPr>
          <p:spPr bwMode="auto">
            <a:xfrm>
              <a:off x="1968" y="1566"/>
              <a:ext cx="1061" cy="291"/>
            </a:xfrm>
            <a:prstGeom prst="rect">
              <a:avLst/>
            </a:prstGeom>
            <a:noFill/>
            <a:ln w="9525">
              <a:noFill/>
              <a:miter lim="800000"/>
              <a:headEnd/>
              <a:tailEnd/>
            </a:ln>
          </p:spPr>
          <p:txBody>
            <a:bodyPr>
              <a:spAutoFit/>
            </a:bodyPr>
            <a:lstStyle/>
            <a:p>
              <a:pPr fontAlgn="base">
                <a:spcBef>
                  <a:spcPct val="0"/>
                </a:spcBef>
                <a:spcAft>
                  <a:spcPct val="0"/>
                </a:spcAft>
                <a:defRPr/>
              </a:pPr>
              <a:r>
                <a:rPr lang="en-US">
                  <a:solidFill>
                    <a:prstClr val="black"/>
                  </a:solidFill>
                  <a:ea typeface="ＭＳ Ｐゴシック" charset="-128"/>
                  <a:cs typeface="ＭＳ Ｐゴシック" charset="-128"/>
                </a:rPr>
                <a:t>Million of lines</a:t>
              </a:r>
              <a:br>
                <a:rPr lang="en-US">
                  <a:solidFill>
                    <a:prstClr val="black"/>
                  </a:solidFill>
                  <a:ea typeface="ＭＳ Ｐゴシック" charset="-128"/>
                  <a:cs typeface="ＭＳ Ｐゴシック" charset="-128"/>
                </a:rPr>
              </a:br>
              <a:r>
                <a:rPr lang="en-US">
                  <a:solidFill>
                    <a:prstClr val="black"/>
                  </a:solidFill>
                  <a:ea typeface="ＭＳ Ｐゴシック" charset="-128"/>
                  <a:cs typeface="ＭＳ Ｐゴシック" charset="-128"/>
                </a:rPr>
                <a:t>of source code</a:t>
              </a:r>
            </a:p>
          </p:txBody>
        </p:sp>
      </p:grpSp>
      <p:sp>
        <p:nvSpPr>
          <p:cNvPr id="679960" name="Text Box 24"/>
          <p:cNvSpPr txBox="1">
            <a:spLocks noChangeArrowheads="1"/>
          </p:cNvSpPr>
          <p:nvPr/>
        </p:nvSpPr>
        <p:spPr bwMode="auto">
          <a:xfrm>
            <a:off x="4937125" y="2486025"/>
            <a:ext cx="1254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800">
                <a:solidFill>
                  <a:prstClr val="black"/>
                </a:solidFill>
                <a:ea typeface="ＭＳ Ｐゴシック" panose="020B0600070205080204" pitchFamily="34" charset="-128"/>
              </a:rPr>
              <a:t>6000+ RFCs</a:t>
            </a:r>
          </a:p>
        </p:txBody>
      </p:sp>
      <p:sp>
        <p:nvSpPr>
          <p:cNvPr id="679961" name="Text Box 25"/>
          <p:cNvSpPr txBox="1">
            <a:spLocks noChangeArrowheads="1"/>
          </p:cNvSpPr>
          <p:nvPr/>
        </p:nvSpPr>
        <p:spPr bwMode="auto">
          <a:xfrm>
            <a:off x="6272213" y="2486025"/>
            <a:ext cx="1617662" cy="366713"/>
          </a:xfrm>
          <a:prstGeom prst="rect">
            <a:avLst/>
          </a:prstGeom>
          <a:noFill/>
          <a:ln w="9525">
            <a:noFill/>
            <a:miter lim="800000"/>
            <a:headEnd/>
            <a:tailEnd/>
          </a:ln>
        </p:spPr>
        <p:txBody>
          <a:bodyPr wrap="none">
            <a:spAutoFit/>
          </a:bodyPr>
          <a:lstStyle/>
          <a:p>
            <a:pPr fontAlgn="base">
              <a:spcBef>
                <a:spcPct val="0"/>
              </a:spcBef>
              <a:spcAft>
                <a:spcPct val="0"/>
              </a:spcAft>
              <a:defRPr/>
            </a:pPr>
            <a:r>
              <a:rPr lang="en-US">
                <a:solidFill>
                  <a:prstClr val="black"/>
                </a:solidFill>
                <a:ea typeface="ＭＳ Ｐゴシック" charset="-128"/>
                <a:cs typeface="ＭＳ Ｐゴシック" charset="-128"/>
              </a:rPr>
              <a:t>Barrier to entry</a:t>
            </a:r>
          </a:p>
        </p:txBody>
      </p:sp>
      <p:grpSp>
        <p:nvGrpSpPr>
          <p:cNvPr id="3" name="Group 35"/>
          <p:cNvGrpSpPr>
            <a:grpSpLocks/>
          </p:cNvGrpSpPr>
          <p:nvPr/>
        </p:nvGrpSpPr>
        <p:grpSpPr bwMode="auto">
          <a:xfrm>
            <a:off x="2879725" y="3654425"/>
            <a:ext cx="2114550" cy="952500"/>
            <a:chOff x="1728" y="2232"/>
            <a:chExt cx="1332" cy="672"/>
          </a:xfrm>
        </p:grpSpPr>
        <p:sp>
          <p:nvSpPr>
            <p:cNvPr id="21532" name="AutoShape 27"/>
            <p:cNvSpPr>
              <a:spLocks/>
            </p:cNvSpPr>
            <p:nvPr/>
          </p:nvSpPr>
          <p:spPr bwMode="auto">
            <a:xfrm>
              <a:off x="1728" y="2232"/>
              <a:ext cx="192" cy="672"/>
            </a:xfrm>
            <a:prstGeom prst="rightBrace">
              <a:avLst>
                <a:gd name="adj1" fmla="val 45306"/>
                <a:gd name="adj2" fmla="val 48514"/>
              </a:avLst>
            </a:prstGeom>
            <a:noFill/>
            <a:ln w="19050">
              <a:solidFill>
                <a:schemeClr val="tx1"/>
              </a:solidFill>
              <a:round/>
              <a:headEnd/>
              <a:tailEnd/>
            </a:ln>
          </p:spPr>
          <p:txBody>
            <a:bodyPr wrap="none" anchor="ctr"/>
            <a:lstStyle/>
            <a:p>
              <a:pPr fontAlgn="base">
                <a:spcBef>
                  <a:spcPct val="0"/>
                </a:spcBef>
                <a:spcAft>
                  <a:spcPct val="0"/>
                </a:spcAft>
                <a:defRPr/>
              </a:pPr>
              <a:endParaRPr lang="en-US">
                <a:solidFill>
                  <a:prstClr val="black"/>
                </a:solidFill>
                <a:ea typeface="ＭＳ Ｐゴシック" charset="-128"/>
                <a:cs typeface="ＭＳ Ｐゴシック" charset="-128"/>
              </a:endParaRPr>
            </a:p>
          </p:txBody>
        </p:sp>
        <p:sp>
          <p:nvSpPr>
            <p:cNvPr id="21533" name="Text Box 28"/>
            <p:cNvSpPr txBox="1">
              <a:spLocks noChangeArrowheads="1"/>
            </p:cNvSpPr>
            <p:nvPr/>
          </p:nvSpPr>
          <p:spPr bwMode="auto">
            <a:xfrm>
              <a:off x="1968" y="2328"/>
              <a:ext cx="1092" cy="259"/>
            </a:xfrm>
            <a:prstGeom prst="rect">
              <a:avLst/>
            </a:prstGeom>
            <a:noFill/>
            <a:ln w="9525">
              <a:noFill/>
              <a:miter lim="800000"/>
              <a:headEnd/>
              <a:tailEnd/>
            </a:ln>
          </p:spPr>
          <p:txBody>
            <a:bodyPr>
              <a:spAutoFit/>
            </a:bodyPr>
            <a:lstStyle/>
            <a:p>
              <a:pPr fontAlgn="base">
                <a:spcBef>
                  <a:spcPct val="0"/>
                </a:spcBef>
                <a:spcAft>
                  <a:spcPct val="0"/>
                </a:spcAft>
                <a:defRPr/>
              </a:pPr>
              <a:r>
                <a:rPr lang="en-US">
                  <a:solidFill>
                    <a:prstClr val="black"/>
                  </a:solidFill>
                  <a:ea typeface="ＭＳ Ｐゴシック" charset="-128"/>
                  <a:cs typeface="ＭＳ Ｐゴシック" charset="-128"/>
                </a:rPr>
                <a:t>Billions of gates</a:t>
              </a:r>
            </a:p>
          </p:txBody>
        </p:sp>
      </p:grpSp>
      <p:sp>
        <p:nvSpPr>
          <p:cNvPr id="679965" name="Text Box 29"/>
          <p:cNvSpPr txBox="1">
            <a:spLocks noChangeArrowheads="1"/>
          </p:cNvSpPr>
          <p:nvPr/>
        </p:nvSpPr>
        <p:spPr bwMode="auto">
          <a:xfrm>
            <a:off x="4937125" y="3795713"/>
            <a:ext cx="901700" cy="366712"/>
          </a:xfrm>
          <a:prstGeom prst="rect">
            <a:avLst/>
          </a:prstGeom>
          <a:noFill/>
          <a:ln w="9525">
            <a:noFill/>
            <a:miter lim="800000"/>
            <a:headEnd/>
            <a:tailEnd/>
          </a:ln>
        </p:spPr>
        <p:txBody>
          <a:bodyPr wrap="none">
            <a:spAutoFit/>
          </a:bodyPr>
          <a:lstStyle/>
          <a:p>
            <a:pPr fontAlgn="base">
              <a:spcBef>
                <a:spcPct val="0"/>
              </a:spcBef>
              <a:spcAft>
                <a:spcPct val="0"/>
              </a:spcAft>
              <a:defRPr/>
            </a:pPr>
            <a:r>
              <a:rPr lang="en-US">
                <a:solidFill>
                  <a:prstClr val="black"/>
                </a:solidFill>
                <a:ea typeface="ＭＳ Ｐゴシック" charset="-128"/>
                <a:cs typeface="ＭＳ Ｐゴシック" charset="-128"/>
              </a:rPr>
              <a:t>Bloated</a:t>
            </a:r>
          </a:p>
        </p:txBody>
      </p:sp>
      <p:sp>
        <p:nvSpPr>
          <p:cNvPr id="679966" name="Text Box 30"/>
          <p:cNvSpPr txBox="1">
            <a:spLocks noChangeArrowheads="1"/>
          </p:cNvSpPr>
          <p:nvPr/>
        </p:nvSpPr>
        <p:spPr bwMode="auto">
          <a:xfrm>
            <a:off x="6272213" y="3795713"/>
            <a:ext cx="1506537" cy="366712"/>
          </a:xfrm>
          <a:prstGeom prst="rect">
            <a:avLst/>
          </a:prstGeom>
          <a:noFill/>
          <a:ln w="9525">
            <a:noFill/>
            <a:miter lim="800000"/>
            <a:headEnd/>
            <a:tailEnd/>
          </a:ln>
        </p:spPr>
        <p:txBody>
          <a:bodyPr wrap="none">
            <a:spAutoFit/>
          </a:bodyPr>
          <a:lstStyle/>
          <a:p>
            <a:pPr fontAlgn="base">
              <a:spcBef>
                <a:spcPct val="0"/>
              </a:spcBef>
              <a:spcAft>
                <a:spcPct val="0"/>
              </a:spcAft>
              <a:defRPr/>
            </a:pPr>
            <a:r>
              <a:rPr lang="en-US">
                <a:solidFill>
                  <a:prstClr val="black"/>
                </a:solidFill>
                <a:ea typeface="ＭＳ Ｐゴシック" charset="-128"/>
                <a:cs typeface="ＭＳ Ｐゴシック" charset="-128"/>
              </a:rPr>
              <a:t>Power Hungry</a:t>
            </a:r>
          </a:p>
        </p:txBody>
      </p:sp>
      <p:sp>
        <p:nvSpPr>
          <p:cNvPr id="679968" name="Text Box 32"/>
          <p:cNvSpPr txBox="1">
            <a:spLocks noChangeArrowheads="1"/>
          </p:cNvSpPr>
          <p:nvPr/>
        </p:nvSpPr>
        <p:spPr bwMode="auto">
          <a:xfrm>
            <a:off x="882650" y="4789488"/>
            <a:ext cx="795655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80000"/>
              </a:lnSpc>
              <a:spcAft>
                <a:spcPct val="0"/>
              </a:spcAft>
              <a:buClr>
                <a:prstClr val="black"/>
              </a:buClr>
              <a:buSzPct val="75000"/>
              <a:buFont typeface="Wingdings" panose="05000000000000000000" pitchFamily="2" charset="2"/>
              <a:buNone/>
            </a:pPr>
            <a:r>
              <a:rPr lang="en-US" altLang="cs-CZ" sz="2400">
                <a:solidFill>
                  <a:prstClr val="black"/>
                </a:solidFill>
                <a:ea typeface="ＭＳ Ｐゴシック" panose="020B0600070205080204" pitchFamily="34" charset="-128"/>
              </a:rPr>
              <a:t>Many complex functions baked into the infrastructure</a:t>
            </a:r>
          </a:p>
          <a:p>
            <a:pPr lvl="2" fontAlgn="base">
              <a:lnSpc>
                <a:spcPct val="80000"/>
              </a:lnSpc>
              <a:spcAft>
                <a:spcPct val="0"/>
              </a:spcAft>
              <a:buClr>
                <a:prstClr val="black"/>
              </a:buClr>
              <a:buSzPct val="75000"/>
              <a:buFontTx/>
              <a:buNone/>
            </a:pPr>
            <a:r>
              <a:rPr lang="en-US" altLang="cs-CZ" sz="2000" i="1">
                <a:solidFill>
                  <a:srgbClr val="1F497D"/>
                </a:solidFill>
                <a:ea typeface="ＭＳ Ｐゴシック" panose="020B0600070205080204" pitchFamily="34" charset="-128"/>
              </a:rPr>
              <a:t>OSPF, BGP, multicast, differentiated services,</a:t>
            </a:r>
            <a:br>
              <a:rPr lang="en-US" altLang="cs-CZ" sz="2000" i="1">
                <a:solidFill>
                  <a:srgbClr val="1F497D"/>
                </a:solidFill>
                <a:ea typeface="ＭＳ Ｐゴシック" panose="020B0600070205080204" pitchFamily="34" charset="-128"/>
              </a:rPr>
            </a:br>
            <a:r>
              <a:rPr lang="en-US" altLang="cs-CZ" sz="2000" i="1">
                <a:solidFill>
                  <a:srgbClr val="1F497D"/>
                </a:solidFill>
                <a:ea typeface="ＭＳ Ｐゴシック" panose="020B0600070205080204" pitchFamily="34" charset="-128"/>
              </a:rPr>
              <a:t>Traffic Engineering, NAT, firewalls, MPLS, redundant layers, …</a:t>
            </a:r>
          </a:p>
          <a:p>
            <a:pPr fontAlgn="base">
              <a:lnSpc>
                <a:spcPct val="80000"/>
              </a:lnSpc>
              <a:spcAft>
                <a:spcPct val="0"/>
              </a:spcAft>
              <a:buClr>
                <a:prstClr val="black"/>
              </a:buClr>
              <a:buSzPct val="75000"/>
              <a:buFont typeface="Wingdings" panose="05000000000000000000" pitchFamily="2" charset="2"/>
              <a:buNone/>
            </a:pPr>
            <a:endParaRPr lang="en-US" altLang="cs-CZ" sz="2400">
              <a:solidFill>
                <a:srgbClr val="C0504D"/>
              </a:solidFill>
              <a:ea typeface="ＭＳ Ｐゴシック" panose="020B0600070205080204" pitchFamily="34" charset="-128"/>
            </a:endParaRPr>
          </a:p>
          <a:p>
            <a:pPr fontAlgn="base">
              <a:lnSpc>
                <a:spcPct val="80000"/>
              </a:lnSpc>
              <a:spcAft>
                <a:spcPct val="0"/>
              </a:spcAft>
              <a:buClr>
                <a:prstClr val="black"/>
              </a:buClr>
              <a:buSzPct val="75000"/>
              <a:buFontTx/>
              <a:buNone/>
            </a:pPr>
            <a:r>
              <a:rPr lang="en-US" altLang="cs-CZ" sz="2400">
                <a:solidFill>
                  <a:srgbClr val="000000"/>
                </a:solidFill>
                <a:ea typeface="ＭＳ Ｐゴシック" panose="020B0600070205080204" pitchFamily="34" charset="-128"/>
              </a:rPr>
              <a:t>An industry with a “mainframe-mentality”, reluctant to change</a:t>
            </a:r>
          </a:p>
          <a:p>
            <a:pPr fontAlgn="base">
              <a:lnSpc>
                <a:spcPct val="80000"/>
              </a:lnSpc>
              <a:spcAft>
                <a:spcPct val="0"/>
              </a:spcAft>
              <a:buClr>
                <a:prstClr val="black"/>
              </a:buClr>
              <a:buSzPct val="75000"/>
              <a:buFont typeface="Wingdings" panose="05000000000000000000" pitchFamily="2" charset="2"/>
              <a:buNone/>
            </a:pPr>
            <a:endParaRPr lang="en-US" altLang="cs-CZ" sz="2400">
              <a:solidFill>
                <a:srgbClr val="C0504D"/>
              </a:solidFill>
              <a:ea typeface="ＭＳ Ｐゴシック" panose="020B0600070205080204" pitchFamily="34" charset="-128"/>
            </a:endParaRPr>
          </a:p>
        </p:txBody>
      </p:sp>
      <p:sp>
        <p:nvSpPr>
          <p:cNvPr id="10249" name="Title 26"/>
          <p:cNvSpPr>
            <a:spLocks noGrp="1"/>
          </p:cNvSpPr>
          <p:nvPr>
            <p:ph type="title" idx="4294967295"/>
          </p:nvPr>
        </p:nvSpPr>
        <p:spPr>
          <a:xfrm>
            <a:off x="711200" y="249238"/>
            <a:ext cx="8229600" cy="911225"/>
          </a:xfrm>
        </p:spPr>
        <p:txBody>
          <a:bodyPr/>
          <a:lstStyle/>
          <a:p>
            <a:pPr eaLnBrk="1" hangingPunct="1"/>
            <a:r>
              <a:rPr lang="en-US" altLang="cs-CZ">
                <a:latin typeface="Calibri" panose="020F0502020204030204" pitchFamily="34" charset="0"/>
                <a:cs typeface="Calibri" panose="020F0502020204030204" pitchFamily="34" charset="0"/>
              </a:rPr>
              <a:t>			The Ossified Network</a:t>
            </a:r>
          </a:p>
        </p:txBody>
      </p:sp>
      <p:sp>
        <p:nvSpPr>
          <p:cNvPr id="26" name="Rounded Rectangle 25"/>
          <p:cNvSpPr/>
          <p:nvPr/>
        </p:nvSpPr>
        <p:spPr>
          <a:xfrm>
            <a:off x="457201" y="3654186"/>
            <a:ext cx="2366984" cy="952500"/>
          </a:xfrm>
          <a:prstGeom prst="roundRect">
            <a:avLst/>
          </a:prstGeom>
          <a:solidFill>
            <a:srgbClr val="000090"/>
          </a:solidFill>
        </p:spPr>
        <p:style>
          <a:lnRef idx="0">
            <a:schemeClr val="accent2"/>
          </a:lnRef>
          <a:fillRef idx="3">
            <a:schemeClr val="accent2"/>
          </a:fillRef>
          <a:effectRef idx="3">
            <a:schemeClr val="accent2"/>
          </a:effectRef>
          <a:fontRef idx="minor">
            <a:schemeClr val="lt1"/>
          </a:fontRef>
        </p:style>
        <p:txBody>
          <a:bodyPr anchor="ctr"/>
          <a:lstStyle/>
          <a:p>
            <a:pPr algn="ctr" fontAlgn="base">
              <a:spcBef>
                <a:spcPct val="0"/>
              </a:spcBef>
              <a:spcAft>
                <a:spcPct val="0"/>
              </a:spcAft>
              <a:defRPr/>
            </a:pPr>
            <a:r>
              <a:rPr lang="en-US" sz="1600" b="1">
                <a:solidFill>
                  <a:srgbClr val="C3D69B"/>
                </a:solidFill>
                <a:ea typeface="ＭＳ Ｐゴシック"/>
                <a:cs typeface="ＭＳ Ｐゴシック"/>
              </a:rPr>
              <a:t>Specialized Packet Forwarding Hardware</a:t>
            </a:r>
            <a:endParaRPr lang="en-US" sz="1400" b="1">
              <a:solidFill>
                <a:srgbClr val="C3D69B"/>
              </a:solidFill>
              <a:ea typeface="ＭＳ Ｐゴシック"/>
              <a:cs typeface="ＭＳ Ｐゴシック"/>
            </a:endParaRPr>
          </a:p>
        </p:txBody>
      </p:sp>
      <p:sp>
        <p:nvSpPr>
          <p:cNvPr id="27" name="Rounded Rectangle 26"/>
          <p:cNvSpPr/>
          <p:nvPr/>
        </p:nvSpPr>
        <p:spPr>
          <a:xfrm>
            <a:off x="457200" y="2763022"/>
            <a:ext cx="2366985" cy="788185"/>
          </a:xfrm>
          <a:prstGeom prst="roundRect">
            <a:avLst/>
          </a:prstGeom>
          <a:gradFill>
            <a:gsLst>
              <a:gs pos="0">
                <a:srgbClr val="FF0000"/>
              </a:gs>
              <a:gs pos="100000">
                <a:srgbClr val="F7545C"/>
              </a:gs>
            </a:gsLst>
          </a:gra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600" dirty="0">
                <a:solidFill>
                  <a:srgbClr val="FFFFFF"/>
                </a:solidFill>
              </a:rPr>
              <a:t>Operating</a:t>
            </a:r>
          </a:p>
          <a:p>
            <a:pPr algn="ctr">
              <a:defRPr/>
            </a:pPr>
            <a:r>
              <a:rPr lang="en-US" sz="1600" dirty="0">
                <a:solidFill>
                  <a:srgbClr val="FFFFFF"/>
                </a:solidFill>
              </a:rPr>
              <a:t>System</a:t>
            </a:r>
          </a:p>
        </p:txBody>
      </p:sp>
      <p:sp>
        <p:nvSpPr>
          <p:cNvPr id="28" name="Rounded Rectangle 27"/>
          <p:cNvSpPr/>
          <p:nvPr/>
        </p:nvSpPr>
        <p:spPr>
          <a:xfrm>
            <a:off x="457200" y="2069064"/>
            <a:ext cx="895927" cy="593699"/>
          </a:xfrm>
          <a:prstGeom prst="roundRect">
            <a:avLst/>
          </a:prstGeom>
          <a:gradFill>
            <a:gsLst>
              <a:gs pos="0">
                <a:schemeClr val="accent6">
                  <a:tint val="100000"/>
                  <a:shade val="100000"/>
                  <a:satMod val="130000"/>
                  <a:alpha val="60000"/>
                </a:schemeClr>
              </a:gs>
              <a:gs pos="100000">
                <a:schemeClr val="accent6">
                  <a:tint val="50000"/>
                  <a:shade val="100000"/>
                  <a:satMod val="350000"/>
                  <a:alpha val="45000"/>
                </a:schemeClr>
              </a:gs>
            </a:gsLst>
          </a:gradFill>
        </p:spPr>
        <p:style>
          <a:lnRef idx="0">
            <a:schemeClr val="accent6"/>
          </a:lnRef>
          <a:fillRef idx="3">
            <a:schemeClr val="accent6"/>
          </a:fillRef>
          <a:effectRef idx="3">
            <a:schemeClr val="accent6"/>
          </a:effectRef>
          <a:fontRef idx="minor">
            <a:schemeClr val="lt1"/>
          </a:fontRef>
        </p:style>
        <p:txBody>
          <a:bodyPr anchor="ctr"/>
          <a:lstStyle/>
          <a:p>
            <a:pPr>
              <a:defRPr/>
            </a:pPr>
            <a:r>
              <a:rPr lang="en-US" sz="1600" dirty="0">
                <a:solidFill>
                  <a:srgbClr val="FFFFFF"/>
                </a:solidFill>
              </a:rPr>
              <a:t>Feature</a:t>
            </a:r>
          </a:p>
        </p:txBody>
      </p:sp>
      <p:grpSp>
        <p:nvGrpSpPr>
          <p:cNvPr id="10259" name="Rounded Rectangle 29"/>
          <p:cNvGrpSpPr>
            <a:grpSpLocks/>
          </p:cNvGrpSpPr>
          <p:nvPr/>
        </p:nvGrpSpPr>
        <p:grpSpPr bwMode="auto">
          <a:xfrm>
            <a:off x="1889125" y="2036763"/>
            <a:ext cx="987425" cy="700087"/>
            <a:chOff x="1190" y="1283"/>
            <a:chExt cx="622" cy="441"/>
          </a:xfrm>
        </p:grpSpPr>
        <p:pic>
          <p:nvPicPr>
            <p:cNvPr id="10266" name="Rounded Rectangle 2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 y="1283"/>
              <a:ext cx="622"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7" name="Text Box 26"/>
            <p:cNvSpPr txBox="1">
              <a:spLocks noChangeArrowheads="1"/>
            </p:cNvSpPr>
            <p:nvPr/>
          </p:nvSpPr>
          <p:spPr bwMode="auto">
            <a:xfrm>
              <a:off x="1244" y="1322"/>
              <a:ext cx="517"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cs-CZ" sz="1600">
                  <a:solidFill>
                    <a:srgbClr val="FFFFFF"/>
                  </a:solidFill>
                  <a:ea typeface="ＭＳ Ｐゴシック" panose="020B0600070205080204" pitchFamily="34" charset="-128"/>
                </a:rPr>
                <a:t>Feature</a:t>
              </a:r>
            </a:p>
          </p:txBody>
        </p:sp>
      </p:grpSp>
      <p:cxnSp>
        <p:nvCxnSpPr>
          <p:cNvPr id="10260" name="Straight Connector 30"/>
          <p:cNvCxnSpPr>
            <a:cxnSpLocks noChangeShapeType="1"/>
          </p:cNvCxnSpPr>
          <p:nvPr/>
        </p:nvCxnSpPr>
        <p:spPr bwMode="auto">
          <a:xfrm>
            <a:off x="1357313" y="2365375"/>
            <a:ext cx="590550" cy="1588"/>
          </a:xfrm>
          <a:prstGeom prst="line">
            <a:avLst/>
          </a:prstGeom>
          <a:noFill/>
          <a:ln w="25400">
            <a:solidFill>
              <a:schemeClr val="accent1"/>
            </a:solidFill>
            <a:prstDash val="dot"/>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4" name="Group 37"/>
          <p:cNvGrpSpPr>
            <a:grpSpLocks/>
          </p:cNvGrpSpPr>
          <p:nvPr/>
        </p:nvGrpSpPr>
        <p:grpSpPr bwMode="auto">
          <a:xfrm>
            <a:off x="2528888" y="1285875"/>
            <a:ext cx="5345112" cy="782638"/>
            <a:chOff x="2528312" y="1285694"/>
            <a:chExt cx="5345304" cy="783370"/>
          </a:xfrm>
        </p:grpSpPr>
        <p:sp>
          <p:nvSpPr>
            <p:cNvPr id="33" name="TextBox 32"/>
            <p:cNvSpPr txBox="1"/>
            <p:nvPr/>
          </p:nvSpPr>
          <p:spPr>
            <a:xfrm>
              <a:off x="3349078" y="1285694"/>
              <a:ext cx="4524538" cy="641950"/>
            </a:xfrm>
            <a:prstGeom prst="rect">
              <a:avLst/>
            </a:prstGeom>
            <a:solidFill>
              <a:schemeClr val="tx2">
                <a:lumMod val="40000"/>
                <a:lumOff val="60000"/>
              </a:schemeClr>
            </a:solidFill>
          </p:spPr>
          <p:txBody>
            <a:bodyPr wrap="none">
              <a:spAutoFit/>
            </a:bodyPr>
            <a:lstStyle/>
            <a:p>
              <a:pPr fontAlgn="base">
                <a:spcBef>
                  <a:spcPct val="0"/>
                </a:spcBef>
                <a:spcAft>
                  <a:spcPct val="0"/>
                </a:spcAft>
                <a:defRPr/>
              </a:pPr>
              <a:r>
                <a:rPr lang="en-US">
                  <a:solidFill>
                    <a:prstClr val="black"/>
                  </a:solidFill>
                  <a:ea typeface="ＭＳ Ｐゴシック"/>
                  <a:cs typeface="ＭＳ Ｐゴシック"/>
                </a:rPr>
                <a:t>Routing, management, mobility management, </a:t>
              </a:r>
              <a:br>
                <a:rPr lang="en-US">
                  <a:solidFill>
                    <a:prstClr val="black"/>
                  </a:solidFill>
                  <a:ea typeface="ＭＳ Ｐゴシック"/>
                  <a:cs typeface="ＭＳ Ｐゴシック"/>
                </a:rPr>
              </a:br>
              <a:r>
                <a:rPr lang="en-US">
                  <a:solidFill>
                    <a:prstClr val="black"/>
                  </a:solidFill>
                  <a:ea typeface="ＭＳ Ｐゴシック"/>
                  <a:cs typeface="ＭＳ Ｐゴシック"/>
                </a:rPr>
                <a:t>access control, VPNs, …</a:t>
              </a:r>
            </a:p>
          </p:txBody>
        </p:sp>
        <p:cxnSp>
          <p:nvCxnSpPr>
            <p:cNvPr id="10265" name="Straight Arrow Connector 36"/>
            <p:cNvCxnSpPr>
              <a:cxnSpLocks noChangeShapeType="1"/>
              <a:stCxn id="33" idx="1"/>
            </p:cNvCxnSpPr>
            <p:nvPr/>
          </p:nvCxnSpPr>
          <p:spPr bwMode="auto">
            <a:xfrm rot="10800000" flipV="1">
              <a:off x="2528312" y="1608258"/>
              <a:ext cx="820766" cy="460806"/>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10262" name="Slide Number Placeholder 22"/>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hlink"/>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CC0000"/>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fontAlgn="base">
              <a:spcBef>
                <a:spcPct val="0"/>
              </a:spcBef>
              <a:spcAft>
                <a:spcPct val="0"/>
              </a:spcAft>
              <a:buFontTx/>
              <a:buNone/>
            </a:pPr>
            <a:fld id="{60B15D96-BB49-46E2-ABD5-E523F083BCCB}" type="slidenum">
              <a:rPr lang="en-US" altLang="cs-CZ" sz="1200" smtClean="0">
                <a:solidFill>
                  <a:srgbClr val="898989"/>
                </a:solidFill>
                <a:ea typeface="ＭＳ Ｐゴシック" panose="020B0600070205080204" pitchFamily="34" charset="-128"/>
              </a:rPr>
              <a:pPr algn="r" fontAlgn="base">
                <a:spcBef>
                  <a:spcPct val="0"/>
                </a:spcBef>
                <a:spcAft>
                  <a:spcPct val="0"/>
                </a:spcAft>
                <a:buFontTx/>
                <a:buNone/>
              </a:pPr>
              <a:t>6</a:t>
            </a:fld>
            <a:endParaRPr lang="en-US" altLang="cs-CZ" sz="1200">
              <a:solidFill>
                <a:srgbClr val="898989"/>
              </a:solidFill>
              <a:ea typeface="ＭＳ Ｐゴシック" panose="020B0600070205080204" pitchFamily="34" charset="-128"/>
            </a:endParaRPr>
          </a:p>
        </p:txBody>
      </p:sp>
      <p:pic>
        <p:nvPicPr>
          <p:cNvPr id="10263"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649413"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ástupný symbol pro datum 4"/>
          <p:cNvSpPr>
            <a:spLocks noGrp="1"/>
          </p:cNvSpPr>
          <p:nvPr>
            <p:ph type="dt" sz="half" idx="10"/>
          </p:nvPr>
        </p:nvSpPr>
        <p:spPr/>
        <p:txBody>
          <a:bodyPr/>
          <a:lstStyle/>
          <a:p>
            <a:pPr>
              <a:defRPr/>
            </a:pPr>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pPr>
              <a:defRPr/>
            </a:pPr>
            <a:fld id="{23776532-A5AF-48D7-B00A-BA430FBB7DBE}" type="slidenum">
              <a:rPr lang="en-US" altLang="cs-CZ" smtClean="0"/>
              <a:pPr>
                <a:defRPr/>
              </a:pPr>
              <a:t>6</a:t>
            </a:fld>
            <a:endParaRPr lang="en-US" altLang="cs-CZ"/>
          </a:p>
        </p:txBody>
      </p:sp>
    </p:spTree>
    <p:extLst>
      <p:ext uri="{BB962C8B-B14F-4D97-AF65-F5344CB8AC3E}">
        <p14:creationId xmlns:p14="http://schemas.microsoft.com/office/powerpoint/2010/main" val="15941520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99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799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99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7996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799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60" grpId="0"/>
      <p:bldP spid="679961" grpId="0"/>
      <p:bldP spid="679965" grpId="0"/>
      <p:bldP spid="679966" grpId="0"/>
      <p:bldP spid="67996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a:t>Today’s network infrastructure</a:t>
            </a:r>
            <a:endParaRPr lang="sk-SK" dirty="0"/>
          </a:p>
        </p:txBody>
      </p:sp>
      <p:sp>
        <p:nvSpPr>
          <p:cNvPr id="3" name="Zástupný symbol obsahu 2"/>
          <p:cNvSpPr>
            <a:spLocks noGrp="1"/>
          </p:cNvSpPr>
          <p:nvPr>
            <p:ph idx="1"/>
          </p:nvPr>
        </p:nvSpPr>
        <p:spPr/>
        <p:txBody>
          <a:bodyPr>
            <a:normAutofit fontScale="92500" lnSpcReduction="10000"/>
          </a:bodyPr>
          <a:lstStyle/>
          <a:p>
            <a:r>
              <a:rPr lang="en-US" dirty="0"/>
              <a:t>Diverse network functions (NF)</a:t>
            </a:r>
            <a:r>
              <a:rPr lang="sk-SK" dirty="0"/>
              <a:t>.</a:t>
            </a:r>
            <a:endParaRPr lang="en-US" dirty="0"/>
          </a:p>
          <a:p>
            <a:r>
              <a:rPr lang="en-US" dirty="0"/>
              <a:t>Providing desired overall functionality or service</a:t>
            </a:r>
            <a:r>
              <a:rPr lang="sk-SK" dirty="0"/>
              <a:t>.</a:t>
            </a:r>
          </a:p>
          <a:p>
            <a:r>
              <a:rPr lang="en-US" dirty="0"/>
              <a:t>Adding new services</a:t>
            </a:r>
          </a:p>
          <a:p>
            <a:pPr lvl="1"/>
            <a:r>
              <a:rPr lang="sk-SK" dirty="0"/>
              <a:t>N</a:t>
            </a:r>
            <a:r>
              <a:rPr lang="en-US" dirty="0" err="1"/>
              <a:t>ew</a:t>
            </a:r>
            <a:r>
              <a:rPr lang="en-US" dirty="0"/>
              <a:t> service instances take weeks to activate</a:t>
            </a:r>
          </a:p>
          <a:p>
            <a:pPr lvl="1"/>
            <a:r>
              <a:rPr lang="en-US" dirty="0"/>
              <a:t>New service types may take months up to years</a:t>
            </a:r>
          </a:p>
          <a:p>
            <a:pPr lvl="1"/>
            <a:r>
              <a:rPr lang="en-US" dirty="0"/>
              <a:t>New service types require either new equipment or upgrading of </a:t>
            </a:r>
            <a:r>
              <a:rPr lang="en-US"/>
              <a:t>existing equipment</a:t>
            </a:r>
          </a:p>
          <a:p>
            <a:r>
              <a:rPr lang="sk-SK"/>
              <a:t>We have to simplify network design, increase agility, speed up deployment of new services.</a:t>
            </a:r>
          </a:p>
        </p:txBody>
      </p:sp>
      <p:sp>
        <p:nvSpPr>
          <p:cNvPr id="4" name="Zástupný symbol pro datum 3"/>
          <p:cNvSpPr>
            <a:spLocks noGrp="1"/>
          </p:cNvSpPr>
          <p:nvPr>
            <p:ph type="dt" sz="half" idx="10"/>
          </p:nvPr>
        </p:nvSpPr>
        <p:spPr/>
        <p:txBody>
          <a:bodyPr/>
          <a:lstStyle/>
          <a:p>
            <a:r>
              <a:rPr lang="cs-CZ" dirty="0">
                <a:solidFill>
                  <a:srgbClr val="676A55">
                    <a:tint val="60000"/>
                    <a:satMod val="155000"/>
                  </a:srgbClr>
                </a:solidFill>
              </a:rPr>
              <a:t>Ludek Matyska  •  SDN  •  </a:t>
            </a:r>
            <a:r>
              <a:rPr lang="cs-CZ" dirty="0" smtClean="0">
                <a:solidFill>
                  <a:srgbClr val="676A55">
                    <a:tint val="60000"/>
                    <a:satMod val="155000"/>
                  </a:srgbClr>
                </a:solidFill>
              </a:rPr>
              <a:t>5/</a:t>
            </a:r>
            <a:r>
              <a:rPr lang="en-US" dirty="0" smtClean="0">
                <a:solidFill>
                  <a:srgbClr val="676A55">
                    <a:tint val="60000"/>
                    <a:satMod val="155000"/>
                  </a:srgbClr>
                </a:solidFill>
              </a:rPr>
              <a:t>22/</a:t>
            </a:r>
            <a:r>
              <a:rPr lang="cs-CZ" dirty="0" smtClean="0">
                <a:solidFill>
                  <a:srgbClr val="676A55">
                    <a:tint val="60000"/>
                    <a:satMod val="155000"/>
                  </a:srgbClr>
                </a:solidFill>
              </a:rPr>
              <a:t>201</a:t>
            </a:r>
            <a:r>
              <a:rPr lang="en-US" dirty="0" smtClean="0">
                <a:solidFill>
                  <a:srgbClr val="676A55">
                    <a:tint val="60000"/>
                    <a:satMod val="155000"/>
                  </a:srgbClr>
                </a:solidFill>
              </a:rPr>
              <a:t>8</a:t>
            </a:r>
            <a:endParaRPr lang="en-US" dirty="0">
              <a:solidFill>
                <a:srgbClr val="676A55">
                  <a:tint val="60000"/>
                  <a:satMod val="155000"/>
                </a:srgbClr>
              </a:solidFill>
            </a:endParaRPr>
          </a:p>
        </p:txBody>
      </p:sp>
      <p:sp>
        <p:nvSpPr>
          <p:cNvPr id="5" name="Zástupný symbol pro číslo snímku 4"/>
          <p:cNvSpPr>
            <a:spLocks noGrp="1"/>
          </p:cNvSpPr>
          <p:nvPr>
            <p:ph type="sldNum" sz="quarter" idx="12"/>
          </p:nvPr>
        </p:nvSpPr>
        <p:spPr/>
        <p:txBody>
          <a:bodyPr/>
          <a:lstStyle/>
          <a:p>
            <a:fld id="{8C592886-E571-45D5-8B56-343DC94F8FA6}" type="slidenum">
              <a:rPr lang="en-US" smtClean="0">
                <a:solidFill>
                  <a:srgbClr val="EAEBDE">
                    <a:shade val="90000"/>
                  </a:srgbClr>
                </a:solidFill>
              </a:rPr>
              <a:pPr/>
              <a:t>60</a:t>
            </a:fld>
            <a:endParaRPr lang="en-US" dirty="0">
              <a:solidFill>
                <a:srgbClr val="EAEBDE">
                  <a:shade val="90000"/>
                </a:srgbClr>
              </a:solidFill>
            </a:endParaRPr>
          </a:p>
        </p:txBody>
      </p:sp>
    </p:spTree>
    <p:extLst>
      <p:ext uri="{BB962C8B-B14F-4D97-AF65-F5344CB8AC3E}">
        <p14:creationId xmlns:p14="http://schemas.microsoft.com/office/powerpoint/2010/main" val="37309684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What is NFV ?</a:t>
            </a:r>
            <a:endParaRPr lang="sk-SK" dirty="0"/>
          </a:p>
        </p:txBody>
      </p:sp>
      <p:sp>
        <p:nvSpPr>
          <p:cNvPr id="3" name="Zástupný symbol obsahu 2"/>
          <p:cNvSpPr>
            <a:spLocks noGrp="1"/>
          </p:cNvSpPr>
          <p:nvPr>
            <p:ph idx="1"/>
          </p:nvPr>
        </p:nvSpPr>
        <p:spPr/>
        <p:txBody>
          <a:bodyPr/>
          <a:lstStyle/>
          <a:p>
            <a:r>
              <a:rPr lang="en-US" dirty="0"/>
              <a:t>NFV – Network Functions Virtualization</a:t>
            </a:r>
          </a:p>
          <a:p>
            <a:r>
              <a:rPr lang="en-US" dirty="0"/>
              <a:t>Likewise VM</a:t>
            </a:r>
          </a:p>
          <a:p>
            <a:r>
              <a:rPr lang="en-US" dirty="0"/>
              <a:t>Virtualization – NF and part of the infrastructure is implemented as a software.</a:t>
            </a:r>
          </a:p>
          <a:p>
            <a:r>
              <a:rPr lang="en-US" dirty="0"/>
              <a:t>Result – from dedicated proprietary appliance to COTS hardware</a:t>
            </a:r>
            <a:endParaRPr lang="sk-SK" dirty="0"/>
          </a:p>
        </p:txBody>
      </p:sp>
      <p:sp>
        <p:nvSpPr>
          <p:cNvPr id="4" name="Zástupný symbol pro datum 3"/>
          <p:cNvSpPr>
            <a:spLocks noGrp="1"/>
          </p:cNvSpPr>
          <p:nvPr>
            <p:ph type="dt" sz="half" idx="10"/>
          </p:nvPr>
        </p:nvSpPr>
        <p:spPr/>
        <p:txBody>
          <a:bodyPr/>
          <a:lstStyle/>
          <a:p>
            <a:r>
              <a:rPr lang="cs-CZ" dirty="0">
                <a:solidFill>
                  <a:srgbClr val="676A55">
                    <a:tint val="60000"/>
                    <a:satMod val="155000"/>
                  </a:srgbClr>
                </a:solidFill>
              </a:rPr>
              <a:t>Ludek Matyska  •  SDN  •  </a:t>
            </a:r>
            <a:r>
              <a:rPr lang="cs-CZ" dirty="0" smtClean="0">
                <a:solidFill>
                  <a:srgbClr val="676A55">
                    <a:tint val="60000"/>
                    <a:satMod val="155000"/>
                  </a:srgbClr>
                </a:solidFill>
              </a:rPr>
              <a:t>5/</a:t>
            </a:r>
            <a:r>
              <a:rPr lang="en-US" dirty="0" smtClean="0">
                <a:solidFill>
                  <a:srgbClr val="676A55">
                    <a:tint val="60000"/>
                    <a:satMod val="155000"/>
                  </a:srgbClr>
                </a:solidFill>
              </a:rPr>
              <a:t>22/</a:t>
            </a:r>
            <a:r>
              <a:rPr lang="cs-CZ" dirty="0" smtClean="0">
                <a:solidFill>
                  <a:srgbClr val="676A55">
                    <a:tint val="60000"/>
                    <a:satMod val="155000"/>
                  </a:srgbClr>
                </a:solidFill>
              </a:rPr>
              <a:t>201</a:t>
            </a:r>
            <a:r>
              <a:rPr lang="en-US" dirty="0" smtClean="0">
                <a:solidFill>
                  <a:srgbClr val="676A55">
                    <a:tint val="60000"/>
                    <a:satMod val="155000"/>
                  </a:srgbClr>
                </a:solidFill>
              </a:rPr>
              <a:t>8</a:t>
            </a:r>
            <a:endParaRPr lang="en-US" dirty="0">
              <a:solidFill>
                <a:srgbClr val="676A55">
                  <a:tint val="60000"/>
                  <a:satMod val="155000"/>
                </a:srgbClr>
              </a:solidFill>
            </a:endParaRPr>
          </a:p>
        </p:txBody>
      </p:sp>
      <p:sp>
        <p:nvSpPr>
          <p:cNvPr id="5" name="Zástupný symbol pro číslo snímku 4"/>
          <p:cNvSpPr>
            <a:spLocks noGrp="1"/>
          </p:cNvSpPr>
          <p:nvPr>
            <p:ph type="sldNum" sz="quarter" idx="12"/>
          </p:nvPr>
        </p:nvSpPr>
        <p:spPr/>
        <p:txBody>
          <a:bodyPr/>
          <a:lstStyle/>
          <a:p>
            <a:fld id="{8C592886-E571-45D5-8B56-343DC94F8FA6}" type="slidenum">
              <a:rPr lang="en-US" smtClean="0">
                <a:solidFill>
                  <a:srgbClr val="EAEBDE">
                    <a:shade val="90000"/>
                  </a:srgbClr>
                </a:solidFill>
              </a:rPr>
              <a:pPr/>
              <a:t>61</a:t>
            </a:fld>
            <a:endParaRPr lang="en-US" dirty="0">
              <a:solidFill>
                <a:srgbClr val="EAEBDE">
                  <a:shade val="90000"/>
                </a:srgbClr>
              </a:solidFill>
            </a:endParaRPr>
          </a:p>
        </p:txBody>
      </p:sp>
    </p:spTree>
    <p:extLst>
      <p:ext uri="{BB962C8B-B14F-4D97-AF65-F5344CB8AC3E}">
        <p14:creationId xmlns:p14="http://schemas.microsoft.com/office/powerpoint/2010/main" val="10037986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oorinsightsstrategy.com/wp-content/uploads/2013/08/traditional-NFV.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78" y="1652216"/>
            <a:ext cx="8272882" cy="4714774"/>
          </a:xfrm>
          <a:prstGeom prst="rect">
            <a:avLst/>
          </a:prstGeom>
          <a:noFill/>
          <a:extLst>
            <a:ext uri="{909E8E84-426E-40DD-AFC4-6F175D3DCCD1}">
              <a14:hiddenFill xmlns:a14="http://schemas.microsoft.com/office/drawing/2010/main">
                <a:solidFill>
                  <a:srgbClr val="FFFFFF"/>
                </a:solidFill>
              </a14:hiddenFill>
            </a:ext>
          </a:extLst>
        </p:spPr>
      </p:pic>
      <p:sp>
        <p:nvSpPr>
          <p:cNvPr id="7" name="Nadpis 1"/>
          <p:cNvSpPr>
            <a:spLocks noGrp="1"/>
          </p:cNvSpPr>
          <p:nvPr>
            <p:ph type="title"/>
          </p:nvPr>
        </p:nvSpPr>
        <p:spPr>
          <a:xfrm>
            <a:off x="457200" y="253536"/>
            <a:ext cx="8229600" cy="1143000"/>
          </a:xfrm>
        </p:spPr>
        <p:txBody>
          <a:bodyPr/>
          <a:lstStyle/>
          <a:p>
            <a:r>
              <a:rPr lang="en-US" dirty="0"/>
              <a:t>NFV in nutshell</a:t>
            </a:r>
            <a:endParaRPr lang="sk-SK" dirty="0"/>
          </a:p>
        </p:txBody>
      </p:sp>
      <p:sp>
        <p:nvSpPr>
          <p:cNvPr id="2" name="Zástupný symbol pro datum 1"/>
          <p:cNvSpPr>
            <a:spLocks noGrp="1"/>
          </p:cNvSpPr>
          <p:nvPr>
            <p:ph type="dt" sz="half" idx="10"/>
          </p:nvPr>
        </p:nvSpPr>
        <p:spPr/>
        <p:txBody>
          <a:bodyPr/>
          <a:lstStyle/>
          <a:p>
            <a:r>
              <a:rPr lang="cs-CZ" dirty="0">
                <a:solidFill>
                  <a:srgbClr val="676A55">
                    <a:tint val="60000"/>
                    <a:satMod val="155000"/>
                  </a:srgbClr>
                </a:solidFill>
              </a:rPr>
              <a:t>Ludek Matyska  •  SDN  •  </a:t>
            </a:r>
            <a:r>
              <a:rPr lang="cs-CZ" dirty="0" smtClean="0">
                <a:solidFill>
                  <a:srgbClr val="676A55">
                    <a:tint val="60000"/>
                    <a:satMod val="155000"/>
                  </a:srgbClr>
                </a:solidFill>
              </a:rPr>
              <a:t>5/</a:t>
            </a:r>
            <a:r>
              <a:rPr lang="en-US" dirty="0" smtClean="0">
                <a:solidFill>
                  <a:srgbClr val="676A55">
                    <a:tint val="60000"/>
                    <a:satMod val="155000"/>
                  </a:srgbClr>
                </a:solidFill>
              </a:rPr>
              <a:t>22</a:t>
            </a:r>
            <a:r>
              <a:rPr lang="cs-CZ" dirty="0" smtClean="0">
                <a:solidFill>
                  <a:srgbClr val="676A55">
                    <a:tint val="60000"/>
                    <a:satMod val="155000"/>
                  </a:srgbClr>
                </a:solidFill>
              </a:rPr>
              <a:t>/201</a:t>
            </a:r>
            <a:r>
              <a:rPr lang="en-US" dirty="0" smtClean="0">
                <a:solidFill>
                  <a:srgbClr val="676A55">
                    <a:tint val="60000"/>
                    <a:satMod val="155000"/>
                  </a:srgbClr>
                </a:solidFill>
              </a:rPr>
              <a:t>8</a:t>
            </a:r>
            <a:endParaRPr lang="en-US" dirty="0">
              <a:solidFill>
                <a:srgbClr val="676A55">
                  <a:tint val="60000"/>
                  <a:satMod val="155000"/>
                </a:srgbClr>
              </a:solidFill>
            </a:endParaRPr>
          </a:p>
        </p:txBody>
      </p:sp>
      <p:sp>
        <p:nvSpPr>
          <p:cNvPr id="3" name="Zástupný symbol pro číslo snímku 2"/>
          <p:cNvSpPr>
            <a:spLocks noGrp="1"/>
          </p:cNvSpPr>
          <p:nvPr>
            <p:ph type="sldNum" sz="quarter" idx="12"/>
          </p:nvPr>
        </p:nvSpPr>
        <p:spPr/>
        <p:txBody>
          <a:bodyPr/>
          <a:lstStyle/>
          <a:p>
            <a:fld id="{8C592886-E571-45D5-8B56-343DC94F8FA6}" type="slidenum">
              <a:rPr lang="en-US" smtClean="0">
                <a:solidFill>
                  <a:srgbClr val="EAEBDE">
                    <a:shade val="90000"/>
                  </a:srgbClr>
                </a:solidFill>
              </a:rPr>
              <a:pPr/>
              <a:t>62</a:t>
            </a:fld>
            <a:endParaRPr lang="en-US" dirty="0">
              <a:solidFill>
                <a:srgbClr val="EAEBDE">
                  <a:shade val="90000"/>
                </a:srgbClr>
              </a:solidFill>
            </a:endParaRPr>
          </a:p>
        </p:txBody>
      </p:sp>
    </p:spTree>
    <p:extLst>
      <p:ext uri="{BB962C8B-B14F-4D97-AF65-F5344CB8AC3E}">
        <p14:creationId xmlns:p14="http://schemas.microsoft.com/office/powerpoint/2010/main" val="7037239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91568" y="2012332"/>
            <a:ext cx="7615451" cy="948291"/>
          </a:xfrm>
          <a:prstGeom prst="rect">
            <a:avLst/>
          </a:prstGeom>
          <a:solidFill>
            <a:schemeClr val="lt1"/>
          </a:solidFill>
          <a:ln>
            <a:noFill/>
            <a:bevel/>
          </a:ln>
          <a:effectLst/>
        </p:spPr>
        <p:style>
          <a:lnRef idx="2">
            <a:schemeClr val="dk1"/>
          </a:lnRef>
          <a:fillRef idx="1">
            <a:schemeClr val="lt1"/>
          </a:fillRef>
          <a:effectRef idx="0">
            <a:schemeClr val="dk1"/>
          </a:effectRef>
          <a:fontRef idx="minor">
            <a:schemeClr val="dk1"/>
          </a:fontRef>
        </p:style>
        <p:txBody>
          <a:bodyPr wrap="square" tIns="180000" bIns="180000" rtlCol="0">
            <a:spAutoFit/>
          </a:bodyPr>
          <a:lstStyle/>
          <a:p>
            <a:pPr algn="ctr"/>
            <a:r>
              <a:rPr lang="en-CA" sz="3800" b="1">
                <a:solidFill>
                  <a:srgbClr val="990000"/>
                </a:solidFill>
                <a:latin typeface="CMU Sans Serif" panose="02000603000000000000" pitchFamily="2" charset="0"/>
                <a:ea typeface="CMU Sans Serif" panose="02000603000000000000" pitchFamily="2" charset="0"/>
                <a:cs typeface="CMU Sans Serif" panose="02000603000000000000" pitchFamily="2" charset="0"/>
              </a:rPr>
              <a:t>SDN controllers</a:t>
            </a:r>
            <a:endParaRPr lang="cs-CZ" sz="3800" b="1">
              <a:solidFill>
                <a:srgbClr val="990000"/>
              </a:solidFill>
              <a:latin typeface="CMU Sans Serif" panose="02000603000000000000" pitchFamily="2" charset="0"/>
              <a:ea typeface="CMU Sans Serif" panose="02000603000000000000" pitchFamily="2" charset="0"/>
              <a:cs typeface="CMU Sans Serif" panose="02000603000000000000" pitchFamily="2" charset="0"/>
            </a:endParaRPr>
          </a:p>
        </p:txBody>
      </p:sp>
    </p:spTree>
    <p:extLst>
      <p:ext uri="{BB962C8B-B14F-4D97-AF65-F5344CB8AC3E}">
        <p14:creationId xmlns:p14="http://schemas.microsoft.com/office/powerpoint/2010/main" val="12142173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en-CA"/>
              <a:t>SDN controllers</a:t>
            </a:r>
            <a:endParaRPr lang="cs-CZ"/>
          </a:p>
        </p:txBody>
      </p:sp>
      <p:sp>
        <p:nvSpPr>
          <p:cNvPr id="4" name="Zástupný symbol pro obsah 3"/>
          <p:cNvSpPr>
            <a:spLocks noGrp="1"/>
          </p:cNvSpPr>
          <p:nvPr>
            <p:ph idx="1"/>
          </p:nvPr>
        </p:nvSpPr>
        <p:spPr>
          <a:xfrm>
            <a:off x="438151" y="1392072"/>
            <a:ext cx="8153400" cy="4884903"/>
          </a:xfrm>
        </p:spPr>
        <p:txBody>
          <a:bodyPr/>
          <a:lstStyle/>
          <a:p>
            <a:r>
              <a:rPr lang="en-CA"/>
              <a:t>Common objectives:</a:t>
            </a:r>
          </a:p>
          <a:p>
            <a:pPr lvl="3"/>
            <a:r>
              <a:rPr lang="en-CA"/>
              <a:t>multiple Southbound interface protocol support</a:t>
            </a:r>
          </a:p>
          <a:p>
            <a:pPr lvl="3"/>
            <a:r>
              <a:rPr lang="en-CA"/>
              <a:t>well-defined Northbound API support</a:t>
            </a:r>
          </a:p>
          <a:p>
            <a:pPr lvl="3"/>
            <a:r>
              <a:rPr lang="en-CA"/>
              <a:t>programmability</a:t>
            </a:r>
          </a:p>
          <a:p>
            <a:pPr lvl="3"/>
            <a:r>
              <a:rPr lang="en-CA"/>
              <a:t>high availability &amp; </a:t>
            </a:r>
            <a:r>
              <a:rPr lang="cs-CZ"/>
              <a:t/>
            </a:r>
            <a:br>
              <a:rPr lang="cs-CZ"/>
            </a:br>
            <a:r>
              <a:rPr lang="en-CA"/>
              <a:t>performance</a:t>
            </a:r>
          </a:p>
          <a:p>
            <a:pPr lvl="3"/>
            <a:r>
              <a:rPr lang="en-CA"/>
              <a:t>security</a:t>
            </a:r>
          </a:p>
          <a:p>
            <a:r>
              <a:rPr lang="en-CA"/>
              <a:t>Open-source vs. commercial</a:t>
            </a:r>
          </a:p>
        </p:txBody>
      </p:sp>
      <p:sp>
        <p:nvSpPr>
          <p:cNvPr id="5" name="Zástupný symbol pro datum 4"/>
          <p:cNvSpPr>
            <a:spLocks noGrp="1"/>
          </p:cNvSpPr>
          <p:nvPr>
            <p:ph type="dt" sz="half" idx="2"/>
          </p:nvPr>
        </p:nvSpPr>
        <p:spPr/>
        <p:txBody>
          <a:bodyPr/>
          <a:lstStyle/>
          <a:p>
            <a:r>
              <a:rPr lang="cs-CZ" dirty="0">
                <a:solidFill>
                  <a:schemeClr val="tx1"/>
                </a:solidFill>
              </a:rPr>
              <a:t>Ludek Matyska  •  SDN  •  </a:t>
            </a:r>
            <a:r>
              <a:rPr lang="cs-CZ" dirty="0" smtClean="0">
                <a:solidFill>
                  <a:schemeClr val="tx1"/>
                </a:solidFill>
              </a:rPr>
              <a:t>5/</a:t>
            </a:r>
            <a:r>
              <a:rPr lang="en-US" dirty="0" smtClean="0">
                <a:solidFill>
                  <a:schemeClr val="tx1"/>
                </a:solidFill>
              </a:rPr>
              <a:t>22</a:t>
            </a:r>
            <a:r>
              <a:rPr lang="cs-CZ" dirty="0" smtClean="0">
                <a:solidFill>
                  <a:schemeClr val="tx1"/>
                </a:solidFill>
              </a:rPr>
              <a:t>/201</a:t>
            </a:r>
            <a:r>
              <a:rPr lang="en-US" dirty="0" smtClean="0">
                <a:solidFill>
                  <a:schemeClr val="tx1"/>
                </a:solidFill>
              </a:rPr>
              <a:t>8</a:t>
            </a:r>
            <a:endParaRPr lang="en-US" dirty="0">
              <a:solidFill>
                <a:schemeClr val="tx1"/>
              </a:solidFill>
            </a:endParaRPr>
          </a:p>
        </p:txBody>
      </p:sp>
      <p:sp>
        <p:nvSpPr>
          <p:cNvPr id="6" name="Zástupný symbol pro číslo snímku 5"/>
          <p:cNvSpPr>
            <a:spLocks noGrp="1"/>
          </p:cNvSpPr>
          <p:nvPr>
            <p:ph type="sldNum" sz="quarter" idx="4"/>
          </p:nvPr>
        </p:nvSpPr>
        <p:spPr/>
        <p:txBody>
          <a:bodyPr/>
          <a:lstStyle/>
          <a:p>
            <a:fld id="{7F1DA06D-66B4-4947-88F8-D9CE50A8E24D}" type="slidenum">
              <a:rPr lang="en-US" smtClean="0"/>
              <a:pPr/>
              <a:t>64</a:t>
            </a:fld>
            <a:endParaRPr lang="en-US"/>
          </a:p>
        </p:txBody>
      </p:sp>
      <p:pic>
        <p:nvPicPr>
          <p:cNvPr id="7" name="Obrázek 6"/>
          <p:cNvPicPr>
            <a:picLocks noChangeAspect="1"/>
          </p:cNvPicPr>
          <p:nvPr/>
        </p:nvPicPr>
        <p:blipFill>
          <a:blip r:embed="rId2"/>
          <a:stretch>
            <a:fillRect/>
          </a:stretch>
        </p:blipFill>
        <p:spPr>
          <a:xfrm>
            <a:off x="5477835" y="2975020"/>
            <a:ext cx="3630460" cy="3630460"/>
          </a:xfrm>
          <a:prstGeom prst="rect">
            <a:avLst/>
          </a:prstGeom>
        </p:spPr>
      </p:pic>
    </p:spTree>
    <p:extLst>
      <p:ext uri="{BB962C8B-B14F-4D97-AF65-F5344CB8AC3E}">
        <p14:creationId xmlns:p14="http://schemas.microsoft.com/office/powerpoint/2010/main" val="33827682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40943" y="880280"/>
            <a:ext cx="9062114" cy="5097440"/>
          </a:xfrm>
          <a:prstGeom prst="rect">
            <a:avLst/>
          </a:prstGeom>
        </p:spPr>
      </p:pic>
      <p:sp>
        <p:nvSpPr>
          <p:cNvPr id="4" name="Zástupný symbol pro datum 3"/>
          <p:cNvSpPr>
            <a:spLocks noGrp="1"/>
          </p:cNvSpPr>
          <p:nvPr>
            <p:ph type="dt" sz="half" idx="10"/>
          </p:nvPr>
        </p:nvSpPr>
        <p:spPr/>
        <p:txBody>
          <a:bodyPr/>
          <a:lstStyle/>
          <a:p>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a:t>
            </a:r>
            <a:r>
              <a:rPr lang="en-US" dirty="0" smtClean="0">
                <a:solidFill>
                  <a:prstClr val="black">
                    <a:tint val="75000"/>
                  </a:prstClr>
                </a:solidFill>
              </a:rPr>
              <a:t>18</a:t>
            </a:r>
            <a:endParaRPr lang="en-US" dirty="0">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8B37D5FE-740C-46F5-801A-FA5477D9711F}"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10529221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0" y="857250"/>
            <a:ext cx="9144000" cy="5143500"/>
          </a:xfrm>
          <a:prstGeom prst="rect">
            <a:avLst/>
          </a:prstGeom>
        </p:spPr>
      </p:pic>
      <p:sp>
        <p:nvSpPr>
          <p:cNvPr id="4" name="Zástupný symbol pro datum 3"/>
          <p:cNvSpPr>
            <a:spLocks noGrp="1"/>
          </p:cNvSpPr>
          <p:nvPr>
            <p:ph type="dt" sz="half" idx="10"/>
          </p:nvPr>
        </p:nvSpPr>
        <p:spPr/>
        <p:txBody>
          <a:bodyPr/>
          <a:lstStyle/>
          <a:p>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8B37D5FE-740C-46F5-801A-FA5477D9711F}" type="slidenum">
              <a:rPr lang="en-US" smtClean="0">
                <a:solidFill>
                  <a:prstClr val="black">
                    <a:tint val="75000"/>
                  </a:prstClr>
                </a:solidFill>
              </a:rPr>
              <a:pPr/>
              <a:t>66</a:t>
            </a:fld>
            <a:endParaRPr lang="en-US">
              <a:solidFill>
                <a:prstClr val="black">
                  <a:tint val="75000"/>
                </a:prstClr>
              </a:solidFill>
            </a:endParaRPr>
          </a:p>
        </p:txBody>
      </p:sp>
    </p:spTree>
    <p:extLst>
      <p:ext uri="{BB962C8B-B14F-4D97-AF65-F5344CB8AC3E}">
        <p14:creationId xmlns:p14="http://schemas.microsoft.com/office/powerpoint/2010/main" val="10864330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6278506"/>
            <a:ext cx="9144000" cy="579494"/>
          </a:xfrm>
          <a:prstGeom prst="rect">
            <a:avLst/>
          </a:prstGeom>
          <a:gradFill flip="none" rotWithShape="1">
            <a:gsLst>
              <a:gs pos="0">
                <a:schemeClr val="tx2">
                  <a:lumMod val="75000"/>
                </a:schemeClr>
              </a:gs>
              <a:gs pos="90000">
                <a:schemeClr val="accent1">
                  <a:tint val="44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Connector 6"/>
          <p:cNvCxnSpPr/>
          <p:nvPr/>
        </p:nvCxnSpPr>
        <p:spPr>
          <a:xfrm>
            <a:off x="0" y="6248400"/>
            <a:ext cx="9144000" cy="0"/>
          </a:xfrm>
          <a:prstGeom prst="line">
            <a:avLst/>
          </a:prstGeom>
          <a:ln w="53975" cmpd="tri">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57819" y="228600"/>
            <a:ext cx="80189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F497D">
                    <a:lumMod val="75000"/>
                  </a:srgbClr>
                </a:solidFill>
                <a:effectLst/>
                <a:uLnTx/>
                <a:uFillTx/>
                <a:latin typeface="Calibri"/>
                <a:ea typeface="+mn-ea"/>
                <a:cs typeface="+mn-cs"/>
              </a:rPr>
              <a:t>OpenDaylight architecture illustration</a:t>
            </a:r>
            <a:endParaRPr kumimoji="0" lang="en-US" sz="3200" b="0"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sp>
        <p:nvSpPr>
          <p:cNvPr id="17" name="Rectangle 16"/>
          <p:cNvSpPr/>
          <p:nvPr/>
        </p:nvSpPr>
        <p:spPr>
          <a:xfrm>
            <a:off x="0" y="6278506"/>
            <a:ext cx="9148850" cy="579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descr="SDN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1400" y="117458"/>
            <a:ext cx="1625600" cy="626451"/>
          </a:xfrm>
          <a:prstGeom prst="rect">
            <a:avLst/>
          </a:prstGeom>
        </p:spPr>
      </p:pic>
      <p:sp>
        <p:nvSpPr>
          <p:cNvPr id="15" name="Rounded Rectangle 14"/>
          <p:cNvSpPr/>
          <p:nvPr/>
        </p:nvSpPr>
        <p:spPr>
          <a:xfrm>
            <a:off x="192646" y="3982144"/>
            <a:ext cx="7507846" cy="529733"/>
          </a:xfrm>
          <a:prstGeom prst="roundRect">
            <a:avLst>
              <a:gd name="adj" fmla="val 11616"/>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17375E"/>
                </a:solidFill>
                <a:effectLst/>
                <a:uLnTx/>
                <a:uFillTx/>
                <a:latin typeface="Calibri"/>
                <a:ea typeface="+mn-ea"/>
                <a:cs typeface="Calibri"/>
              </a:rPr>
              <a:t>Service Abstraction Layer/Core</a:t>
            </a:r>
          </a:p>
        </p:txBody>
      </p:sp>
      <p:sp>
        <p:nvSpPr>
          <p:cNvPr id="18" name="Rounded Rectangle 17"/>
          <p:cNvSpPr/>
          <p:nvPr/>
        </p:nvSpPr>
        <p:spPr>
          <a:xfrm>
            <a:off x="226910" y="2846192"/>
            <a:ext cx="1436791" cy="1046358"/>
          </a:xfrm>
          <a:prstGeom prst="roundRect">
            <a:avLst>
              <a:gd name="adj" fmla="val 10019"/>
            </a:avLst>
          </a:prstGeom>
          <a:solidFill>
            <a:schemeClr val="accent6">
              <a:lumMod val="40000"/>
              <a:lumOff val="60000"/>
            </a:schemeClr>
          </a:solidFill>
          <a:ln w="12700" cmpd="sng">
            <a:solidFill>
              <a:srgbClr val="A2B8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A2B876"/>
                </a:solidFill>
                <a:effectLst/>
                <a:uLnTx/>
                <a:uFillTx/>
                <a:latin typeface="Calibri"/>
                <a:ea typeface="+mn-ea"/>
                <a:cs typeface="+mn-cs"/>
              </a:rPr>
              <a:t> Base Network Functions</a:t>
            </a:r>
          </a:p>
        </p:txBody>
      </p:sp>
      <p:sp>
        <p:nvSpPr>
          <p:cNvPr id="19" name="TextBox 18"/>
          <p:cNvSpPr txBox="1"/>
          <p:nvPr/>
        </p:nvSpPr>
        <p:spPr>
          <a:xfrm>
            <a:off x="3132572" y="1024676"/>
            <a:ext cx="2812209"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C0504D"/>
                </a:solidFill>
                <a:effectLst/>
                <a:uLnTx/>
                <a:uFillTx/>
                <a:latin typeface="HelveticaNeueLT Std ExtBlk Cn" panose="020B0806040502050204" pitchFamily="34" charset="0"/>
                <a:ea typeface="+mn-ea"/>
                <a:cs typeface="+mn-cs"/>
              </a:rPr>
              <a:t>- Lithium</a:t>
            </a:r>
          </a:p>
        </p:txBody>
      </p:sp>
      <p:pic>
        <p:nvPicPr>
          <p:cNvPr id="21" name="Picture 6"/>
          <p:cNvPicPr>
            <a:picLocks noChangeAspect="1"/>
          </p:cNvPicPr>
          <p:nvPr/>
        </p:nvPicPr>
        <p:blipFill>
          <a:blip r:embed="rId4">
            <a:extLst>
              <a:ext uri="{28A0092B-C50C-407E-A947-70E740481C1C}">
                <a14:useLocalDpi xmlns:a14="http://schemas.microsoft.com/office/drawing/2010/main" val="0"/>
              </a:ext>
            </a:extLst>
          </a:blip>
          <a:srcRect b="27104"/>
          <a:stretch>
            <a:fillRect/>
          </a:stretch>
        </p:blipFill>
        <p:spPr bwMode="auto">
          <a:xfrm>
            <a:off x="2417343" y="1050326"/>
            <a:ext cx="1869033" cy="539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ounded Rectangle 21"/>
          <p:cNvSpPr/>
          <p:nvPr/>
        </p:nvSpPr>
        <p:spPr>
          <a:xfrm>
            <a:off x="194708" y="5125017"/>
            <a:ext cx="1166323" cy="407877"/>
          </a:xfrm>
          <a:prstGeom prst="roundRect">
            <a:avLst/>
          </a:prstGeom>
          <a:solidFill>
            <a:srgbClr val="81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err="1">
                <a:ln>
                  <a:noFill/>
                </a:ln>
                <a:solidFill>
                  <a:prstClr val="white"/>
                </a:solidFill>
                <a:effectLst/>
                <a:uLnTx/>
                <a:uFillTx/>
                <a:latin typeface="Calibri"/>
                <a:ea typeface="+mn-ea"/>
                <a:cs typeface="+mn-cs"/>
              </a:rPr>
              <a:t>OpenFlow</a:t>
            </a:r>
            <a:r>
              <a:rPr kumimoji="0" lang="en-US" sz="750" b="1" i="0" u="none" strike="noStrike" kern="1200" cap="none" spc="0" normalizeH="0" baseline="0" noProof="0" dirty="0">
                <a:ln>
                  <a:noFill/>
                </a:ln>
                <a:solidFill>
                  <a:prstClr val="white"/>
                </a:solidFill>
                <a:effectLst/>
                <a:uLnTx/>
                <a:uFillTx/>
                <a:latin typeface="Calibri"/>
                <a:ea typeface="+mn-ea"/>
                <a:cs typeface="+mn-cs"/>
              </a:rPr>
              <a:t> Enabled Devices</a:t>
            </a:r>
          </a:p>
        </p:txBody>
      </p:sp>
      <p:sp>
        <p:nvSpPr>
          <p:cNvPr id="23" name="Rounded Rectangle 22"/>
          <p:cNvSpPr/>
          <p:nvPr/>
        </p:nvSpPr>
        <p:spPr>
          <a:xfrm>
            <a:off x="253025" y="1798405"/>
            <a:ext cx="673512" cy="430619"/>
          </a:xfrm>
          <a:prstGeom prst="roundRect">
            <a:avLst/>
          </a:prstGeom>
          <a:solidFill>
            <a:srgbClr val="C9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Calibri"/>
                <a:ea typeface="+mn-ea"/>
                <a:cs typeface="+mn-cs"/>
              </a:rPr>
              <a:t>DLUX</a:t>
            </a:r>
          </a:p>
        </p:txBody>
      </p:sp>
      <p:sp>
        <p:nvSpPr>
          <p:cNvPr id="24" name="Rounded Rectangle 23"/>
          <p:cNvSpPr/>
          <p:nvPr/>
        </p:nvSpPr>
        <p:spPr>
          <a:xfrm>
            <a:off x="2428169" y="1809948"/>
            <a:ext cx="761808" cy="430619"/>
          </a:xfrm>
          <a:prstGeom prst="roundRect">
            <a:avLst/>
          </a:prstGeom>
          <a:solidFill>
            <a:srgbClr val="C9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Calibri"/>
                <a:ea typeface="+mn-ea"/>
                <a:cs typeface="+mn-cs"/>
              </a:rPr>
              <a:t>VTN Coordinator</a:t>
            </a:r>
          </a:p>
        </p:txBody>
      </p:sp>
      <p:sp>
        <p:nvSpPr>
          <p:cNvPr id="25" name="Rounded Rectangle 24"/>
          <p:cNvSpPr/>
          <p:nvPr/>
        </p:nvSpPr>
        <p:spPr>
          <a:xfrm>
            <a:off x="4691609" y="1815684"/>
            <a:ext cx="673512" cy="430619"/>
          </a:xfrm>
          <a:prstGeom prst="roundRect">
            <a:avLst/>
          </a:prstGeom>
          <a:solidFill>
            <a:srgbClr val="C9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err="1">
                <a:ln>
                  <a:noFill/>
                </a:ln>
                <a:solidFill>
                  <a:prstClr val="white"/>
                </a:solidFill>
                <a:effectLst/>
                <a:uLnTx/>
                <a:uFillTx/>
                <a:latin typeface="Calibri"/>
                <a:ea typeface="+mn-ea"/>
                <a:cs typeface="+mn-cs"/>
              </a:rPr>
              <a:t>OpenStack</a:t>
            </a:r>
            <a:r>
              <a:rPr kumimoji="0" lang="en-US" sz="750" b="1" i="0" u="none" strike="noStrike" kern="1200" cap="none" spc="0" normalizeH="0" baseline="0" noProof="0" dirty="0">
                <a:ln>
                  <a:noFill/>
                </a:ln>
                <a:solidFill>
                  <a:prstClr val="white"/>
                </a:solidFill>
                <a:effectLst/>
                <a:uLnTx/>
                <a:uFillTx/>
                <a:latin typeface="Calibri"/>
                <a:ea typeface="+mn-ea"/>
                <a:cs typeface="+mn-cs"/>
              </a:rPr>
              <a:t> Neutron</a:t>
            </a:r>
          </a:p>
        </p:txBody>
      </p:sp>
      <p:sp>
        <p:nvSpPr>
          <p:cNvPr id="26" name="Rounded Rectangle 25"/>
          <p:cNvSpPr/>
          <p:nvPr/>
        </p:nvSpPr>
        <p:spPr>
          <a:xfrm>
            <a:off x="6866753" y="1830303"/>
            <a:ext cx="673512" cy="430619"/>
          </a:xfrm>
          <a:prstGeom prst="roundRect">
            <a:avLst/>
          </a:prstGeom>
          <a:solidFill>
            <a:srgbClr val="C9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Calibri"/>
                <a:ea typeface="+mn-ea"/>
                <a:cs typeface="+mn-cs"/>
              </a:rPr>
              <a:t>SDNI Wrapper</a:t>
            </a:r>
          </a:p>
        </p:txBody>
      </p:sp>
      <p:sp>
        <p:nvSpPr>
          <p:cNvPr id="27" name="Rounded Rectangle 26"/>
          <p:cNvSpPr/>
          <p:nvPr/>
        </p:nvSpPr>
        <p:spPr>
          <a:xfrm>
            <a:off x="7774599" y="1844259"/>
            <a:ext cx="1318601" cy="430619"/>
          </a:xfrm>
          <a:prstGeom prst="roundRect">
            <a:avLst/>
          </a:prstGeom>
          <a:solidFill>
            <a:srgbClr val="C9B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Calibri"/>
                <a:ea typeface="+mn-ea"/>
                <a:cs typeface="+mn-cs"/>
              </a:rPr>
              <a:t>Network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Calibri"/>
                <a:ea typeface="+mn-ea"/>
                <a:cs typeface="+mn-cs"/>
              </a:rPr>
              <a:t>Orchestrations &amp; Services</a:t>
            </a: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923" y="5558631"/>
            <a:ext cx="1164431" cy="378619"/>
          </a:xfrm>
          <a:prstGeom prst="rect">
            <a:avLst/>
          </a:prstGeom>
        </p:spPr>
      </p:pic>
      <p:sp>
        <p:nvSpPr>
          <p:cNvPr id="29" name="Rounded Rectangle 28"/>
          <p:cNvSpPr/>
          <p:nvPr/>
        </p:nvSpPr>
        <p:spPr>
          <a:xfrm>
            <a:off x="3146582" y="5125017"/>
            <a:ext cx="1066933" cy="407877"/>
          </a:xfrm>
          <a:prstGeom prst="roundRect">
            <a:avLst/>
          </a:prstGeom>
          <a:solidFill>
            <a:srgbClr val="81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Calibri"/>
                <a:ea typeface="+mn-ea"/>
                <a:cs typeface="+mn-cs"/>
              </a:rPr>
              <a:t>Open </a:t>
            </a:r>
            <a:r>
              <a:rPr kumimoji="0" lang="en-US" sz="750" b="1" i="0" u="none" strike="noStrike" kern="1200" cap="none" spc="0" normalizeH="0" baseline="0" noProof="0" dirty="0" err="1">
                <a:ln>
                  <a:noFill/>
                </a:ln>
                <a:solidFill>
                  <a:prstClr val="white"/>
                </a:solidFill>
                <a:effectLst/>
                <a:uLnTx/>
                <a:uFillTx/>
                <a:latin typeface="Calibri"/>
                <a:ea typeface="+mn-ea"/>
                <a:cs typeface="+mn-cs"/>
              </a:rPr>
              <a:t>vSwitches</a:t>
            </a:r>
            <a:endParaRPr kumimoji="0" lang="en-US" sz="750" b="1"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Rounded Rectangle 29"/>
          <p:cNvSpPr/>
          <p:nvPr/>
        </p:nvSpPr>
        <p:spPr>
          <a:xfrm>
            <a:off x="6107412" y="5125017"/>
            <a:ext cx="1149646" cy="407877"/>
          </a:xfrm>
          <a:prstGeom prst="roundRect">
            <a:avLst/>
          </a:prstGeom>
          <a:solidFill>
            <a:srgbClr val="81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Calibri"/>
                <a:ea typeface="+mn-ea"/>
                <a:cs typeface="+mn-cs"/>
              </a:rPr>
              <a:t>Additional Virtual &amp; Physical Devices</a:t>
            </a:r>
          </a:p>
        </p:txBody>
      </p:sp>
      <p:sp>
        <p:nvSpPr>
          <p:cNvPr id="31" name="Rounded Rectangle 30"/>
          <p:cNvSpPr/>
          <p:nvPr/>
        </p:nvSpPr>
        <p:spPr>
          <a:xfrm>
            <a:off x="7772399" y="5182167"/>
            <a:ext cx="1296103" cy="407877"/>
          </a:xfrm>
          <a:prstGeom prst="roundRect">
            <a:avLst/>
          </a:prstGeom>
          <a:solidFill>
            <a:srgbClr val="81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Calibri"/>
                <a:ea typeface="+mn-ea"/>
                <a:cs typeface="+mn-cs"/>
              </a:rPr>
              <a:t>Data Plane Elements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Calibri"/>
                <a:ea typeface="+mn-ea"/>
                <a:cs typeface="+mn-cs"/>
              </a:rPr>
              <a:t> (Virtual Switches, Physical Device Interfaces)</a:t>
            </a:r>
          </a:p>
        </p:txBody>
      </p:sp>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2626" y="5558631"/>
            <a:ext cx="1164431" cy="378619"/>
          </a:xfrm>
          <a:prstGeom prst="rect">
            <a:avLst/>
          </a:prstGeom>
        </p:spPr>
      </p:pic>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4948" y="5558631"/>
            <a:ext cx="1164431" cy="378619"/>
          </a:xfrm>
          <a:prstGeom prst="rect">
            <a:avLst/>
          </a:prstGeom>
        </p:spPr>
      </p:pic>
      <p:sp>
        <p:nvSpPr>
          <p:cNvPr id="34" name="Rounded Rectangle 33"/>
          <p:cNvSpPr/>
          <p:nvPr/>
        </p:nvSpPr>
        <p:spPr>
          <a:xfrm>
            <a:off x="7794625" y="3162590"/>
            <a:ext cx="1266824" cy="415635"/>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Calibri"/>
                <a:ea typeface="+mn-ea"/>
                <a:cs typeface="+mn-cs"/>
              </a:rPr>
              <a:t>Controller Platform Services/Applications</a:t>
            </a:r>
          </a:p>
        </p:txBody>
      </p:sp>
      <p:sp>
        <p:nvSpPr>
          <p:cNvPr id="35" name="Rounded Rectangle 34"/>
          <p:cNvSpPr/>
          <p:nvPr/>
        </p:nvSpPr>
        <p:spPr>
          <a:xfrm>
            <a:off x="352496" y="3067050"/>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spcCol="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OpenFlow Stats Manager</a:t>
            </a:r>
          </a:p>
        </p:txBody>
      </p:sp>
      <p:sp>
        <p:nvSpPr>
          <p:cNvPr id="36" name="Rounded Rectangle 35"/>
          <p:cNvSpPr/>
          <p:nvPr/>
        </p:nvSpPr>
        <p:spPr>
          <a:xfrm>
            <a:off x="894701" y="4552729"/>
            <a:ext cx="463676" cy="348778"/>
          </a:xfrm>
          <a:prstGeom prst="roundRect">
            <a:avLst/>
          </a:prstGeom>
          <a:solidFill>
            <a:srgbClr val="8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OVSDB</a:t>
            </a:r>
          </a:p>
        </p:txBody>
      </p:sp>
      <p:sp>
        <p:nvSpPr>
          <p:cNvPr id="37" name="Rounded Rectangle 36"/>
          <p:cNvSpPr/>
          <p:nvPr/>
        </p:nvSpPr>
        <p:spPr>
          <a:xfrm>
            <a:off x="1389479" y="4552729"/>
            <a:ext cx="563741" cy="348778"/>
          </a:xfrm>
          <a:prstGeom prst="roundRect">
            <a:avLst/>
          </a:prstGeom>
          <a:solidFill>
            <a:srgbClr val="8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NETCONF</a:t>
            </a:r>
          </a:p>
        </p:txBody>
      </p:sp>
      <p:sp>
        <p:nvSpPr>
          <p:cNvPr id="38" name="Rounded Rectangle 37"/>
          <p:cNvSpPr/>
          <p:nvPr/>
        </p:nvSpPr>
        <p:spPr>
          <a:xfrm>
            <a:off x="7167711" y="4594005"/>
            <a:ext cx="547538" cy="348778"/>
          </a:xfrm>
          <a:prstGeom prst="roundRect">
            <a:avLst/>
          </a:prstGeom>
          <a:solidFill>
            <a:srgbClr val="8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PCMM/COPS</a:t>
            </a:r>
          </a:p>
        </p:txBody>
      </p:sp>
      <p:sp>
        <p:nvSpPr>
          <p:cNvPr id="39" name="Rounded Rectangle 38"/>
          <p:cNvSpPr/>
          <p:nvPr/>
        </p:nvSpPr>
        <p:spPr>
          <a:xfrm>
            <a:off x="5450549" y="4590829"/>
            <a:ext cx="376059" cy="348778"/>
          </a:xfrm>
          <a:prstGeom prst="roundRect">
            <a:avLst/>
          </a:prstGeom>
          <a:solidFill>
            <a:srgbClr val="8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SNBI</a:t>
            </a:r>
          </a:p>
        </p:txBody>
      </p:sp>
      <p:sp>
        <p:nvSpPr>
          <p:cNvPr id="40" name="Rounded Rectangle 39"/>
          <p:cNvSpPr/>
          <p:nvPr/>
        </p:nvSpPr>
        <p:spPr>
          <a:xfrm>
            <a:off x="1984322" y="4553199"/>
            <a:ext cx="327417" cy="348778"/>
          </a:xfrm>
          <a:prstGeom prst="roundRect">
            <a:avLst/>
          </a:prstGeom>
          <a:solidFill>
            <a:srgbClr val="8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LISP</a:t>
            </a:r>
          </a:p>
        </p:txBody>
      </p:sp>
      <p:sp>
        <p:nvSpPr>
          <p:cNvPr id="41" name="Rounded Rectangle 40"/>
          <p:cNvSpPr/>
          <p:nvPr/>
        </p:nvSpPr>
        <p:spPr>
          <a:xfrm>
            <a:off x="2342842" y="4553199"/>
            <a:ext cx="364143" cy="348778"/>
          </a:xfrm>
          <a:prstGeom prst="roundRect">
            <a:avLst/>
          </a:prstGeom>
          <a:solidFill>
            <a:srgbClr val="8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BGP</a:t>
            </a:r>
          </a:p>
        </p:txBody>
      </p:sp>
      <p:sp>
        <p:nvSpPr>
          <p:cNvPr id="42" name="Rounded Rectangle 41"/>
          <p:cNvSpPr/>
          <p:nvPr/>
        </p:nvSpPr>
        <p:spPr>
          <a:xfrm>
            <a:off x="2738088" y="4565898"/>
            <a:ext cx="385261" cy="348778"/>
          </a:xfrm>
          <a:prstGeom prst="roundRect">
            <a:avLst/>
          </a:prstGeom>
          <a:solidFill>
            <a:srgbClr val="8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PCEP</a:t>
            </a:r>
          </a:p>
        </p:txBody>
      </p:sp>
      <p:sp>
        <p:nvSpPr>
          <p:cNvPr id="43" name="Rounded Rectangle 42"/>
          <p:cNvSpPr/>
          <p:nvPr/>
        </p:nvSpPr>
        <p:spPr>
          <a:xfrm>
            <a:off x="4624831" y="4578129"/>
            <a:ext cx="411480" cy="348778"/>
          </a:xfrm>
          <a:prstGeom prst="roundRect">
            <a:avLst/>
          </a:prstGeom>
          <a:solidFill>
            <a:srgbClr val="8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SNMP</a:t>
            </a:r>
          </a:p>
        </p:txBody>
      </p:sp>
      <p:sp>
        <p:nvSpPr>
          <p:cNvPr id="44" name="Rounded Rectangle 43"/>
          <p:cNvSpPr/>
          <p:nvPr/>
        </p:nvSpPr>
        <p:spPr>
          <a:xfrm>
            <a:off x="4245298" y="4594002"/>
            <a:ext cx="348431" cy="348778"/>
          </a:xfrm>
          <a:prstGeom prst="roundRect">
            <a:avLst/>
          </a:prstGeom>
          <a:solidFill>
            <a:srgbClr val="8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SXP</a:t>
            </a:r>
          </a:p>
        </p:txBody>
      </p:sp>
      <p:sp>
        <p:nvSpPr>
          <p:cNvPr id="45" name="Rounded Rectangle 44"/>
          <p:cNvSpPr/>
          <p:nvPr/>
        </p:nvSpPr>
        <p:spPr>
          <a:xfrm>
            <a:off x="7777295" y="4576433"/>
            <a:ext cx="1271455" cy="420758"/>
          </a:xfrm>
          <a:prstGeom prst="roundRect">
            <a:avLst/>
          </a:prstGeom>
          <a:solidFill>
            <a:srgbClr val="8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Calibri"/>
                <a:ea typeface="+mn-ea"/>
                <a:cs typeface="+mn-cs"/>
              </a:rPr>
              <a:t>Southbound Interfaces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Calibri"/>
                <a:ea typeface="+mn-ea"/>
                <a:cs typeface="+mn-cs"/>
              </a:rPr>
              <a:t>Protocol Plugins</a:t>
            </a:r>
          </a:p>
        </p:txBody>
      </p:sp>
      <p:cxnSp>
        <p:nvCxnSpPr>
          <p:cNvPr id="46" name="Straight Connector 45"/>
          <p:cNvCxnSpPr/>
          <p:nvPr/>
        </p:nvCxnSpPr>
        <p:spPr>
          <a:xfrm>
            <a:off x="201057" y="5077267"/>
            <a:ext cx="7777331" cy="0"/>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a:off x="203198" y="4553633"/>
            <a:ext cx="660401" cy="348778"/>
            <a:chOff x="290622" y="5277929"/>
            <a:chExt cx="825797" cy="444515"/>
          </a:xfrm>
        </p:grpSpPr>
        <p:sp>
          <p:nvSpPr>
            <p:cNvPr id="48" name="Rounded Rectangle 47"/>
            <p:cNvSpPr/>
            <p:nvPr/>
          </p:nvSpPr>
          <p:spPr>
            <a:xfrm>
              <a:off x="290622" y="5277929"/>
              <a:ext cx="825797" cy="444515"/>
            </a:xfrm>
            <a:prstGeom prst="roundRect">
              <a:avLst/>
            </a:prstGeom>
            <a:solidFill>
              <a:srgbClr val="8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white"/>
                  </a:solidFill>
                  <a:effectLst/>
                  <a:uLnTx/>
                  <a:uFillTx/>
                  <a:latin typeface="Calibri"/>
                  <a:ea typeface="+mn-ea"/>
                  <a:cs typeface="+mn-cs"/>
                </a:rPr>
                <a:t>OpenFlow</a:t>
              </a:r>
              <a:r>
                <a:rPr kumimoji="0" lang="en-US" sz="6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252" y="5509182"/>
              <a:ext cx="781050" cy="180975"/>
            </a:xfrm>
            <a:prstGeom prst="rect">
              <a:avLst/>
            </a:prstGeom>
          </p:spPr>
        </p:pic>
      </p:grpSp>
      <p:sp>
        <p:nvSpPr>
          <p:cNvPr id="50" name="Rounded Rectangle 49"/>
          <p:cNvSpPr/>
          <p:nvPr/>
        </p:nvSpPr>
        <p:spPr>
          <a:xfrm>
            <a:off x="352496" y="3197860"/>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OpenFlow Switch Manager</a:t>
            </a:r>
          </a:p>
        </p:txBody>
      </p:sp>
      <p:sp>
        <p:nvSpPr>
          <p:cNvPr id="51" name="Rounded Rectangle 50"/>
          <p:cNvSpPr/>
          <p:nvPr/>
        </p:nvSpPr>
        <p:spPr>
          <a:xfrm>
            <a:off x="5067414" y="4587586"/>
            <a:ext cx="352033" cy="333386"/>
          </a:xfrm>
          <a:prstGeom prst="roundRect">
            <a:avLst/>
          </a:prstGeom>
          <a:solidFill>
            <a:srgbClr val="8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USC</a:t>
            </a:r>
          </a:p>
        </p:txBody>
      </p:sp>
      <p:sp>
        <p:nvSpPr>
          <p:cNvPr id="52" name="Rounded Rectangle 51"/>
          <p:cNvSpPr/>
          <p:nvPr/>
        </p:nvSpPr>
        <p:spPr>
          <a:xfrm>
            <a:off x="3154450" y="4581237"/>
            <a:ext cx="528764" cy="333386"/>
          </a:xfrm>
          <a:prstGeom prst="roundRect">
            <a:avLst/>
          </a:prstGeom>
          <a:solidFill>
            <a:srgbClr val="8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CAPWAP</a:t>
            </a:r>
          </a:p>
        </p:txBody>
      </p:sp>
      <p:sp>
        <p:nvSpPr>
          <p:cNvPr id="53" name="Rounded Rectangle 52"/>
          <p:cNvSpPr/>
          <p:nvPr/>
        </p:nvSpPr>
        <p:spPr>
          <a:xfrm>
            <a:off x="3714317" y="4584412"/>
            <a:ext cx="499879" cy="333386"/>
          </a:xfrm>
          <a:prstGeom prst="roundRect">
            <a:avLst/>
          </a:prstGeom>
          <a:solidFill>
            <a:srgbClr val="8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OPFLEX</a:t>
            </a:r>
          </a:p>
        </p:txBody>
      </p:sp>
      <p:sp>
        <p:nvSpPr>
          <p:cNvPr id="54" name="Rounded Rectangle 53"/>
          <p:cNvSpPr/>
          <p:nvPr/>
        </p:nvSpPr>
        <p:spPr>
          <a:xfrm>
            <a:off x="6282548" y="4593936"/>
            <a:ext cx="411480" cy="333386"/>
          </a:xfrm>
          <a:prstGeom prst="roundRect">
            <a:avLst/>
          </a:prstGeom>
          <a:solidFill>
            <a:srgbClr val="8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err="1">
                <a:ln>
                  <a:noFill/>
                </a:ln>
                <a:solidFill>
                  <a:prstClr val="white"/>
                </a:solidFill>
                <a:effectLst/>
                <a:uLnTx/>
                <a:uFillTx/>
                <a:latin typeface="Calibri"/>
                <a:ea typeface="+mn-ea"/>
                <a:cs typeface="+mn-cs"/>
              </a:rPr>
              <a:t>CoAP</a:t>
            </a:r>
            <a:endParaRPr kumimoji="0" lang="en-US" sz="600" b="1"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Rounded Rectangle 54"/>
          <p:cNvSpPr/>
          <p:nvPr/>
        </p:nvSpPr>
        <p:spPr>
          <a:xfrm>
            <a:off x="5857710" y="4590761"/>
            <a:ext cx="393735" cy="333386"/>
          </a:xfrm>
          <a:prstGeom prst="roundRect">
            <a:avLst/>
          </a:prstGeom>
          <a:solidFill>
            <a:srgbClr val="8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HTTP</a:t>
            </a:r>
          </a:p>
        </p:txBody>
      </p:sp>
      <p:sp>
        <p:nvSpPr>
          <p:cNvPr id="56" name="Rounded Rectangle 55"/>
          <p:cNvSpPr/>
          <p:nvPr/>
        </p:nvSpPr>
        <p:spPr>
          <a:xfrm>
            <a:off x="352496" y="3328670"/>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OpenFlow Forwarding Rules </a:t>
            </a:r>
            <a:r>
              <a:rPr kumimoji="0" lang="en-US" sz="600" b="1" i="0" u="none" strike="noStrike" kern="1200" cap="none" spc="0" normalizeH="0" baseline="0" noProof="0" dirty="0" err="1">
                <a:ln>
                  <a:noFill/>
                </a:ln>
                <a:solidFill>
                  <a:prstClr val="white"/>
                </a:solidFill>
                <a:effectLst/>
                <a:uLnTx/>
                <a:uFillTx/>
                <a:latin typeface="Calibri"/>
                <a:ea typeface="+mn-ea"/>
                <a:cs typeface="+mn-cs"/>
              </a:rPr>
              <a:t>Mgr</a:t>
            </a:r>
            <a:endParaRPr kumimoji="0" lang="en-US" sz="600" b="1" i="0" u="none" strike="noStrike" kern="1200" cap="none" spc="0" normalizeH="0" baseline="0" noProof="0" dirty="0">
              <a:ln>
                <a:noFill/>
              </a:ln>
              <a:solidFill>
                <a:prstClr val="white"/>
              </a:solidFill>
              <a:effectLst/>
              <a:uLnTx/>
              <a:uFillTx/>
              <a:latin typeface="Calibri"/>
              <a:ea typeface="+mn-ea"/>
              <a:cs typeface="+mn-cs"/>
            </a:endParaRPr>
          </a:p>
        </p:txBody>
      </p:sp>
      <p:sp>
        <p:nvSpPr>
          <p:cNvPr id="57" name="Rounded Rectangle 56"/>
          <p:cNvSpPr/>
          <p:nvPr/>
        </p:nvSpPr>
        <p:spPr>
          <a:xfrm>
            <a:off x="352496" y="3459479"/>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L2 Switch</a:t>
            </a:r>
          </a:p>
        </p:txBody>
      </p:sp>
      <p:sp>
        <p:nvSpPr>
          <p:cNvPr id="58" name="Rounded Rectangle 57"/>
          <p:cNvSpPr/>
          <p:nvPr/>
        </p:nvSpPr>
        <p:spPr>
          <a:xfrm>
            <a:off x="352496" y="3590289"/>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Host  Tracker</a:t>
            </a:r>
          </a:p>
        </p:txBody>
      </p:sp>
      <p:sp>
        <p:nvSpPr>
          <p:cNvPr id="59" name="Rounded Rectangle 58"/>
          <p:cNvSpPr/>
          <p:nvPr/>
        </p:nvSpPr>
        <p:spPr>
          <a:xfrm>
            <a:off x="352496" y="3721099"/>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Topology Processing</a:t>
            </a:r>
          </a:p>
        </p:txBody>
      </p:sp>
      <p:sp>
        <p:nvSpPr>
          <p:cNvPr id="60" name="Rounded Rectangle 59"/>
          <p:cNvSpPr/>
          <p:nvPr/>
        </p:nvSpPr>
        <p:spPr>
          <a:xfrm>
            <a:off x="268520" y="2352167"/>
            <a:ext cx="7378460" cy="190771"/>
          </a:xfrm>
          <a:prstGeom prst="roundRect">
            <a:avLst/>
          </a:prstGeom>
          <a:solidFill>
            <a:srgbClr val="F6A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prstClr val="white"/>
                </a:solidFill>
                <a:effectLst/>
                <a:uLnTx/>
                <a:uFillTx/>
                <a:latin typeface="Calibri"/>
                <a:ea typeface="+mn-ea"/>
                <a:cs typeface="+mn-cs"/>
              </a:rPr>
              <a:t>AAA </a:t>
            </a:r>
            <a:r>
              <a:rPr kumimoji="0" lang="en-US" sz="750" b="1" i="0" u="none" strike="noStrike" kern="1200" cap="none" spc="0" normalizeH="0" baseline="0" noProof="0" dirty="0" err="1">
                <a:ln>
                  <a:noFill/>
                </a:ln>
                <a:solidFill>
                  <a:prstClr val="white"/>
                </a:solidFill>
                <a:effectLst/>
                <a:uLnTx/>
                <a:uFillTx/>
                <a:latin typeface="Calibri"/>
                <a:ea typeface="+mn-ea"/>
                <a:cs typeface="+mn-cs"/>
              </a:rPr>
              <a:t>AuthN</a:t>
            </a:r>
            <a:r>
              <a:rPr kumimoji="0" lang="en-US" sz="750" b="1" i="0" u="none" strike="noStrike" kern="1200" cap="none" spc="0" normalizeH="0" baseline="0" noProof="0" dirty="0">
                <a:ln>
                  <a:noFill/>
                </a:ln>
                <a:solidFill>
                  <a:prstClr val="white"/>
                </a:solidFill>
                <a:effectLst/>
                <a:uLnTx/>
                <a:uFillTx/>
                <a:latin typeface="Calibri"/>
                <a:ea typeface="+mn-ea"/>
                <a:cs typeface="+mn-cs"/>
              </a:rPr>
              <a:t> Filter</a:t>
            </a:r>
          </a:p>
        </p:txBody>
      </p:sp>
      <p:sp>
        <p:nvSpPr>
          <p:cNvPr id="61" name="Rounded Rectangle 60"/>
          <p:cNvSpPr/>
          <p:nvPr/>
        </p:nvSpPr>
        <p:spPr>
          <a:xfrm>
            <a:off x="268900" y="2531743"/>
            <a:ext cx="7383432" cy="253038"/>
          </a:xfrm>
          <a:prstGeom prst="roundRect">
            <a:avLst/>
          </a:prstGeom>
          <a:solidFill>
            <a:srgbClr val="FE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libri"/>
                <a:ea typeface="+mn-ea"/>
                <a:cs typeface="+mn-cs"/>
              </a:rPr>
              <a:t>OpenDaylight APIs REST/RESTCONF/NETCONF</a:t>
            </a:r>
          </a:p>
        </p:txBody>
      </p:sp>
      <p:sp>
        <p:nvSpPr>
          <p:cNvPr id="62" name="Can 61"/>
          <p:cNvSpPr/>
          <p:nvPr/>
        </p:nvSpPr>
        <p:spPr>
          <a:xfrm flipH="1">
            <a:off x="558796" y="4049349"/>
            <a:ext cx="1986840" cy="319451"/>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Calibri"/>
              </a:rPr>
              <a:t>Data Store (</a:t>
            </a:r>
            <a:r>
              <a:rPr kumimoji="0" lang="en-US" sz="900" b="0" i="0" u="none" strike="noStrike" kern="1200" cap="none" spc="0" normalizeH="0" baseline="0" noProof="0" dirty="0" err="1">
                <a:ln>
                  <a:noFill/>
                </a:ln>
                <a:solidFill>
                  <a:prstClr val="white"/>
                </a:solidFill>
                <a:effectLst/>
                <a:uLnTx/>
                <a:uFillTx/>
                <a:latin typeface="Calibri"/>
                <a:ea typeface="+mn-ea"/>
                <a:cs typeface="Calibri"/>
              </a:rPr>
              <a:t>Config</a:t>
            </a:r>
            <a:r>
              <a:rPr kumimoji="0" lang="en-US" sz="900" b="0" i="0" u="none" strike="noStrike" kern="1200" cap="none" spc="0" normalizeH="0" baseline="0" noProof="0" dirty="0">
                <a:ln>
                  <a:noFill/>
                </a:ln>
                <a:solidFill>
                  <a:prstClr val="white"/>
                </a:solidFill>
                <a:effectLst/>
                <a:uLnTx/>
                <a:uFillTx/>
                <a:latin typeface="Calibri"/>
                <a:ea typeface="+mn-ea"/>
                <a:cs typeface="Calibri"/>
              </a:rPr>
              <a:t> &amp; Operational)</a:t>
            </a:r>
          </a:p>
        </p:txBody>
      </p:sp>
      <p:sp>
        <p:nvSpPr>
          <p:cNvPr id="63" name="Left-Right Arrow 62"/>
          <p:cNvSpPr/>
          <p:nvPr/>
        </p:nvSpPr>
        <p:spPr bwMode="auto">
          <a:xfrm flipH="1">
            <a:off x="5181599" y="3975100"/>
            <a:ext cx="2413696" cy="495300"/>
          </a:xfrm>
          <a:prstGeom prst="leftRightArrow">
            <a:avLst>
              <a:gd name="adj1" fmla="val 56768"/>
              <a:gd name="adj2" fmla="val 63537"/>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0" tIns="0" rIns="0" bIns="20574" rtlCol="0" anchor="ctr"/>
          <a:lstStyle/>
          <a:p>
            <a:pPr marL="0" marR="0" lvl="0" indent="0" algn="ctr" defTabSz="385763" rtl="0" eaLnBrk="1" fontAlgn="auto" latinLnBrk="0" hangingPunct="1">
              <a:lnSpc>
                <a:spcPct val="100000"/>
              </a:lnSpc>
              <a:spcBef>
                <a:spcPts val="0"/>
              </a:spcBef>
              <a:spcAft>
                <a:spcPts val="0"/>
              </a:spcAft>
              <a:buClrTx/>
              <a:buSzTx/>
              <a:buFontTx/>
              <a:buNone/>
              <a:tabLst/>
              <a:defRPr/>
            </a:pPr>
            <a:r>
              <a:rPr kumimoji="0" lang="en-US" sz="825" b="0" i="0" u="none" strike="noStrike" kern="1200" cap="none" spc="0" normalizeH="0" baseline="0" noProof="0" dirty="0">
                <a:ln>
                  <a:noFill/>
                </a:ln>
                <a:solidFill>
                  <a:prstClr val="white"/>
                </a:solidFill>
                <a:effectLst/>
                <a:uLnTx/>
                <a:uFillTx/>
                <a:latin typeface="Calibri"/>
                <a:ea typeface="Arial" pitchFamily="-107" charset="0"/>
                <a:cs typeface="Arial" pitchFamily="-107" charset="0"/>
                <a:sym typeface="Arial" pitchFamily="-107" charset="0"/>
              </a:rPr>
              <a:t>Messaging (Notifications / RPCs)</a:t>
            </a:r>
          </a:p>
        </p:txBody>
      </p:sp>
      <p:sp>
        <p:nvSpPr>
          <p:cNvPr id="64" name="Rounded Rectangle 63"/>
          <p:cNvSpPr/>
          <p:nvPr/>
        </p:nvSpPr>
        <p:spPr>
          <a:xfrm>
            <a:off x="6725130" y="4593936"/>
            <a:ext cx="411480" cy="333386"/>
          </a:xfrm>
          <a:prstGeom prst="roundRect">
            <a:avLst/>
          </a:prstGeom>
          <a:solidFill>
            <a:srgbClr val="80A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LACP</a:t>
            </a:r>
          </a:p>
        </p:txBody>
      </p:sp>
      <p:sp>
        <p:nvSpPr>
          <p:cNvPr id="65" name="Rounded Rectangle 64"/>
          <p:cNvSpPr/>
          <p:nvPr/>
        </p:nvSpPr>
        <p:spPr>
          <a:xfrm>
            <a:off x="1725510" y="2865242"/>
            <a:ext cx="2946158" cy="1046358"/>
          </a:xfrm>
          <a:prstGeom prst="roundRect">
            <a:avLst>
              <a:gd name="adj" fmla="val 8484"/>
            </a:avLst>
          </a:prstGeom>
          <a:solidFill>
            <a:schemeClr val="accent6">
              <a:lumMod val="40000"/>
              <a:lumOff val="60000"/>
            </a:schemeClr>
          </a:solidFill>
          <a:ln w="12700" cmpd="sng">
            <a:solidFill>
              <a:srgbClr val="A2B8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A2B876"/>
                </a:solidFill>
                <a:effectLst/>
                <a:uLnTx/>
                <a:uFillTx/>
                <a:latin typeface="Calibri"/>
                <a:ea typeface="+mn-ea"/>
                <a:cs typeface="+mn-cs"/>
              </a:rPr>
              <a:t>Network Services</a:t>
            </a:r>
          </a:p>
        </p:txBody>
      </p:sp>
      <p:sp>
        <p:nvSpPr>
          <p:cNvPr id="66" name="Rounded Rectangle 65"/>
          <p:cNvSpPr/>
          <p:nvPr/>
        </p:nvSpPr>
        <p:spPr>
          <a:xfrm>
            <a:off x="1937715" y="3092450"/>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spcCol="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Service Function Chaining</a:t>
            </a:r>
          </a:p>
        </p:txBody>
      </p:sp>
      <p:sp>
        <p:nvSpPr>
          <p:cNvPr id="67" name="Rounded Rectangle 66"/>
          <p:cNvSpPr/>
          <p:nvPr/>
        </p:nvSpPr>
        <p:spPr>
          <a:xfrm>
            <a:off x="1937715" y="3223260"/>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Reservation</a:t>
            </a:r>
          </a:p>
        </p:txBody>
      </p:sp>
      <p:sp>
        <p:nvSpPr>
          <p:cNvPr id="68" name="Rounded Rectangle 67"/>
          <p:cNvSpPr/>
          <p:nvPr/>
        </p:nvSpPr>
        <p:spPr>
          <a:xfrm>
            <a:off x="1937715" y="3354070"/>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Virtual Private Network</a:t>
            </a:r>
          </a:p>
        </p:txBody>
      </p:sp>
      <p:sp>
        <p:nvSpPr>
          <p:cNvPr id="69" name="Rounded Rectangle 68"/>
          <p:cNvSpPr/>
          <p:nvPr/>
        </p:nvSpPr>
        <p:spPr>
          <a:xfrm>
            <a:off x="1937715" y="3484880"/>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Virtual Tenant Network Mgr.</a:t>
            </a:r>
          </a:p>
        </p:txBody>
      </p:sp>
      <p:sp>
        <p:nvSpPr>
          <p:cNvPr id="70" name="Rounded Rectangle 69"/>
          <p:cNvSpPr/>
          <p:nvPr/>
        </p:nvSpPr>
        <p:spPr>
          <a:xfrm>
            <a:off x="1937715" y="3615689"/>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Unified Secure Channel </a:t>
            </a:r>
            <a:r>
              <a:rPr kumimoji="0" lang="en-US" sz="600" b="1" i="0" u="none" strike="noStrike" kern="1200" cap="none" spc="0" normalizeH="0" baseline="0" noProof="0" dirty="0" err="1">
                <a:ln>
                  <a:noFill/>
                </a:ln>
                <a:solidFill>
                  <a:prstClr val="white"/>
                </a:solidFill>
                <a:effectLst/>
                <a:uLnTx/>
                <a:uFillTx/>
                <a:latin typeface="Calibri"/>
                <a:ea typeface="+mn-ea"/>
                <a:cs typeface="+mn-cs"/>
              </a:rPr>
              <a:t>Mgr</a:t>
            </a:r>
            <a:endParaRPr kumimoji="0" lang="en-US" sz="600" b="1" i="0" u="none" strike="noStrike" kern="1200" cap="none" spc="0" normalizeH="0" baseline="0" noProof="0" dirty="0">
              <a:ln>
                <a:noFill/>
              </a:ln>
              <a:solidFill>
                <a:prstClr val="white"/>
              </a:solidFill>
              <a:effectLst/>
              <a:uLnTx/>
              <a:uFillTx/>
              <a:latin typeface="Calibri"/>
              <a:ea typeface="+mn-ea"/>
              <a:cs typeface="+mn-cs"/>
            </a:endParaRPr>
          </a:p>
        </p:txBody>
      </p:sp>
      <p:sp>
        <p:nvSpPr>
          <p:cNvPr id="71" name="Rounded Rectangle 70"/>
          <p:cNvSpPr/>
          <p:nvPr/>
        </p:nvSpPr>
        <p:spPr>
          <a:xfrm>
            <a:off x="3297183" y="3092450"/>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spcCol="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OVSDB Neutron</a:t>
            </a:r>
          </a:p>
        </p:txBody>
      </p:sp>
      <p:sp>
        <p:nvSpPr>
          <p:cNvPr id="72" name="Rounded Rectangle 71"/>
          <p:cNvSpPr/>
          <p:nvPr/>
        </p:nvSpPr>
        <p:spPr>
          <a:xfrm>
            <a:off x="3297183" y="3223260"/>
            <a:ext cx="1200150" cy="22479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Device Discovery, Identification &amp; Driver Management</a:t>
            </a:r>
          </a:p>
        </p:txBody>
      </p:sp>
      <p:sp>
        <p:nvSpPr>
          <p:cNvPr id="73" name="Rounded Rectangle 72"/>
          <p:cNvSpPr/>
          <p:nvPr/>
        </p:nvSpPr>
        <p:spPr>
          <a:xfrm>
            <a:off x="3284483" y="3474719"/>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LISP Service</a:t>
            </a:r>
          </a:p>
        </p:txBody>
      </p:sp>
      <p:sp>
        <p:nvSpPr>
          <p:cNvPr id="74" name="Rounded Rectangle 73"/>
          <p:cNvSpPr/>
          <p:nvPr/>
        </p:nvSpPr>
        <p:spPr>
          <a:xfrm>
            <a:off x="3284483" y="3605529"/>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DOCSIS Abstraction</a:t>
            </a:r>
          </a:p>
        </p:txBody>
      </p:sp>
      <p:sp>
        <p:nvSpPr>
          <p:cNvPr id="75" name="Rounded Rectangle 74"/>
          <p:cNvSpPr/>
          <p:nvPr/>
        </p:nvSpPr>
        <p:spPr>
          <a:xfrm>
            <a:off x="3284483" y="3736339"/>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SNMP4SDN</a:t>
            </a:r>
          </a:p>
        </p:txBody>
      </p:sp>
      <p:sp>
        <p:nvSpPr>
          <p:cNvPr id="76" name="Rounded Rectangle 75"/>
          <p:cNvSpPr/>
          <p:nvPr/>
        </p:nvSpPr>
        <p:spPr>
          <a:xfrm>
            <a:off x="4735410" y="2865242"/>
            <a:ext cx="1436791" cy="1046358"/>
          </a:xfrm>
          <a:prstGeom prst="roundRect">
            <a:avLst>
              <a:gd name="adj" fmla="val 8484"/>
            </a:avLst>
          </a:prstGeom>
          <a:solidFill>
            <a:schemeClr val="accent6">
              <a:lumMod val="40000"/>
              <a:lumOff val="60000"/>
            </a:schemeClr>
          </a:solidFill>
          <a:ln w="12700" cmpd="sng">
            <a:solidFill>
              <a:srgbClr val="A2B8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A2B876"/>
                </a:solidFill>
                <a:effectLst/>
                <a:uLnTx/>
                <a:uFillTx/>
                <a:latin typeface="Calibri"/>
                <a:ea typeface="+mn-ea"/>
                <a:cs typeface="+mn-cs"/>
              </a:rPr>
              <a:t>Network Abstractions (Policy/Intent)</a:t>
            </a:r>
          </a:p>
        </p:txBody>
      </p:sp>
      <p:sp>
        <p:nvSpPr>
          <p:cNvPr id="77" name="Rounded Rectangle 76"/>
          <p:cNvSpPr/>
          <p:nvPr/>
        </p:nvSpPr>
        <p:spPr>
          <a:xfrm>
            <a:off x="4854646" y="3315970"/>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ALTO Protocol Manager</a:t>
            </a:r>
          </a:p>
        </p:txBody>
      </p:sp>
      <p:sp>
        <p:nvSpPr>
          <p:cNvPr id="78" name="Rounded Rectangle 77"/>
          <p:cNvSpPr/>
          <p:nvPr/>
        </p:nvSpPr>
        <p:spPr>
          <a:xfrm>
            <a:off x="4854646" y="3446780"/>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Network Intent Composition</a:t>
            </a:r>
          </a:p>
        </p:txBody>
      </p:sp>
      <p:sp>
        <p:nvSpPr>
          <p:cNvPr id="79" name="Rounded Rectangle 78"/>
          <p:cNvSpPr/>
          <p:nvPr/>
        </p:nvSpPr>
        <p:spPr>
          <a:xfrm>
            <a:off x="4854646" y="3577589"/>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Group Based Policy Service</a:t>
            </a:r>
          </a:p>
        </p:txBody>
      </p:sp>
      <p:sp>
        <p:nvSpPr>
          <p:cNvPr id="80" name="Rounded Rectangle 79"/>
          <p:cNvSpPr/>
          <p:nvPr/>
        </p:nvSpPr>
        <p:spPr>
          <a:xfrm>
            <a:off x="6221310" y="2865242"/>
            <a:ext cx="1436791" cy="1046358"/>
          </a:xfrm>
          <a:prstGeom prst="roundRect">
            <a:avLst>
              <a:gd name="adj" fmla="val 5927"/>
            </a:avLst>
          </a:prstGeom>
          <a:solidFill>
            <a:schemeClr val="accent6">
              <a:lumMod val="40000"/>
              <a:lumOff val="60000"/>
            </a:schemeClr>
          </a:solidFill>
          <a:ln w="12700" cmpd="sng">
            <a:solidFill>
              <a:srgbClr val="A2B8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A2B876"/>
                </a:solidFill>
                <a:effectLst/>
                <a:uLnTx/>
                <a:uFillTx/>
                <a:latin typeface="Calibri"/>
                <a:ea typeface="+mn-ea"/>
                <a:cs typeface="+mn-cs"/>
              </a:rPr>
              <a:t>Platform Services</a:t>
            </a:r>
          </a:p>
        </p:txBody>
      </p:sp>
      <p:sp>
        <p:nvSpPr>
          <p:cNvPr id="81" name="Rounded Rectangle 80"/>
          <p:cNvSpPr/>
          <p:nvPr/>
        </p:nvSpPr>
        <p:spPr>
          <a:xfrm>
            <a:off x="6353246" y="3117850"/>
            <a:ext cx="1200150" cy="22225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spcCol="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Authentication, Authorization &amp; Accounting</a:t>
            </a:r>
          </a:p>
        </p:txBody>
      </p:sp>
      <p:sp>
        <p:nvSpPr>
          <p:cNvPr id="82" name="Rounded Rectangle 81"/>
          <p:cNvSpPr/>
          <p:nvPr/>
        </p:nvSpPr>
        <p:spPr>
          <a:xfrm>
            <a:off x="6353246" y="3379470"/>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Neutron Northbound</a:t>
            </a:r>
          </a:p>
        </p:txBody>
      </p:sp>
      <p:sp>
        <p:nvSpPr>
          <p:cNvPr id="83" name="Rounded Rectangle 82"/>
          <p:cNvSpPr/>
          <p:nvPr/>
        </p:nvSpPr>
        <p:spPr>
          <a:xfrm>
            <a:off x="6353246" y="3510280"/>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Persistence</a:t>
            </a:r>
          </a:p>
        </p:txBody>
      </p:sp>
      <p:sp>
        <p:nvSpPr>
          <p:cNvPr id="84" name="Rounded Rectangle 83"/>
          <p:cNvSpPr/>
          <p:nvPr/>
        </p:nvSpPr>
        <p:spPr>
          <a:xfrm>
            <a:off x="6353246" y="3641090"/>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SDN Integration Aggregator</a:t>
            </a:r>
          </a:p>
        </p:txBody>
      </p:sp>
      <p:sp>
        <p:nvSpPr>
          <p:cNvPr id="85" name="Rounded Rectangle 84"/>
          <p:cNvSpPr/>
          <p:nvPr/>
        </p:nvSpPr>
        <p:spPr>
          <a:xfrm>
            <a:off x="6353246" y="3771899"/>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Time Series Data Repository</a:t>
            </a:r>
          </a:p>
        </p:txBody>
      </p:sp>
      <p:sp>
        <p:nvSpPr>
          <p:cNvPr id="86" name="Rounded Rectangle 85"/>
          <p:cNvSpPr/>
          <p:nvPr/>
        </p:nvSpPr>
        <p:spPr>
          <a:xfrm>
            <a:off x="1931365" y="3742689"/>
            <a:ext cx="1200150" cy="102870"/>
          </a:xfrm>
          <a:prstGeom prst="roundRect">
            <a:avLst/>
          </a:prstGeom>
          <a:solidFill>
            <a:srgbClr val="A2B8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dirty="0">
                <a:ln>
                  <a:noFill/>
                </a:ln>
                <a:solidFill>
                  <a:prstClr val="white"/>
                </a:solidFill>
                <a:effectLst/>
                <a:uLnTx/>
                <a:uFillTx/>
                <a:latin typeface="Calibri"/>
                <a:ea typeface="+mn-ea"/>
                <a:cs typeface="+mn-cs"/>
              </a:rPr>
              <a:t>Link Aggregation </a:t>
            </a:r>
            <a:r>
              <a:rPr kumimoji="0" lang="en-US" sz="600" b="1" i="0" u="none" strike="noStrike" kern="1200" cap="none" spc="0" normalizeH="0" baseline="0" noProof="0" dirty="0" err="1">
                <a:ln>
                  <a:noFill/>
                </a:ln>
                <a:solidFill>
                  <a:prstClr val="white"/>
                </a:solidFill>
                <a:effectLst/>
                <a:uLnTx/>
                <a:uFillTx/>
                <a:latin typeface="Calibri"/>
                <a:ea typeface="+mn-ea"/>
                <a:cs typeface="+mn-cs"/>
              </a:rPr>
              <a:t>Ctl</a:t>
            </a:r>
            <a:r>
              <a:rPr kumimoji="0" lang="en-US" sz="600" b="1" i="0" u="none" strike="noStrike" kern="1200" cap="none" spc="0" normalizeH="0" baseline="0" noProof="0" dirty="0">
                <a:ln>
                  <a:noFill/>
                </a:ln>
                <a:solidFill>
                  <a:prstClr val="white"/>
                </a:solidFill>
                <a:effectLst/>
                <a:uLnTx/>
                <a:uFillTx/>
                <a:latin typeface="Calibri"/>
                <a:ea typeface="+mn-ea"/>
                <a:cs typeface="+mn-cs"/>
              </a:rPr>
              <a:t> Protocol</a:t>
            </a:r>
          </a:p>
        </p:txBody>
      </p:sp>
      <p:sp>
        <p:nvSpPr>
          <p:cNvPr id="87" name="TextBox 86"/>
          <p:cNvSpPr txBox="1"/>
          <p:nvPr/>
        </p:nvSpPr>
        <p:spPr>
          <a:xfrm>
            <a:off x="3550115" y="6317866"/>
            <a:ext cx="4614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97D">
                    <a:lumMod val="75000"/>
                  </a:srgbClr>
                </a:solidFill>
                <a:effectLst/>
                <a:uLnTx/>
                <a:uFillTx/>
                <a:latin typeface="Calibri"/>
                <a:ea typeface="+mn-ea"/>
                <a:cs typeface="+mn-cs"/>
              </a:rPr>
              <a:t>Module 3: OpenDaylight</a:t>
            </a:r>
          </a:p>
        </p:txBody>
      </p:sp>
      <p:sp>
        <p:nvSpPr>
          <p:cNvPr id="88" name="TextBox 87"/>
          <p:cNvSpPr txBox="1"/>
          <p:nvPr/>
        </p:nvSpPr>
        <p:spPr>
          <a:xfrm>
            <a:off x="8361762" y="6367046"/>
            <a:ext cx="59266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F497D">
                    <a:lumMod val="75000"/>
                  </a:srgbClr>
                </a:solidFill>
                <a:effectLst/>
                <a:uLnTx/>
                <a:uFillTx/>
                <a:latin typeface="Calibri"/>
                <a:ea typeface="+mn-ea"/>
                <a:cs typeface="+mn-cs"/>
              </a:rPr>
              <a:t>3-03</a:t>
            </a:r>
          </a:p>
        </p:txBody>
      </p:sp>
      <p:sp>
        <p:nvSpPr>
          <p:cNvPr id="2" name="Zástupný symbol pro číslo snímku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BDAF6-E042-40AA-985B-6FE73BE8B9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68733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791568" y="1493717"/>
            <a:ext cx="7615451" cy="1440734"/>
          </a:xfrm>
          <a:prstGeom prst="rect">
            <a:avLst/>
          </a:prstGeom>
          <a:solidFill>
            <a:schemeClr val="lt1"/>
          </a:solidFill>
          <a:ln>
            <a:noFill/>
            <a:bevel/>
          </a:ln>
          <a:effectLst/>
        </p:spPr>
        <p:style>
          <a:lnRef idx="2">
            <a:schemeClr val="dk1"/>
          </a:lnRef>
          <a:fillRef idx="1">
            <a:schemeClr val="lt1"/>
          </a:fillRef>
          <a:effectRef idx="0">
            <a:schemeClr val="dk1"/>
          </a:effectRef>
          <a:fontRef idx="minor">
            <a:schemeClr val="dk1"/>
          </a:fontRef>
        </p:style>
        <p:txBody>
          <a:bodyPr wrap="square" tIns="180000" bIns="180000" rtlCol="0">
            <a:spAutoFit/>
          </a:bodyPr>
          <a:lstStyle/>
          <a:p>
            <a:pPr algn="ctr"/>
            <a:r>
              <a:rPr lang="en-CA" sz="3800" b="1">
                <a:solidFill>
                  <a:srgbClr val="990000"/>
                </a:solidFill>
                <a:latin typeface="CMU Sans Serif" panose="02000603000000000000" pitchFamily="2" charset="0"/>
                <a:ea typeface="CMU Sans Serif" panose="02000603000000000000" pitchFamily="2" charset="0"/>
                <a:cs typeface="CMU Sans Serif" panose="02000603000000000000" pitchFamily="2" charset="0"/>
              </a:rPr>
              <a:t>NETCONF &amp; YANG</a:t>
            </a:r>
          </a:p>
          <a:p>
            <a:pPr algn="ctr"/>
            <a:r>
              <a:rPr lang="en-CA" sz="3200">
                <a:solidFill>
                  <a:srgbClr val="990000"/>
                </a:solidFill>
                <a:latin typeface="CMU Sans Serif" panose="02000603000000000000" pitchFamily="2" charset="0"/>
                <a:ea typeface="CMU Sans Serif" panose="02000603000000000000" pitchFamily="2" charset="0"/>
                <a:cs typeface="CMU Sans Serif" panose="02000603000000000000" pitchFamily="2" charset="0"/>
              </a:rPr>
              <a:t>different SDN view…</a:t>
            </a:r>
            <a:endParaRPr lang="cs-CZ" sz="3200">
              <a:solidFill>
                <a:srgbClr val="990000"/>
              </a:solidFill>
              <a:latin typeface="CMU Sans Serif" panose="02000603000000000000" pitchFamily="2" charset="0"/>
              <a:ea typeface="CMU Sans Serif" panose="02000603000000000000" pitchFamily="2" charset="0"/>
              <a:cs typeface="CMU Sans Serif" panose="02000603000000000000" pitchFamily="2" charset="0"/>
            </a:endParaRPr>
          </a:p>
        </p:txBody>
      </p:sp>
    </p:spTree>
    <p:extLst>
      <p:ext uri="{BB962C8B-B14F-4D97-AF65-F5344CB8AC3E}">
        <p14:creationId xmlns:p14="http://schemas.microsoft.com/office/powerpoint/2010/main" val="26473477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7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648200"/>
            <a:ext cx="1143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2" name="Picture 7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648200"/>
            <a:ext cx="1143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 name="Picture 7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648200"/>
            <a:ext cx="1143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ubrik 1"/>
          <p:cNvSpPr>
            <a:spLocks noGrp="1"/>
          </p:cNvSpPr>
          <p:nvPr>
            <p:ph type="title"/>
          </p:nvPr>
        </p:nvSpPr>
        <p:spPr/>
        <p:txBody>
          <a:bodyPr/>
          <a:lstStyle/>
          <a:p>
            <a:r>
              <a:rPr lang="en-US" dirty="0"/>
              <a:t>NETCONF and YANG in Context</a:t>
            </a:r>
          </a:p>
        </p:txBody>
      </p:sp>
      <p:sp>
        <p:nvSpPr>
          <p:cNvPr id="6" name="Text Box 4"/>
          <p:cNvSpPr txBox="1">
            <a:spLocks noChangeArrowheads="1"/>
          </p:cNvSpPr>
          <p:nvPr/>
        </p:nvSpPr>
        <p:spPr bwMode="auto">
          <a:xfrm>
            <a:off x="3536950" y="2914650"/>
            <a:ext cx="1042988" cy="422938"/>
          </a:xfrm>
          <a:prstGeom prst="rect">
            <a:avLst/>
          </a:prstGeom>
          <a:noFill/>
          <a:ln w="9525">
            <a:noFill/>
            <a:round/>
            <a:headEnd/>
            <a:tailEnd/>
          </a:ln>
          <a:effectLst/>
        </p:spPr>
        <p:txBody>
          <a:bodyPr lIns="80353" tIns="41784" rIns="80353" bIns="41784">
            <a:prstTxWarp prst="textNoShape">
              <a:avLst/>
            </a:prstTxWarp>
            <a:spAutoFit/>
          </a:bodyPr>
          <a:lstStyle/>
          <a:p>
            <a:pPr algn="ctr" defTabSz="816388" eaLnBrk="0" hangingPunct="0">
              <a:buClr>
                <a:srgbClr val="FFFFFF"/>
              </a:buClr>
              <a:tabLst>
                <a:tab pos="0" algn="l"/>
                <a:tab pos="816388" algn="l"/>
                <a:tab pos="1632776" algn="l"/>
                <a:tab pos="2449163" algn="l"/>
                <a:tab pos="3265551" algn="l"/>
                <a:tab pos="4081939" algn="l"/>
                <a:tab pos="4898326" algn="l"/>
                <a:tab pos="5714714" algn="l"/>
                <a:tab pos="6531102" algn="l"/>
                <a:tab pos="7347490" algn="l"/>
                <a:tab pos="8163878" algn="l"/>
                <a:tab pos="8980265" algn="l"/>
              </a:tabLst>
            </a:pPr>
            <a:r>
              <a:rPr lang="en-GB" sz="1100" b="1" dirty="0">
                <a:solidFill>
                  <a:srgbClr val="FFFFFF"/>
                </a:solidFill>
                <a:latin typeface="Verdana"/>
                <a:ea typeface="MS Gothic" charset="0"/>
                <a:cs typeface="Verdana"/>
              </a:rPr>
              <a:t>NETCONF</a:t>
            </a:r>
          </a:p>
          <a:p>
            <a:pPr algn="ctr" defTabSz="816388" eaLnBrk="0" hangingPunct="0">
              <a:buClr>
                <a:srgbClr val="FFFFFF"/>
              </a:buClr>
              <a:tabLst>
                <a:tab pos="0" algn="l"/>
                <a:tab pos="816388" algn="l"/>
                <a:tab pos="1632776" algn="l"/>
                <a:tab pos="2449163" algn="l"/>
                <a:tab pos="3265551" algn="l"/>
                <a:tab pos="4081939" algn="l"/>
                <a:tab pos="4898326" algn="l"/>
                <a:tab pos="5714714" algn="l"/>
                <a:tab pos="6531102" algn="l"/>
                <a:tab pos="7347490" algn="l"/>
                <a:tab pos="8163878" algn="l"/>
                <a:tab pos="8980265" algn="l"/>
              </a:tabLst>
            </a:pPr>
            <a:r>
              <a:rPr lang="en-GB" sz="1100" b="1" dirty="0">
                <a:solidFill>
                  <a:srgbClr val="FFFFFF"/>
                </a:solidFill>
                <a:latin typeface="Verdana"/>
                <a:ea typeface="MS Gothic" charset="0"/>
                <a:cs typeface="Verdana"/>
              </a:rPr>
              <a:t>Manager</a:t>
            </a:r>
          </a:p>
        </p:txBody>
      </p:sp>
      <p:cxnSp>
        <p:nvCxnSpPr>
          <p:cNvPr id="10" name="AutoShape 16"/>
          <p:cNvCxnSpPr>
            <a:cxnSpLocks noChangeShapeType="1"/>
            <a:stCxn id="6" idx="2"/>
          </p:cNvCxnSpPr>
          <p:nvPr/>
        </p:nvCxnSpPr>
        <p:spPr bwMode="auto">
          <a:xfrm rot="5400000">
            <a:off x="3579555" y="3796647"/>
            <a:ext cx="937949" cy="19833"/>
          </a:xfrm>
          <a:prstGeom prst="curvedConnector3">
            <a:avLst>
              <a:gd name="adj1" fmla="val 50000"/>
            </a:avLst>
          </a:prstGeom>
          <a:noFill/>
          <a:ln w="38100" cmpd="sng">
            <a:solidFill>
              <a:srgbClr val="000000"/>
            </a:solidFill>
            <a:miter lim="800000"/>
            <a:headEnd type="triangle" w="med" len="med"/>
            <a:tailEnd type="triangle" w="med" len="med"/>
          </a:ln>
          <a:effectLst/>
        </p:spPr>
      </p:cxnSp>
      <p:sp>
        <p:nvSpPr>
          <p:cNvPr id="14" name="Line 27"/>
          <p:cNvSpPr>
            <a:spLocks noChangeShapeType="1"/>
          </p:cNvSpPr>
          <p:nvPr/>
        </p:nvSpPr>
        <p:spPr bwMode="auto">
          <a:xfrm>
            <a:off x="4343400" y="3257550"/>
            <a:ext cx="1905000" cy="971550"/>
          </a:xfrm>
          <a:prstGeom prst="line">
            <a:avLst/>
          </a:prstGeom>
          <a:noFill/>
          <a:ln w="38100" cmpd="sng">
            <a:solidFill>
              <a:schemeClr val="tx1"/>
            </a:solidFill>
            <a:round/>
            <a:headEnd type="triangle" w="med" len="med"/>
            <a:tailEnd type="triangle" w="med" len="med"/>
          </a:ln>
          <a:effectLst/>
        </p:spPr>
        <p:txBody>
          <a:bodyPr wrap="none" lIns="81639" tIns="40819" rIns="81639" bIns="40819" anchor="ctr">
            <a:prstTxWarp prst="textNoShape">
              <a:avLst/>
            </a:prstTxWarp>
          </a:bodyPr>
          <a:lstStyle/>
          <a:p>
            <a:pPr defTabSz="816388"/>
            <a:endParaRPr lang="en-US" sz="1600">
              <a:solidFill>
                <a:srgbClr val="002341"/>
              </a:solidFill>
              <a:latin typeface="Calibri"/>
            </a:endParaRPr>
          </a:p>
        </p:txBody>
      </p:sp>
      <p:sp>
        <p:nvSpPr>
          <p:cNvPr id="15" name="Line 28"/>
          <p:cNvSpPr>
            <a:spLocks noChangeShapeType="1"/>
          </p:cNvSpPr>
          <p:nvPr/>
        </p:nvSpPr>
        <p:spPr bwMode="auto">
          <a:xfrm flipH="1">
            <a:off x="1828800" y="3257550"/>
            <a:ext cx="1981200" cy="971550"/>
          </a:xfrm>
          <a:prstGeom prst="line">
            <a:avLst/>
          </a:prstGeom>
          <a:noFill/>
          <a:ln w="38100" cmpd="sng">
            <a:solidFill>
              <a:schemeClr val="tx1"/>
            </a:solidFill>
            <a:round/>
            <a:headEnd type="triangle" w="med" len="med"/>
            <a:tailEnd type="triangle" w="med" len="med"/>
          </a:ln>
          <a:effectLst/>
        </p:spPr>
        <p:txBody>
          <a:bodyPr wrap="none" lIns="81639" tIns="40819" rIns="81639" bIns="40819" anchor="ctr">
            <a:prstTxWarp prst="textNoShape">
              <a:avLst/>
            </a:prstTxWarp>
          </a:bodyPr>
          <a:lstStyle/>
          <a:p>
            <a:pPr defTabSz="816388"/>
            <a:endParaRPr lang="en-US" sz="1600">
              <a:solidFill>
                <a:srgbClr val="002341"/>
              </a:solidFill>
              <a:latin typeface="Calibri"/>
            </a:endParaRPr>
          </a:p>
        </p:txBody>
      </p:sp>
      <p:sp>
        <p:nvSpPr>
          <p:cNvPr id="16" name="Tankebubbla 15"/>
          <p:cNvSpPr/>
          <p:nvPr/>
        </p:nvSpPr>
        <p:spPr bwMode="auto">
          <a:xfrm>
            <a:off x="2363616" y="3371850"/>
            <a:ext cx="3198984" cy="590550"/>
          </a:xfrm>
          <a:prstGeom prst="cloud">
            <a:avLst/>
          </a:prstGeom>
          <a:gradFill flip="none" rotWithShape="1">
            <a:gsLst>
              <a:gs pos="100000">
                <a:srgbClr val="BFBFBF"/>
              </a:gs>
              <a:gs pos="0">
                <a:srgbClr val="FFFFFF"/>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lIns="81639" tIns="40819" rIns="81639" bIns="40819"/>
          <a:lstStyle/>
          <a:p>
            <a:pPr algn="ctr" defTabSz="816388"/>
            <a:r>
              <a:rPr lang="en-US" dirty="0">
                <a:solidFill>
                  <a:srgbClr val="002341"/>
                </a:solidFill>
                <a:latin typeface="Verdana"/>
                <a:cs typeface="Verdana"/>
              </a:rPr>
              <a:t>NETCONF</a:t>
            </a:r>
          </a:p>
        </p:txBody>
      </p:sp>
      <p:sp>
        <p:nvSpPr>
          <p:cNvPr id="18" name="Text Box 66"/>
          <p:cNvSpPr txBox="1">
            <a:spLocks noChangeArrowheads="1"/>
          </p:cNvSpPr>
          <p:nvPr/>
        </p:nvSpPr>
        <p:spPr bwMode="auto">
          <a:xfrm>
            <a:off x="5186425" y="2286003"/>
            <a:ext cx="726532" cy="515271"/>
          </a:xfrm>
          <a:prstGeom prst="rect">
            <a:avLst/>
          </a:prstGeom>
          <a:noFill/>
          <a:ln w="9525">
            <a:noFill/>
            <a:round/>
            <a:headEnd/>
            <a:tailEnd/>
          </a:ln>
          <a:effectLst/>
        </p:spPr>
        <p:txBody>
          <a:bodyPr wrap="none" lIns="80353" tIns="41784" rIns="80353" bIns="41784">
            <a:prstTxWarp prst="textNoShape">
              <a:avLst/>
            </a:prstTxWarp>
            <a:spAutoFit/>
          </a:bodyPr>
          <a:lstStyle/>
          <a:p>
            <a:pPr algn="ctr" defTabSz="816388" eaLnBrk="0" hangingPunct="0">
              <a:buClr>
                <a:srgbClr val="FFFFFF"/>
              </a:buClr>
              <a:tabLst>
                <a:tab pos="0" algn="l"/>
                <a:tab pos="816388" algn="l"/>
                <a:tab pos="1632776" algn="l"/>
                <a:tab pos="2449163" algn="l"/>
                <a:tab pos="3265551" algn="l"/>
                <a:tab pos="4081939" algn="l"/>
                <a:tab pos="4898326" algn="l"/>
                <a:tab pos="5714714" algn="l"/>
                <a:tab pos="6531102" algn="l"/>
                <a:tab pos="7347490" algn="l"/>
                <a:tab pos="8163878" algn="l"/>
                <a:tab pos="8980265" algn="l"/>
              </a:tabLst>
            </a:pPr>
            <a:r>
              <a:rPr lang="en-GB" sz="1400" b="1" dirty="0">
                <a:solidFill>
                  <a:srgbClr val="FFFFFF"/>
                </a:solidFill>
                <a:latin typeface="Calibri"/>
                <a:ea typeface="MS Gothic" charset="0"/>
                <a:cs typeface="MS Gothic" charset="0"/>
              </a:rPr>
              <a:t>Yang</a:t>
            </a:r>
          </a:p>
          <a:p>
            <a:pPr algn="ctr" defTabSz="816388" eaLnBrk="0" hangingPunct="0">
              <a:buClr>
                <a:srgbClr val="FFFFFF"/>
              </a:buClr>
              <a:tabLst>
                <a:tab pos="0" algn="l"/>
                <a:tab pos="816388" algn="l"/>
                <a:tab pos="1632776" algn="l"/>
                <a:tab pos="2449163" algn="l"/>
                <a:tab pos="3265551" algn="l"/>
                <a:tab pos="4081939" algn="l"/>
                <a:tab pos="4898326" algn="l"/>
                <a:tab pos="5714714" algn="l"/>
                <a:tab pos="6531102" algn="l"/>
                <a:tab pos="7347490" algn="l"/>
                <a:tab pos="8163878" algn="l"/>
                <a:tab pos="8980265" algn="l"/>
              </a:tabLst>
            </a:pPr>
            <a:r>
              <a:rPr lang="en-GB" sz="1400" b="1" dirty="0">
                <a:solidFill>
                  <a:srgbClr val="FFFFFF"/>
                </a:solidFill>
                <a:latin typeface="Calibri"/>
                <a:ea typeface="MS Gothic" charset="0"/>
                <a:cs typeface="MS Gothic" charset="0"/>
              </a:rPr>
              <a:t>Models</a:t>
            </a:r>
          </a:p>
        </p:txBody>
      </p:sp>
      <p:sp>
        <p:nvSpPr>
          <p:cNvPr id="20" name="Line 1"/>
          <p:cNvSpPr>
            <a:spLocks noChangeShapeType="1"/>
          </p:cNvSpPr>
          <p:nvPr/>
        </p:nvSpPr>
        <p:spPr bwMode="auto">
          <a:xfrm>
            <a:off x="1368425" y="4495801"/>
            <a:ext cx="6624638" cy="1191"/>
          </a:xfrm>
          <a:prstGeom prst="line">
            <a:avLst/>
          </a:prstGeom>
          <a:noFill/>
          <a:ln w="38160">
            <a:solidFill>
              <a:srgbClr val="333333"/>
            </a:solidFill>
            <a:prstDash val="sysDot"/>
            <a:miter lim="800000"/>
            <a:headEnd/>
            <a:tailEnd/>
          </a:ln>
          <a:effectLst/>
        </p:spPr>
        <p:txBody>
          <a:bodyPr lIns="81639" tIns="40819" rIns="81639" bIns="40819">
            <a:prstTxWarp prst="textNoShape">
              <a:avLst/>
            </a:prstTxWarp>
          </a:bodyPr>
          <a:lstStyle/>
          <a:p>
            <a:pPr defTabSz="816388"/>
            <a:endParaRPr lang="en-US" sz="1600">
              <a:solidFill>
                <a:srgbClr val="002341"/>
              </a:solidFill>
              <a:latin typeface="Calibri"/>
            </a:endParaRPr>
          </a:p>
        </p:txBody>
      </p:sp>
      <p:sp>
        <p:nvSpPr>
          <p:cNvPr id="21" name="Line 67"/>
          <p:cNvSpPr>
            <a:spLocks noChangeShapeType="1"/>
          </p:cNvSpPr>
          <p:nvPr/>
        </p:nvSpPr>
        <p:spPr bwMode="auto">
          <a:xfrm flipH="1" flipV="1">
            <a:off x="5706035" y="2971800"/>
            <a:ext cx="2294965" cy="914400"/>
          </a:xfrm>
          <a:prstGeom prst="line">
            <a:avLst/>
          </a:prstGeom>
          <a:noFill/>
          <a:ln w="38160">
            <a:solidFill>
              <a:srgbClr val="333333"/>
            </a:solidFill>
            <a:prstDash val="sysDot"/>
            <a:miter lim="800000"/>
            <a:headEnd/>
            <a:tailEnd type="triangle" w="med" len="med"/>
          </a:ln>
          <a:effectLst/>
        </p:spPr>
        <p:txBody>
          <a:bodyPr lIns="81639" tIns="40819" rIns="81639" bIns="40819">
            <a:prstTxWarp prst="textNoShape">
              <a:avLst/>
            </a:prstTxWarp>
          </a:bodyPr>
          <a:lstStyle/>
          <a:p>
            <a:pPr defTabSz="816388"/>
            <a:endParaRPr lang="en-US" sz="1600">
              <a:solidFill>
                <a:srgbClr val="002341"/>
              </a:solidFill>
              <a:latin typeface="Calibri"/>
            </a:endParaRPr>
          </a:p>
        </p:txBody>
      </p:sp>
      <p:sp>
        <p:nvSpPr>
          <p:cNvPr id="22" name="Line 1"/>
          <p:cNvSpPr>
            <a:spLocks noChangeShapeType="1"/>
          </p:cNvSpPr>
          <p:nvPr/>
        </p:nvSpPr>
        <p:spPr bwMode="auto">
          <a:xfrm>
            <a:off x="8001000" y="3886200"/>
            <a:ext cx="0" cy="609600"/>
          </a:xfrm>
          <a:prstGeom prst="line">
            <a:avLst/>
          </a:prstGeom>
          <a:noFill/>
          <a:ln w="38160">
            <a:solidFill>
              <a:srgbClr val="333333"/>
            </a:solidFill>
            <a:prstDash val="sysDot"/>
            <a:miter lim="800000"/>
            <a:headEnd/>
            <a:tailEnd/>
          </a:ln>
          <a:effectLst/>
        </p:spPr>
        <p:txBody>
          <a:bodyPr lIns="81639" tIns="40819" rIns="81639" bIns="40819">
            <a:prstTxWarp prst="textNoShape">
              <a:avLst/>
            </a:prstTxWarp>
          </a:bodyPr>
          <a:lstStyle/>
          <a:p>
            <a:pPr defTabSz="816388"/>
            <a:endParaRPr lang="en-US" sz="1600">
              <a:solidFill>
                <a:srgbClr val="002341"/>
              </a:solidFill>
              <a:latin typeface="Calibri"/>
            </a:endParaRPr>
          </a:p>
        </p:txBody>
      </p:sp>
      <p:sp>
        <p:nvSpPr>
          <p:cNvPr id="23" name="AutoShape 65"/>
          <p:cNvSpPr>
            <a:spLocks noChangeArrowheads="1"/>
          </p:cNvSpPr>
          <p:nvPr/>
        </p:nvSpPr>
        <p:spPr bwMode="auto">
          <a:xfrm>
            <a:off x="5562600" y="4191004"/>
            <a:ext cx="1379538" cy="810815"/>
          </a:xfrm>
          <a:prstGeom prst="flowChartDocument">
            <a:avLst/>
          </a:prstGeom>
          <a:gradFill>
            <a:gsLst>
              <a:gs pos="0">
                <a:srgbClr val="FAD098"/>
              </a:gs>
              <a:gs pos="100000">
                <a:srgbClr val="F6AF50"/>
              </a:gs>
            </a:gsLst>
            <a:lin ang="5400000" scaled="0"/>
          </a:gradFill>
          <a:ln w="25400" cap="flat" cmpd="sng" algn="ctr">
            <a:solidFill>
              <a:srgbClr val="F0B310"/>
            </a:solidFill>
            <a:prstDash val="solid"/>
            <a:round/>
            <a:headEnd type="none" w="med" len="med"/>
            <a:tailEnd type="none" w="med" len="med"/>
          </a:ln>
          <a:effectLst>
            <a:outerShdw blurRad="50800" dist="38100" dir="2700000" algn="tl" rotWithShape="0">
              <a:prstClr val="black">
                <a:alpha val="20000"/>
              </a:prstClr>
            </a:outerShdw>
          </a:effectLst>
        </p:spPr>
        <p:txBody>
          <a:bodyPr lIns="0" tIns="0" rIns="0" bIns="0" anchor="ctr"/>
          <a:lstStyle/>
          <a:p>
            <a:pPr algn="ctr" defTabSz="816388">
              <a:lnSpc>
                <a:spcPts val="1071"/>
              </a:lnSpc>
            </a:pPr>
            <a:r>
              <a:rPr lang="en-US" sz="1300" kern="0" dirty="0">
                <a:solidFill>
                  <a:sysClr val="windowText" lastClr="000000"/>
                </a:solidFill>
                <a:latin typeface="Verdana"/>
                <a:cs typeface="Verdana"/>
              </a:rPr>
              <a:t>YANG Models</a:t>
            </a:r>
          </a:p>
        </p:txBody>
      </p:sp>
      <p:sp>
        <p:nvSpPr>
          <p:cNvPr id="25" name="AutoShape 65"/>
          <p:cNvSpPr>
            <a:spLocks noChangeArrowheads="1"/>
          </p:cNvSpPr>
          <p:nvPr/>
        </p:nvSpPr>
        <p:spPr bwMode="auto">
          <a:xfrm>
            <a:off x="1143000" y="4191001"/>
            <a:ext cx="1379538" cy="810815"/>
          </a:xfrm>
          <a:prstGeom prst="flowChartDocument">
            <a:avLst/>
          </a:prstGeom>
          <a:gradFill>
            <a:gsLst>
              <a:gs pos="0">
                <a:srgbClr val="FAD098"/>
              </a:gs>
              <a:gs pos="100000">
                <a:srgbClr val="F6AF50"/>
              </a:gs>
            </a:gsLst>
            <a:lin ang="5400000" scaled="0"/>
          </a:gradFill>
          <a:ln w="25400" cap="flat" cmpd="sng" algn="ctr">
            <a:solidFill>
              <a:srgbClr val="F0B310"/>
            </a:solidFill>
            <a:prstDash val="solid"/>
            <a:round/>
            <a:headEnd type="none" w="med" len="med"/>
            <a:tailEnd type="none" w="med" len="med"/>
          </a:ln>
          <a:effectLst>
            <a:outerShdw blurRad="50800" dist="38100" dir="2700000" algn="tl" rotWithShape="0">
              <a:prstClr val="black">
                <a:alpha val="20000"/>
              </a:prstClr>
            </a:outerShdw>
          </a:effectLst>
        </p:spPr>
        <p:txBody>
          <a:bodyPr lIns="0" tIns="0" rIns="0" bIns="0" anchor="ctr"/>
          <a:lstStyle/>
          <a:p>
            <a:pPr algn="ctr" defTabSz="816388">
              <a:lnSpc>
                <a:spcPts val="1071"/>
              </a:lnSpc>
            </a:pPr>
            <a:r>
              <a:rPr lang="en-US" sz="1300" kern="0" dirty="0">
                <a:solidFill>
                  <a:sysClr val="windowText" lastClr="000000"/>
                </a:solidFill>
                <a:latin typeface="Verdana"/>
                <a:cs typeface="Verdana"/>
              </a:rPr>
              <a:t>YANG Models</a:t>
            </a:r>
          </a:p>
        </p:txBody>
      </p:sp>
      <p:sp>
        <p:nvSpPr>
          <p:cNvPr id="26" name="AutoShape 56"/>
          <p:cNvSpPr>
            <a:spLocks noChangeArrowheads="1"/>
          </p:cNvSpPr>
          <p:nvPr/>
        </p:nvSpPr>
        <p:spPr bwMode="auto">
          <a:xfrm>
            <a:off x="5783262" y="2114550"/>
            <a:ext cx="1303338" cy="810816"/>
          </a:xfrm>
          <a:prstGeom prst="flowChartMultidocument">
            <a:avLst/>
          </a:prstGeom>
          <a:gradFill>
            <a:gsLst>
              <a:gs pos="0">
                <a:srgbClr val="FAD098"/>
              </a:gs>
              <a:gs pos="100000">
                <a:srgbClr val="F6AF50"/>
              </a:gs>
            </a:gsLst>
            <a:lin ang="5400000" scaled="0"/>
          </a:gradFill>
          <a:ln w="25400" cap="flat" cmpd="sng" algn="ctr">
            <a:solidFill>
              <a:srgbClr val="F0B310"/>
            </a:solidFill>
            <a:prstDash val="solid"/>
            <a:round/>
            <a:headEnd type="none" w="med" len="med"/>
            <a:tailEnd type="none" w="med" len="med"/>
          </a:ln>
          <a:effectLst>
            <a:outerShdw blurRad="50800" dist="38100" dir="2700000" algn="tl" rotWithShape="0">
              <a:prstClr val="black">
                <a:alpha val="20000"/>
              </a:prstClr>
            </a:outerShdw>
          </a:effectLst>
        </p:spPr>
        <p:txBody>
          <a:bodyPr lIns="0" tIns="0" rIns="0" bIns="0" anchor="ctr"/>
          <a:lstStyle/>
          <a:p>
            <a:pPr algn="ctr" defTabSz="816388" eaLnBrk="0" hangingPunct="0">
              <a:lnSpc>
                <a:spcPts val="1071"/>
              </a:lnSpc>
              <a:defRPr/>
            </a:pPr>
            <a:endParaRPr lang="en-US" sz="1300" b="1" kern="0" dirty="0">
              <a:solidFill>
                <a:sysClr val="windowText" lastClr="000000"/>
              </a:solidFill>
              <a:latin typeface="Arial" charset="0"/>
            </a:endParaRPr>
          </a:p>
        </p:txBody>
      </p:sp>
      <p:sp>
        <p:nvSpPr>
          <p:cNvPr id="27" name="Text Box 57"/>
          <p:cNvSpPr txBox="1">
            <a:spLocks noChangeArrowheads="1"/>
          </p:cNvSpPr>
          <p:nvPr/>
        </p:nvSpPr>
        <p:spPr bwMode="auto">
          <a:xfrm>
            <a:off x="5784191" y="2313969"/>
            <a:ext cx="1098617" cy="253661"/>
          </a:xfrm>
          <a:prstGeom prst="rect">
            <a:avLst/>
          </a:prstGeom>
          <a:noFill/>
          <a:ln w="9525">
            <a:noFill/>
            <a:round/>
            <a:headEnd/>
            <a:tailEnd/>
          </a:ln>
        </p:spPr>
        <p:txBody>
          <a:bodyPr wrap="none" lIns="80353" tIns="41784" rIns="80353" bIns="41784">
            <a:spAutoFit/>
          </a:bodyPr>
          <a:lstStyle/>
          <a:p>
            <a:pPr algn="ctr" defTabSz="816388">
              <a:buClr>
                <a:srgbClr val="FFFFFF"/>
              </a:buClr>
              <a:tabLst>
                <a:tab pos="0" algn="l"/>
                <a:tab pos="399690" algn="l"/>
                <a:tab pos="800798" algn="l"/>
                <a:tab pos="1201904" algn="l"/>
                <a:tab pos="1603012" algn="l"/>
                <a:tab pos="2004119" algn="l"/>
                <a:tab pos="2405226" algn="l"/>
                <a:tab pos="2806333" algn="l"/>
                <a:tab pos="3207441" algn="l"/>
                <a:tab pos="3608548" algn="l"/>
                <a:tab pos="4009655" algn="l"/>
                <a:tab pos="4410762" algn="l"/>
                <a:tab pos="4811869" algn="l"/>
                <a:tab pos="5212976" algn="l"/>
                <a:tab pos="5614084" algn="l"/>
                <a:tab pos="6015190" algn="l"/>
                <a:tab pos="6416298" algn="l"/>
                <a:tab pos="6817404" algn="l"/>
                <a:tab pos="7218513" algn="l"/>
                <a:tab pos="7619619" algn="l"/>
                <a:tab pos="8020727" algn="l"/>
              </a:tabLst>
              <a:defRPr/>
            </a:pPr>
            <a:r>
              <a:rPr lang="en-GB" sz="1100" kern="0" dirty="0">
                <a:solidFill>
                  <a:sysClr val="windowText" lastClr="000000"/>
                </a:solidFill>
                <a:latin typeface="Verdana"/>
                <a:cs typeface="Verdana"/>
              </a:rPr>
              <a:t>YANG Models</a:t>
            </a:r>
          </a:p>
        </p:txBody>
      </p:sp>
      <p:sp>
        <p:nvSpPr>
          <p:cNvPr id="28" name="AutoShape 65"/>
          <p:cNvSpPr>
            <a:spLocks noChangeArrowheads="1"/>
          </p:cNvSpPr>
          <p:nvPr/>
        </p:nvSpPr>
        <p:spPr bwMode="auto">
          <a:xfrm>
            <a:off x="3286125" y="4210053"/>
            <a:ext cx="1379538" cy="810815"/>
          </a:xfrm>
          <a:prstGeom prst="flowChartDocument">
            <a:avLst/>
          </a:prstGeom>
          <a:gradFill>
            <a:gsLst>
              <a:gs pos="0">
                <a:srgbClr val="FAD098"/>
              </a:gs>
              <a:gs pos="100000">
                <a:srgbClr val="F6AF50"/>
              </a:gs>
            </a:gsLst>
            <a:lin ang="5400000" scaled="0"/>
          </a:gradFill>
          <a:ln w="25400" cap="flat" cmpd="sng" algn="ctr">
            <a:solidFill>
              <a:srgbClr val="F0B310"/>
            </a:solidFill>
            <a:prstDash val="solid"/>
            <a:round/>
            <a:headEnd type="none" w="med" len="med"/>
            <a:tailEnd type="none" w="med" len="med"/>
          </a:ln>
          <a:effectLst>
            <a:outerShdw blurRad="50800" dist="38100" dir="2700000" algn="tl" rotWithShape="0">
              <a:prstClr val="black">
                <a:alpha val="20000"/>
              </a:prstClr>
            </a:outerShdw>
          </a:effectLst>
        </p:spPr>
        <p:txBody>
          <a:bodyPr lIns="0" tIns="0" rIns="0" bIns="0" anchor="ctr"/>
          <a:lstStyle/>
          <a:p>
            <a:pPr algn="ctr" defTabSz="816388">
              <a:lnSpc>
                <a:spcPts val="1071"/>
              </a:lnSpc>
            </a:pPr>
            <a:r>
              <a:rPr lang="en-US" sz="1300" kern="0" dirty="0">
                <a:solidFill>
                  <a:sysClr val="windowText" lastClr="000000"/>
                </a:solidFill>
                <a:latin typeface="Verdana"/>
                <a:cs typeface="Verdana"/>
              </a:rPr>
              <a:t>YANG Models</a:t>
            </a:r>
          </a:p>
        </p:txBody>
      </p:sp>
      <p:grpSp>
        <p:nvGrpSpPr>
          <p:cNvPr id="33" name="Group 32"/>
          <p:cNvGrpSpPr/>
          <p:nvPr/>
        </p:nvGrpSpPr>
        <p:grpSpPr>
          <a:xfrm>
            <a:off x="2438400" y="2209801"/>
            <a:ext cx="3226368" cy="1027011"/>
            <a:chOff x="671664" y="1757129"/>
            <a:chExt cx="2496296" cy="539822"/>
          </a:xfrm>
        </p:grpSpPr>
        <p:sp>
          <p:nvSpPr>
            <p:cNvPr id="34" name="Rounded Rectangle 33"/>
            <p:cNvSpPr/>
            <p:nvPr/>
          </p:nvSpPr>
          <p:spPr>
            <a:xfrm>
              <a:off x="671664" y="1757129"/>
              <a:ext cx="2496295" cy="539822"/>
            </a:xfrm>
            <a:prstGeom prst="roundRect">
              <a:avLst>
                <a:gd name="adj" fmla="val 2984"/>
              </a:avLst>
            </a:prstGeom>
            <a:solidFill>
              <a:srgbClr val="10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88"/>
              <a:endParaRPr lang="en-US" sz="4400" dirty="0">
                <a:solidFill>
                  <a:srgbClr val="FFFFFF"/>
                </a:solidFill>
                <a:latin typeface="Calibri"/>
              </a:endParaRPr>
            </a:p>
          </p:txBody>
        </p:sp>
        <p:sp>
          <p:nvSpPr>
            <p:cNvPr id="35" name="Rounded Rectangle 34"/>
            <p:cNvSpPr/>
            <p:nvPr/>
          </p:nvSpPr>
          <p:spPr>
            <a:xfrm>
              <a:off x="671666" y="1757129"/>
              <a:ext cx="2496294" cy="124180"/>
            </a:xfrm>
            <a:prstGeom prst="roundRect">
              <a:avLst>
                <a:gd name="adj" fmla="val 7649"/>
              </a:avLst>
            </a:prstGeom>
            <a:gradFill flip="none" rotWithShape="1">
              <a:gsLst>
                <a:gs pos="0">
                  <a:schemeClr val="bg1">
                    <a:alpha val="10000"/>
                  </a:schemeClr>
                </a:gs>
                <a:gs pos="47000">
                  <a:schemeClr val="bg1">
                    <a:alpha val="25000"/>
                  </a:schemeClr>
                </a:gs>
                <a:gs pos="100000">
                  <a:schemeClr val="bg1">
                    <a:lumMod val="98000"/>
                    <a:lumOff val="2000"/>
                    <a:alpha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6388"/>
              <a:endParaRPr lang="en-US" sz="4400" dirty="0">
                <a:solidFill>
                  <a:srgbClr val="FFFFFF"/>
                </a:solidFill>
                <a:latin typeface="Calibri"/>
              </a:endParaRPr>
            </a:p>
          </p:txBody>
        </p:sp>
      </p:gr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4575" y="2454086"/>
            <a:ext cx="871246" cy="560084"/>
          </a:xfrm>
          <a:prstGeom prst="rect">
            <a:avLst/>
          </a:prstGeom>
        </p:spPr>
      </p:pic>
      <p:sp>
        <p:nvSpPr>
          <p:cNvPr id="37" name="TextBox 36"/>
          <p:cNvSpPr txBox="1"/>
          <p:nvPr/>
        </p:nvSpPr>
        <p:spPr>
          <a:xfrm>
            <a:off x="3709884" y="2454426"/>
            <a:ext cx="1827890" cy="646323"/>
          </a:xfrm>
          <a:prstGeom prst="rect">
            <a:avLst/>
          </a:prstGeom>
          <a:noFill/>
        </p:spPr>
        <p:txBody>
          <a:bodyPr wrap="square" lIns="91431" tIns="45716" rIns="91431" bIns="45716" rtlCol="0">
            <a:spAutoFit/>
          </a:bodyPr>
          <a:lstStyle/>
          <a:p>
            <a:pPr defTabSz="816388"/>
            <a:r>
              <a:rPr lang="en-US" dirty="0">
                <a:solidFill>
                  <a:srgbClr val="FFFFFF"/>
                </a:solidFill>
                <a:latin typeface="Verdana" pitchFamily="34" charset="0"/>
                <a:ea typeface="Verdana" pitchFamily="34" charset="0"/>
                <a:cs typeface="Verdana" pitchFamily="34" charset="0"/>
              </a:rPr>
              <a:t>Management</a:t>
            </a:r>
          </a:p>
          <a:p>
            <a:pPr defTabSz="816388"/>
            <a:r>
              <a:rPr lang="en-US" dirty="0">
                <a:solidFill>
                  <a:srgbClr val="FFFFFF"/>
                </a:solidFill>
                <a:latin typeface="Verdana" pitchFamily="34" charset="0"/>
                <a:ea typeface="Verdana" pitchFamily="34" charset="0"/>
                <a:cs typeface="Verdana" pitchFamily="34" charset="0"/>
              </a:rPr>
              <a:t>Applications</a:t>
            </a:r>
          </a:p>
        </p:txBody>
      </p:sp>
    </p:spTree>
    <p:extLst>
      <p:ext uri="{BB962C8B-B14F-4D97-AF65-F5344CB8AC3E}">
        <p14:creationId xmlns:p14="http://schemas.microsoft.com/office/powerpoint/2010/main" val="3039653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Traditional </a:t>
            </a:r>
            <a:r>
              <a:rPr lang="cs-CZ"/>
              <a:t>v</a:t>
            </a:r>
            <a:r>
              <a:rPr lang="en-US"/>
              <a:t>s </a:t>
            </a:r>
            <a:r>
              <a:rPr lang="en-US" dirty="0"/>
              <a:t>Modern Networking Provisioning Methods</a:t>
            </a:r>
          </a:p>
        </p:txBody>
      </p:sp>
      <p:sp>
        <p:nvSpPr>
          <p:cNvPr id="4" name="Title 1"/>
          <p:cNvSpPr txBox="1">
            <a:spLocks/>
          </p:cNvSpPr>
          <p:nvPr/>
        </p:nvSpPr>
        <p:spPr>
          <a:xfrm>
            <a:off x="228600" y="6019799"/>
            <a:ext cx="8229600" cy="6953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sz="1400" dirty="0">
                <a:solidFill>
                  <a:prstClr val="black"/>
                </a:solidFill>
              </a:rPr>
              <a:t>Source: Adopted from Transforming the Network With Open SDN by Big Switch Network</a:t>
            </a:r>
            <a:endParaRPr lang="en-US" sz="4000" dirty="0">
              <a:solidFill>
                <a:prstClr val="black"/>
              </a:solidFill>
            </a:endParaRPr>
          </a:p>
        </p:txBody>
      </p:sp>
      <p:sp>
        <p:nvSpPr>
          <p:cNvPr id="3" name="Zástupný symbol pro datum 2"/>
          <p:cNvSpPr>
            <a:spLocks noGrp="1"/>
          </p:cNvSpPr>
          <p:nvPr>
            <p:ph type="dt" sz="half" idx="10"/>
          </p:nvPr>
        </p:nvSpPr>
        <p:spPr/>
        <p:txBody>
          <a:bodyPr/>
          <a:lstStyle/>
          <a:p>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8B37D5FE-740C-46F5-801A-FA5477D9711F}" type="slidenum">
              <a:rPr lang="en-US" smtClean="0">
                <a:solidFill>
                  <a:prstClr val="black">
                    <a:tint val="75000"/>
                  </a:prstClr>
                </a:solidFill>
              </a:rPr>
              <a:pPr/>
              <a:t>7</a:t>
            </a:fld>
            <a:endParaRPr lang="en-US">
              <a:solidFill>
                <a:prstClr val="black">
                  <a:tint val="75000"/>
                </a:prstClr>
              </a:solidFill>
            </a:endParaRPr>
          </a:p>
        </p:txBody>
      </p:sp>
      <p:pic>
        <p:nvPicPr>
          <p:cNvPr id="7" name="Obrázek 6"/>
          <p:cNvPicPr>
            <a:picLocks noChangeAspect="1"/>
          </p:cNvPicPr>
          <p:nvPr/>
        </p:nvPicPr>
        <p:blipFill>
          <a:blip r:embed="rId2"/>
          <a:stretch>
            <a:fillRect/>
          </a:stretch>
        </p:blipFill>
        <p:spPr>
          <a:xfrm>
            <a:off x="218652" y="1562894"/>
            <a:ext cx="4324350" cy="4648200"/>
          </a:xfrm>
          <a:prstGeom prst="rect">
            <a:avLst/>
          </a:prstGeom>
        </p:spPr>
      </p:pic>
      <p:pic>
        <p:nvPicPr>
          <p:cNvPr id="8" name="Obrázek 7"/>
          <p:cNvPicPr>
            <a:picLocks noChangeAspect="1"/>
          </p:cNvPicPr>
          <p:nvPr/>
        </p:nvPicPr>
        <p:blipFill>
          <a:blip r:embed="rId3"/>
          <a:stretch>
            <a:fillRect/>
          </a:stretch>
        </p:blipFill>
        <p:spPr>
          <a:xfrm>
            <a:off x="4626465" y="1562894"/>
            <a:ext cx="4324350" cy="4629150"/>
          </a:xfrm>
          <a:prstGeom prst="rect">
            <a:avLst/>
          </a:prstGeom>
        </p:spPr>
      </p:pic>
    </p:spTree>
    <p:extLst>
      <p:ext uri="{BB962C8B-B14F-4D97-AF65-F5344CB8AC3E}">
        <p14:creationId xmlns:p14="http://schemas.microsoft.com/office/powerpoint/2010/main" val="172511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038600"/>
            <a:ext cx="1143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Rubrik 1"/>
          <p:cNvSpPr>
            <a:spLocks noGrp="1"/>
          </p:cNvSpPr>
          <p:nvPr>
            <p:ph type="title"/>
          </p:nvPr>
        </p:nvSpPr>
        <p:spPr/>
        <p:txBody>
          <a:bodyPr/>
          <a:lstStyle/>
          <a:p>
            <a:r>
              <a:rPr lang="en-US" dirty="0"/>
              <a:t>What is a Data-Model? What is a Network Management Protocol?</a:t>
            </a:r>
          </a:p>
        </p:txBody>
      </p:sp>
      <p:sp>
        <p:nvSpPr>
          <p:cNvPr id="24" name="Text Placeholder 23"/>
          <p:cNvSpPr>
            <a:spLocks noGrp="1"/>
          </p:cNvSpPr>
          <p:nvPr>
            <p:ph type="body" sz="quarter" idx="11"/>
          </p:nvPr>
        </p:nvSpPr>
        <p:spPr>
          <a:xfrm>
            <a:off x="2590800" y="2152650"/>
            <a:ext cx="5638800" cy="2876550"/>
          </a:xfrm>
        </p:spPr>
        <p:txBody>
          <a:bodyPr>
            <a:noAutofit/>
          </a:bodyPr>
          <a:lstStyle/>
          <a:p>
            <a:r>
              <a:rPr lang="en-US" sz="1600" dirty="0"/>
              <a:t>Data-Model</a:t>
            </a:r>
          </a:p>
          <a:p>
            <a:pPr lvl="1"/>
            <a:r>
              <a:rPr lang="en-US" sz="1600" dirty="0"/>
              <a:t>A data-model explicitly and precisely determines the structure, syntax and semantics of the data…</a:t>
            </a:r>
          </a:p>
          <a:p>
            <a:pPr lvl="1"/>
            <a:r>
              <a:rPr lang="en-US" sz="1600" dirty="0"/>
              <a:t>…that is </a:t>
            </a:r>
            <a:r>
              <a:rPr lang="en-US" sz="1600" i="1" dirty="0"/>
              <a:t>externally</a:t>
            </a:r>
            <a:r>
              <a:rPr lang="en-US" sz="1600" dirty="0"/>
              <a:t> visible</a:t>
            </a:r>
          </a:p>
          <a:p>
            <a:pPr lvl="1"/>
            <a:r>
              <a:rPr lang="en-US" sz="1600" dirty="0"/>
              <a:t>Consistent and complete</a:t>
            </a:r>
          </a:p>
          <a:p>
            <a:r>
              <a:rPr lang="en-US" sz="1600" dirty="0"/>
              <a:t>Protocol</a:t>
            </a:r>
          </a:p>
          <a:p>
            <a:pPr lvl="1"/>
            <a:r>
              <a:rPr lang="en-US" sz="1600" dirty="0"/>
              <a:t>Remote primitives to view and manipulate the data</a:t>
            </a:r>
          </a:p>
          <a:p>
            <a:pPr lvl="1"/>
            <a:r>
              <a:rPr lang="en-US" sz="1600" dirty="0"/>
              <a:t>Encoding of the data as defined by the data-model</a:t>
            </a:r>
          </a:p>
        </p:txBody>
      </p:sp>
      <p:sp>
        <p:nvSpPr>
          <p:cNvPr id="31" name="AutoShape 65"/>
          <p:cNvSpPr>
            <a:spLocks noChangeArrowheads="1"/>
          </p:cNvSpPr>
          <p:nvPr/>
        </p:nvSpPr>
        <p:spPr bwMode="auto">
          <a:xfrm>
            <a:off x="685795" y="3505201"/>
            <a:ext cx="1379538" cy="810815"/>
          </a:xfrm>
          <a:prstGeom prst="flowChartDocument">
            <a:avLst/>
          </a:prstGeom>
          <a:gradFill>
            <a:gsLst>
              <a:gs pos="0">
                <a:srgbClr val="FAD098"/>
              </a:gs>
              <a:gs pos="100000">
                <a:srgbClr val="F6AF50"/>
              </a:gs>
            </a:gsLst>
            <a:lin ang="5400000" scaled="0"/>
          </a:gradFill>
          <a:ln w="25400" cap="flat" cmpd="sng" algn="ctr">
            <a:solidFill>
              <a:srgbClr val="F0B310"/>
            </a:solidFill>
            <a:prstDash val="solid"/>
            <a:round/>
            <a:headEnd type="none" w="med" len="med"/>
            <a:tailEnd type="none" w="med" len="med"/>
          </a:ln>
          <a:effectLst>
            <a:outerShdw blurRad="50800" dist="38100" dir="2700000" algn="tl" rotWithShape="0">
              <a:prstClr val="black">
                <a:alpha val="20000"/>
              </a:prstClr>
            </a:outerShdw>
          </a:effectLst>
        </p:spPr>
        <p:txBody>
          <a:bodyPr lIns="0" tIns="0" rIns="0" bIns="0" anchor="ctr"/>
          <a:lstStyle/>
          <a:p>
            <a:pPr algn="ctr" defTabSz="816388">
              <a:lnSpc>
                <a:spcPts val="1071"/>
              </a:lnSpc>
            </a:pPr>
            <a:r>
              <a:rPr lang="en-US" sz="1300" kern="0" dirty="0">
                <a:solidFill>
                  <a:sysClr val="windowText" lastClr="000000"/>
                </a:solidFill>
                <a:latin typeface="Verdana"/>
                <a:cs typeface="Verdana"/>
              </a:rPr>
              <a:t>Data-Model</a:t>
            </a:r>
          </a:p>
        </p:txBody>
      </p:sp>
      <p:cxnSp>
        <p:nvCxnSpPr>
          <p:cNvPr id="4" name="Straight Arrow Connector 3"/>
          <p:cNvCxnSpPr/>
          <p:nvPr/>
        </p:nvCxnSpPr>
        <p:spPr>
          <a:xfrm>
            <a:off x="609600" y="2590800"/>
            <a:ext cx="0" cy="1447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34614" y="2709446"/>
            <a:ext cx="889386" cy="338554"/>
          </a:xfrm>
          <a:prstGeom prst="rect">
            <a:avLst/>
          </a:prstGeom>
          <a:noFill/>
        </p:spPr>
        <p:txBody>
          <a:bodyPr wrap="none" rtlCol="0">
            <a:spAutoFit/>
          </a:bodyPr>
          <a:lstStyle/>
          <a:p>
            <a:pPr defTabSz="816388"/>
            <a:r>
              <a:rPr lang="en-US" sz="1600" dirty="0">
                <a:solidFill>
                  <a:srgbClr val="002341"/>
                </a:solidFill>
                <a:latin typeface="Calibri"/>
              </a:rPr>
              <a:t>Protocol</a:t>
            </a:r>
          </a:p>
        </p:txBody>
      </p:sp>
    </p:spTree>
    <p:extLst>
      <p:ext uri="{BB962C8B-B14F-4D97-AF65-F5344CB8AC3E}">
        <p14:creationId xmlns:p14="http://schemas.microsoft.com/office/powerpoint/2010/main" val="12525596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075" y="2978946"/>
            <a:ext cx="6246050" cy="1528659"/>
          </a:xfrm>
        </p:spPr>
        <p:txBody>
          <a:bodyPr>
            <a:normAutofit/>
          </a:bodyPr>
          <a:lstStyle/>
          <a:p>
            <a:r>
              <a:rPr lang="en-US" dirty="0"/>
              <a:t>Standards background, motivation and history</a:t>
            </a:r>
            <a:br>
              <a:rPr lang="en-US" dirty="0"/>
            </a:br>
            <a:r>
              <a:rPr lang="en-US" dirty="0"/>
              <a:t/>
            </a:r>
            <a:br>
              <a:rPr lang="en-US" dirty="0"/>
            </a:br>
            <a:r>
              <a:rPr lang="en-US" sz="1300" dirty="0"/>
              <a:t>RFC 3535: Operators’ problems and requirements on </a:t>
            </a:r>
            <a:r>
              <a:rPr lang="en-US" sz="1300"/>
              <a:t>network management</a:t>
            </a:r>
            <a:br>
              <a:rPr lang="en-US" sz="1300"/>
            </a:br>
            <a:r>
              <a:rPr lang="en-US" sz="1300"/>
              <a:t/>
            </a:r>
            <a:br>
              <a:rPr lang="en-US" sz="1300"/>
            </a:br>
            <a:r>
              <a:rPr lang="en-US" sz="1300" b="0"/>
              <a:t>(results of IETF’s meeting with network operators)</a:t>
            </a:r>
            <a:r>
              <a:rPr lang="en-US" sz="1300"/>
              <a:t> </a:t>
            </a:r>
            <a:endParaRPr lang="en-US" sz="1300" dirty="0"/>
          </a:p>
        </p:txBody>
      </p:sp>
    </p:spTree>
    <p:extLst>
      <p:ext uri="{BB962C8B-B14F-4D97-AF65-F5344CB8AC3E}">
        <p14:creationId xmlns:p14="http://schemas.microsoft.com/office/powerpoint/2010/main" val="24014873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dirty="0">
                <a:latin typeface="Arial" charset="0"/>
                <a:ea typeface="ヒラギノ角ゴ Pro W3" charset="0"/>
                <a:cs typeface="ヒラギノ角ゴ Pro W3" charset="0"/>
              </a:rPr>
              <a:t>Informational RFC 3535</a:t>
            </a:r>
          </a:p>
        </p:txBody>
      </p:sp>
      <p:sp>
        <p:nvSpPr>
          <p:cNvPr id="20482" name="Content Placeholder 3"/>
          <p:cNvSpPr>
            <a:spLocks noGrp="1"/>
          </p:cNvSpPr>
          <p:nvPr>
            <p:ph sz="half" idx="2"/>
          </p:nvPr>
        </p:nvSpPr>
        <p:spPr/>
        <p:txBody>
          <a:bodyPr>
            <a:normAutofit/>
          </a:bodyPr>
          <a:lstStyle/>
          <a:p>
            <a:r>
              <a:rPr lang="en-US" sz="1500" dirty="0">
                <a:latin typeface="Verdana"/>
                <a:ea typeface="ヒラギノ角ゴ Pro W3" charset="0"/>
                <a:cs typeface="Verdana"/>
              </a:rPr>
              <a:t>SNMP had failed</a:t>
            </a:r>
          </a:p>
          <a:p>
            <a:pPr lvl="1"/>
            <a:r>
              <a:rPr lang="en-US" sz="1500" dirty="0">
                <a:latin typeface="Verdana"/>
                <a:ea typeface="ヒラギノ角ゴ Pro W3" charset="0"/>
                <a:cs typeface="Verdana"/>
              </a:rPr>
              <a:t>For configuration, that is</a:t>
            </a:r>
          </a:p>
          <a:p>
            <a:pPr lvl="1"/>
            <a:r>
              <a:rPr lang="en-US" sz="1500" dirty="0">
                <a:latin typeface="Verdana"/>
                <a:ea typeface="ヒラギノ角ゴ Pro W3" charset="0"/>
                <a:cs typeface="Verdana"/>
              </a:rPr>
              <a:t>Extensive use in fault handling and monitoring</a:t>
            </a:r>
          </a:p>
          <a:p>
            <a:r>
              <a:rPr lang="en-US" sz="1500" dirty="0">
                <a:latin typeface="Verdana"/>
                <a:ea typeface="ヒラギノ角ゴ Pro W3" charset="0"/>
                <a:cs typeface="Verdana"/>
              </a:rPr>
              <a:t>CLI scripting</a:t>
            </a:r>
          </a:p>
          <a:p>
            <a:pPr lvl="1"/>
            <a:r>
              <a:rPr lang="en-US" sz="1500" dirty="0">
                <a:latin typeface="Verdana"/>
                <a:ea typeface="ヒラギノ角ゴ Pro W3" charset="0"/>
                <a:cs typeface="Verdana"/>
              </a:rPr>
              <a:t>“Market share” 70%+</a:t>
            </a:r>
          </a:p>
        </p:txBody>
      </p:sp>
      <p:sp>
        <p:nvSpPr>
          <p:cNvPr id="6" name="Content Placeholder 5"/>
          <p:cNvSpPr>
            <a:spLocks noGrp="1"/>
          </p:cNvSpPr>
          <p:nvPr>
            <p:ph sz="half" idx="1"/>
          </p:nvPr>
        </p:nvSpPr>
        <p:spPr>
          <a:xfrm>
            <a:off x="228600" y="1943100"/>
            <a:ext cx="4343400" cy="3543300"/>
          </a:xfrm>
          <a:prstGeom prst="flowChartDocument">
            <a:avLst/>
          </a:prstGeom>
          <a:solidFill>
            <a:schemeClr val="accent3"/>
          </a:solidFill>
          <a:ln cap="flat" algn="ctr">
            <a:solidFill>
              <a:schemeClr val="tx1"/>
            </a:solidFill>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spcCol="0" rtlCol="0" fromWordArt="0" forceAA="0">
            <a:noAutofit/>
          </a:bodyPr>
          <a:lstStyle/>
          <a:p>
            <a:pPr marL="0" indent="0">
              <a:buNone/>
              <a:defRPr/>
            </a:pPr>
            <a:r>
              <a:rPr lang="en-US" sz="1500" dirty="0"/>
              <a:t>Abstract</a:t>
            </a:r>
          </a:p>
          <a:p>
            <a:pPr marL="0" indent="0">
              <a:buNone/>
              <a:defRPr/>
            </a:pPr>
            <a:r>
              <a:rPr lang="en-US" sz="1500" dirty="0"/>
              <a:t>This document provides an overview of a workshop held by the Internet Architecture Board (IAB) on Network Management.  The workshop was hosted by CNRI in Reston, VA, USA on June 4 thru June 6, 2002.  The goal of the workshop was to continue the important </a:t>
            </a:r>
            <a:r>
              <a:rPr lang="en-US" sz="1500" b="1" dirty="0"/>
              <a:t>dialog</a:t>
            </a:r>
            <a:r>
              <a:rPr lang="en-US" sz="1500" dirty="0"/>
              <a:t> started between </a:t>
            </a:r>
            <a:r>
              <a:rPr lang="en-US" sz="1500" b="1" dirty="0"/>
              <a:t>network operators</a:t>
            </a:r>
            <a:r>
              <a:rPr lang="en-US" sz="1500" dirty="0"/>
              <a:t> and protocol developers, and to guide the IETFs focus on future work regarding network management.</a:t>
            </a:r>
          </a:p>
          <a:p>
            <a:pPr>
              <a:defRPr/>
            </a:pPr>
            <a:endParaRPr lang="en-US" sz="1500" dirty="0"/>
          </a:p>
        </p:txBody>
      </p:sp>
      <p:pic>
        <p:nvPicPr>
          <p:cNvPr id="7" name="Picture 7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1" y="5066674"/>
            <a:ext cx="648327" cy="648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083" y="4038600"/>
            <a:ext cx="633044" cy="609600"/>
          </a:xfrm>
          <a:prstGeom prst="rect">
            <a:avLst/>
          </a:prstGeom>
        </p:spPr>
      </p:pic>
      <p:pic>
        <p:nvPicPr>
          <p:cNvPr id="9" name="Picture 7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728" y="5066674"/>
            <a:ext cx="648327" cy="648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tangle 2"/>
          <p:cNvSpPr/>
          <p:nvPr/>
        </p:nvSpPr>
        <p:spPr>
          <a:xfrm>
            <a:off x="5638800" y="4724400"/>
            <a:ext cx="1530788" cy="338554"/>
          </a:xfrm>
          <a:prstGeom prst="rect">
            <a:avLst/>
          </a:prstGeom>
        </p:spPr>
        <p:txBody>
          <a:bodyPr wrap="none">
            <a:spAutoFit/>
          </a:bodyPr>
          <a:lstStyle/>
          <a:p>
            <a:pPr defTabSz="816388"/>
            <a:r>
              <a:rPr lang="en-US" sz="1600" dirty="0">
                <a:solidFill>
                  <a:srgbClr val="FF0000"/>
                </a:solidFill>
                <a:latin typeface="Verdana"/>
                <a:ea typeface="ヒラギノ角ゴ Pro W3" charset="0"/>
                <a:cs typeface="Verdana"/>
              </a:rPr>
              <a:t>configuration</a:t>
            </a:r>
            <a:endParaRPr lang="en-US" sz="1600" dirty="0">
              <a:solidFill>
                <a:srgbClr val="FF0000"/>
              </a:solidFill>
              <a:latin typeface="Calibri"/>
            </a:endParaRPr>
          </a:p>
        </p:txBody>
      </p:sp>
    </p:spTree>
    <p:extLst>
      <p:ext uri="{BB962C8B-B14F-4D97-AF65-F5344CB8AC3E}">
        <p14:creationId xmlns:p14="http://schemas.microsoft.com/office/powerpoint/2010/main" val="29336020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a:latin typeface="Arial" charset="0"/>
                <a:ea typeface="ヒラギノ角ゴ Pro W3" charset="0"/>
                <a:cs typeface="ヒラギノ角ゴ Pro W3" charset="0"/>
              </a:rPr>
              <a:t>Operator Requirement #1/14</a:t>
            </a:r>
          </a:p>
        </p:txBody>
      </p:sp>
      <p:sp>
        <p:nvSpPr>
          <p:cNvPr id="6" name="Content Placeholder 5"/>
          <p:cNvSpPr>
            <a:spLocks noGrp="1"/>
          </p:cNvSpPr>
          <p:nvPr>
            <p:ph sz="half" idx="1"/>
          </p:nvPr>
        </p:nvSpPr>
        <p:spPr>
          <a:xfrm>
            <a:off x="228600" y="2209800"/>
            <a:ext cx="4229100" cy="2019300"/>
          </a:xfrm>
          <a:prstGeom prst="flowChartDocument">
            <a:avLst/>
          </a:prstGeom>
          <a:solidFill>
            <a:srgbClr val="C9CACC"/>
          </a:solidFill>
          <a:ln cap="flat" algn="ctr">
            <a:solidFill>
              <a:schemeClr val="tx1"/>
            </a:solidFill>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spcCol="0" rtlCol="0" fromWordArt="0" forceAA="0">
            <a:noAutofit/>
          </a:bodyPr>
          <a:lstStyle/>
          <a:p>
            <a:pPr marL="0" indent="0">
              <a:buNone/>
              <a:defRPr/>
            </a:pPr>
            <a:r>
              <a:rPr lang="en-US" sz="1500" dirty="0"/>
              <a:t>1. </a:t>
            </a:r>
            <a:r>
              <a:rPr lang="en-US" sz="1500" b="1" dirty="0"/>
              <a:t>Ease of use </a:t>
            </a:r>
            <a:r>
              <a:rPr lang="en-US" sz="1500" dirty="0"/>
              <a:t>is a key requirement for any network management technology from the operators point of view.</a:t>
            </a:r>
          </a:p>
          <a:p>
            <a:pPr>
              <a:defRPr/>
            </a:pPr>
            <a:endParaRPr lang="en-US" sz="1500" dirty="0"/>
          </a:p>
        </p:txBody>
      </p:sp>
      <p:sp>
        <p:nvSpPr>
          <p:cNvPr id="2" name="TextBox 1"/>
          <p:cNvSpPr txBox="1"/>
          <p:nvPr/>
        </p:nvSpPr>
        <p:spPr>
          <a:xfrm>
            <a:off x="4971778" y="2209801"/>
            <a:ext cx="3257823" cy="830997"/>
          </a:xfrm>
          <a:prstGeom prst="rect">
            <a:avLst/>
          </a:prstGeom>
          <a:noFill/>
        </p:spPr>
        <p:txBody>
          <a:bodyPr wrap="none" rtlCol="0">
            <a:spAutoFit/>
          </a:bodyPr>
          <a:lstStyle/>
          <a:p>
            <a:pPr defTabSz="816388"/>
            <a:r>
              <a:rPr lang="en-US" sz="1600" dirty="0">
                <a:solidFill>
                  <a:srgbClr val="002341"/>
                </a:solidFill>
                <a:latin typeface="Calibri"/>
              </a:rPr>
              <a:t>Maybe not assume integrators and</a:t>
            </a:r>
          </a:p>
          <a:p>
            <a:pPr defTabSz="816388"/>
            <a:r>
              <a:rPr lang="en-US" sz="1600" dirty="0">
                <a:solidFill>
                  <a:srgbClr val="002341"/>
                </a:solidFill>
                <a:latin typeface="Calibri"/>
              </a:rPr>
              <a:t>software developers for any addition</a:t>
            </a:r>
          </a:p>
          <a:p>
            <a:pPr defTabSz="816388"/>
            <a:r>
              <a:rPr lang="en-US" sz="1600" dirty="0">
                <a:solidFill>
                  <a:srgbClr val="002341"/>
                </a:solidFill>
                <a:latin typeface="Calibri"/>
              </a:rPr>
              <a:t>or change</a:t>
            </a:r>
          </a:p>
        </p:txBody>
      </p:sp>
      <p:pic>
        <p:nvPicPr>
          <p:cNvPr id="7" name="Picture 7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9978" y="4304674"/>
            <a:ext cx="648327" cy="648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6260" y="3276600"/>
            <a:ext cx="633044" cy="609600"/>
          </a:xfrm>
          <a:prstGeom prst="rect">
            <a:avLst/>
          </a:prstGeom>
        </p:spPr>
      </p:pic>
      <p:pic>
        <p:nvPicPr>
          <p:cNvPr id="9" name="Picture 7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905" y="4304674"/>
            <a:ext cx="648327" cy="648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Rectangle 9"/>
          <p:cNvSpPr/>
          <p:nvPr/>
        </p:nvSpPr>
        <p:spPr>
          <a:xfrm>
            <a:off x="6045215" y="3962400"/>
            <a:ext cx="983963" cy="338554"/>
          </a:xfrm>
          <a:prstGeom prst="rect">
            <a:avLst/>
          </a:prstGeom>
        </p:spPr>
        <p:txBody>
          <a:bodyPr wrap="none">
            <a:spAutoFit/>
          </a:bodyPr>
          <a:lstStyle/>
          <a:p>
            <a:pPr defTabSz="816388"/>
            <a:r>
              <a:rPr lang="en-US" sz="1600" dirty="0">
                <a:solidFill>
                  <a:srgbClr val="008000"/>
                </a:solidFill>
                <a:latin typeface="Verdana"/>
                <a:ea typeface="ヒラギノ角ゴ Pro W3" charset="0"/>
                <a:cs typeface="Verdana"/>
              </a:rPr>
              <a:t>Manage</a:t>
            </a:r>
            <a:endParaRPr lang="en-US" sz="1600" dirty="0">
              <a:solidFill>
                <a:srgbClr val="008000"/>
              </a:solidFill>
              <a:latin typeface="Calibri"/>
            </a:endParaRPr>
          </a:p>
        </p:txBody>
      </p:sp>
    </p:spTree>
    <p:extLst>
      <p:ext uri="{BB962C8B-B14F-4D97-AF65-F5344CB8AC3E}">
        <p14:creationId xmlns:p14="http://schemas.microsoft.com/office/powerpoint/2010/main" val="3943089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a:latin typeface="Arial" charset="0"/>
                <a:ea typeface="ヒラギノ角ゴ Pro W3" charset="0"/>
                <a:cs typeface="ヒラギノ角ゴ Pro W3" charset="0"/>
              </a:rPr>
              <a:t>Operator Requirement #2-3/14</a:t>
            </a:r>
          </a:p>
        </p:txBody>
      </p:sp>
      <p:sp>
        <p:nvSpPr>
          <p:cNvPr id="23554" name="Content Placeholder 3"/>
          <p:cNvSpPr>
            <a:spLocks noGrp="1"/>
          </p:cNvSpPr>
          <p:nvPr>
            <p:ph sz="half" idx="2"/>
          </p:nvPr>
        </p:nvSpPr>
        <p:spPr/>
        <p:txBody>
          <a:bodyPr>
            <a:normAutofit/>
          </a:bodyPr>
          <a:lstStyle/>
          <a:p>
            <a:r>
              <a:rPr lang="en-US" sz="1500" dirty="0">
                <a:latin typeface="Verdana"/>
                <a:ea typeface="ヒラギノ角ゴ Pro W3" charset="0"/>
                <a:cs typeface="Verdana"/>
              </a:rPr>
              <a:t>Clearly separating configuration</a:t>
            </a:r>
          </a:p>
          <a:p>
            <a:r>
              <a:rPr lang="en-US" sz="1500" dirty="0">
                <a:latin typeface="Verdana"/>
                <a:ea typeface="ヒラギノ角ゴ Pro W3" charset="0"/>
                <a:cs typeface="Verdana"/>
              </a:rPr>
              <a:t>Ability to compare across devices</a:t>
            </a:r>
          </a:p>
        </p:txBody>
      </p:sp>
      <p:sp>
        <p:nvSpPr>
          <p:cNvPr id="23556" name="Content Placeholder 5"/>
          <p:cNvSpPr>
            <a:spLocks noGrp="1"/>
          </p:cNvSpPr>
          <p:nvPr>
            <p:ph sz="half" idx="1"/>
          </p:nvPr>
        </p:nvSpPr>
        <p:spPr>
          <a:prstGeom prst="flowChartDocument">
            <a:avLst/>
          </a:prstGeom>
          <a:solidFill>
            <a:srgbClr val="C9CACC"/>
          </a:solidFill>
          <a:ln cap="flat">
            <a:solidFill>
              <a:schemeClr val="tx1"/>
            </a:solidFill>
            <a:round/>
            <a:headEnd type="none" w="med" len="med"/>
            <a:tailEnd type="none" w="med" len="med"/>
          </a:ln>
          <a:effectLst>
            <a:outerShdw blurRad="50800" dist="38100" dir="2700000" algn="tl" rotWithShape="0">
              <a:prstClr val="black">
                <a:alpha val="40000"/>
              </a:prstClr>
            </a:outerShdw>
          </a:effectLst>
        </p:spPr>
        <p:txBody>
          <a:bodyPr>
            <a:normAutofit/>
          </a:bodyPr>
          <a:lstStyle/>
          <a:p>
            <a:pPr marL="0" indent="0">
              <a:buNone/>
            </a:pPr>
            <a:r>
              <a:rPr lang="en-US" sz="1500" dirty="0">
                <a:latin typeface="Verdana"/>
                <a:ea typeface="ヒラギノ角ゴ Pro W3" charset="0"/>
                <a:cs typeface="Verdana"/>
              </a:rPr>
              <a:t>2. It is necessary to make a </a:t>
            </a:r>
            <a:r>
              <a:rPr lang="en-US" sz="1500" b="1" dirty="0">
                <a:latin typeface="Verdana"/>
                <a:ea typeface="ヒラギノ角ゴ Pro W3" charset="0"/>
                <a:cs typeface="Verdana"/>
              </a:rPr>
              <a:t>clear distinction </a:t>
            </a:r>
            <a:r>
              <a:rPr lang="en-US" sz="1500" dirty="0">
                <a:latin typeface="Verdana"/>
                <a:ea typeface="ヒラギノ角ゴ Pro W3" charset="0"/>
                <a:cs typeface="Verdana"/>
              </a:rPr>
              <a:t>between </a:t>
            </a:r>
            <a:r>
              <a:rPr lang="en-US" sz="1500" b="1" dirty="0">
                <a:latin typeface="Verdana"/>
                <a:ea typeface="ヒラギノ角ゴ Pro W3" charset="0"/>
                <a:cs typeface="Verdana"/>
              </a:rPr>
              <a:t>configuration data</a:t>
            </a:r>
            <a:r>
              <a:rPr lang="en-US" sz="1500" dirty="0">
                <a:latin typeface="Verdana"/>
                <a:ea typeface="ヒラギノ角ゴ Pro W3" charset="0"/>
                <a:cs typeface="Verdana"/>
              </a:rPr>
              <a:t>, data that describes </a:t>
            </a:r>
            <a:r>
              <a:rPr lang="en-US" sz="1500" b="1" dirty="0">
                <a:latin typeface="Verdana"/>
                <a:ea typeface="ヒラギノ角ゴ Pro W3" charset="0"/>
                <a:cs typeface="Verdana"/>
              </a:rPr>
              <a:t>operational state and statistics</a:t>
            </a:r>
            <a:r>
              <a:rPr lang="en-US" sz="1500" dirty="0">
                <a:latin typeface="Verdana"/>
                <a:ea typeface="ヒラギノ角ゴ Pro W3" charset="0"/>
                <a:cs typeface="Verdana"/>
              </a:rPr>
              <a:t>.</a:t>
            </a:r>
          </a:p>
          <a:p>
            <a:pPr marL="0" indent="0">
              <a:buNone/>
            </a:pPr>
            <a:r>
              <a:rPr lang="en-US" sz="1500" dirty="0">
                <a:latin typeface="Verdana"/>
                <a:ea typeface="ヒラギノ角ゴ Pro W3" charset="0"/>
                <a:cs typeface="Verdana"/>
              </a:rPr>
              <a:t>3. It is required to be able to </a:t>
            </a:r>
            <a:r>
              <a:rPr lang="en-US" sz="1500" b="1" dirty="0">
                <a:latin typeface="Verdana"/>
                <a:ea typeface="ヒラギノ角ゴ Pro W3" charset="0"/>
                <a:cs typeface="Verdana"/>
              </a:rPr>
              <a:t>fetch separately configuration data</a:t>
            </a:r>
            <a:r>
              <a:rPr lang="en-US" sz="1500" dirty="0">
                <a:latin typeface="Verdana"/>
                <a:ea typeface="ヒラギノ角ゴ Pro W3" charset="0"/>
                <a:cs typeface="Verdana"/>
              </a:rPr>
              <a:t>, operational state data, and statistics from devices, and to be able to compare these between devices.</a:t>
            </a:r>
          </a:p>
          <a:p>
            <a:pPr marL="0" indent="0">
              <a:buNone/>
            </a:pPr>
            <a:endParaRPr lang="en-US" sz="1500" dirty="0">
              <a:latin typeface="Verdana"/>
              <a:ea typeface="ヒラギノ角ゴ Pro W3" charset="0"/>
              <a:cs typeface="Verdana"/>
            </a:endParaRPr>
          </a:p>
        </p:txBody>
      </p:sp>
      <p:sp>
        <p:nvSpPr>
          <p:cNvPr id="3" name="Rectangle 2"/>
          <p:cNvSpPr/>
          <p:nvPr/>
        </p:nvSpPr>
        <p:spPr>
          <a:xfrm>
            <a:off x="5105400" y="3581400"/>
            <a:ext cx="2971800" cy="338554"/>
          </a:xfrm>
          <a:prstGeom prst="rect">
            <a:avLst/>
          </a:prstGeom>
        </p:spPr>
        <p:txBody>
          <a:bodyPr wrap="square">
            <a:spAutoFit/>
          </a:bodyPr>
          <a:lstStyle/>
          <a:p>
            <a:pPr defTabSz="816388"/>
            <a:r>
              <a:rPr lang="en-US" sz="1600" b="1" dirty="0">
                <a:solidFill>
                  <a:srgbClr val="002341"/>
                </a:solidFill>
                <a:latin typeface="Courier New"/>
              </a:rPr>
              <a:t>$show running-</a:t>
            </a:r>
            <a:r>
              <a:rPr lang="en-US" sz="1600" b="1" dirty="0" err="1">
                <a:solidFill>
                  <a:srgbClr val="002341"/>
                </a:solidFill>
                <a:latin typeface="Courier New"/>
              </a:rPr>
              <a:t>config</a:t>
            </a:r>
            <a:endParaRPr lang="en-US" sz="1600" dirty="0">
              <a:solidFill>
                <a:srgbClr val="002341"/>
              </a:solidFill>
              <a:latin typeface="Courier New"/>
            </a:endParaRPr>
          </a:p>
        </p:txBody>
      </p:sp>
      <p:pic>
        <p:nvPicPr>
          <p:cNvPr id="6" name="Picture 7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3962401"/>
            <a:ext cx="648327" cy="648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971800"/>
            <a:ext cx="633044" cy="609600"/>
          </a:xfrm>
          <a:prstGeom prst="rect">
            <a:avLst/>
          </a:prstGeom>
        </p:spPr>
      </p:pic>
    </p:spTree>
    <p:extLst>
      <p:ext uri="{BB962C8B-B14F-4D97-AF65-F5344CB8AC3E}">
        <p14:creationId xmlns:p14="http://schemas.microsoft.com/office/powerpoint/2010/main" val="15259383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dirty="0">
                <a:latin typeface="Arial" charset="0"/>
                <a:ea typeface="ヒラギノ角ゴ Pro W3" charset="0"/>
                <a:cs typeface="ヒラギノ角ゴ Pro W3" charset="0"/>
              </a:rPr>
              <a:t>Operator Requirement #4-5/14</a:t>
            </a:r>
          </a:p>
        </p:txBody>
      </p:sp>
      <p:sp>
        <p:nvSpPr>
          <p:cNvPr id="24578" name="Content Placeholder 3"/>
          <p:cNvSpPr>
            <a:spLocks noGrp="1"/>
          </p:cNvSpPr>
          <p:nvPr>
            <p:ph sz="half" idx="2"/>
          </p:nvPr>
        </p:nvSpPr>
        <p:spPr/>
        <p:txBody>
          <a:bodyPr>
            <a:normAutofit/>
          </a:bodyPr>
          <a:lstStyle/>
          <a:p>
            <a:r>
              <a:rPr lang="en-US" sz="1500" dirty="0">
                <a:latin typeface="Verdana"/>
                <a:ea typeface="ヒラギノ角ゴ Pro W3" charset="0"/>
                <a:cs typeface="Verdana"/>
              </a:rPr>
              <a:t>Service and Network management, not only device management</a:t>
            </a:r>
          </a:p>
          <a:p>
            <a:r>
              <a:rPr lang="en-US" sz="1500" dirty="0">
                <a:latin typeface="Verdana"/>
                <a:ea typeface="ヒラギノ角ゴ Pro W3" charset="0"/>
                <a:cs typeface="Verdana"/>
              </a:rPr>
              <a:t>Network wide transactions</a:t>
            </a:r>
          </a:p>
        </p:txBody>
      </p:sp>
      <p:sp>
        <p:nvSpPr>
          <p:cNvPr id="24580" name="Content Placeholder 5"/>
          <p:cNvSpPr>
            <a:spLocks noGrp="1"/>
          </p:cNvSpPr>
          <p:nvPr>
            <p:ph sz="half" idx="1"/>
          </p:nvPr>
        </p:nvSpPr>
        <p:spPr>
          <a:prstGeom prst="flowChartDocument">
            <a:avLst/>
          </a:prstGeom>
          <a:solidFill>
            <a:srgbClr val="C9CACC"/>
          </a:solidFill>
          <a:ln cap="flat">
            <a:solidFill>
              <a:schemeClr val="tx1"/>
            </a:solidFill>
            <a:round/>
            <a:headEnd type="none" w="med" len="med"/>
            <a:tailEnd type="none" w="med" len="med"/>
          </a:ln>
        </p:spPr>
        <p:txBody>
          <a:bodyPr>
            <a:normAutofit/>
          </a:bodyPr>
          <a:lstStyle/>
          <a:p>
            <a:pPr marL="0" indent="0">
              <a:buNone/>
            </a:pPr>
            <a:r>
              <a:rPr lang="en-US" sz="1500" dirty="0">
                <a:latin typeface="Verdana"/>
                <a:ea typeface="ヒラギノ角ゴ Pro W3" charset="0"/>
                <a:cs typeface="Verdana"/>
              </a:rPr>
              <a:t>4.  It is necessary to enable operators to concentrate on the </a:t>
            </a:r>
            <a:r>
              <a:rPr lang="en-US" sz="1500" b="1" dirty="0">
                <a:latin typeface="Verdana"/>
                <a:ea typeface="ヒラギノ角ゴ Pro W3" charset="0"/>
                <a:cs typeface="Verdana"/>
              </a:rPr>
              <a:t>configuration of the network </a:t>
            </a:r>
            <a:r>
              <a:rPr lang="en-US" sz="1500" dirty="0">
                <a:latin typeface="Verdana"/>
                <a:ea typeface="ヒラギノ角ゴ Pro W3" charset="0"/>
                <a:cs typeface="Verdana"/>
              </a:rPr>
              <a:t>as a whole rather than individual devices.</a:t>
            </a:r>
          </a:p>
          <a:p>
            <a:pPr marL="0" indent="0">
              <a:buNone/>
            </a:pPr>
            <a:r>
              <a:rPr lang="en-US" sz="1500" dirty="0">
                <a:latin typeface="Verdana"/>
                <a:ea typeface="ヒラギノ角ゴ Pro W3" charset="0"/>
                <a:cs typeface="Verdana"/>
              </a:rPr>
              <a:t>5.  Support for </a:t>
            </a:r>
            <a:r>
              <a:rPr lang="en-US" sz="1500" b="1" dirty="0">
                <a:latin typeface="Verdana"/>
                <a:ea typeface="ヒラギノ角ゴ Pro W3" charset="0"/>
                <a:cs typeface="Verdana"/>
              </a:rPr>
              <a:t>configuration transactions </a:t>
            </a:r>
            <a:r>
              <a:rPr lang="en-US" sz="1500" dirty="0">
                <a:latin typeface="Verdana"/>
                <a:ea typeface="ヒラギノ角ゴ Pro W3" charset="0"/>
                <a:cs typeface="Verdana"/>
              </a:rPr>
              <a:t>across a number of devices would significantly simplify network configuration management.</a:t>
            </a:r>
          </a:p>
          <a:p>
            <a:pPr marL="0" indent="0">
              <a:buNone/>
            </a:pPr>
            <a:endParaRPr lang="en-US" sz="1500" dirty="0">
              <a:latin typeface="Verdana"/>
              <a:ea typeface="ヒラギノ角ゴ Pro W3" charset="0"/>
              <a:cs typeface="Verdana"/>
            </a:endParaRPr>
          </a:p>
        </p:txBody>
      </p:sp>
      <p:cxnSp>
        <p:nvCxnSpPr>
          <p:cNvPr id="7" name="Straight Arrow Connector 6"/>
          <p:cNvCxnSpPr/>
          <p:nvPr/>
        </p:nvCxnSpPr>
        <p:spPr>
          <a:xfrm flipV="1">
            <a:off x="5486400" y="4152273"/>
            <a:ext cx="533400" cy="38100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7086600" y="4152273"/>
            <a:ext cx="3810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715000" y="3771273"/>
            <a:ext cx="1724450" cy="338554"/>
          </a:xfrm>
          <a:prstGeom prst="rect">
            <a:avLst/>
          </a:prstGeom>
          <a:noFill/>
        </p:spPr>
        <p:txBody>
          <a:bodyPr wrap="none" rtlCol="0">
            <a:spAutoFit/>
          </a:bodyPr>
          <a:lstStyle/>
          <a:p>
            <a:pPr defTabSz="816388"/>
            <a:r>
              <a:rPr lang="en-US" sz="1600" dirty="0">
                <a:solidFill>
                  <a:srgbClr val="002341"/>
                </a:solidFill>
                <a:latin typeface="Calibri"/>
              </a:rPr>
              <a:t>VPN Configuration</a:t>
            </a:r>
          </a:p>
        </p:txBody>
      </p:sp>
      <p:sp>
        <p:nvSpPr>
          <p:cNvPr id="2" name="TextBox 1"/>
          <p:cNvSpPr txBox="1"/>
          <p:nvPr/>
        </p:nvSpPr>
        <p:spPr>
          <a:xfrm>
            <a:off x="6022688" y="4152274"/>
            <a:ext cx="1063913" cy="276999"/>
          </a:xfrm>
          <a:prstGeom prst="rect">
            <a:avLst/>
          </a:prstGeom>
          <a:noFill/>
        </p:spPr>
        <p:txBody>
          <a:bodyPr wrap="none" rtlCol="0">
            <a:spAutoFit/>
          </a:bodyPr>
          <a:lstStyle/>
          <a:p>
            <a:pPr defTabSz="816388"/>
            <a:r>
              <a:rPr lang="en-US" sz="1200" i="1" dirty="0">
                <a:solidFill>
                  <a:srgbClr val="002341"/>
                </a:solidFill>
                <a:latin typeface="Calibri"/>
              </a:rPr>
              <a:t>All or nothing</a:t>
            </a:r>
          </a:p>
        </p:txBody>
      </p:sp>
      <p:pic>
        <p:nvPicPr>
          <p:cNvPr id="12" name="Picture 7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4609474"/>
            <a:ext cx="648327" cy="648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7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274" y="4609474"/>
            <a:ext cx="648327" cy="648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085473"/>
            <a:ext cx="633044" cy="609600"/>
          </a:xfrm>
          <a:prstGeom prst="rect">
            <a:avLst/>
          </a:prstGeom>
        </p:spPr>
      </p:pic>
    </p:spTree>
    <p:extLst>
      <p:ext uri="{BB962C8B-B14F-4D97-AF65-F5344CB8AC3E}">
        <p14:creationId xmlns:p14="http://schemas.microsoft.com/office/powerpoint/2010/main" val="106430354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a:latin typeface="Arial" charset="0"/>
                <a:ea typeface="ヒラギノ角ゴ Pro W3" charset="0"/>
                <a:cs typeface="ヒラギノ角ゴ Pro W3" charset="0"/>
              </a:rPr>
              <a:t>Operator Requirement #6-7/14</a:t>
            </a:r>
          </a:p>
        </p:txBody>
      </p:sp>
      <p:sp>
        <p:nvSpPr>
          <p:cNvPr id="25602" name="Content Placeholder 3"/>
          <p:cNvSpPr>
            <a:spLocks noGrp="1"/>
          </p:cNvSpPr>
          <p:nvPr>
            <p:ph sz="half" idx="2"/>
          </p:nvPr>
        </p:nvSpPr>
        <p:spPr>
          <a:xfrm>
            <a:off x="4762500" y="1943100"/>
            <a:ext cx="4229100" cy="1333500"/>
          </a:xfrm>
        </p:spPr>
        <p:txBody>
          <a:bodyPr>
            <a:normAutofit/>
          </a:bodyPr>
          <a:lstStyle/>
          <a:p>
            <a:r>
              <a:rPr lang="en-US" sz="1500" dirty="0">
                <a:latin typeface="Verdana"/>
                <a:ea typeface="ヒラギノ角ゴ Pro W3" charset="0"/>
                <a:cs typeface="Verdana"/>
              </a:rPr>
              <a:t>Devices figure out ordering</a:t>
            </a:r>
          </a:p>
          <a:p>
            <a:r>
              <a:rPr lang="en-US" sz="1500" dirty="0">
                <a:latin typeface="Verdana"/>
                <a:ea typeface="ヒラギノ角ゴ Pro W3" charset="0"/>
                <a:cs typeface="Verdana"/>
              </a:rPr>
              <a:t>No unnecessary changes</a:t>
            </a:r>
          </a:p>
          <a:p>
            <a:r>
              <a:rPr lang="en-US" sz="1500" dirty="0">
                <a:latin typeface="Verdana"/>
                <a:ea typeface="ヒラギノ角ゴ Pro W3" charset="0"/>
                <a:cs typeface="Verdana"/>
              </a:rPr>
              <a:t>Finally: backup/restore of configuration</a:t>
            </a:r>
          </a:p>
        </p:txBody>
      </p:sp>
      <p:sp>
        <p:nvSpPr>
          <p:cNvPr id="6" name="Content Placeholder 5"/>
          <p:cNvSpPr>
            <a:spLocks noGrp="1"/>
          </p:cNvSpPr>
          <p:nvPr>
            <p:ph sz="half" idx="1"/>
          </p:nvPr>
        </p:nvSpPr>
        <p:spPr>
          <a:xfrm>
            <a:off x="152400" y="1943100"/>
            <a:ext cx="4419600" cy="3467100"/>
          </a:xfrm>
          <a:prstGeom prst="flowChartDocument">
            <a:avLst/>
          </a:prstGeom>
          <a:solidFill>
            <a:srgbClr val="C9CACC"/>
          </a:solidFill>
          <a:ln cap="flat" algn="ctr">
            <a:solidFill>
              <a:schemeClr val="tx1"/>
            </a:solidFill>
            <a:roun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spcCol="0" rtlCol="0" fromWordArt="0" forceAA="0">
            <a:noAutofit/>
          </a:bodyPr>
          <a:lstStyle/>
          <a:p>
            <a:pPr marL="0" indent="0">
              <a:buNone/>
              <a:defRPr/>
            </a:pPr>
            <a:r>
              <a:rPr lang="en-US" sz="1500" dirty="0"/>
              <a:t>6. Given configuration A and configuration B, it should be possible to generate the </a:t>
            </a:r>
            <a:r>
              <a:rPr lang="en-US" sz="1500" b="1" dirty="0"/>
              <a:t>operations necessary to get from A to B </a:t>
            </a:r>
            <a:r>
              <a:rPr lang="en-US" sz="1500" dirty="0"/>
              <a:t>with minimal state changes and effects on network and systems. It is important to minimize the impact caused by configuration changes.</a:t>
            </a:r>
          </a:p>
          <a:p>
            <a:pPr marL="0" indent="0">
              <a:buNone/>
              <a:defRPr/>
            </a:pPr>
            <a:r>
              <a:rPr lang="en-US" sz="1500" dirty="0"/>
              <a:t>7. A mechanism to dump and restore configurations is a primitive operation needed by operators. Standards for </a:t>
            </a:r>
            <a:r>
              <a:rPr lang="en-US" sz="1500" b="1" dirty="0"/>
              <a:t>pulling and pushing configurations </a:t>
            </a:r>
            <a:r>
              <a:rPr lang="en-US" sz="1500" dirty="0"/>
              <a:t>from/to devices are desirable.</a:t>
            </a:r>
          </a:p>
          <a:p>
            <a:pPr>
              <a:defRPr/>
            </a:pPr>
            <a:endParaRPr lang="en-US" sz="1500" dirty="0"/>
          </a:p>
          <a:p>
            <a:pPr marL="0" indent="0">
              <a:buNone/>
              <a:defRPr/>
            </a:pPr>
            <a:endParaRPr lang="fr-FR" sz="1500" dirty="0"/>
          </a:p>
          <a:p>
            <a:pPr marL="0" indent="0">
              <a:buNone/>
              <a:defRPr/>
            </a:pPr>
            <a:endParaRPr lang="en-US" sz="1500" dirty="0"/>
          </a:p>
        </p:txBody>
      </p:sp>
      <p:sp>
        <p:nvSpPr>
          <p:cNvPr id="2" name="TextBox 1"/>
          <p:cNvSpPr txBox="1"/>
          <p:nvPr/>
        </p:nvSpPr>
        <p:spPr>
          <a:xfrm>
            <a:off x="4953000" y="3124200"/>
            <a:ext cx="3749544" cy="338554"/>
          </a:xfrm>
          <a:prstGeom prst="rect">
            <a:avLst/>
          </a:prstGeom>
          <a:noFill/>
        </p:spPr>
        <p:txBody>
          <a:bodyPr wrap="none" rtlCol="0">
            <a:spAutoFit/>
          </a:bodyPr>
          <a:lstStyle/>
          <a:p>
            <a:pPr defTabSz="816388"/>
            <a:r>
              <a:rPr lang="en-US" sz="1600" dirty="0">
                <a:solidFill>
                  <a:srgbClr val="002341"/>
                </a:solidFill>
                <a:latin typeface="Calibri"/>
              </a:rPr>
              <a:t>The litmus-test of a management interface</a:t>
            </a:r>
          </a:p>
        </p:txBody>
      </p:sp>
      <p:cxnSp>
        <p:nvCxnSpPr>
          <p:cNvPr id="4" name="Straight Arrow Connector 3"/>
          <p:cNvCxnSpPr/>
          <p:nvPr/>
        </p:nvCxnSpPr>
        <p:spPr>
          <a:xfrm flipV="1">
            <a:off x="5638800" y="4495799"/>
            <a:ext cx="5334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239000" y="4495799"/>
            <a:ext cx="3810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019800" y="4190999"/>
            <a:ext cx="1300556" cy="338554"/>
          </a:xfrm>
          <a:prstGeom prst="rect">
            <a:avLst/>
          </a:prstGeom>
          <a:noFill/>
        </p:spPr>
        <p:txBody>
          <a:bodyPr wrap="none" rtlCol="0">
            <a:spAutoFit/>
          </a:bodyPr>
          <a:lstStyle/>
          <a:p>
            <a:pPr defTabSz="816388"/>
            <a:r>
              <a:rPr lang="en-US" sz="1600" dirty="0">
                <a:solidFill>
                  <a:srgbClr val="002341"/>
                </a:solidFill>
                <a:latin typeface="Calibri"/>
              </a:rPr>
              <a:t>configuration</a:t>
            </a:r>
          </a:p>
        </p:txBody>
      </p:sp>
      <p:sp>
        <p:nvSpPr>
          <p:cNvPr id="14" name="AutoShape 65"/>
          <p:cNvSpPr>
            <a:spLocks noChangeArrowheads="1"/>
          </p:cNvSpPr>
          <p:nvPr/>
        </p:nvSpPr>
        <p:spPr bwMode="auto">
          <a:xfrm>
            <a:off x="6477000" y="4495799"/>
            <a:ext cx="457200" cy="285750"/>
          </a:xfrm>
          <a:prstGeom prst="flowChartDocument">
            <a:avLst/>
          </a:prstGeom>
          <a:gradFill>
            <a:gsLst>
              <a:gs pos="0">
                <a:srgbClr val="FAD098"/>
              </a:gs>
              <a:gs pos="100000">
                <a:srgbClr val="F6AF50"/>
              </a:gs>
            </a:gsLst>
            <a:lin ang="5400000" scaled="0"/>
          </a:gradFill>
          <a:ln w="25400" cap="flat" cmpd="sng" algn="ctr">
            <a:solidFill>
              <a:srgbClr val="F0B310"/>
            </a:solidFill>
            <a:prstDash val="solid"/>
            <a:round/>
            <a:headEnd type="none" w="med" len="med"/>
            <a:tailEnd type="none" w="med" len="med"/>
          </a:ln>
          <a:effectLst>
            <a:outerShdw blurRad="50800" dist="38100" dir="2700000" algn="tl" rotWithShape="0">
              <a:prstClr val="black">
                <a:alpha val="20000"/>
              </a:prstClr>
            </a:outerShdw>
          </a:effectLst>
        </p:spPr>
        <p:txBody>
          <a:bodyPr lIns="0" tIns="0" rIns="0" bIns="0" anchor="ctr"/>
          <a:lstStyle/>
          <a:p>
            <a:pPr algn="ctr" defTabSz="816388">
              <a:lnSpc>
                <a:spcPts val="1071"/>
              </a:lnSpc>
            </a:pPr>
            <a:endParaRPr lang="en-US" sz="200" kern="0" dirty="0">
              <a:solidFill>
                <a:sysClr val="windowText" lastClr="000000"/>
              </a:solidFill>
              <a:latin typeface="Verdana"/>
              <a:cs typeface="Verdana"/>
            </a:endParaRPr>
          </a:p>
        </p:txBody>
      </p:sp>
      <p:pic>
        <p:nvPicPr>
          <p:cNvPr id="12" name="Picture 7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953000"/>
            <a:ext cx="4572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Picture 7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4952999"/>
            <a:ext cx="4572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7356" y="3657600"/>
            <a:ext cx="633044" cy="609600"/>
          </a:xfrm>
          <a:prstGeom prst="rect">
            <a:avLst/>
          </a:prstGeom>
        </p:spPr>
      </p:pic>
    </p:spTree>
    <p:extLst>
      <p:ext uri="{BB962C8B-B14F-4D97-AF65-F5344CB8AC3E}">
        <p14:creationId xmlns:p14="http://schemas.microsoft.com/office/powerpoint/2010/main" val="26560487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Content Placeholder 5"/>
          <p:cNvSpPr>
            <a:spLocks noGrp="1"/>
          </p:cNvSpPr>
          <p:nvPr>
            <p:ph sz="half" idx="1"/>
          </p:nvPr>
        </p:nvSpPr>
        <p:spPr>
          <a:xfrm>
            <a:off x="228600" y="1943103"/>
            <a:ext cx="4229100" cy="3533775"/>
          </a:xfrm>
          <a:prstGeom prst="flowChartDocument">
            <a:avLst/>
          </a:prstGeom>
          <a:solidFill>
            <a:srgbClr val="C9CACC"/>
          </a:solidFill>
          <a:ln cap="flat">
            <a:solidFill>
              <a:schemeClr val="tx1"/>
            </a:solidFill>
            <a:round/>
            <a:headEnd type="none" w="med" len="med"/>
            <a:tailEnd type="none" w="med" len="med"/>
          </a:ln>
          <a:effectLst>
            <a:outerShdw blurRad="50800" dist="38100" dir="2700000" algn="tl" rotWithShape="0">
              <a:prstClr val="black">
                <a:alpha val="40000"/>
              </a:prstClr>
            </a:outerShdw>
          </a:effectLst>
        </p:spPr>
        <p:txBody>
          <a:bodyPr>
            <a:noAutofit/>
          </a:bodyPr>
          <a:lstStyle/>
          <a:p>
            <a:pPr marL="0" indent="0">
              <a:buNone/>
            </a:pPr>
            <a:r>
              <a:rPr lang="en-US" sz="1500" dirty="0">
                <a:latin typeface="Verdana"/>
                <a:ea typeface="ヒラギノ角ゴ Pro W3" charset="0"/>
                <a:cs typeface="Verdana"/>
              </a:rPr>
              <a:t>8. It must be easy to do </a:t>
            </a:r>
            <a:r>
              <a:rPr lang="en-US" sz="1500" b="1" dirty="0">
                <a:latin typeface="Verdana"/>
                <a:ea typeface="ヒラギノ角ゴ Pro W3" charset="0"/>
                <a:cs typeface="Verdana"/>
              </a:rPr>
              <a:t>consistency</a:t>
            </a:r>
            <a:r>
              <a:rPr lang="en-US" sz="1500" dirty="0">
                <a:latin typeface="Verdana"/>
                <a:ea typeface="ヒラギノ角ゴ Pro W3" charset="0"/>
                <a:cs typeface="Verdana"/>
              </a:rPr>
              <a:t> checks of configurations over time and between the ends of a link in order to determine the changes between two configurations and whether those configurations are consistent.</a:t>
            </a:r>
          </a:p>
          <a:p>
            <a:pPr marL="0" indent="0">
              <a:buNone/>
            </a:pPr>
            <a:r>
              <a:rPr lang="en-US" sz="1500" dirty="0">
                <a:latin typeface="Verdana"/>
                <a:ea typeface="ヒラギノ角ゴ Pro W3" charset="0"/>
                <a:cs typeface="Verdana"/>
              </a:rPr>
              <a:t>10. It is highly desirable that </a:t>
            </a:r>
            <a:r>
              <a:rPr lang="en-US" sz="1500" b="1" dirty="0">
                <a:latin typeface="Verdana"/>
                <a:ea typeface="ヒラギノ角ゴ Pro W3" charset="0"/>
                <a:cs typeface="Verdana"/>
              </a:rPr>
              <a:t>text</a:t>
            </a:r>
            <a:r>
              <a:rPr lang="en-US" sz="1500" dirty="0">
                <a:latin typeface="Verdana"/>
                <a:ea typeface="ヒラギノ角ゴ Pro W3" charset="0"/>
                <a:cs typeface="Verdana"/>
              </a:rPr>
              <a:t> processing tools such as diff, and version management tools such as RCS or CVS, can be used to process configurations, which implies that devices should not arbitrarily reorder data such as </a:t>
            </a:r>
            <a:br>
              <a:rPr lang="en-US" sz="1500" dirty="0">
                <a:latin typeface="Verdana"/>
                <a:ea typeface="ヒラギノ角ゴ Pro W3" charset="0"/>
                <a:cs typeface="Verdana"/>
              </a:rPr>
            </a:br>
            <a:r>
              <a:rPr lang="en-US" sz="1500" dirty="0">
                <a:latin typeface="Verdana"/>
                <a:ea typeface="ヒラギノ角ゴ Pro W3" charset="0"/>
                <a:cs typeface="Verdana"/>
              </a:rPr>
              <a:t>access control lists.</a:t>
            </a:r>
          </a:p>
        </p:txBody>
      </p:sp>
      <p:sp>
        <p:nvSpPr>
          <p:cNvPr id="26625" name="Title 1"/>
          <p:cNvSpPr>
            <a:spLocks noGrp="1"/>
          </p:cNvSpPr>
          <p:nvPr>
            <p:ph type="title"/>
          </p:nvPr>
        </p:nvSpPr>
        <p:spPr>
          <a:xfrm>
            <a:off x="304800" y="1428750"/>
            <a:ext cx="8229600" cy="476250"/>
          </a:xfrm>
        </p:spPr>
        <p:txBody>
          <a:bodyPr/>
          <a:lstStyle/>
          <a:p>
            <a:r>
              <a:rPr lang="en-US" dirty="0">
                <a:latin typeface="Arial" charset="0"/>
                <a:ea typeface="ヒラギノ角ゴ Pro W3" charset="0"/>
                <a:cs typeface="ヒラギノ角ゴ Pro W3" charset="0"/>
              </a:rPr>
              <a:t>Operator Requirement #8, 10/14</a:t>
            </a:r>
          </a:p>
        </p:txBody>
      </p:sp>
      <p:sp>
        <p:nvSpPr>
          <p:cNvPr id="26626" name="Content Placeholder 3"/>
          <p:cNvSpPr>
            <a:spLocks noGrp="1"/>
          </p:cNvSpPr>
          <p:nvPr>
            <p:ph sz="half" idx="2"/>
          </p:nvPr>
        </p:nvSpPr>
        <p:spPr>
          <a:xfrm>
            <a:off x="4610100" y="1943100"/>
            <a:ext cx="4229100" cy="1028700"/>
          </a:xfrm>
        </p:spPr>
        <p:txBody>
          <a:bodyPr>
            <a:normAutofit/>
          </a:bodyPr>
          <a:lstStyle/>
          <a:p>
            <a:r>
              <a:rPr lang="en-US" sz="1500" dirty="0">
                <a:latin typeface="Verdana"/>
                <a:ea typeface="ヒラギノ角ゴ Pro W3" charset="0"/>
                <a:cs typeface="Verdana"/>
              </a:rPr>
              <a:t>Validation of configuration</a:t>
            </a:r>
          </a:p>
          <a:p>
            <a:r>
              <a:rPr lang="en-US" sz="1500" dirty="0">
                <a:latin typeface="Verdana"/>
                <a:ea typeface="ヒラギノ角ゴ Pro W3" charset="0"/>
                <a:cs typeface="Verdana"/>
              </a:rPr>
              <a:t>Validation at network level</a:t>
            </a:r>
          </a:p>
          <a:p>
            <a:r>
              <a:rPr lang="en-US" sz="1500" dirty="0">
                <a:latin typeface="Verdana"/>
                <a:ea typeface="ヒラギノ角ゴ Pro W3" charset="0"/>
                <a:cs typeface="Verdana"/>
              </a:rPr>
              <a:t>Text based configuration</a:t>
            </a:r>
          </a:p>
        </p:txBody>
      </p:sp>
      <p:cxnSp>
        <p:nvCxnSpPr>
          <p:cNvPr id="7" name="Straight Arrow Connector 6"/>
          <p:cNvCxnSpPr/>
          <p:nvPr/>
        </p:nvCxnSpPr>
        <p:spPr>
          <a:xfrm flipV="1">
            <a:off x="5334000" y="4419600"/>
            <a:ext cx="533400" cy="381000"/>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6934200" y="4419600"/>
            <a:ext cx="3810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562600" y="4038600"/>
            <a:ext cx="1724450" cy="338554"/>
          </a:xfrm>
          <a:prstGeom prst="rect">
            <a:avLst/>
          </a:prstGeom>
          <a:noFill/>
        </p:spPr>
        <p:txBody>
          <a:bodyPr wrap="none" rtlCol="0">
            <a:spAutoFit/>
          </a:bodyPr>
          <a:lstStyle/>
          <a:p>
            <a:pPr defTabSz="816388"/>
            <a:r>
              <a:rPr lang="en-US" sz="1600" dirty="0">
                <a:solidFill>
                  <a:srgbClr val="002341"/>
                </a:solidFill>
                <a:latin typeface="Calibri"/>
              </a:rPr>
              <a:t>VPN Configuration</a:t>
            </a:r>
          </a:p>
        </p:txBody>
      </p:sp>
      <p:sp>
        <p:nvSpPr>
          <p:cNvPr id="10" name="TextBox 9"/>
          <p:cNvSpPr txBox="1"/>
          <p:nvPr/>
        </p:nvSpPr>
        <p:spPr>
          <a:xfrm>
            <a:off x="6172201" y="4267201"/>
            <a:ext cx="561885" cy="276999"/>
          </a:xfrm>
          <a:prstGeom prst="rect">
            <a:avLst/>
          </a:prstGeom>
          <a:noFill/>
        </p:spPr>
        <p:txBody>
          <a:bodyPr wrap="none" rtlCol="0">
            <a:spAutoFit/>
          </a:bodyPr>
          <a:lstStyle/>
          <a:p>
            <a:pPr defTabSz="816388"/>
            <a:r>
              <a:rPr lang="en-US" sz="1200" i="1" dirty="0">
                <a:solidFill>
                  <a:srgbClr val="002341"/>
                </a:solidFill>
                <a:latin typeface="Calibri"/>
              </a:rPr>
              <a:t>Valid?</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3352800"/>
            <a:ext cx="633044" cy="609600"/>
          </a:xfrm>
          <a:prstGeom prst="rect">
            <a:avLst/>
          </a:prstGeom>
        </p:spPr>
      </p:pic>
      <p:sp>
        <p:nvSpPr>
          <p:cNvPr id="2" name="Folded Corner 1"/>
          <p:cNvSpPr/>
          <p:nvPr/>
        </p:nvSpPr>
        <p:spPr>
          <a:xfrm>
            <a:off x="6019800" y="3352800"/>
            <a:ext cx="838200" cy="609600"/>
          </a:xfrm>
          <a:prstGeom prst="foldedCorner">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816388"/>
            <a:r>
              <a:rPr lang="en-US" sz="1600" dirty="0">
                <a:solidFill>
                  <a:srgbClr val="FFFFFF"/>
                </a:solidFill>
                <a:latin typeface="Calibri"/>
              </a:rPr>
              <a:t>Text</a:t>
            </a:r>
          </a:p>
        </p:txBody>
      </p:sp>
      <p:pic>
        <p:nvPicPr>
          <p:cNvPr id="15" name="Picture 7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1" y="4876801"/>
            <a:ext cx="648327" cy="648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6" name="Picture 7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1" y="4876801"/>
            <a:ext cx="648327" cy="648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23476587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a:latin typeface="Arial" charset="0"/>
                <a:ea typeface="ヒラギノ角ゴ Pro W3" charset="0"/>
                <a:cs typeface="ヒラギノ角ゴ Pro W3" charset="0"/>
              </a:rPr>
              <a:t>Operator Requirement #9/14</a:t>
            </a:r>
          </a:p>
        </p:txBody>
      </p:sp>
      <p:sp>
        <p:nvSpPr>
          <p:cNvPr id="27650" name="Content Placeholder 3"/>
          <p:cNvSpPr>
            <a:spLocks noGrp="1"/>
          </p:cNvSpPr>
          <p:nvPr>
            <p:ph sz="half" idx="2"/>
          </p:nvPr>
        </p:nvSpPr>
        <p:spPr/>
        <p:txBody>
          <a:bodyPr>
            <a:normAutofit/>
          </a:bodyPr>
          <a:lstStyle/>
          <a:p>
            <a:r>
              <a:rPr lang="en-US" sz="1500" dirty="0">
                <a:latin typeface="Verdana"/>
                <a:ea typeface="ヒラギノ角ゴ Pro W3" charset="0"/>
                <a:cs typeface="Verdana"/>
              </a:rPr>
              <a:t>Standardized data models</a:t>
            </a:r>
          </a:p>
          <a:p>
            <a:endParaRPr lang="en-US" sz="1500" dirty="0">
              <a:latin typeface="Verdana"/>
              <a:ea typeface="ヒラギノ角ゴ Pro W3" charset="0"/>
              <a:cs typeface="Verdana"/>
            </a:endParaRPr>
          </a:p>
        </p:txBody>
      </p:sp>
      <p:sp>
        <p:nvSpPr>
          <p:cNvPr id="27652" name="Content Placeholder 5"/>
          <p:cNvSpPr>
            <a:spLocks noGrp="1"/>
          </p:cNvSpPr>
          <p:nvPr>
            <p:ph sz="half" idx="1"/>
          </p:nvPr>
        </p:nvSpPr>
        <p:spPr>
          <a:xfrm>
            <a:off x="228600" y="1943103"/>
            <a:ext cx="4229100" cy="3533775"/>
          </a:xfrm>
          <a:prstGeom prst="flowChartDocument">
            <a:avLst/>
          </a:prstGeom>
          <a:solidFill>
            <a:srgbClr val="C9CACC"/>
          </a:solidFill>
          <a:ln cap="flat">
            <a:solidFill>
              <a:schemeClr val="tx1"/>
            </a:solidFill>
            <a:round/>
            <a:headEnd type="none" w="med" len="med"/>
            <a:tailEnd type="none" w="med" len="med"/>
          </a:ln>
          <a:effectLst>
            <a:outerShdw blurRad="50800" dist="38100" dir="2700000" algn="tl" rotWithShape="0">
              <a:prstClr val="black">
                <a:alpha val="40000"/>
              </a:prstClr>
            </a:outerShdw>
          </a:effectLst>
        </p:spPr>
        <p:txBody>
          <a:bodyPr>
            <a:noAutofit/>
          </a:bodyPr>
          <a:lstStyle/>
          <a:p>
            <a:pPr marL="0" indent="0">
              <a:buNone/>
            </a:pPr>
            <a:r>
              <a:rPr lang="en-US" sz="1500" dirty="0">
                <a:latin typeface="Verdana"/>
                <a:ea typeface="ヒラギノ角ゴ Pro W3" charset="0"/>
                <a:cs typeface="Verdana"/>
              </a:rPr>
              <a:t>9. Network wide configurations are typically stored in central master databases and transformed into formats that can be pushed to devices, either by generating sequences of CLI commands or complete configuration files that are pushed to devices.  There is no </a:t>
            </a:r>
            <a:r>
              <a:rPr lang="en-US" sz="1500" b="1" dirty="0">
                <a:latin typeface="Verdana"/>
                <a:ea typeface="ヒラギノ角ゴ Pro W3" charset="0"/>
                <a:cs typeface="Verdana"/>
              </a:rPr>
              <a:t>common database schema</a:t>
            </a:r>
            <a:r>
              <a:rPr lang="en-US" sz="1500" dirty="0">
                <a:latin typeface="Verdana"/>
                <a:ea typeface="ヒラギノ角ゴ Pro W3" charset="0"/>
                <a:cs typeface="Verdana"/>
              </a:rPr>
              <a:t> …, although the models used by various operators are probably very similar.</a:t>
            </a:r>
          </a:p>
          <a:p>
            <a:pPr marL="0" indent="0">
              <a:buNone/>
            </a:pPr>
            <a:r>
              <a:rPr lang="en-US" sz="1500" dirty="0">
                <a:latin typeface="Verdana"/>
                <a:ea typeface="ヒラギノ角ゴ Pro W3" charset="0"/>
                <a:cs typeface="Verdana"/>
              </a:rPr>
              <a:t>It is desirable to extract, document, and standardize the common parts of these network wide configuration </a:t>
            </a:r>
            <a:br>
              <a:rPr lang="en-US" sz="1500" dirty="0">
                <a:latin typeface="Verdana"/>
                <a:ea typeface="ヒラギノ角ゴ Pro W3" charset="0"/>
                <a:cs typeface="Verdana"/>
              </a:rPr>
            </a:br>
            <a:r>
              <a:rPr lang="en-US" sz="1500" dirty="0">
                <a:latin typeface="Verdana"/>
                <a:ea typeface="ヒラギノ角ゴ Pro W3" charset="0"/>
                <a:cs typeface="Verdana"/>
              </a:rPr>
              <a:t>database schemas.</a:t>
            </a:r>
          </a:p>
        </p:txBody>
      </p:sp>
      <p:sp>
        <p:nvSpPr>
          <p:cNvPr id="7" name="AutoShape 65"/>
          <p:cNvSpPr>
            <a:spLocks noChangeArrowheads="1"/>
          </p:cNvSpPr>
          <p:nvPr/>
        </p:nvSpPr>
        <p:spPr bwMode="auto">
          <a:xfrm>
            <a:off x="5715000" y="2895600"/>
            <a:ext cx="457200" cy="285750"/>
          </a:xfrm>
          <a:prstGeom prst="flowChartDocument">
            <a:avLst/>
          </a:prstGeom>
          <a:gradFill>
            <a:gsLst>
              <a:gs pos="0">
                <a:srgbClr val="FAD098"/>
              </a:gs>
              <a:gs pos="100000">
                <a:srgbClr val="F6AF50"/>
              </a:gs>
            </a:gsLst>
            <a:lin ang="5400000" scaled="0"/>
          </a:gradFill>
          <a:ln w="25400" cap="flat" cmpd="sng" algn="ctr">
            <a:solidFill>
              <a:srgbClr val="F0B310"/>
            </a:solidFill>
            <a:prstDash val="solid"/>
            <a:round/>
            <a:headEnd type="none" w="med" len="med"/>
            <a:tailEnd type="none" w="med" len="med"/>
          </a:ln>
          <a:effectLst>
            <a:outerShdw blurRad="50800" dist="38100" dir="2700000" algn="tl" rotWithShape="0">
              <a:prstClr val="black">
                <a:alpha val="20000"/>
              </a:prstClr>
            </a:outerShdw>
          </a:effectLst>
        </p:spPr>
        <p:txBody>
          <a:bodyPr lIns="0" tIns="0" rIns="0" bIns="0" anchor="ctr"/>
          <a:lstStyle/>
          <a:p>
            <a:pPr algn="ctr" defTabSz="816388">
              <a:lnSpc>
                <a:spcPts val="1071"/>
              </a:lnSpc>
            </a:pPr>
            <a:endParaRPr lang="en-US" sz="200" kern="0" dirty="0">
              <a:solidFill>
                <a:sysClr val="windowText" lastClr="000000"/>
              </a:solidFill>
              <a:latin typeface="Verdana"/>
              <a:cs typeface="Verdana"/>
            </a:endParaRPr>
          </a:p>
        </p:txBody>
      </p:sp>
      <p:sp>
        <p:nvSpPr>
          <p:cNvPr id="2" name="TextBox 1"/>
          <p:cNvSpPr txBox="1"/>
          <p:nvPr/>
        </p:nvSpPr>
        <p:spPr>
          <a:xfrm>
            <a:off x="6248401" y="2819400"/>
            <a:ext cx="2057875" cy="338554"/>
          </a:xfrm>
          <a:prstGeom prst="rect">
            <a:avLst/>
          </a:prstGeom>
          <a:noFill/>
        </p:spPr>
        <p:txBody>
          <a:bodyPr wrap="none" rtlCol="0">
            <a:spAutoFit/>
          </a:bodyPr>
          <a:lstStyle/>
          <a:p>
            <a:pPr defTabSz="816388"/>
            <a:r>
              <a:rPr lang="en-US" sz="1600" dirty="0">
                <a:solidFill>
                  <a:srgbClr val="002341"/>
                </a:solidFill>
                <a:latin typeface="Calibri"/>
              </a:rPr>
              <a:t>Interfaces Data-Model</a:t>
            </a:r>
          </a:p>
        </p:txBody>
      </p:sp>
      <p:pic>
        <p:nvPicPr>
          <p:cNvPr id="9" name="Picture 7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1" y="3581401"/>
            <a:ext cx="648327" cy="648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734"/>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6324601" y="3581401"/>
            <a:ext cx="648327" cy="648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587307419"/>
      </p:ext>
    </p:extLst>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a:latin typeface="Arial" charset="0"/>
                <a:ea typeface="ヒラギノ角ゴ Pro W3" charset="0"/>
                <a:cs typeface="ヒラギノ角ゴ Pro W3" charset="0"/>
              </a:rPr>
              <a:t>Operator Requirement #13/14</a:t>
            </a:r>
          </a:p>
        </p:txBody>
      </p:sp>
      <p:sp>
        <p:nvSpPr>
          <p:cNvPr id="28674" name="Content Placeholder 3"/>
          <p:cNvSpPr>
            <a:spLocks noGrp="1"/>
          </p:cNvSpPr>
          <p:nvPr>
            <p:ph sz="half" idx="2"/>
          </p:nvPr>
        </p:nvSpPr>
        <p:spPr>
          <a:xfrm>
            <a:off x="4610100" y="1943100"/>
            <a:ext cx="4229100" cy="1028700"/>
          </a:xfrm>
        </p:spPr>
        <p:txBody>
          <a:bodyPr>
            <a:normAutofit/>
          </a:bodyPr>
          <a:lstStyle/>
          <a:p>
            <a:r>
              <a:rPr lang="en-US" sz="1500" dirty="0">
                <a:latin typeface="Verdana"/>
                <a:ea typeface="ヒラギノ角ゴ Pro W3" charset="0"/>
                <a:cs typeface="Verdana"/>
              </a:rPr>
              <a:t>Support for multiple configuration sets</a:t>
            </a:r>
          </a:p>
          <a:p>
            <a:r>
              <a:rPr lang="en-US" sz="1500" dirty="0">
                <a:latin typeface="Verdana"/>
                <a:ea typeface="ヒラギノ角ゴ Pro W3" charset="0"/>
                <a:cs typeface="Verdana"/>
              </a:rPr>
              <a:t>Delayed, orchestrated activation</a:t>
            </a:r>
          </a:p>
          <a:p>
            <a:endParaRPr lang="en-US" sz="1500" dirty="0">
              <a:latin typeface="Verdana"/>
              <a:ea typeface="ヒラギノ角ゴ Pro W3" charset="0"/>
              <a:cs typeface="Verdana"/>
            </a:endParaRPr>
          </a:p>
          <a:p>
            <a:endParaRPr lang="en-US" sz="1500" dirty="0">
              <a:latin typeface="Verdana"/>
              <a:ea typeface="ヒラギノ角ゴ Pro W3" charset="0"/>
              <a:cs typeface="Verdana"/>
            </a:endParaRPr>
          </a:p>
          <a:p>
            <a:endParaRPr lang="en-US" sz="1500" dirty="0">
              <a:latin typeface="Verdana"/>
              <a:ea typeface="ヒラギノ角ゴ Pro W3" charset="0"/>
              <a:cs typeface="Verdana"/>
            </a:endParaRPr>
          </a:p>
        </p:txBody>
      </p:sp>
      <p:sp>
        <p:nvSpPr>
          <p:cNvPr id="28676" name="Content Placeholder 5"/>
          <p:cNvSpPr>
            <a:spLocks noGrp="1"/>
          </p:cNvSpPr>
          <p:nvPr>
            <p:ph sz="half" idx="1"/>
          </p:nvPr>
        </p:nvSpPr>
        <p:spPr>
          <a:prstGeom prst="flowChartDocument">
            <a:avLst/>
          </a:prstGeom>
          <a:solidFill>
            <a:srgbClr val="C9CACC"/>
          </a:solidFill>
          <a:ln cap="flat">
            <a:solidFill>
              <a:schemeClr val="tx1"/>
            </a:solidFill>
            <a:round/>
            <a:headEnd type="none" w="med" len="med"/>
            <a:tailEnd type="none" w="med" len="med"/>
          </a:ln>
          <a:effectLst>
            <a:outerShdw blurRad="50800" dist="38100" dir="2700000" algn="tl" rotWithShape="0">
              <a:prstClr val="black">
                <a:alpha val="40000"/>
              </a:prstClr>
            </a:outerShdw>
          </a:effectLst>
        </p:spPr>
        <p:txBody>
          <a:bodyPr>
            <a:normAutofit/>
          </a:bodyPr>
          <a:lstStyle/>
          <a:p>
            <a:pPr marL="0" indent="0">
              <a:buNone/>
            </a:pPr>
            <a:r>
              <a:rPr lang="en-US" sz="1500" dirty="0">
                <a:latin typeface="Verdana"/>
                <a:ea typeface="ヒラギノ角ゴ Pro W3" charset="0"/>
                <a:cs typeface="Verdana"/>
              </a:rPr>
              <a:t>13. It is important to distinguish between the distribution of configurations and the activation of a certain configuration. </a:t>
            </a:r>
          </a:p>
          <a:p>
            <a:pPr marL="0" indent="0">
              <a:buNone/>
            </a:pPr>
            <a:r>
              <a:rPr lang="en-US" sz="1500" dirty="0">
                <a:latin typeface="Verdana"/>
                <a:ea typeface="ヒラギノ角ゴ Pro W3" charset="0"/>
                <a:cs typeface="Verdana"/>
              </a:rPr>
              <a:t>Devices should be able to hold multiple configurations.</a:t>
            </a:r>
          </a:p>
        </p:txBody>
      </p:sp>
      <p:sp>
        <p:nvSpPr>
          <p:cNvPr id="4" name="TextBox 3"/>
          <p:cNvSpPr txBox="1"/>
          <p:nvPr/>
        </p:nvSpPr>
        <p:spPr>
          <a:xfrm>
            <a:off x="5562600" y="3810000"/>
            <a:ext cx="2102258" cy="338554"/>
          </a:xfrm>
          <a:prstGeom prst="rect">
            <a:avLst/>
          </a:prstGeom>
          <a:noFill/>
        </p:spPr>
        <p:txBody>
          <a:bodyPr wrap="none" rtlCol="0">
            <a:spAutoFit/>
          </a:bodyPr>
          <a:lstStyle/>
          <a:p>
            <a:pPr defTabSz="816388"/>
            <a:r>
              <a:rPr lang="en-US" sz="1600" dirty="0" err="1">
                <a:solidFill>
                  <a:srgbClr val="002341"/>
                </a:solidFill>
                <a:latin typeface="Calibri"/>
              </a:rPr>
              <a:t>Config</a:t>
            </a:r>
            <a:r>
              <a:rPr lang="en-US" sz="1600" dirty="0">
                <a:solidFill>
                  <a:srgbClr val="002341"/>
                </a:solidFill>
                <a:latin typeface="Calibri"/>
              </a:rPr>
              <a:t>, </a:t>
            </a:r>
            <a:r>
              <a:rPr lang="en-US" sz="1600" dirty="0" err="1">
                <a:solidFill>
                  <a:srgbClr val="002341"/>
                </a:solidFill>
                <a:latin typeface="Calibri"/>
              </a:rPr>
              <a:t>Config</a:t>
            </a:r>
            <a:r>
              <a:rPr lang="en-US" sz="1600" dirty="0">
                <a:solidFill>
                  <a:srgbClr val="002341"/>
                </a:solidFill>
                <a:latin typeface="Calibri"/>
              </a:rPr>
              <a:t>, Commit</a:t>
            </a:r>
          </a:p>
        </p:txBody>
      </p:sp>
      <p:grpSp>
        <p:nvGrpSpPr>
          <p:cNvPr id="9" name="Group 8"/>
          <p:cNvGrpSpPr/>
          <p:nvPr/>
        </p:nvGrpSpPr>
        <p:grpSpPr>
          <a:xfrm>
            <a:off x="6172200" y="4191000"/>
            <a:ext cx="914400" cy="411480"/>
            <a:chOff x="5410200" y="2837823"/>
            <a:chExt cx="1524000" cy="685800"/>
          </a:xfrm>
        </p:grpSpPr>
        <p:cxnSp>
          <p:nvCxnSpPr>
            <p:cNvPr id="3" name="Straight Arrow Connector 2"/>
            <p:cNvCxnSpPr/>
            <p:nvPr/>
          </p:nvCxnSpPr>
          <p:spPr>
            <a:xfrm>
              <a:off x="5410200" y="2837823"/>
              <a:ext cx="3810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943600" y="2837823"/>
              <a:ext cx="3810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553200" y="2837823"/>
              <a:ext cx="3810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12" name="Picture 7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4685674"/>
            <a:ext cx="648327" cy="6483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124200"/>
            <a:ext cx="633044" cy="609600"/>
          </a:xfrm>
          <a:prstGeom prst="rect">
            <a:avLst/>
          </a:prstGeom>
        </p:spPr>
      </p:pic>
    </p:spTree>
    <p:extLst>
      <p:ext uri="{BB962C8B-B14F-4D97-AF65-F5344CB8AC3E}">
        <p14:creationId xmlns:p14="http://schemas.microsoft.com/office/powerpoint/2010/main" val="213199808"/>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Computing </a:t>
            </a:r>
            <a:r>
              <a:rPr lang="cs-CZ"/>
              <a:t>v</a:t>
            </a:r>
            <a:r>
              <a:rPr lang="en-US"/>
              <a:t>s </a:t>
            </a:r>
            <a:r>
              <a:rPr lang="en-US" dirty="0"/>
              <a:t>Networking	</a:t>
            </a:r>
          </a:p>
        </p:txBody>
      </p:sp>
      <p:sp>
        <p:nvSpPr>
          <p:cNvPr id="5" name="Title 1"/>
          <p:cNvSpPr txBox="1">
            <a:spLocks/>
          </p:cNvSpPr>
          <p:nvPr/>
        </p:nvSpPr>
        <p:spPr>
          <a:xfrm>
            <a:off x="228600" y="6019799"/>
            <a:ext cx="8229600" cy="6953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base">
              <a:spcAft>
                <a:spcPct val="0"/>
              </a:spcAft>
            </a:pPr>
            <a:r>
              <a:rPr lang="en-US" sz="1400" dirty="0">
                <a:solidFill>
                  <a:prstClr val="black"/>
                </a:solidFill>
              </a:rPr>
              <a:t>Source: Adopted from Transforming the Network With Open SDN by Big Switch Network</a:t>
            </a:r>
            <a:endParaRPr lang="en-US" sz="4000" dirty="0">
              <a:solidFill>
                <a:prstClr val="black"/>
              </a:solidFill>
            </a:endParaRPr>
          </a:p>
        </p:txBody>
      </p:sp>
      <p:pic>
        <p:nvPicPr>
          <p:cNvPr id="3" name="Obrázek 2"/>
          <p:cNvPicPr>
            <a:picLocks noChangeAspect="1"/>
          </p:cNvPicPr>
          <p:nvPr/>
        </p:nvPicPr>
        <p:blipFill>
          <a:blip r:embed="rId2"/>
          <a:stretch>
            <a:fillRect/>
          </a:stretch>
        </p:blipFill>
        <p:spPr>
          <a:xfrm>
            <a:off x="264696" y="1587658"/>
            <a:ext cx="8640000" cy="1958657"/>
          </a:xfrm>
          <a:prstGeom prst="rect">
            <a:avLst/>
          </a:prstGeom>
        </p:spPr>
      </p:pic>
      <p:pic>
        <p:nvPicPr>
          <p:cNvPr id="4" name="Obrázek 3"/>
          <p:cNvPicPr>
            <a:picLocks noChangeAspect="1"/>
          </p:cNvPicPr>
          <p:nvPr/>
        </p:nvPicPr>
        <p:blipFill>
          <a:blip r:embed="rId3"/>
          <a:stretch>
            <a:fillRect/>
          </a:stretch>
        </p:blipFill>
        <p:spPr>
          <a:xfrm>
            <a:off x="264696" y="3625766"/>
            <a:ext cx="8640000" cy="1887785"/>
          </a:xfrm>
          <a:prstGeom prst="rect">
            <a:avLst/>
          </a:prstGeom>
        </p:spPr>
      </p:pic>
      <p:sp>
        <p:nvSpPr>
          <p:cNvPr id="6" name="Zástupný symbol pro datum 5"/>
          <p:cNvSpPr>
            <a:spLocks noGrp="1"/>
          </p:cNvSpPr>
          <p:nvPr>
            <p:ph type="dt" sz="half" idx="10"/>
          </p:nvPr>
        </p:nvSpPr>
        <p:spPr/>
        <p:txBody>
          <a:bodyPr/>
          <a:lstStyle/>
          <a:p>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8B37D5FE-740C-46F5-801A-FA5477D9711F}"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121524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700" name="Content Placeholder 5"/>
          <p:cNvSpPr>
            <a:spLocks noGrp="1"/>
          </p:cNvSpPr>
          <p:nvPr>
            <p:ph sz="half" idx="1"/>
          </p:nvPr>
        </p:nvSpPr>
        <p:spPr>
          <a:xfrm>
            <a:off x="228600" y="1943103"/>
            <a:ext cx="4229100" cy="3724275"/>
          </a:xfrm>
          <a:prstGeom prst="flowChartDocument">
            <a:avLst/>
          </a:prstGeom>
          <a:solidFill>
            <a:srgbClr val="C9CACC"/>
          </a:solidFill>
          <a:ln cap="flat">
            <a:solidFill>
              <a:schemeClr val="tx1"/>
            </a:solidFill>
            <a:round/>
            <a:headEnd type="none" w="med" len="med"/>
            <a:tailEnd type="none" w="med" len="med"/>
          </a:ln>
        </p:spPr>
        <p:txBody>
          <a:bodyPr>
            <a:noAutofit/>
          </a:bodyPr>
          <a:lstStyle/>
          <a:p>
            <a:pPr marL="0" indent="0">
              <a:buNone/>
            </a:pPr>
            <a:r>
              <a:rPr lang="en-US" sz="1500" dirty="0">
                <a:latin typeface="Verdana"/>
                <a:ea typeface="ヒラギノ角ゴ Pro W3" charset="0"/>
                <a:cs typeface="Verdana"/>
              </a:rPr>
              <a:t>11. … Typical requirements are a role-based access control model and the principle of least privilege, where a user can be given only the minimum access necessary to perform a required task.</a:t>
            </a:r>
          </a:p>
          <a:p>
            <a:pPr marL="0" indent="0">
              <a:buNone/>
            </a:pPr>
            <a:r>
              <a:rPr lang="en-US" sz="1500" dirty="0">
                <a:latin typeface="Verdana"/>
                <a:ea typeface="ヒラギノ角ゴ Pro W3" charset="0"/>
                <a:cs typeface="Verdana"/>
              </a:rPr>
              <a:t>12. It must be possible to do consistency checks of access control lists across devices.</a:t>
            </a:r>
          </a:p>
          <a:p>
            <a:pPr marL="0" indent="0">
              <a:buNone/>
            </a:pPr>
            <a:r>
              <a:rPr lang="en-US" sz="1500" dirty="0">
                <a:latin typeface="Verdana"/>
                <a:ea typeface="ヒラギノ角ゴ Pro W3" charset="0"/>
                <a:cs typeface="Verdana"/>
              </a:rPr>
              <a:t>14. SNMP access control is data-oriented, while CLI access control is usually command (task) oriented. … As such, it is a requirement to support both data-oriented and task-oriented</a:t>
            </a:r>
            <a:br>
              <a:rPr lang="en-US" sz="1500" dirty="0">
                <a:latin typeface="Verdana"/>
                <a:ea typeface="ヒラギノ角ゴ Pro W3" charset="0"/>
                <a:cs typeface="Verdana"/>
              </a:rPr>
            </a:br>
            <a:r>
              <a:rPr lang="en-US" sz="1500" dirty="0">
                <a:latin typeface="Verdana"/>
                <a:ea typeface="ヒラギノ角ゴ Pro W3" charset="0"/>
                <a:cs typeface="Verdana"/>
              </a:rPr>
              <a:t>access control</a:t>
            </a:r>
          </a:p>
        </p:txBody>
      </p:sp>
      <p:sp>
        <p:nvSpPr>
          <p:cNvPr id="29697" name="Title 1"/>
          <p:cNvSpPr>
            <a:spLocks noGrp="1"/>
          </p:cNvSpPr>
          <p:nvPr>
            <p:ph type="title"/>
          </p:nvPr>
        </p:nvSpPr>
        <p:spPr/>
        <p:txBody>
          <a:bodyPr/>
          <a:lstStyle/>
          <a:p>
            <a:r>
              <a:rPr lang="en-US" dirty="0">
                <a:latin typeface="Arial" charset="0"/>
                <a:ea typeface="ヒラギノ角ゴ Pro W3" charset="0"/>
                <a:cs typeface="ヒラギノ角ゴ Pro W3" charset="0"/>
              </a:rPr>
              <a:t>Operator Requirement #11,12,14/14</a:t>
            </a:r>
          </a:p>
        </p:txBody>
      </p:sp>
      <p:sp>
        <p:nvSpPr>
          <p:cNvPr id="29698" name="Content Placeholder 3"/>
          <p:cNvSpPr>
            <a:spLocks noGrp="1"/>
          </p:cNvSpPr>
          <p:nvPr>
            <p:ph sz="half" idx="2"/>
          </p:nvPr>
        </p:nvSpPr>
        <p:spPr/>
        <p:txBody>
          <a:bodyPr>
            <a:normAutofit/>
          </a:bodyPr>
          <a:lstStyle/>
          <a:p>
            <a:r>
              <a:rPr lang="en-US" sz="1500" dirty="0">
                <a:latin typeface="Verdana"/>
                <a:ea typeface="ヒラギノ角ゴ Pro W3" charset="0"/>
                <a:cs typeface="Verdana"/>
              </a:rPr>
              <a:t>Role-Based Access Control (RBAC)</a:t>
            </a:r>
          </a:p>
          <a:p>
            <a:pPr lvl="1"/>
            <a:r>
              <a:rPr lang="en-US" sz="1500" dirty="0">
                <a:latin typeface="Verdana"/>
                <a:ea typeface="ヒラギノ角ゴ Pro W3" charset="0"/>
                <a:cs typeface="Verdana"/>
              </a:rPr>
              <a:t>Data oriented</a:t>
            </a:r>
          </a:p>
          <a:p>
            <a:pPr lvl="1"/>
            <a:r>
              <a:rPr lang="en-US" sz="1500" dirty="0">
                <a:latin typeface="Verdana"/>
                <a:ea typeface="ヒラギノ角ゴ Pro W3" charset="0"/>
                <a:cs typeface="Verdana"/>
              </a:rPr>
              <a:t>Task oriented</a:t>
            </a:r>
          </a:p>
        </p:txBody>
      </p:sp>
    </p:spTree>
    <p:extLst>
      <p:ext uri="{BB962C8B-B14F-4D97-AF65-F5344CB8AC3E}">
        <p14:creationId xmlns:p14="http://schemas.microsoft.com/office/powerpoint/2010/main" val="1614329613"/>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910" y="2671894"/>
            <a:ext cx="2504445" cy="1659194"/>
          </a:xfrm>
          <a:prstGeom prst="rect">
            <a:avLst/>
          </a:prstGeom>
        </p:spPr>
      </p:pic>
      <p:sp>
        <p:nvSpPr>
          <p:cNvPr id="9" name="Title 1"/>
          <p:cNvSpPr txBox="1">
            <a:spLocks/>
          </p:cNvSpPr>
          <p:nvPr/>
        </p:nvSpPr>
        <p:spPr>
          <a:xfrm>
            <a:off x="3039285" y="2702721"/>
            <a:ext cx="3429000" cy="1607344"/>
          </a:xfrm>
          <a:prstGeom prst="rect">
            <a:avLst/>
          </a:prstGeom>
        </p:spPr>
        <p:txBody>
          <a:bodyPr vert="horz" lIns="57150" tIns="28575" rIns="57150" bIns="28575" rtlCol="0" anchor="ctr" anchorCtr="0">
            <a:noAutofit/>
          </a:bodyPr>
          <a:lstStyle>
            <a:lvl1pPr algn="l" defTabSz="914400" rtl="0" eaLnBrk="1" latinLnBrk="0" hangingPunct="1">
              <a:spcBef>
                <a:spcPct val="0"/>
              </a:spcBef>
              <a:buNone/>
              <a:defRPr sz="2800" b="1" kern="1200" spc="-100" baseline="0">
                <a:solidFill>
                  <a:srgbClr val="008FC5"/>
                </a:solidFill>
                <a:latin typeface="Verdana" pitchFamily="34" charset="0"/>
                <a:ea typeface="Verdana" pitchFamily="34" charset="0"/>
                <a:cs typeface="Verdana" pitchFamily="34" charset="0"/>
              </a:defRPr>
            </a:lvl1pPr>
          </a:lstStyle>
          <a:p>
            <a:r>
              <a:rPr lang="en-US" sz="1500" dirty="0">
                <a:latin typeface="Verdana"/>
                <a:ea typeface="ヒラギノ角ゴ Pro W3" charset="0"/>
                <a:cs typeface="Verdana"/>
              </a:rPr>
              <a:t>NETCONF was designed to conform to RFC 3535.</a:t>
            </a:r>
          </a:p>
          <a:p>
            <a:endParaRPr lang="en-US" sz="800" dirty="0">
              <a:latin typeface="Verdana"/>
              <a:ea typeface="ヒラギノ角ゴ Pro W3" charset="0"/>
              <a:cs typeface="Verdana"/>
            </a:endParaRPr>
          </a:p>
          <a:p>
            <a:r>
              <a:rPr lang="en-US" sz="1500" dirty="0">
                <a:latin typeface="Verdana"/>
                <a:ea typeface="ヒラギノ角ゴ Pro W3" charset="0"/>
                <a:cs typeface="Verdana"/>
              </a:rPr>
              <a:t>Today many operators require NETCONF and YANG in devices.</a:t>
            </a:r>
          </a:p>
          <a:p>
            <a:endParaRPr lang="en-US" sz="800" dirty="0">
              <a:latin typeface="Verdana"/>
              <a:ea typeface="ヒラギノ角ゴ Pro W3" charset="0"/>
              <a:cs typeface="Verdana"/>
            </a:endParaRPr>
          </a:p>
          <a:p>
            <a:r>
              <a:rPr lang="en-US" sz="1500" dirty="0">
                <a:latin typeface="Verdana"/>
                <a:ea typeface="ヒラギノ角ゴ Pro W3" charset="0"/>
                <a:cs typeface="Verdana"/>
              </a:rPr>
              <a:t>NETCONF makes a difference on the bottom line.</a:t>
            </a:r>
          </a:p>
        </p:txBody>
      </p:sp>
    </p:spTree>
    <p:extLst>
      <p:ext uri="{BB962C8B-B14F-4D97-AF65-F5344CB8AC3E}">
        <p14:creationId xmlns:p14="http://schemas.microsoft.com/office/powerpoint/2010/main" val="71080093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ubrik 1"/>
          <p:cNvSpPr>
            <a:spLocks noGrp="1"/>
          </p:cNvSpPr>
          <p:nvPr>
            <p:ph type="title"/>
          </p:nvPr>
        </p:nvSpPr>
        <p:spPr/>
        <p:txBody>
          <a:bodyPr/>
          <a:lstStyle/>
          <a:p>
            <a:r>
              <a:rPr lang="en-US" dirty="0">
                <a:latin typeface="Arial" charset="0"/>
                <a:ea typeface="ＭＳ Ｐゴシック" charset="0"/>
                <a:cs typeface="ＭＳ Ｐゴシック" charset="0"/>
              </a:rPr>
              <a:t>What makes NETCONF/YANG different?</a:t>
            </a:r>
          </a:p>
        </p:txBody>
      </p:sp>
      <p:graphicFrame>
        <p:nvGraphicFramePr>
          <p:cNvPr id="3" name="Tabell 2"/>
          <p:cNvGraphicFramePr>
            <a:graphicFrameLocks noGrp="1"/>
          </p:cNvGraphicFramePr>
          <p:nvPr>
            <p:extLst/>
          </p:nvPr>
        </p:nvGraphicFramePr>
        <p:xfrm>
          <a:off x="762000" y="1905000"/>
          <a:ext cx="6781800" cy="4004374"/>
        </p:xfrm>
        <a:graphic>
          <a:graphicData uri="http://schemas.openxmlformats.org/drawingml/2006/table">
            <a:tbl>
              <a:tblPr/>
              <a:tblGrid>
                <a:gridCol w="1356360">
                  <a:extLst>
                    <a:ext uri="{9D8B030D-6E8A-4147-A177-3AD203B41FA5}">
                      <a16:colId xmlns:a16="http://schemas.microsoft.com/office/drawing/2014/main" val="20000"/>
                    </a:ext>
                  </a:extLst>
                </a:gridCol>
                <a:gridCol w="1356360">
                  <a:extLst>
                    <a:ext uri="{9D8B030D-6E8A-4147-A177-3AD203B41FA5}">
                      <a16:colId xmlns:a16="http://schemas.microsoft.com/office/drawing/2014/main" val="20001"/>
                    </a:ext>
                  </a:extLst>
                </a:gridCol>
                <a:gridCol w="1356360">
                  <a:extLst>
                    <a:ext uri="{9D8B030D-6E8A-4147-A177-3AD203B41FA5}">
                      <a16:colId xmlns:a16="http://schemas.microsoft.com/office/drawing/2014/main" val="20002"/>
                    </a:ext>
                  </a:extLst>
                </a:gridCol>
                <a:gridCol w="1356360">
                  <a:extLst>
                    <a:ext uri="{9D8B030D-6E8A-4147-A177-3AD203B41FA5}">
                      <a16:colId xmlns:a16="http://schemas.microsoft.com/office/drawing/2014/main" val="20003"/>
                    </a:ext>
                  </a:extLst>
                </a:gridCol>
                <a:gridCol w="1356360">
                  <a:extLst>
                    <a:ext uri="{9D8B030D-6E8A-4147-A177-3AD203B41FA5}">
                      <a16:colId xmlns:a16="http://schemas.microsoft.com/office/drawing/2014/main" val="20004"/>
                    </a:ext>
                  </a:extLst>
                </a:gridCol>
              </a:tblGrid>
              <a:tr h="28575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v-SE" sz="1400" b="1" i="0" u="none" strike="noStrike" cap="none" normalizeH="0" baseline="0" dirty="0">
                        <a:ln>
                          <a:noFill/>
                        </a:ln>
                        <a:solidFill>
                          <a:schemeClr val="bg1"/>
                        </a:solidFill>
                        <a:effectLst/>
                        <a:latin typeface="Verdana"/>
                        <a:ea typeface="ＭＳ Ｐゴシック" pitchFamily="-106" charset="-128"/>
                        <a:cs typeface="Verdana"/>
                      </a:endParaRPr>
                    </a:p>
                  </a:txBody>
                  <a:tcPr marT="34294" marB="34294" horzOverflow="overflow">
                    <a:lnL w="9525" cap="flat" cmpd="sng" algn="ctr">
                      <a:solidFill>
                        <a:srgbClr val="D5E8EA"/>
                      </a:solidFill>
                      <a:prstDash val="solid"/>
                      <a:round/>
                      <a:headEnd type="none" w="med" len="med"/>
                      <a:tailEnd type="none" w="med" len="med"/>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40404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latin typeface="Verdana"/>
                          <a:ea typeface="ＭＳ Ｐゴシック" pitchFamily="-106" charset="-128"/>
                          <a:cs typeface="Verdana"/>
                        </a:rPr>
                        <a:t>SNMP</a:t>
                      </a:r>
                    </a:p>
                  </a:txBody>
                  <a:tcPr marT="34294" marB="34294" horzOverflow="overflow">
                    <a:lnL>
                      <a:noFill/>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40404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Verdana"/>
                          <a:ea typeface="ＭＳ Ｐゴシック" pitchFamily="-106" charset="-128"/>
                          <a:cs typeface="Verdana"/>
                        </a:rPr>
                        <a:t>NETCONF</a:t>
                      </a:r>
                    </a:p>
                  </a:txBody>
                  <a:tcPr marT="34294" marB="34294" horzOverflow="overflow">
                    <a:lnL>
                      <a:noFill/>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40404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Verdana"/>
                          <a:ea typeface="ＭＳ Ｐゴシック" pitchFamily="-106" charset="-128"/>
                          <a:cs typeface="Verdana"/>
                        </a:rPr>
                        <a:t>SOAP</a:t>
                      </a:r>
                    </a:p>
                  </a:txBody>
                  <a:tcPr marT="34294" marB="34294" horzOverflow="overflow">
                    <a:lnL>
                      <a:noFill/>
                    </a:lnL>
                    <a:lnR w="9525" cap="flat" cmpd="sng" algn="ctr">
                      <a:noFill/>
                      <a:prstDash val="solid"/>
                      <a:round/>
                      <a:headEnd type="none" w="med" len="med"/>
                      <a:tailEnd type="none" w="med" len="med"/>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40404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Verdana"/>
                          <a:ea typeface="ＭＳ Ｐゴシック" pitchFamily="-106" charset="-128"/>
                          <a:cs typeface="Verdana"/>
                        </a:rPr>
                        <a:t>REST</a:t>
                      </a:r>
                    </a:p>
                  </a:txBody>
                  <a:tcPr marT="34294" marB="34294" horzOverflow="overflow">
                    <a:lnL>
                      <a:noFill/>
                    </a:lnL>
                    <a:lnR w="9525" cap="flat" cmpd="sng" algn="ctr">
                      <a:solidFill>
                        <a:srgbClr val="D5E8EA"/>
                      </a:solidFill>
                      <a:prstDash val="solid"/>
                      <a:round/>
                      <a:headEnd type="none" w="med" len="med"/>
                      <a:tailEnd type="none" w="med" len="med"/>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404040"/>
                    </a:solidFill>
                  </a:tcPr>
                </a:tc>
                <a:extLst>
                  <a:ext uri="{0D108BD9-81ED-4DB2-BD59-A6C34878D82A}">
                    <a16:rowId xmlns:a16="http://schemas.microsoft.com/office/drawing/2014/main" val="10000"/>
                  </a:ext>
                </a:extLst>
              </a:tr>
              <a:tr h="2857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a:ln>
                            <a:noFill/>
                          </a:ln>
                          <a:solidFill>
                            <a:schemeClr val="tx1"/>
                          </a:solidFill>
                          <a:effectLst/>
                          <a:latin typeface="Verdana"/>
                          <a:ea typeface="ＭＳ Ｐゴシック" pitchFamily="-106" charset="-128"/>
                          <a:cs typeface="Verdana"/>
                        </a:rPr>
                        <a:t>Standard</a:t>
                      </a:r>
                    </a:p>
                  </a:txBody>
                  <a:tcPr marT="34294" marB="34294" horzOverflow="overflow">
                    <a:lnL w="9525" cap="flat" cmpd="sng" algn="ctr">
                      <a:solidFill>
                        <a:srgbClr val="D5E8EA"/>
                      </a:solidFill>
                      <a:prstDash val="solid"/>
                      <a:round/>
                      <a:headEnd type="none" w="med" len="med"/>
                      <a:tailEnd type="none" w="med" len="med"/>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a:ln>
                            <a:noFill/>
                          </a:ln>
                          <a:solidFill>
                            <a:schemeClr val="tx1"/>
                          </a:solidFill>
                          <a:effectLst/>
                          <a:latin typeface="Verdana"/>
                          <a:ea typeface="ＭＳ Ｐゴシック" pitchFamily="-106" charset="-128"/>
                          <a:cs typeface="Verdana"/>
                        </a:rPr>
                        <a:t>IETF</a:t>
                      </a:r>
                    </a:p>
                  </a:txBody>
                  <a:tcPr marT="34294" marB="34294" horzOverflow="overflow">
                    <a:lnL>
                      <a:noFill/>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a:ln>
                            <a:noFill/>
                          </a:ln>
                          <a:solidFill>
                            <a:schemeClr val="tx1"/>
                          </a:solidFill>
                          <a:effectLst/>
                          <a:latin typeface="Verdana"/>
                          <a:ea typeface="ＭＳ Ｐゴシック" pitchFamily="-106" charset="-128"/>
                          <a:cs typeface="Verdana"/>
                        </a:rPr>
                        <a:t>IETF</a:t>
                      </a:r>
                    </a:p>
                  </a:txBody>
                  <a:tcPr marT="34294" marB="34294" horzOverflow="overflow">
                    <a:lnL>
                      <a:noFill/>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a:ln>
                            <a:noFill/>
                          </a:ln>
                          <a:solidFill>
                            <a:schemeClr val="tx1"/>
                          </a:solidFill>
                          <a:effectLst/>
                          <a:latin typeface="Verdana"/>
                          <a:ea typeface="ＭＳ Ｐゴシック" pitchFamily="-106" charset="-128"/>
                          <a:cs typeface="Verdana"/>
                        </a:rPr>
                        <a:t>W3C</a:t>
                      </a:r>
                    </a:p>
                  </a:txBody>
                  <a:tcPr marT="34294" marB="34294" horzOverflow="overflow">
                    <a:lnL>
                      <a:noFill/>
                    </a:lnL>
                    <a:lnR w="9525" cap="flat" cmpd="sng" algn="ctr">
                      <a:noFill/>
                      <a:prstDash val="solid"/>
                      <a:round/>
                      <a:headEnd type="none" w="med" len="med"/>
                      <a:tailEnd type="none" w="med" len="med"/>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a:ln>
                            <a:noFill/>
                          </a:ln>
                          <a:solidFill>
                            <a:schemeClr val="tx1"/>
                          </a:solidFill>
                          <a:effectLst/>
                          <a:latin typeface="Verdana"/>
                          <a:ea typeface="ＭＳ Ｐゴシック" pitchFamily="-106" charset="-128"/>
                          <a:cs typeface="Verdana"/>
                        </a:rPr>
                        <a:t>-</a:t>
                      </a:r>
                    </a:p>
                  </a:txBody>
                  <a:tcPr marT="34294" marB="34294" horzOverflow="overflow">
                    <a:lnL>
                      <a:noFill/>
                    </a:lnL>
                    <a:lnR w="9525" cap="flat" cmpd="sng" algn="ctr">
                      <a:solidFill>
                        <a:srgbClr val="D5E8EA"/>
                      </a:solidFill>
                      <a:prstDash val="solid"/>
                      <a:round/>
                      <a:headEnd type="none" w="med" len="med"/>
                      <a:tailEnd type="none" w="med" len="med"/>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57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a:ln>
                            <a:noFill/>
                          </a:ln>
                          <a:solidFill>
                            <a:schemeClr val="tx1"/>
                          </a:solidFill>
                          <a:effectLst/>
                          <a:latin typeface="Verdana"/>
                          <a:ea typeface="ＭＳ Ｐゴシック" pitchFamily="-106" charset="-128"/>
                          <a:cs typeface="Verdana"/>
                        </a:rPr>
                        <a:t>Resources</a:t>
                      </a:r>
                    </a:p>
                  </a:txBody>
                  <a:tcPr marT="34294" marB="34294" horzOverflow="overflow">
                    <a:lnL w="9525" cap="flat" cmpd="sng" algn="ctr">
                      <a:solidFill>
                        <a:srgbClr val="D5E8EA"/>
                      </a:solidFill>
                      <a:prstDash val="solid"/>
                      <a:round/>
                      <a:headEnd type="none" w="med" len="med"/>
                      <a:tailEnd type="none" w="med" len="med"/>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err="1">
                          <a:ln>
                            <a:noFill/>
                          </a:ln>
                          <a:solidFill>
                            <a:schemeClr val="tx1"/>
                          </a:solidFill>
                          <a:effectLst/>
                          <a:latin typeface="Verdana"/>
                          <a:ea typeface="ＭＳ Ｐゴシック" pitchFamily="-106" charset="-128"/>
                          <a:cs typeface="Verdana"/>
                        </a:rPr>
                        <a:t>OIDs</a:t>
                      </a:r>
                      <a:endParaRPr kumimoji="0" lang="sv-SE" sz="1400" b="0" i="0" u="none" strike="noStrike" cap="none" normalizeH="0" baseline="0" dirty="0">
                        <a:ln>
                          <a:noFill/>
                        </a:ln>
                        <a:solidFill>
                          <a:schemeClr val="tx1"/>
                        </a:solidFill>
                        <a:effectLst/>
                        <a:latin typeface="Verdana"/>
                        <a:ea typeface="ＭＳ Ｐゴシック" pitchFamily="-106" charset="-128"/>
                        <a:cs typeface="Verdana"/>
                      </a:endParaRPr>
                    </a:p>
                  </a:txBody>
                  <a:tcPr marT="34294" marB="34294" horzOverflow="overflow">
                    <a:lnL>
                      <a:noFill/>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err="1">
                          <a:ln>
                            <a:noFill/>
                          </a:ln>
                          <a:solidFill>
                            <a:schemeClr val="tx1"/>
                          </a:solidFill>
                          <a:effectLst/>
                          <a:latin typeface="Verdana"/>
                          <a:ea typeface="ＭＳ Ｐゴシック" pitchFamily="-106" charset="-128"/>
                          <a:cs typeface="Verdana"/>
                        </a:rPr>
                        <a:t>Paths</a:t>
                      </a:r>
                      <a:endParaRPr kumimoji="0" lang="sv-SE" sz="1400" b="0" i="0" u="none" strike="noStrike" cap="none" normalizeH="0" baseline="0" dirty="0">
                        <a:ln>
                          <a:noFill/>
                        </a:ln>
                        <a:solidFill>
                          <a:schemeClr val="tx1"/>
                        </a:solidFill>
                        <a:effectLst/>
                        <a:latin typeface="Verdana"/>
                        <a:ea typeface="ＭＳ Ｐゴシック" pitchFamily="-106" charset="-128"/>
                        <a:cs typeface="Verdana"/>
                      </a:endParaRPr>
                    </a:p>
                  </a:txBody>
                  <a:tcPr marT="34294" marB="34294" horzOverflow="overflow">
                    <a:lnL>
                      <a:noFill/>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sv-SE" sz="1400" b="0" i="0" u="none" strike="noStrike" cap="none" normalizeH="0" baseline="0" dirty="0">
                        <a:ln>
                          <a:noFill/>
                        </a:ln>
                        <a:solidFill>
                          <a:schemeClr val="tx1"/>
                        </a:solidFill>
                        <a:effectLst/>
                        <a:latin typeface="Verdana"/>
                        <a:ea typeface="ＭＳ Ｐゴシック" pitchFamily="-106" charset="-128"/>
                        <a:cs typeface="Verdana"/>
                      </a:endParaRPr>
                    </a:p>
                  </a:txBody>
                  <a:tcPr marT="34294" marB="34294" horzOverflow="overflow">
                    <a:lnL>
                      <a:noFill/>
                    </a:lnL>
                    <a:lnR w="9525" cap="flat" cmpd="sng" algn="ctr">
                      <a:noFill/>
                      <a:prstDash val="solid"/>
                      <a:round/>
                      <a:headEnd type="none" w="med" len="med"/>
                      <a:tailEnd type="none" w="med" len="med"/>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a:ln>
                            <a:noFill/>
                          </a:ln>
                          <a:solidFill>
                            <a:schemeClr val="tx1"/>
                          </a:solidFill>
                          <a:effectLst/>
                          <a:latin typeface="Verdana"/>
                          <a:ea typeface="ＭＳ Ｐゴシック" pitchFamily="-106" charset="-128"/>
                          <a:cs typeface="Verdana"/>
                        </a:rPr>
                        <a:t>URLs</a:t>
                      </a:r>
                    </a:p>
                  </a:txBody>
                  <a:tcPr marT="34294" marB="34294" horzOverflow="overflow">
                    <a:lnL>
                      <a:noFill/>
                    </a:lnL>
                    <a:lnR w="9525" cap="flat" cmpd="sng" algn="ctr">
                      <a:solidFill>
                        <a:srgbClr val="D5E8EA"/>
                      </a:solidFill>
                      <a:prstDash val="solid"/>
                      <a:round/>
                      <a:headEnd type="none" w="med" len="med"/>
                      <a:tailEnd type="none" w="med" len="med"/>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801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a:ea typeface="ＭＳ Ｐゴシック" pitchFamily="-106" charset="-128"/>
                          <a:cs typeface="Verdana"/>
                        </a:rPr>
                        <a:t>Data models</a:t>
                      </a:r>
                    </a:p>
                  </a:txBody>
                  <a:tcPr marT="34294" marB="34294" horzOverflow="overflow">
                    <a:lnL w="9525" cap="flat" cmpd="sng" algn="ctr">
                      <a:solidFill>
                        <a:srgbClr val="D5E8EA"/>
                      </a:solidFill>
                      <a:prstDash val="solid"/>
                      <a:round/>
                      <a:headEnd type="none" w="med" len="med"/>
                      <a:tailEnd type="none" w="med" len="med"/>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a:ea typeface="ＭＳ Ｐゴシック" pitchFamily="-106" charset="-128"/>
                          <a:cs typeface="Verdana"/>
                        </a:rPr>
                        <a:t>Defined in MIBs</a:t>
                      </a:r>
                    </a:p>
                  </a:txBody>
                  <a:tcPr marT="34294" marB="34294" horzOverflow="overflow">
                    <a:lnL>
                      <a:noFill/>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a:ea typeface="ＭＳ Ｐゴシック" pitchFamily="-106" charset="-128"/>
                          <a:cs typeface="Verdana"/>
                        </a:rPr>
                        <a:t>YANG Core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a:ea typeface="ＭＳ Ｐゴシック" pitchFamily="-106" charset="-128"/>
                          <a:cs typeface="Verdana"/>
                        </a:rPr>
                        <a:t>Models</a:t>
                      </a:r>
                    </a:p>
                  </a:txBody>
                  <a:tcPr marT="34294" marB="34294" horzOverflow="overflow">
                    <a:lnL>
                      <a:noFill/>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v-SE" sz="1400" b="0" i="0" u="none" strike="noStrike" cap="none" normalizeH="0" baseline="0" dirty="0">
                        <a:ln>
                          <a:noFill/>
                        </a:ln>
                        <a:solidFill>
                          <a:schemeClr val="tx1"/>
                        </a:solidFill>
                        <a:effectLst/>
                        <a:latin typeface="Verdana"/>
                        <a:ea typeface="ＭＳ Ｐゴシック" pitchFamily="-106" charset="-128"/>
                        <a:cs typeface="Verdana"/>
                      </a:endParaRPr>
                    </a:p>
                  </a:txBody>
                  <a:tcPr marT="34294" marB="34294" horzOverflow="overflow">
                    <a:lnL>
                      <a:noFill/>
                    </a:lnL>
                    <a:lnR w="9525" cap="flat" cmpd="sng" algn="ctr">
                      <a:noFill/>
                      <a:prstDash val="solid"/>
                      <a:round/>
                      <a:headEnd type="none" w="med" len="med"/>
                      <a:tailEnd type="none" w="med" len="med"/>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v-SE" sz="1400" b="0" i="0" u="none" strike="noStrike" cap="none" normalizeH="0" baseline="0" dirty="0">
                        <a:ln>
                          <a:noFill/>
                        </a:ln>
                        <a:solidFill>
                          <a:schemeClr val="tx1"/>
                        </a:solidFill>
                        <a:effectLst/>
                        <a:latin typeface="Verdana"/>
                        <a:ea typeface="ＭＳ Ｐゴシック" pitchFamily="-106" charset="-128"/>
                        <a:cs typeface="Verdana"/>
                      </a:endParaRPr>
                    </a:p>
                  </a:txBody>
                  <a:tcPr marT="34294" marB="34294" horzOverflow="overflow">
                    <a:lnL>
                      <a:noFill/>
                    </a:lnL>
                    <a:lnR w="9525" cap="flat" cmpd="sng" algn="ctr">
                      <a:solidFill>
                        <a:srgbClr val="D5E8EA"/>
                      </a:solidFill>
                      <a:prstDash val="solid"/>
                      <a:round/>
                      <a:headEnd type="none" w="med" len="med"/>
                      <a:tailEnd type="none" w="med" len="med"/>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6858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a:ea typeface="ＭＳ Ｐゴシック" pitchFamily="-106" charset="-128"/>
                          <a:cs typeface="Verdana"/>
                        </a:rPr>
                        <a:t>Data Modeling Language</a:t>
                      </a:r>
                    </a:p>
                  </a:txBody>
                  <a:tcPr marT="34294" marB="34294" horzOverflow="overflow">
                    <a:lnL w="9525" cap="flat" cmpd="sng" algn="ctr">
                      <a:solidFill>
                        <a:srgbClr val="D5E8EA"/>
                      </a:solidFill>
                      <a:prstDash val="solid"/>
                      <a:round/>
                      <a:headEnd type="none" w="med" len="med"/>
                      <a:tailEnd type="none" w="med" len="med"/>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a:ea typeface="ＭＳ Ｐゴシック" pitchFamily="-106" charset="-128"/>
                          <a:cs typeface="Verdana"/>
                        </a:rPr>
                        <a:t>SMI</a:t>
                      </a:r>
                    </a:p>
                  </a:txBody>
                  <a:tcPr marT="34294" marB="34294" horzOverflow="overflow">
                    <a:lnL>
                      <a:noFill/>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a:ea typeface="ＭＳ Ｐゴシック" pitchFamily="-106" charset="-128"/>
                          <a:cs typeface="Verdana"/>
                        </a:rPr>
                        <a:t>YANG</a:t>
                      </a:r>
                    </a:p>
                  </a:txBody>
                  <a:tcPr marT="34294" marB="34294" horzOverflow="overflow">
                    <a:lnL>
                      <a:noFill/>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a:ln>
                            <a:noFill/>
                          </a:ln>
                          <a:solidFill>
                            <a:schemeClr val="tx1"/>
                          </a:solidFill>
                          <a:effectLst/>
                          <a:latin typeface="Verdana"/>
                          <a:ea typeface="ＭＳ Ｐゴシック" pitchFamily="-106" charset="-128"/>
                          <a:cs typeface="Verdana"/>
                        </a:rPr>
                        <a:t>(WSDL, not data)</a:t>
                      </a:r>
                    </a:p>
                  </a:txBody>
                  <a:tcPr marT="34294" marB="34294" horzOverflow="overflow">
                    <a:lnL>
                      <a:noFill/>
                    </a:lnL>
                    <a:lnR w="9525" cap="flat" cmpd="sng" algn="ctr">
                      <a:noFill/>
                      <a:prstDash val="solid"/>
                      <a:round/>
                      <a:headEnd type="none" w="med" len="med"/>
                      <a:tailEnd type="none" w="med" len="med"/>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err="1">
                          <a:ln>
                            <a:noFill/>
                          </a:ln>
                          <a:solidFill>
                            <a:schemeClr val="tx1"/>
                          </a:solidFill>
                          <a:effectLst/>
                          <a:latin typeface="Verdana"/>
                          <a:ea typeface="ＭＳ Ｐゴシック" pitchFamily="-106" charset="-128"/>
                          <a:cs typeface="Verdana"/>
                        </a:rPr>
                        <a:t>Undefined</a:t>
                      </a:r>
                      <a:r>
                        <a:rPr kumimoji="0" lang="sv-SE" sz="1400" b="0" i="0" u="none" strike="noStrike" cap="none" normalizeH="0" baseline="0" dirty="0">
                          <a:ln>
                            <a:noFill/>
                          </a:ln>
                          <a:solidFill>
                            <a:schemeClr val="tx1"/>
                          </a:solidFill>
                          <a:effectLst/>
                          <a:latin typeface="Verdana"/>
                          <a:ea typeface="ＭＳ Ｐゴシック" pitchFamily="-106" charset="-128"/>
                          <a:cs typeface="Verdana"/>
                        </a:rPr>
                        <a:t>, (WSDL), WADL, text… </a:t>
                      </a:r>
                    </a:p>
                  </a:txBody>
                  <a:tcPr marT="34294" marB="34294" horzOverflow="overflow">
                    <a:lnL>
                      <a:noFill/>
                    </a:lnL>
                    <a:lnR w="9525" cap="flat" cmpd="sng" algn="ctr">
                      <a:solidFill>
                        <a:srgbClr val="D5E8EA"/>
                      </a:solidFill>
                      <a:prstDash val="solid"/>
                      <a:round/>
                      <a:headEnd type="none" w="med" len="med"/>
                      <a:tailEnd type="none" w="med" len="med"/>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72009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a:ea typeface="ＭＳ Ｐゴシック" pitchFamily="-106" charset="-128"/>
                          <a:cs typeface="Verdana"/>
                        </a:rPr>
                        <a:t>Management Operations</a:t>
                      </a:r>
                    </a:p>
                  </a:txBody>
                  <a:tcPr marT="34294" marB="34294" horzOverflow="overflow">
                    <a:lnL w="9525" cap="flat" cmpd="sng" algn="ctr">
                      <a:solidFill>
                        <a:srgbClr val="D5E8EA"/>
                      </a:solidFill>
                      <a:prstDash val="solid"/>
                      <a:round/>
                      <a:headEnd type="none" w="med" len="med"/>
                      <a:tailEnd type="none" w="med" len="med"/>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a:ea typeface="ＭＳ Ｐゴシック" pitchFamily="-106" charset="-128"/>
                          <a:cs typeface="Verdana"/>
                        </a:rPr>
                        <a:t>SNMP</a:t>
                      </a:r>
                    </a:p>
                  </a:txBody>
                  <a:tcPr marT="34294" marB="34294" horzOverflow="overflow">
                    <a:lnL>
                      <a:noFill/>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6699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a:ea typeface="ＭＳ Ｐゴシック" pitchFamily="-106" charset="-128"/>
                          <a:cs typeface="Verdana"/>
                        </a:rPr>
                        <a:t>NETCONF</a:t>
                      </a:r>
                    </a:p>
                  </a:txBody>
                  <a:tcPr marT="34294" marB="34294" horzOverflow="overflow">
                    <a:lnL>
                      <a:noFill/>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66993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a:ln>
                            <a:noFill/>
                          </a:ln>
                          <a:solidFill>
                            <a:schemeClr val="tx1"/>
                          </a:solidFill>
                          <a:effectLst/>
                          <a:latin typeface="Verdana"/>
                          <a:ea typeface="ＭＳ Ｐゴシック" pitchFamily="-106" charset="-128"/>
                          <a:cs typeface="Verdana"/>
                        </a:rPr>
                        <a:t>In the XML Schema, not </a:t>
                      </a:r>
                      <a:r>
                        <a:rPr kumimoji="0" lang="sv-SE" sz="1400" b="0" i="0" u="none" strike="noStrike" cap="none" normalizeH="0" baseline="0" dirty="0" err="1">
                          <a:ln>
                            <a:noFill/>
                          </a:ln>
                          <a:solidFill>
                            <a:schemeClr val="tx1"/>
                          </a:solidFill>
                          <a:effectLst/>
                          <a:latin typeface="Verdana"/>
                          <a:ea typeface="ＭＳ Ｐゴシック" pitchFamily="-106" charset="-128"/>
                          <a:cs typeface="Verdana"/>
                        </a:rPr>
                        <a:t>standardized</a:t>
                      </a:r>
                      <a:endParaRPr kumimoji="0" lang="sv-SE" sz="1400" b="0" i="0" u="none" strike="noStrike" cap="none" normalizeH="0" baseline="0" dirty="0">
                        <a:ln>
                          <a:noFill/>
                        </a:ln>
                        <a:solidFill>
                          <a:schemeClr val="tx1"/>
                        </a:solidFill>
                        <a:effectLst/>
                        <a:latin typeface="Verdana"/>
                        <a:ea typeface="ＭＳ Ｐゴシック" pitchFamily="-106" charset="-128"/>
                        <a:cs typeface="Verdana"/>
                      </a:endParaRPr>
                    </a:p>
                  </a:txBody>
                  <a:tcPr marT="34294" marB="34294" horzOverflow="overflow">
                    <a:lnL>
                      <a:noFill/>
                    </a:lnL>
                    <a:lnR w="9525" cap="flat" cmpd="sng" algn="ctr">
                      <a:noFill/>
                      <a:prstDash val="solid"/>
                      <a:round/>
                      <a:headEnd type="none" w="med" len="med"/>
                      <a:tailEnd type="none" w="med" len="med"/>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C5FF6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sz="1400" b="0" i="0" u="none" strike="noStrike" cap="none" normalizeH="0" baseline="0" dirty="0">
                          <a:ln>
                            <a:noFill/>
                          </a:ln>
                          <a:solidFill>
                            <a:schemeClr val="tx1"/>
                          </a:solidFill>
                          <a:effectLst/>
                          <a:latin typeface="Verdana"/>
                          <a:ea typeface="ＭＳ Ｐゴシック" pitchFamily="-106" charset="-128"/>
                          <a:cs typeface="Verdana"/>
                        </a:rPr>
                        <a:t>HTTP </a:t>
                      </a:r>
                      <a:r>
                        <a:rPr kumimoji="0" lang="sv-SE" sz="1400" b="0" i="0" u="none" strike="noStrike" kern="1200" cap="none" normalizeH="0" baseline="0" dirty="0">
                          <a:ln>
                            <a:noFill/>
                          </a:ln>
                          <a:solidFill>
                            <a:schemeClr val="tx1"/>
                          </a:solidFill>
                          <a:effectLst/>
                          <a:latin typeface="Verdana"/>
                          <a:ea typeface="ＭＳ Ｐゴシック" pitchFamily="-106" charset="-128"/>
                          <a:cs typeface="Verdana"/>
                        </a:rPr>
                        <a:t>operations</a:t>
                      </a:r>
                    </a:p>
                  </a:txBody>
                  <a:tcPr marT="34294" marB="34294" horzOverflow="overflow">
                    <a:lnL>
                      <a:noFill/>
                    </a:lnL>
                    <a:lnR w="9525" cap="flat" cmpd="sng" algn="ctr">
                      <a:solidFill>
                        <a:srgbClr val="D5E8EA"/>
                      </a:solidFill>
                      <a:prstDash val="solid"/>
                      <a:round/>
                      <a:headEnd type="none" w="med" len="med"/>
                      <a:tailEnd type="none" w="med" len="med"/>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C5FF67"/>
                    </a:solidFill>
                  </a:tcPr>
                </a:tc>
                <a:extLst>
                  <a:ext uri="{0D108BD9-81ED-4DB2-BD59-A6C34878D82A}">
                    <a16:rowId xmlns:a16="http://schemas.microsoft.com/office/drawing/2014/main" val="10005"/>
                  </a:ext>
                </a:extLst>
              </a:tr>
              <a:tr h="5029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a:ea typeface="ＭＳ Ｐゴシック" pitchFamily="-106" charset="-128"/>
                          <a:cs typeface="Verdana"/>
                        </a:rPr>
                        <a:t>Encoding</a:t>
                      </a:r>
                    </a:p>
                  </a:txBody>
                  <a:tcPr marT="34294" marB="34294" horzOverflow="overflow">
                    <a:lnL w="9525" cap="flat" cmpd="sng" algn="ctr">
                      <a:solidFill>
                        <a:srgbClr val="D5E8EA"/>
                      </a:solidFill>
                      <a:prstDash val="solid"/>
                      <a:round/>
                      <a:headEnd type="none" w="med" len="med"/>
                      <a:tailEnd type="none" w="med" len="med"/>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a:ea typeface="ＭＳ Ｐゴシック" pitchFamily="-106" charset="-128"/>
                          <a:cs typeface="Verdana"/>
                        </a:rPr>
                        <a:t>BER</a:t>
                      </a:r>
                    </a:p>
                  </a:txBody>
                  <a:tcPr marT="34294" marB="34294" horzOverflow="overflow">
                    <a:lnL>
                      <a:noFill/>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6699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a:ea typeface="ＭＳ Ｐゴシック" pitchFamily="-106" charset="-128"/>
                          <a:cs typeface="Verdana"/>
                        </a:rPr>
                        <a:t>XML</a:t>
                      </a:r>
                    </a:p>
                  </a:txBody>
                  <a:tcPr marT="34294" marB="34294" horzOverflow="overflow">
                    <a:lnL>
                      <a:noFill/>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6699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a:ea typeface="ＭＳ Ｐゴシック" pitchFamily="-106" charset="-128"/>
                          <a:cs typeface="Verdana"/>
                        </a:rPr>
                        <a:t>XML</a:t>
                      </a:r>
                    </a:p>
                  </a:txBody>
                  <a:tcPr marT="34294" marB="34294" horzOverflow="overflow">
                    <a:lnL>
                      <a:noFill/>
                    </a:lnL>
                    <a:lnR w="9525" cap="flat" cmpd="sng" algn="ctr">
                      <a:noFill/>
                      <a:prstDash val="solid"/>
                      <a:round/>
                      <a:headEnd type="none" w="med" len="med"/>
                      <a:tailEnd type="none" w="med" len="med"/>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6699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a:ea typeface="ＭＳ Ｐゴシック" pitchFamily="-106" charset="-128"/>
                          <a:cs typeface="Verdana"/>
                        </a:rPr>
                        <a:t>XML, JSON,…</a:t>
                      </a:r>
                    </a:p>
                  </a:txBody>
                  <a:tcPr marT="34294" marB="34294" horzOverflow="overflow">
                    <a:lnL>
                      <a:noFill/>
                    </a:lnL>
                    <a:lnR w="9525" cap="flat" cmpd="sng" algn="ctr">
                      <a:solidFill>
                        <a:srgbClr val="D5E8EA"/>
                      </a:solidFill>
                      <a:prstDash val="solid"/>
                      <a:round/>
                      <a:headEnd type="none" w="med" len="med"/>
                      <a:tailEnd type="none" w="med" len="med"/>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669933"/>
                    </a:solidFill>
                  </a:tcPr>
                </a:tc>
                <a:extLst>
                  <a:ext uri="{0D108BD9-81ED-4DB2-BD59-A6C34878D82A}">
                    <a16:rowId xmlns:a16="http://schemas.microsoft.com/office/drawing/2014/main" val="10006"/>
                  </a:ext>
                </a:extLst>
              </a:tr>
              <a:tr h="72009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a:ea typeface="ＭＳ Ｐゴシック" pitchFamily="-106" charset="-128"/>
                          <a:cs typeface="Verdana"/>
                        </a:rPr>
                        <a:t>Transport Stack</a:t>
                      </a:r>
                    </a:p>
                  </a:txBody>
                  <a:tcPr marT="34294" marB="34294" horzOverflow="overflow">
                    <a:lnL w="9525" cap="flat" cmpd="sng" algn="ctr">
                      <a:solidFill>
                        <a:srgbClr val="D5E8EA"/>
                      </a:solidFill>
                      <a:prstDash val="solid"/>
                      <a:round/>
                      <a:headEnd type="none" w="med" len="med"/>
                      <a:tailEnd type="none" w="med" len="med"/>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a:ea typeface="ＭＳ Ｐゴシック" pitchFamily="-106" charset="-128"/>
                          <a:cs typeface="Verdana"/>
                        </a:rPr>
                        <a:t>UDP</a:t>
                      </a:r>
                    </a:p>
                  </a:txBody>
                  <a:tcPr marT="34294" marB="34294" horzOverflow="overflow">
                    <a:lnL>
                      <a:noFill/>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6699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Verdana"/>
                          <a:ea typeface="ＭＳ Ｐゴシック" pitchFamily="-106" charset="-128"/>
                          <a:cs typeface="Verdana"/>
                        </a:rPr>
                        <a:t>SSH</a:t>
                      </a:r>
                      <a:br>
                        <a:rPr kumimoji="0" lang="en-US" sz="1400" b="0" i="0" u="none" strike="noStrike" cap="none" normalizeH="0" baseline="0">
                          <a:ln>
                            <a:noFill/>
                          </a:ln>
                          <a:solidFill>
                            <a:schemeClr val="tx1"/>
                          </a:solidFill>
                          <a:effectLst/>
                          <a:latin typeface="Verdana"/>
                          <a:ea typeface="ＭＳ Ｐゴシック" pitchFamily="-106" charset="-128"/>
                          <a:cs typeface="Verdana"/>
                        </a:rPr>
                      </a:br>
                      <a:r>
                        <a:rPr kumimoji="0" lang="en-US" sz="1400" b="0" i="0" u="none" strike="noStrike" cap="none" normalizeH="0" baseline="0">
                          <a:ln>
                            <a:noFill/>
                          </a:ln>
                          <a:solidFill>
                            <a:schemeClr val="tx1"/>
                          </a:solidFill>
                          <a:effectLst/>
                          <a:latin typeface="Verdana"/>
                          <a:ea typeface="ＭＳ Ｐゴシック" pitchFamily="-106" charset="-128"/>
                          <a:cs typeface="Verdana"/>
                        </a:rPr>
                        <a:t>TCP</a:t>
                      </a:r>
                    </a:p>
                  </a:txBody>
                  <a:tcPr marT="34294" marB="34294" horzOverflow="overflow">
                    <a:lnL>
                      <a:noFill/>
                    </a:lnL>
                    <a:lnR>
                      <a:noFill/>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6699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a:ea typeface="ＭＳ Ｐゴシック" pitchFamily="-106" charset="-128"/>
                          <a:cs typeface="Verdana"/>
                        </a:rPr>
                        <a:t>SSL</a:t>
                      </a:r>
                      <a:br>
                        <a:rPr kumimoji="0" lang="en-US" sz="1400" b="0" i="0" u="none" strike="noStrike" cap="none" normalizeH="0" baseline="0" dirty="0">
                          <a:ln>
                            <a:noFill/>
                          </a:ln>
                          <a:solidFill>
                            <a:schemeClr val="tx1"/>
                          </a:solidFill>
                          <a:effectLst/>
                          <a:latin typeface="Verdana"/>
                          <a:ea typeface="ＭＳ Ｐゴシック" pitchFamily="-106" charset="-128"/>
                          <a:cs typeface="Verdana"/>
                        </a:rPr>
                      </a:br>
                      <a:r>
                        <a:rPr kumimoji="0" lang="en-US" sz="1400" b="0" i="0" u="none" strike="noStrike" cap="none" normalizeH="0" baseline="0" dirty="0">
                          <a:ln>
                            <a:noFill/>
                          </a:ln>
                          <a:solidFill>
                            <a:schemeClr val="tx1"/>
                          </a:solidFill>
                          <a:effectLst/>
                          <a:latin typeface="Verdana"/>
                          <a:ea typeface="ＭＳ Ｐゴシック" pitchFamily="-106" charset="-128"/>
                          <a:cs typeface="Verdana"/>
                        </a:rPr>
                        <a:t>HTTP</a:t>
                      </a:r>
                      <a:br>
                        <a:rPr kumimoji="0" lang="en-US" sz="1400" b="0" i="0" u="none" strike="noStrike" cap="none" normalizeH="0" baseline="0" dirty="0">
                          <a:ln>
                            <a:noFill/>
                          </a:ln>
                          <a:solidFill>
                            <a:schemeClr val="tx1"/>
                          </a:solidFill>
                          <a:effectLst/>
                          <a:latin typeface="Verdana"/>
                          <a:ea typeface="ＭＳ Ｐゴシック" pitchFamily="-106" charset="-128"/>
                          <a:cs typeface="Verdana"/>
                        </a:rPr>
                      </a:br>
                      <a:r>
                        <a:rPr kumimoji="0" lang="en-US" sz="1400" b="0" i="0" u="none" strike="noStrike" cap="none" normalizeH="0" baseline="0" dirty="0">
                          <a:ln>
                            <a:noFill/>
                          </a:ln>
                          <a:solidFill>
                            <a:schemeClr val="tx1"/>
                          </a:solidFill>
                          <a:effectLst/>
                          <a:latin typeface="Verdana"/>
                          <a:ea typeface="ＭＳ Ｐゴシック" pitchFamily="-106" charset="-128"/>
                          <a:cs typeface="Verdana"/>
                        </a:rPr>
                        <a:t>TCP</a:t>
                      </a:r>
                    </a:p>
                  </a:txBody>
                  <a:tcPr marT="34294" marB="34294" horzOverflow="overflow">
                    <a:lnL>
                      <a:noFill/>
                    </a:lnL>
                    <a:lnR w="9525" cap="flat" cmpd="sng" algn="ctr">
                      <a:noFill/>
                      <a:prstDash val="solid"/>
                      <a:round/>
                      <a:headEnd type="none" w="med" len="med"/>
                      <a:tailEnd type="none" w="med" len="med"/>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6699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Verdana"/>
                          <a:ea typeface="ＭＳ Ｐゴシック" pitchFamily="-106" charset="-128"/>
                          <a:cs typeface="Verdana"/>
                        </a:rPr>
                        <a:t>SSL</a:t>
                      </a:r>
                      <a:br>
                        <a:rPr kumimoji="0" lang="en-US" sz="1400" b="0" i="0" u="none" strike="noStrike" cap="none" normalizeH="0" baseline="0" dirty="0">
                          <a:ln>
                            <a:noFill/>
                          </a:ln>
                          <a:solidFill>
                            <a:schemeClr val="tx1"/>
                          </a:solidFill>
                          <a:effectLst/>
                          <a:latin typeface="Verdana"/>
                          <a:ea typeface="ＭＳ Ｐゴシック" pitchFamily="-106" charset="-128"/>
                          <a:cs typeface="Verdana"/>
                        </a:rPr>
                      </a:br>
                      <a:r>
                        <a:rPr kumimoji="0" lang="en-US" sz="1400" b="0" i="0" u="none" strike="noStrike" cap="none" normalizeH="0" baseline="0" dirty="0">
                          <a:ln>
                            <a:noFill/>
                          </a:ln>
                          <a:solidFill>
                            <a:schemeClr val="tx1"/>
                          </a:solidFill>
                          <a:effectLst/>
                          <a:latin typeface="Verdana"/>
                          <a:ea typeface="ＭＳ Ｐゴシック" pitchFamily="-106" charset="-128"/>
                          <a:cs typeface="Verdana"/>
                        </a:rPr>
                        <a:t>HTTP</a:t>
                      </a:r>
                      <a:br>
                        <a:rPr kumimoji="0" lang="en-US" sz="1400" b="0" i="0" u="none" strike="noStrike" cap="none" normalizeH="0" baseline="0" dirty="0">
                          <a:ln>
                            <a:noFill/>
                          </a:ln>
                          <a:solidFill>
                            <a:schemeClr val="tx1"/>
                          </a:solidFill>
                          <a:effectLst/>
                          <a:latin typeface="Verdana"/>
                          <a:ea typeface="ＭＳ Ｐゴシック" pitchFamily="-106" charset="-128"/>
                          <a:cs typeface="Verdana"/>
                        </a:rPr>
                      </a:br>
                      <a:r>
                        <a:rPr kumimoji="0" lang="en-US" sz="1400" b="0" i="0" u="none" strike="noStrike" cap="none" normalizeH="0" baseline="0" dirty="0">
                          <a:ln>
                            <a:noFill/>
                          </a:ln>
                          <a:solidFill>
                            <a:schemeClr val="tx1"/>
                          </a:solidFill>
                          <a:effectLst/>
                          <a:latin typeface="Verdana"/>
                          <a:ea typeface="ＭＳ Ｐゴシック" pitchFamily="-106" charset="-128"/>
                          <a:cs typeface="Verdana"/>
                        </a:rPr>
                        <a:t>TCP</a:t>
                      </a:r>
                    </a:p>
                  </a:txBody>
                  <a:tcPr marT="34294" marB="34294" horzOverflow="overflow">
                    <a:lnL>
                      <a:noFill/>
                    </a:lnL>
                    <a:lnR w="9525" cap="flat" cmpd="sng" algn="ctr">
                      <a:solidFill>
                        <a:srgbClr val="D5E8EA"/>
                      </a:solidFill>
                      <a:prstDash val="solid"/>
                      <a:round/>
                      <a:headEnd type="none" w="med" len="med"/>
                      <a:tailEnd type="none" w="med" len="med"/>
                    </a:lnR>
                    <a:lnT w="9525" cap="flat" cmpd="sng" algn="ctr">
                      <a:solidFill>
                        <a:srgbClr val="D5E8EA"/>
                      </a:solidFill>
                      <a:prstDash val="solid"/>
                      <a:round/>
                      <a:headEnd type="none" w="med" len="med"/>
                      <a:tailEnd type="none" w="med" len="med"/>
                    </a:lnT>
                    <a:lnB w="9525" cap="flat" cmpd="sng" algn="ctr">
                      <a:solidFill>
                        <a:srgbClr val="D5E8EA"/>
                      </a:solidFill>
                      <a:prstDash val="solid"/>
                      <a:round/>
                      <a:headEnd type="none" w="med" len="med"/>
                      <a:tailEnd type="none" w="med" len="med"/>
                    </a:lnB>
                    <a:lnTlToBr>
                      <a:noFill/>
                    </a:lnTlToBr>
                    <a:lnBlToTr>
                      <a:noFill/>
                    </a:lnBlToTr>
                    <a:solidFill>
                      <a:srgbClr val="669933"/>
                    </a:solidFill>
                  </a:tcPr>
                </a:tc>
                <a:extLst>
                  <a:ext uri="{0D108BD9-81ED-4DB2-BD59-A6C34878D82A}">
                    <a16:rowId xmlns:a16="http://schemas.microsoft.com/office/drawing/2014/main" val="10007"/>
                  </a:ext>
                </a:extLst>
              </a:tr>
            </a:tbl>
          </a:graphicData>
        </a:graphic>
      </p:graphicFrame>
      <p:sp>
        <p:nvSpPr>
          <p:cNvPr id="2" name="Right Brace 1"/>
          <p:cNvSpPr/>
          <p:nvPr/>
        </p:nvSpPr>
        <p:spPr>
          <a:xfrm>
            <a:off x="7543800" y="2514600"/>
            <a:ext cx="304800" cy="19812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defTabSz="816388"/>
            <a:endParaRPr lang="en-US" sz="1600">
              <a:solidFill>
                <a:srgbClr val="002341"/>
              </a:solidFill>
              <a:latin typeface="Calibri"/>
            </a:endParaRPr>
          </a:p>
        </p:txBody>
      </p:sp>
      <p:sp>
        <p:nvSpPr>
          <p:cNvPr id="4" name="TextBox 3"/>
          <p:cNvSpPr txBox="1"/>
          <p:nvPr/>
        </p:nvSpPr>
        <p:spPr>
          <a:xfrm>
            <a:off x="7848601" y="3352800"/>
            <a:ext cx="1150275" cy="338554"/>
          </a:xfrm>
          <a:prstGeom prst="rect">
            <a:avLst/>
          </a:prstGeom>
          <a:noFill/>
        </p:spPr>
        <p:txBody>
          <a:bodyPr wrap="none" rtlCol="0">
            <a:spAutoFit/>
          </a:bodyPr>
          <a:lstStyle/>
          <a:p>
            <a:pPr defTabSz="816388"/>
            <a:r>
              <a:rPr lang="en-US" sz="1600" dirty="0">
                <a:solidFill>
                  <a:srgbClr val="002341"/>
                </a:solidFill>
                <a:latin typeface="Calibri"/>
              </a:rPr>
              <a:t>“</a:t>
            </a:r>
            <a:r>
              <a:rPr lang="en-US" sz="1600" dirty="0" err="1">
                <a:solidFill>
                  <a:srgbClr val="002341"/>
                </a:solidFill>
                <a:latin typeface="Calibri"/>
              </a:rPr>
              <a:t>RESTConf</a:t>
            </a:r>
            <a:r>
              <a:rPr lang="en-US" sz="1600" dirty="0">
                <a:solidFill>
                  <a:srgbClr val="002341"/>
                </a:solidFill>
                <a:latin typeface="Calibri"/>
              </a:rPr>
              <a:t>”</a:t>
            </a:r>
          </a:p>
        </p:txBody>
      </p:sp>
    </p:spTree>
    <p:extLst>
      <p:ext uri="{BB962C8B-B14F-4D97-AF65-F5344CB8AC3E}">
        <p14:creationId xmlns:p14="http://schemas.microsoft.com/office/powerpoint/2010/main" val="20961516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a:xfrm>
            <a:off x="285750" y="1428750"/>
            <a:ext cx="8229600" cy="857250"/>
          </a:xfrm>
        </p:spPr>
        <p:txBody>
          <a:bodyPr/>
          <a:lstStyle/>
          <a:p>
            <a:r>
              <a:rPr lang="en-US" dirty="0">
                <a:latin typeface="Arial" charset="0"/>
                <a:ea typeface="ＭＳ Ｐゴシック" charset="0"/>
                <a:cs typeface="ＭＳ Ｐゴシック" charset="0"/>
              </a:rPr>
              <a:t>What makes NETCONF/YANG different?</a:t>
            </a:r>
            <a:endParaRPr lang="en-US" dirty="0">
              <a:latin typeface="Arial" charset="0"/>
              <a:ea typeface="ヒラギノ角ゴ Pro W3" charset="0"/>
              <a:cs typeface="ヒラギノ角ゴ Pro W3" charset="0"/>
            </a:endParaRPr>
          </a:p>
        </p:txBody>
      </p:sp>
      <p:sp>
        <p:nvSpPr>
          <p:cNvPr id="44034" name="Text Placeholder 2"/>
          <p:cNvSpPr>
            <a:spLocks noGrp="1"/>
          </p:cNvSpPr>
          <p:nvPr>
            <p:ph type="body" idx="1"/>
          </p:nvPr>
        </p:nvSpPr>
        <p:spPr/>
        <p:txBody>
          <a:bodyPr/>
          <a:lstStyle/>
          <a:p>
            <a:r>
              <a:rPr lang="en-US" sz="1500" dirty="0">
                <a:latin typeface="Verdana"/>
                <a:ea typeface="ヒラギノ角ゴ Pro W3" charset="0"/>
                <a:cs typeface="Verdana"/>
              </a:rPr>
              <a:t>SNMP</a:t>
            </a:r>
          </a:p>
        </p:txBody>
      </p:sp>
      <p:sp>
        <p:nvSpPr>
          <p:cNvPr id="4" name="Content Placeholder 3"/>
          <p:cNvSpPr>
            <a:spLocks noGrp="1"/>
          </p:cNvSpPr>
          <p:nvPr>
            <p:ph sz="half" idx="2"/>
          </p:nvPr>
        </p:nvSpPr>
        <p:spPr/>
        <p:txBody>
          <a:bodyPr>
            <a:normAutofit/>
          </a:bodyPr>
          <a:lstStyle/>
          <a:p>
            <a:pPr>
              <a:defRPr/>
            </a:pPr>
            <a:r>
              <a:rPr lang="en-US" sz="1300" dirty="0">
                <a:latin typeface="Verdana"/>
                <a:cs typeface="Verdana"/>
              </a:rPr>
              <a:t>GET</a:t>
            </a:r>
          </a:p>
          <a:p>
            <a:pPr>
              <a:defRPr/>
            </a:pPr>
            <a:r>
              <a:rPr lang="en-US" sz="1300" dirty="0">
                <a:latin typeface="Verdana"/>
                <a:cs typeface="Verdana"/>
              </a:rPr>
              <a:t>GET-NEXT</a:t>
            </a:r>
          </a:p>
          <a:p>
            <a:pPr>
              <a:defRPr/>
            </a:pPr>
            <a:r>
              <a:rPr lang="en-US" sz="1300" dirty="0">
                <a:latin typeface="Verdana"/>
                <a:cs typeface="Verdana"/>
              </a:rPr>
              <a:t>SET</a:t>
            </a:r>
          </a:p>
          <a:p>
            <a:pPr>
              <a:defRPr/>
            </a:pPr>
            <a:r>
              <a:rPr lang="en-US" sz="1300" dirty="0">
                <a:latin typeface="Verdana"/>
                <a:cs typeface="Verdana"/>
              </a:rPr>
              <a:t>TRAP</a:t>
            </a:r>
          </a:p>
          <a:p>
            <a:pPr>
              <a:defRPr/>
            </a:pPr>
            <a:r>
              <a:rPr lang="en-US" sz="1300" dirty="0">
                <a:latin typeface="Verdana"/>
                <a:cs typeface="Verdana"/>
              </a:rPr>
              <a:t>…</a:t>
            </a:r>
          </a:p>
          <a:p>
            <a:pPr>
              <a:defRPr/>
            </a:pPr>
            <a:endParaRPr lang="en-US" sz="1300" dirty="0">
              <a:latin typeface="Verdana"/>
              <a:cs typeface="Verdana"/>
            </a:endParaRPr>
          </a:p>
          <a:p>
            <a:pPr>
              <a:defRPr/>
            </a:pPr>
            <a:endParaRPr lang="en-US" sz="1300" dirty="0">
              <a:latin typeface="Verdana"/>
              <a:cs typeface="Verdana"/>
            </a:endParaRPr>
          </a:p>
          <a:p>
            <a:pPr>
              <a:defRPr/>
            </a:pPr>
            <a:endParaRPr lang="en-US" sz="1300" dirty="0">
              <a:latin typeface="Verdana"/>
              <a:cs typeface="Verdana"/>
            </a:endParaRPr>
          </a:p>
          <a:p>
            <a:pPr marL="0" indent="0">
              <a:buNone/>
              <a:defRPr/>
            </a:pPr>
            <a:r>
              <a:rPr lang="en-US" sz="1300" dirty="0">
                <a:solidFill>
                  <a:srgbClr val="0000FF"/>
                </a:solidFill>
                <a:latin typeface="Verdana"/>
                <a:cs typeface="Verdana"/>
              </a:rPr>
              <a:t>… so what?</a:t>
            </a:r>
          </a:p>
        </p:txBody>
      </p:sp>
      <p:sp>
        <p:nvSpPr>
          <p:cNvPr id="44036" name="Text Placeholder 4"/>
          <p:cNvSpPr>
            <a:spLocks noGrp="1"/>
          </p:cNvSpPr>
          <p:nvPr>
            <p:ph type="body" sz="quarter" idx="3"/>
          </p:nvPr>
        </p:nvSpPr>
        <p:spPr/>
        <p:txBody>
          <a:bodyPr/>
          <a:lstStyle/>
          <a:p>
            <a:r>
              <a:rPr lang="en-US" sz="1500">
                <a:latin typeface="Verdana"/>
                <a:ea typeface="ヒラギノ角ゴ Pro W3" charset="0"/>
                <a:cs typeface="Verdana"/>
              </a:rPr>
              <a:t>NETCONF</a:t>
            </a:r>
          </a:p>
        </p:txBody>
      </p:sp>
      <p:sp>
        <p:nvSpPr>
          <p:cNvPr id="6" name="Content Placeholder 5"/>
          <p:cNvSpPr>
            <a:spLocks noGrp="1"/>
          </p:cNvSpPr>
          <p:nvPr>
            <p:ph sz="quarter" idx="4"/>
          </p:nvPr>
        </p:nvSpPr>
        <p:spPr/>
        <p:txBody>
          <a:bodyPr>
            <a:noAutofit/>
          </a:bodyPr>
          <a:lstStyle/>
          <a:p>
            <a:pPr>
              <a:defRPr/>
            </a:pPr>
            <a:r>
              <a:rPr lang="en-US" sz="1300" dirty="0">
                <a:latin typeface="Verdana"/>
                <a:cs typeface="Verdana"/>
              </a:rPr>
              <a:t>&lt;get-</a:t>
            </a:r>
            <a:r>
              <a:rPr lang="en-US" sz="1300" dirty="0" err="1">
                <a:latin typeface="Verdana"/>
                <a:cs typeface="Verdana"/>
              </a:rPr>
              <a:t>config</a:t>
            </a:r>
            <a:r>
              <a:rPr lang="en-US" sz="1300" dirty="0">
                <a:latin typeface="Verdana"/>
                <a:cs typeface="Verdana"/>
              </a:rPr>
              <a:t>&gt;</a:t>
            </a:r>
          </a:p>
          <a:p>
            <a:pPr>
              <a:defRPr/>
            </a:pPr>
            <a:r>
              <a:rPr lang="en-US" sz="1300" dirty="0">
                <a:latin typeface="Verdana"/>
                <a:cs typeface="Verdana"/>
              </a:rPr>
              <a:t>&lt;edit-</a:t>
            </a:r>
            <a:r>
              <a:rPr lang="en-US" sz="1300" dirty="0" err="1">
                <a:latin typeface="Verdana"/>
                <a:cs typeface="Verdana"/>
              </a:rPr>
              <a:t>config</a:t>
            </a:r>
            <a:r>
              <a:rPr lang="en-US" sz="1300" dirty="0">
                <a:latin typeface="Verdana"/>
                <a:cs typeface="Verdana"/>
              </a:rPr>
              <a:t>&gt;</a:t>
            </a:r>
          </a:p>
          <a:p>
            <a:pPr>
              <a:defRPr/>
            </a:pPr>
            <a:r>
              <a:rPr lang="en-US" sz="1300" dirty="0">
                <a:latin typeface="Verdana"/>
                <a:cs typeface="Verdana"/>
              </a:rPr>
              <a:t>&lt;copy-</a:t>
            </a:r>
            <a:r>
              <a:rPr lang="en-US" sz="1300" dirty="0" err="1">
                <a:latin typeface="Verdana"/>
                <a:cs typeface="Verdana"/>
              </a:rPr>
              <a:t>config</a:t>
            </a:r>
            <a:r>
              <a:rPr lang="en-US" sz="1300" dirty="0">
                <a:latin typeface="Verdana"/>
                <a:cs typeface="Verdana"/>
              </a:rPr>
              <a:t>&gt;</a:t>
            </a:r>
          </a:p>
          <a:p>
            <a:pPr>
              <a:defRPr/>
            </a:pPr>
            <a:r>
              <a:rPr lang="en-US" sz="1300" dirty="0">
                <a:latin typeface="Verdana"/>
                <a:cs typeface="Verdana"/>
              </a:rPr>
              <a:t>&lt;delete-</a:t>
            </a:r>
            <a:r>
              <a:rPr lang="en-US" sz="1300" dirty="0" err="1">
                <a:latin typeface="Verdana"/>
                <a:cs typeface="Verdana"/>
              </a:rPr>
              <a:t>config</a:t>
            </a:r>
            <a:r>
              <a:rPr lang="en-US" sz="1300" dirty="0">
                <a:latin typeface="Verdana"/>
                <a:cs typeface="Verdana"/>
              </a:rPr>
              <a:t>&gt;</a:t>
            </a:r>
          </a:p>
          <a:p>
            <a:pPr>
              <a:defRPr/>
            </a:pPr>
            <a:r>
              <a:rPr lang="en-US" sz="1300" dirty="0">
                <a:latin typeface="Verdana"/>
                <a:cs typeface="Verdana"/>
              </a:rPr>
              <a:t>&lt;get&gt;</a:t>
            </a:r>
          </a:p>
          <a:p>
            <a:pPr>
              <a:defRPr/>
            </a:pPr>
            <a:r>
              <a:rPr lang="en-US" sz="1300" dirty="0">
                <a:latin typeface="Verdana"/>
                <a:cs typeface="Verdana"/>
              </a:rPr>
              <a:t>&lt;lock&gt;</a:t>
            </a:r>
          </a:p>
          <a:p>
            <a:pPr>
              <a:defRPr/>
            </a:pPr>
            <a:r>
              <a:rPr lang="en-US" sz="1300" dirty="0">
                <a:latin typeface="Verdana"/>
                <a:cs typeface="Verdana"/>
              </a:rPr>
              <a:t>…</a:t>
            </a:r>
          </a:p>
          <a:p>
            <a:pPr marL="0" indent="0">
              <a:buNone/>
              <a:defRPr/>
            </a:pPr>
            <a:endParaRPr lang="en-US" sz="1300" dirty="0">
              <a:latin typeface="Verdana"/>
              <a:cs typeface="Verdana"/>
            </a:endParaRPr>
          </a:p>
          <a:p>
            <a:pPr marL="0" indent="0">
              <a:buNone/>
              <a:defRPr/>
            </a:pPr>
            <a:r>
              <a:rPr lang="en-US" sz="1300" dirty="0">
                <a:solidFill>
                  <a:srgbClr val="0000FF"/>
                </a:solidFill>
                <a:latin typeface="Verdana"/>
                <a:cs typeface="Verdana"/>
              </a:rPr>
              <a:t>… same same?</a:t>
            </a:r>
          </a:p>
        </p:txBody>
      </p:sp>
      <p:grpSp>
        <p:nvGrpSpPr>
          <p:cNvPr id="2" name="Skupina 1"/>
          <p:cNvGrpSpPr/>
          <p:nvPr/>
        </p:nvGrpSpPr>
        <p:grpSpPr>
          <a:xfrm>
            <a:off x="6665918" y="3810000"/>
            <a:ext cx="2210536" cy="2590800"/>
            <a:chOff x="152400" y="2514600"/>
            <a:chExt cx="2210536" cy="2590800"/>
          </a:xfrm>
        </p:grpSpPr>
        <p:pic>
          <p:nvPicPr>
            <p:cNvPr id="7" name="Picture 7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962400"/>
              <a:ext cx="1143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AutoShape 65"/>
            <p:cNvSpPr>
              <a:spLocks noChangeArrowheads="1"/>
            </p:cNvSpPr>
            <p:nvPr/>
          </p:nvSpPr>
          <p:spPr bwMode="auto">
            <a:xfrm>
              <a:off x="533400" y="3581400"/>
              <a:ext cx="1379538" cy="1295400"/>
            </a:xfrm>
            <a:prstGeom prst="flowChartDocument">
              <a:avLst/>
            </a:prstGeom>
            <a:gradFill>
              <a:gsLst>
                <a:gs pos="0">
                  <a:srgbClr val="FAD098"/>
                </a:gs>
                <a:gs pos="100000">
                  <a:srgbClr val="F6AF50"/>
                </a:gs>
              </a:gsLst>
              <a:lin ang="5400000" scaled="0"/>
            </a:gradFill>
            <a:ln w="25400" cap="flat" cmpd="sng" algn="ctr">
              <a:solidFill>
                <a:srgbClr val="F0B310"/>
              </a:solidFill>
              <a:prstDash val="solid"/>
              <a:round/>
              <a:headEnd type="none" w="med" len="med"/>
              <a:tailEnd type="none" w="med" len="med"/>
            </a:ln>
            <a:effectLst>
              <a:outerShdw blurRad="50800" dist="38100" dir="2700000" algn="tl" rotWithShape="0">
                <a:prstClr val="black">
                  <a:alpha val="20000"/>
                </a:prstClr>
              </a:outerShdw>
            </a:effectLst>
          </p:spPr>
          <p:txBody>
            <a:bodyPr lIns="0" tIns="0" rIns="0" bIns="0" anchor="ctr"/>
            <a:lstStyle/>
            <a:p>
              <a:pPr defTabSz="816388">
                <a:lnSpc>
                  <a:spcPts val="1071"/>
                </a:lnSpc>
              </a:pPr>
              <a:r>
                <a:rPr lang="en-US" sz="1300" b="1" kern="0" dirty="0">
                  <a:solidFill>
                    <a:sysClr val="windowText" lastClr="000000"/>
                  </a:solidFill>
                  <a:latin typeface="Verdana"/>
                  <a:cs typeface="Verdana"/>
                </a:rPr>
                <a:t> </a:t>
              </a:r>
              <a:r>
                <a:rPr lang="en-US" sz="1300" b="1" u="sng" kern="0" dirty="0">
                  <a:solidFill>
                    <a:sysClr val="windowText" lastClr="000000"/>
                  </a:solidFill>
                  <a:latin typeface="Verdana"/>
                  <a:cs typeface="Verdana"/>
                </a:rPr>
                <a:t>Data-Model</a:t>
              </a:r>
            </a:p>
            <a:p>
              <a:pPr defTabSz="816388"/>
              <a:r>
                <a:rPr lang="en-US" sz="1400" i="1" dirty="0">
                  <a:solidFill>
                    <a:srgbClr val="002341"/>
                  </a:solidFill>
                  <a:latin typeface="Calibri"/>
                </a:rPr>
                <a:t> MIB Modules</a:t>
              </a:r>
            </a:p>
            <a:p>
              <a:pPr defTabSz="816388"/>
              <a:r>
                <a:rPr lang="en-US" sz="1400" i="1" dirty="0">
                  <a:solidFill>
                    <a:srgbClr val="002341"/>
                  </a:solidFill>
                  <a:latin typeface="Calibri"/>
                </a:rPr>
                <a:t> YANG Modules</a:t>
              </a:r>
            </a:p>
            <a:p>
              <a:pPr algn="ctr" defTabSz="816388">
                <a:lnSpc>
                  <a:spcPts val="1071"/>
                </a:lnSpc>
              </a:pPr>
              <a:endParaRPr lang="en-US" sz="1300" b="1" u="sng" kern="0" dirty="0">
                <a:solidFill>
                  <a:sysClr val="windowText" lastClr="000000"/>
                </a:solidFill>
                <a:latin typeface="Verdana"/>
                <a:cs typeface="Verdana"/>
              </a:endParaRPr>
            </a:p>
          </p:txBody>
        </p:sp>
        <p:cxnSp>
          <p:nvCxnSpPr>
            <p:cNvPr id="9" name="Straight Arrow Connector 3"/>
            <p:cNvCxnSpPr/>
            <p:nvPr/>
          </p:nvCxnSpPr>
          <p:spPr>
            <a:xfrm>
              <a:off x="384170" y="2514600"/>
              <a:ext cx="0" cy="1447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12"/>
            <p:cNvSpPr txBox="1"/>
            <p:nvPr/>
          </p:nvSpPr>
          <p:spPr>
            <a:xfrm>
              <a:off x="460370" y="2514600"/>
              <a:ext cx="905116" cy="338554"/>
            </a:xfrm>
            <a:prstGeom prst="rect">
              <a:avLst/>
            </a:prstGeom>
            <a:noFill/>
          </p:spPr>
          <p:txBody>
            <a:bodyPr wrap="none" rtlCol="0">
              <a:spAutoFit/>
            </a:bodyPr>
            <a:lstStyle/>
            <a:p>
              <a:pPr defTabSz="816388"/>
              <a:r>
                <a:rPr lang="en-US" sz="1600" b="1" u="sng" dirty="0">
                  <a:solidFill>
                    <a:srgbClr val="002341"/>
                  </a:solidFill>
                  <a:latin typeface="Calibri"/>
                </a:rPr>
                <a:t>Protocol</a:t>
              </a:r>
            </a:p>
          </p:txBody>
        </p:sp>
        <p:sp>
          <p:nvSpPr>
            <p:cNvPr id="11" name="TextBox 2"/>
            <p:cNvSpPr txBox="1"/>
            <p:nvPr/>
          </p:nvSpPr>
          <p:spPr>
            <a:xfrm>
              <a:off x="533401" y="2776954"/>
              <a:ext cx="1829535" cy="584776"/>
            </a:xfrm>
            <a:prstGeom prst="rect">
              <a:avLst/>
            </a:prstGeom>
            <a:noFill/>
          </p:spPr>
          <p:txBody>
            <a:bodyPr wrap="none" rtlCol="0">
              <a:spAutoFit/>
            </a:bodyPr>
            <a:lstStyle/>
            <a:p>
              <a:pPr defTabSz="816388"/>
              <a:r>
                <a:rPr lang="en-US" sz="1600" i="1" dirty="0">
                  <a:solidFill>
                    <a:srgbClr val="002341"/>
                  </a:solidFill>
                  <a:latin typeface="Calibri"/>
                </a:rPr>
                <a:t>The SNMP Protocol</a:t>
              </a:r>
            </a:p>
            <a:p>
              <a:pPr defTabSz="816388"/>
              <a:r>
                <a:rPr lang="en-US" sz="1600" i="1" dirty="0">
                  <a:solidFill>
                    <a:srgbClr val="002341"/>
                  </a:solidFill>
                  <a:latin typeface="Calibri"/>
                </a:rPr>
                <a:t>NETCONF</a:t>
              </a:r>
            </a:p>
          </p:txBody>
        </p:sp>
      </p:grpSp>
    </p:spTree>
    <p:extLst>
      <p:ext uri="{BB962C8B-B14F-4D97-AF65-F5344CB8AC3E}">
        <p14:creationId xmlns:p14="http://schemas.microsoft.com/office/powerpoint/2010/main" val="398273170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r>
              <a:rPr lang="en-US" dirty="0">
                <a:latin typeface="Arial" charset="0"/>
                <a:ea typeface="ＭＳ Ｐゴシック" charset="0"/>
                <a:cs typeface="ＭＳ Ｐゴシック" charset="0"/>
              </a:rPr>
              <a:t>What makes NETCONF/YANG different?</a:t>
            </a:r>
            <a:endParaRPr lang="en-US" dirty="0">
              <a:latin typeface="Arial" charset="0"/>
              <a:ea typeface="ヒラギノ角ゴ Pro W3" charset="0"/>
              <a:cs typeface="ヒラギノ角ゴ Pro W3" charset="0"/>
            </a:endParaRPr>
          </a:p>
        </p:txBody>
      </p:sp>
      <p:sp>
        <p:nvSpPr>
          <p:cNvPr id="45059" name="Content Placeholder 1"/>
          <p:cNvSpPr>
            <a:spLocks noGrp="1"/>
          </p:cNvSpPr>
          <p:nvPr>
            <p:ph idx="1"/>
          </p:nvPr>
        </p:nvSpPr>
        <p:spPr/>
        <p:txBody>
          <a:bodyPr/>
          <a:lstStyle/>
          <a:p>
            <a:endParaRPr lang="en-US">
              <a:latin typeface="Arial" charset="0"/>
              <a:ea typeface="ヒラギノ角ゴ Pro W3" charset="0"/>
              <a:cs typeface="ヒラギノ角ゴ Pro W3" charset="0"/>
            </a:endParaRPr>
          </a:p>
        </p:txBody>
      </p:sp>
      <p:graphicFrame>
        <p:nvGraphicFramePr>
          <p:cNvPr id="7" name="Content Placeholder 4"/>
          <p:cNvGraphicFramePr>
            <a:graphicFrameLocks/>
          </p:cNvGraphicFramePr>
          <p:nvPr>
            <p:extLst/>
          </p:nvPr>
        </p:nvGraphicFramePr>
        <p:xfrm>
          <a:off x="228600" y="1943102"/>
          <a:ext cx="8610600" cy="3371573"/>
        </p:xfrm>
        <a:graphic>
          <a:graphicData uri="http://schemas.openxmlformats.org/drawingml/2006/table">
            <a:tbl>
              <a:tblPr firstRow="1" bandRow="1">
                <a:tableStyleId>{5C22544A-7EE6-4342-B048-85BDC9FD1C3A}</a:tableStyleId>
              </a:tblPr>
              <a:tblGrid>
                <a:gridCol w="48768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tblGrid>
              <a:tr h="278191">
                <a:tc>
                  <a:txBody>
                    <a:bodyPr/>
                    <a:lstStyle/>
                    <a:p>
                      <a:r>
                        <a:rPr lang="en-US" sz="1300" dirty="0">
                          <a:latin typeface="Verdana"/>
                          <a:cs typeface="Verdana"/>
                        </a:rPr>
                        <a:t>Use Case</a:t>
                      </a:r>
                    </a:p>
                  </a:txBody>
                  <a:tcPr marT="34298" marB="34298"/>
                </a:tc>
                <a:tc>
                  <a:txBody>
                    <a:bodyPr/>
                    <a:lstStyle/>
                    <a:p>
                      <a:r>
                        <a:rPr lang="en-US" sz="1300" dirty="0">
                          <a:latin typeface="Verdana"/>
                          <a:cs typeface="Verdana"/>
                        </a:rPr>
                        <a:t>SNMP</a:t>
                      </a:r>
                    </a:p>
                  </a:txBody>
                  <a:tcPr marT="34298" marB="34298"/>
                </a:tc>
                <a:tc>
                  <a:txBody>
                    <a:bodyPr/>
                    <a:lstStyle/>
                    <a:p>
                      <a:r>
                        <a:rPr lang="en-US" sz="1300" dirty="0">
                          <a:latin typeface="Verdana"/>
                          <a:cs typeface="Verdana"/>
                        </a:rPr>
                        <a:t>NETCONF</a:t>
                      </a:r>
                    </a:p>
                  </a:txBody>
                  <a:tcPr marT="34298" marB="34298"/>
                </a:tc>
                <a:extLst>
                  <a:ext uri="{0D108BD9-81ED-4DB2-BD59-A6C34878D82A}">
                    <a16:rowId xmlns:a16="http://schemas.microsoft.com/office/drawing/2014/main" val="10000"/>
                  </a:ext>
                </a:extLst>
              </a:tr>
              <a:tr h="651527">
                <a:tc>
                  <a:txBody>
                    <a:bodyPr/>
                    <a:lstStyle/>
                    <a:p>
                      <a:r>
                        <a:rPr lang="en-US" sz="1300" dirty="0">
                          <a:latin typeface="Verdana"/>
                          <a:cs typeface="Verdana"/>
                        </a:rPr>
                        <a:t>Get collection</a:t>
                      </a:r>
                      <a:r>
                        <a:rPr lang="en-US" sz="1300" baseline="0" dirty="0">
                          <a:latin typeface="Verdana"/>
                          <a:cs typeface="Verdana"/>
                        </a:rPr>
                        <a:t> of status fields</a:t>
                      </a:r>
                      <a:endParaRPr lang="en-US" sz="1300" dirty="0">
                        <a:latin typeface="Verdana"/>
                        <a:cs typeface="Verdana"/>
                      </a:endParaRPr>
                    </a:p>
                  </a:txBody>
                  <a:tcPr marT="34298" marB="34298"/>
                </a:tc>
                <a:tc>
                  <a:txBody>
                    <a:bodyPr/>
                    <a:lstStyle/>
                    <a:p>
                      <a:r>
                        <a:rPr lang="en-US" sz="1300" dirty="0">
                          <a:latin typeface="Verdana"/>
                          <a:cs typeface="Verdana"/>
                        </a:rPr>
                        <a:t>Yes</a:t>
                      </a:r>
                    </a:p>
                  </a:txBody>
                  <a:tcPr marT="34298" marB="34298"/>
                </a:tc>
                <a:tc>
                  <a:txBody>
                    <a:bodyPr/>
                    <a:lstStyle/>
                    <a:p>
                      <a:r>
                        <a:rPr lang="en-US" sz="1300" dirty="0">
                          <a:latin typeface="Verdana"/>
                          <a:cs typeface="Verdana"/>
                        </a:rPr>
                        <a:t>Yes.</a:t>
                      </a:r>
                      <a:r>
                        <a:rPr lang="en-US" sz="1300" baseline="0" dirty="0">
                          <a:latin typeface="Verdana"/>
                          <a:cs typeface="Verdana"/>
                        </a:rPr>
                        <a:t> B</a:t>
                      </a:r>
                      <a:r>
                        <a:rPr lang="en-US" sz="1300" dirty="0">
                          <a:latin typeface="Verdana"/>
                          <a:cs typeface="Verdana"/>
                        </a:rPr>
                        <a:t>ulk </a:t>
                      </a:r>
                      <a:r>
                        <a:rPr lang="en-US" sz="1300" dirty="0" err="1">
                          <a:latin typeface="Verdana"/>
                          <a:cs typeface="Verdana"/>
                        </a:rPr>
                        <a:t>xfer</a:t>
                      </a:r>
                      <a:r>
                        <a:rPr lang="en-US" sz="1300" dirty="0">
                          <a:latin typeface="Verdana"/>
                          <a:cs typeface="Verdana"/>
                        </a:rPr>
                        <a:t> up to 10x </a:t>
                      </a:r>
                      <a:r>
                        <a:rPr lang="en-US" sz="1300" baseline="0" dirty="0">
                          <a:latin typeface="Verdana"/>
                          <a:cs typeface="Verdana"/>
                        </a:rPr>
                        <a:t>faster. </a:t>
                      </a:r>
                      <a:r>
                        <a:rPr lang="en-US" sz="1000" baseline="0" dirty="0">
                          <a:latin typeface="Verdana"/>
                          <a:cs typeface="Verdana"/>
                        </a:rPr>
                        <a:t>Really.</a:t>
                      </a:r>
                      <a:endParaRPr lang="en-US" sz="1300" dirty="0">
                        <a:latin typeface="Verdana"/>
                        <a:cs typeface="Verdana"/>
                      </a:endParaRPr>
                    </a:p>
                  </a:txBody>
                  <a:tcPr marT="34298" marB="34298"/>
                </a:tc>
                <a:extLst>
                  <a:ext uri="{0D108BD9-81ED-4DB2-BD59-A6C34878D82A}">
                    <a16:rowId xmlns:a16="http://schemas.microsoft.com/office/drawing/2014/main" val="10001"/>
                  </a:ext>
                </a:extLst>
              </a:tr>
              <a:tr h="278191">
                <a:tc>
                  <a:txBody>
                    <a:bodyPr/>
                    <a:lstStyle/>
                    <a:p>
                      <a:r>
                        <a:rPr lang="en-US" sz="1300" dirty="0">
                          <a:latin typeface="Verdana"/>
                          <a:cs typeface="Verdana"/>
                        </a:rPr>
                        <a:t>Set collection</a:t>
                      </a:r>
                      <a:r>
                        <a:rPr lang="en-US" sz="1300" baseline="0" dirty="0">
                          <a:latin typeface="Verdana"/>
                          <a:cs typeface="Verdana"/>
                        </a:rPr>
                        <a:t> of configuration fields</a:t>
                      </a:r>
                      <a:endParaRPr lang="en-US" sz="1300" dirty="0">
                        <a:latin typeface="Verdana"/>
                        <a:cs typeface="Verdana"/>
                      </a:endParaRPr>
                    </a:p>
                  </a:txBody>
                  <a:tcPr marT="34298" marB="34298"/>
                </a:tc>
                <a:tc>
                  <a:txBody>
                    <a:bodyPr/>
                    <a:lstStyle/>
                    <a:p>
                      <a:r>
                        <a:rPr lang="en-US" sz="1300" dirty="0">
                          <a:latin typeface="Verdana"/>
                          <a:cs typeface="Verdana"/>
                        </a:rPr>
                        <a:t>Yes, up to 64kB</a:t>
                      </a:r>
                    </a:p>
                  </a:txBody>
                  <a:tcPr marT="34298" marB="34298"/>
                </a:tc>
                <a:tc>
                  <a:txBody>
                    <a:bodyPr/>
                    <a:lstStyle/>
                    <a:p>
                      <a:r>
                        <a:rPr lang="en-US" sz="1300" dirty="0">
                          <a:latin typeface="Verdana"/>
                          <a:cs typeface="Verdana"/>
                        </a:rPr>
                        <a:t>Yes</a:t>
                      </a:r>
                    </a:p>
                  </a:txBody>
                  <a:tcPr marT="34298" marB="34298"/>
                </a:tc>
                <a:extLst>
                  <a:ext uri="{0D108BD9-81ED-4DB2-BD59-A6C34878D82A}">
                    <a16:rowId xmlns:a16="http://schemas.microsoft.com/office/drawing/2014/main" val="10002"/>
                  </a:ext>
                </a:extLst>
              </a:tr>
              <a:tr h="278191">
                <a:tc>
                  <a:txBody>
                    <a:bodyPr/>
                    <a:lstStyle/>
                    <a:p>
                      <a:r>
                        <a:rPr lang="en-US" sz="1300" dirty="0">
                          <a:latin typeface="Verdana"/>
                          <a:cs typeface="Verdana"/>
                        </a:rPr>
                        <a:t>Set configuration</a:t>
                      </a:r>
                      <a:r>
                        <a:rPr lang="en-US" sz="1300" baseline="0" dirty="0">
                          <a:latin typeface="Verdana"/>
                          <a:cs typeface="Verdana"/>
                        </a:rPr>
                        <a:t> fields in transaction</a:t>
                      </a:r>
                      <a:endParaRPr lang="en-US" sz="1300" dirty="0">
                        <a:latin typeface="Verdana"/>
                        <a:cs typeface="Verdana"/>
                      </a:endParaRPr>
                    </a:p>
                  </a:txBody>
                  <a:tcPr marT="34298" marB="34298"/>
                </a:tc>
                <a:tc>
                  <a:txBody>
                    <a:bodyPr/>
                    <a:lstStyle/>
                    <a:p>
                      <a:r>
                        <a:rPr lang="en-US" sz="1300" dirty="0">
                          <a:latin typeface="Verdana"/>
                          <a:cs typeface="Verdana"/>
                        </a:rPr>
                        <a:t>No</a:t>
                      </a:r>
                    </a:p>
                  </a:txBody>
                  <a:tcPr marT="34298" marB="34298"/>
                </a:tc>
                <a:tc>
                  <a:txBody>
                    <a:bodyPr/>
                    <a:lstStyle/>
                    <a:p>
                      <a:r>
                        <a:rPr lang="en-US" sz="1300" dirty="0">
                          <a:latin typeface="Verdana"/>
                          <a:cs typeface="Verdana"/>
                        </a:rPr>
                        <a:t>Yes</a:t>
                      </a:r>
                    </a:p>
                  </a:txBody>
                  <a:tcPr marT="34298" marB="34298"/>
                </a:tc>
                <a:extLst>
                  <a:ext uri="{0D108BD9-81ED-4DB2-BD59-A6C34878D82A}">
                    <a16:rowId xmlns:a16="http://schemas.microsoft.com/office/drawing/2014/main" val="10003"/>
                  </a:ext>
                </a:extLst>
              </a:tr>
              <a:tr h="480166">
                <a:tc>
                  <a:txBody>
                    <a:bodyPr/>
                    <a:lstStyle/>
                    <a:p>
                      <a:r>
                        <a:rPr lang="en-US" sz="1300" dirty="0">
                          <a:latin typeface="Verdana"/>
                          <a:cs typeface="Verdana"/>
                        </a:rPr>
                        <a:t>Transactions</a:t>
                      </a:r>
                      <a:r>
                        <a:rPr lang="en-US" sz="1300" baseline="0" dirty="0">
                          <a:latin typeface="Verdana"/>
                          <a:cs typeface="Verdana"/>
                        </a:rPr>
                        <a:t> across multiple network elements</a:t>
                      </a:r>
                      <a:endParaRPr lang="en-US" sz="1300" dirty="0">
                        <a:latin typeface="Verdana"/>
                        <a:cs typeface="Verdana"/>
                      </a:endParaRPr>
                    </a:p>
                  </a:txBody>
                  <a:tcPr marT="34298" marB="34298"/>
                </a:tc>
                <a:tc>
                  <a:txBody>
                    <a:bodyPr/>
                    <a:lstStyle/>
                    <a:p>
                      <a:r>
                        <a:rPr lang="en-US" sz="1300" dirty="0">
                          <a:latin typeface="Verdana"/>
                          <a:cs typeface="Verdana"/>
                        </a:rPr>
                        <a:t>No</a:t>
                      </a:r>
                    </a:p>
                  </a:txBody>
                  <a:tcPr marT="34298" marB="34298"/>
                </a:tc>
                <a:tc>
                  <a:txBody>
                    <a:bodyPr/>
                    <a:lstStyle/>
                    <a:p>
                      <a:r>
                        <a:rPr lang="en-US" sz="1300" dirty="0">
                          <a:latin typeface="Verdana"/>
                          <a:cs typeface="Verdana"/>
                        </a:rPr>
                        <a:t>Yes</a:t>
                      </a:r>
                    </a:p>
                  </a:txBody>
                  <a:tcPr marT="34298" marB="34298"/>
                </a:tc>
                <a:extLst>
                  <a:ext uri="{0D108BD9-81ED-4DB2-BD59-A6C34878D82A}">
                    <a16:rowId xmlns:a16="http://schemas.microsoft.com/office/drawing/2014/main" val="10004"/>
                  </a:ext>
                </a:extLst>
              </a:tr>
              <a:tr h="278191">
                <a:tc>
                  <a:txBody>
                    <a:bodyPr/>
                    <a:lstStyle/>
                    <a:p>
                      <a:r>
                        <a:rPr lang="en-US" sz="1300" dirty="0">
                          <a:latin typeface="Verdana"/>
                          <a:cs typeface="Verdana"/>
                        </a:rPr>
                        <a:t>Invoke</a:t>
                      </a:r>
                      <a:r>
                        <a:rPr lang="en-US" sz="1300" baseline="0" dirty="0">
                          <a:latin typeface="Verdana"/>
                          <a:cs typeface="Verdana"/>
                        </a:rPr>
                        <a:t> administrative actions</a:t>
                      </a:r>
                      <a:endParaRPr lang="en-US" sz="1300" dirty="0">
                        <a:latin typeface="Verdana"/>
                        <a:cs typeface="Verdana"/>
                      </a:endParaRPr>
                    </a:p>
                  </a:txBody>
                  <a:tcPr marT="34298" marB="34298"/>
                </a:tc>
                <a:tc>
                  <a:txBody>
                    <a:bodyPr/>
                    <a:lstStyle/>
                    <a:p>
                      <a:r>
                        <a:rPr lang="en-US" sz="1300" dirty="0">
                          <a:latin typeface="Verdana"/>
                          <a:cs typeface="Verdana"/>
                        </a:rPr>
                        <a:t>Well…</a:t>
                      </a:r>
                    </a:p>
                  </a:txBody>
                  <a:tcPr marT="34298" marB="34298"/>
                </a:tc>
                <a:tc>
                  <a:txBody>
                    <a:bodyPr/>
                    <a:lstStyle/>
                    <a:p>
                      <a:r>
                        <a:rPr lang="en-US" sz="1300" dirty="0">
                          <a:latin typeface="Verdana"/>
                          <a:cs typeface="Verdana"/>
                        </a:rPr>
                        <a:t>Yes</a:t>
                      </a:r>
                    </a:p>
                  </a:txBody>
                  <a:tcPr marT="34298" marB="34298"/>
                </a:tc>
                <a:extLst>
                  <a:ext uri="{0D108BD9-81ED-4DB2-BD59-A6C34878D82A}">
                    <a16:rowId xmlns:a16="http://schemas.microsoft.com/office/drawing/2014/main" val="10005"/>
                  </a:ext>
                </a:extLst>
              </a:tr>
              <a:tr h="278191">
                <a:tc>
                  <a:txBody>
                    <a:bodyPr/>
                    <a:lstStyle/>
                    <a:p>
                      <a:r>
                        <a:rPr lang="en-US" sz="1300" dirty="0">
                          <a:latin typeface="Verdana"/>
                          <a:cs typeface="Verdana"/>
                        </a:rPr>
                        <a:t>Send</a:t>
                      </a:r>
                      <a:r>
                        <a:rPr lang="en-US" sz="1300" baseline="0" dirty="0">
                          <a:latin typeface="Verdana"/>
                          <a:cs typeface="Verdana"/>
                        </a:rPr>
                        <a:t> event notifications</a:t>
                      </a:r>
                      <a:endParaRPr lang="en-US" sz="1300" dirty="0">
                        <a:latin typeface="Verdana"/>
                        <a:cs typeface="Verdana"/>
                      </a:endParaRPr>
                    </a:p>
                  </a:txBody>
                  <a:tcPr marT="34298" marB="34298"/>
                </a:tc>
                <a:tc>
                  <a:txBody>
                    <a:bodyPr/>
                    <a:lstStyle/>
                    <a:p>
                      <a:r>
                        <a:rPr lang="en-US" sz="1300" dirty="0">
                          <a:latin typeface="Verdana"/>
                          <a:cs typeface="Verdana"/>
                        </a:rPr>
                        <a:t>Yes</a:t>
                      </a:r>
                    </a:p>
                  </a:txBody>
                  <a:tcPr marT="34298" marB="34298"/>
                </a:tc>
                <a:tc>
                  <a:txBody>
                    <a:bodyPr/>
                    <a:lstStyle/>
                    <a:p>
                      <a:r>
                        <a:rPr lang="en-US" sz="1300" dirty="0">
                          <a:latin typeface="Verdana"/>
                          <a:cs typeface="Verdana"/>
                        </a:rPr>
                        <a:t>Yes, connected</a:t>
                      </a:r>
                    </a:p>
                  </a:txBody>
                  <a:tcPr marT="34298" marB="34298"/>
                </a:tc>
                <a:extLst>
                  <a:ext uri="{0D108BD9-81ED-4DB2-BD59-A6C34878D82A}">
                    <a16:rowId xmlns:a16="http://schemas.microsoft.com/office/drawing/2014/main" val="10006"/>
                  </a:ext>
                </a:extLst>
              </a:tr>
              <a:tr h="2781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Verdana"/>
                          <a:cs typeface="Verdana"/>
                        </a:rPr>
                        <a:t>Backup and restore configuration</a:t>
                      </a:r>
                    </a:p>
                  </a:txBody>
                  <a:tcPr marT="34298" marB="34298"/>
                </a:tc>
                <a:tc>
                  <a:txBody>
                    <a:bodyPr/>
                    <a:lstStyle/>
                    <a:p>
                      <a:r>
                        <a:rPr lang="en-US" sz="1300" dirty="0">
                          <a:latin typeface="Verdana"/>
                          <a:cs typeface="Verdana"/>
                        </a:rPr>
                        <a:t>Usually</a:t>
                      </a:r>
                      <a:r>
                        <a:rPr lang="en-US" sz="1300" baseline="0" dirty="0">
                          <a:latin typeface="Verdana"/>
                          <a:cs typeface="Verdana"/>
                        </a:rPr>
                        <a:t> not</a:t>
                      </a:r>
                      <a:endParaRPr lang="en-US" sz="1300" dirty="0">
                        <a:latin typeface="Verdana"/>
                        <a:cs typeface="Verdana"/>
                      </a:endParaRPr>
                    </a:p>
                  </a:txBody>
                  <a:tcPr marT="34298" marB="34298"/>
                </a:tc>
                <a:tc>
                  <a:txBody>
                    <a:bodyPr/>
                    <a:lstStyle/>
                    <a:p>
                      <a:r>
                        <a:rPr lang="en-US" sz="1300" dirty="0">
                          <a:latin typeface="Verdana"/>
                          <a:cs typeface="Verdana"/>
                        </a:rPr>
                        <a:t>Yes</a:t>
                      </a:r>
                    </a:p>
                  </a:txBody>
                  <a:tcPr marT="34298" marB="34298"/>
                </a:tc>
                <a:extLst>
                  <a:ext uri="{0D108BD9-81ED-4DB2-BD59-A6C34878D82A}">
                    <a16:rowId xmlns:a16="http://schemas.microsoft.com/office/drawing/2014/main" val="10007"/>
                  </a:ext>
                </a:extLst>
              </a:tr>
              <a:tr h="278191">
                <a:tc>
                  <a:txBody>
                    <a:bodyPr/>
                    <a:lstStyle/>
                    <a:p>
                      <a:r>
                        <a:rPr lang="en-US" sz="1300" dirty="0">
                          <a:latin typeface="Verdana"/>
                          <a:cs typeface="Verdana"/>
                        </a:rPr>
                        <a:t>Secure</a:t>
                      </a:r>
                      <a:r>
                        <a:rPr lang="en-US" sz="1300" baseline="0" dirty="0">
                          <a:latin typeface="Verdana"/>
                          <a:cs typeface="Verdana"/>
                        </a:rPr>
                        <a:t> protocol</a:t>
                      </a:r>
                      <a:endParaRPr lang="en-US" sz="1300" dirty="0">
                        <a:latin typeface="Verdana"/>
                        <a:cs typeface="Verdana"/>
                      </a:endParaRPr>
                    </a:p>
                  </a:txBody>
                  <a:tcPr marT="34298" marB="34298"/>
                </a:tc>
                <a:tc>
                  <a:txBody>
                    <a:bodyPr/>
                    <a:lstStyle/>
                    <a:p>
                      <a:r>
                        <a:rPr lang="en-US" sz="1300" dirty="0">
                          <a:latin typeface="Verdana"/>
                          <a:cs typeface="Verdana"/>
                        </a:rPr>
                        <a:t>v3</a:t>
                      </a:r>
                      <a:r>
                        <a:rPr lang="en-US" sz="1300" baseline="0" dirty="0">
                          <a:latin typeface="Verdana"/>
                          <a:cs typeface="Verdana"/>
                        </a:rPr>
                        <a:t> is fair</a:t>
                      </a:r>
                      <a:endParaRPr lang="en-US" sz="1300" dirty="0">
                        <a:latin typeface="Verdana"/>
                        <a:cs typeface="Verdana"/>
                      </a:endParaRPr>
                    </a:p>
                  </a:txBody>
                  <a:tcPr marT="34298" marB="34298"/>
                </a:tc>
                <a:tc>
                  <a:txBody>
                    <a:bodyPr/>
                    <a:lstStyle/>
                    <a:p>
                      <a:r>
                        <a:rPr lang="en-US" sz="1300" dirty="0">
                          <a:latin typeface="Verdana"/>
                          <a:cs typeface="Verdana"/>
                        </a:rPr>
                        <a:t>Yes</a:t>
                      </a:r>
                    </a:p>
                  </a:txBody>
                  <a:tcPr marT="34298" marB="34298"/>
                </a:tc>
                <a:extLst>
                  <a:ext uri="{0D108BD9-81ED-4DB2-BD59-A6C34878D82A}">
                    <a16:rowId xmlns:a16="http://schemas.microsoft.com/office/drawing/2014/main" val="10008"/>
                  </a:ext>
                </a:extLst>
              </a:tr>
              <a:tr h="292543">
                <a:tc>
                  <a:txBody>
                    <a:bodyPr/>
                    <a:lstStyle/>
                    <a:p>
                      <a:r>
                        <a:rPr lang="en-US" sz="1300" dirty="0">
                          <a:latin typeface="Verdana"/>
                          <a:cs typeface="Verdana"/>
                        </a:rPr>
                        <a:t>Test configuration</a:t>
                      </a:r>
                      <a:r>
                        <a:rPr lang="en-US" sz="1300" baseline="0" dirty="0">
                          <a:latin typeface="Verdana"/>
                          <a:cs typeface="Verdana"/>
                        </a:rPr>
                        <a:t> before final commit</a:t>
                      </a:r>
                      <a:endParaRPr lang="en-US" sz="1300" dirty="0">
                        <a:latin typeface="Verdana"/>
                        <a:cs typeface="Verdana"/>
                      </a:endParaRPr>
                    </a:p>
                  </a:txBody>
                  <a:tcPr marT="34298" marB="34298"/>
                </a:tc>
                <a:tc>
                  <a:txBody>
                    <a:bodyPr/>
                    <a:lstStyle/>
                    <a:p>
                      <a:r>
                        <a:rPr lang="en-US" sz="1300" dirty="0">
                          <a:latin typeface="Verdana"/>
                          <a:cs typeface="Verdana"/>
                        </a:rPr>
                        <a:t>No</a:t>
                      </a:r>
                    </a:p>
                  </a:txBody>
                  <a:tcPr marT="34298" marB="34298"/>
                </a:tc>
                <a:tc>
                  <a:txBody>
                    <a:bodyPr/>
                    <a:lstStyle/>
                    <a:p>
                      <a:r>
                        <a:rPr lang="en-US" sz="1300" dirty="0">
                          <a:latin typeface="Verdana"/>
                          <a:cs typeface="Verdana"/>
                        </a:rPr>
                        <a:t>Yes</a:t>
                      </a:r>
                    </a:p>
                  </a:txBody>
                  <a:tcPr marT="34298" marB="34298"/>
                </a:tc>
                <a:extLst>
                  <a:ext uri="{0D108BD9-81ED-4DB2-BD59-A6C34878D82A}">
                    <a16:rowId xmlns:a16="http://schemas.microsoft.com/office/drawing/2014/main" val="10009"/>
                  </a:ext>
                </a:extLst>
              </a:tr>
            </a:tbl>
          </a:graphicData>
        </a:graphic>
      </p:graphicFrame>
      <p:sp>
        <p:nvSpPr>
          <p:cNvPr id="45110" name="Rundad rektangulär 29"/>
          <p:cNvSpPr>
            <a:spLocks noChangeArrowheads="1"/>
          </p:cNvSpPr>
          <p:nvPr/>
        </p:nvSpPr>
        <p:spPr bwMode="auto">
          <a:xfrm>
            <a:off x="4876800" y="1085853"/>
            <a:ext cx="3168650" cy="581025"/>
          </a:xfrm>
          <a:prstGeom prst="wedgeRoundRectCallout">
            <a:avLst>
              <a:gd name="adj1" fmla="val -65532"/>
              <a:gd name="adj2" fmla="val 159060"/>
              <a:gd name="adj3" fmla="val 16667"/>
            </a:avLst>
          </a:prstGeom>
          <a:solidFill>
            <a:srgbClr val="FFFF99"/>
          </a:solidFill>
          <a:ln w="9525">
            <a:solidFill>
              <a:schemeClr val="tx1"/>
            </a:solidFill>
            <a:round/>
            <a:headEnd/>
            <a:tailEnd/>
          </a:ln>
        </p:spPr>
        <p:txBody>
          <a:bodyPr lIns="81639" tIns="40819" rIns="81639" bIns="40819"/>
          <a:lstStyle/>
          <a:p>
            <a:pPr algn="ctr" defTabSz="816388"/>
            <a:r>
              <a:rPr lang="en-US" sz="1400" dirty="0">
                <a:solidFill>
                  <a:srgbClr val="000000"/>
                </a:solidFill>
                <a:latin typeface="Verdana"/>
                <a:cs typeface="Verdana"/>
              </a:rPr>
              <a:t>This is where the difference is:</a:t>
            </a:r>
            <a:br>
              <a:rPr lang="en-US" sz="1400" dirty="0">
                <a:solidFill>
                  <a:srgbClr val="000000"/>
                </a:solidFill>
                <a:latin typeface="Verdana"/>
                <a:cs typeface="Verdana"/>
              </a:rPr>
            </a:br>
            <a:r>
              <a:rPr lang="en-US" sz="1400" dirty="0">
                <a:solidFill>
                  <a:srgbClr val="000000"/>
                </a:solidFill>
                <a:latin typeface="Verdana"/>
                <a:cs typeface="Verdana"/>
              </a:rPr>
              <a:t>In the supported use cases!</a:t>
            </a:r>
          </a:p>
        </p:txBody>
      </p:sp>
    </p:spTree>
    <p:extLst>
      <p:ext uri="{BB962C8B-B14F-4D97-AF65-F5344CB8AC3E}">
        <p14:creationId xmlns:p14="http://schemas.microsoft.com/office/powerpoint/2010/main" val="1198746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latin typeface="Arial"/>
                <a:cs typeface="Arial"/>
              </a:rPr>
              <a:t>YANG ?</a:t>
            </a:r>
          </a:p>
        </p:txBody>
      </p:sp>
      <p:sp>
        <p:nvSpPr>
          <p:cNvPr id="4" name="Content Placeholder 3"/>
          <p:cNvSpPr>
            <a:spLocks noGrp="1"/>
          </p:cNvSpPr>
          <p:nvPr>
            <p:ph sz="quarter" idx="11"/>
          </p:nvPr>
        </p:nvSpPr>
        <p:spPr/>
        <p:txBody>
          <a:bodyPr/>
          <a:lstStyle/>
          <a:p>
            <a:r>
              <a:rPr lang="en-US" sz="1500" dirty="0"/>
              <a:t>Data modeling language</a:t>
            </a:r>
          </a:p>
          <a:p>
            <a:pPr lvl="1"/>
            <a:r>
              <a:rPr lang="en-US" sz="1500" dirty="0">
                <a:solidFill>
                  <a:srgbClr val="003E7E"/>
                </a:solidFill>
              </a:rPr>
              <a:t>Configuration data</a:t>
            </a:r>
          </a:p>
          <a:p>
            <a:pPr lvl="1"/>
            <a:r>
              <a:rPr lang="en-US" sz="1500" dirty="0">
                <a:solidFill>
                  <a:srgbClr val="003E7E"/>
                </a:solidFill>
              </a:rPr>
              <a:t>State data</a:t>
            </a:r>
          </a:p>
          <a:p>
            <a:r>
              <a:rPr lang="en-US" sz="1500" dirty="0"/>
              <a:t>Tree structure</a:t>
            </a:r>
          </a:p>
          <a:p>
            <a:r>
              <a:rPr lang="en-US" sz="1500" dirty="0"/>
              <a:t>Data and Types</a:t>
            </a:r>
          </a:p>
          <a:p>
            <a:endParaRPr lang="en-US" sz="1500" dirty="0"/>
          </a:p>
        </p:txBody>
      </p:sp>
      <p:pic>
        <p:nvPicPr>
          <p:cNvPr id="5" name="Picture 7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3657600"/>
            <a:ext cx="11430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Up-Down Arrow 6"/>
          <p:cNvSpPr/>
          <p:nvPr/>
        </p:nvSpPr>
        <p:spPr>
          <a:xfrm>
            <a:off x="7848600" y="2743200"/>
            <a:ext cx="381000" cy="762000"/>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816388"/>
            <a:endParaRPr lang="en-US" sz="1600">
              <a:solidFill>
                <a:srgbClr val="FFFFFF"/>
              </a:solidFill>
              <a:latin typeface="Calibri"/>
            </a:endParaRPr>
          </a:p>
        </p:txBody>
      </p:sp>
      <p:sp>
        <p:nvSpPr>
          <p:cNvPr id="8" name="Rectangle 7"/>
          <p:cNvSpPr/>
          <p:nvPr/>
        </p:nvSpPr>
        <p:spPr>
          <a:xfrm>
            <a:off x="3505200" y="1981200"/>
            <a:ext cx="1828800" cy="381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816388"/>
            <a:r>
              <a:rPr lang="en-US" sz="1600" dirty="0">
                <a:solidFill>
                  <a:srgbClr val="002341"/>
                </a:solidFill>
                <a:latin typeface="Calibri"/>
              </a:rPr>
              <a:t>acme-box module</a:t>
            </a:r>
          </a:p>
        </p:txBody>
      </p:sp>
      <p:sp>
        <p:nvSpPr>
          <p:cNvPr id="9" name="Rectangle 8"/>
          <p:cNvSpPr/>
          <p:nvPr/>
        </p:nvSpPr>
        <p:spPr>
          <a:xfrm>
            <a:off x="3810000" y="2590800"/>
            <a:ext cx="2057400" cy="381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816388"/>
            <a:r>
              <a:rPr lang="en-US" sz="1600" dirty="0">
                <a:solidFill>
                  <a:srgbClr val="002341"/>
                </a:solidFill>
                <a:latin typeface="Calibri"/>
              </a:rPr>
              <a:t>properties container</a:t>
            </a:r>
          </a:p>
        </p:txBody>
      </p:sp>
      <p:sp>
        <p:nvSpPr>
          <p:cNvPr id="10" name="Rectangle 9"/>
          <p:cNvSpPr/>
          <p:nvPr/>
        </p:nvSpPr>
        <p:spPr>
          <a:xfrm>
            <a:off x="3810000" y="3810000"/>
            <a:ext cx="2057400" cy="381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816388"/>
            <a:r>
              <a:rPr lang="en-US" sz="1600" dirty="0">
                <a:solidFill>
                  <a:srgbClr val="002341"/>
                </a:solidFill>
                <a:latin typeface="Calibri"/>
              </a:rPr>
              <a:t>interfaces container</a:t>
            </a:r>
          </a:p>
        </p:txBody>
      </p:sp>
      <p:sp>
        <p:nvSpPr>
          <p:cNvPr id="16" name="Oval 15"/>
          <p:cNvSpPr/>
          <p:nvPr/>
        </p:nvSpPr>
        <p:spPr>
          <a:xfrm>
            <a:off x="4648200" y="4910554"/>
            <a:ext cx="304800" cy="3048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816388"/>
            <a:endParaRPr lang="en-US" sz="1600">
              <a:solidFill>
                <a:srgbClr val="002341"/>
              </a:solidFill>
              <a:latin typeface="Calibri"/>
            </a:endParaRPr>
          </a:p>
        </p:txBody>
      </p:sp>
      <p:sp>
        <p:nvSpPr>
          <p:cNvPr id="17" name="TextBox 16"/>
          <p:cNvSpPr txBox="1"/>
          <p:nvPr/>
        </p:nvSpPr>
        <p:spPr>
          <a:xfrm>
            <a:off x="5029201" y="4876800"/>
            <a:ext cx="1835559" cy="338554"/>
          </a:xfrm>
          <a:prstGeom prst="rect">
            <a:avLst/>
          </a:prstGeom>
          <a:noFill/>
        </p:spPr>
        <p:txBody>
          <a:bodyPr wrap="none" rtlCol="0">
            <a:spAutoFit/>
          </a:bodyPr>
          <a:lstStyle/>
          <a:p>
            <a:pPr defTabSz="816388"/>
            <a:r>
              <a:rPr lang="en-US" sz="1600" dirty="0">
                <a:solidFill>
                  <a:srgbClr val="002341"/>
                </a:solidFill>
                <a:latin typeface="Calibri"/>
              </a:rPr>
              <a:t>name: string, </a:t>
            </a:r>
            <a:r>
              <a:rPr lang="en-US" sz="1600" dirty="0" err="1">
                <a:solidFill>
                  <a:srgbClr val="002341"/>
                </a:solidFill>
                <a:latin typeface="Calibri"/>
              </a:rPr>
              <a:t>config</a:t>
            </a:r>
            <a:endParaRPr lang="en-US" sz="1600" dirty="0">
              <a:solidFill>
                <a:srgbClr val="002341"/>
              </a:solidFill>
              <a:latin typeface="Calibri"/>
            </a:endParaRPr>
          </a:p>
        </p:txBody>
      </p:sp>
      <p:cxnSp>
        <p:nvCxnSpPr>
          <p:cNvPr id="20" name="Straight Connector 19"/>
          <p:cNvCxnSpPr/>
          <p:nvPr/>
        </p:nvCxnSpPr>
        <p:spPr>
          <a:xfrm>
            <a:off x="3657600" y="2362200"/>
            <a:ext cx="0" cy="1676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a:endCxn id="9" idx="1"/>
          </p:cNvCxnSpPr>
          <p:nvPr/>
        </p:nvCxnSpPr>
        <p:spPr>
          <a:xfrm flipV="1">
            <a:off x="3657600" y="2781300"/>
            <a:ext cx="152400" cy="381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3657600" y="3988677"/>
            <a:ext cx="152400" cy="381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30" name="Group 29"/>
          <p:cNvGrpSpPr/>
          <p:nvPr/>
        </p:nvGrpSpPr>
        <p:grpSpPr>
          <a:xfrm>
            <a:off x="4191000" y="2971800"/>
            <a:ext cx="152400" cy="381000"/>
            <a:chOff x="4191000" y="2114550"/>
            <a:chExt cx="152400" cy="1676400"/>
          </a:xfrm>
        </p:grpSpPr>
        <p:cxnSp>
          <p:nvCxnSpPr>
            <p:cNvPr id="28" name="Straight Connector 27"/>
            <p:cNvCxnSpPr/>
            <p:nvPr/>
          </p:nvCxnSpPr>
          <p:spPr>
            <a:xfrm>
              <a:off x="4191000" y="2114550"/>
              <a:ext cx="0" cy="1676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191000" y="3741027"/>
              <a:ext cx="152400" cy="381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a:off x="4260442" y="3124200"/>
            <a:ext cx="2216559" cy="338554"/>
            <a:chOff x="4191000" y="2233196"/>
            <a:chExt cx="2216559" cy="338554"/>
          </a:xfrm>
        </p:grpSpPr>
        <p:sp>
          <p:nvSpPr>
            <p:cNvPr id="11" name="Oval 10"/>
            <p:cNvSpPr/>
            <p:nvPr/>
          </p:nvSpPr>
          <p:spPr>
            <a:xfrm>
              <a:off x="4191000" y="2266950"/>
              <a:ext cx="304800" cy="3048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816388"/>
              <a:endParaRPr lang="en-US" sz="1600">
                <a:solidFill>
                  <a:srgbClr val="002341"/>
                </a:solidFill>
                <a:latin typeface="Calibri"/>
              </a:endParaRPr>
            </a:p>
          </p:txBody>
        </p:sp>
        <p:sp>
          <p:nvSpPr>
            <p:cNvPr id="12" name="TextBox 11"/>
            <p:cNvSpPr txBox="1"/>
            <p:nvPr/>
          </p:nvSpPr>
          <p:spPr>
            <a:xfrm>
              <a:off x="4572000" y="2233196"/>
              <a:ext cx="1835559" cy="338554"/>
            </a:xfrm>
            <a:prstGeom prst="rect">
              <a:avLst/>
            </a:prstGeom>
            <a:noFill/>
          </p:spPr>
          <p:txBody>
            <a:bodyPr wrap="none" rtlCol="0">
              <a:spAutoFit/>
            </a:bodyPr>
            <a:lstStyle/>
            <a:p>
              <a:pPr defTabSz="816388"/>
              <a:r>
                <a:rPr lang="en-US" sz="1600" dirty="0">
                  <a:solidFill>
                    <a:srgbClr val="002341"/>
                  </a:solidFill>
                  <a:latin typeface="Calibri"/>
                </a:rPr>
                <a:t>name: string, </a:t>
              </a:r>
              <a:r>
                <a:rPr lang="en-US" sz="1600" dirty="0" err="1">
                  <a:solidFill>
                    <a:srgbClr val="002341"/>
                  </a:solidFill>
                  <a:latin typeface="Calibri"/>
                </a:rPr>
                <a:t>config</a:t>
              </a:r>
              <a:endParaRPr lang="en-US" sz="1600" dirty="0">
                <a:solidFill>
                  <a:srgbClr val="002341"/>
                </a:solidFill>
                <a:latin typeface="Calibri"/>
              </a:endParaRPr>
            </a:p>
          </p:txBody>
        </p:sp>
      </p:grpSp>
      <p:grpSp>
        <p:nvGrpSpPr>
          <p:cNvPr id="33" name="Group 32"/>
          <p:cNvGrpSpPr/>
          <p:nvPr/>
        </p:nvGrpSpPr>
        <p:grpSpPr>
          <a:xfrm>
            <a:off x="4191000" y="4191000"/>
            <a:ext cx="152400" cy="457200"/>
            <a:chOff x="4191000" y="3333750"/>
            <a:chExt cx="152400" cy="1676400"/>
          </a:xfrm>
        </p:grpSpPr>
        <p:cxnSp>
          <p:nvCxnSpPr>
            <p:cNvPr id="31" name="Straight Connector 30"/>
            <p:cNvCxnSpPr/>
            <p:nvPr/>
          </p:nvCxnSpPr>
          <p:spPr>
            <a:xfrm>
              <a:off x="4191000" y="3333750"/>
              <a:ext cx="0" cy="1676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4191000" y="4960227"/>
              <a:ext cx="152400" cy="381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42" name="Group 41"/>
          <p:cNvGrpSpPr/>
          <p:nvPr/>
        </p:nvGrpSpPr>
        <p:grpSpPr>
          <a:xfrm>
            <a:off x="4495800" y="4724400"/>
            <a:ext cx="152400" cy="381000"/>
            <a:chOff x="4191000" y="2114550"/>
            <a:chExt cx="152400" cy="1676400"/>
          </a:xfrm>
        </p:grpSpPr>
        <p:cxnSp>
          <p:nvCxnSpPr>
            <p:cNvPr id="43" name="Straight Connector 42"/>
            <p:cNvCxnSpPr/>
            <p:nvPr/>
          </p:nvCxnSpPr>
          <p:spPr>
            <a:xfrm>
              <a:off x="4191000" y="2114550"/>
              <a:ext cx="0" cy="1676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4191000" y="3741027"/>
              <a:ext cx="152400" cy="381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5" name="Rectangle 14"/>
          <p:cNvSpPr/>
          <p:nvPr/>
        </p:nvSpPr>
        <p:spPr>
          <a:xfrm>
            <a:off x="4299605" y="4378436"/>
            <a:ext cx="2590800" cy="38100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defTabSz="816388"/>
            <a:r>
              <a:rPr lang="en-US" sz="1600" dirty="0">
                <a:solidFill>
                  <a:srgbClr val="002341"/>
                </a:solidFill>
                <a:latin typeface="Calibri"/>
              </a:rPr>
              <a:t>interface: list, index = name</a:t>
            </a:r>
          </a:p>
        </p:txBody>
      </p:sp>
      <p:sp>
        <p:nvSpPr>
          <p:cNvPr id="46" name="TextBox 45"/>
          <p:cNvSpPr txBox="1"/>
          <p:nvPr/>
        </p:nvSpPr>
        <p:spPr>
          <a:xfrm>
            <a:off x="5029201" y="5334000"/>
            <a:ext cx="2243623" cy="338554"/>
          </a:xfrm>
          <a:prstGeom prst="rect">
            <a:avLst/>
          </a:prstGeom>
          <a:noFill/>
        </p:spPr>
        <p:txBody>
          <a:bodyPr wrap="none" rtlCol="0">
            <a:spAutoFit/>
          </a:bodyPr>
          <a:lstStyle/>
          <a:p>
            <a:pPr defTabSz="816388"/>
            <a:r>
              <a:rPr lang="en-US" sz="1600" dirty="0" err="1">
                <a:solidFill>
                  <a:srgbClr val="002341"/>
                </a:solidFill>
                <a:latin typeface="Calibri"/>
              </a:rPr>
              <a:t>oper</a:t>
            </a:r>
            <a:r>
              <a:rPr lang="en-US" sz="1600" dirty="0">
                <a:solidFill>
                  <a:srgbClr val="002341"/>
                </a:solidFill>
                <a:latin typeface="Calibri"/>
              </a:rPr>
              <a:t>-state: </a:t>
            </a:r>
            <a:r>
              <a:rPr lang="en-US" sz="1600" dirty="0" err="1">
                <a:solidFill>
                  <a:srgbClr val="002341"/>
                </a:solidFill>
                <a:latin typeface="Calibri"/>
              </a:rPr>
              <a:t>enum</a:t>
            </a:r>
            <a:r>
              <a:rPr lang="en-US" sz="1600" dirty="0">
                <a:solidFill>
                  <a:srgbClr val="002341"/>
                </a:solidFill>
                <a:latin typeface="Calibri"/>
              </a:rPr>
              <a:t>, </a:t>
            </a:r>
            <a:r>
              <a:rPr lang="en-US" sz="1600" strike="sngStrike" dirty="0" err="1">
                <a:solidFill>
                  <a:srgbClr val="002341"/>
                </a:solidFill>
                <a:latin typeface="Calibri"/>
              </a:rPr>
              <a:t>config</a:t>
            </a:r>
            <a:endParaRPr lang="en-US" sz="1600" strike="sngStrike" dirty="0">
              <a:solidFill>
                <a:srgbClr val="002341"/>
              </a:solidFill>
              <a:latin typeface="Calibri"/>
            </a:endParaRPr>
          </a:p>
        </p:txBody>
      </p:sp>
      <p:grpSp>
        <p:nvGrpSpPr>
          <p:cNvPr id="47" name="Group 46"/>
          <p:cNvGrpSpPr/>
          <p:nvPr/>
        </p:nvGrpSpPr>
        <p:grpSpPr>
          <a:xfrm>
            <a:off x="4495800" y="5105400"/>
            <a:ext cx="228600" cy="457200"/>
            <a:chOff x="4191000" y="2114550"/>
            <a:chExt cx="152400" cy="1676400"/>
          </a:xfrm>
        </p:grpSpPr>
        <p:cxnSp>
          <p:nvCxnSpPr>
            <p:cNvPr id="48" name="Straight Connector 47"/>
            <p:cNvCxnSpPr/>
            <p:nvPr/>
          </p:nvCxnSpPr>
          <p:spPr>
            <a:xfrm>
              <a:off x="4191000" y="2114550"/>
              <a:ext cx="0" cy="1676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4191000" y="3741027"/>
              <a:ext cx="152400" cy="381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5" name="Oval 44"/>
          <p:cNvSpPr/>
          <p:nvPr/>
        </p:nvSpPr>
        <p:spPr>
          <a:xfrm>
            <a:off x="4648200" y="5367754"/>
            <a:ext cx="304800" cy="3048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816388"/>
            <a:endParaRPr lang="en-US" sz="1600">
              <a:solidFill>
                <a:srgbClr val="002341"/>
              </a:solidFill>
              <a:latin typeface="Calibri"/>
            </a:endParaRPr>
          </a:p>
        </p:txBody>
      </p:sp>
    </p:spTree>
    <p:extLst>
      <p:ext uri="{BB962C8B-B14F-4D97-AF65-F5344CB8AC3E}">
        <p14:creationId xmlns:p14="http://schemas.microsoft.com/office/powerpoint/2010/main" val="299219089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a:latin typeface="Arial"/>
                <a:cs typeface="Arial"/>
              </a:rPr>
              <a:t>YANG Header</a:t>
            </a:r>
          </a:p>
        </p:txBody>
      </p:sp>
      <p:pic>
        <p:nvPicPr>
          <p:cNvPr id="7" name="Zástupný symbol pro obsah 6"/>
          <p:cNvPicPr>
            <a:picLocks noGrp="1" noChangeAspect="1"/>
          </p:cNvPicPr>
          <p:nvPr>
            <p:ph idx="1"/>
          </p:nvPr>
        </p:nvPicPr>
        <p:blipFill>
          <a:blip r:embed="rId3"/>
          <a:stretch>
            <a:fillRect/>
          </a:stretch>
        </p:blipFill>
        <p:spPr>
          <a:xfrm>
            <a:off x="757365" y="983513"/>
            <a:ext cx="7514970" cy="5636228"/>
          </a:xfrm>
          <a:prstGeom prst="rect">
            <a:avLst/>
          </a:prstGeom>
        </p:spPr>
      </p:pic>
    </p:spTree>
    <p:extLst>
      <p:ext uri="{BB962C8B-B14F-4D97-AF65-F5344CB8AC3E}">
        <p14:creationId xmlns:p14="http://schemas.microsoft.com/office/powerpoint/2010/main" val="141832355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637674" y="2265049"/>
            <a:ext cx="7868652" cy="584775"/>
          </a:xfrm>
          <a:prstGeom prst="rect">
            <a:avLst/>
          </a:prstGeom>
          <a:noFill/>
        </p:spPr>
        <p:txBody>
          <a:bodyPr wrap="square" rtlCol="0">
            <a:spAutoFit/>
          </a:bodyPr>
          <a:lstStyle/>
          <a:p>
            <a:pPr algn="ctr"/>
            <a:r>
              <a:rPr lang="cs-CZ" sz="3200" b="1">
                <a:solidFill>
                  <a:srgbClr val="990000"/>
                </a:solidFill>
                <a:latin typeface="CMU Sans Serif" panose="02000603000000000000" pitchFamily="2" charset="0"/>
                <a:ea typeface="CMU Sans Serif" panose="02000603000000000000" pitchFamily="2" charset="0"/>
                <a:cs typeface="CMU Sans Serif" panose="02000603000000000000" pitchFamily="2" charset="0"/>
              </a:rPr>
              <a:t>Thank</a:t>
            </a:r>
            <a:r>
              <a:rPr lang="en-CA" sz="3200" b="1">
                <a:solidFill>
                  <a:srgbClr val="990000"/>
                </a:solidFill>
                <a:latin typeface="CMU Sans Serif" panose="02000603000000000000" pitchFamily="2" charset="0"/>
                <a:ea typeface="CMU Sans Serif" panose="02000603000000000000" pitchFamily="2" charset="0"/>
                <a:cs typeface="CMU Sans Serif" panose="02000603000000000000" pitchFamily="2" charset="0"/>
              </a:rPr>
              <a:t> you</a:t>
            </a:r>
            <a:r>
              <a:rPr lang="cs-CZ" sz="3200" b="1">
                <a:solidFill>
                  <a:srgbClr val="990000"/>
                </a:solidFill>
                <a:latin typeface="CMU Sans Serif" panose="02000603000000000000" pitchFamily="2" charset="0"/>
                <a:ea typeface="CMU Sans Serif" panose="02000603000000000000" pitchFamily="2" charset="0"/>
                <a:cs typeface="CMU Sans Serif" panose="02000603000000000000" pitchFamily="2" charset="0"/>
              </a:rPr>
              <a:t> for </a:t>
            </a:r>
            <a:r>
              <a:rPr lang="en-CA" sz="3200" b="1">
                <a:solidFill>
                  <a:srgbClr val="990000"/>
                </a:solidFill>
                <a:latin typeface="CMU Sans Serif" panose="02000603000000000000" pitchFamily="2" charset="0"/>
                <a:ea typeface="CMU Sans Serif" panose="02000603000000000000" pitchFamily="2" charset="0"/>
                <a:cs typeface="CMU Sans Serif" panose="02000603000000000000" pitchFamily="2" charset="0"/>
              </a:rPr>
              <a:t>your attention!</a:t>
            </a:r>
            <a:endParaRPr lang="cs-CZ" sz="3200" b="1" i="1">
              <a:solidFill>
                <a:srgbClr val="990000"/>
              </a:solidFill>
              <a:latin typeface="CMU Sans Serif" panose="02000603000000000000" pitchFamily="2" charset="0"/>
              <a:ea typeface="CMU Sans Serif" panose="02000603000000000000" pitchFamily="2" charset="0"/>
              <a:cs typeface="CMU Sans Serif" panose="02000603000000000000" pitchFamily="2" charset="0"/>
            </a:endParaRPr>
          </a:p>
        </p:txBody>
      </p:sp>
    </p:spTree>
    <p:extLst>
      <p:ext uri="{BB962C8B-B14F-4D97-AF65-F5344CB8AC3E}">
        <p14:creationId xmlns:p14="http://schemas.microsoft.com/office/powerpoint/2010/main" val="2391910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29014" y="0"/>
            <a:ext cx="8885973" cy="6858000"/>
          </a:xfrm>
          <a:prstGeom prst="rect">
            <a:avLst/>
          </a:prstGeom>
        </p:spPr>
      </p:pic>
      <p:sp>
        <p:nvSpPr>
          <p:cNvPr id="2" name="Zástupný symbol pro datum 1"/>
          <p:cNvSpPr>
            <a:spLocks noGrp="1"/>
          </p:cNvSpPr>
          <p:nvPr>
            <p:ph type="dt" sz="half" idx="10"/>
          </p:nvPr>
        </p:nvSpPr>
        <p:spPr/>
        <p:txBody>
          <a:bodyPr/>
          <a:lstStyle/>
          <a:p>
            <a:r>
              <a:rPr lang="cs-CZ" dirty="0">
                <a:solidFill>
                  <a:prstClr val="black">
                    <a:tint val="75000"/>
                  </a:prstClr>
                </a:solidFill>
              </a:rPr>
              <a:t>Ludek Matyska  •  SDN  •  </a:t>
            </a:r>
            <a:r>
              <a:rPr lang="cs-CZ" dirty="0" smtClean="0">
                <a:solidFill>
                  <a:prstClr val="black">
                    <a:tint val="75000"/>
                  </a:prstClr>
                </a:solidFill>
              </a:rPr>
              <a:t>5/</a:t>
            </a:r>
            <a:r>
              <a:rPr lang="en-US" dirty="0" smtClean="0">
                <a:solidFill>
                  <a:prstClr val="black">
                    <a:tint val="75000"/>
                  </a:prstClr>
                </a:solidFill>
              </a:rPr>
              <a:t>22</a:t>
            </a:r>
            <a:r>
              <a:rPr lang="cs-CZ" dirty="0" smtClean="0">
                <a:solidFill>
                  <a:prstClr val="black">
                    <a:tint val="75000"/>
                  </a:prstClr>
                </a:solidFill>
              </a:rPr>
              <a:t>/201</a:t>
            </a:r>
            <a:r>
              <a:rPr lang="en-US" dirty="0" smtClean="0">
                <a:solidFill>
                  <a:prstClr val="black">
                    <a:tint val="75000"/>
                  </a:prstClr>
                </a:solidFill>
              </a:rPr>
              <a:t>8</a:t>
            </a:r>
            <a:endParaRPr lang="en-US" dirty="0">
              <a:solidFill>
                <a:prstClr val="black">
                  <a:tint val="75000"/>
                </a:prstClr>
              </a:solidFill>
            </a:endParaRPr>
          </a:p>
        </p:txBody>
      </p:sp>
      <p:sp>
        <p:nvSpPr>
          <p:cNvPr id="3" name="Zástupný symbol pro číslo snímku 2"/>
          <p:cNvSpPr>
            <a:spLocks noGrp="1"/>
          </p:cNvSpPr>
          <p:nvPr>
            <p:ph type="sldNum" sz="quarter" idx="12"/>
          </p:nvPr>
        </p:nvSpPr>
        <p:spPr/>
        <p:txBody>
          <a:bodyPr/>
          <a:lstStyle/>
          <a:p>
            <a:fld id="{8B37D5FE-740C-46F5-801A-FA5477D9711F}"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3306482865"/>
      </p:ext>
    </p:extLst>
  </p:cSld>
  <p:clrMapOvr>
    <a:masterClrMapping/>
  </p:clrMapOvr>
  <p:timing>
    <p:tnLst>
      <p:par>
        <p:cTn id="1" dur="indefinite" restart="never" nodeType="tmRoot"/>
      </p:par>
    </p:tnLst>
  </p:timing>
</p:sld>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uvt_prezentace">
  <a:themeElements>
    <a:clrScheme name="Custom 1">
      <a:dk1>
        <a:sysClr val="windowText" lastClr="000000"/>
      </a:dk1>
      <a:lt1>
        <a:sysClr val="window" lastClr="FFFFFF"/>
      </a:lt1>
      <a:dk2>
        <a:srgbClr val="000000"/>
      </a:dk2>
      <a:lt2>
        <a:srgbClr val="FFFFFF"/>
      </a:lt2>
      <a:accent1>
        <a:srgbClr val="007D8C"/>
      </a:accent1>
      <a:accent2>
        <a:srgbClr val="6C71C4"/>
      </a:accent2>
      <a:accent3>
        <a:srgbClr val="859900"/>
      </a:accent3>
      <a:accent4>
        <a:srgbClr val="D33682"/>
      </a:accent4>
      <a:accent5>
        <a:srgbClr val="B58900"/>
      </a:accent5>
      <a:accent6>
        <a:srgbClr val="CB4B16"/>
      </a:accent6>
      <a:hlink>
        <a:srgbClr val="6C71C4"/>
      </a:hlink>
      <a:folHlink>
        <a:srgbClr val="6C71C4"/>
      </a:folHlink>
    </a:clrScheme>
    <a:fontScheme name="UVT pismo">
      <a:majorFont>
        <a:latin typeface="PT Sans Caption"/>
        <a:ea typeface=""/>
        <a:cs typeface=""/>
      </a:majorFont>
      <a:minorFont>
        <a:latin typeface="PT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7_Office Theme">
  <a:themeElements>
    <a:clrScheme name="tail-f corporate colors">
      <a:dk1>
        <a:srgbClr val="002341"/>
      </a:dk1>
      <a:lt1>
        <a:srgbClr val="FFFFFF"/>
      </a:lt1>
      <a:dk2>
        <a:srgbClr val="008FC5"/>
      </a:dk2>
      <a:lt2>
        <a:srgbClr val="FFFFFF"/>
      </a:lt2>
      <a:accent1>
        <a:srgbClr val="EA9919"/>
      </a:accent1>
      <a:accent2>
        <a:srgbClr val="3A6F8F"/>
      </a:accent2>
      <a:accent3>
        <a:srgbClr val="C9CACC"/>
      </a:accent3>
      <a:accent4>
        <a:srgbClr val="7E8083"/>
      </a:accent4>
      <a:accent5>
        <a:srgbClr val="000000"/>
      </a:accent5>
      <a:accent6>
        <a:srgbClr val="F1DF00"/>
      </a:accent6>
      <a:hlink>
        <a:srgbClr val="002341"/>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Theme">
  <a:themeElements>
    <a:clrScheme name="tail-f corporate colors">
      <a:dk1>
        <a:srgbClr val="002341"/>
      </a:dk1>
      <a:lt1>
        <a:srgbClr val="FFFFFF"/>
      </a:lt1>
      <a:dk2>
        <a:srgbClr val="008FC5"/>
      </a:dk2>
      <a:lt2>
        <a:srgbClr val="FFFFFF"/>
      </a:lt2>
      <a:accent1>
        <a:srgbClr val="EA9919"/>
      </a:accent1>
      <a:accent2>
        <a:srgbClr val="3A6F8F"/>
      </a:accent2>
      <a:accent3>
        <a:srgbClr val="C9CACC"/>
      </a:accent3>
      <a:accent4>
        <a:srgbClr val="7E8083"/>
      </a:accent4>
      <a:accent5>
        <a:srgbClr val="000000"/>
      </a:accent5>
      <a:accent6>
        <a:srgbClr val="F1DF00"/>
      </a:accent6>
      <a:hlink>
        <a:srgbClr val="002341"/>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5833</TotalTime>
  <Words>3657</Words>
  <Application>Microsoft Office PowerPoint</Application>
  <PresentationFormat>Předvádění na obrazovce (4:3)</PresentationFormat>
  <Paragraphs>950</Paragraphs>
  <Slides>87</Slides>
  <Notes>52</Notes>
  <HiddenSlides>1</HiddenSlides>
  <MMClips>1</MMClips>
  <ScaleCrop>false</ScaleCrop>
  <HeadingPairs>
    <vt:vector size="6" baseType="variant">
      <vt:variant>
        <vt:lpstr>Použitá písma</vt:lpstr>
      </vt:variant>
      <vt:variant>
        <vt:i4>24</vt:i4>
      </vt:variant>
      <vt:variant>
        <vt:lpstr>Motiv</vt:lpstr>
      </vt:variant>
      <vt:variant>
        <vt:i4>12</vt:i4>
      </vt:variant>
      <vt:variant>
        <vt:lpstr>Nadpisy snímků</vt:lpstr>
      </vt:variant>
      <vt:variant>
        <vt:i4>87</vt:i4>
      </vt:variant>
    </vt:vector>
  </HeadingPairs>
  <TitlesOfParts>
    <vt:vector size="123" baseType="lpstr">
      <vt:lpstr>Lucida Sans Unicode</vt:lpstr>
      <vt:lpstr>Verdana</vt:lpstr>
      <vt:lpstr>MS Gothic</vt:lpstr>
      <vt:lpstr>Courier New</vt:lpstr>
      <vt:lpstr>Wingdings 2</vt:lpstr>
      <vt:lpstr>Wingdings</vt:lpstr>
      <vt:lpstr>Helvetica</vt:lpstr>
      <vt:lpstr>Pt sans caption</vt:lpstr>
      <vt:lpstr>PT Sans</vt:lpstr>
      <vt:lpstr>Times</vt:lpstr>
      <vt:lpstr>Lucida Grande</vt:lpstr>
      <vt:lpstr>Times New Roman</vt:lpstr>
      <vt:lpstr>ヒラギノ角ゴ Pro W3</vt:lpstr>
      <vt:lpstr>PT Sans</vt:lpstr>
      <vt:lpstr>Tele-GroteskFet</vt:lpstr>
      <vt:lpstr>ＭＳ Ｐゴシック</vt:lpstr>
      <vt:lpstr>ヒラギノ角ゴ ProN W3</vt:lpstr>
      <vt:lpstr>Tahoma</vt:lpstr>
      <vt:lpstr>Arial</vt:lpstr>
      <vt:lpstr>Rockwell</vt:lpstr>
      <vt:lpstr>HelveticaNeueLT Std ExtBlk Cn</vt:lpstr>
      <vt:lpstr>Calibri</vt:lpstr>
      <vt:lpstr>Gill Sans</vt:lpstr>
      <vt:lpstr>CMU Sans Serif</vt:lpstr>
      <vt:lpstr>uvt_prezentace</vt:lpstr>
      <vt:lpstr>Office Theme</vt:lpstr>
      <vt:lpstr>1_Office Theme</vt:lpstr>
      <vt:lpstr>2_Office Theme</vt:lpstr>
      <vt:lpstr>3_Office Theme</vt:lpstr>
      <vt:lpstr>4_Office Theme</vt:lpstr>
      <vt:lpstr>5_Office Theme</vt:lpstr>
      <vt:lpstr>Foundry</vt:lpstr>
      <vt:lpstr>6_Office Theme</vt:lpstr>
      <vt:lpstr>7_Office Theme</vt:lpstr>
      <vt:lpstr>Custom Design</vt:lpstr>
      <vt:lpstr>8_Office Theme</vt:lpstr>
      <vt:lpstr>Software-defined networks (SDN) PA160: Net-Centric Computing II.</vt:lpstr>
      <vt:lpstr>Prezentace aplikace PowerPoint</vt:lpstr>
      <vt:lpstr>Traditional Computing vs Modern Computing  </vt:lpstr>
      <vt:lpstr>Traditional vs Modern Computing Provisioning Methods</vt:lpstr>
      <vt:lpstr>Modern Networking Complexity  </vt:lpstr>
      <vt:lpstr>   The Ossified Network</vt:lpstr>
      <vt:lpstr>Traditional vs Modern Networking Provisioning Methods</vt:lpstr>
      <vt:lpstr>Computing vs Networking </vt:lpstr>
      <vt:lpstr>Prezentace aplikace PowerPoint</vt:lpstr>
      <vt:lpstr>Prezentace aplikace PowerPoint</vt:lpstr>
      <vt:lpstr>Prezentace aplikace PowerPoint</vt:lpstr>
      <vt:lpstr>Prezentace aplikace PowerPoint</vt:lpstr>
      <vt:lpstr>Prezentace aplikace PowerPoint</vt:lpstr>
      <vt:lpstr>Software-Defined Networking (SDN)</vt:lpstr>
      <vt:lpstr>Prezentace aplikace PowerPoint</vt:lpstr>
      <vt:lpstr>“Software Defined Networking” approach to open it</vt:lpstr>
      <vt:lpstr>The “Software-defined Network” </vt:lpstr>
      <vt:lpstr>Prezentace aplikace PowerPoint</vt:lpstr>
      <vt:lpstr>SDN – Basic Concepts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SDN – benefits summary</vt:lpstr>
      <vt:lpstr>Prezentace aplikace PowerPoint</vt:lpstr>
      <vt:lpstr>SDN/OpenFlow - introduction</vt:lpstr>
      <vt:lpstr>Prezentace aplikace PowerPoint</vt:lpstr>
      <vt:lpstr>Prezentace aplikace PowerPoint</vt:lpstr>
      <vt:lpstr>Prezentace aplikace PowerPoint</vt:lpstr>
      <vt:lpstr>Components of OpenFlow Network</vt:lpstr>
      <vt:lpstr>How does OpenFlow work?</vt:lpstr>
      <vt:lpstr>Prezentace aplikace PowerPoint</vt:lpstr>
      <vt:lpstr>OpenFlow usage</vt:lpstr>
      <vt:lpstr>OpenFlow Basics  Flow Table Entries</vt:lpstr>
      <vt:lpstr>Examples</vt:lpstr>
      <vt:lpstr>Prezentace aplikace PowerPoint</vt:lpstr>
      <vt:lpstr>Scalability &amp; Robustness</vt:lpstr>
      <vt:lpstr>Centralized vs Distributed Control Both models are possible with OpenFlow</vt:lpstr>
      <vt:lpstr>Flow Routing vs. Aggregation Both models are possible with OpenFlow</vt:lpstr>
      <vt:lpstr>Reactive vs. Proactive (pre-populated) Both models are possible with OpenFlow</vt:lpstr>
      <vt:lpstr>Basic SDN/OpenFlow principles</vt:lpstr>
      <vt:lpstr>Basic SDN/OpenFlow principles</vt:lpstr>
      <vt:lpstr>Real-life deployment Traditional approach</vt:lpstr>
      <vt:lpstr>Real-life deployment SDN/OpenFlow approach</vt:lpstr>
      <vt:lpstr>Real-life deployment SDN/OpenFlow approach</vt:lpstr>
      <vt:lpstr>Real-life deployment SDN/OpenFlow approach</vt:lpstr>
      <vt:lpstr>Real-life deployment SDN/OpenFlow approach</vt:lpstr>
      <vt:lpstr>Real-life deployment SDN/OpenFlow approach</vt:lpstr>
      <vt:lpstr>SDN/OpenFlow Demo</vt:lpstr>
      <vt:lpstr>SDN/OpenFlow Demo – VTN representation</vt:lpstr>
      <vt:lpstr>SDN/OpenFlow Demo</vt:lpstr>
      <vt:lpstr>Further examples of real-life use-cases</vt:lpstr>
      <vt:lpstr>Further examples of real-life use-cases</vt:lpstr>
      <vt:lpstr>Further examples of real-life use-cases</vt:lpstr>
      <vt:lpstr>Further examples of real-life use-cases</vt:lpstr>
      <vt:lpstr>Prezentace aplikace PowerPoint</vt:lpstr>
      <vt:lpstr>Today’s network infrastructure</vt:lpstr>
      <vt:lpstr>What is NFV ?</vt:lpstr>
      <vt:lpstr>NFV in nutshell</vt:lpstr>
      <vt:lpstr>Prezentace aplikace PowerPoint</vt:lpstr>
      <vt:lpstr>SDN controllers</vt:lpstr>
      <vt:lpstr>Prezentace aplikace PowerPoint</vt:lpstr>
      <vt:lpstr>Prezentace aplikace PowerPoint</vt:lpstr>
      <vt:lpstr>Prezentace aplikace PowerPoint</vt:lpstr>
      <vt:lpstr>Prezentace aplikace PowerPoint</vt:lpstr>
      <vt:lpstr>NETCONF and YANG in Context</vt:lpstr>
      <vt:lpstr>What is a Data-Model? What is a Network Management Protocol?</vt:lpstr>
      <vt:lpstr>Standards background, motivation and history  RFC 3535: Operators’ problems and requirements on network management  (results of IETF’s meeting with network operators) </vt:lpstr>
      <vt:lpstr>Informational RFC 3535</vt:lpstr>
      <vt:lpstr>Operator Requirement #1/14</vt:lpstr>
      <vt:lpstr>Operator Requirement #2-3/14</vt:lpstr>
      <vt:lpstr>Operator Requirement #4-5/14</vt:lpstr>
      <vt:lpstr>Operator Requirement #6-7/14</vt:lpstr>
      <vt:lpstr>Operator Requirement #8, 10/14</vt:lpstr>
      <vt:lpstr>Operator Requirement #9/14</vt:lpstr>
      <vt:lpstr>Operator Requirement #13/14</vt:lpstr>
      <vt:lpstr>Operator Requirement #11,12,14/14</vt:lpstr>
      <vt:lpstr>Prezentace aplikace PowerPoint</vt:lpstr>
      <vt:lpstr>What makes NETCONF/YANG different?</vt:lpstr>
      <vt:lpstr>What makes NETCONF/YANG different?</vt:lpstr>
      <vt:lpstr>What makes NETCONF/YANG different?</vt:lpstr>
      <vt:lpstr>YANG ?</vt:lpstr>
      <vt:lpstr>YANG Header</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Tomáš Staudek</dc:creator>
  <cp:lastModifiedBy>Luděk Matyska</cp:lastModifiedBy>
  <cp:revision>303</cp:revision>
  <cp:lastPrinted>2017-05-16T14:09:17Z</cp:lastPrinted>
  <dcterms:created xsi:type="dcterms:W3CDTF">2013-05-12T08:51:26Z</dcterms:created>
  <dcterms:modified xsi:type="dcterms:W3CDTF">2018-05-22T10:18:54Z</dcterms:modified>
</cp:coreProperties>
</file>