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1" r:id="rId2"/>
    <p:sldId id="793" r:id="rId3"/>
    <p:sldId id="732" r:id="rId4"/>
    <p:sldId id="733" r:id="rId5"/>
    <p:sldId id="734" r:id="rId6"/>
    <p:sldId id="736" r:id="rId7"/>
    <p:sldId id="737" r:id="rId8"/>
    <p:sldId id="740" r:id="rId9"/>
    <p:sldId id="741" r:id="rId10"/>
    <p:sldId id="815" r:id="rId11"/>
    <p:sldId id="781" r:id="rId12"/>
    <p:sldId id="797" r:id="rId13"/>
    <p:sldId id="798" r:id="rId14"/>
    <p:sldId id="800" r:id="rId15"/>
    <p:sldId id="742" r:id="rId16"/>
    <p:sldId id="743" r:id="rId17"/>
    <p:sldId id="744" r:id="rId18"/>
    <p:sldId id="745" r:id="rId19"/>
    <p:sldId id="746" r:id="rId20"/>
    <p:sldId id="765" r:id="rId21"/>
    <p:sldId id="766" r:id="rId22"/>
    <p:sldId id="654" r:id="rId23"/>
    <p:sldId id="660" r:id="rId24"/>
    <p:sldId id="801" r:id="rId25"/>
    <p:sldId id="729" r:id="rId26"/>
    <p:sldId id="730" r:id="rId27"/>
    <p:sldId id="769" r:id="rId28"/>
    <p:sldId id="802" r:id="rId29"/>
    <p:sldId id="788" r:id="rId30"/>
    <p:sldId id="805" r:id="rId31"/>
    <p:sldId id="762" r:id="rId32"/>
    <p:sldId id="771" r:id="rId33"/>
    <p:sldId id="804" r:id="rId34"/>
    <p:sldId id="773" r:id="rId35"/>
    <p:sldId id="774" r:id="rId36"/>
    <p:sldId id="775" r:id="rId37"/>
    <p:sldId id="776" r:id="rId38"/>
    <p:sldId id="777" r:id="rId39"/>
    <p:sldId id="778" r:id="rId40"/>
    <p:sldId id="807" r:id="rId41"/>
    <p:sldId id="770" r:id="rId42"/>
    <p:sldId id="786" r:id="rId43"/>
    <p:sldId id="714" r:id="rId44"/>
    <p:sldId id="785" r:id="rId45"/>
    <p:sldId id="790" r:id="rId46"/>
    <p:sldId id="748" r:id="rId47"/>
    <p:sldId id="753" r:id="rId48"/>
    <p:sldId id="717" r:id="rId49"/>
    <p:sldId id="718" r:id="rId50"/>
    <p:sldId id="721" r:id="rId51"/>
    <p:sldId id="809" r:id="rId52"/>
    <p:sldId id="794" r:id="rId53"/>
    <p:sldId id="814" r:id="rId54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5" autoAdjust="0"/>
    <p:restoredTop sz="91367" autoAdjust="0"/>
  </p:normalViewPr>
  <p:slideViewPr>
    <p:cSldViewPr>
      <p:cViewPr varScale="1">
        <p:scale>
          <a:sx n="104" d="100"/>
          <a:sy n="104" d="100"/>
        </p:scale>
        <p:origin x="20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12.06.2018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3734"/>
            <a:ext cx="2946400" cy="472894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12.06.2018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868"/>
            <a:ext cx="5438775" cy="4468420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node.ethz.ch/static_docs/tinyos-2.x/pdf/tep123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688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462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</a:t>
            </a:r>
            <a:r>
              <a:rPr lang="en-US" baseline="0" dirty="0"/>
              <a:t> SA coined by Ross Anderson and Adrian </a:t>
            </a:r>
            <a:r>
              <a:rPr lang="en-US" baseline="0" dirty="0" err="1"/>
              <a:t>Perrig</a:t>
            </a:r>
            <a:r>
              <a:rPr lang="en-US" baseline="0" dirty="0"/>
              <a:t> 2004. Keys exchanged in plaintext, assumption of incomplete eavesdropping, then simple protocol to turn some intercepted keys back</a:t>
            </a:r>
          </a:p>
          <a:p>
            <a:r>
              <a:rPr lang="en-US" baseline="0" dirty="0"/>
              <a:t>Their SA protocol was very simple – one intermediate, transmit key, combine</a:t>
            </a:r>
          </a:p>
          <a:p>
            <a:endParaRPr lang="en-US" baseline="0" dirty="0"/>
          </a:p>
          <a:p>
            <a:r>
              <a:rPr lang="en-US" baseline="0" dirty="0"/>
              <a:t>Second one step transmission – because existing key is used to encrypt transmission, order of protocol runs matters </a:t>
            </a:r>
          </a:p>
          <a:p>
            <a:endParaRPr lang="en-US" baseline="0" dirty="0"/>
          </a:p>
          <a:p>
            <a:r>
              <a:rPr lang="en-US" baseline="0" dirty="0"/>
              <a:t>Multistep – not only single intermediate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83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2305">
              <a:defRPr/>
            </a:pPr>
            <a:r>
              <a:rPr lang="cs-CZ" dirty="0">
                <a:hlinkClick r:id="rId3"/>
              </a:rPr>
              <a:t>http://www.btnode.ethz.ch/static_docs/tinyos-2.x/pdf/tep123.pdf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23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30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http://webs.cs.berkeley.edu/papers/sensor-route-security.pdf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121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C.</a:t>
            </a:r>
          </a:p>
          <a:p>
            <a:r>
              <a:rPr lang="cs-CZ" dirty="0" err="1"/>
              <a:t>Intanagonwiw</a:t>
            </a:r>
            <a:endParaRPr lang="cs-CZ" dirty="0"/>
          </a:p>
          <a:p>
            <a:r>
              <a:rPr lang="cs-CZ" dirty="0" err="1"/>
              <a:t>at</a:t>
            </a:r>
            <a:r>
              <a:rPr lang="cs-CZ" dirty="0"/>
              <a:t>,</a:t>
            </a:r>
          </a:p>
          <a:p>
            <a:r>
              <a:rPr lang="cs-CZ" dirty="0"/>
              <a:t>R.</a:t>
            </a:r>
          </a:p>
          <a:p>
            <a:r>
              <a:rPr lang="cs-CZ" dirty="0"/>
              <a:t>Go</a:t>
            </a:r>
          </a:p>
          <a:p>
            <a:r>
              <a:rPr lang="cs-CZ" dirty="0" err="1"/>
              <a:t>vindan</a:t>
            </a:r>
            <a:r>
              <a:rPr lang="cs-CZ" dirty="0"/>
              <a:t>,</a:t>
            </a:r>
          </a:p>
          <a:p>
            <a:r>
              <a:rPr lang="cs-CZ" dirty="0"/>
              <a:t>and</a:t>
            </a:r>
          </a:p>
          <a:p>
            <a:r>
              <a:rPr lang="cs-CZ" dirty="0"/>
              <a:t>D.</a:t>
            </a:r>
          </a:p>
          <a:p>
            <a:r>
              <a:rPr lang="cs-CZ" dirty="0" err="1"/>
              <a:t>Estrin</a:t>
            </a:r>
            <a:r>
              <a:rPr lang="cs-CZ" dirty="0"/>
              <a:t>,</a:t>
            </a:r>
          </a:p>
          <a:p>
            <a:r>
              <a:rPr lang="cs-CZ" dirty="0"/>
              <a:t>“</a:t>
            </a:r>
            <a:r>
              <a:rPr lang="cs-CZ" dirty="0" err="1"/>
              <a:t>Directed</a:t>
            </a:r>
            <a:endParaRPr lang="cs-CZ" dirty="0"/>
          </a:p>
          <a:p>
            <a:r>
              <a:rPr lang="cs-CZ" dirty="0" err="1"/>
              <a:t>dif</a:t>
            </a:r>
            <a:endParaRPr lang="cs-CZ" dirty="0"/>
          </a:p>
          <a:p>
            <a:r>
              <a:rPr lang="cs-CZ" dirty="0" err="1"/>
              <a:t>fusion</a:t>
            </a:r>
            <a:r>
              <a:rPr lang="cs-CZ" dirty="0"/>
              <a:t>:</a:t>
            </a:r>
          </a:p>
          <a:p>
            <a:r>
              <a:rPr lang="cs-CZ" dirty="0"/>
              <a:t>A</a:t>
            </a:r>
          </a:p>
          <a:p>
            <a:r>
              <a:rPr lang="cs-CZ" dirty="0" err="1"/>
              <a:t>scalable</a:t>
            </a:r>
            <a:endParaRPr lang="cs-CZ" dirty="0"/>
          </a:p>
          <a:p>
            <a:r>
              <a:rPr lang="cs-CZ" dirty="0"/>
              <a:t>and</a:t>
            </a:r>
          </a:p>
          <a:p>
            <a:r>
              <a:rPr lang="cs-CZ" dirty="0"/>
              <a:t>rob</a:t>
            </a:r>
          </a:p>
          <a:p>
            <a:r>
              <a:rPr lang="cs-CZ" dirty="0" err="1"/>
              <a:t>ust</a:t>
            </a:r>
            <a:endParaRPr lang="cs-CZ" dirty="0"/>
          </a:p>
          <a:p>
            <a:r>
              <a:rPr lang="cs-CZ" dirty="0" err="1"/>
              <a:t>communication</a:t>
            </a:r>
            <a:endParaRPr lang="cs-CZ" dirty="0"/>
          </a:p>
          <a:p>
            <a:r>
              <a:rPr lang="cs-CZ" dirty="0" err="1"/>
              <a:t>paradigm</a:t>
            </a:r>
            <a:endParaRPr lang="cs-CZ" dirty="0"/>
          </a:p>
          <a:p>
            <a:r>
              <a:rPr lang="cs-CZ" dirty="0" err="1"/>
              <a:t>for</a:t>
            </a:r>
            <a:endParaRPr lang="cs-CZ" dirty="0"/>
          </a:p>
          <a:p>
            <a:r>
              <a:rPr lang="cs-CZ" dirty="0"/>
              <a:t>sensor</a:t>
            </a:r>
          </a:p>
          <a:p>
            <a:r>
              <a:rPr lang="cs-CZ" dirty="0" err="1"/>
              <a:t>netw</a:t>
            </a:r>
            <a:endParaRPr lang="cs-CZ" dirty="0"/>
          </a:p>
          <a:p>
            <a:r>
              <a:rPr lang="cs-CZ" dirty="0" err="1"/>
              <a:t>orks</a:t>
            </a:r>
            <a:r>
              <a:rPr lang="cs-CZ" dirty="0"/>
              <a:t>,</a:t>
            </a:r>
          </a:p>
          <a:p>
            <a:r>
              <a:rPr lang="cs-CZ" dirty="0"/>
              <a:t>”</a:t>
            </a:r>
          </a:p>
          <a:p>
            <a:r>
              <a:rPr lang="cs-CZ" dirty="0"/>
              <a:t>in</a:t>
            </a:r>
          </a:p>
          <a:p>
            <a:r>
              <a:rPr lang="cs-CZ" dirty="0" err="1"/>
              <a:t>Pr</a:t>
            </a:r>
            <a:endParaRPr lang="cs-CZ" dirty="0"/>
          </a:p>
          <a:p>
            <a:r>
              <a:rPr lang="cs-CZ" dirty="0" err="1"/>
              <a:t>oceedings</a:t>
            </a:r>
            <a:endParaRPr lang="cs-CZ" dirty="0"/>
          </a:p>
          <a:p>
            <a:r>
              <a:rPr lang="cs-CZ" dirty="0" err="1"/>
              <a:t>of</a:t>
            </a:r>
            <a:endParaRPr lang="cs-CZ" dirty="0"/>
          </a:p>
          <a:p>
            <a:r>
              <a:rPr lang="cs-CZ" dirty="0" err="1"/>
              <a:t>the</a:t>
            </a:r>
            <a:endParaRPr lang="cs-CZ" dirty="0"/>
          </a:p>
          <a:p>
            <a:r>
              <a:rPr lang="cs-CZ" dirty="0" err="1"/>
              <a:t>Sixth</a:t>
            </a:r>
            <a:endParaRPr lang="cs-CZ" dirty="0"/>
          </a:p>
          <a:p>
            <a:r>
              <a:rPr lang="cs-CZ" dirty="0" err="1"/>
              <a:t>Annual</a:t>
            </a:r>
            <a:endParaRPr lang="cs-CZ" dirty="0"/>
          </a:p>
          <a:p>
            <a:r>
              <a:rPr lang="cs-CZ" dirty="0"/>
              <a:t>International</a:t>
            </a:r>
          </a:p>
          <a:p>
            <a:r>
              <a:rPr lang="cs-CZ" dirty="0"/>
              <a:t>Confer</a:t>
            </a:r>
          </a:p>
          <a:p>
            <a:r>
              <a:rPr lang="cs-CZ" dirty="0" err="1"/>
              <a:t>ence</a:t>
            </a:r>
            <a:endParaRPr lang="cs-CZ" dirty="0"/>
          </a:p>
          <a:p>
            <a:r>
              <a:rPr lang="cs-CZ" dirty="0"/>
              <a:t>on</a:t>
            </a:r>
          </a:p>
          <a:p>
            <a:r>
              <a:rPr lang="cs-CZ" dirty="0"/>
              <a:t>Mobile</a:t>
            </a:r>
          </a:p>
          <a:p>
            <a:r>
              <a:rPr lang="cs-CZ" dirty="0" err="1"/>
              <a:t>Computing</a:t>
            </a:r>
            <a:endParaRPr lang="cs-CZ" dirty="0"/>
          </a:p>
          <a:p>
            <a:r>
              <a:rPr lang="cs-CZ" dirty="0"/>
              <a:t>and</a:t>
            </a:r>
          </a:p>
          <a:p>
            <a:r>
              <a:rPr lang="cs-CZ" dirty="0" err="1"/>
              <a:t>Networks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MobiCOM</a:t>
            </a:r>
            <a:endParaRPr lang="cs-CZ" dirty="0"/>
          </a:p>
          <a:p>
            <a:r>
              <a:rPr lang="cs-CZ" dirty="0"/>
              <a:t>’00)</a:t>
            </a:r>
          </a:p>
          <a:p>
            <a:r>
              <a:rPr lang="cs-CZ" dirty="0"/>
              <a:t>,</a:t>
            </a:r>
          </a:p>
          <a:p>
            <a:r>
              <a:rPr lang="cs-CZ" dirty="0"/>
              <a:t>August</a:t>
            </a:r>
          </a:p>
          <a:p>
            <a:r>
              <a:rPr lang="cs-CZ" dirty="0"/>
              <a:t>2000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32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5008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5126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861E9-5E24-4D3F-9DA4-F523A1AB590B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406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84793-0FCF-4C7B-BE2D-A0D5D8D24A8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pridat obrazek smart dust</a:t>
            </a:r>
          </a:p>
        </p:txBody>
      </p:sp>
    </p:spTree>
    <p:extLst>
      <p:ext uri="{BB962C8B-B14F-4D97-AF65-F5344CB8AC3E}">
        <p14:creationId xmlns:p14="http://schemas.microsoft.com/office/powerpoint/2010/main" val="385677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A45D8-9583-458C-9CBF-4370134C493A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3393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6238" y="673100"/>
            <a:ext cx="3240087" cy="2430463"/>
          </a:xfrm>
          <a:ln/>
        </p:spPr>
      </p:sp>
      <p:sp>
        <p:nvSpPr>
          <p:cNvPr id="13393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3009" y="3338668"/>
            <a:ext cx="6268697" cy="269649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4388" tIns="42194" rIns="84388" bIns="42194" anchor="ctr"/>
          <a:lstStyle/>
          <a:p>
            <a:pPr defTabSz="433494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4299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AFD03-2146-4912-B0BB-2BB2A4A22727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pridat obrazek sensoru s velkou baterii</a:t>
            </a:r>
          </a:p>
        </p:txBody>
      </p:sp>
    </p:spTree>
    <p:extLst>
      <p:ext uri="{BB962C8B-B14F-4D97-AF65-F5344CB8AC3E}">
        <p14:creationId xmlns:p14="http://schemas.microsoft.com/office/powerpoint/2010/main" val="37523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1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C7583-58AD-4862-9053-F1F25EDB7726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09290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4C32-C8FF-4A5F-A961-7DC6520BCDFF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36007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3407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Wireless sensor networks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94C5-815B-4FFB-9016-03F49A5533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| PA197 Wireless sensor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8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2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6" r:id="rId12"/>
    <p:sldLayoutId id="214748374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ightless.org/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github.com/tinyos/tinyos-mai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ontiki-o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wireless_sensor_nodes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50621025340/http:/webs.cs.berkeley.edu:80/papers/sensor-route-security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-180528" y="517697"/>
            <a:ext cx="7093098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PA197 Secure Network Design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Wireless Sensor Networks – attacker models, secure routing, IDS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68F7BD9-5E6A-4ED9-9478-9C41C085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Navigating WSN (research) landscape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61E3B8E7-691A-4D40-A5F9-EC113A368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basic idea is sound and exciting</a:t>
            </a:r>
          </a:p>
          <a:p>
            <a:r>
              <a:rPr lang="en-GB" dirty="0"/>
              <a:t>BUT: extremely large body of research </a:t>
            </a:r>
          </a:p>
          <a:p>
            <a:pPr lvl="1"/>
            <a:r>
              <a:rPr lang="en-GB" dirty="0"/>
              <a:t>Scholar + ‘Wireless Sensor Networks’: 1,480,000 results</a:t>
            </a:r>
          </a:p>
          <a:p>
            <a:pPr lvl="1"/>
            <a:r>
              <a:rPr lang="en-GB" dirty="0"/>
              <a:t>Scholar + ‘Cryptography’: 811,000 results</a:t>
            </a:r>
          </a:p>
          <a:p>
            <a:r>
              <a:rPr lang="en-GB" dirty="0"/>
              <a:t>Large number of papers exploring artificial scenarios, lack of grounding to technology, not cited at all…</a:t>
            </a:r>
          </a:p>
          <a:p>
            <a:r>
              <a:rPr lang="en-GB" dirty="0"/>
              <a:t>If involved, always ask for </a:t>
            </a:r>
            <a:r>
              <a:rPr lang="en-GB" dirty="0">
                <a:solidFill>
                  <a:srgbClr val="0070C0"/>
                </a:solidFill>
              </a:rPr>
              <a:t>realistic </a:t>
            </a:r>
            <a:r>
              <a:rPr lang="en-GB" dirty="0"/>
              <a:t>usage scenarios</a:t>
            </a:r>
          </a:p>
          <a:p>
            <a:pPr lvl="1"/>
            <a:r>
              <a:rPr lang="en-GB" dirty="0"/>
              <a:t>Number of nodes, patterns of communication, network lifetime, energy consumption of sensors…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832259-A073-4EFB-AFF5-3AD068A1A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325B03-3C72-4E73-B281-E7D4D41A0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5242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6782355" y="1319213"/>
            <a:ext cx="2361645" cy="2398009"/>
            <a:chOff x="6804248" y="1823079"/>
            <a:chExt cx="2361645" cy="2398009"/>
          </a:xfrm>
        </p:grpSpPr>
        <p:pic>
          <p:nvPicPr>
            <p:cNvPr id="9220" name="Picture 4" descr="D:\Documents\Obrazky\bt4le_nod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955045"/>
              <a:ext cx="2266042" cy="226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 rot="16200000">
              <a:off x="7811035" y="2839383"/>
              <a:ext cx="2371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err="1">
                  <a:solidFill>
                    <a:schemeClr val="bg1">
                      <a:lumMod val="50000"/>
                    </a:schemeClr>
                  </a:solidFill>
                </a:rPr>
                <a:t>Diymall</a:t>
              </a:r>
              <a:r>
                <a:rPr lang="cs-CZ" sz="16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cs-CZ" sz="1600" i="1" dirty="0" err="1">
                  <a:solidFill>
                    <a:schemeClr val="bg1">
                      <a:lumMod val="50000"/>
                    </a:schemeClr>
                  </a:solidFill>
                </a:rPr>
                <a:t>Ibeacon</a:t>
              </a:r>
              <a:r>
                <a:rPr lang="cs-CZ" sz="1600" i="1" dirty="0">
                  <a:solidFill>
                    <a:schemeClr val="bg1">
                      <a:lumMod val="50000"/>
                    </a:schemeClr>
                  </a:solidFill>
                </a:rPr>
                <a:t> Module</a:t>
              </a: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87" y="4194241"/>
            <a:ext cx="1637077" cy="98224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low(</a:t>
            </a:r>
            <a:r>
              <a:rPr lang="en-US" dirty="0" err="1"/>
              <a:t>er</a:t>
            </a:r>
            <a:r>
              <a:rPr lang="en-US" dirty="0"/>
              <a:t>)-cost technology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IEEE </a:t>
            </a:r>
            <a:r>
              <a:rPr lang="cs-CZ" sz="2400" dirty="0"/>
              <a:t>802.15.4</a:t>
            </a:r>
            <a:r>
              <a:rPr lang="en-US" sz="2400" dirty="0"/>
              <a:t> standard for low-rate PANs</a:t>
            </a:r>
          </a:p>
          <a:p>
            <a:pPr lvl="1"/>
            <a:r>
              <a:rPr lang="en-US" sz="2000" dirty="0"/>
              <a:t>Basis for ZigBee tec.</a:t>
            </a:r>
          </a:p>
          <a:p>
            <a:r>
              <a:rPr lang="en-US" sz="2400" dirty="0"/>
              <a:t>Bluetooth LE/Smart enabled devices</a:t>
            </a:r>
          </a:p>
          <a:p>
            <a:pPr lvl="1"/>
            <a:r>
              <a:rPr lang="en-US" sz="2000" dirty="0"/>
              <a:t>~$10 for BT module</a:t>
            </a:r>
          </a:p>
          <a:p>
            <a:r>
              <a:rPr lang="en-US" sz="2400" dirty="0"/>
              <a:t>Weightless</a:t>
            </a:r>
            <a:r>
              <a:rPr lang="cs-CZ" sz="2400" dirty="0"/>
              <a:t>-N</a:t>
            </a:r>
            <a:r>
              <a:rPr lang="en-US" sz="2400" dirty="0"/>
              <a:t>/P/W (</a:t>
            </a:r>
            <a:r>
              <a:rPr lang="en-US" sz="2400" dirty="0" err="1"/>
              <a:t>IoT</a:t>
            </a:r>
            <a:r>
              <a:rPr lang="en-US" sz="2400" dirty="0"/>
              <a:t>), </a:t>
            </a:r>
            <a:r>
              <a:rPr lang="cs-CZ" sz="2400" dirty="0">
                <a:hlinkClick r:id="rId5"/>
              </a:rPr>
              <a:t>http://www.weightless.org/</a:t>
            </a:r>
            <a:endParaRPr lang="en-US" sz="2400" dirty="0"/>
          </a:p>
          <a:p>
            <a:pPr lvl="1"/>
            <a:r>
              <a:rPr lang="cs-CZ" sz="2000" dirty="0"/>
              <a:t>5 km </a:t>
            </a:r>
            <a:r>
              <a:rPr lang="en-US" sz="2000" dirty="0"/>
              <a:t>r</a:t>
            </a:r>
            <a:r>
              <a:rPr lang="cs-CZ" sz="2000" dirty="0" err="1"/>
              <a:t>ange</a:t>
            </a:r>
            <a:r>
              <a:rPr lang="en-US" sz="2000" dirty="0"/>
              <a:t>, 10 years lifetime, $2 price (planned</a:t>
            </a:r>
            <a:r>
              <a:rPr lang="cs-CZ" sz="2000" dirty="0"/>
              <a:t> </a:t>
            </a:r>
            <a:r>
              <a:rPr lang="en-GB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Thanks to large range, fewer hops to reach sink node</a:t>
            </a:r>
          </a:p>
          <a:p>
            <a:r>
              <a:rPr lang="en-US" sz="2400" dirty="0" err="1"/>
              <a:t>Libelium</a:t>
            </a:r>
            <a:r>
              <a:rPr lang="en-US" sz="2400" dirty="0"/>
              <a:t> </a:t>
            </a:r>
            <a:r>
              <a:rPr lang="en-US" sz="2400" dirty="0" err="1"/>
              <a:t>Waspmote</a:t>
            </a:r>
            <a:r>
              <a:rPr lang="en-US" sz="2400" dirty="0"/>
              <a:t> (multi-RF node)</a:t>
            </a:r>
          </a:p>
          <a:p>
            <a:r>
              <a:rPr lang="en-US" sz="2400" dirty="0"/>
              <a:t>Simple processing can be run directly on network controller chip (if accessible)</a:t>
            </a:r>
          </a:p>
          <a:p>
            <a:pPr lvl="1"/>
            <a:r>
              <a:rPr lang="en-GB" sz="2000" dirty="0" err="1"/>
              <a:t>Espressif</a:t>
            </a:r>
            <a:r>
              <a:rPr lang="en-GB" sz="2000" dirty="0"/>
              <a:t> ESP8266 ($1.6) </a:t>
            </a:r>
            <a:r>
              <a:rPr lang="en-GB" sz="2000" dirty="0" err="1"/>
              <a:t>WiFi</a:t>
            </a:r>
            <a:r>
              <a:rPr lang="en-GB" sz="2000" dirty="0"/>
              <a:t> module</a:t>
            </a:r>
            <a:endParaRPr lang="en-US" sz="2000" dirty="0"/>
          </a:p>
          <a:p>
            <a:endParaRPr lang="cs-CZ" sz="24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390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Operating systems for WSNs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Should work on very limited device (10</a:t>
            </a:r>
            <a:r>
              <a:rPr lang="en-GB" baseline="30000" dirty="0"/>
              <a:t>2</a:t>
            </a:r>
            <a:r>
              <a:rPr lang="en-GB" dirty="0"/>
              <a:t>-10</a:t>
            </a:r>
            <a:r>
              <a:rPr lang="en-GB" baseline="30000" dirty="0"/>
              <a:t>3</a:t>
            </a:r>
            <a:r>
              <a:rPr lang="en-GB" dirty="0"/>
              <a:t>B RAM)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provide concurrency (perceived, real)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be flexible enough to support different usage scenarios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conserve as much energy as possible</a:t>
            </a:r>
          </a:p>
          <a:p>
            <a:r>
              <a:rPr lang="en-GB" dirty="0"/>
              <a:t>Examples: </a:t>
            </a:r>
            <a:r>
              <a:rPr lang="en-GB" dirty="0" err="1"/>
              <a:t>TinyOS</a:t>
            </a:r>
            <a:r>
              <a:rPr lang="en-GB" dirty="0"/>
              <a:t>, </a:t>
            </a:r>
            <a:r>
              <a:rPr lang="en-GB" dirty="0" err="1"/>
              <a:t>Contiky</a:t>
            </a:r>
            <a:r>
              <a:rPr lang="en-GB" dirty="0"/>
              <a:t>, RIOT…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7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TinyOS architecture (Berkley)</a:t>
            </a:r>
            <a:endParaRPr lang="en-US" altLang="en-US" dirty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Used to be the most popular operating system for sensor nodes </a:t>
            </a:r>
          </a:p>
          <a:p>
            <a:pPr lvl="1"/>
            <a:r>
              <a:rPr lang="en-US" altLang="en-US" sz="1800" dirty="0"/>
              <a:t>first version released in 2002 (</a:t>
            </a:r>
            <a:r>
              <a:rPr lang="en-US" altLang="en-US" sz="1800" dirty="0" err="1"/>
              <a:t>TinyOS</a:t>
            </a:r>
            <a:r>
              <a:rPr lang="en-US" altLang="en-US" sz="1800" dirty="0"/>
              <a:t> 1.2), current 2.1.2 (released in 2012)</a:t>
            </a:r>
          </a:p>
          <a:p>
            <a:pPr lvl="1"/>
            <a:r>
              <a:rPr lang="en-US" altLang="en-US" sz="1800" dirty="0"/>
              <a:t>Open-source work </a:t>
            </a:r>
            <a:r>
              <a:rPr lang="en-US" altLang="en-US" sz="1800" dirty="0">
                <a:hlinkClick r:id="rId2"/>
              </a:rPr>
              <a:t>https://github.com/tinyos/tinyos-main</a:t>
            </a:r>
            <a:r>
              <a:rPr lang="en-US" altLang="en-US" sz="1800" dirty="0"/>
              <a:t> (active)</a:t>
            </a:r>
          </a:p>
          <a:p>
            <a:pPr lvl="1"/>
            <a:r>
              <a:rPr lang="en-US" altLang="en-US" sz="1800" dirty="0"/>
              <a:t>network protocols, sensor drivers and data acquisition tools </a:t>
            </a:r>
          </a:p>
          <a:p>
            <a:r>
              <a:rPr lang="en-US" altLang="en-US" sz="2000" dirty="0"/>
              <a:t>Basic design principles</a:t>
            </a:r>
          </a:p>
          <a:p>
            <a:pPr lvl="1"/>
            <a:r>
              <a:rPr lang="en-US" altLang="en-US" sz="1800" dirty="0"/>
              <a:t>Event-driven (routines serving particular event)</a:t>
            </a:r>
          </a:p>
          <a:p>
            <a:pPr lvl="1"/>
            <a:r>
              <a:rPr lang="en-US" altLang="en-US" sz="1800" dirty="0"/>
              <a:t>Telescoping abstractions</a:t>
            </a:r>
          </a:p>
          <a:p>
            <a:pPr lvl="2"/>
            <a:r>
              <a:rPr lang="en-US" altLang="en-US" sz="1800" dirty="0"/>
              <a:t>abstractions with spectrum of levels, portability and optimization</a:t>
            </a:r>
          </a:p>
          <a:p>
            <a:pPr lvl="1"/>
            <a:r>
              <a:rPr lang="en-US" altLang="en-US" sz="1800" dirty="0"/>
              <a:t>Partial virtualization</a:t>
            </a:r>
          </a:p>
          <a:p>
            <a:pPr lvl="2"/>
            <a:r>
              <a:rPr lang="en-US" altLang="en-US" sz="1800" dirty="0"/>
              <a:t>top layers of telescopic abstractions are shared or virtualized</a:t>
            </a:r>
          </a:p>
          <a:p>
            <a:pPr lvl="1"/>
            <a:r>
              <a:rPr lang="en-US" altLang="en-US" sz="1800" dirty="0"/>
              <a:t>Static binding and allocation </a:t>
            </a:r>
          </a:p>
          <a:p>
            <a:pPr lvl="2"/>
            <a:r>
              <a:rPr lang="en-US" altLang="en-US" sz="1800" dirty="0"/>
              <a:t>no dynamic allocation, all required resources allocated statically</a:t>
            </a:r>
          </a:p>
          <a:p>
            <a:r>
              <a:rPr lang="en-US" altLang="en-US" sz="2000" dirty="0"/>
              <a:t>Applications written in Network Embedded System C (</a:t>
            </a:r>
            <a:r>
              <a:rPr lang="en-US" altLang="en-US" sz="2000" dirty="0" err="1"/>
              <a:t>nesC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1800" dirty="0"/>
              <a:t>optimized for low memory, real-time applications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| PA197 Wireless sensor networks</a:t>
            </a:r>
            <a:endParaRPr lang="en-GB" altLang="en-US" dirty="0"/>
          </a:p>
        </p:txBody>
      </p:sp>
      <p:pic>
        <p:nvPicPr>
          <p:cNvPr id="656388" name="Picture 4" descr="tinyo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60350"/>
            <a:ext cx="251460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3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Contiki</a:t>
            </a:r>
            <a:r>
              <a:rPr lang="en-GB" dirty="0"/>
              <a:t> architecture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Initial release 2003, current version 3.0 (2015)</a:t>
            </a:r>
          </a:p>
          <a:p>
            <a:pPr lvl="1"/>
            <a:r>
              <a:rPr lang="en-US" altLang="en-US" sz="2400" dirty="0">
                <a:hlinkClick r:id="rId2"/>
              </a:rPr>
              <a:t>http://contiki-os.org/</a:t>
            </a:r>
            <a:endParaRPr lang="en-US" altLang="en-US" sz="2400" dirty="0"/>
          </a:p>
          <a:p>
            <a:r>
              <a:rPr lang="en-US" altLang="en-US" sz="2800" dirty="0"/>
              <a:t>Basic design principles</a:t>
            </a:r>
          </a:p>
          <a:p>
            <a:pPr lvl="1"/>
            <a:r>
              <a:rPr lang="en-GB" dirty="0"/>
              <a:t>Dynamic loading and unloading of code at runtime</a:t>
            </a:r>
          </a:p>
          <a:p>
            <a:pPr lvl="1"/>
            <a:r>
              <a:rPr lang="en-GB" dirty="0"/>
              <a:t>Event-driven kernel</a:t>
            </a:r>
          </a:p>
          <a:p>
            <a:pPr lvl="1"/>
            <a:r>
              <a:rPr lang="en-GB" dirty="0"/>
              <a:t>Proto-threads (small routines executed after event)</a:t>
            </a:r>
          </a:p>
          <a:p>
            <a:r>
              <a:rPr lang="en-GB" dirty="0"/>
              <a:t>OS requires about 10 kilobytes of RAM (minimum)</a:t>
            </a:r>
          </a:p>
          <a:p>
            <a:pPr lvl="1"/>
            <a:r>
              <a:rPr lang="en-GB" dirty="0"/>
              <a:t>More complex than </a:t>
            </a:r>
            <a:r>
              <a:rPr lang="en-GB" dirty="0" err="1"/>
              <a:t>TinyOS</a:t>
            </a:r>
            <a:r>
              <a:rPr lang="en-GB" dirty="0"/>
              <a:t> (400B RAM only)</a:t>
            </a:r>
          </a:p>
          <a:p>
            <a:pPr lvl="1"/>
            <a:r>
              <a:rPr lang="en-GB" dirty="0"/>
              <a:t>TCP/IP stack… Optional addition of GUI etc.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7145"/>
            <a:ext cx="3501260" cy="11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323850" y="2357611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(will) have exciting technology.</a:t>
            </a:r>
            <a:b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Why/What security measures should be used? </a:t>
            </a:r>
            <a:endParaRPr lang="en-GB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Where do we need security in WSNs?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Sensitive data are often sensed/processed</a:t>
            </a:r>
          </a:p>
          <a:p>
            <a:pPr lvl="1"/>
            <a:r>
              <a:rPr lang="en-US" altLang="cs-CZ"/>
              <a:t>military application</a:t>
            </a:r>
          </a:p>
          <a:p>
            <a:pPr lvl="1"/>
            <a:r>
              <a:rPr lang="en-US" altLang="cs-CZ"/>
              <a:t>medical information, location data (privacy)</a:t>
            </a:r>
          </a:p>
          <a:p>
            <a:r>
              <a:rPr lang="en-US" altLang="cs-CZ"/>
              <a:t>Commercially viable information </a:t>
            </a:r>
          </a:p>
          <a:p>
            <a:pPr lvl="1"/>
            <a:r>
              <a:rPr lang="en-US" altLang="cs-CZ"/>
              <a:t>information for sale – cost for owner of the network</a:t>
            </a:r>
          </a:p>
          <a:p>
            <a:pPr lvl="1"/>
            <a:r>
              <a:rPr lang="en-US" altLang="cs-CZ"/>
              <a:t>know-how - agriculture monitoring</a:t>
            </a:r>
          </a:p>
          <a:p>
            <a:r>
              <a:rPr lang="en-US" altLang="cs-CZ"/>
              <a:t>Protection against vandalism</a:t>
            </a:r>
          </a:p>
          <a:p>
            <a:pPr lvl="1"/>
            <a:r>
              <a:rPr lang="en-US" altLang="cs-CZ"/>
              <a:t>distant non-existing fires blocks fireman   </a:t>
            </a: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21636" name="Rectangle 4"/>
          <p:cNvSpPr>
            <a:spLocks noChangeArrowheads="1"/>
          </p:cNvSpPr>
          <p:nvPr/>
        </p:nvSpPr>
        <p:spPr bwMode="auto">
          <a:xfrm>
            <a:off x="503238" y="5467351"/>
            <a:ext cx="8351837" cy="9859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None/>
            </a:pPr>
            <a:r>
              <a:rPr lang="en-US" altLang="cs-CZ" sz="2800" b="0" dirty="0">
                <a:solidFill>
                  <a:schemeClr val="bg1"/>
                </a:solidFill>
              </a:rPr>
              <a:t>Early stage of WSN allows to build security in  rather than as late patch</a:t>
            </a:r>
            <a:endParaRPr lang="cs-CZ" altLang="cs-CZ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“Just use TLS”?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/>
              <a:t>What are differences from standard networks and why classical solutions mail fail?</a:t>
            </a:r>
          </a:p>
          <a:p>
            <a:pPr lvl="1"/>
            <a:r>
              <a:rPr lang="en-US" altLang="cs-CZ" dirty="0"/>
              <a:t>Why we cannot use standard “TLS” for protection of data?</a:t>
            </a:r>
          </a:p>
          <a:p>
            <a:pPr lvl="1"/>
            <a:r>
              <a:rPr lang="en-US" altLang="cs-CZ" dirty="0"/>
              <a:t>Party authentication, confidentiality, integrity, freshness…</a:t>
            </a:r>
          </a:p>
          <a:p>
            <a:r>
              <a:rPr lang="en-US" altLang="cs-CZ" dirty="0"/>
              <a:t>Sometimes we can! (don’t be dogmatic)</a:t>
            </a:r>
          </a:p>
          <a:p>
            <a:r>
              <a:rPr lang="en-US" altLang="cs-CZ" dirty="0"/>
              <a:t>But: certificates, asymmetric crypto, revocation control, high data/computational overhead, session management, authentication of data, local aggregation… </a:t>
            </a:r>
          </a:p>
          <a:p>
            <a:pPr lvl="1"/>
            <a:r>
              <a:rPr lang="en-US" altLang="cs-CZ" dirty="0"/>
              <a:t>TLS is great for IoT (is WSN != IoT?)</a:t>
            </a:r>
            <a:endParaRPr lang="en-GB" altLang="cs-CZ" dirty="0"/>
          </a:p>
          <a:p>
            <a:endParaRPr lang="en-GB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43140" name="Rectangle 4"/>
          <p:cNvSpPr>
            <a:spLocks noChangeArrowheads="1"/>
          </p:cNvSpPr>
          <p:nvPr/>
        </p:nvSpPr>
        <p:spPr bwMode="auto">
          <a:xfrm>
            <a:off x="323850" y="1916113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endParaRPr lang="en-GB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027"/>
            <a:ext cx="1745636" cy="17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Some differences from standard networks</a:t>
            </a:r>
            <a:endParaRPr lang="cs-CZ" altLang="cs-CZ"/>
          </a:p>
        </p:txBody>
      </p:sp>
      <p:sp>
        <p:nvSpPr>
          <p:cNvPr id="1063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Running on battery (limited resource) </a:t>
            </a:r>
          </a:p>
          <a:p>
            <a:pPr lvl="1"/>
            <a:r>
              <a:rPr lang="en-US" altLang="cs-CZ" dirty="0"/>
              <a:t>days for personal network </a:t>
            </a:r>
          </a:p>
          <a:p>
            <a:pPr lvl="1"/>
            <a:r>
              <a:rPr lang="en-US" altLang="cs-CZ" dirty="0"/>
              <a:t>years for large scale monitoring network</a:t>
            </a:r>
          </a:p>
          <a:p>
            <a:pPr lvl="1"/>
            <a:r>
              <a:rPr lang="en-US" altLang="cs-CZ" dirty="0"/>
              <a:t>especially communication is energy-expensive</a:t>
            </a:r>
          </a:p>
          <a:p>
            <a:r>
              <a:rPr lang="en-US" altLang="cs-CZ" dirty="0"/>
              <a:t>Relatively limited computation power</a:t>
            </a:r>
          </a:p>
          <a:p>
            <a:pPr lvl="1"/>
            <a:r>
              <a:rPr lang="en-US" altLang="cs-CZ" dirty="0"/>
              <a:t>powerful CPU possible, but energy demanding</a:t>
            </a:r>
          </a:p>
          <a:p>
            <a:r>
              <a:rPr lang="en-US" altLang="cs-CZ" dirty="0"/>
              <a:t>Links can be temporal, network often disconnected</a:t>
            </a:r>
          </a:p>
          <a:p>
            <a:pPr lvl="1"/>
            <a:r>
              <a:rPr lang="en-US" altLang="cs-CZ" dirty="0"/>
              <a:t>by design, by necessity</a:t>
            </a:r>
            <a:endParaRPr lang="cs-CZ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5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Some differences from standard networks</a:t>
            </a: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Nodes can be captured by an attacker</a:t>
            </a:r>
          </a:p>
          <a:p>
            <a:pPr lvl="1"/>
            <a:r>
              <a:rPr lang="en-US" altLang="cs-CZ"/>
              <a:t>all secrets can be extracted from unprotected nodes </a:t>
            </a:r>
          </a:p>
          <a:p>
            <a:pPr lvl="1"/>
            <a:r>
              <a:rPr lang="en-US" altLang="cs-CZ"/>
              <a:t>and returned back as malicious node</a:t>
            </a:r>
          </a:p>
          <a:p>
            <a:r>
              <a:rPr lang="en-US" altLang="cs-CZ"/>
              <a:t>How to detect malicious node?</a:t>
            </a:r>
          </a:p>
          <a:p>
            <a:r>
              <a:rPr lang="en-US" altLang="cs-CZ"/>
              <a:t>How to react on detected malicious node?</a:t>
            </a:r>
          </a:p>
          <a:p>
            <a:endParaRPr lang="en-US" altLang="cs-CZ"/>
          </a:p>
        </p:txBody>
      </p:sp>
      <p:pic>
        <p:nvPicPr>
          <p:cNvPr id="1294340" name="Picture 4" descr="Mo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>
            <a:fillRect/>
          </a:stretch>
        </p:blipFill>
        <p:spPr bwMode="auto">
          <a:xfrm>
            <a:off x="7164388" y="3860800"/>
            <a:ext cx="10080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4341" name="Picture 5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3976688"/>
            <a:ext cx="13668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4342" name="Rectangle 6"/>
          <p:cNvSpPr>
            <a:spLocks noChangeArrowheads="1"/>
          </p:cNvSpPr>
          <p:nvPr/>
        </p:nvSpPr>
        <p:spPr bwMode="auto">
          <a:xfrm>
            <a:off x="1187450" y="4797425"/>
            <a:ext cx="6121400" cy="1223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cs-CZ" sz="2900" b="0"/>
              <a:t>When detection/reaction is hard, </a:t>
            </a:r>
          </a:p>
          <a:p>
            <a:pPr algn="ctr">
              <a:buFont typeface="Wingdings" pitchFamily="2" charset="2"/>
              <a:buNone/>
            </a:pPr>
            <a:r>
              <a:rPr lang="en-US" altLang="cs-CZ" sz="2900" b="0"/>
              <a:t>focus on prevention</a:t>
            </a:r>
            <a:r>
              <a:rPr lang="en-US" altLang="cs-CZ" sz="2100" b="0"/>
              <a:t>  </a:t>
            </a:r>
          </a:p>
        </p:txBody>
      </p:sp>
      <p:pic>
        <p:nvPicPr>
          <p:cNvPr id="1294343" name="Picture 7" descr="120px-Light_Bulb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688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7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 to wireless sensor networks</a:t>
            </a:r>
          </a:p>
          <a:p>
            <a:r>
              <a:rPr lang="en-GB" dirty="0"/>
              <a:t>Security considerations</a:t>
            </a:r>
          </a:p>
          <a:p>
            <a:pPr lvl="1"/>
            <a:r>
              <a:rPr lang="en-GB" dirty="0"/>
              <a:t>Why are WSNs special?</a:t>
            </a:r>
          </a:p>
          <a:p>
            <a:r>
              <a:rPr lang="en-GB" dirty="0"/>
              <a:t>Attacker models</a:t>
            </a:r>
          </a:p>
          <a:p>
            <a:r>
              <a:rPr lang="en-GB" dirty="0"/>
              <a:t>Routing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attacks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secure routing</a:t>
            </a:r>
          </a:p>
          <a:p>
            <a:r>
              <a:rPr lang="en-GB" dirty="0"/>
              <a:t>Intrusion detection, reaction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2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 in WSNs (network security)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Establishing network</a:t>
            </a:r>
          </a:p>
          <a:p>
            <a:pPr lvl="1"/>
            <a:r>
              <a:rPr lang="en-US" sz="2000" dirty="0"/>
              <a:t>Deployment, redeployment</a:t>
            </a:r>
          </a:p>
          <a:p>
            <a:pPr lvl="1"/>
            <a:r>
              <a:rPr lang="en-US" sz="2000" dirty="0"/>
              <a:t>Neighbor discovery, clustering</a:t>
            </a:r>
          </a:p>
          <a:p>
            <a:r>
              <a:rPr lang="en-US" sz="2400" dirty="0"/>
              <a:t>Using and maintaining network</a:t>
            </a:r>
          </a:p>
          <a:p>
            <a:pPr lvl="1"/>
            <a:r>
              <a:rPr lang="en-US" sz="2000" dirty="0"/>
              <a:t>Sensing, data collection, data aggregation </a:t>
            </a:r>
          </a:p>
          <a:p>
            <a:pPr lvl="1"/>
            <a:r>
              <a:rPr lang="en-US" sz="2000" dirty="0"/>
              <a:t>Routing and reliable communication</a:t>
            </a:r>
          </a:p>
          <a:p>
            <a:pPr lvl="1"/>
            <a:r>
              <a:rPr lang="en-US" sz="2000" dirty="0"/>
              <a:t>Energy efficiency of all tasks (running on battery)</a:t>
            </a:r>
          </a:p>
          <a:p>
            <a:r>
              <a:rPr lang="en-US" sz="2400" dirty="0"/>
              <a:t>Supporting security functions</a:t>
            </a:r>
          </a:p>
          <a:p>
            <a:pPr lvl="1"/>
            <a:r>
              <a:rPr lang="en-US" sz="2000" dirty="0"/>
              <a:t>Key management (pre-distribution, establishment, use)</a:t>
            </a:r>
          </a:p>
          <a:p>
            <a:pPr lvl="1"/>
            <a:r>
              <a:rPr lang="en-US" sz="2000" dirty="0"/>
              <a:t>Secure communication, authentication</a:t>
            </a:r>
          </a:p>
          <a:p>
            <a:pPr lvl="1"/>
            <a:r>
              <a:rPr lang="en-US" sz="2000" dirty="0"/>
              <a:t>Partially compromised network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7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Network lifetime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69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3203575" y="1628775"/>
            <a:ext cx="5761038" cy="28082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59" name="Rectangle 3"/>
          <p:cNvSpPr>
            <a:spLocks noChangeArrowheads="1"/>
          </p:cNvSpPr>
          <p:nvPr/>
        </p:nvSpPr>
        <p:spPr bwMode="auto">
          <a:xfrm>
            <a:off x="827088" y="1628775"/>
            <a:ext cx="2305050" cy="2808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0" name="Rectangle 4"/>
          <p:cNvSpPr>
            <a:spLocks noChangeArrowheads="1"/>
          </p:cNvSpPr>
          <p:nvPr/>
        </p:nvSpPr>
        <p:spPr bwMode="auto">
          <a:xfrm>
            <a:off x="0" y="1628775"/>
            <a:ext cx="755650" cy="4321175"/>
          </a:xfrm>
          <a:prstGeom prst="rect">
            <a:avLst/>
          </a:prstGeom>
          <a:solidFill>
            <a:srgbClr val="99CC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1" name="Line 5"/>
          <p:cNvSpPr>
            <a:spLocks noChangeShapeType="1"/>
          </p:cNvSpPr>
          <p:nvPr/>
        </p:nvSpPr>
        <p:spPr bwMode="auto">
          <a:xfrm flipH="1">
            <a:off x="179388" y="4043363"/>
            <a:ext cx="4176712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>
            <a:off x="5148263" y="4043363"/>
            <a:ext cx="35274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1197064" name="Group 8"/>
          <p:cNvGrpSpPr>
            <a:grpSpLocks/>
          </p:cNvGrpSpPr>
          <p:nvPr/>
        </p:nvGrpSpPr>
        <p:grpSpPr bwMode="auto">
          <a:xfrm>
            <a:off x="250825" y="3970338"/>
            <a:ext cx="2600325" cy="2447925"/>
            <a:chOff x="158" y="2501"/>
            <a:chExt cx="1638" cy="1542"/>
          </a:xfrm>
        </p:grpSpPr>
        <p:sp>
          <p:nvSpPr>
            <p:cNvPr id="1197065" name="Text Box 9"/>
            <p:cNvSpPr txBox="1">
              <a:spLocks noChangeArrowheads="1"/>
            </p:cNvSpPr>
            <p:nvPr/>
          </p:nvSpPr>
          <p:spPr bwMode="auto">
            <a:xfrm>
              <a:off x="417" y="3793"/>
              <a:ext cx="13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2000" b="0">
                  <a:latin typeface="Times New Roman" pitchFamily="18" charset="0"/>
                </a:rPr>
                <a:t>key pre-distribution</a:t>
              </a:r>
            </a:p>
          </p:txBody>
        </p:sp>
        <p:sp>
          <p:nvSpPr>
            <p:cNvPr id="1197066" name="Oval 10"/>
            <p:cNvSpPr>
              <a:spLocks noChangeArrowheads="1"/>
            </p:cNvSpPr>
            <p:nvPr/>
          </p:nvSpPr>
          <p:spPr bwMode="auto">
            <a:xfrm>
              <a:off x="158" y="2501"/>
              <a:ext cx="91" cy="91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067" name="AutoShape 11"/>
            <p:cNvCxnSpPr>
              <a:cxnSpLocks noChangeShapeType="1"/>
              <a:stCxn id="1197066" idx="4"/>
              <a:endCxn id="1197065" idx="1"/>
            </p:cNvCxnSpPr>
            <p:nvPr/>
          </p:nvCxnSpPr>
          <p:spPr bwMode="auto">
            <a:xfrm rot="16200000" flipH="1">
              <a:off x="-348" y="3152"/>
              <a:ext cx="1318" cy="2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068" name="Text Box 12"/>
          <p:cNvSpPr txBox="1">
            <a:spLocks noChangeArrowheads="1"/>
          </p:cNvSpPr>
          <p:nvPr/>
        </p:nvSpPr>
        <p:spPr bwMode="auto">
          <a:xfrm>
            <a:off x="8185150" y="401796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 b="0" i="1">
                <a:latin typeface="Times New Roman" pitchFamily="18" charset="0"/>
              </a:rPr>
              <a:t>time</a:t>
            </a:r>
          </a:p>
        </p:txBody>
      </p:sp>
      <p:grpSp>
        <p:nvGrpSpPr>
          <p:cNvPr id="1197069" name="Group 13"/>
          <p:cNvGrpSpPr>
            <a:grpSpLocks/>
          </p:cNvGrpSpPr>
          <p:nvPr/>
        </p:nvGrpSpPr>
        <p:grpSpPr bwMode="auto">
          <a:xfrm>
            <a:off x="3563938" y="1882775"/>
            <a:ext cx="3003550" cy="2232025"/>
            <a:chOff x="2245" y="1186"/>
            <a:chExt cx="1892" cy="1406"/>
          </a:xfrm>
        </p:grpSpPr>
        <p:grpSp>
          <p:nvGrpSpPr>
            <p:cNvPr id="1197070" name="Group 14"/>
            <p:cNvGrpSpPr>
              <a:grpSpLocks/>
            </p:cNvGrpSpPr>
            <p:nvPr/>
          </p:nvGrpSpPr>
          <p:grpSpPr bwMode="auto">
            <a:xfrm>
              <a:off x="2245" y="1186"/>
              <a:ext cx="1046" cy="1406"/>
              <a:chOff x="2245" y="1186"/>
              <a:chExt cx="1046" cy="1406"/>
            </a:xfrm>
          </p:grpSpPr>
          <p:sp>
            <p:nvSpPr>
              <p:cNvPr id="1197071" name="Text Box 15"/>
              <p:cNvSpPr txBox="1">
                <a:spLocks noChangeArrowheads="1"/>
              </p:cNvSpPr>
              <p:nvPr/>
            </p:nvSpPr>
            <p:spPr bwMode="auto">
              <a:xfrm>
                <a:off x="2471" y="1186"/>
                <a:ext cx="82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key update</a:t>
                </a:r>
              </a:p>
            </p:txBody>
          </p:sp>
          <p:sp>
            <p:nvSpPr>
              <p:cNvPr id="1197072" name="Oval 16"/>
              <p:cNvSpPr>
                <a:spLocks noChangeArrowheads="1"/>
              </p:cNvSpPr>
              <p:nvPr/>
            </p:nvSpPr>
            <p:spPr bwMode="auto">
              <a:xfrm>
                <a:off x="2245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3" name="AutoShape 17"/>
              <p:cNvCxnSpPr>
                <a:cxnSpLocks noChangeShapeType="1"/>
                <a:stCxn id="1197072" idx="0"/>
                <a:endCxn id="1197071" idx="1"/>
              </p:cNvCxnSpPr>
              <p:nvPr/>
            </p:nvCxnSpPr>
            <p:spPr bwMode="auto">
              <a:xfrm rot="5400000" flipH="1" flipV="1">
                <a:off x="1786" y="1816"/>
                <a:ext cx="118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74" name="Group 18"/>
            <p:cNvGrpSpPr>
              <a:grpSpLocks/>
            </p:cNvGrpSpPr>
            <p:nvPr/>
          </p:nvGrpSpPr>
          <p:grpSpPr bwMode="auto">
            <a:xfrm>
              <a:off x="2513" y="1389"/>
              <a:ext cx="1624" cy="1203"/>
              <a:chOff x="2513" y="1389"/>
              <a:chExt cx="1624" cy="1203"/>
            </a:xfrm>
          </p:grpSpPr>
          <p:sp>
            <p:nvSpPr>
              <p:cNvPr id="1197075" name="Text Box 19"/>
              <p:cNvSpPr txBox="1">
                <a:spLocks noChangeArrowheads="1"/>
              </p:cNvSpPr>
              <p:nvPr/>
            </p:nvSpPr>
            <p:spPr bwMode="auto">
              <a:xfrm>
                <a:off x="2739" y="1389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76" name="Oval 20"/>
              <p:cNvSpPr>
                <a:spLocks noChangeArrowheads="1"/>
              </p:cNvSpPr>
              <p:nvPr/>
            </p:nvSpPr>
            <p:spPr bwMode="auto">
              <a:xfrm>
                <a:off x="2513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7" name="AutoShape 21"/>
              <p:cNvCxnSpPr>
                <a:cxnSpLocks noChangeShapeType="1"/>
                <a:stCxn id="1197076" idx="0"/>
                <a:endCxn id="1197075" idx="1"/>
              </p:cNvCxnSpPr>
              <p:nvPr/>
            </p:nvCxnSpPr>
            <p:spPr bwMode="auto">
              <a:xfrm rot="16200000">
                <a:off x="2159" y="1914"/>
                <a:ext cx="97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78" name="Group 22"/>
          <p:cNvGrpSpPr>
            <a:grpSpLocks/>
          </p:cNvGrpSpPr>
          <p:nvPr/>
        </p:nvGrpSpPr>
        <p:grpSpPr bwMode="auto">
          <a:xfrm>
            <a:off x="1377950" y="3970338"/>
            <a:ext cx="3481388" cy="2054225"/>
            <a:chOff x="868" y="2501"/>
            <a:chExt cx="2193" cy="1294"/>
          </a:xfrm>
        </p:grpSpPr>
        <p:grpSp>
          <p:nvGrpSpPr>
            <p:cNvPr id="1197079" name="Group 23"/>
            <p:cNvGrpSpPr>
              <a:grpSpLocks/>
            </p:cNvGrpSpPr>
            <p:nvPr/>
          </p:nvGrpSpPr>
          <p:grpSpPr bwMode="auto">
            <a:xfrm>
              <a:off x="868" y="2501"/>
              <a:ext cx="1656" cy="1294"/>
              <a:chOff x="868" y="2501"/>
              <a:chExt cx="1656" cy="1294"/>
            </a:xfrm>
          </p:grpSpPr>
          <p:sp>
            <p:nvSpPr>
              <p:cNvPr id="1197080" name="Text Box 24"/>
              <p:cNvSpPr txBox="1">
                <a:spLocks noChangeArrowheads="1"/>
              </p:cNvSpPr>
              <p:nvPr/>
            </p:nvSpPr>
            <p:spPr bwMode="auto">
              <a:xfrm>
                <a:off x="1082" y="3545"/>
                <a:ext cx="14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physical deployment</a:t>
                </a:r>
              </a:p>
            </p:txBody>
          </p:sp>
          <p:sp>
            <p:nvSpPr>
              <p:cNvPr id="1197081" name="Oval 25"/>
              <p:cNvSpPr>
                <a:spLocks noChangeArrowheads="1"/>
              </p:cNvSpPr>
              <p:nvPr/>
            </p:nvSpPr>
            <p:spPr bwMode="auto">
              <a:xfrm>
                <a:off x="868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2" name="AutoShape 26"/>
              <p:cNvCxnSpPr>
                <a:cxnSpLocks noChangeShapeType="1"/>
                <a:stCxn id="1197081" idx="4"/>
                <a:endCxn id="1197080" idx="1"/>
              </p:cNvCxnSpPr>
              <p:nvPr/>
            </p:nvCxnSpPr>
            <p:spPr bwMode="auto">
              <a:xfrm rot="16200000" flipH="1">
                <a:off x="463" y="3051"/>
                <a:ext cx="1070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3" name="Group 27"/>
            <p:cNvGrpSpPr>
              <a:grpSpLocks/>
            </p:cNvGrpSpPr>
            <p:nvPr/>
          </p:nvGrpSpPr>
          <p:grpSpPr bwMode="auto">
            <a:xfrm>
              <a:off x="1108" y="2502"/>
              <a:ext cx="1621" cy="1066"/>
              <a:chOff x="1108" y="2502"/>
              <a:chExt cx="1621" cy="1066"/>
            </a:xfrm>
          </p:grpSpPr>
          <p:sp>
            <p:nvSpPr>
              <p:cNvPr id="1197084" name="Text Box 28"/>
              <p:cNvSpPr txBox="1">
                <a:spLocks noChangeArrowheads="1"/>
              </p:cNvSpPr>
              <p:nvPr/>
            </p:nvSpPr>
            <p:spPr bwMode="auto">
              <a:xfrm>
                <a:off x="1322" y="3318"/>
                <a:ext cx="1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neighbors discovery</a:t>
                </a:r>
              </a:p>
            </p:txBody>
          </p:sp>
          <p:sp>
            <p:nvSpPr>
              <p:cNvPr id="1197085" name="Oval 29"/>
              <p:cNvSpPr>
                <a:spLocks noChangeArrowheads="1"/>
              </p:cNvSpPr>
              <p:nvPr/>
            </p:nvSpPr>
            <p:spPr bwMode="auto">
              <a:xfrm>
                <a:off x="1108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6" name="AutoShape 30"/>
              <p:cNvCxnSpPr>
                <a:cxnSpLocks noChangeShapeType="1"/>
                <a:stCxn id="1197085" idx="4"/>
                <a:endCxn id="1197084" idx="1"/>
              </p:cNvCxnSpPr>
              <p:nvPr/>
            </p:nvCxnSpPr>
            <p:spPr bwMode="auto">
              <a:xfrm rot="16200000" flipH="1">
                <a:off x="817" y="2938"/>
                <a:ext cx="842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7" name="Group 31"/>
            <p:cNvGrpSpPr>
              <a:grpSpLocks/>
            </p:cNvGrpSpPr>
            <p:nvPr/>
          </p:nvGrpSpPr>
          <p:grpSpPr bwMode="auto">
            <a:xfrm>
              <a:off x="1621" y="2501"/>
              <a:ext cx="1243" cy="613"/>
              <a:chOff x="1621" y="2501"/>
              <a:chExt cx="1243" cy="613"/>
            </a:xfrm>
          </p:grpSpPr>
          <p:sp>
            <p:nvSpPr>
              <p:cNvPr id="1197088" name="Text Box 32"/>
              <p:cNvSpPr txBox="1">
                <a:spLocks noChangeArrowheads="1"/>
              </p:cNvSpPr>
              <p:nvPr/>
            </p:nvSpPr>
            <p:spPr bwMode="auto">
              <a:xfrm>
                <a:off x="1812" y="2864"/>
                <a:ext cx="10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link key setup </a:t>
                </a:r>
              </a:p>
            </p:txBody>
          </p:sp>
          <p:sp>
            <p:nvSpPr>
              <p:cNvPr id="1197089" name="Oval 33"/>
              <p:cNvSpPr>
                <a:spLocks noChangeArrowheads="1"/>
              </p:cNvSpPr>
              <p:nvPr/>
            </p:nvSpPr>
            <p:spPr bwMode="auto">
              <a:xfrm>
                <a:off x="1621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0" name="AutoShape 34"/>
              <p:cNvCxnSpPr>
                <a:cxnSpLocks noChangeShapeType="1"/>
                <a:stCxn id="1197089" idx="4"/>
                <a:endCxn id="1197088" idx="1"/>
              </p:cNvCxnSpPr>
              <p:nvPr/>
            </p:nvCxnSpPr>
            <p:spPr bwMode="auto">
              <a:xfrm rot="16200000" flipH="1">
                <a:off x="1545" y="2722"/>
                <a:ext cx="389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91" name="Group 35"/>
            <p:cNvGrpSpPr>
              <a:grpSpLocks/>
            </p:cNvGrpSpPr>
            <p:nvPr/>
          </p:nvGrpSpPr>
          <p:grpSpPr bwMode="auto">
            <a:xfrm>
              <a:off x="1357" y="2502"/>
              <a:ext cx="1704" cy="839"/>
              <a:chOff x="1357" y="2502"/>
              <a:chExt cx="1704" cy="839"/>
            </a:xfrm>
          </p:grpSpPr>
          <p:sp>
            <p:nvSpPr>
              <p:cNvPr id="1197092" name="Text Box 36"/>
              <p:cNvSpPr txBox="1">
                <a:spLocks noChangeArrowheads="1"/>
              </p:cNvSpPr>
              <p:nvPr/>
            </p:nvSpPr>
            <p:spPr bwMode="auto">
              <a:xfrm>
                <a:off x="1548" y="3091"/>
                <a:ext cx="15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nodes authentication  </a:t>
                </a:r>
              </a:p>
            </p:txBody>
          </p:sp>
          <p:sp>
            <p:nvSpPr>
              <p:cNvPr id="1197093" name="Oval 37"/>
              <p:cNvSpPr>
                <a:spLocks noChangeArrowheads="1"/>
              </p:cNvSpPr>
              <p:nvPr/>
            </p:nvSpPr>
            <p:spPr bwMode="auto">
              <a:xfrm>
                <a:off x="1357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4" name="AutoShape 38"/>
              <p:cNvCxnSpPr>
                <a:cxnSpLocks noChangeShapeType="1"/>
                <a:stCxn id="1197093" idx="4"/>
                <a:endCxn id="1197092" idx="1"/>
              </p:cNvCxnSpPr>
              <p:nvPr/>
            </p:nvCxnSpPr>
            <p:spPr bwMode="auto">
              <a:xfrm rot="16200000" flipH="1">
                <a:off x="1168" y="2836"/>
                <a:ext cx="615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95" name="Group 39"/>
          <p:cNvGrpSpPr>
            <a:grpSpLocks/>
          </p:cNvGrpSpPr>
          <p:nvPr/>
        </p:nvGrpSpPr>
        <p:grpSpPr bwMode="auto">
          <a:xfrm>
            <a:off x="5360988" y="3970338"/>
            <a:ext cx="3748087" cy="2447925"/>
            <a:chOff x="3377" y="2501"/>
            <a:chExt cx="2361" cy="1542"/>
          </a:xfrm>
        </p:grpSpPr>
        <p:grpSp>
          <p:nvGrpSpPr>
            <p:cNvPr id="1197096" name="Group 40"/>
            <p:cNvGrpSpPr>
              <a:grpSpLocks/>
            </p:cNvGrpSpPr>
            <p:nvPr/>
          </p:nvGrpSpPr>
          <p:grpSpPr bwMode="auto">
            <a:xfrm>
              <a:off x="4114" y="2501"/>
              <a:ext cx="1624" cy="681"/>
              <a:chOff x="4114" y="2501"/>
              <a:chExt cx="1624" cy="681"/>
            </a:xfrm>
          </p:grpSpPr>
          <p:sp>
            <p:nvSpPr>
              <p:cNvPr id="1197097" name="Text Box 41"/>
              <p:cNvSpPr txBox="1">
                <a:spLocks noChangeArrowheads="1"/>
              </p:cNvSpPr>
              <p:nvPr/>
            </p:nvSpPr>
            <p:spPr bwMode="auto">
              <a:xfrm>
                <a:off x="4340" y="2932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98" name="Oval 42"/>
              <p:cNvSpPr>
                <a:spLocks noChangeArrowheads="1"/>
              </p:cNvSpPr>
              <p:nvPr/>
            </p:nvSpPr>
            <p:spPr bwMode="auto">
              <a:xfrm>
                <a:off x="4114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9" name="AutoShape 43"/>
              <p:cNvCxnSpPr>
                <a:cxnSpLocks noChangeShapeType="1"/>
                <a:stCxn id="1197098" idx="4"/>
                <a:endCxn id="1197097" idx="1"/>
              </p:cNvCxnSpPr>
              <p:nvPr/>
            </p:nvCxnSpPr>
            <p:spPr bwMode="auto">
              <a:xfrm rot="16200000" flipH="1">
                <a:off x="4021" y="2739"/>
                <a:ext cx="457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100" name="Group 44"/>
            <p:cNvGrpSpPr>
              <a:grpSpLocks/>
            </p:cNvGrpSpPr>
            <p:nvPr/>
          </p:nvGrpSpPr>
          <p:grpSpPr bwMode="auto">
            <a:xfrm>
              <a:off x="3377" y="2501"/>
              <a:ext cx="1745" cy="1542"/>
              <a:chOff x="3377" y="2501"/>
              <a:chExt cx="1745" cy="1542"/>
            </a:xfrm>
          </p:grpSpPr>
          <p:sp>
            <p:nvSpPr>
              <p:cNvPr id="1197101" name="Text Box 45"/>
              <p:cNvSpPr txBox="1">
                <a:spLocks noChangeArrowheads="1"/>
              </p:cNvSpPr>
              <p:nvPr/>
            </p:nvSpPr>
            <p:spPr bwMode="auto">
              <a:xfrm>
                <a:off x="3607" y="3793"/>
                <a:ext cx="15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nodes re-deployment </a:t>
                </a:r>
              </a:p>
            </p:txBody>
          </p:sp>
          <p:sp>
            <p:nvSpPr>
              <p:cNvPr id="1197102" name="Oval 46"/>
              <p:cNvSpPr>
                <a:spLocks noChangeArrowheads="1"/>
              </p:cNvSpPr>
              <p:nvPr/>
            </p:nvSpPr>
            <p:spPr bwMode="auto">
              <a:xfrm>
                <a:off x="3377" y="2501"/>
                <a:ext cx="91" cy="91"/>
              </a:xfrm>
              <a:prstGeom prst="ellipse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03" name="AutoShape 47"/>
              <p:cNvCxnSpPr>
                <a:cxnSpLocks noChangeShapeType="1"/>
                <a:stCxn id="1197102" idx="4"/>
                <a:endCxn id="1197101" idx="1"/>
              </p:cNvCxnSpPr>
              <p:nvPr/>
            </p:nvCxnSpPr>
            <p:spPr bwMode="auto">
              <a:xfrm rot="16200000" flipH="1">
                <a:off x="2856" y="3167"/>
                <a:ext cx="1318" cy="184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97104" name="Group 48"/>
              <p:cNvGrpSpPr>
                <a:grpSpLocks/>
              </p:cNvGrpSpPr>
              <p:nvPr/>
            </p:nvGrpSpPr>
            <p:grpSpPr bwMode="auto">
              <a:xfrm>
                <a:off x="3642" y="2502"/>
                <a:ext cx="1435" cy="1325"/>
                <a:chOff x="3642" y="2502"/>
                <a:chExt cx="1435" cy="1325"/>
              </a:xfrm>
            </p:grpSpPr>
            <p:sp>
              <p:nvSpPr>
                <p:cNvPr id="119710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33" y="3385"/>
                  <a:ext cx="1244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 dirty="0">
                      <a:latin typeface="Times New Roman" pitchFamily="18" charset="0"/>
                    </a:rPr>
                    <a:t>new to old nodes </a:t>
                  </a:r>
                </a:p>
                <a:p>
                  <a:r>
                    <a:rPr lang="en-US" altLang="cs-CZ" sz="2000" b="0" dirty="0">
                      <a:latin typeface="Times New Roman" pitchFamily="18" charset="0"/>
                    </a:rPr>
                    <a:t>authentication  </a:t>
                  </a:r>
                </a:p>
              </p:txBody>
            </p:sp>
            <p:sp>
              <p:nvSpPr>
                <p:cNvPr id="1197106" name="Oval 50"/>
                <p:cNvSpPr>
                  <a:spLocks noChangeArrowheads="1"/>
                </p:cNvSpPr>
                <p:nvPr/>
              </p:nvSpPr>
              <p:spPr bwMode="auto">
                <a:xfrm>
                  <a:off x="3642" y="2502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07" name="AutoShape 51"/>
                <p:cNvCxnSpPr>
                  <a:cxnSpLocks noChangeShapeType="1"/>
                  <a:stCxn id="1197106" idx="4"/>
                  <a:endCxn id="1197105" idx="1"/>
                </p:cNvCxnSpPr>
                <p:nvPr/>
              </p:nvCxnSpPr>
              <p:spPr bwMode="auto">
                <a:xfrm rot="16200000" flipH="1">
                  <a:off x="3258" y="3031"/>
                  <a:ext cx="1005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97108" name="Group 52"/>
              <p:cNvGrpSpPr>
                <a:grpSpLocks/>
              </p:cNvGrpSpPr>
              <p:nvPr/>
            </p:nvGrpSpPr>
            <p:grpSpPr bwMode="auto">
              <a:xfrm>
                <a:off x="3879" y="2501"/>
                <a:ext cx="1243" cy="907"/>
                <a:chOff x="3879" y="2501"/>
                <a:chExt cx="1243" cy="907"/>
              </a:xfrm>
            </p:grpSpPr>
            <p:sp>
              <p:nvSpPr>
                <p:cNvPr id="119710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070" y="3158"/>
                  <a:ext cx="105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>
                      <a:latin typeface="Times New Roman" pitchFamily="18" charset="0"/>
                    </a:rPr>
                    <a:t>link key setup </a:t>
                  </a:r>
                </a:p>
              </p:txBody>
            </p:sp>
            <p:sp>
              <p:nvSpPr>
                <p:cNvPr id="1197110" name="Oval 54"/>
                <p:cNvSpPr>
                  <a:spLocks noChangeArrowheads="1"/>
                </p:cNvSpPr>
                <p:nvPr/>
              </p:nvSpPr>
              <p:spPr bwMode="auto">
                <a:xfrm>
                  <a:off x="3879" y="2501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11" name="AutoShape 55"/>
                <p:cNvCxnSpPr>
                  <a:cxnSpLocks noChangeShapeType="1"/>
                  <a:stCxn id="1197110" idx="4"/>
                  <a:endCxn id="1197109" idx="1"/>
                </p:cNvCxnSpPr>
                <p:nvPr/>
              </p:nvCxnSpPr>
              <p:spPr bwMode="auto">
                <a:xfrm rot="16200000" flipH="1">
                  <a:off x="3656" y="2869"/>
                  <a:ext cx="683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197112" name="Group 56"/>
          <p:cNvGrpSpPr>
            <a:grpSpLocks/>
          </p:cNvGrpSpPr>
          <p:nvPr/>
        </p:nvGrpSpPr>
        <p:grpSpPr bwMode="auto">
          <a:xfrm>
            <a:off x="3203575" y="1557338"/>
            <a:ext cx="5616575" cy="2557462"/>
            <a:chOff x="2018" y="981"/>
            <a:chExt cx="3538" cy="1611"/>
          </a:xfrm>
        </p:grpSpPr>
        <p:grpSp>
          <p:nvGrpSpPr>
            <p:cNvPr id="1197113" name="Group 57"/>
            <p:cNvGrpSpPr>
              <a:grpSpLocks/>
            </p:cNvGrpSpPr>
            <p:nvPr/>
          </p:nvGrpSpPr>
          <p:grpSpPr bwMode="auto">
            <a:xfrm>
              <a:off x="2018" y="981"/>
              <a:ext cx="1651" cy="1611"/>
              <a:chOff x="1927" y="981"/>
              <a:chExt cx="1651" cy="1611"/>
            </a:xfrm>
          </p:grpSpPr>
          <p:sp>
            <p:nvSpPr>
              <p:cNvPr id="1197114" name="Text Box 58"/>
              <p:cNvSpPr txBox="1">
                <a:spLocks noChangeArrowheads="1"/>
              </p:cNvSpPr>
              <p:nvPr/>
            </p:nvSpPr>
            <p:spPr bwMode="auto">
              <a:xfrm>
                <a:off x="2153" y="981"/>
                <a:ext cx="142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i="1" dirty="0">
                    <a:solidFill>
                      <a:srgbClr val="CC0000"/>
                    </a:solidFill>
                    <a:latin typeface="Times New Roman" pitchFamily="18" charset="0"/>
                  </a:rPr>
                  <a:t>Network operation</a:t>
                </a:r>
                <a:r>
                  <a:rPr lang="en-US" altLang="cs-CZ" sz="2000" b="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197115" name="Oval 59"/>
              <p:cNvSpPr>
                <a:spLocks noChangeArrowheads="1"/>
              </p:cNvSpPr>
              <p:nvPr/>
            </p:nvSpPr>
            <p:spPr bwMode="auto">
              <a:xfrm>
                <a:off x="1927" y="2501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16" name="AutoShape 60"/>
              <p:cNvCxnSpPr>
                <a:cxnSpLocks noChangeShapeType="1"/>
                <a:stCxn id="1197115" idx="0"/>
                <a:endCxn id="1197114" idx="1"/>
              </p:cNvCxnSpPr>
              <p:nvPr/>
            </p:nvCxnSpPr>
            <p:spPr bwMode="auto">
              <a:xfrm rot="5400000" flipH="1" flipV="1">
                <a:off x="1366" y="1714"/>
                <a:ext cx="1394" cy="180"/>
              </a:xfrm>
              <a:prstGeom prst="bentConnector2">
                <a:avLst/>
              </a:prstGeom>
              <a:noFill/>
              <a:ln w="25400">
                <a:solidFill>
                  <a:srgbClr val="8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97117" name="Line 61"/>
            <p:cNvSpPr>
              <a:spLocks noChangeShapeType="1"/>
            </p:cNvSpPr>
            <p:nvPr/>
          </p:nvSpPr>
          <p:spPr bwMode="auto">
            <a:xfrm>
              <a:off x="3579" y="1098"/>
              <a:ext cx="1977" cy="19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1197118" name="Group 62"/>
          <p:cNvGrpSpPr>
            <a:grpSpLocks/>
          </p:cNvGrpSpPr>
          <p:nvPr/>
        </p:nvGrpSpPr>
        <p:grpSpPr bwMode="auto">
          <a:xfrm>
            <a:off x="827088" y="1557338"/>
            <a:ext cx="2312992" cy="2540000"/>
            <a:chOff x="477" y="992"/>
            <a:chExt cx="1457" cy="1600"/>
          </a:xfrm>
        </p:grpSpPr>
        <p:sp>
          <p:nvSpPr>
            <p:cNvPr id="1197119" name="Text Box 63"/>
            <p:cNvSpPr txBox="1">
              <a:spLocks noChangeArrowheads="1"/>
            </p:cNvSpPr>
            <p:nvPr/>
          </p:nvSpPr>
          <p:spPr bwMode="auto">
            <a:xfrm>
              <a:off x="640" y="992"/>
              <a:ext cx="12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cs-CZ" sz="2000" b="0" i="1" dirty="0">
                  <a:solidFill>
                    <a:schemeClr val="accent2"/>
                  </a:solidFill>
                  <a:latin typeface="Times New Roman" pitchFamily="18" charset="0"/>
                </a:rPr>
                <a:t>Initial deployment</a:t>
              </a:r>
              <a:endParaRPr lang="en-US" altLang="cs-CZ" sz="2000" b="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97120" name="Oval 64"/>
            <p:cNvSpPr>
              <a:spLocks noChangeArrowheads="1"/>
            </p:cNvSpPr>
            <p:nvPr/>
          </p:nvSpPr>
          <p:spPr bwMode="auto">
            <a:xfrm>
              <a:off x="477" y="2501"/>
              <a:ext cx="91" cy="9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121" name="AutoShape 65"/>
            <p:cNvCxnSpPr>
              <a:cxnSpLocks noChangeShapeType="1"/>
              <a:stCxn id="1197120" idx="0"/>
              <a:endCxn id="1197119" idx="1"/>
            </p:cNvCxnSpPr>
            <p:nvPr/>
          </p:nvCxnSpPr>
          <p:spPr bwMode="auto">
            <a:xfrm rot="5400000" flipH="1" flipV="1">
              <a:off x="-110" y="1751"/>
              <a:ext cx="1383" cy="117"/>
            </a:xfrm>
            <a:prstGeom prst="bentConnector2">
              <a:avLst/>
            </a:prstGeom>
            <a:noFill/>
            <a:ln w="2540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122" name="Line 66"/>
          <p:cNvSpPr>
            <a:spLocks noChangeShapeType="1"/>
          </p:cNvSpPr>
          <p:nvPr/>
        </p:nvSpPr>
        <p:spPr bwMode="auto">
          <a:xfrm flipH="1">
            <a:off x="4356100" y="4043363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cxnSp>
        <p:nvCxnSpPr>
          <p:cNvPr id="1197123" name="AutoShape 67"/>
          <p:cNvCxnSpPr>
            <a:cxnSpLocks noChangeShapeType="1"/>
            <a:stCxn id="1197098" idx="0"/>
            <a:endCxn id="1197076" idx="7"/>
          </p:cNvCxnSpPr>
          <p:nvPr/>
        </p:nvCxnSpPr>
        <p:spPr bwMode="auto">
          <a:xfrm rot="16200000" flipH="1" flipV="1">
            <a:off x="5348288" y="2722563"/>
            <a:ext cx="20637" cy="2490787"/>
          </a:xfrm>
          <a:prstGeom prst="curvedConnector3">
            <a:avLst>
              <a:gd name="adj1" fmla="val -2538463"/>
            </a:avLst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59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9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8" grpId="0" animBg="1"/>
      <p:bldP spid="11970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Attacker models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Attacker Models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1926" y="1008176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81" y="543865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57" y="542626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models - capabilities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pPr lvl="0"/>
            <a:r>
              <a:rPr lang="en-GB" dirty="0"/>
              <a:t>Passive attacker</a:t>
            </a:r>
          </a:p>
          <a:p>
            <a:pPr lvl="1"/>
            <a:r>
              <a:rPr lang="en-GB" dirty="0"/>
              <a:t>Does not inject/modify messages and does not jam</a:t>
            </a:r>
            <a:endParaRPr lang="cs-CZ" dirty="0"/>
          </a:p>
          <a:p>
            <a:pPr lvl="0"/>
            <a:r>
              <a:rPr lang="en-GB" dirty="0"/>
              <a:t>Active attacker</a:t>
            </a:r>
          </a:p>
          <a:p>
            <a:pPr lvl="1"/>
            <a:r>
              <a:rPr lang="en-GB" dirty="0"/>
              <a:t>May inject/modify messages or perform jamming</a:t>
            </a:r>
            <a:endParaRPr lang="cs-CZ" dirty="0"/>
          </a:p>
          <a:p>
            <a:pPr lvl="0"/>
            <a:r>
              <a:rPr lang="en-GB" dirty="0"/>
              <a:t>External attacker </a:t>
            </a:r>
          </a:p>
          <a:p>
            <a:pPr lvl="1"/>
            <a:r>
              <a:rPr lang="en-GB" dirty="0"/>
              <a:t>Not a legitimate member of a network</a:t>
            </a:r>
          </a:p>
          <a:p>
            <a:pPr lvl="1"/>
            <a:r>
              <a:rPr lang="en-GB" dirty="0"/>
              <a:t>Not compromised any node or used key (yet)</a:t>
            </a:r>
            <a:endParaRPr lang="cs-CZ" dirty="0"/>
          </a:p>
          <a:p>
            <a:pPr lvl="0"/>
            <a:r>
              <a:rPr lang="en-GB" dirty="0"/>
              <a:t>Internal attacker </a:t>
            </a:r>
          </a:p>
          <a:p>
            <a:pPr lvl="1"/>
            <a:r>
              <a:rPr lang="en-GB" dirty="0"/>
              <a:t>Legitimate member of a network </a:t>
            </a:r>
          </a:p>
          <a:p>
            <a:pPr lvl="1"/>
            <a:r>
              <a:rPr lang="en-GB" dirty="0"/>
              <a:t>compromised a single/few static/mobile sensor node(s) and/or possesses a single/few key(s)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8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models – capabilities (cont.)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Local attacker</a:t>
            </a:r>
          </a:p>
          <a:p>
            <a:pPr lvl="1"/>
            <a:r>
              <a:rPr lang="en-GB" dirty="0"/>
              <a:t>Can overhear only a local area: single or few hop(s) </a:t>
            </a:r>
          </a:p>
          <a:p>
            <a:pPr lvl="1"/>
            <a:r>
              <a:rPr lang="en-GB" dirty="0"/>
              <a:t>Depending on antenna, transmission signal strength…</a:t>
            </a:r>
            <a:endParaRPr lang="cs-CZ" dirty="0"/>
          </a:p>
          <a:p>
            <a:pPr lvl="0"/>
            <a:r>
              <a:rPr lang="en-GB" dirty="0"/>
              <a:t>Global attacker</a:t>
            </a:r>
          </a:p>
          <a:p>
            <a:pPr lvl="1"/>
            <a:r>
              <a:rPr lang="en-GB" dirty="0"/>
              <a:t>Can overhear most/all node-to-node and node-to-base station communication simultaneously for all the time</a:t>
            </a:r>
            <a:endParaRPr lang="cs-CZ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4901423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4435873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Attacker models - levels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Level 1 attacker </a:t>
            </a:r>
          </a:p>
          <a:p>
            <a:pPr lvl="1"/>
            <a:r>
              <a:rPr lang="en-GB" dirty="0"/>
              <a:t>A low cost attacker with minimum equipment requirements</a:t>
            </a:r>
            <a:endParaRPr lang="cs-CZ" dirty="0"/>
          </a:p>
          <a:p>
            <a:pPr lvl="1"/>
            <a:r>
              <a:rPr lang="en-GB" dirty="0"/>
              <a:t>Typical capabilities: Passive, External, Local  </a:t>
            </a:r>
            <a:endParaRPr lang="cs-CZ" dirty="0"/>
          </a:p>
          <a:p>
            <a:r>
              <a:rPr lang="en-GB" dirty="0"/>
              <a:t>Level 2 attacker </a:t>
            </a:r>
          </a:p>
          <a:p>
            <a:pPr lvl="1"/>
            <a:r>
              <a:rPr lang="en-GB" dirty="0"/>
              <a:t>A medium cost attacker with distributed eavesdropping and transmitting device(s), but no compromised node </a:t>
            </a:r>
          </a:p>
          <a:p>
            <a:pPr lvl="1"/>
            <a:r>
              <a:rPr lang="en-GB" dirty="0"/>
              <a:t>Typically a group of people with radio devices</a:t>
            </a:r>
            <a:endParaRPr lang="cs-CZ" dirty="0"/>
          </a:p>
          <a:p>
            <a:pPr lvl="1"/>
            <a:r>
              <a:rPr lang="en-GB" dirty="0"/>
              <a:t>Typical capabilities: Active, External, Global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724959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259409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6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Attacker models – levels (cont.)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Level 3 attacker </a:t>
            </a:r>
          </a:p>
          <a:p>
            <a:pPr lvl="1"/>
            <a:r>
              <a:rPr lang="en-GB" dirty="0"/>
              <a:t>A medium cost attacker with common or special equipment and knowledge</a:t>
            </a:r>
          </a:p>
          <a:p>
            <a:pPr lvl="1"/>
            <a:r>
              <a:rPr lang="en-GB" dirty="0"/>
              <a:t>The most common one as far as intentional serious attacks on a network are concerned</a:t>
            </a:r>
          </a:p>
          <a:p>
            <a:pPr lvl="1"/>
            <a:r>
              <a:rPr lang="en-GB" dirty="0"/>
              <a:t>Typical capabilities: Active, Internal, Local </a:t>
            </a:r>
            <a:endParaRPr lang="cs-CZ" dirty="0"/>
          </a:p>
          <a:p>
            <a:r>
              <a:rPr lang="en-GB" dirty="0"/>
              <a:t>Level 4 attacker </a:t>
            </a:r>
          </a:p>
          <a:p>
            <a:pPr lvl="1"/>
            <a:r>
              <a:rPr lang="en-GB" dirty="0"/>
              <a:t>A high cost attacker with special equipment and knowledge (well-funded organization with high motivation)</a:t>
            </a:r>
            <a:endParaRPr lang="cs-CZ" dirty="0"/>
          </a:p>
          <a:p>
            <a:pPr lvl="1"/>
            <a:r>
              <a:rPr lang="en-GB" dirty="0"/>
              <a:t>Typical capabilities: Active, Internal, Global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724959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259409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Routing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679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2169"/>
            <a:ext cx="8229600" cy="792088"/>
          </a:xfrm>
        </p:spPr>
        <p:txBody>
          <a:bodyPr/>
          <a:lstStyle/>
          <a:p>
            <a:r>
              <a:rPr lang="en-US" dirty="0"/>
              <a:t>Target network topology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2048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97352"/>
            <a:ext cx="4644232" cy="260648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| PA197 Wireless sensor networks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37988" name="Oval 4"/>
          <p:cNvSpPr>
            <a:spLocks noChangeArrowheads="1"/>
          </p:cNvSpPr>
          <p:nvPr/>
        </p:nvSpPr>
        <p:spPr bwMode="auto">
          <a:xfrm>
            <a:off x="445269" y="50320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89" name="Oval 5"/>
          <p:cNvSpPr>
            <a:spLocks noChangeArrowheads="1"/>
          </p:cNvSpPr>
          <p:nvPr/>
        </p:nvSpPr>
        <p:spPr bwMode="auto">
          <a:xfrm>
            <a:off x="2699519" y="2966739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0" name="Oval 6"/>
          <p:cNvSpPr>
            <a:spLocks noChangeArrowheads="1"/>
          </p:cNvSpPr>
          <p:nvPr/>
        </p:nvSpPr>
        <p:spPr bwMode="auto">
          <a:xfrm>
            <a:off x="3564707" y="4838402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1" name="Oval 7"/>
          <p:cNvSpPr>
            <a:spLocks noChangeArrowheads="1"/>
          </p:cNvSpPr>
          <p:nvPr/>
        </p:nvSpPr>
        <p:spPr bwMode="auto">
          <a:xfrm>
            <a:off x="5220469" y="21745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2" name="Oval 8"/>
          <p:cNvSpPr>
            <a:spLocks noChangeArrowheads="1"/>
          </p:cNvSpPr>
          <p:nvPr/>
        </p:nvSpPr>
        <p:spPr bwMode="auto">
          <a:xfrm>
            <a:off x="250825" y="2950511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3" name="Oval 9"/>
          <p:cNvSpPr>
            <a:spLocks noChangeArrowheads="1"/>
          </p:cNvSpPr>
          <p:nvPr/>
        </p:nvSpPr>
        <p:spPr bwMode="auto">
          <a:xfrm>
            <a:off x="1835919" y="4406602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4" name="Oval 10"/>
          <p:cNvSpPr>
            <a:spLocks noChangeArrowheads="1"/>
          </p:cNvSpPr>
          <p:nvPr/>
        </p:nvSpPr>
        <p:spPr bwMode="auto">
          <a:xfrm>
            <a:off x="4067944" y="3471564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5" name="Oval 11"/>
          <p:cNvSpPr>
            <a:spLocks noChangeArrowheads="1"/>
          </p:cNvSpPr>
          <p:nvPr/>
        </p:nvSpPr>
        <p:spPr bwMode="auto">
          <a:xfrm>
            <a:off x="1691457" y="1814214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6" name="Oval 12"/>
          <p:cNvSpPr>
            <a:spLocks noChangeArrowheads="1"/>
          </p:cNvSpPr>
          <p:nvPr/>
        </p:nvSpPr>
        <p:spPr bwMode="auto">
          <a:xfrm>
            <a:off x="4067944" y="1526877"/>
            <a:ext cx="649288" cy="6477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dirty="0"/>
              <a:t>BS</a:t>
            </a:r>
          </a:p>
        </p:txBody>
      </p:sp>
      <p:sp>
        <p:nvSpPr>
          <p:cNvPr id="937997" name="Oval 13"/>
          <p:cNvSpPr>
            <a:spLocks noChangeArrowheads="1"/>
          </p:cNvSpPr>
          <p:nvPr/>
        </p:nvSpPr>
        <p:spPr bwMode="auto">
          <a:xfrm>
            <a:off x="5364932" y="4406602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937998" name="AutoShape 14"/>
          <p:cNvCxnSpPr>
            <a:cxnSpLocks noChangeShapeType="1"/>
            <a:stCxn id="937993" idx="6"/>
            <a:endCxn id="937990" idx="2"/>
          </p:cNvCxnSpPr>
          <p:nvPr/>
        </p:nvCxnSpPr>
        <p:spPr bwMode="auto">
          <a:xfrm>
            <a:off x="2497907" y="4730452"/>
            <a:ext cx="10541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7999" name="AutoShape 15"/>
          <p:cNvCxnSpPr>
            <a:cxnSpLocks noChangeShapeType="1"/>
            <a:stCxn id="937989" idx="4"/>
            <a:endCxn id="937990" idx="1"/>
          </p:cNvCxnSpPr>
          <p:nvPr/>
        </p:nvCxnSpPr>
        <p:spPr bwMode="auto">
          <a:xfrm>
            <a:off x="3024957" y="3627139"/>
            <a:ext cx="635000" cy="1293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0" name="AutoShape 16"/>
          <p:cNvCxnSpPr>
            <a:cxnSpLocks noChangeShapeType="1"/>
            <a:stCxn id="937994" idx="4"/>
            <a:endCxn id="937990" idx="7"/>
          </p:cNvCxnSpPr>
          <p:nvPr/>
        </p:nvCxnSpPr>
        <p:spPr bwMode="auto">
          <a:xfrm flipH="1">
            <a:off x="4118744" y="4131964"/>
            <a:ext cx="274638" cy="7889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1" name="AutoShape 17"/>
          <p:cNvCxnSpPr>
            <a:cxnSpLocks noChangeShapeType="1"/>
            <a:stCxn id="937996" idx="4"/>
            <a:endCxn id="937994" idx="0"/>
          </p:cNvCxnSpPr>
          <p:nvPr/>
        </p:nvCxnSpPr>
        <p:spPr bwMode="auto">
          <a:xfrm>
            <a:off x="4393382" y="2187277"/>
            <a:ext cx="0" cy="127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2" name="AutoShape 18"/>
          <p:cNvCxnSpPr>
            <a:cxnSpLocks noChangeShapeType="1"/>
            <a:stCxn id="937989" idx="6"/>
            <a:endCxn id="937994" idx="2"/>
          </p:cNvCxnSpPr>
          <p:nvPr/>
        </p:nvCxnSpPr>
        <p:spPr bwMode="auto">
          <a:xfrm>
            <a:off x="3361507" y="3290589"/>
            <a:ext cx="693737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3" name="AutoShape 19"/>
          <p:cNvCxnSpPr>
            <a:cxnSpLocks noChangeShapeType="1"/>
            <a:stCxn id="937995" idx="4"/>
            <a:endCxn id="937993" idx="0"/>
          </p:cNvCxnSpPr>
          <p:nvPr/>
        </p:nvCxnSpPr>
        <p:spPr bwMode="auto">
          <a:xfrm>
            <a:off x="2016894" y="2474614"/>
            <a:ext cx="144463" cy="191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4" name="AutoShape 20"/>
          <p:cNvCxnSpPr>
            <a:cxnSpLocks noChangeShapeType="1"/>
            <a:stCxn id="937995" idx="5"/>
            <a:endCxn id="937989" idx="1"/>
          </p:cNvCxnSpPr>
          <p:nvPr/>
        </p:nvCxnSpPr>
        <p:spPr bwMode="auto">
          <a:xfrm>
            <a:off x="2245494" y="2379364"/>
            <a:ext cx="549275" cy="669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5" name="AutoShape 21"/>
          <p:cNvCxnSpPr>
            <a:cxnSpLocks noChangeShapeType="1"/>
            <a:stCxn id="937989" idx="2"/>
            <a:endCxn id="937992" idx="6"/>
          </p:cNvCxnSpPr>
          <p:nvPr/>
        </p:nvCxnSpPr>
        <p:spPr bwMode="auto">
          <a:xfrm flipH="1" flipV="1">
            <a:off x="900113" y="3274361"/>
            <a:ext cx="1799406" cy="1622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6" name="AutoShape 22"/>
          <p:cNvCxnSpPr>
            <a:cxnSpLocks noChangeShapeType="1"/>
            <a:stCxn id="937988" idx="6"/>
            <a:endCxn id="937990" idx="3"/>
          </p:cNvCxnSpPr>
          <p:nvPr/>
        </p:nvCxnSpPr>
        <p:spPr bwMode="auto">
          <a:xfrm>
            <a:off x="1107257" y="5355927"/>
            <a:ext cx="2552700" cy="47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7" name="AutoShape 23"/>
          <p:cNvCxnSpPr>
            <a:cxnSpLocks noChangeShapeType="1"/>
            <a:stCxn id="937993" idx="2"/>
            <a:endCxn id="937992" idx="5"/>
          </p:cNvCxnSpPr>
          <p:nvPr/>
        </p:nvCxnSpPr>
        <p:spPr bwMode="auto">
          <a:xfrm flipH="1" flipV="1">
            <a:off x="805027" y="3503358"/>
            <a:ext cx="1030892" cy="122709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8" name="AutoShape 24"/>
          <p:cNvCxnSpPr>
            <a:cxnSpLocks noChangeShapeType="1"/>
            <a:stCxn id="937996" idx="3"/>
            <a:endCxn id="937989" idx="7"/>
          </p:cNvCxnSpPr>
          <p:nvPr/>
        </p:nvCxnSpPr>
        <p:spPr bwMode="auto">
          <a:xfrm flipH="1">
            <a:off x="3253557" y="2092027"/>
            <a:ext cx="909637" cy="9572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9" name="AutoShape 25"/>
          <p:cNvCxnSpPr>
            <a:cxnSpLocks noChangeShapeType="1"/>
            <a:stCxn id="937991" idx="4"/>
            <a:endCxn id="937997" idx="0"/>
          </p:cNvCxnSpPr>
          <p:nvPr/>
        </p:nvCxnSpPr>
        <p:spPr bwMode="auto">
          <a:xfrm>
            <a:off x="5545907" y="2834977"/>
            <a:ext cx="144462" cy="1558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0" name="AutoShape 26"/>
          <p:cNvCxnSpPr>
            <a:cxnSpLocks noChangeShapeType="1"/>
            <a:stCxn id="937994" idx="5"/>
            <a:endCxn id="937997" idx="1"/>
          </p:cNvCxnSpPr>
          <p:nvPr/>
        </p:nvCxnSpPr>
        <p:spPr bwMode="auto">
          <a:xfrm>
            <a:off x="4621982" y="4036714"/>
            <a:ext cx="838200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1" name="AutoShape 27"/>
          <p:cNvCxnSpPr>
            <a:cxnSpLocks noChangeShapeType="1"/>
            <a:stCxn id="937994" idx="7"/>
            <a:endCxn id="937991" idx="3"/>
          </p:cNvCxnSpPr>
          <p:nvPr/>
        </p:nvCxnSpPr>
        <p:spPr bwMode="auto">
          <a:xfrm flipV="1">
            <a:off x="4621982" y="2739727"/>
            <a:ext cx="693737" cy="8143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2" name="AutoShape 28"/>
          <p:cNvCxnSpPr>
            <a:cxnSpLocks noChangeShapeType="1"/>
            <a:stCxn id="937993" idx="2"/>
            <a:endCxn id="937988" idx="7"/>
          </p:cNvCxnSpPr>
          <p:nvPr/>
        </p:nvCxnSpPr>
        <p:spPr bwMode="auto">
          <a:xfrm flipH="1">
            <a:off x="999307" y="4730452"/>
            <a:ext cx="823912" cy="384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3" name="AutoShape 29"/>
          <p:cNvCxnSpPr>
            <a:cxnSpLocks noChangeShapeType="1"/>
            <a:stCxn id="937996" idx="6"/>
            <a:endCxn id="937991" idx="1"/>
          </p:cNvCxnSpPr>
          <p:nvPr/>
        </p:nvCxnSpPr>
        <p:spPr bwMode="auto">
          <a:xfrm>
            <a:off x="4729932" y="1850727"/>
            <a:ext cx="585787" cy="406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6684144" y="47907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7414394" y="494047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Sensor node</a:t>
            </a:r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6652393" y="5637237"/>
            <a:ext cx="649288" cy="6477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dirty="0"/>
              <a:t>BS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7414394" y="57892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Base station</a:t>
            </a:r>
          </a:p>
        </p:txBody>
      </p:sp>
      <p:sp>
        <p:nvSpPr>
          <p:cNvPr id="6" name="Srdce 5"/>
          <p:cNvSpPr/>
          <p:nvPr/>
        </p:nvSpPr>
        <p:spPr>
          <a:xfrm>
            <a:off x="343644" y="3040017"/>
            <a:ext cx="454844" cy="492125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15451 0.22755 L 0.37656 0.28913 L 0.43837 0.07315 L 0.43229 -0.19212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8" grpId="0" animBg="1"/>
      <p:bldP spid="937989" grpId="0" animBg="1"/>
      <p:bldP spid="937990" grpId="0" animBg="1"/>
      <p:bldP spid="937991" grpId="0" animBg="1"/>
      <p:bldP spid="937992" grpId="0" animBg="1"/>
      <p:bldP spid="937993" grpId="0" animBg="1"/>
      <p:bldP spid="937994" grpId="0" animBg="1"/>
      <p:bldP spid="937995" grpId="0" animBg="1"/>
      <p:bldP spid="937996" grpId="0" animBg="1"/>
      <p:bldP spid="937997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Routing influenced by data reporting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Time-driven </a:t>
            </a:r>
          </a:p>
          <a:p>
            <a:pPr lvl="1"/>
            <a:r>
              <a:rPr lang="en-US" sz="2400" dirty="0"/>
              <a:t>Periodic, continuous</a:t>
            </a:r>
          </a:p>
          <a:p>
            <a:pPr lvl="1"/>
            <a:r>
              <a:rPr lang="en-US" sz="2400" dirty="0"/>
              <a:t>E.g., “send current temperature every 10 seconds”</a:t>
            </a:r>
          </a:p>
          <a:p>
            <a:r>
              <a:rPr lang="en-US" sz="2800" dirty="0"/>
              <a:t>Event-driven</a:t>
            </a:r>
          </a:p>
          <a:p>
            <a:pPr lvl="1"/>
            <a:r>
              <a:rPr lang="en-US" sz="2400" dirty="0"/>
              <a:t>when event happens</a:t>
            </a:r>
          </a:p>
          <a:p>
            <a:pPr lvl="1"/>
            <a:r>
              <a:rPr lang="en-US" sz="2400" dirty="0"/>
              <a:t>E.g., “report if temperature is more than 80</a:t>
            </a:r>
            <a:r>
              <a:rPr lang="cs-CZ" sz="2400" dirty="0"/>
              <a:t>°</a:t>
            </a:r>
            <a:r>
              <a:rPr lang="en-US" sz="2400" dirty="0"/>
              <a:t>C”</a:t>
            </a:r>
          </a:p>
          <a:p>
            <a:r>
              <a:rPr lang="en-US" sz="2800" dirty="0"/>
              <a:t>Query-driven</a:t>
            </a:r>
          </a:p>
          <a:p>
            <a:pPr lvl="1"/>
            <a:r>
              <a:rPr lang="en-US" sz="2400" dirty="0"/>
              <a:t>When someone (base station) asks</a:t>
            </a:r>
          </a:p>
          <a:p>
            <a:pPr lvl="1"/>
            <a:r>
              <a:rPr lang="en-US" sz="2400" dirty="0"/>
              <a:t>E.g., “send me the current temperature on node 42”</a:t>
            </a:r>
          </a:p>
          <a:p>
            <a:r>
              <a:rPr lang="en-US" sz="2800" dirty="0"/>
              <a:t>Hybrid (combination)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6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0505"/>
            <a:ext cx="1207785" cy="12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207856" y="1581657"/>
            <a:ext cx="349005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How models compares?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Routing requirements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Attacker perspective</a:t>
            </a:r>
          </a:p>
        </p:txBody>
      </p:sp>
    </p:spTree>
    <p:extLst>
      <p:ext uri="{BB962C8B-B14F-4D97-AF65-F5344CB8AC3E}">
        <p14:creationId xmlns:p14="http://schemas.microsoft.com/office/powerpoint/2010/main" val="21526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pic>
        <p:nvPicPr>
          <p:cNvPr id="1008652" name="Picture 12" descr="SCAD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b="5920"/>
          <a:stretch>
            <a:fillRect/>
          </a:stretch>
        </p:blipFill>
        <p:spPr bwMode="auto">
          <a:xfrm>
            <a:off x="395288" y="4005263"/>
            <a:ext cx="419100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Route to nodes technology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>
              <a:solidFill>
                <a:srgbClr val="FF3300"/>
              </a:solidFill>
            </a:endParaRPr>
          </a:p>
        </p:txBody>
      </p:sp>
      <p:pic>
        <p:nvPicPr>
          <p:cNvPr id="1008645" name="Picture 5" descr="_TINYM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2401887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6" name="Picture 6" descr="ENI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81075"/>
            <a:ext cx="2376488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7" descr="DaftDustSEMSys_1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24400"/>
            <a:ext cx="208756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8648" name="Picture 8" descr="imag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9" name="Picture 9" descr="deepbl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557338"/>
            <a:ext cx="2447925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10" descr="Apple iPhone 16GB Mobile Phon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1760537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1" name="Picture 11" descr="wireless-sensor-n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868863"/>
            <a:ext cx="181610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3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Obrazky\ctp_routing_standf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 b="13823"/>
          <a:stretch/>
        </p:blipFill>
        <p:spPr bwMode="auto">
          <a:xfrm>
            <a:off x="5004048" y="3213076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static fixed routing tree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 node is preloaded with ID of parent node closer to BS</a:t>
            </a:r>
          </a:p>
          <a:p>
            <a:pPr lvl="1"/>
            <a:r>
              <a:rPr lang="en-GB" dirty="0"/>
              <a:t>Received message is forwarded to parent node</a:t>
            </a:r>
          </a:p>
          <a:p>
            <a:r>
              <a:rPr lang="en-GB" dirty="0"/>
              <a:t>Advantages </a:t>
            </a:r>
          </a:p>
          <a:p>
            <a:pPr lvl="1"/>
            <a:r>
              <a:rPr lang="en-GB" dirty="0"/>
              <a:t>Simple, low-memory consumption</a:t>
            </a:r>
          </a:p>
          <a:p>
            <a:pPr lvl="1"/>
            <a:r>
              <a:rPr lang="en-GB" dirty="0"/>
              <a:t>Reduced attack surface (no route discovery)</a:t>
            </a:r>
          </a:p>
          <a:p>
            <a:r>
              <a:rPr lang="en-GB" dirty="0"/>
              <a:t>Disadvantages</a:t>
            </a:r>
          </a:p>
          <a:p>
            <a:pPr lvl="1"/>
            <a:r>
              <a:rPr lang="en-GB" dirty="0"/>
              <a:t>Disconnect on node’s failure</a:t>
            </a:r>
          </a:p>
          <a:p>
            <a:pPr lvl="1"/>
            <a:r>
              <a:rPr lang="en-GB" dirty="0"/>
              <a:t>Non-uniform battery consumption</a:t>
            </a:r>
          </a:p>
          <a:p>
            <a:pPr lvl="1"/>
            <a:r>
              <a:rPr lang="en-GB" dirty="0"/>
              <a:t>Not adapting to network changes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5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en-US" dirty="0"/>
              <a:t> (CTP)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Collection</a:t>
            </a:r>
            <a:r>
              <a:rPr lang="cs-CZ" sz="2400" dirty="0"/>
              <a:t> </a:t>
            </a:r>
            <a:r>
              <a:rPr lang="cs-CZ" sz="2400" dirty="0" err="1"/>
              <a:t>Tree</a:t>
            </a:r>
            <a:r>
              <a:rPr lang="cs-CZ" sz="2400" dirty="0"/>
              <a:t> </a:t>
            </a:r>
            <a:r>
              <a:rPr lang="cs-CZ" sz="2400" dirty="0" err="1"/>
              <a:t>Protocol</a:t>
            </a:r>
            <a:r>
              <a:rPr lang="cs-CZ" sz="2400" dirty="0"/>
              <a:t> (CTP)</a:t>
            </a:r>
            <a:r>
              <a:rPr lang="en-GB" sz="2400" dirty="0"/>
              <a:t>, </a:t>
            </a:r>
            <a:r>
              <a:rPr lang="en-US" sz="2400" dirty="0"/>
              <a:t>default in </a:t>
            </a:r>
            <a:r>
              <a:rPr lang="en-US" sz="2400" dirty="0" err="1"/>
              <a:t>TinyOS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Many-to-one collection data collection protocol (nodes to BS)</a:t>
            </a:r>
          </a:p>
          <a:p>
            <a:pPr lvl="1"/>
            <a:r>
              <a:rPr lang="en-US" sz="2000" dirty="0"/>
              <a:t>Address-free routing (only route towards BS) </a:t>
            </a:r>
          </a:p>
          <a:p>
            <a:r>
              <a:rPr lang="en-US" sz="2400" dirty="0"/>
              <a:t>Routing metric is number of steps to BS (sink node)</a:t>
            </a:r>
          </a:p>
          <a:p>
            <a:pPr lvl="1"/>
            <a:r>
              <a:rPr lang="en-US" sz="2000" dirty="0"/>
              <a:t>Number of expected transmissions (ETX) to reach sink node</a:t>
            </a:r>
          </a:p>
          <a:p>
            <a:pPr lvl="1"/>
            <a:r>
              <a:rPr lang="en-US" sz="2000" dirty="0"/>
              <a:t>Each node keeps only smallest ETX to nearest sink node</a:t>
            </a:r>
          </a:p>
          <a:p>
            <a:pPr lvl="1"/>
            <a:r>
              <a:rPr lang="en-US" sz="2000" dirty="0"/>
              <a:t>Routes with lower metric are preferred</a:t>
            </a:r>
          </a:p>
          <a:p>
            <a:pPr lvl="1"/>
            <a:r>
              <a:rPr lang="en-US" sz="2000" dirty="0"/>
              <a:t>Message is send only from higher ETX to lower ETX</a:t>
            </a:r>
          </a:p>
          <a:p>
            <a:r>
              <a:rPr lang="en-US" sz="2400" dirty="0"/>
              <a:t>Routing loops prevention</a:t>
            </a:r>
          </a:p>
          <a:p>
            <a:pPr lvl="1"/>
            <a:r>
              <a:rPr lang="en-US" sz="2000" dirty="0"/>
              <a:t>In case of message with lower ETX then own =&gt; update path</a:t>
            </a:r>
          </a:p>
          <a:p>
            <a:r>
              <a:rPr lang="en-US" sz="2400" dirty="0"/>
              <a:t>Possibility to periodically refresh routing metric</a:t>
            </a:r>
          </a:p>
          <a:p>
            <a:pPr lvl="1"/>
            <a:r>
              <a:rPr lang="en-US" sz="2000" dirty="0"/>
              <a:t>Continuous adaptation to network changes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8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CTP – resulting routing tree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4098" name="Picture 2" descr="D:\Documents\Obrazky\ctp_routing_stan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4" y="2186471"/>
            <a:ext cx="8968780" cy="32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17471" y="6021288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http://sing.stanford.edu/gnawali/ctp/</a:t>
            </a:r>
          </a:p>
        </p:txBody>
      </p:sp>
    </p:spTree>
    <p:extLst>
      <p:ext uri="{BB962C8B-B14F-4D97-AF65-F5344CB8AC3E}">
        <p14:creationId xmlns:p14="http://schemas.microsoft.com/office/powerpoint/2010/main" val="3995630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used, </a:t>
            </a:r>
            <a:r>
              <a:rPr lang="en-US" dirty="0" err="1"/>
              <a:t>testbed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Wireless sensor networks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5"/>
          <a:stretch/>
        </p:blipFill>
        <p:spPr bwMode="auto">
          <a:xfrm>
            <a:off x="70073" y="3789040"/>
            <a:ext cx="9110439" cy="273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mv\telo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3904"/>
            <a:ext cx="2723821" cy="19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v\mic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64" y="1573903"/>
            <a:ext cx="3048202" cy="21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v\zilo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19" y="332656"/>
            <a:ext cx="2289609" cy="22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88155" y="5301208"/>
            <a:ext cx="2923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Calibri" panose="020F0502020204030204" pitchFamily="34" charset="0"/>
              </a:rPr>
              <a:t>CRoCS</a:t>
            </a:r>
            <a:r>
              <a:rPr lang="en-US" sz="2000" b="1" i="1" dirty="0">
                <a:latin typeface="Calibri" panose="020F0502020204030204" pitchFamily="34" charset="0"/>
              </a:rPr>
              <a:t> Laboratory testbed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7089" y="3316922"/>
            <a:ext cx="195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TelosB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110835" y="3316922"/>
            <a:ext cx="19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MICAz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86539" y="492641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Calibri" panose="020F0502020204030204" pitchFamily="34" charset="0"/>
              </a:rPr>
              <a:t>Zilog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</a:rPr>
              <a:t>ePIR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pic>
        <p:nvPicPr>
          <p:cNvPr id="19" name="Picture 3" descr="D:\mv\rfi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8213" y="1839682"/>
            <a:ext cx="1512168" cy="21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732240" y="1804754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RFID reader 125kHz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82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attacks against routing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Spoofed, altered, or replayed routing information</a:t>
            </a:r>
          </a:p>
          <a:p>
            <a:r>
              <a:rPr lang="en-US" dirty="0"/>
              <a:t>Selective forwarding</a:t>
            </a:r>
          </a:p>
          <a:p>
            <a:r>
              <a:rPr lang="en-US" dirty="0"/>
              <a:t>Sinkhole attacks</a:t>
            </a:r>
          </a:p>
          <a:p>
            <a:r>
              <a:rPr lang="en-US" dirty="0"/>
              <a:t>Sybil attacks</a:t>
            </a:r>
          </a:p>
          <a:p>
            <a:r>
              <a:rPr lang="en-US" dirty="0"/>
              <a:t>Wormholes</a:t>
            </a:r>
          </a:p>
          <a:p>
            <a:r>
              <a:rPr lang="en-US" dirty="0"/>
              <a:t>HELLO flood attacks</a:t>
            </a:r>
          </a:p>
          <a:p>
            <a:r>
              <a:rPr lang="en-US" dirty="0"/>
              <a:t>Acknowledgement spoofing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99792" y="6228020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Adapted from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1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topology with single sink node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5122" name="Picture 2" descr="D:\Documents\Obrazky\ra_top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0574"/>
            <a:ext cx="6696744" cy="4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9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Wormhole attack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D:\Documents\Obrazky\ra_wormh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1185"/>
            <a:ext cx="6624736" cy="44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024" y="764704"/>
            <a:ext cx="4284786" cy="4149725"/>
          </a:xfrm>
        </p:spPr>
        <p:txBody>
          <a:bodyPr/>
          <a:lstStyle/>
          <a:p>
            <a:r>
              <a:rPr lang="en-GB" dirty="0"/>
              <a:t>Artificially short path(s)</a:t>
            </a:r>
          </a:p>
          <a:p>
            <a:r>
              <a:rPr lang="en-GB" dirty="0"/>
              <a:t>Perception of locality </a:t>
            </a:r>
          </a:p>
          <a:p>
            <a:r>
              <a:rPr lang="en-GB" dirty="0"/>
              <a:t>Influences routing metrics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Sinkhole attack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46585"/>
              </p:ext>
            </p:extLst>
          </p:nvPr>
        </p:nvGraphicFramePr>
        <p:xfrm>
          <a:off x="391203" y="1821211"/>
          <a:ext cx="5672375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" name="Image" r:id="rId3" imgW="7898400" imgH="5815800" progId="Photoshop.Image.11">
                  <p:embed/>
                </p:oleObj>
              </mc:Choice>
              <mc:Fallback>
                <p:oleObj name="Image" r:id="rId3" imgW="7898400" imgH="581580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203" y="1821211"/>
                        <a:ext cx="5672375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004048" y="620688"/>
            <a:ext cx="42847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Forge routing information, becomes malicious sink</a:t>
            </a:r>
          </a:p>
          <a:p>
            <a:r>
              <a:rPr lang="en-GB" sz="2400" dirty="0"/>
              <a:t>Messages not delivered to legitimate sink</a:t>
            </a:r>
          </a:p>
          <a:p>
            <a:r>
              <a:rPr lang="en-GB" sz="2400" dirty="0"/>
              <a:t>Messages selectively forwarded to legitimate sink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flood attack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D:\Documents\Obrazky\ra_fl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63865"/>
            <a:ext cx="6234222" cy="44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788024" y="764704"/>
            <a:ext cx="4284786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Strong transmission of neigh. discovery or route establishment packet</a:t>
            </a:r>
          </a:p>
          <a:p>
            <a:r>
              <a:rPr lang="en-GB" dirty="0"/>
              <a:t>Nodes will try to contact malicious sender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Obrazky\ra_syb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" y="1124744"/>
            <a:ext cx="5832648" cy="43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 spoofing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004048" y="4213056"/>
            <a:ext cx="428478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Attacker fakes response from legitimate nodes (faster)</a:t>
            </a:r>
          </a:p>
          <a:p>
            <a:r>
              <a:rPr lang="en-GB" dirty="0"/>
              <a:t>Perception of closeness of non-reachable nodes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0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754906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/>
              <a:t>| PA197 </a:t>
            </a:r>
            <a:r>
              <a:rPr lang="cs-CZ" altLang="cs-CZ" dirty="0" err="1"/>
              <a:t>Wireless</a:t>
            </a:r>
            <a:r>
              <a:rPr lang="cs-CZ" altLang="cs-CZ" dirty="0"/>
              <a:t> sensor </a:t>
            </a:r>
            <a:r>
              <a:rPr lang="cs-CZ" altLang="cs-CZ" dirty="0" err="1"/>
              <a:t>networks</a:t>
            </a:r>
            <a:endParaRPr lang="en-GB" altLang="cs-CZ" dirty="0"/>
          </a:p>
        </p:txBody>
      </p:sp>
      <p:pic>
        <p:nvPicPr>
          <p:cNvPr id="1012743" name="Picture 7" descr="ISS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5" t="32953"/>
          <a:stretch>
            <a:fillRect/>
          </a:stretch>
        </p:blipFill>
        <p:spPr bwMode="auto">
          <a:xfrm>
            <a:off x="5004048" y="4486175"/>
            <a:ext cx="1727200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38" name="Picture 2" descr="Mo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1975" y="2276475"/>
            <a:ext cx="2232025" cy="130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2739" name="Picture 3" descr="TMoteSk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11397" r="7417" b="11960"/>
          <a:stretch>
            <a:fillRect/>
          </a:stretch>
        </p:blipFill>
        <p:spPr>
          <a:xfrm>
            <a:off x="5940425" y="115888"/>
            <a:ext cx="3203575" cy="210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2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Wireless Sensor </a:t>
            </a:r>
            <a:r>
              <a:rPr lang="cs-CZ" altLang="cs-CZ"/>
              <a:t>Node</a:t>
            </a:r>
          </a:p>
        </p:txBody>
      </p:sp>
      <p:sp>
        <p:nvSpPr>
          <p:cNvPr id="1012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altLang="cs-CZ" dirty="0"/>
              <a:t>Basic technology</a:t>
            </a:r>
          </a:p>
          <a:p>
            <a:pPr lvl="1"/>
            <a:r>
              <a:rPr lang="en-US" altLang="cs-CZ" dirty="0"/>
              <a:t>8 bit CPU, ~1</a:t>
            </a:r>
            <a:r>
              <a:rPr lang="en-US" altLang="cs-CZ" baseline="30000" dirty="0"/>
              <a:t> </a:t>
            </a:r>
            <a:r>
              <a:rPr lang="en-US" altLang="cs-CZ" dirty="0"/>
              <a:t>kB RAM, ~10</a:t>
            </a:r>
            <a:r>
              <a:rPr lang="en-US" altLang="cs-CZ" baseline="30000" dirty="0"/>
              <a:t>2 </a:t>
            </a:r>
            <a:r>
              <a:rPr lang="en-US" altLang="cs-CZ" dirty="0"/>
              <a:t>kB flash</a:t>
            </a:r>
          </a:p>
          <a:p>
            <a:pPr lvl="1"/>
            <a:r>
              <a:rPr lang="en-US" altLang="cs-CZ" dirty="0"/>
              <a:t>short range radio, battery powered </a:t>
            </a:r>
          </a:p>
          <a:p>
            <a:pPr lvl="1"/>
            <a:r>
              <a:rPr lang="en-US" altLang="cs-CZ" dirty="0"/>
              <a:t>condition sensor (</a:t>
            </a:r>
            <a:r>
              <a:rPr lang="en-GB" altLang="cs-CZ" dirty="0"/>
              <a:t>temperature, pressure, …</a:t>
            </a:r>
            <a:r>
              <a:rPr lang="en-US" altLang="cs-CZ" dirty="0"/>
              <a:t>)</a:t>
            </a:r>
          </a:p>
          <a:p>
            <a:pPr lvl="1"/>
            <a:r>
              <a:rPr lang="en-US" altLang="cs-CZ" dirty="0" err="1"/>
              <a:t>xBow</a:t>
            </a:r>
            <a:r>
              <a:rPr lang="en-US" altLang="cs-CZ" dirty="0"/>
              <a:t> </a:t>
            </a:r>
            <a:r>
              <a:rPr lang="en-US" altLang="cs-CZ" dirty="0" err="1"/>
              <a:t>MicaZ</a:t>
            </a:r>
            <a:r>
              <a:rPr lang="en-US" altLang="cs-CZ" dirty="0"/>
              <a:t>, </a:t>
            </a:r>
            <a:r>
              <a:rPr lang="en-US" altLang="cs-CZ" dirty="0" err="1"/>
              <a:t>TelosB</a:t>
            </a:r>
            <a:r>
              <a:rPr lang="en-US" altLang="cs-CZ" dirty="0"/>
              <a:t>, </a:t>
            </a:r>
            <a:r>
              <a:rPr lang="en-GB" altLang="cs-CZ" dirty="0"/>
              <a:t>BT LE, Weightless…</a:t>
            </a:r>
          </a:p>
          <a:p>
            <a:pPr lvl="1"/>
            <a:r>
              <a:rPr lang="en-GB" altLang="cs-CZ" dirty="0">
                <a:hlinkClick r:id="rId6"/>
              </a:rPr>
              <a:t>https://en.wikipedia.org/wiki/List_of_wireless_sensor_nodes</a:t>
            </a:r>
            <a:endParaRPr lang="cs-CZ" altLang="cs-CZ" dirty="0"/>
          </a:p>
          <a:p>
            <a:r>
              <a:rPr lang="en-US" altLang="cs-CZ" dirty="0"/>
              <a:t>Putting pieces together…</a:t>
            </a:r>
          </a:p>
          <a:p>
            <a:pPr lvl="1"/>
            <a:r>
              <a:rPr lang="en-US" altLang="cs-CZ" dirty="0"/>
              <a:t>battery-powered small MCU</a:t>
            </a:r>
          </a:p>
          <a:p>
            <a:pPr lvl="1"/>
            <a:r>
              <a:rPr lang="en-US" altLang="cs-CZ" dirty="0"/>
              <a:t>+ efficient radio module </a:t>
            </a:r>
          </a:p>
          <a:p>
            <a:pPr lvl="1"/>
            <a:r>
              <a:rPr lang="en-US" altLang="cs-CZ" dirty="0"/>
              <a:t>+ environmental sensor</a:t>
            </a:r>
          </a:p>
          <a:p>
            <a:pPr lvl="1"/>
            <a:r>
              <a:rPr lang="en-US" altLang="cs-CZ" dirty="0">
                <a:solidFill>
                  <a:schemeClr val="accent2"/>
                </a:solidFill>
              </a:rPr>
              <a:t>=&gt; Wireless Sensor Network (WSN) </a:t>
            </a:r>
          </a:p>
        </p:txBody>
      </p:sp>
      <p:pic>
        <p:nvPicPr>
          <p:cNvPr id="1012742" name="Picture 6" descr="DaftDustSEMSys_1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652963"/>
            <a:ext cx="2266950" cy="1801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1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Sybil attack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5122" name="Picture 2" descr="D:\Documents\Obrazky\ra_top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73" y="1680574"/>
            <a:ext cx="6696744" cy="4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44887" y="6155428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4830614" y="174732"/>
            <a:ext cx="4284786" cy="2304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Attacker pretends to have additional nodes connected behind him</a:t>
            </a:r>
          </a:p>
          <a:p>
            <a:r>
              <a:rPr lang="en-GB" sz="2400" dirty="0"/>
              <a:t>Creates perception of multiple nodes sensing same forged event, influences </a:t>
            </a:r>
            <a:r>
              <a:rPr lang="en-GB" sz="2400"/>
              <a:t>majority voting… </a:t>
            </a:r>
            <a:endParaRPr lang="cs-CZ" sz="2400" dirty="0"/>
          </a:p>
        </p:txBody>
      </p:sp>
      <p:sp>
        <p:nvSpPr>
          <p:cNvPr id="16" name="Volný tvar 15"/>
          <p:cNvSpPr/>
          <p:nvPr/>
        </p:nvSpPr>
        <p:spPr>
          <a:xfrm>
            <a:off x="676482" y="4264182"/>
            <a:ext cx="3751859" cy="1874068"/>
          </a:xfrm>
          <a:custGeom>
            <a:avLst/>
            <a:gdLst>
              <a:gd name="connsiteX0" fmla="*/ 411130 w 3751859"/>
              <a:gd name="connsiteY0" fmla="*/ 787652 h 1874068"/>
              <a:gd name="connsiteX1" fmla="*/ 411130 w 3751859"/>
              <a:gd name="connsiteY1" fmla="*/ 787652 h 1874068"/>
              <a:gd name="connsiteX2" fmla="*/ 12778 w 3751859"/>
              <a:gd name="connsiteY2" fmla="*/ 1348967 h 1874068"/>
              <a:gd name="connsiteX3" fmla="*/ 21831 w 3751859"/>
              <a:gd name="connsiteY3" fmla="*/ 1557196 h 1874068"/>
              <a:gd name="connsiteX4" fmla="*/ 30885 w 3751859"/>
              <a:gd name="connsiteY4" fmla="*/ 1611517 h 1874068"/>
              <a:gd name="connsiteX5" fmla="*/ 48992 w 3751859"/>
              <a:gd name="connsiteY5" fmla="*/ 1747319 h 1874068"/>
              <a:gd name="connsiteX6" fmla="*/ 76152 w 3751859"/>
              <a:gd name="connsiteY6" fmla="*/ 1801640 h 1874068"/>
              <a:gd name="connsiteX7" fmla="*/ 193847 w 3751859"/>
              <a:gd name="connsiteY7" fmla="*/ 1828800 h 1874068"/>
              <a:gd name="connsiteX8" fmla="*/ 275328 w 3751859"/>
              <a:gd name="connsiteY8" fmla="*/ 1846907 h 1874068"/>
              <a:gd name="connsiteX9" fmla="*/ 320595 w 3751859"/>
              <a:gd name="connsiteY9" fmla="*/ 1855961 h 1874068"/>
              <a:gd name="connsiteX10" fmla="*/ 347756 w 3751859"/>
              <a:gd name="connsiteY10" fmla="*/ 1865014 h 1874068"/>
              <a:gd name="connsiteX11" fmla="*/ 447344 w 3751859"/>
              <a:gd name="connsiteY11" fmla="*/ 1874068 h 1874068"/>
              <a:gd name="connsiteX12" fmla="*/ 574093 w 3751859"/>
              <a:gd name="connsiteY12" fmla="*/ 1855961 h 1874068"/>
              <a:gd name="connsiteX13" fmla="*/ 601253 w 3751859"/>
              <a:gd name="connsiteY13" fmla="*/ 1837854 h 1874068"/>
              <a:gd name="connsiteX14" fmla="*/ 637467 w 3751859"/>
              <a:gd name="connsiteY14" fmla="*/ 1828800 h 1874068"/>
              <a:gd name="connsiteX15" fmla="*/ 737055 w 3751859"/>
              <a:gd name="connsiteY15" fmla="*/ 1783533 h 1874068"/>
              <a:gd name="connsiteX16" fmla="*/ 818536 w 3751859"/>
              <a:gd name="connsiteY16" fmla="*/ 1738266 h 1874068"/>
              <a:gd name="connsiteX17" fmla="*/ 845696 w 3751859"/>
              <a:gd name="connsiteY17" fmla="*/ 1729212 h 1874068"/>
              <a:gd name="connsiteX18" fmla="*/ 909071 w 3751859"/>
              <a:gd name="connsiteY18" fmla="*/ 1692998 h 1874068"/>
              <a:gd name="connsiteX19" fmla="*/ 954338 w 3751859"/>
              <a:gd name="connsiteY19" fmla="*/ 1674891 h 1874068"/>
              <a:gd name="connsiteX20" fmla="*/ 990552 w 3751859"/>
              <a:gd name="connsiteY20" fmla="*/ 1656784 h 1874068"/>
              <a:gd name="connsiteX21" fmla="*/ 1035819 w 3751859"/>
              <a:gd name="connsiteY21" fmla="*/ 1638677 h 1874068"/>
              <a:gd name="connsiteX22" fmla="*/ 1072033 w 3751859"/>
              <a:gd name="connsiteY22" fmla="*/ 1620570 h 1874068"/>
              <a:gd name="connsiteX23" fmla="*/ 1126354 w 3751859"/>
              <a:gd name="connsiteY23" fmla="*/ 1584357 h 1874068"/>
              <a:gd name="connsiteX24" fmla="*/ 1162568 w 3751859"/>
              <a:gd name="connsiteY24" fmla="*/ 1575303 h 1874068"/>
              <a:gd name="connsiteX25" fmla="*/ 1244049 w 3751859"/>
              <a:gd name="connsiteY25" fmla="*/ 1520982 h 1874068"/>
              <a:gd name="connsiteX26" fmla="*/ 1334584 w 3751859"/>
              <a:gd name="connsiteY26" fmla="*/ 1475715 h 1874068"/>
              <a:gd name="connsiteX27" fmla="*/ 1569974 w 3751859"/>
              <a:gd name="connsiteY27" fmla="*/ 1466662 h 1874068"/>
              <a:gd name="connsiteX28" fmla="*/ 1606188 w 3751859"/>
              <a:gd name="connsiteY28" fmla="*/ 1475715 h 1874068"/>
              <a:gd name="connsiteX29" fmla="*/ 1651455 w 3751859"/>
              <a:gd name="connsiteY29" fmla="*/ 1484768 h 1874068"/>
              <a:gd name="connsiteX30" fmla="*/ 1723883 w 3751859"/>
              <a:gd name="connsiteY30" fmla="*/ 1502875 h 1874068"/>
              <a:gd name="connsiteX31" fmla="*/ 1814417 w 3751859"/>
              <a:gd name="connsiteY31" fmla="*/ 1520982 h 1874068"/>
              <a:gd name="connsiteX32" fmla="*/ 1859685 w 3751859"/>
              <a:gd name="connsiteY32" fmla="*/ 1539089 h 1874068"/>
              <a:gd name="connsiteX33" fmla="*/ 1904952 w 3751859"/>
              <a:gd name="connsiteY33" fmla="*/ 1548143 h 1874068"/>
              <a:gd name="connsiteX34" fmla="*/ 1986433 w 3751859"/>
              <a:gd name="connsiteY34" fmla="*/ 1575303 h 1874068"/>
              <a:gd name="connsiteX35" fmla="*/ 2031700 w 3751859"/>
              <a:gd name="connsiteY35" fmla="*/ 1602464 h 1874068"/>
              <a:gd name="connsiteX36" fmla="*/ 2076968 w 3751859"/>
              <a:gd name="connsiteY36" fmla="*/ 1620570 h 1874068"/>
              <a:gd name="connsiteX37" fmla="*/ 2104128 w 3751859"/>
              <a:gd name="connsiteY37" fmla="*/ 1647731 h 1874068"/>
              <a:gd name="connsiteX38" fmla="*/ 2140342 w 3751859"/>
              <a:gd name="connsiteY38" fmla="*/ 1665838 h 1874068"/>
              <a:gd name="connsiteX39" fmla="*/ 2194663 w 3751859"/>
              <a:gd name="connsiteY39" fmla="*/ 1702052 h 1874068"/>
              <a:gd name="connsiteX40" fmla="*/ 2248984 w 3751859"/>
              <a:gd name="connsiteY40" fmla="*/ 1729212 h 1874068"/>
              <a:gd name="connsiteX41" fmla="*/ 2602069 w 3751859"/>
              <a:gd name="connsiteY41" fmla="*/ 1738266 h 1874068"/>
              <a:gd name="connsiteX42" fmla="*/ 2828405 w 3751859"/>
              <a:gd name="connsiteY42" fmla="*/ 1756372 h 1874068"/>
              <a:gd name="connsiteX43" fmla="*/ 2918940 w 3751859"/>
              <a:gd name="connsiteY43" fmla="*/ 1765426 h 1874068"/>
              <a:gd name="connsiteX44" fmla="*/ 3299186 w 3751859"/>
              <a:gd name="connsiteY44" fmla="*/ 1756372 h 1874068"/>
              <a:gd name="connsiteX45" fmla="*/ 3335399 w 3751859"/>
              <a:gd name="connsiteY45" fmla="*/ 1738266 h 1874068"/>
              <a:gd name="connsiteX46" fmla="*/ 3434988 w 3751859"/>
              <a:gd name="connsiteY46" fmla="*/ 1665838 h 1874068"/>
              <a:gd name="connsiteX47" fmla="*/ 3534576 w 3751859"/>
              <a:gd name="connsiteY47" fmla="*/ 1602464 h 1874068"/>
              <a:gd name="connsiteX48" fmla="*/ 3607003 w 3751859"/>
              <a:gd name="connsiteY48" fmla="*/ 1566250 h 1874068"/>
              <a:gd name="connsiteX49" fmla="*/ 3670378 w 3751859"/>
              <a:gd name="connsiteY49" fmla="*/ 1530036 h 1874068"/>
              <a:gd name="connsiteX50" fmla="*/ 3697538 w 3751859"/>
              <a:gd name="connsiteY50" fmla="*/ 1511929 h 1874068"/>
              <a:gd name="connsiteX51" fmla="*/ 3742805 w 3751859"/>
              <a:gd name="connsiteY51" fmla="*/ 1457608 h 1874068"/>
              <a:gd name="connsiteX52" fmla="*/ 3751859 w 3751859"/>
              <a:gd name="connsiteY52" fmla="*/ 1430448 h 1874068"/>
              <a:gd name="connsiteX53" fmla="*/ 3733752 w 3751859"/>
              <a:gd name="connsiteY53" fmla="*/ 1348967 h 1874068"/>
              <a:gd name="connsiteX54" fmla="*/ 3715645 w 3751859"/>
              <a:gd name="connsiteY54" fmla="*/ 1321806 h 1874068"/>
              <a:gd name="connsiteX55" fmla="*/ 3688485 w 3751859"/>
              <a:gd name="connsiteY55" fmla="*/ 1258432 h 1874068"/>
              <a:gd name="connsiteX56" fmla="*/ 3643217 w 3751859"/>
              <a:gd name="connsiteY56" fmla="*/ 1195058 h 1874068"/>
              <a:gd name="connsiteX57" fmla="*/ 3588896 w 3751859"/>
              <a:gd name="connsiteY57" fmla="*/ 1131683 h 1874068"/>
              <a:gd name="connsiteX58" fmla="*/ 3543629 w 3751859"/>
              <a:gd name="connsiteY58" fmla="*/ 1068309 h 1874068"/>
              <a:gd name="connsiteX59" fmla="*/ 3471201 w 3751859"/>
              <a:gd name="connsiteY59" fmla="*/ 1004935 h 1874068"/>
              <a:gd name="connsiteX60" fmla="*/ 3434988 w 3751859"/>
              <a:gd name="connsiteY60" fmla="*/ 995881 h 1874068"/>
              <a:gd name="connsiteX61" fmla="*/ 2475320 w 3751859"/>
              <a:gd name="connsiteY61" fmla="*/ 995881 h 1874068"/>
              <a:gd name="connsiteX62" fmla="*/ 2448160 w 3751859"/>
              <a:gd name="connsiteY62" fmla="*/ 986828 h 1874068"/>
              <a:gd name="connsiteX63" fmla="*/ 2420999 w 3751859"/>
              <a:gd name="connsiteY63" fmla="*/ 968721 h 1874068"/>
              <a:gd name="connsiteX64" fmla="*/ 2384786 w 3751859"/>
              <a:gd name="connsiteY64" fmla="*/ 905347 h 1874068"/>
              <a:gd name="connsiteX65" fmla="*/ 2366679 w 3751859"/>
              <a:gd name="connsiteY65" fmla="*/ 851026 h 1874068"/>
              <a:gd name="connsiteX66" fmla="*/ 2375732 w 3751859"/>
              <a:gd name="connsiteY66" fmla="*/ 706170 h 1874068"/>
              <a:gd name="connsiteX67" fmla="*/ 2384786 w 3751859"/>
              <a:gd name="connsiteY67" fmla="*/ 615636 h 1874068"/>
              <a:gd name="connsiteX68" fmla="*/ 2375732 w 3751859"/>
              <a:gd name="connsiteY68" fmla="*/ 334978 h 1874068"/>
              <a:gd name="connsiteX69" fmla="*/ 2357625 w 3751859"/>
              <a:gd name="connsiteY69" fmla="*/ 289711 h 1874068"/>
              <a:gd name="connsiteX70" fmla="*/ 2339518 w 3751859"/>
              <a:gd name="connsiteY70" fmla="*/ 235390 h 1874068"/>
              <a:gd name="connsiteX71" fmla="*/ 2276144 w 3751859"/>
              <a:gd name="connsiteY71" fmla="*/ 172016 h 1874068"/>
              <a:gd name="connsiteX72" fmla="*/ 2185609 w 3751859"/>
              <a:gd name="connsiteY72" fmla="*/ 117695 h 1874068"/>
              <a:gd name="connsiteX73" fmla="*/ 2076968 w 3751859"/>
              <a:gd name="connsiteY73" fmla="*/ 54321 h 1874068"/>
              <a:gd name="connsiteX74" fmla="*/ 2031700 w 3751859"/>
              <a:gd name="connsiteY74" fmla="*/ 45268 h 1874068"/>
              <a:gd name="connsiteX75" fmla="*/ 1968326 w 3751859"/>
              <a:gd name="connsiteY75" fmla="*/ 18107 h 1874068"/>
              <a:gd name="connsiteX76" fmla="*/ 1868738 w 3751859"/>
              <a:gd name="connsiteY76" fmla="*/ 0 h 1874068"/>
              <a:gd name="connsiteX77" fmla="*/ 1633348 w 3751859"/>
              <a:gd name="connsiteY77" fmla="*/ 9054 h 1874068"/>
              <a:gd name="connsiteX78" fmla="*/ 1560920 w 3751859"/>
              <a:gd name="connsiteY78" fmla="*/ 45268 h 1874068"/>
              <a:gd name="connsiteX79" fmla="*/ 1506599 w 3751859"/>
              <a:gd name="connsiteY79" fmla="*/ 63374 h 1874068"/>
              <a:gd name="connsiteX80" fmla="*/ 1425118 w 3751859"/>
              <a:gd name="connsiteY80" fmla="*/ 108642 h 1874068"/>
              <a:gd name="connsiteX81" fmla="*/ 1397958 w 3751859"/>
              <a:gd name="connsiteY81" fmla="*/ 126749 h 1874068"/>
              <a:gd name="connsiteX82" fmla="*/ 1343637 w 3751859"/>
              <a:gd name="connsiteY82" fmla="*/ 144856 h 1874068"/>
              <a:gd name="connsiteX83" fmla="*/ 1280263 w 3751859"/>
              <a:gd name="connsiteY83" fmla="*/ 181069 h 1874068"/>
              <a:gd name="connsiteX84" fmla="*/ 1207835 w 3751859"/>
              <a:gd name="connsiteY84" fmla="*/ 208230 h 1874068"/>
              <a:gd name="connsiteX85" fmla="*/ 1162568 w 3751859"/>
              <a:gd name="connsiteY85" fmla="*/ 235390 h 1874068"/>
              <a:gd name="connsiteX86" fmla="*/ 1108247 w 3751859"/>
              <a:gd name="connsiteY86" fmla="*/ 271604 h 1874068"/>
              <a:gd name="connsiteX87" fmla="*/ 1053926 w 3751859"/>
              <a:gd name="connsiteY87" fmla="*/ 353085 h 1874068"/>
              <a:gd name="connsiteX88" fmla="*/ 1035819 w 3751859"/>
              <a:gd name="connsiteY88" fmla="*/ 380246 h 1874068"/>
              <a:gd name="connsiteX89" fmla="*/ 1008659 w 3751859"/>
              <a:gd name="connsiteY89" fmla="*/ 398353 h 1874068"/>
              <a:gd name="connsiteX90" fmla="*/ 963392 w 3751859"/>
              <a:gd name="connsiteY90" fmla="*/ 452673 h 1874068"/>
              <a:gd name="connsiteX91" fmla="*/ 945285 w 3751859"/>
              <a:gd name="connsiteY91" fmla="*/ 479834 h 1874068"/>
              <a:gd name="connsiteX92" fmla="*/ 881910 w 3751859"/>
              <a:gd name="connsiteY92" fmla="*/ 516048 h 1874068"/>
              <a:gd name="connsiteX93" fmla="*/ 791376 w 3751859"/>
              <a:gd name="connsiteY93" fmla="*/ 579422 h 1874068"/>
              <a:gd name="connsiteX94" fmla="*/ 764215 w 3751859"/>
              <a:gd name="connsiteY94" fmla="*/ 588475 h 1874068"/>
              <a:gd name="connsiteX95" fmla="*/ 737055 w 3751859"/>
              <a:gd name="connsiteY95" fmla="*/ 615636 h 1874068"/>
              <a:gd name="connsiteX96" fmla="*/ 601253 w 3751859"/>
              <a:gd name="connsiteY96" fmla="*/ 688064 h 1874068"/>
              <a:gd name="connsiteX97" fmla="*/ 555986 w 3751859"/>
              <a:gd name="connsiteY97" fmla="*/ 715224 h 1874068"/>
              <a:gd name="connsiteX98" fmla="*/ 474504 w 3751859"/>
              <a:gd name="connsiteY98" fmla="*/ 751438 h 1874068"/>
              <a:gd name="connsiteX99" fmla="*/ 420184 w 3751859"/>
              <a:gd name="connsiteY99" fmla="*/ 787652 h 1874068"/>
              <a:gd name="connsiteX100" fmla="*/ 393023 w 3751859"/>
              <a:gd name="connsiteY100" fmla="*/ 805759 h 1874068"/>
              <a:gd name="connsiteX101" fmla="*/ 365863 w 3751859"/>
              <a:gd name="connsiteY101" fmla="*/ 823866 h 1874068"/>
              <a:gd name="connsiteX102" fmla="*/ 347756 w 3751859"/>
              <a:gd name="connsiteY102" fmla="*/ 832919 h 187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51859" h="1874068">
                <a:moveTo>
                  <a:pt x="411130" y="787652"/>
                </a:moveTo>
                <a:lnTo>
                  <a:pt x="411130" y="787652"/>
                </a:lnTo>
                <a:cubicBezTo>
                  <a:pt x="278346" y="974757"/>
                  <a:pt x="116346" y="1144239"/>
                  <a:pt x="12778" y="1348967"/>
                </a:cubicBezTo>
                <a:cubicBezTo>
                  <a:pt x="-18584" y="1410961"/>
                  <a:pt x="17051" y="1487885"/>
                  <a:pt x="21831" y="1557196"/>
                </a:cubicBezTo>
                <a:cubicBezTo>
                  <a:pt x="23094" y="1575509"/>
                  <a:pt x="28608" y="1593302"/>
                  <a:pt x="30885" y="1611517"/>
                </a:cubicBezTo>
                <a:cubicBezTo>
                  <a:pt x="39372" y="1679416"/>
                  <a:pt x="35053" y="1691566"/>
                  <a:pt x="48992" y="1747319"/>
                </a:cubicBezTo>
                <a:cubicBezTo>
                  <a:pt x="52464" y="1761205"/>
                  <a:pt x="63039" y="1793444"/>
                  <a:pt x="76152" y="1801640"/>
                </a:cubicBezTo>
                <a:cubicBezTo>
                  <a:pt x="107090" y="1820976"/>
                  <a:pt x="160355" y="1823218"/>
                  <a:pt x="193847" y="1828800"/>
                </a:cubicBezTo>
                <a:cubicBezTo>
                  <a:pt x="248428" y="1837897"/>
                  <a:pt x="226520" y="1836061"/>
                  <a:pt x="275328" y="1846907"/>
                </a:cubicBezTo>
                <a:cubicBezTo>
                  <a:pt x="290349" y="1850245"/>
                  <a:pt x="305667" y="1852229"/>
                  <a:pt x="320595" y="1855961"/>
                </a:cubicBezTo>
                <a:cubicBezTo>
                  <a:pt x="329853" y="1858276"/>
                  <a:pt x="338309" y="1863664"/>
                  <a:pt x="347756" y="1865014"/>
                </a:cubicBezTo>
                <a:cubicBezTo>
                  <a:pt x="380754" y="1869728"/>
                  <a:pt x="414148" y="1871050"/>
                  <a:pt x="447344" y="1874068"/>
                </a:cubicBezTo>
                <a:cubicBezTo>
                  <a:pt x="489594" y="1868032"/>
                  <a:pt x="532549" y="1865736"/>
                  <a:pt x="574093" y="1855961"/>
                </a:cubicBezTo>
                <a:cubicBezTo>
                  <a:pt x="584685" y="1853469"/>
                  <a:pt x="591252" y="1842140"/>
                  <a:pt x="601253" y="1837854"/>
                </a:cubicBezTo>
                <a:cubicBezTo>
                  <a:pt x="612690" y="1832952"/>
                  <a:pt x="625396" y="1831818"/>
                  <a:pt x="637467" y="1828800"/>
                </a:cubicBezTo>
                <a:cubicBezTo>
                  <a:pt x="704591" y="1784050"/>
                  <a:pt x="670449" y="1796854"/>
                  <a:pt x="737055" y="1783533"/>
                </a:cubicBezTo>
                <a:cubicBezTo>
                  <a:pt x="851541" y="1737738"/>
                  <a:pt x="718060" y="1795681"/>
                  <a:pt x="818536" y="1738266"/>
                </a:cubicBezTo>
                <a:cubicBezTo>
                  <a:pt x="826822" y="1733531"/>
                  <a:pt x="836925" y="1732971"/>
                  <a:pt x="845696" y="1729212"/>
                </a:cubicBezTo>
                <a:cubicBezTo>
                  <a:pt x="956812" y="1681590"/>
                  <a:pt x="818139" y="1738464"/>
                  <a:pt x="909071" y="1692998"/>
                </a:cubicBezTo>
                <a:cubicBezTo>
                  <a:pt x="923607" y="1685730"/>
                  <a:pt x="939487" y="1681491"/>
                  <a:pt x="954338" y="1674891"/>
                </a:cubicBezTo>
                <a:cubicBezTo>
                  <a:pt x="966671" y="1669410"/>
                  <a:pt x="978219" y="1662265"/>
                  <a:pt x="990552" y="1656784"/>
                </a:cubicBezTo>
                <a:cubicBezTo>
                  <a:pt x="1005403" y="1650184"/>
                  <a:pt x="1020968" y="1645277"/>
                  <a:pt x="1035819" y="1638677"/>
                </a:cubicBezTo>
                <a:cubicBezTo>
                  <a:pt x="1048152" y="1633196"/>
                  <a:pt x="1060460" y="1627514"/>
                  <a:pt x="1072033" y="1620570"/>
                </a:cubicBezTo>
                <a:cubicBezTo>
                  <a:pt x="1090694" y="1609374"/>
                  <a:pt x="1105242" y="1589635"/>
                  <a:pt x="1126354" y="1584357"/>
                </a:cubicBezTo>
                <a:lnTo>
                  <a:pt x="1162568" y="1575303"/>
                </a:lnTo>
                <a:cubicBezTo>
                  <a:pt x="1256670" y="1500021"/>
                  <a:pt x="1163804" y="1569129"/>
                  <a:pt x="1244049" y="1520982"/>
                </a:cubicBezTo>
                <a:cubicBezTo>
                  <a:pt x="1321041" y="1474787"/>
                  <a:pt x="1270215" y="1491806"/>
                  <a:pt x="1334584" y="1475715"/>
                </a:cubicBezTo>
                <a:cubicBezTo>
                  <a:pt x="1418134" y="1420014"/>
                  <a:pt x="1359922" y="1451103"/>
                  <a:pt x="1569974" y="1466662"/>
                </a:cubicBezTo>
                <a:cubicBezTo>
                  <a:pt x="1582383" y="1467581"/>
                  <a:pt x="1594041" y="1473016"/>
                  <a:pt x="1606188" y="1475715"/>
                </a:cubicBezTo>
                <a:cubicBezTo>
                  <a:pt x="1621209" y="1479053"/>
                  <a:pt x="1636461" y="1481308"/>
                  <a:pt x="1651455" y="1484768"/>
                </a:cubicBezTo>
                <a:cubicBezTo>
                  <a:pt x="1675703" y="1490364"/>
                  <a:pt x="1699336" y="1498784"/>
                  <a:pt x="1723883" y="1502875"/>
                </a:cubicBezTo>
                <a:cubicBezTo>
                  <a:pt x="1750620" y="1507332"/>
                  <a:pt x="1787411" y="1511980"/>
                  <a:pt x="1814417" y="1520982"/>
                </a:cubicBezTo>
                <a:cubicBezTo>
                  <a:pt x="1829835" y="1526121"/>
                  <a:pt x="1844119" y="1534419"/>
                  <a:pt x="1859685" y="1539089"/>
                </a:cubicBezTo>
                <a:cubicBezTo>
                  <a:pt x="1874424" y="1543511"/>
                  <a:pt x="1890213" y="1543721"/>
                  <a:pt x="1904952" y="1548143"/>
                </a:cubicBezTo>
                <a:cubicBezTo>
                  <a:pt x="2075355" y="1599265"/>
                  <a:pt x="1847488" y="1540569"/>
                  <a:pt x="1986433" y="1575303"/>
                </a:cubicBezTo>
                <a:cubicBezTo>
                  <a:pt x="2001522" y="1584357"/>
                  <a:pt x="2015961" y="1594595"/>
                  <a:pt x="2031700" y="1602464"/>
                </a:cubicBezTo>
                <a:cubicBezTo>
                  <a:pt x="2046236" y="1609732"/>
                  <a:pt x="2063187" y="1611957"/>
                  <a:pt x="2076968" y="1620570"/>
                </a:cubicBezTo>
                <a:cubicBezTo>
                  <a:pt x="2087825" y="1627356"/>
                  <a:pt x="2093709" y="1640289"/>
                  <a:pt x="2104128" y="1647731"/>
                </a:cubicBezTo>
                <a:cubicBezTo>
                  <a:pt x="2115110" y="1655576"/>
                  <a:pt x="2128769" y="1658894"/>
                  <a:pt x="2140342" y="1665838"/>
                </a:cubicBezTo>
                <a:cubicBezTo>
                  <a:pt x="2159003" y="1677034"/>
                  <a:pt x="2176556" y="1689981"/>
                  <a:pt x="2194663" y="1702052"/>
                </a:cubicBezTo>
                <a:cubicBezTo>
                  <a:pt x="2210041" y="1712304"/>
                  <a:pt x="2228799" y="1728251"/>
                  <a:pt x="2248984" y="1729212"/>
                </a:cubicBezTo>
                <a:cubicBezTo>
                  <a:pt x="2366584" y="1734812"/>
                  <a:pt x="2484374" y="1735248"/>
                  <a:pt x="2602069" y="1738266"/>
                </a:cubicBezTo>
                <a:cubicBezTo>
                  <a:pt x="2703454" y="1763611"/>
                  <a:pt x="2607398" y="1742113"/>
                  <a:pt x="2828405" y="1756372"/>
                </a:cubicBezTo>
                <a:cubicBezTo>
                  <a:pt x="2858671" y="1758325"/>
                  <a:pt x="2888762" y="1762408"/>
                  <a:pt x="2918940" y="1765426"/>
                </a:cubicBezTo>
                <a:cubicBezTo>
                  <a:pt x="3045689" y="1762408"/>
                  <a:pt x="3172670" y="1764623"/>
                  <a:pt x="3299186" y="1756372"/>
                </a:cubicBezTo>
                <a:cubicBezTo>
                  <a:pt x="3312653" y="1755494"/>
                  <a:pt x="3323742" y="1745066"/>
                  <a:pt x="3335399" y="1738266"/>
                </a:cubicBezTo>
                <a:cubicBezTo>
                  <a:pt x="3521001" y="1629998"/>
                  <a:pt x="3341681" y="1738410"/>
                  <a:pt x="3434988" y="1665838"/>
                </a:cubicBezTo>
                <a:cubicBezTo>
                  <a:pt x="3451611" y="1652909"/>
                  <a:pt x="3512969" y="1614099"/>
                  <a:pt x="3534576" y="1602464"/>
                </a:cubicBezTo>
                <a:cubicBezTo>
                  <a:pt x="3558342" y="1589667"/>
                  <a:pt x="3585410" y="1582445"/>
                  <a:pt x="3607003" y="1566250"/>
                </a:cubicBezTo>
                <a:cubicBezTo>
                  <a:pt x="3650852" y="1533363"/>
                  <a:pt x="3628902" y="1543860"/>
                  <a:pt x="3670378" y="1530036"/>
                </a:cubicBezTo>
                <a:cubicBezTo>
                  <a:pt x="3679431" y="1524000"/>
                  <a:pt x="3689179" y="1518895"/>
                  <a:pt x="3697538" y="1511929"/>
                </a:cubicBezTo>
                <a:cubicBezTo>
                  <a:pt x="3714699" y="1497628"/>
                  <a:pt x="3732632" y="1477954"/>
                  <a:pt x="3742805" y="1457608"/>
                </a:cubicBezTo>
                <a:cubicBezTo>
                  <a:pt x="3747073" y="1449072"/>
                  <a:pt x="3748841" y="1439501"/>
                  <a:pt x="3751859" y="1430448"/>
                </a:cubicBezTo>
                <a:cubicBezTo>
                  <a:pt x="3748382" y="1409589"/>
                  <a:pt x="3744895" y="1371253"/>
                  <a:pt x="3733752" y="1348967"/>
                </a:cubicBezTo>
                <a:cubicBezTo>
                  <a:pt x="3728886" y="1339235"/>
                  <a:pt x="3721681" y="1330860"/>
                  <a:pt x="3715645" y="1321806"/>
                </a:cubicBezTo>
                <a:cubicBezTo>
                  <a:pt x="3705488" y="1291334"/>
                  <a:pt x="3706385" y="1289758"/>
                  <a:pt x="3688485" y="1258432"/>
                </a:cubicBezTo>
                <a:cubicBezTo>
                  <a:pt x="3672281" y="1230075"/>
                  <a:pt x="3662661" y="1224224"/>
                  <a:pt x="3643217" y="1195058"/>
                </a:cubicBezTo>
                <a:cubicBezTo>
                  <a:pt x="3603905" y="1136090"/>
                  <a:pt x="3634751" y="1162253"/>
                  <a:pt x="3588896" y="1131683"/>
                </a:cubicBezTo>
                <a:cubicBezTo>
                  <a:pt x="3555394" y="1064675"/>
                  <a:pt x="3589508" y="1123362"/>
                  <a:pt x="3543629" y="1068309"/>
                </a:cubicBezTo>
                <a:cubicBezTo>
                  <a:pt x="3517817" y="1037336"/>
                  <a:pt x="3525841" y="1018596"/>
                  <a:pt x="3471201" y="1004935"/>
                </a:cubicBezTo>
                <a:lnTo>
                  <a:pt x="3434988" y="995881"/>
                </a:lnTo>
                <a:cubicBezTo>
                  <a:pt x="2985432" y="1005447"/>
                  <a:pt x="2958028" y="1011452"/>
                  <a:pt x="2475320" y="995881"/>
                </a:cubicBezTo>
                <a:cubicBezTo>
                  <a:pt x="2465782" y="995573"/>
                  <a:pt x="2457213" y="989846"/>
                  <a:pt x="2448160" y="986828"/>
                </a:cubicBezTo>
                <a:cubicBezTo>
                  <a:pt x="2439106" y="980792"/>
                  <a:pt x="2428693" y="976415"/>
                  <a:pt x="2420999" y="968721"/>
                </a:cubicBezTo>
                <a:cubicBezTo>
                  <a:pt x="2410112" y="957834"/>
                  <a:pt x="2389519" y="917179"/>
                  <a:pt x="2384786" y="905347"/>
                </a:cubicBezTo>
                <a:cubicBezTo>
                  <a:pt x="2377697" y="887626"/>
                  <a:pt x="2366679" y="851026"/>
                  <a:pt x="2366679" y="851026"/>
                </a:cubicBezTo>
                <a:cubicBezTo>
                  <a:pt x="2369697" y="802741"/>
                  <a:pt x="2372021" y="754407"/>
                  <a:pt x="2375732" y="706170"/>
                </a:cubicBezTo>
                <a:cubicBezTo>
                  <a:pt x="2378058" y="675931"/>
                  <a:pt x="2384786" y="645965"/>
                  <a:pt x="2384786" y="615636"/>
                </a:cubicBezTo>
                <a:cubicBezTo>
                  <a:pt x="2384786" y="522035"/>
                  <a:pt x="2383505" y="428256"/>
                  <a:pt x="2375732" y="334978"/>
                </a:cubicBezTo>
                <a:cubicBezTo>
                  <a:pt x="2374382" y="318783"/>
                  <a:pt x="2363179" y="304984"/>
                  <a:pt x="2357625" y="289711"/>
                </a:cubicBezTo>
                <a:cubicBezTo>
                  <a:pt x="2351102" y="271774"/>
                  <a:pt x="2353014" y="248886"/>
                  <a:pt x="2339518" y="235390"/>
                </a:cubicBezTo>
                <a:cubicBezTo>
                  <a:pt x="2318393" y="214265"/>
                  <a:pt x="2301001" y="188588"/>
                  <a:pt x="2276144" y="172016"/>
                </a:cubicBezTo>
                <a:cubicBezTo>
                  <a:pt x="2120813" y="68462"/>
                  <a:pt x="2296967" y="182654"/>
                  <a:pt x="2185609" y="117695"/>
                </a:cubicBezTo>
                <a:cubicBezTo>
                  <a:pt x="2174499" y="111214"/>
                  <a:pt x="2104153" y="63383"/>
                  <a:pt x="2076968" y="54321"/>
                </a:cubicBezTo>
                <a:cubicBezTo>
                  <a:pt x="2062370" y="49455"/>
                  <a:pt x="2046789" y="48286"/>
                  <a:pt x="2031700" y="45268"/>
                </a:cubicBezTo>
                <a:cubicBezTo>
                  <a:pt x="2010575" y="36214"/>
                  <a:pt x="1990130" y="25375"/>
                  <a:pt x="1968326" y="18107"/>
                </a:cubicBezTo>
                <a:cubicBezTo>
                  <a:pt x="1955679" y="13891"/>
                  <a:pt x="1877850" y="1519"/>
                  <a:pt x="1868738" y="0"/>
                </a:cubicBezTo>
                <a:cubicBezTo>
                  <a:pt x="1790275" y="3018"/>
                  <a:pt x="1711034" y="-2371"/>
                  <a:pt x="1633348" y="9054"/>
                </a:cubicBezTo>
                <a:cubicBezTo>
                  <a:pt x="1606643" y="12981"/>
                  <a:pt x="1585730" y="34635"/>
                  <a:pt x="1560920" y="45268"/>
                </a:cubicBezTo>
                <a:cubicBezTo>
                  <a:pt x="1543377" y="52786"/>
                  <a:pt x="1523895" y="55303"/>
                  <a:pt x="1506599" y="63374"/>
                </a:cubicBezTo>
                <a:cubicBezTo>
                  <a:pt x="1478443" y="76513"/>
                  <a:pt x="1451956" y="92986"/>
                  <a:pt x="1425118" y="108642"/>
                </a:cubicBezTo>
                <a:cubicBezTo>
                  <a:pt x="1415719" y="114125"/>
                  <a:pt x="1407901" y="122330"/>
                  <a:pt x="1397958" y="126749"/>
                </a:cubicBezTo>
                <a:cubicBezTo>
                  <a:pt x="1380517" y="134501"/>
                  <a:pt x="1361744" y="138820"/>
                  <a:pt x="1343637" y="144856"/>
                </a:cubicBezTo>
                <a:cubicBezTo>
                  <a:pt x="1316357" y="163043"/>
                  <a:pt x="1312430" y="167284"/>
                  <a:pt x="1280263" y="181069"/>
                </a:cubicBezTo>
                <a:cubicBezTo>
                  <a:pt x="1225428" y="204569"/>
                  <a:pt x="1282835" y="170730"/>
                  <a:pt x="1207835" y="208230"/>
                </a:cubicBezTo>
                <a:cubicBezTo>
                  <a:pt x="1192096" y="216099"/>
                  <a:pt x="1177414" y="225943"/>
                  <a:pt x="1162568" y="235390"/>
                </a:cubicBezTo>
                <a:cubicBezTo>
                  <a:pt x="1144208" y="247073"/>
                  <a:pt x="1108247" y="271604"/>
                  <a:pt x="1108247" y="271604"/>
                </a:cubicBezTo>
                <a:lnTo>
                  <a:pt x="1053926" y="353085"/>
                </a:lnTo>
                <a:cubicBezTo>
                  <a:pt x="1047890" y="362139"/>
                  <a:pt x="1044873" y="374210"/>
                  <a:pt x="1035819" y="380246"/>
                </a:cubicBezTo>
                <a:lnTo>
                  <a:pt x="1008659" y="398353"/>
                </a:lnTo>
                <a:cubicBezTo>
                  <a:pt x="963699" y="465792"/>
                  <a:pt x="1021487" y="382959"/>
                  <a:pt x="963392" y="452673"/>
                </a:cubicBezTo>
                <a:cubicBezTo>
                  <a:pt x="956426" y="461032"/>
                  <a:pt x="952979" y="472140"/>
                  <a:pt x="945285" y="479834"/>
                </a:cubicBezTo>
                <a:cubicBezTo>
                  <a:pt x="928673" y="496446"/>
                  <a:pt x="900844" y="504215"/>
                  <a:pt x="881910" y="516048"/>
                </a:cubicBezTo>
                <a:cubicBezTo>
                  <a:pt x="858304" y="530801"/>
                  <a:pt x="814959" y="571562"/>
                  <a:pt x="791376" y="579422"/>
                </a:cubicBezTo>
                <a:lnTo>
                  <a:pt x="764215" y="588475"/>
                </a:lnTo>
                <a:cubicBezTo>
                  <a:pt x="755162" y="597529"/>
                  <a:pt x="747544" y="608294"/>
                  <a:pt x="737055" y="615636"/>
                </a:cubicBezTo>
                <a:cubicBezTo>
                  <a:pt x="676963" y="657701"/>
                  <a:pt x="665801" y="649335"/>
                  <a:pt x="601253" y="688064"/>
                </a:cubicBezTo>
                <a:cubicBezTo>
                  <a:pt x="586164" y="697117"/>
                  <a:pt x="571725" y="707355"/>
                  <a:pt x="555986" y="715224"/>
                </a:cubicBezTo>
                <a:cubicBezTo>
                  <a:pt x="529401" y="728516"/>
                  <a:pt x="500730" y="737451"/>
                  <a:pt x="474504" y="751438"/>
                </a:cubicBezTo>
                <a:cubicBezTo>
                  <a:pt x="455303" y="761679"/>
                  <a:pt x="438291" y="775581"/>
                  <a:pt x="420184" y="787652"/>
                </a:cubicBezTo>
                <a:lnTo>
                  <a:pt x="393023" y="805759"/>
                </a:lnTo>
                <a:cubicBezTo>
                  <a:pt x="383970" y="811795"/>
                  <a:pt x="375595" y="819000"/>
                  <a:pt x="365863" y="823866"/>
                </a:cubicBezTo>
                <a:lnTo>
                  <a:pt x="347756" y="832919"/>
                </a:lnTo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Volný tvar 18"/>
          <p:cNvSpPr/>
          <p:nvPr/>
        </p:nvSpPr>
        <p:spPr>
          <a:xfrm>
            <a:off x="748133" y="4365104"/>
            <a:ext cx="3751859" cy="1874068"/>
          </a:xfrm>
          <a:custGeom>
            <a:avLst/>
            <a:gdLst>
              <a:gd name="connsiteX0" fmla="*/ 411130 w 3751859"/>
              <a:gd name="connsiteY0" fmla="*/ 787652 h 1874068"/>
              <a:gd name="connsiteX1" fmla="*/ 411130 w 3751859"/>
              <a:gd name="connsiteY1" fmla="*/ 787652 h 1874068"/>
              <a:gd name="connsiteX2" fmla="*/ 12778 w 3751859"/>
              <a:gd name="connsiteY2" fmla="*/ 1348967 h 1874068"/>
              <a:gd name="connsiteX3" fmla="*/ 21831 w 3751859"/>
              <a:gd name="connsiteY3" fmla="*/ 1557196 h 1874068"/>
              <a:gd name="connsiteX4" fmla="*/ 30885 w 3751859"/>
              <a:gd name="connsiteY4" fmla="*/ 1611517 h 1874068"/>
              <a:gd name="connsiteX5" fmla="*/ 48992 w 3751859"/>
              <a:gd name="connsiteY5" fmla="*/ 1747319 h 1874068"/>
              <a:gd name="connsiteX6" fmla="*/ 76152 w 3751859"/>
              <a:gd name="connsiteY6" fmla="*/ 1801640 h 1874068"/>
              <a:gd name="connsiteX7" fmla="*/ 193847 w 3751859"/>
              <a:gd name="connsiteY7" fmla="*/ 1828800 h 1874068"/>
              <a:gd name="connsiteX8" fmla="*/ 275328 w 3751859"/>
              <a:gd name="connsiteY8" fmla="*/ 1846907 h 1874068"/>
              <a:gd name="connsiteX9" fmla="*/ 320595 w 3751859"/>
              <a:gd name="connsiteY9" fmla="*/ 1855961 h 1874068"/>
              <a:gd name="connsiteX10" fmla="*/ 347756 w 3751859"/>
              <a:gd name="connsiteY10" fmla="*/ 1865014 h 1874068"/>
              <a:gd name="connsiteX11" fmla="*/ 447344 w 3751859"/>
              <a:gd name="connsiteY11" fmla="*/ 1874068 h 1874068"/>
              <a:gd name="connsiteX12" fmla="*/ 574093 w 3751859"/>
              <a:gd name="connsiteY12" fmla="*/ 1855961 h 1874068"/>
              <a:gd name="connsiteX13" fmla="*/ 601253 w 3751859"/>
              <a:gd name="connsiteY13" fmla="*/ 1837854 h 1874068"/>
              <a:gd name="connsiteX14" fmla="*/ 637467 w 3751859"/>
              <a:gd name="connsiteY14" fmla="*/ 1828800 h 1874068"/>
              <a:gd name="connsiteX15" fmla="*/ 737055 w 3751859"/>
              <a:gd name="connsiteY15" fmla="*/ 1783533 h 1874068"/>
              <a:gd name="connsiteX16" fmla="*/ 818536 w 3751859"/>
              <a:gd name="connsiteY16" fmla="*/ 1738266 h 1874068"/>
              <a:gd name="connsiteX17" fmla="*/ 845696 w 3751859"/>
              <a:gd name="connsiteY17" fmla="*/ 1729212 h 1874068"/>
              <a:gd name="connsiteX18" fmla="*/ 909071 w 3751859"/>
              <a:gd name="connsiteY18" fmla="*/ 1692998 h 1874068"/>
              <a:gd name="connsiteX19" fmla="*/ 954338 w 3751859"/>
              <a:gd name="connsiteY19" fmla="*/ 1674891 h 1874068"/>
              <a:gd name="connsiteX20" fmla="*/ 990552 w 3751859"/>
              <a:gd name="connsiteY20" fmla="*/ 1656784 h 1874068"/>
              <a:gd name="connsiteX21" fmla="*/ 1035819 w 3751859"/>
              <a:gd name="connsiteY21" fmla="*/ 1638677 h 1874068"/>
              <a:gd name="connsiteX22" fmla="*/ 1072033 w 3751859"/>
              <a:gd name="connsiteY22" fmla="*/ 1620570 h 1874068"/>
              <a:gd name="connsiteX23" fmla="*/ 1126354 w 3751859"/>
              <a:gd name="connsiteY23" fmla="*/ 1584357 h 1874068"/>
              <a:gd name="connsiteX24" fmla="*/ 1162568 w 3751859"/>
              <a:gd name="connsiteY24" fmla="*/ 1575303 h 1874068"/>
              <a:gd name="connsiteX25" fmla="*/ 1244049 w 3751859"/>
              <a:gd name="connsiteY25" fmla="*/ 1520982 h 1874068"/>
              <a:gd name="connsiteX26" fmla="*/ 1334584 w 3751859"/>
              <a:gd name="connsiteY26" fmla="*/ 1475715 h 1874068"/>
              <a:gd name="connsiteX27" fmla="*/ 1569974 w 3751859"/>
              <a:gd name="connsiteY27" fmla="*/ 1466662 h 1874068"/>
              <a:gd name="connsiteX28" fmla="*/ 1606188 w 3751859"/>
              <a:gd name="connsiteY28" fmla="*/ 1475715 h 1874068"/>
              <a:gd name="connsiteX29" fmla="*/ 1651455 w 3751859"/>
              <a:gd name="connsiteY29" fmla="*/ 1484768 h 1874068"/>
              <a:gd name="connsiteX30" fmla="*/ 1723883 w 3751859"/>
              <a:gd name="connsiteY30" fmla="*/ 1502875 h 1874068"/>
              <a:gd name="connsiteX31" fmla="*/ 1814417 w 3751859"/>
              <a:gd name="connsiteY31" fmla="*/ 1520982 h 1874068"/>
              <a:gd name="connsiteX32" fmla="*/ 1859685 w 3751859"/>
              <a:gd name="connsiteY32" fmla="*/ 1539089 h 1874068"/>
              <a:gd name="connsiteX33" fmla="*/ 1904952 w 3751859"/>
              <a:gd name="connsiteY33" fmla="*/ 1548143 h 1874068"/>
              <a:gd name="connsiteX34" fmla="*/ 1986433 w 3751859"/>
              <a:gd name="connsiteY34" fmla="*/ 1575303 h 1874068"/>
              <a:gd name="connsiteX35" fmla="*/ 2031700 w 3751859"/>
              <a:gd name="connsiteY35" fmla="*/ 1602464 h 1874068"/>
              <a:gd name="connsiteX36" fmla="*/ 2076968 w 3751859"/>
              <a:gd name="connsiteY36" fmla="*/ 1620570 h 1874068"/>
              <a:gd name="connsiteX37" fmla="*/ 2104128 w 3751859"/>
              <a:gd name="connsiteY37" fmla="*/ 1647731 h 1874068"/>
              <a:gd name="connsiteX38" fmla="*/ 2140342 w 3751859"/>
              <a:gd name="connsiteY38" fmla="*/ 1665838 h 1874068"/>
              <a:gd name="connsiteX39" fmla="*/ 2194663 w 3751859"/>
              <a:gd name="connsiteY39" fmla="*/ 1702052 h 1874068"/>
              <a:gd name="connsiteX40" fmla="*/ 2248984 w 3751859"/>
              <a:gd name="connsiteY40" fmla="*/ 1729212 h 1874068"/>
              <a:gd name="connsiteX41" fmla="*/ 2602069 w 3751859"/>
              <a:gd name="connsiteY41" fmla="*/ 1738266 h 1874068"/>
              <a:gd name="connsiteX42" fmla="*/ 2828405 w 3751859"/>
              <a:gd name="connsiteY42" fmla="*/ 1756372 h 1874068"/>
              <a:gd name="connsiteX43" fmla="*/ 2918940 w 3751859"/>
              <a:gd name="connsiteY43" fmla="*/ 1765426 h 1874068"/>
              <a:gd name="connsiteX44" fmla="*/ 3299186 w 3751859"/>
              <a:gd name="connsiteY44" fmla="*/ 1756372 h 1874068"/>
              <a:gd name="connsiteX45" fmla="*/ 3335399 w 3751859"/>
              <a:gd name="connsiteY45" fmla="*/ 1738266 h 1874068"/>
              <a:gd name="connsiteX46" fmla="*/ 3434988 w 3751859"/>
              <a:gd name="connsiteY46" fmla="*/ 1665838 h 1874068"/>
              <a:gd name="connsiteX47" fmla="*/ 3534576 w 3751859"/>
              <a:gd name="connsiteY47" fmla="*/ 1602464 h 1874068"/>
              <a:gd name="connsiteX48" fmla="*/ 3607003 w 3751859"/>
              <a:gd name="connsiteY48" fmla="*/ 1566250 h 1874068"/>
              <a:gd name="connsiteX49" fmla="*/ 3670378 w 3751859"/>
              <a:gd name="connsiteY49" fmla="*/ 1530036 h 1874068"/>
              <a:gd name="connsiteX50" fmla="*/ 3697538 w 3751859"/>
              <a:gd name="connsiteY50" fmla="*/ 1511929 h 1874068"/>
              <a:gd name="connsiteX51" fmla="*/ 3742805 w 3751859"/>
              <a:gd name="connsiteY51" fmla="*/ 1457608 h 1874068"/>
              <a:gd name="connsiteX52" fmla="*/ 3751859 w 3751859"/>
              <a:gd name="connsiteY52" fmla="*/ 1430448 h 1874068"/>
              <a:gd name="connsiteX53" fmla="*/ 3733752 w 3751859"/>
              <a:gd name="connsiteY53" fmla="*/ 1348967 h 1874068"/>
              <a:gd name="connsiteX54" fmla="*/ 3715645 w 3751859"/>
              <a:gd name="connsiteY54" fmla="*/ 1321806 h 1874068"/>
              <a:gd name="connsiteX55" fmla="*/ 3688485 w 3751859"/>
              <a:gd name="connsiteY55" fmla="*/ 1258432 h 1874068"/>
              <a:gd name="connsiteX56" fmla="*/ 3643217 w 3751859"/>
              <a:gd name="connsiteY56" fmla="*/ 1195058 h 1874068"/>
              <a:gd name="connsiteX57" fmla="*/ 3588896 w 3751859"/>
              <a:gd name="connsiteY57" fmla="*/ 1131683 h 1874068"/>
              <a:gd name="connsiteX58" fmla="*/ 3543629 w 3751859"/>
              <a:gd name="connsiteY58" fmla="*/ 1068309 h 1874068"/>
              <a:gd name="connsiteX59" fmla="*/ 3471201 w 3751859"/>
              <a:gd name="connsiteY59" fmla="*/ 1004935 h 1874068"/>
              <a:gd name="connsiteX60" fmla="*/ 3434988 w 3751859"/>
              <a:gd name="connsiteY60" fmla="*/ 995881 h 1874068"/>
              <a:gd name="connsiteX61" fmla="*/ 2475320 w 3751859"/>
              <a:gd name="connsiteY61" fmla="*/ 995881 h 1874068"/>
              <a:gd name="connsiteX62" fmla="*/ 2448160 w 3751859"/>
              <a:gd name="connsiteY62" fmla="*/ 986828 h 1874068"/>
              <a:gd name="connsiteX63" fmla="*/ 2420999 w 3751859"/>
              <a:gd name="connsiteY63" fmla="*/ 968721 h 1874068"/>
              <a:gd name="connsiteX64" fmla="*/ 2384786 w 3751859"/>
              <a:gd name="connsiteY64" fmla="*/ 905347 h 1874068"/>
              <a:gd name="connsiteX65" fmla="*/ 2366679 w 3751859"/>
              <a:gd name="connsiteY65" fmla="*/ 851026 h 1874068"/>
              <a:gd name="connsiteX66" fmla="*/ 2375732 w 3751859"/>
              <a:gd name="connsiteY66" fmla="*/ 706170 h 1874068"/>
              <a:gd name="connsiteX67" fmla="*/ 2384786 w 3751859"/>
              <a:gd name="connsiteY67" fmla="*/ 615636 h 1874068"/>
              <a:gd name="connsiteX68" fmla="*/ 2375732 w 3751859"/>
              <a:gd name="connsiteY68" fmla="*/ 334978 h 1874068"/>
              <a:gd name="connsiteX69" fmla="*/ 2357625 w 3751859"/>
              <a:gd name="connsiteY69" fmla="*/ 289711 h 1874068"/>
              <a:gd name="connsiteX70" fmla="*/ 2339518 w 3751859"/>
              <a:gd name="connsiteY70" fmla="*/ 235390 h 1874068"/>
              <a:gd name="connsiteX71" fmla="*/ 2276144 w 3751859"/>
              <a:gd name="connsiteY71" fmla="*/ 172016 h 1874068"/>
              <a:gd name="connsiteX72" fmla="*/ 2185609 w 3751859"/>
              <a:gd name="connsiteY72" fmla="*/ 117695 h 1874068"/>
              <a:gd name="connsiteX73" fmla="*/ 2076968 w 3751859"/>
              <a:gd name="connsiteY73" fmla="*/ 54321 h 1874068"/>
              <a:gd name="connsiteX74" fmla="*/ 2031700 w 3751859"/>
              <a:gd name="connsiteY74" fmla="*/ 45268 h 1874068"/>
              <a:gd name="connsiteX75" fmla="*/ 1968326 w 3751859"/>
              <a:gd name="connsiteY75" fmla="*/ 18107 h 1874068"/>
              <a:gd name="connsiteX76" fmla="*/ 1868738 w 3751859"/>
              <a:gd name="connsiteY76" fmla="*/ 0 h 1874068"/>
              <a:gd name="connsiteX77" fmla="*/ 1633348 w 3751859"/>
              <a:gd name="connsiteY77" fmla="*/ 9054 h 1874068"/>
              <a:gd name="connsiteX78" fmla="*/ 1560920 w 3751859"/>
              <a:gd name="connsiteY78" fmla="*/ 45268 h 1874068"/>
              <a:gd name="connsiteX79" fmla="*/ 1506599 w 3751859"/>
              <a:gd name="connsiteY79" fmla="*/ 63374 h 1874068"/>
              <a:gd name="connsiteX80" fmla="*/ 1425118 w 3751859"/>
              <a:gd name="connsiteY80" fmla="*/ 108642 h 1874068"/>
              <a:gd name="connsiteX81" fmla="*/ 1397958 w 3751859"/>
              <a:gd name="connsiteY81" fmla="*/ 126749 h 1874068"/>
              <a:gd name="connsiteX82" fmla="*/ 1343637 w 3751859"/>
              <a:gd name="connsiteY82" fmla="*/ 144856 h 1874068"/>
              <a:gd name="connsiteX83" fmla="*/ 1280263 w 3751859"/>
              <a:gd name="connsiteY83" fmla="*/ 181069 h 1874068"/>
              <a:gd name="connsiteX84" fmla="*/ 1207835 w 3751859"/>
              <a:gd name="connsiteY84" fmla="*/ 208230 h 1874068"/>
              <a:gd name="connsiteX85" fmla="*/ 1162568 w 3751859"/>
              <a:gd name="connsiteY85" fmla="*/ 235390 h 1874068"/>
              <a:gd name="connsiteX86" fmla="*/ 1108247 w 3751859"/>
              <a:gd name="connsiteY86" fmla="*/ 271604 h 1874068"/>
              <a:gd name="connsiteX87" fmla="*/ 1053926 w 3751859"/>
              <a:gd name="connsiteY87" fmla="*/ 353085 h 1874068"/>
              <a:gd name="connsiteX88" fmla="*/ 1035819 w 3751859"/>
              <a:gd name="connsiteY88" fmla="*/ 380246 h 1874068"/>
              <a:gd name="connsiteX89" fmla="*/ 1008659 w 3751859"/>
              <a:gd name="connsiteY89" fmla="*/ 398353 h 1874068"/>
              <a:gd name="connsiteX90" fmla="*/ 963392 w 3751859"/>
              <a:gd name="connsiteY90" fmla="*/ 452673 h 1874068"/>
              <a:gd name="connsiteX91" fmla="*/ 945285 w 3751859"/>
              <a:gd name="connsiteY91" fmla="*/ 479834 h 1874068"/>
              <a:gd name="connsiteX92" fmla="*/ 881910 w 3751859"/>
              <a:gd name="connsiteY92" fmla="*/ 516048 h 1874068"/>
              <a:gd name="connsiteX93" fmla="*/ 791376 w 3751859"/>
              <a:gd name="connsiteY93" fmla="*/ 579422 h 1874068"/>
              <a:gd name="connsiteX94" fmla="*/ 764215 w 3751859"/>
              <a:gd name="connsiteY94" fmla="*/ 588475 h 1874068"/>
              <a:gd name="connsiteX95" fmla="*/ 737055 w 3751859"/>
              <a:gd name="connsiteY95" fmla="*/ 615636 h 1874068"/>
              <a:gd name="connsiteX96" fmla="*/ 601253 w 3751859"/>
              <a:gd name="connsiteY96" fmla="*/ 688064 h 1874068"/>
              <a:gd name="connsiteX97" fmla="*/ 555986 w 3751859"/>
              <a:gd name="connsiteY97" fmla="*/ 715224 h 1874068"/>
              <a:gd name="connsiteX98" fmla="*/ 474504 w 3751859"/>
              <a:gd name="connsiteY98" fmla="*/ 751438 h 1874068"/>
              <a:gd name="connsiteX99" fmla="*/ 420184 w 3751859"/>
              <a:gd name="connsiteY99" fmla="*/ 787652 h 1874068"/>
              <a:gd name="connsiteX100" fmla="*/ 393023 w 3751859"/>
              <a:gd name="connsiteY100" fmla="*/ 805759 h 1874068"/>
              <a:gd name="connsiteX101" fmla="*/ 365863 w 3751859"/>
              <a:gd name="connsiteY101" fmla="*/ 823866 h 1874068"/>
              <a:gd name="connsiteX102" fmla="*/ 347756 w 3751859"/>
              <a:gd name="connsiteY102" fmla="*/ 832919 h 187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51859" h="1874068">
                <a:moveTo>
                  <a:pt x="411130" y="787652"/>
                </a:moveTo>
                <a:lnTo>
                  <a:pt x="411130" y="787652"/>
                </a:lnTo>
                <a:cubicBezTo>
                  <a:pt x="278346" y="974757"/>
                  <a:pt x="116346" y="1144239"/>
                  <a:pt x="12778" y="1348967"/>
                </a:cubicBezTo>
                <a:cubicBezTo>
                  <a:pt x="-18584" y="1410961"/>
                  <a:pt x="17051" y="1487885"/>
                  <a:pt x="21831" y="1557196"/>
                </a:cubicBezTo>
                <a:cubicBezTo>
                  <a:pt x="23094" y="1575509"/>
                  <a:pt x="28608" y="1593302"/>
                  <a:pt x="30885" y="1611517"/>
                </a:cubicBezTo>
                <a:cubicBezTo>
                  <a:pt x="39372" y="1679416"/>
                  <a:pt x="35053" y="1691566"/>
                  <a:pt x="48992" y="1747319"/>
                </a:cubicBezTo>
                <a:cubicBezTo>
                  <a:pt x="52464" y="1761205"/>
                  <a:pt x="63039" y="1793444"/>
                  <a:pt x="76152" y="1801640"/>
                </a:cubicBezTo>
                <a:cubicBezTo>
                  <a:pt x="107090" y="1820976"/>
                  <a:pt x="160355" y="1823218"/>
                  <a:pt x="193847" y="1828800"/>
                </a:cubicBezTo>
                <a:cubicBezTo>
                  <a:pt x="248428" y="1837897"/>
                  <a:pt x="226520" y="1836061"/>
                  <a:pt x="275328" y="1846907"/>
                </a:cubicBezTo>
                <a:cubicBezTo>
                  <a:pt x="290349" y="1850245"/>
                  <a:pt x="305667" y="1852229"/>
                  <a:pt x="320595" y="1855961"/>
                </a:cubicBezTo>
                <a:cubicBezTo>
                  <a:pt x="329853" y="1858276"/>
                  <a:pt x="338309" y="1863664"/>
                  <a:pt x="347756" y="1865014"/>
                </a:cubicBezTo>
                <a:cubicBezTo>
                  <a:pt x="380754" y="1869728"/>
                  <a:pt x="414148" y="1871050"/>
                  <a:pt x="447344" y="1874068"/>
                </a:cubicBezTo>
                <a:cubicBezTo>
                  <a:pt x="489594" y="1868032"/>
                  <a:pt x="532549" y="1865736"/>
                  <a:pt x="574093" y="1855961"/>
                </a:cubicBezTo>
                <a:cubicBezTo>
                  <a:pt x="584685" y="1853469"/>
                  <a:pt x="591252" y="1842140"/>
                  <a:pt x="601253" y="1837854"/>
                </a:cubicBezTo>
                <a:cubicBezTo>
                  <a:pt x="612690" y="1832952"/>
                  <a:pt x="625396" y="1831818"/>
                  <a:pt x="637467" y="1828800"/>
                </a:cubicBezTo>
                <a:cubicBezTo>
                  <a:pt x="704591" y="1784050"/>
                  <a:pt x="670449" y="1796854"/>
                  <a:pt x="737055" y="1783533"/>
                </a:cubicBezTo>
                <a:cubicBezTo>
                  <a:pt x="851541" y="1737738"/>
                  <a:pt x="718060" y="1795681"/>
                  <a:pt x="818536" y="1738266"/>
                </a:cubicBezTo>
                <a:cubicBezTo>
                  <a:pt x="826822" y="1733531"/>
                  <a:pt x="836925" y="1732971"/>
                  <a:pt x="845696" y="1729212"/>
                </a:cubicBezTo>
                <a:cubicBezTo>
                  <a:pt x="956812" y="1681590"/>
                  <a:pt x="818139" y="1738464"/>
                  <a:pt x="909071" y="1692998"/>
                </a:cubicBezTo>
                <a:cubicBezTo>
                  <a:pt x="923607" y="1685730"/>
                  <a:pt x="939487" y="1681491"/>
                  <a:pt x="954338" y="1674891"/>
                </a:cubicBezTo>
                <a:cubicBezTo>
                  <a:pt x="966671" y="1669410"/>
                  <a:pt x="978219" y="1662265"/>
                  <a:pt x="990552" y="1656784"/>
                </a:cubicBezTo>
                <a:cubicBezTo>
                  <a:pt x="1005403" y="1650184"/>
                  <a:pt x="1020968" y="1645277"/>
                  <a:pt x="1035819" y="1638677"/>
                </a:cubicBezTo>
                <a:cubicBezTo>
                  <a:pt x="1048152" y="1633196"/>
                  <a:pt x="1060460" y="1627514"/>
                  <a:pt x="1072033" y="1620570"/>
                </a:cubicBezTo>
                <a:cubicBezTo>
                  <a:pt x="1090694" y="1609374"/>
                  <a:pt x="1105242" y="1589635"/>
                  <a:pt x="1126354" y="1584357"/>
                </a:cubicBezTo>
                <a:lnTo>
                  <a:pt x="1162568" y="1575303"/>
                </a:lnTo>
                <a:cubicBezTo>
                  <a:pt x="1256670" y="1500021"/>
                  <a:pt x="1163804" y="1569129"/>
                  <a:pt x="1244049" y="1520982"/>
                </a:cubicBezTo>
                <a:cubicBezTo>
                  <a:pt x="1321041" y="1474787"/>
                  <a:pt x="1270215" y="1491806"/>
                  <a:pt x="1334584" y="1475715"/>
                </a:cubicBezTo>
                <a:cubicBezTo>
                  <a:pt x="1418134" y="1420014"/>
                  <a:pt x="1359922" y="1451103"/>
                  <a:pt x="1569974" y="1466662"/>
                </a:cubicBezTo>
                <a:cubicBezTo>
                  <a:pt x="1582383" y="1467581"/>
                  <a:pt x="1594041" y="1473016"/>
                  <a:pt x="1606188" y="1475715"/>
                </a:cubicBezTo>
                <a:cubicBezTo>
                  <a:pt x="1621209" y="1479053"/>
                  <a:pt x="1636461" y="1481308"/>
                  <a:pt x="1651455" y="1484768"/>
                </a:cubicBezTo>
                <a:cubicBezTo>
                  <a:pt x="1675703" y="1490364"/>
                  <a:pt x="1699336" y="1498784"/>
                  <a:pt x="1723883" y="1502875"/>
                </a:cubicBezTo>
                <a:cubicBezTo>
                  <a:pt x="1750620" y="1507332"/>
                  <a:pt x="1787411" y="1511980"/>
                  <a:pt x="1814417" y="1520982"/>
                </a:cubicBezTo>
                <a:cubicBezTo>
                  <a:pt x="1829835" y="1526121"/>
                  <a:pt x="1844119" y="1534419"/>
                  <a:pt x="1859685" y="1539089"/>
                </a:cubicBezTo>
                <a:cubicBezTo>
                  <a:pt x="1874424" y="1543511"/>
                  <a:pt x="1890213" y="1543721"/>
                  <a:pt x="1904952" y="1548143"/>
                </a:cubicBezTo>
                <a:cubicBezTo>
                  <a:pt x="2075355" y="1599265"/>
                  <a:pt x="1847488" y="1540569"/>
                  <a:pt x="1986433" y="1575303"/>
                </a:cubicBezTo>
                <a:cubicBezTo>
                  <a:pt x="2001522" y="1584357"/>
                  <a:pt x="2015961" y="1594595"/>
                  <a:pt x="2031700" y="1602464"/>
                </a:cubicBezTo>
                <a:cubicBezTo>
                  <a:pt x="2046236" y="1609732"/>
                  <a:pt x="2063187" y="1611957"/>
                  <a:pt x="2076968" y="1620570"/>
                </a:cubicBezTo>
                <a:cubicBezTo>
                  <a:pt x="2087825" y="1627356"/>
                  <a:pt x="2093709" y="1640289"/>
                  <a:pt x="2104128" y="1647731"/>
                </a:cubicBezTo>
                <a:cubicBezTo>
                  <a:pt x="2115110" y="1655576"/>
                  <a:pt x="2128769" y="1658894"/>
                  <a:pt x="2140342" y="1665838"/>
                </a:cubicBezTo>
                <a:cubicBezTo>
                  <a:pt x="2159003" y="1677034"/>
                  <a:pt x="2176556" y="1689981"/>
                  <a:pt x="2194663" y="1702052"/>
                </a:cubicBezTo>
                <a:cubicBezTo>
                  <a:pt x="2210041" y="1712304"/>
                  <a:pt x="2228799" y="1728251"/>
                  <a:pt x="2248984" y="1729212"/>
                </a:cubicBezTo>
                <a:cubicBezTo>
                  <a:pt x="2366584" y="1734812"/>
                  <a:pt x="2484374" y="1735248"/>
                  <a:pt x="2602069" y="1738266"/>
                </a:cubicBezTo>
                <a:cubicBezTo>
                  <a:pt x="2703454" y="1763611"/>
                  <a:pt x="2607398" y="1742113"/>
                  <a:pt x="2828405" y="1756372"/>
                </a:cubicBezTo>
                <a:cubicBezTo>
                  <a:pt x="2858671" y="1758325"/>
                  <a:pt x="2888762" y="1762408"/>
                  <a:pt x="2918940" y="1765426"/>
                </a:cubicBezTo>
                <a:cubicBezTo>
                  <a:pt x="3045689" y="1762408"/>
                  <a:pt x="3172670" y="1764623"/>
                  <a:pt x="3299186" y="1756372"/>
                </a:cubicBezTo>
                <a:cubicBezTo>
                  <a:pt x="3312653" y="1755494"/>
                  <a:pt x="3323742" y="1745066"/>
                  <a:pt x="3335399" y="1738266"/>
                </a:cubicBezTo>
                <a:cubicBezTo>
                  <a:pt x="3521001" y="1629998"/>
                  <a:pt x="3341681" y="1738410"/>
                  <a:pt x="3434988" y="1665838"/>
                </a:cubicBezTo>
                <a:cubicBezTo>
                  <a:pt x="3451611" y="1652909"/>
                  <a:pt x="3512969" y="1614099"/>
                  <a:pt x="3534576" y="1602464"/>
                </a:cubicBezTo>
                <a:cubicBezTo>
                  <a:pt x="3558342" y="1589667"/>
                  <a:pt x="3585410" y="1582445"/>
                  <a:pt x="3607003" y="1566250"/>
                </a:cubicBezTo>
                <a:cubicBezTo>
                  <a:pt x="3650852" y="1533363"/>
                  <a:pt x="3628902" y="1543860"/>
                  <a:pt x="3670378" y="1530036"/>
                </a:cubicBezTo>
                <a:cubicBezTo>
                  <a:pt x="3679431" y="1524000"/>
                  <a:pt x="3689179" y="1518895"/>
                  <a:pt x="3697538" y="1511929"/>
                </a:cubicBezTo>
                <a:cubicBezTo>
                  <a:pt x="3714699" y="1497628"/>
                  <a:pt x="3732632" y="1477954"/>
                  <a:pt x="3742805" y="1457608"/>
                </a:cubicBezTo>
                <a:cubicBezTo>
                  <a:pt x="3747073" y="1449072"/>
                  <a:pt x="3748841" y="1439501"/>
                  <a:pt x="3751859" y="1430448"/>
                </a:cubicBezTo>
                <a:cubicBezTo>
                  <a:pt x="3748382" y="1409589"/>
                  <a:pt x="3744895" y="1371253"/>
                  <a:pt x="3733752" y="1348967"/>
                </a:cubicBezTo>
                <a:cubicBezTo>
                  <a:pt x="3728886" y="1339235"/>
                  <a:pt x="3721681" y="1330860"/>
                  <a:pt x="3715645" y="1321806"/>
                </a:cubicBezTo>
                <a:cubicBezTo>
                  <a:pt x="3705488" y="1291334"/>
                  <a:pt x="3706385" y="1289758"/>
                  <a:pt x="3688485" y="1258432"/>
                </a:cubicBezTo>
                <a:cubicBezTo>
                  <a:pt x="3672281" y="1230075"/>
                  <a:pt x="3662661" y="1224224"/>
                  <a:pt x="3643217" y="1195058"/>
                </a:cubicBezTo>
                <a:cubicBezTo>
                  <a:pt x="3603905" y="1136090"/>
                  <a:pt x="3634751" y="1162253"/>
                  <a:pt x="3588896" y="1131683"/>
                </a:cubicBezTo>
                <a:cubicBezTo>
                  <a:pt x="3555394" y="1064675"/>
                  <a:pt x="3589508" y="1123362"/>
                  <a:pt x="3543629" y="1068309"/>
                </a:cubicBezTo>
                <a:cubicBezTo>
                  <a:pt x="3517817" y="1037336"/>
                  <a:pt x="3525841" y="1018596"/>
                  <a:pt x="3471201" y="1004935"/>
                </a:cubicBezTo>
                <a:lnTo>
                  <a:pt x="3434988" y="995881"/>
                </a:lnTo>
                <a:cubicBezTo>
                  <a:pt x="2985432" y="1005447"/>
                  <a:pt x="2958028" y="1011452"/>
                  <a:pt x="2475320" y="995881"/>
                </a:cubicBezTo>
                <a:cubicBezTo>
                  <a:pt x="2465782" y="995573"/>
                  <a:pt x="2457213" y="989846"/>
                  <a:pt x="2448160" y="986828"/>
                </a:cubicBezTo>
                <a:cubicBezTo>
                  <a:pt x="2439106" y="980792"/>
                  <a:pt x="2428693" y="976415"/>
                  <a:pt x="2420999" y="968721"/>
                </a:cubicBezTo>
                <a:cubicBezTo>
                  <a:pt x="2410112" y="957834"/>
                  <a:pt x="2389519" y="917179"/>
                  <a:pt x="2384786" y="905347"/>
                </a:cubicBezTo>
                <a:cubicBezTo>
                  <a:pt x="2377697" y="887626"/>
                  <a:pt x="2366679" y="851026"/>
                  <a:pt x="2366679" y="851026"/>
                </a:cubicBezTo>
                <a:cubicBezTo>
                  <a:pt x="2369697" y="802741"/>
                  <a:pt x="2372021" y="754407"/>
                  <a:pt x="2375732" y="706170"/>
                </a:cubicBezTo>
                <a:cubicBezTo>
                  <a:pt x="2378058" y="675931"/>
                  <a:pt x="2384786" y="645965"/>
                  <a:pt x="2384786" y="615636"/>
                </a:cubicBezTo>
                <a:cubicBezTo>
                  <a:pt x="2384786" y="522035"/>
                  <a:pt x="2383505" y="428256"/>
                  <a:pt x="2375732" y="334978"/>
                </a:cubicBezTo>
                <a:cubicBezTo>
                  <a:pt x="2374382" y="318783"/>
                  <a:pt x="2363179" y="304984"/>
                  <a:pt x="2357625" y="289711"/>
                </a:cubicBezTo>
                <a:cubicBezTo>
                  <a:pt x="2351102" y="271774"/>
                  <a:pt x="2353014" y="248886"/>
                  <a:pt x="2339518" y="235390"/>
                </a:cubicBezTo>
                <a:cubicBezTo>
                  <a:pt x="2318393" y="214265"/>
                  <a:pt x="2301001" y="188588"/>
                  <a:pt x="2276144" y="172016"/>
                </a:cubicBezTo>
                <a:cubicBezTo>
                  <a:pt x="2120813" y="68462"/>
                  <a:pt x="2296967" y="182654"/>
                  <a:pt x="2185609" y="117695"/>
                </a:cubicBezTo>
                <a:cubicBezTo>
                  <a:pt x="2174499" y="111214"/>
                  <a:pt x="2104153" y="63383"/>
                  <a:pt x="2076968" y="54321"/>
                </a:cubicBezTo>
                <a:cubicBezTo>
                  <a:pt x="2062370" y="49455"/>
                  <a:pt x="2046789" y="48286"/>
                  <a:pt x="2031700" y="45268"/>
                </a:cubicBezTo>
                <a:cubicBezTo>
                  <a:pt x="2010575" y="36214"/>
                  <a:pt x="1990130" y="25375"/>
                  <a:pt x="1968326" y="18107"/>
                </a:cubicBezTo>
                <a:cubicBezTo>
                  <a:pt x="1955679" y="13891"/>
                  <a:pt x="1877850" y="1519"/>
                  <a:pt x="1868738" y="0"/>
                </a:cubicBezTo>
                <a:cubicBezTo>
                  <a:pt x="1790275" y="3018"/>
                  <a:pt x="1711034" y="-2371"/>
                  <a:pt x="1633348" y="9054"/>
                </a:cubicBezTo>
                <a:cubicBezTo>
                  <a:pt x="1606643" y="12981"/>
                  <a:pt x="1585730" y="34635"/>
                  <a:pt x="1560920" y="45268"/>
                </a:cubicBezTo>
                <a:cubicBezTo>
                  <a:pt x="1543377" y="52786"/>
                  <a:pt x="1523895" y="55303"/>
                  <a:pt x="1506599" y="63374"/>
                </a:cubicBezTo>
                <a:cubicBezTo>
                  <a:pt x="1478443" y="76513"/>
                  <a:pt x="1451956" y="92986"/>
                  <a:pt x="1425118" y="108642"/>
                </a:cubicBezTo>
                <a:cubicBezTo>
                  <a:pt x="1415719" y="114125"/>
                  <a:pt x="1407901" y="122330"/>
                  <a:pt x="1397958" y="126749"/>
                </a:cubicBezTo>
                <a:cubicBezTo>
                  <a:pt x="1380517" y="134501"/>
                  <a:pt x="1361744" y="138820"/>
                  <a:pt x="1343637" y="144856"/>
                </a:cubicBezTo>
                <a:cubicBezTo>
                  <a:pt x="1316357" y="163043"/>
                  <a:pt x="1312430" y="167284"/>
                  <a:pt x="1280263" y="181069"/>
                </a:cubicBezTo>
                <a:cubicBezTo>
                  <a:pt x="1225428" y="204569"/>
                  <a:pt x="1282835" y="170730"/>
                  <a:pt x="1207835" y="208230"/>
                </a:cubicBezTo>
                <a:cubicBezTo>
                  <a:pt x="1192096" y="216099"/>
                  <a:pt x="1177414" y="225943"/>
                  <a:pt x="1162568" y="235390"/>
                </a:cubicBezTo>
                <a:cubicBezTo>
                  <a:pt x="1144208" y="247073"/>
                  <a:pt x="1108247" y="271604"/>
                  <a:pt x="1108247" y="271604"/>
                </a:cubicBezTo>
                <a:lnTo>
                  <a:pt x="1053926" y="353085"/>
                </a:lnTo>
                <a:cubicBezTo>
                  <a:pt x="1047890" y="362139"/>
                  <a:pt x="1044873" y="374210"/>
                  <a:pt x="1035819" y="380246"/>
                </a:cubicBezTo>
                <a:lnTo>
                  <a:pt x="1008659" y="398353"/>
                </a:lnTo>
                <a:cubicBezTo>
                  <a:pt x="963699" y="465792"/>
                  <a:pt x="1021487" y="382959"/>
                  <a:pt x="963392" y="452673"/>
                </a:cubicBezTo>
                <a:cubicBezTo>
                  <a:pt x="956426" y="461032"/>
                  <a:pt x="952979" y="472140"/>
                  <a:pt x="945285" y="479834"/>
                </a:cubicBezTo>
                <a:cubicBezTo>
                  <a:pt x="928673" y="496446"/>
                  <a:pt x="900844" y="504215"/>
                  <a:pt x="881910" y="516048"/>
                </a:cubicBezTo>
                <a:cubicBezTo>
                  <a:pt x="858304" y="530801"/>
                  <a:pt x="814959" y="571562"/>
                  <a:pt x="791376" y="579422"/>
                </a:cubicBezTo>
                <a:lnTo>
                  <a:pt x="764215" y="588475"/>
                </a:lnTo>
                <a:cubicBezTo>
                  <a:pt x="755162" y="597529"/>
                  <a:pt x="747544" y="608294"/>
                  <a:pt x="737055" y="615636"/>
                </a:cubicBezTo>
                <a:cubicBezTo>
                  <a:pt x="676963" y="657701"/>
                  <a:pt x="665801" y="649335"/>
                  <a:pt x="601253" y="688064"/>
                </a:cubicBezTo>
                <a:cubicBezTo>
                  <a:pt x="586164" y="697117"/>
                  <a:pt x="571725" y="707355"/>
                  <a:pt x="555986" y="715224"/>
                </a:cubicBezTo>
                <a:cubicBezTo>
                  <a:pt x="529401" y="728516"/>
                  <a:pt x="500730" y="737451"/>
                  <a:pt x="474504" y="751438"/>
                </a:cubicBezTo>
                <a:cubicBezTo>
                  <a:pt x="455303" y="761679"/>
                  <a:pt x="438291" y="775581"/>
                  <a:pt x="420184" y="787652"/>
                </a:cubicBezTo>
                <a:lnTo>
                  <a:pt x="393023" y="805759"/>
                </a:lnTo>
                <a:cubicBezTo>
                  <a:pt x="383970" y="811795"/>
                  <a:pt x="375595" y="819000"/>
                  <a:pt x="365863" y="823866"/>
                </a:cubicBezTo>
                <a:lnTo>
                  <a:pt x="347756" y="83291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1" y="4869160"/>
            <a:ext cx="526448" cy="385014"/>
          </a:xfrm>
        </p:spPr>
      </p:pic>
    </p:spTree>
    <p:extLst>
      <p:ext uri="{BB962C8B-B14F-4D97-AF65-F5344CB8AC3E}">
        <p14:creationId xmlns:p14="http://schemas.microsoft.com/office/powerpoint/2010/main" val="33164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Obrazky\ctp_routing_standf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 b="13823"/>
          <a:stretch/>
        </p:blipFill>
        <p:spPr bwMode="auto">
          <a:xfrm>
            <a:off x="5148064" y="1700808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en-GB" dirty="0"/>
              <a:t> - </a:t>
            </a:r>
            <a:r>
              <a:rPr lang="en-US" dirty="0"/>
              <a:t>security?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How would you attack CTP-enabled network?</a:t>
            </a:r>
          </a:p>
          <a:p>
            <a:r>
              <a:rPr lang="en-GB" sz="2000" dirty="0"/>
              <a:t>Bogus routing information</a:t>
            </a:r>
          </a:p>
          <a:p>
            <a:pPr lvl="1"/>
            <a:r>
              <a:rPr lang="en-GB" sz="1800" dirty="0"/>
              <a:t>Manipulate propagated ETX values</a:t>
            </a:r>
          </a:p>
          <a:p>
            <a:r>
              <a:rPr lang="en-GB" sz="2000" dirty="0"/>
              <a:t>Selective forwarding</a:t>
            </a:r>
          </a:p>
          <a:p>
            <a:pPr lvl="1"/>
            <a:r>
              <a:rPr lang="en-GB" sz="1800" dirty="0"/>
              <a:t>No control of delivery</a:t>
            </a:r>
          </a:p>
          <a:p>
            <a:r>
              <a:rPr lang="en-GB" sz="2000" dirty="0"/>
              <a:t>Sinkhole</a:t>
            </a:r>
          </a:p>
          <a:p>
            <a:pPr lvl="1"/>
            <a:r>
              <a:rPr lang="en-GB" sz="1800" dirty="0"/>
              <a:t>Advertise itself as base station (sink hole)</a:t>
            </a:r>
          </a:p>
          <a:p>
            <a:r>
              <a:rPr lang="en-GB" sz="2000" dirty="0"/>
              <a:t>Wormhole attack</a:t>
            </a:r>
          </a:p>
          <a:p>
            <a:pPr lvl="1"/>
            <a:r>
              <a:rPr lang="en-GB" sz="1800" dirty="0"/>
              <a:t>Shortcut path between two nodes via different medium (=&gt; preferred path)</a:t>
            </a:r>
          </a:p>
          <a:p>
            <a:r>
              <a:rPr lang="en-GB" sz="2000" dirty="0"/>
              <a:t>HELLO flood attack</a:t>
            </a:r>
          </a:p>
          <a:p>
            <a:pPr lvl="1"/>
            <a:r>
              <a:rPr lang="en-GB" sz="1800" dirty="0"/>
              <a:t>Flood network with CTP beacons, corrupt paths and drain energy</a:t>
            </a:r>
          </a:p>
          <a:p>
            <a:r>
              <a:rPr lang="en-GB" sz="2400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4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2288"/>
            <a:ext cx="4323862" cy="23769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Directed diffusion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 station floods network for named data (interest)</a:t>
            </a:r>
          </a:p>
          <a:p>
            <a:pPr lvl="1"/>
            <a:r>
              <a:rPr lang="en-US" sz="2000" dirty="0"/>
              <a:t>“Which node has temperate higher than 80</a:t>
            </a:r>
            <a:r>
              <a:rPr lang="cs-CZ" sz="2000" dirty="0"/>
              <a:t>°C</a:t>
            </a:r>
            <a:r>
              <a:rPr lang="en-US" sz="2000" dirty="0"/>
              <a:t>?”</a:t>
            </a:r>
          </a:p>
          <a:p>
            <a:r>
              <a:rPr lang="en-US" sz="2400" dirty="0"/>
              <a:t>Gradients with distance from base station</a:t>
            </a:r>
          </a:p>
          <a:p>
            <a:pPr lvl="1"/>
            <a:r>
              <a:rPr lang="en-US" sz="2000" dirty="0"/>
              <a:t>If data found, returned back via reverse path</a:t>
            </a:r>
          </a:p>
          <a:p>
            <a:r>
              <a:rPr lang="en-US" sz="2400" dirty="0"/>
              <a:t>Properties:</a:t>
            </a:r>
          </a:p>
          <a:p>
            <a:pPr lvl="1"/>
            <a:r>
              <a:rPr lang="en-US" sz="2000" dirty="0"/>
              <a:t>Data-centric routing</a:t>
            </a:r>
          </a:p>
          <a:p>
            <a:pPr lvl="1"/>
            <a:r>
              <a:rPr lang="en-US" sz="2000" dirty="0"/>
              <a:t>Robust due to flooding</a:t>
            </a:r>
          </a:p>
          <a:p>
            <a:r>
              <a:rPr lang="en-US" sz="2400" dirty="0"/>
              <a:t>No cryptographic protection</a:t>
            </a:r>
          </a:p>
          <a:p>
            <a:pPr lvl="1"/>
            <a:r>
              <a:rPr lang="en-US" sz="2000" dirty="0"/>
              <a:t>Basic version, many extensions</a:t>
            </a:r>
          </a:p>
          <a:p>
            <a:r>
              <a:rPr lang="en-US" sz="2400" dirty="0"/>
              <a:t>Attacks:</a:t>
            </a:r>
          </a:p>
          <a:p>
            <a:pPr lvl="1"/>
            <a:r>
              <a:rPr lang="en-US" sz="2000" dirty="0"/>
              <a:t>Suppress flow, cloning flow (eavesdropping)</a:t>
            </a:r>
          </a:p>
          <a:p>
            <a:pPr lvl="1"/>
            <a:r>
              <a:rPr lang="en-US" sz="2000" dirty="0"/>
              <a:t>Selective forwarding…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164288" y="3356992"/>
            <a:ext cx="209161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580112" y="4941168"/>
            <a:ext cx="2880320" cy="1008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secure routing</a:t>
            </a:r>
            <a:endParaRPr lang="en-US" alt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Secure Routing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680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special routing for WSN?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MANY existing routing schemes for ad-hoc networks</a:t>
            </a:r>
          </a:p>
          <a:p>
            <a:r>
              <a:rPr lang="en-US" sz="2400" dirty="0"/>
              <a:t>Should have low packet overhead and node state</a:t>
            </a:r>
          </a:p>
          <a:p>
            <a:pPr lvl="1"/>
            <a:r>
              <a:rPr lang="en-US" sz="2000" dirty="0"/>
              <a:t>Energy efficiency</a:t>
            </a:r>
          </a:p>
          <a:p>
            <a:pPr lvl="1"/>
            <a:r>
              <a:rPr lang="en-US" sz="2000" dirty="0"/>
              <a:t>But: CPU/radio efficiency improves</a:t>
            </a:r>
          </a:p>
          <a:p>
            <a:r>
              <a:rPr lang="en-US" sz="2400" dirty="0"/>
              <a:t>Should not be based on public key cryptography</a:t>
            </a:r>
          </a:p>
          <a:p>
            <a:pPr lvl="1"/>
            <a:r>
              <a:rPr lang="en-US" sz="2000" dirty="0"/>
              <a:t>Increases cost of hardware / transmission</a:t>
            </a:r>
          </a:p>
          <a:p>
            <a:pPr lvl="1"/>
            <a:r>
              <a:rPr lang="en-US" sz="2000" dirty="0"/>
              <a:t>But: ECC or pairing-based crypto?</a:t>
            </a:r>
          </a:p>
          <a:p>
            <a:r>
              <a:rPr lang="en-US" sz="2400" dirty="0"/>
              <a:t>Should omit unnecessary complexity “any two nodes”</a:t>
            </a:r>
          </a:p>
          <a:p>
            <a:pPr lvl="1"/>
            <a:r>
              <a:rPr lang="en-US" sz="2000" dirty="0"/>
              <a:t>Data-centric routing</a:t>
            </a:r>
          </a:p>
          <a:p>
            <a:pPr lvl="1"/>
            <a:r>
              <a:rPr lang="en-US" sz="2000" dirty="0"/>
              <a:t>Energy-aware routing</a:t>
            </a:r>
          </a:p>
          <a:p>
            <a:pPr lvl="1"/>
            <a:r>
              <a:rPr lang="en-US" sz="2000" dirty="0"/>
              <a:t>But: depends on usage scenario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and efficiency tradeoff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tradeoff between security and efficiency</a:t>
            </a:r>
          </a:p>
          <a:p>
            <a:r>
              <a:rPr lang="en-US" dirty="0"/>
              <a:t>Q: Should I require packet/message confirmations?</a:t>
            </a:r>
          </a:p>
          <a:p>
            <a:pPr lvl="1"/>
            <a:r>
              <a:rPr lang="en-US" dirty="0"/>
              <a:t>Or just hope to be delivered to save energy?</a:t>
            </a:r>
          </a:p>
          <a:p>
            <a:r>
              <a:rPr lang="en-US" dirty="0"/>
              <a:t>Q: Should I require cryptographically signed ACKs?</a:t>
            </a:r>
          </a:p>
          <a:p>
            <a:pPr lvl="1"/>
            <a:r>
              <a:rPr lang="en-US" dirty="0"/>
              <a:t>Or just detect discrepancies on base station? </a:t>
            </a:r>
          </a:p>
          <a:p>
            <a:r>
              <a:rPr lang="en-US" dirty="0"/>
              <a:t>Q: Should I use multiple paths to deliver?</a:t>
            </a:r>
          </a:p>
          <a:p>
            <a:pPr lvl="1"/>
            <a:r>
              <a:rPr lang="en-US" dirty="0"/>
              <a:t>Or just one to save energy? Aggregate data?</a:t>
            </a:r>
          </a:p>
          <a:p>
            <a:endParaRPr lang="en-US" dirty="0"/>
          </a:p>
          <a:p>
            <a:r>
              <a:rPr lang="en-US" dirty="0"/>
              <a:t>Always confront to your expected attacker model and usage scenario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4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Multipath</a:t>
            </a:r>
            <a:r>
              <a:rPr lang="cs-CZ" dirty="0"/>
              <a:t> </a:t>
            </a:r>
            <a:r>
              <a:rPr lang="cs-CZ" dirty="0" err="1"/>
              <a:t>routing</a:t>
            </a:r>
            <a:r>
              <a:rPr lang="cs-CZ" dirty="0"/>
              <a:t> </a:t>
            </a:r>
            <a:r>
              <a:rPr lang="cs-CZ" dirty="0" err="1"/>
              <a:t>algorithms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dirty="0"/>
              <a:t>Targets improved </a:t>
            </a:r>
            <a:r>
              <a:rPr lang="cs-CZ" dirty="0"/>
              <a:t>reliability, </a:t>
            </a:r>
            <a:r>
              <a:rPr lang="cs-CZ" dirty="0" err="1"/>
              <a:t>security</a:t>
            </a:r>
            <a:r>
              <a:rPr lang="cs-CZ" dirty="0"/>
              <a:t> and </a:t>
            </a:r>
            <a:r>
              <a:rPr lang="cs-CZ" dirty="0" err="1"/>
              <a:t>load</a:t>
            </a:r>
            <a:r>
              <a:rPr lang="cs-CZ" dirty="0"/>
              <a:t> balance</a:t>
            </a:r>
          </a:p>
          <a:p>
            <a:pPr lvl="1"/>
            <a:r>
              <a:rPr lang="cs-CZ" dirty="0"/>
              <a:t>Reliability – </a:t>
            </a:r>
            <a:r>
              <a:rPr lang="cs-CZ" dirty="0" err="1"/>
              <a:t>probabilistically</a:t>
            </a:r>
            <a:r>
              <a:rPr lang="cs-CZ" dirty="0"/>
              <a:t> </a:t>
            </a:r>
            <a:r>
              <a:rPr lang="cs-CZ" dirty="0" err="1"/>
              <a:t>bypassing</a:t>
            </a:r>
            <a:r>
              <a:rPr lang="cs-CZ" dirty="0"/>
              <a:t> </a:t>
            </a:r>
            <a:r>
              <a:rPr lang="cs-CZ" dirty="0" err="1"/>
              <a:t>unrealiable</a:t>
            </a:r>
            <a:r>
              <a:rPr lang="cs-CZ" dirty="0"/>
              <a:t> </a:t>
            </a:r>
            <a:r>
              <a:rPr lang="cs-CZ" dirty="0" err="1"/>
              <a:t>path</a:t>
            </a:r>
            <a:endParaRPr lang="cs-CZ" dirty="0"/>
          </a:p>
          <a:p>
            <a:pPr lvl="1"/>
            <a:r>
              <a:rPr lang="en-US" dirty="0"/>
              <a:t>Security – limits localized sinkhole (by bypassing it)</a:t>
            </a:r>
          </a:p>
          <a:p>
            <a:pPr lvl="1"/>
            <a:r>
              <a:rPr lang="en-US" dirty="0"/>
              <a:t>L</a:t>
            </a:r>
            <a:r>
              <a:rPr lang="cs-CZ" dirty="0" err="1"/>
              <a:t>oad</a:t>
            </a:r>
            <a:r>
              <a:rPr lang="cs-CZ" dirty="0"/>
              <a:t> balance</a:t>
            </a:r>
            <a:r>
              <a:rPr lang="en-US" dirty="0"/>
              <a:t> – spread of communication load (energy)</a:t>
            </a:r>
            <a:endParaRPr lang="cs-CZ" dirty="0"/>
          </a:p>
          <a:p>
            <a:r>
              <a:rPr lang="en-US" dirty="0"/>
              <a:t>Nature of algorithms</a:t>
            </a:r>
            <a:endParaRPr lang="cs-CZ" dirty="0"/>
          </a:p>
          <a:p>
            <a:pPr lvl="1"/>
            <a:r>
              <a:rPr lang="cs-CZ" dirty="0" err="1"/>
              <a:t>Infrastructure-based</a:t>
            </a:r>
            <a:r>
              <a:rPr lang="en-GB" dirty="0"/>
              <a:t> (more stable paths, infrastructure help)</a:t>
            </a:r>
            <a:endParaRPr lang="cs-CZ" dirty="0"/>
          </a:p>
          <a:p>
            <a:pPr lvl="1"/>
            <a:r>
              <a:rPr lang="cs-CZ" dirty="0"/>
              <a:t>Non-</a:t>
            </a:r>
            <a:r>
              <a:rPr lang="cs-CZ" dirty="0" err="1"/>
              <a:t>infrastructure</a:t>
            </a:r>
            <a:r>
              <a:rPr lang="cs-CZ" dirty="0"/>
              <a:t>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en-GB" dirty="0"/>
              <a:t>(paths discovered </a:t>
            </a:r>
            <a:r>
              <a:rPr lang="en-GB" dirty="0" err="1"/>
              <a:t>adhoc</a:t>
            </a:r>
            <a:r>
              <a:rPr lang="en-GB" dirty="0"/>
              <a:t>)</a:t>
            </a:r>
            <a:endParaRPr lang="cs-CZ" dirty="0"/>
          </a:p>
          <a:p>
            <a:pPr lvl="1"/>
            <a:r>
              <a:rPr lang="cs-CZ" dirty="0" err="1"/>
              <a:t>Coding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en-GB" dirty="0"/>
              <a:t>(message split into </a:t>
            </a:r>
            <a:r>
              <a:rPr lang="en-GB"/>
              <a:t>parts via </a:t>
            </a:r>
            <a:r>
              <a:rPr lang="en-GB" dirty="0"/>
              <a:t>different routes)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6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795"/>
            <a:ext cx="7416824" cy="676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0703" y="605816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Multipath Routing Techniques in Wireless Sensor</a:t>
            </a:r>
          </a:p>
          <a:p>
            <a:r>
              <a:rPr lang="en-US" dirty="0"/>
              <a:t>Networks: A Survey; </a:t>
            </a:r>
            <a:r>
              <a:rPr lang="en-US" dirty="0" err="1"/>
              <a:t>Kewei</a:t>
            </a:r>
            <a:r>
              <a:rPr lang="en-US" dirty="0"/>
              <a:t> </a:t>
            </a:r>
            <a:r>
              <a:rPr lang="en-US" dirty="0" err="1"/>
              <a:t>Sha</a:t>
            </a:r>
            <a:r>
              <a:rPr lang="en-US" dirty="0"/>
              <a:t>, </a:t>
            </a:r>
            <a:r>
              <a:rPr lang="en-US" dirty="0" err="1"/>
              <a:t>Jegnesh</a:t>
            </a:r>
            <a:r>
              <a:rPr lang="en-US" dirty="0"/>
              <a:t> </a:t>
            </a:r>
            <a:r>
              <a:rPr lang="en-US" dirty="0" err="1"/>
              <a:t>Gehlot</a:t>
            </a:r>
            <a:r>
              <a:rPr lang="en-US" dirty="0"/>
              <a:t>, Robert </a:t>
            </a:r>
            <a:r>
              <a:rPr lang="en-US" dirty="0" err="1"/>
              <a:t>Greve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718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detection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Intrusion Detection System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29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intrusion detection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Attacks considered: Jammer, Dropper, Selective dropper, Sybil, Sinkhole…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Promiscuity eavesdropping on IDS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Gather runtime characteristics about </a:t>
            </a:r>
            <a:r>
              <a:rPr lang="en-US" dirty="0" err="1"/>
              <a:t>neighbours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monitored node “reputation”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significant deviation is detected =&gt; reaction</a:t>
            </a:r>
          </a:p>
          <a:p>
            <a:pPr lvl="1"/>
            <a:r>
              <a:rPr lang="en-US" dirty="0"/>
              <a:t>Report to BS or </a:t>
            </a:r>
            <a:r>
              <a:rPr lang="en-US" dirty="0" err="1"/>
              <a:t>neighbours</a:t>
            </a:r>
            <a:r>
              <a:rPr lang="en-US" dirty="0"/>
              <a:t>, change routing path, block offender (time-limited suicide)…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2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pic>
        <p:nvPicPr>
          <p:cNvPr id="1055751" name="Picture 7" descr="human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82650"/>
            <a:ext cx="19494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52" name="Picture 8" descr="soldier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511550"/>
            <a:ext cx="32004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3" name="Text Box 9"/>
          <p:cNvSpPr txBox="1">
            <a:spLocks noChangeArrowheads="1"/>
          </p:cNvSpPr>
          <p:nvPr/>
        </p:nvSpPr>
        <p:spPr bwMode="auto">
          <a:xfrm>
            <a:off x="5729288" y="6026150"/>
            <a:ext cx="25511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100" b="0"/>
              <a:t>Combat field control</a:t>
            </a:r>
            <a:endParaRPr lang="cs-CZ" altLang="cs-CZ" sz="2100" b="0"/>
          </a:p>
        </p:txBody>
      </p:sp>
      <p:pic>
        <p:nvPicPr>
          <p:cNvPr id="1055754" name="Picture 10" descr="wildfire_mit_mod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933825"/>
            <a:ext cx="304800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5" name="Text Box 11"/>
          <p:cNvSpPr txBox="1">
            <a:spLocks noChangeArrowheads="1"/>
          </p:cNvSpPr>
          <p:nvPr/>
        </p:nvSpPr>
        <p:spPr bwMode="auto">
          <a:xfrm>
            <a:off x="842963" y="5921375"/>
            <a:ext cx="2714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2100" b="0"/>
              <a:t>Remote fire detection</a:t>
            </a:r>
            <a:endParaRPr lang="cs-CZ" altLang="cs-CZ" sz="2100" b="0"/>
          </a:p>
        </p:txBody>
      </p:sp>
      <p:sp>
        <p:nvSpPr>
          <p:cNvPr id="1055756" name="Text Box 12"/>
          <p:cNvSpPr txBox="1">
            <a:spLocks noChangeArrowheads="1"/>
          </p:cNvSpPr>
          <p:nvPr/>
        </p:nvSpPr>
        <p:spPr bwMode="auto">
          <a:xfrm>
            <a:off x="6262688" y="3016250"/>
            <a:ext cx="24907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cs-CZ" sz="2100" b="0"/>
              <a:t>Medical information</a:t>
            </a:r>
            <a:endParaRPr lang="cs-CZ" altLang="cs-CZ" sz="1000" b="0"/>
          </a:p>
        </p:txBody>
      </p:sp>
      <p:pic>
        <p:nvPicPr>
          <p:cNvPr id="1055757" name="Picture 13" descr="bridgec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530350"/>
            <a:ext cx="2846387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8" name="Text Box 14"/>
          <p:cNvSpPr txBox="1">
            <a:spLocks noChangeArrowheads="1"/>
          </p:cNvSpPr>
          <p:nvPr/>
        </p:nvSpPr>
        <p:spPr bwMode="auto">
          <a:xfrm>
            <a:off x="1843088" y="3435350"/>
            <a:ext cx="17986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100" b="0"/>
              <a:t>Traffic control</a:t>
            </a:r>
            <a:endParaRPr lang="cs-CZ" altLang="cs-CZ" sz="2100" b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Do we have useful application for WSN?</a:t>
            </a:r>
          </a:p>
        </p:txBody>
      </p:sp>
    </p:spTree>
    <p:extLst>
      <p:ext uri="{BB962C8B-B14F-4D97-AF65-F5344CB8AC3E}">
        <p14:creationId xmlns:p14="http://schemas.microsoft.com/office/powerpoint/2010/main" val="3877661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monitored network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Signal</a:t>
            </a:r>
            <a:r>
              <a:rPr lang="cs-CZ" dirty="0"/>
              <a:t> </a:t>
            </a:r>
            <a:r>
              <a:rPr lang="cs-CZ" dirty="0" err="1"/>
              <a:t>Strength</a:t>
            </a:r>
            <a:r>
              <a:rPr lang="en-GB" dirty="0"/>
              <a:t> (of received packet from node)</a:t>
            </a:r>
            <a:endParaRPr lang="en-US" dirty="0"/>
          </a:p>
          <a:p>
            <a:r>
              <a:rPr lang="cs-CZ" dirty="0" err="1"/>
              <a:t>Carrier</a:t>
            </a:r>
            <a:r>
              <a:rPr lang="cs-CZ" dirty="0"/>
              <a:t> </a:t>
            </a:r>
            <a:r>
              <a:rPr lang="cs-CZ" dirty="0" err="1"/>
              <a:t>Sensing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en-GB" dirty="0"/>
              <a:t> (time to be clear to send)</a:t>
            </a:r>
          </a:p>
          <a:p>
            <a:r>
              <a:rPr lang="cs-CZ" dirty="0" err="1"/>
              <a:t>Packet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 Ratio</a:t>
            </a:r>
            <a:r>
              <a:rPr lang="en-GB" dirty="0"/>
              <a:t> (packets successfully forwarded by monitored node)</a:t>
            </a:r>
          </a:p>
          <a:p>
            <a:r>
              <a:rPr lang="cs-CZ" dirty="0" err="1"/>
              <a:t>Packet</a:t>
            </a:r>
            <a:r>
              <a:rPr lang="cs-CZ" dirty="0"/>
              <a:t> </a:t>
            </a:r>
            <a:r>
              <a:rPr lang="cs-CZ" dirty="0" err="1"/>
              <a:t>Send</a:t>
            </a:r>
            <a:r>
              <a:rPr lang="cs-CZ" dirty="0"/>
              <a:t> Ratio</a:t>
            </a:r>
            <a:r>
              <a:rPr lang="en-GB" dirty="0"/>
              <a:t> (how many packets send by monitored node were forwarded further?)</a:t>
            </a:r>
          </a:p>
          <a:p>
            <a:r>
              <a:rPr lang="en-GB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0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Generic problems with IDS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to store characteristics?</a:t>
            </a:r>
          </a:p>
          <a:p>
            <a:pPr lvl="1"/>
            <a:r>
              <a:rPr lang="en-US" dirty="0"/>
              <a:t>limited memory</a:t>
            </a:r>
          </a:p>
          <a:p>
            <a:r>
              <a:rPr lang="en-US" dirty="0"/>
              <a:t>How to reliable measure all wanted characteristics? </a:t>
            </a:r>
          </a:p>
          <a:p>
            <a:pPr lvl="1"/>
            <a:r>
              <a:rPr lang="en-US" dirty="0"/>
              <a:t>usually impossible, missed/unheard transmissions</a:t>
            </a:r>
          </a:p>
          <a:p>
            <a:r>
              <a:rPr lang="en-US" dirty="0"/>
              <a:t>How to detect deviances in noisy environment?</a:t>
            </a:r>
          </a:p>
          <a:p>
            <a:pPr lvl="1"/>
            <a:r>
              <a:rPr lang="en-US" dirty="0"/>
              <a:t>Natural packet loss rate, attacker just below threshold</a:t>
            </a:r>
          </a:p>
          <a:p>
            <a:r>
              <a:rPr lang="en-US" dirty="0"/>
              <a:t>How monitoring node should survive on batteries?</a:t>
            </a:r>
          </a:p>
          <a:p>
            <a:r>
              <a:rPr lang="en-US" dirty="0"/>
              <a:t>How NOT to be tricked by an attacker to blame legitimate node?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4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WSNs specifics: Limited communication, local knowledge, partial compromise </a:t>
            </a:r>
          </a:p>
          <a:p>
            <a:r>
              <a:rPr lang="en-US" dirty="0"/>
              <a:t>Many factors influence resulting network settings</a:t>
            </a:r>
          </a:p>
          <a:p>
            <a:pPr lvl="1"/>
            <a:r>
              <a:rPr lang="en-US" dirty="0"/>
              <a:t>Usage scenario</a:t>
            </a:r>
          </a:p>
          <a:p>
            <a:pPr lvl="1"/>
            <a:r>
              <a:rPr lang="en-US" dirty="0"/>
              <a:t>Available hardware parameters =&gt; network topology </a:t>
            </a:r>
          </a:p>
          <a:p>
            <a:pPr lvl="1"/>
            <a:r>
              <a:rPr lang="en-US" dirty="0"/>
              <a:t>Sensitivity and nature of data processed =&gt; attacker model</a:t>
            </a:r>
          </a:p>
          <a:p>
            <a:r>
              <a:rPr lang="en-US" dirty="0"/>
              <a:t>Area is currently flooded with different protocols</a:t>
            </a:r>
          </a:p>
          <a:p>
            <a:pPr lvl="1"/>
            <a:r>
              <a:rPr lang="en-US" dirty="0"/>
              <a:t>Have good understanding of basic principles </a:t>
            </a:r>
          </a:p>
          <a:p>
            <a:pPr lvl="1"/>
            <a:r>
              <a:rPr lang="en-US" dirty="0"/>
              <a:t>Be critical in judging various proposal</a:t>
            </a:r>
          </a:p>
          <a:p>
            <a:pPr lvl="1"/>
            <a:r>
              <a:rPr lang="en-US" dirty="0"/>
              <a:t>Have clear definition of usage scenario &amp; attacker model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Ch. </a:t>
            </a:r>
            <a:r>
              <a:rPr lang="en-US" dirty="0" err="1"/>
              <a:t>Karlof</a:t>
            </a:r>
            <a:r>
              <a:rPr lang="en-US" dirty="0"/>
              <a:t>, D. Wagner, Secure routing in wireless sensor networks: attacks and countermeasures (2003)</a:t>
            </a:r>
          </a:p>
          <a:p>
            <a:r>
              <a:rPr lang="cs-CZ" dirty="0">
                <a:hlinkClick r:id="rId2"/>
              </a:rPr>
              <a:t>https://web.archive.org/web/20150621025340/http://webs.cs.berkeley.edu:80/papers/sensor-route-security.pdf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11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847012" cy="5688012"/>
          </a:xfrm>
        </p:spPr>
        <p:txBody>
          <a:bodyPr/>
          <a:lstStyle/>
          <a:p>
            <a:r>
              <a:rPr lang="en-US" altLang="cs-CZ">
                <a:latin typeface="Verdana" pitchFamily="34" charset="0"/>
              </a:rPr>
              <a:t>Ideal in 2000: </a:t>
            </a:r>
            <a:br>
              <a:rPr lang="en-US" altLang="cs-CZ">
                <a:latin typeface="Verdana" pitchFamily="34" charset="0"/>
              </a:rPr>
            </a:br>
            <a:r>
              <a:rPr lang="en-US" altLang="cs-CZ" b="0">
                <a:latin typeface="Verdana" pitchFamily="34" charset="0"/>
              </a:rPr>
              <a:t>WSN is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highly distributed</a:t>
            </a:r>
            <a:r>
              <a:rPr lang="en-US" altLang="cs-CZ" b="0">
                <a:latin typeface="Verdana" pitchFamily="34" charset="0"/>
              </a:rPr>
              <a:t> network with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high number</a:t>
            </a:r>
            <a:r>
              <a:rPr lang="en-US" altLang="cs-CZ" b="0">
                <a:latin typeface="Verdana" pitchFamily="34" charset="0"/>
              </a:rPr>
              <a:t> of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low-cost</a:t>
            </a:r>
            <a:r>
              <a:rPr lang="en-US" altLang="cs-CZ" b="0">
                <a:latin typeface="Verdana" pitchFamily="34" charset="0"/>
              </a:rPr>
              <a:t> sensor nodes powered by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battery </a:t>
            </a:r>
            <a:r>
              <a:rPr lang="en-US" altLang="cs-CZ" b="0">
                <a:latin typeface="Verdana" pitchFamily="34" charset="0"/>
              </a:rPr>
              <a:t>connected via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multi-hop </a:t>
            </a:r>
            <a:r>
              <a:rPr lang="en-US" altLang="cs-CZ" b="0">
                <a:latin typeface="Verdana" pitchFamily="34" charset="0"/>
              </a:rPr>
              <a:t>communication with base station</a:t>
            </a:r>
            <a:br>
              <a:rPr lang="en-US" altLang="cs-CZ" b="0">
                <a:latin typeface="Verdana" pitchFamily="34" charset="0"/>
              </a:rPr>
            </a:br>
            <a:br>
              <a:rPr lang="en-US" altLang="cs-CZ" b="0">
                <a:latin typeface="Verdana" pitchFamily="34" charset="0"/>
              </a:rPr>
            </a:br>
            <a:endParaRPr lang="en-US" altLang="cs-CZ" b="0">
              <a:latin typeface="Verdan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999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pic>
        <p:nvPicPr>
          <p:cNvPr id="1338370" name="Picture 2" descr="senso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87800"/>
            <a:ext cx="4716462" cy="2870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8752"/>
            <a:ext cx="8507413" cy="508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Large scale Wireless Sensor Networks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463" y="1412875"/>
            <a:ext cx="8367712" cy="36433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Network of nodes and few powerful base stations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cs-CZ" altLang="cs-CZ" dirty="0">
                <a:solidFill>
                  <a:schemeClr val="accent2"/>
                </a:solidFill>
                <a:cs typeface="Times New Roman" pitchFamily="18" charset="0"/>
              </a:rPr>
              <a:t>10</a:t>
            </a:r>
            <a:r>
              <a:rPr lang="en-US" altLang="cs-CZ" baseline="30000" dirty="0">
                <a:solidFill>
                  <a:schemeClr val="accent2"/>
                </a:solidFill>
                <a:cs typeface="Times New Roman" pitchFamily="18" charset="0"/>
              </a:rPr>
              <a:t>2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en-US" altLang="cs-CZ" dirty="0">
                <a:solidFill>
                  <a:schemeClr val="accent2"/>
                </a:solidFill>
              </a:rPr>
              <a:t>– </a:t>
            </a:r>
            <a:r>
              <a:rPr lang="cs-CZ" altLang="cs-CZ" dirty="0">
                <a:solidFill>
                  <a:schemeClr val="accent2"/>
                </a:solidFill>
                <a:cs typeface="Times New Roman" pitchFamily="18" charset="0"/>
              </a:rPr>
              <a:t>10</a:t>
            </a:r>
            <a:r>
              <a:rPr lang="en-US" altLang="cs-CZ" baseline="30000" dirty="0">
                <a:solidFill>
                  <a:schemeClr val="accent2"/>
                </a:solidFill>
                <a:cs typeface="Times New Roman" pitchFamily="18" charset="0"/>
              </a:rPr>
              <a:t>6</a:t>
            </a:r>
            <a:r>
              <a:rPr lang="en-US" altLang="cs-CZ" baseline="30000" dirty="0">
                <a:cs typeface="Times New Roman" pitchFamily="18" charset="0"/>
              </a:rPr>
              <a:t> </a:t>
            </a:r>
            <a:r>
              <a:rPr lang="en-US" altLang="cs-CZ" dirty="0">
                <a:cs typeface="Times New Roman" pitchFamily="18" charset="0"/>
              </a:rPr>
              <a:t>sensor nodes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US" altLang="cs-CZ" dirty="0">
                <a:cs typeface="Times New Roman" pitchFamily="18" charset="0"/>
              </a:rPr>
              <a:t>particular nodes deployed randomly, e.g., from plane</a:t>
            </a:r>
            <a:endParaRPr lang="en-GB" altLang="cs-CZ" dirty="0"/>
          </a:p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Network characteristics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covering large areas - distributed 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>
                <a:solidFill>
                  <a:schemeClr val="accent2"/>
                </a:solidFill>
              </a:rPr>
              <a:t>ad-hoc position/neighbours</a:t>
            </a:r>
            <a:r>
              <a:rPr lang="en-GB" altLang="cs-CZ" dirty="0"/>
              <a:t> – not known in advance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multi-hop communication</a:t>
            </a:r>
          </a:p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endParaRPr lang="en-GB" altLang="cs-CZ" dirty="0"/>
          </a:p>
        </p:txBody>
      </p:sp>
      <p:sp>
        <p:nvSpPr>
          <p:cNvPr id="1338373" name="Rectangle 5"/>
          <p:cNvSpPr>
            <a:spLocks noChangeArrowheads="1"/>
          </p:cNvSpPr>
          <p:nvPr/>
        </p:nvSpPr>
        <p:spPr bwMode="auto">
          <a:xfrm>
            <a:off x="468313" y="4724400"/>
            <a:ext cx="8281987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900" b="0" dirty="0"/>
              <a:t> The p</a:t>
            </a:r>
            <a:r>
              <a:rPr lang="cs-CZ" altLang="cs-CZ" sz="2900" b="0" dirty="0" err="1"/>
              <a:t>rice</a:t>
            </a:r>
            <a:r>
              <a:rPr lang="cs-CZ" altLang="cs-CZ" sz="2900" b="0" dirty="0"/>
              <a:t> </a:t>
            </a:r>
            <a:r>
              <a:rPr lang="en-GB" altLang="cs-CZ" sz="2900" b="0" dirty="0"/>
              <a:t>(still) </a:t>
            </a:r>
            <a:r>
              <a:rPr lang="cs-CZ" altLang="cs-CZ" sz="2900" b="0" dirty="0" err="1"/>
              <a:t>is</a:t>
            </a:r>
            <a:r>
              <a:rPr lang="cs-CZ" altLang="cs-CZ" sz="2900" b="0" dirty="0"/>
              <a:t> a </a:t>
            </a:r>
            <a:r>
              <a:rPr lang="en-US" altLang="cs-CZ" sz="2900" b="0" dirty="0"/>
              <a:t>current problem</a:t>
            </a:r>
          </a:p>
          <a:p>
            <a:pPr lvl="1"/>
            <a:r>
              <a:rPr lang="en-US" altLang="cs-CZ" sz="2600" b="0" dirty="0"/>
              <a:t>  currently ~50$ or more (complete node)</a:t>
            </a:r>
          </a:p>
          <a:p>
            <a:pPr lvl="1"/>
            <a:r>
              <a:rPr lang="en-US" altLang="cs-CZ" sz="2600" b="0" dirty="0"/>
              <a:t>  (but 3.35 $ for CC1110F32)</a:t>
            </a:r>
            <a:endParaRPr lang="en-GB" altLang="cs-CZ" sz="2600" b="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396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3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8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graphicFrame>
        <p:nvGraphicFramePr>
          <p:cNvPr id="12851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3850" y="476250"/>
          <a:ext cx="7877175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" r:id="rId3" imgW="10501587" imgH="5777778" progId="">
                  <p:embed/>
                </p:oleObj>
              </mc:Choice>
              <mc:Fallback>
                <p:oleObj r:id="rId3" imgW="10501587" imgH="57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6250"/>
                        <a:ext cx="7877175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5127" name="Rectangle 7"/>
          <p:cNvSpPr>
            <a:spLocks noChangeArrowheads="1"/>
          </p:cNvSpPr>
          <p:nvPr/>
        </p:nvSpPr>
        <p:spPr bwMode="auto">
          <a:xfrm>
            <a:off x="2771775" y="2492375"/>
            <a:ext cx="6121400" cy="576263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10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50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8353300" cy="5688012"/>
          </a:xfrm>
        </p:spPr>
        <p:txBody>
          <a:bodyPr/>
          <a:lstStyle/>
          <a:p>
            <a:r>
              <a:rPr lang="en-US" altLang="cs-CZ" dirty="0">
                <a:latin typeface="Verdana" pitchFamily="34" charset="0"/>
              </a:rPr>
              <a:t>Reality in 2018 </a:t>
            </a:r>
            <a:r>
              <a:rPr lang="en-US" altLang="cs-CZ" dirty="0">
                <a:latin typeface="Verdana" pitchFamily="34" charset="0"/>
                <a:sym typeface="Wingdings" pitchFamily="2" charset="2"/>
              </a:rPr>
              <a:t></a:t>
            </a:r>
            <a:r>
              <a:rPr lang="en-US" altLang="cs-CZ" dirty="0">
                <a:latin typeface="Verdana" pitchFamily="34" charset="0"/>
              </a:rPr>
              <a:t>: </a:t>
            </a:r>
            <a:br>
              <a:rPr lang="en-US" altLang="cs-CZ" dirty="0">
                <a:latin typeface="Verdana" pitchFamily="34" charset="0"/>
              </a:rPr>
            </a:br>
            <a:r>
              <a:rPr lang="en-US" altLang="cs-CZ" b="0" dirty="0">
                <a:latin typeface="Verdana" pitchFamily="34" charset="0"/>
              </a:rPr>
              <a:t>WSN is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highly distributed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 centralized</a:t>
            </a:r>
            <a:r>
              <a:rPr lang="en-US" altLang="cs-CZ" b="0" dirty="0">
                <a:latin typeface="Verdana" pitchFamily="34" charset="0"/>
              </a:rPr>
              <a:t> network with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high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small</a:t>
            </a:r>
            <a:r>
              <a:rPr lang="en-US" altLang="cs-CZ" b="0" dirty="0">
                <a:latin typeface="Verdana" pitchFamily="34" charset="0"/>
              </a:rPr>
              <a:t> number of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low-cost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high-cost</a:t>
            </a:r>
            <a:r>
              <a:rPr lang="en-US" altLang="cs-CZ" b="0" dirty="0">
                <a:latin typeface="Verdana" pitchFamily="34" charset="0"/>
              </a:rPr>
              <a:t> sensor nodes powered by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battery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>
                <a:solidFill>
                  <a:srgbClr val="FF3300"/>
                </a:solidFill>
                <a:latin typeface="Verdana" pitchFamily="34" charset="0"/>
              </a:rPr>
              <a:t>power grid</a:t>
            </a:r>
            <a:r>
              <a:rPr lang="en-US" altLang="cs-CZ" b="0" dirty="0">
                <a:latin typeface="Verdana" pitchFamily="34" charset="0"/>
              </a:rPr>
              <a:t>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connected via multi-hop communication with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 communicating directly to </a:t>
            </a:r>
            <a:r>
              <a:rPr lang="en-US" altLang="cs-CZ" b="0" dirty="0">
                <a:latin typeface="Verdana" pitchFamily="34" charset="0"/>
              </a:rPr>
              <a:t>base station</a:t>
            </a:r>
            <a:br>
              <a:rPr lang="en-US" altLang="cs-CZ" b="0" dirty="0">
                <a:latin typeface="Verdana" pitchFamily="34" charset="0"/>
              </a:rPr>
            </a:br>
            <a:br>
              <a:rPr lang="en-US" altLang="cs-CZ" b="0" dirty="0">
                <a:latin typeface="Verdana" pitchFamily="34" charset="0"/>
              </a:rPr>
            </a:br>
            <a:endParaRPr lang="en-US" altLang="cs-CZ" b="0" dirty="0">
              <a:solidFill>
                <a:srgbClr val="92D050"/>
              </a:solidFill>
              <a:latin typeface="Verdan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3933056"/>
            <a:ext cx="83533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92D050"/>
                </a:solidFill>
              </a:rPr>
              <a:t>But situation is getting better 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en-US" altLang="cs-CZ" b="0" dirty="0">
              <a:solidFill>
                <a:srgbClr val="92D05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12345</TotalTime>
  <Words>2957</Words>
  <Application>Microsoft Office PowerPoint</Application>
  <PresentationFormat>Předvádění na obrazovce (4:3)</PresentationFormat>
  <Paragraphs>552</Paragraphs>
  <Slides>53</Slides>
  <Notes>17</Notes>
  <HiddenSlides>9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1" baseType="lpstr">
      <vt:lpstr>Arial</vt:lpstr>
      <vt:lpstr>Calibri</vt:lpstr>
      <vt:lpstr>Symbol</vt:lpstr>
      <vt:lpstr>Times New Roman</vt:lpstr>
      <vt:lpstr>Verdana</vt:lpstr>
      <vt:lpstr>Wingdings</vt:lpstr>
      <vt:lpstr>Motiv systému Office</vt:lpstr>
      <vt:lpstr>Image</vt:lpstr>
      <vt:lpstr>PA197 Secure Network Design</vt:lpstr>
      <vt:lpstr>Overview</vt:lpstr>
      <vt:lpstr>Route to nodes technology</vt:lpstr>
      <vt:lpstr>Wireless Sensor Node</vt:lpstr>
      <vt:lpstr>Do we have useful application for WSN?</vt:lpstr>
      <vt:lpstr>Ideal in 2000:  WSN is highly distributed network with high number of low-cost sensor nodes powered by battery connected via multi-hop communication with base station  </vt:lpstr>
      <vt:lpstr>Large scale Wireless Sensor Networks</vt:lpstr>
      <vt:lpstr>Prezentace aplikace PowerPoint</vt:lpstr>
      <vt:lpstr>Reality in 2018 :  WSN is highly distributed centralized network with high small number of low-cost high-cost sensor nodes powered by battery power grid connected via multi-hop communication with  communicating directly to base station  </vt:lpstr>
      <vt:lpstr>Navigating WSN (research) landscape</vt:lpstr>
      <vt:lpstr>Current low(er)-cost technology </vt:lpstr>
      <vt:lpstr>Operating systems for WSNs</vt:lpstr>
      <vt:lpstr>TinyOS architecture (Berkley)</vt:lpstr>
      <vt:lpstr>Contiki architecture</vt:lpstr>
      <vt:lpstr>Prezentace aplikace PowerPoint</vt:lpstr>
      <vt:lpstr>Where do we need security in WSNs?</vt:lpstr>
      <vt:lpstr>Why not “Just use TLS”?</vt:lpstr>
      <vt:lpstr>Some differences from standard networks</vt:lpstr>
      <vt:lpstr>Some differences from standard networks</vt:lpstr>
      <vt:lpstr>Main topics in WSNs (network security)</vt:lpstr>
      <vt:lpstr>Network lifetime</vt:lpstr>
      <vt:lpstr>Attacker models</vt:lpstr>
      <vt:lpstr>Attacker models - capabilities</vt:lpstr>
      <vt:lpstr>Attacker models – capabilities (cont.)</vt:lpstr>
      <vt:lpstr>Attacker models - levels</vt:lpstr>
      <vt:lpstr>Attacker models – levels (cont.)</vt:lpstr>
      <vt:lpstr>routing</vt:lpstr>
      <vt:lpstr>Target network topology</vt:lpstr>
      <vt:lpstr>Routing influenced by data reporting model</vt:lpstr>
      <vt:lpstr>Example: static fixed routing tree</vt:lpstr>
      <vt:lpstr>Example: Collection Tree Protocol (CTP)</vt:lpstr>
      <vt:lpstr>CTP – resulting routing tree</vt:lpstr>
      <vt:lpstr>Hardware used, testbed</vt:lpstr>
      <vt:lpstr>General attacks against routing</vt:lpstr>
      <vt:lpstr>Basic topology with single sink node</vt:lpstr>
      <vt:lpstr>Wormhole attack</vt:lpstr>
      <vt:lpstr>Sinkhole attack</vt:lpstr>
      <vt:lpstr>HELLO flood attack</vt:lpstr>
      <vt:lpstr>Acknowledgements spoofing</vt:lpstr>
      <vt:lpstr>Sybil attack</vt:lpstr>
      <vt:lpstr>Collection Tree Protocol - security? </vt:lpstr>
      <vt:lpstr>Example: Directed diffusion</vt:lpstr>
      <vt:lpstr>secure routing</vt:lpstr>
      <vt:lpstr>Why we need special routing for WSN? </vt:lpstr>
      <vt:lpstr>Security and efficiency tradeoff</vt:lpstr>
      <vt:lpstr>Multipath routing algorithms</vt:lpstr>
      <vt:lpstr>Prezentace aplikace PowerPoint</vt:lpstr>
      <vt:lpstr>Intrusion detection</vt:lpstr>
      <vt:lpstr>Distributed intrusion detection</vt:lpstr>
      <vt:lpstr>IDS monitored network characteristics</vt:lpstr>
      <vt:lpstr>Generic problems with IDS</vt:lpstr>
      <vt:lpstr>Summary</vt:lpstr>
      <vt:lpstr>Mandatory reading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3462</cp:revision>
  <cp:lastPrinted>2016-05-06T16:09:56Z</cp:lastPrinted>
  <dcterms:created xsi:type="dcterms:W3CDTF">2012-06-27T07:21:19Z</dcterms:created>
  <dcterms:modified xsi:type="dcterms:W3CDTF">2018-06-12T07:47:41Z</dcterms:modified>
</cp:coreProperties>
</file>