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media/image5.png" ContentType="image/png"/>
  <Override PartName="/ppt/media/image4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2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8C68BA03-C164-4E16-80CF-3CD169556D77}" type="slidenum">
              <a:rPr b="0" lang="cs-CZ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cs-CZ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body"/>
          </p:nvPr>
        </p:nvSpPr>
        <p:spPr>
          <a:xfrm>
            <a:off x="709560" y="4861440"/>
            <a:ext cx="5679720" cy="4605840"/>
          </a:xfrm>
          <a:prstGeom prst="rect">
            <a:avLst/>
          </a:prstGeom>
        </p:spPr>
        <p:txBody>
          <a:bodyPr lIns="95400" rIns="95400" tIns="47880" bIns="47880">
            <a:normAutofit/>
          </a:bodyPr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0" y="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8" name="TextShape 4"/>
          <p:cNvSpPr txBox="1"/>
          <p:nvPr/>
        </p:nvSpPr>
        <p:spPr>
          <a:xfrm>
            <a:off x="402048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rIns="95400" tIns="47880" bIns="47880" anchor="b"/>
          <a:p>
            <a:pPr algn="r">
              <a:lnSpc>
                <a:spcPct val="100000"/>
              </a:lnSpc>
            </a:pPr>
            <a:fld id="{9E55BCF0-3F6D-411F-8162-4413C468C1EE}" type="slidenum">
              <a:rPr b="0" lang="cs-CZ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cs-CZ" sz="1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pic>
        <p:nvPicPr>
          <p:cNvPr id="1" name="Picture 2" descr=""/>
          <p:cNvPicPr/>
          <p:nvPr/>
        </p:nvPicPr>
        <p:blipFill>
          <a:blip r:embed="rId3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476640"/>
            <a:ext cx="5753520" cy="1872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5253840"/>
            <a:ext cx="5724000" cy="86364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0" lang="cs-CZ" sz="18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 descr="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3431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7049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503280" y="6573960"/>
            <a:ext cx="396360" cy="283680"/>
          </a:xfrm>
          <a:prstGeom prst="rect">
            <a:avLst/>
          </a:prstGeom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823F61EC-E44A-41FA-A6FD-CED8517B688A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899640" y="6572160"/>
            <a:ext cx="2895120" cy="285480"/>
          </a:xfrm>
          <a:prstGeom prst="rect">
            <a:avLst/>
          </a:prstGeom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jeelabs.org/2011/06/10/rf12-broadcasts-and-acks/index.html" TargetMode="Externa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 standalone="yes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<p:cSld><p:spTree><p:nvGrpSpPr>        <p:cNvPr id="1" name=""/>        <p:cNvGrpSpPr/>        <p:nvPr/>      </p:nvGrpSpPr>      <p:grpSpPr>        <a:xfrm>          <a:off x="0" y="0"/>          <a:ext cx="0" cy="0"/>          <a:chOff x="0" y="0"/>          <a:chExt cx="0" cy="0"/>        </a:xfrm>      </p:grpSpPr><p:sp><p:nvSpPr><p:cNvPr id="86" name="TextShape 1"/><p:cNvSpPr txBox="1"/><p:nvPr/></p:nvSpPr><p:spPr><a:xfrm><a:off x="503280" y="476280"/><a:ext cx="6444720" cy="1872720"/></a:xfrm><a:prstGeom prst="rect"><a:avLst/></a:prstGeom><a:noFill/><a:ln w="9360"><a:noFill/></a:ln></p:spPr><p:txBody><a:bodyPr lIns="0" rIns="0" tIns="0" bIns="0" anchor="ctr"><a:normAutofit/></a:bodyPr><a:p><a:pPr algn="ctr"><a:lnSpc><a:spcPct val="100000"/></a:lnSpc></a:pPr><a:r><a:rPr b="1" lang="cs-CZ" sz="3200" spc="-1" strike="noStrike"><a:solidFill><a:srgbClr val="ffffff"/></a:solidFill><a:uFill><a:solidFill><a:srgbClr val="ffffff"/></a:solidFill></a:uFill><a:latin typeface="Arial"/></a:rPr><a:t>PA197 Secure network design</a:t></a:r><a:endParaRPr b="0" lang="cs-CZ" sz="3200" spc="-1" strike="noStrike"><a:solidFill><a:srgbClr val="000000"/></a:solidFill><a:uFill><a:solidFill><a:srgbClr val="ffffff"/></a:solidFill></a:uFill><a:latin typeface="Arial"/></a:endParaRPr></a:p></p:txBody></p:sp><p:sp><p:nvSpPr><p:cNvPr id="87" name="TextShape 2"/><p:cNvSpPr txBox="1"/><p:nvPr/></p:nvSpPr><p:spPr><a:xfrm><a:off x="503280" y="3284640"/><a:ext cx="8172720" cy="1080720"/></a:xfrm><a:prstGeom prst="rect"><a:avLst/></a:prstGeom><a:noFill/><a:ln w="9360"><a:noFill/></a:ln></p:spPr><p:txBody><a:bodyPr lIns="0" rIns="0" tIns="0" bIns="0" anchor="ctr"><a:normAutofit/></a:bodyPr><a:p><a:pPr><a:lnSpc><a:spcPct val="100000"/></a:lnSpc><a:spcBef><a:spcPts val="360"/></a:spcBef></a:pPr><a:r><a:rPr b="1" lang="cs-CZ" sz="1800" spc="-1" strike="noStrike"><a:solidFill><a:srgbClr val="1e4485"/></a:solidFill><a:uFill><a:solidFill><a:srgbClr val="ffffff"/></a:solidFill></a:uFill><a:latin typeface="Arial"/></a:rPr><a:t>Basic wireless networking</a:t></a:r><a:endParaRPr b="0" lang="cs-CZ" sz="1800" spc="-1" strike="noStrike"><a:solidFill><a:srgbClr val="000000"/></a:solidFill><a:uFill><a:solidFill><a:srgbClr val="ffffff"/></a:solidFill></a:uFill><a:latin typeface="Arial"/></a:endParaRPr></a:p></p:txBody></p:sp><p:sp><p:nvSpPr><p:cNvPr id="88" name="TextShape 3"/><p:cNvSpPr txBox="1"/><p:nvPr/></p:nvSpPr><p:spPr><a:xfrm><a:off x="503280" y="5254560"/><a:ext cx="6228720" cy="863280"/></a:xfrm><a:prstGeom prst="rect"><a:avLst/></a:prstGeom><a:noFill/><a:ln w="9360"><a:noFill/></a:ln></p:spPr><p:txBody><a:bodyPr lIns="0" rIns="0" tIns="0" bIns="0" anchor="ctr"></a:bodyPr><a:p><a:pPr><a:lnSpc><a:spcPct val="100000"/></a:lnSpc><a:spcBef><a:spcPts val="360"/></a:spcBef></a:pPr><a:r><a:rPr b="0" lang="cs-CZ" sz="1800" spc="-1" strike="noStrike"><a:solidFill><a:srgbClr val="1e4485"/></a:solidFill><a:uFill><a:solidFill><a:srgbClr val="ffffff"/></a:solidFill></a:uFill><a:latin typeface="Arial"/></a:rPr><a:t>Lukáš Němec </a:t></a:r><a:r><a:rPr b="0" lang="cs-CZ" sz="1800" spc="-1" strike="noStrike" u="sng"><a:solidFill><a:srgbClr val="0000ff"/></a:solidFill><a:uFill><a:solidFill><a:srgbClr val="ffffff"/></a:solidFill></a:uFill><a:latin typeface="Arial"/></a:rPr><a:t>lukas.nemec@mail.muni.cz</a:t></a:r><a:endParaRPr b="0" lang="cs-CZ" sz="1800" spc="-1" strike="noStrike"><a:solidFill><a:srgbClr val="000000"/></a:solidFill><a:uFill><a:solidFill><a:srgbClr val="ffffff"/></a:solidFill></a:uFill><a:latin typeface="Arial"/></a:endParaRPr></a:p><a:p><a:pPr><a:lnSpc><a:spcPct val="100000"/></a:lnSpc><a:spcBef><a:spcPts val="360"/></a:spcBef></a:pPr><a:r><a:rPr b="0" lang="cs-CZ" sz="1800" spc="-1" strike="noStrike"><a:solidFill><a:srgbClr val="1e4485"/></a:solidFill><a:uFill><a:solidFill><a:srgbClr val="ffffff"/></a:solidFill></a:uFill><a:latin typeface="Arial"/></a:rPr><a:t>Petr Švenda </a:t></a:r><a:endParaRPr b="0" lang="cs-CZ" sz="1800" spc="-1" strike="noStrike"><a:solidFill><a:srgbClr val="000000"/></a:solidFill><a:uFill><a:solidFill><a:srgbClr val="ffffff"/></a:solidFill></a:uFill><a:latin typeface="Arial"/></a:endParaRPr></a:p><a:p><a:pPr><a:lnSpc><a:spcPct val="100000"/></a:lnSpc><a:spcBef><a:spcPts val="360"/></a:spcBef></a:pPr><a:r><a:rPr b="0" lang="cs-CZ" sz="1800" spc="-1" strike="noStrike"><a:solidFill><a:srgbClr val="1e4485"/></a:solidFill><a:uFill><a:solidFill><a:srgbClr val="ffffff"/></a:solidFill></a:uFill><a:latin typeface="Arial"/></a:rPr><a:t>Faculty of Informatics, Masaryk University</a:t></a:r><a:endParaRPr b="0" lang="cs-CZ" sz="1800" spc="-1" strike="noStrike"><a:solidFill><a:srgbClr val="000000"/></a:solidFill><a:uFill><a:solidFill><a:srgbClr val="ffffff"/></a:solidFill></a:uFill><a:latin typeface="Arial"/></a:endParaRPr></a:p></p:txBody></p:sp><p:pic><p:nvPicPr><p:cNvPr id="89" name="Picture 2" descr=""/><p:cNvPicPr/><p:nvPr/></p:nvPicPr><p:blipFill><a:blip r:embed="rId1"></a:blip><a:stretch/></p:blipFill><p:spPr><a:xfrm><a:off x="5148000" y="2828880"/><a:ext cx="2857320" cy="2857320"/></a:xfrm><a:prstGeom prst="rect"><a:avLst/></a:prstGeom><a:ln><a:noFill/></a:ln></p:spPr></p:pic></p:spTree></p:cSld><p:timing><p:tnLst><p:par><p:cTn id="1" dur="indefinite" restart="never" nodeType="tmRoot"><p:childTnLst><p:seq><p:cTn id="2" nodeType="mainSeq"></p:cTn><p:prevCondLst><p:cond delay="0" evt="onPrev"><p:tgtEl><p:sldTgt/></p:tgtEl></p:cond></p:prevCondLst><p:nextCondLst><p:cond delay="0" evt="onNext"><p:tgtEl><p:sldTgt/></p:tgtEl></p:cond></p:nextCondLst></p:seq></p:childTnLst></p:cTn></p:par></p:tnLst></p:timing>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Homework – Attack against routing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Produce short (1xA4) text description of solution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routing discovery phase is done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were packets analyzed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Describe in detail the attack on routing.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resend was done to maximize number of captured packets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maximize number of captured/resend packets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Submit before: 8.5. 23:59am (full number of points)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Every additional started day (24h) means 1.5 points penalization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AF1B1F8A-330A-48D6-B3AD-F8CAC91748EE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4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Laboratory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Jammer attack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Simple static routing via one intermediate node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Sender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Transmitter (receive, send)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Receiver (blink)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Single parent for routing towards “BS” (e.g., CTP)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Node-to-node routing 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Simple flooding routing with multiple neighbours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 with target ID, retransmitted to all neighbours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FF73DA62-54CB-46CB-9C15-F54EA0C78F42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 packet structure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03280" y="1871640"/>
            <a:ext cx="853272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 = CTL, D = DST, A = ACK, 5-bit node ID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bit (ACK) – indicates if sender wants to get ACK back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 bit (DST) – indicates if node ID bits specify destination or source node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 bit (CTL) – 1 if packet is ACK (and A must be 0)</a:t>
            </a:r>
            <a:endParaRPr b="0" lang="cs-CZ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http://jeelabs.org/2011/06/09/rf12-packet-format-and-design/index.html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97" name="Obrázek 4" descr=""/>
          <p:cNvPicPr/>
          <p:nvPr/>
        </p:nvPicPr>
        <p:blipFill>
          <a:blip r:embed="rId2"/>
          <a:stretch/>
        </p:blipFill>
        <p:spPr>
          <a:xfrm>
            <a:off x="395640" y="1989000"/>
            <a:ext cx="5582160" cy="1763640"/>
          </a:xfrm>
          <a:prstGeom prst="rect">
            <a:avLst/>
          </a:prstGeom>
          <a:ln>
            <a:noFill/>
          </a:ln>
        </p:spPr>
      </p:pic>
      <p:pic>
        <p:nvPicPr>
          <p:cNvPr id="98" name="Obrázek 5" descr=""/>
          <p:cNvPicPr/>
          <p:nvPr/>
        </p:nvPicPr>
        <p:blipFill>
          <a:blip r:embed="rId3"/>
          <a:stretch/>
        </p:blipFill>
        <p:spPr>
          <a:xfrm>
            <a:off x="3924000" y="620640"/>
            <a:ext cx="5219640" cy="1549800"/>
          </a:xfrm>
          <a:prstGeom prst="rect">
            <a:avLst/>
          </a:prstGeom>
          <a:ln>
            <a:noFill/>
          </a:ln>
        </p:spPr>
      </p:pic>
      <p:sp>
        <p:nvSpPr>
          <p:cNvPr id="99" name="CustomShape 4"/>
          <p:cNvSpPr/>
          <p:nvPr/>
        </p:nvSpPr>
        <p:spPr>
          <a:xfrm>
            <a:off x="5868000" y="559080"/>
            <a:ext cx="2520000" cy="45684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6085440" y="2458800"/>
            <a:ext cx="2950560" cy="670320"/>
          </a:xfrm>
          <a:prstGeom prst="borderCallout2">
            <a:avLst>
              <a:gd name="adj1" fmla="val -10242"/>
              <a:gd name="adj2" fmla="val 35847"/>
              <a:gd name="adj3" fmla="val -66936"/>
              <a:gd name="adj4" fmla="val 35531"/>
              <a:gd name="adj5" fmla="val -204880"/>
              <a:gd name="adj6" fmla="val 35087"/>
            </a:avLst>
          </a:prstGeom>
          <a:solidFill>
            <a:srgbClr val="00ff00">
              <a:alpha val="37000"/>
            </a:srgbClr>
          </a:solidFill>
          <a:ln w="25560">
            <a:solidFill>
              <a:srgbClr val="00ff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Values set/visible via (rf12_send, rf12_recv)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5873400" y="559080"/>
            <a:ext cx="3270240" cy="45684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7" end="1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03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78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29" end="3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Jammer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Write your own jammer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Non-discriminative jammer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Occupies/distorts whole channel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Sending packets all the time without waiting for clear channel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 need to send correctly formatted packets or use same type of radio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detect non-discriminative jammer?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Abnormally high number of lost packets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Abnormally high send waiting time (clear channel)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Abnormally low RSSI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Detection by whole channel monitoring (e.g., SDR)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Selective jammer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jamming continuously, bursts to corrupt particular message  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Disturb next message that is expected to be send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Attacker in promiscuous mode, receives message</a:t>
            </a:r>
            <a:r>
              <a:rPr b="0" lang="cs-CZ" sz="18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Prevents transmission of message</a:t>
            </a:r>
            <a:r>
              <a:rPr b="0" lang="cs-CZ" sz="18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i+1 </a:t>
            </a: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(occupies channel…)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Disturb rest of a currently transmitted message based on initial part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Requires high speed processing of radio channel and low latency decision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Not possible with our RF12 module (whole packet only)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Disturb only part of a message (e.g., CRC checksum)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Message is dropped upon reception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detect selective jammer?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Detection of abnormally high number of corrupted or lost packets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Sensing of channel with different radio and detection of burst transmissions</a:t>
            </a:r>
            <a:endParaRPr b="0" lang="cs-CZ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Simple static routing via one intermediate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Pair together with two other colleagues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Same as previous one-hop exercise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Output message with counter to serial port (monitor packet loss)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one intermediate node (fixed routing topology)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Sender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Transmitter (receive, send)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Receiver (blink)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 on distance (hall space, other floors…)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far you can extend coverage? 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Straightforward extension to fixed routing to BS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Every one has single parent for routing towards BS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e.g., The Collection Tree Protocol (CTP)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Think about advantages and disadvantages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Flexibility, robustness, malicious passive/active attacker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Any node to any node routing - flooding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are options for any-to-any routing?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Think about limitations in context of ad-hoc/WSNs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Node-to-node routing 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Simple flooding routing with multiple neighbours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Establish list of neighbouring nodes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 contains target node ID (data section)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Locally retransmitted to all neighbours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b="0" lang="cs-CZ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eventually stop flooding?</a:t>
            </a:r>
            <a:endParaRPr b="0" lang="cs-CZ" sz="27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Time To Live? (TTL decrement after every hop, 0 =&gt; drop)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 Unique ID (seen twice =&gt; do not resend, state)</a:t>
            </a:r>
            <a:endParaRPr b="0" lang="cs-CZ" sz="2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Homework – Attack against routing</a:t>
            </a:r>
            <a:endParaRPr b="0" lang="cs-CZ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/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Influence routing discovery phase of laboratory testbed to create sink-hole attack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messages routed towards your malicious node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Route discovery phase runs for 5 minutes (LEDs are blinking fast)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 packets during message exchange phase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 minutes, no blinking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 all packets routed to you, format: #num1#num2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E.g., #3289#893756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Replace second number after # with your UCO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990720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E.g., #3289#394036 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AutoNum type="arabicPeriod"/>
            </a:pPr>
            <a:r>
              <a:rPr b="0" lang="cs-CZ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modified captured packet to BS</a:t>
            </a:r>
            <a:endParaRPr b="0" lang="cs-CZ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628560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BS will reply, store all responses into file to be submitted as solution</a:t>
            </a:r>
            <a:endParaRPr b="0" lang="cs-CZ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45000" anchor="ctr"/>
          <a:p>
            <a:pPr>
              <a:lnSpc>
                <a:spcPct val="100000"/>
              </a:lnSpc>
            </a:pPr>
            <a:fld id="{131B7964-99F7-45BD-9E38-0BF5447A6CC5}" type="slidenum">
              <a:rPr b="1" lang="cs-CZ" sz="1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cs-CZ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0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cs-CZ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b="0" lang="cs-CZ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dur="indefinite" nodeType="mainSeq">
                <p:childTnLst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93" end="2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39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62" end="3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17" end="3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37" end="3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82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02" end="4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38" end="5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13289</TotalTime>
  <Application>LibreOffice/5.3.7.2.0$Linux_X86_64 LibreOffice_project/30$Build-2</Application>
  <Words>746</Words>
  <Paragraphs>110</Paragraphs>
  <Company>Omega Design, s.r.o.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2012-06-27T07:21:19Z</dcterms:created>
  <dc:creator>sigut</dc:creator>
  <dc:description/>
  <dc:language>cs-CZ</dc:language>
  <cp:lastModifiedBy/>
  <cp:lastPrinted>2013-10-10T13:54:53Z</cp:lastPrinted>
  <dcterms:modified xsi:type="dcterms:W3CDTF">2018-04-25T15:34:34Z</dcterms:modified>
  <cp:revision>3276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Omega Design, s.r.o.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10</vt:i4>
  </property>
</Properties>
</file>