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2.xml" ContentType="application/vnd.openxmlformats-officedocument.presentationml.notesSlide+xml"/>
  <Override PartName="/ppt/media/image5.png" ContentType="image/png"/>
  <Override PartName="/ppt/media/image4.jpeg" ContentType="image/jpeg"/>
  <Override PartName="/ppt/media/image3.jpeg" ContentType="image/jpeg"/>
  <Override PartName="/ppt/media/image1.jpeg" ContentType="image/jpeg"/>
  <Override PartName="/ppt/media/image2.jpeg" ContentType="image/jpeg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/>
  <p:notesSz cx="7099300" cy="102346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81028668-3462-4760-AE72-91A345434B7C}" type="slidenum"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body"/>
          </p:nvPr>
        </p:nvSpPr>
        <p:spPr>
          <a:xfrm>
            <a:off x="709560" y="4861440"/>
            <a:ext cx="5679720" cy="4605840"/>
          </a:xfrm>
          <a:prstGeom prst="rect">
            <a:avLst/>
          </a:prstGeom>
        </p:spPr>
        <p:txBody>
          <a:bodyPr lIns="95400" rIns="95400" tIns="47880" bIns="47880">
            <a:normAutofit/>
          </a:bodyPr>
          <a:p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0" y="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rIns="95400" tIns="47880" bIns="47880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0" y="972108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rIns="95400" tIns="47880" bIns="47880" anchor="b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5" name="TextShape 4"/>
          <p:cNvSpPr txBox="1"/>
          <p:nvPr/>
        </p:nvSpPr>
        <p:spPr>
          <a:xfrm>
            <a:off x="4020480" y="972108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rIns="95400" tIns="47880" bIns="47880" anchor="b"/>
          <a:p>
            <a:pPr algn="r">
              <a:lnSpc>
                <a:spcPct val="100000"/>
              </a:lnSpc>
            </a:pPr>
            <a:fld id="{2FE923DB-CD4A-47C7-98F0-6FB581F1C298}" type="slidenum">
              <a:rPr b="0" lang="cs-CZ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cs-CZ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body"/>
          </p:nvPr>
        </p:nvSpPr>
        <p:spPr>
          <a:xfrm>
            <a:off x="709560" y="4861440"/>
            <a:ext cx="5679720" cy="4605840"/>
          </a:xfrm>
          <a:prstGeom prst="rect">
            <a:avLst/>
          </a:prstGeom>
        </p:spPr>
        <p:txBody>
          <a:bodyPr lIns="95400" rIns="95400" tIns="47880" bIns="47880"/>
          <a:p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TextShape 2"/>
          <p:cNvSpPr txBox="1"/>
          <p:nvPr/>
        </p:nvSpPr>
        <p:spPr>
          <a:xfrm>
            <a:off x="0" y="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rIns="95400" tIns="47880" bIns="47880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8" name="TextShape 3"/>
          <p:cNvSpPr txBox="1"/>
          <p:nvPr/>
        </p:nvSpPr>
        <p:spPr>
          <a:xfrm>
            <a:off x="0" y="972108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rIns="95400" tIns="47880" bIns="47880" anchor="b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9" name="TextShape 4"/>
          <p:cNvSpPr txBox="1"/>
          <p:nvPr/>
        </p:nvSpPr>
        <p:spPr>
          <a:xfrm>
            <a:off x="4020480" y="972108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rIns="95400" tIns="47880" bIns="47880" anchor="b"/>
          <a:p>
            <a:pPr algn="r">
              <a:lnSpc>
                <a:spcPct val="100000"/>
              </a:lnSpc>
            </a:pPr>
            <a:fld id="{77E832A9-2BBB-443D-ACF6-CB6C61BC05B1}" type="slidenum">
              <a:rPr b="0" lang="cs-CZ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 b="0" lang="cs-CZ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8572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6816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6816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8572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50328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3280" y="908640"/>
            <a:ext cx="8229240" cy="3670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28572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06816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6816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28572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50328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503280" y="908640"/>
            <a:ext cx="8229240" cy="3670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28572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06816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606816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328572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50328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03280" y="908640"/>
            <a:ext cx="8229240" cy="3670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pic>
        <p:nvPicPr>
          <p:cNvPr id="1" name="Picture 2" descr=""/>
          <p:cNvPicPr/>
          <p:nvPr/>
        </p:nvPicPr>
        <p:blipFill>
          <a:blip r:embed="rId3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476640"/>
            <a:ext cx="5753520" cy="1872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5253840"/>
            <a:ext cx="5724000" cy="86364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3431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17049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503280" y="6573960"/>
            <a:ext cx="396360" cy="283680"/>
          </a:xfrm>
          <a:prstGeom prst="rect">
            <a:avLst/>
          </a:prstGeom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C1FD686F-A28B-40AF-830D-2988CFDDDFE1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899640" y="6572160"/>
            <a:ext cx="2895120" cy="28548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  <a:endParaRPr b="0" lang="cs-CZ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22160" y="2637000"/>
            <a:ext cx="7772040" cy="1499760"/>
          </a:xfrm>
          <a:prstGeom prst="rect">
            <a:avLst/>
          </a:prstGeom>
        </p:spPr>
        <p:txBody>
          <a:bodyPr lIns="0" rIns="0" tIns="0" bIns="0" anchor="b"/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cs-CZ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503280" y="6573960"/>
            <a:ext cx="396360" cy="283680"/>
          </a:xfrm>
          <a:prstGeom prst="rect">
            <a:avLst/>
          </a:prstGeom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1397D303-5ACB-4B14-9276-83CBD016A798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899640" y="6572160"/>
            <a:ext cx="4032000" cy="28548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s://www.arduino.cc/en/Reference/EEPROM" TargetMode="External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://jeelabs.org/2010/02/23/secure-transmissions/" TargetMode="External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://blog.cryptographyengineering.com/2013/02/why-i-hate-cbc-mac.html" TargetMode="External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 standalone="yes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<p:cSld><p:spTree><p:nvGrpSpPr>        <p:cNvPr id="1" name=""/>        <p:cNvGrpSpPr/>        <p:nvPr/>      </p:nvGrpSpPr>      <p:grpSpPr>        <a:xfrm>          <a:off x="0" y="0"/>          <a:ext cx="0" cy="0"/>          <a:chOff x="0" y="0"/>          <a:chExt cx="0" cy="0"/>        </a:xfrm>      </p:grpSpPr><p:sp><p:nvSpPr><p:cNvPr id="127" name="TextShape 1"/><p:cNvSpPr txBox="1"/><p:nvPr/></p:nvSpPr><p:spPr><a:xfrm><a:off x="503280" y="476280"/><a:ext cx="6444720" cy="1872720"/></a:xfrm><a:prstGeom prst="rect"><a:avLst/></a:prstGeom><a:noFill/><a:ln w="9360"><a:noFill/></a:ln></p:spPr><p:txBody><a:bodyPr lIns="0" rIns="0" tIns="0" bIns="0" anchor="ctr"><a:normAutofit/></a:bodyPr><a:p><a:pPr algn="ctr"><a:lnSpc><a:spcPct val="100000"/></a:lnSpc></a:pPr><a:r><a:rPr b="1" lang="cs-CZ" sz="3200" spc="-1" strike="noStrike"><a:solidFill><a:srgbClr val="ffffff"/></a:solidFill><a:uFill><a:solidFill><a:srgbClr val="ffffff"/></a:solidFill></a:uFill><a:latin typeface="Arial"/></a:rPr><a:t>PA197 Secure network design</a:t></a:r><a:endParaRPr b="0" lang="cs-CZ" sz="3200" spc="-1" strike="noStrike"><a:solidFill><a:srgbClr val="000000"/></a:solidFill><a:uFill><a:solidFill><a:srgbClr val="ffffff"/></a:solidFill></a:uFill><a:latin typeface="Arial"/></a:endParaRPr></a:p></p:txBody></p:sp><p:sp><p:nvSpPr><p:cNvPr id="128" name="TextShape 2"/><p:cNvSpPr txBox="1"/><p:nvPr/></p:nvSpPr><p:spPr><a:xfrm><a:off x="503280" y="3284640"/><a:ext cx="8172720" cy="1080720"/></a:xfrm><a:prstGeom prst="rect"><a:avLst/></a:prstGeom><a:noFill/><a:ln w="9360"><a:noFill/></a:ln></p:spPr><p:txBody><a:bodyPr lIns="0" rIns="0" tIns="0" bIns="0" anchor="ctr"><a:normAutofit/></a:bodyPr><a:p><a:pPr><a:lnSpc><a:spcPct val="100000"/></a:lnSpc><a:spcBef><a:spcPts val="360"/></a:spcBef></a:pPr><a:r><a:rPr b="1" lang="cs-CZ" sz="1800" spc="-1" strike="noStrike"><a:solidFill><a:srgbClr val="1e4485"/></a:solidFill><a:uFill><a:solidFill><a:srgbClr val="ffffff"/></a:solidFill></a:uFill><a:latin typeface="Arial"/></a:rPr><a:t>Message security and key management</a:t></a:r><a:endParaRPr b="0" lang="cs-CZ" sz="1800" spc="-1" strike="noStrike"><a:solidFill><a:srgbClr val="000000"/></a:solidFill><a:uFill><a:solidFill><a:srgbClr val="ffffff"/></a:solidFill></a:uFill><a:latin typeface="Arial"/></a:endParaRPr></a:p></p:txBody></p:sp><p:sp><p:nvSpPr><p:cNvPr id="129" name="TextShape 3"/><p:cNvSpPr txBox="1"/><p:nvPr/></p:nvSpPr><p:spPr><a:xfrm><a:off x="503280" y="5254560"/><a:ext cx="6228720" cy="863280"/></a:xfrm><a:prstGeom prst="rect"><a:avLst/></a:prstGeom><a:noFill/><a:ln w="9360"><a:noFill/></a:ln></p:spPr><p:txBody><a:bodyPr lIns="0" rIns="0" tIns="0" bIns="0" anchor="ctr"></a:bodyPr><a:p><a:r><a:rPr b="0" lang="cs-CZ" sz="1800" spc="-1" strike="noStrike"><a:solidFill><a:srgbClr val="1e4485"/></a:solidFill><a:uFill><a:solidFill><a:srgbClr val="ffffff"/></a:solidFill></a:uFill><a:latin typeface="Arial"/></a:rPr><a:t>Lukáš Němec </a:t></a:r><a:r><a:rPr b="0" lang="cs-CZ" sz="1800" spc="-1" strike="noStrike" u="sng"><a:solidFill><a:srgbClr val="0000ff"/></a:solidFill><a:uFill><a:solidFill><a:srgbClr val="ffffff"/></a:solidFill></a:uFill><a:latin typeface="Arial"/></a:rPr><a:t>lukas.nemec@mail.muni.cz</a:t></a:r><a:endParaRPr b="0" lang="cs-CZ" sz="1800" spc="-1" strike="noStrike"><a:solidFill><a:srgbClr val="000000"/></a:solidFill><a:uFill><a:solidFill><a:srgbClr val="ffffff"/></a:solidFill></a:uFill><a:latin typeface="Arial"/></a:endParaRPr></a:p><a:p><a:pPr><a:lnSpc><a:spcPct val="100000"/></a:lnSpc><a:spcBef><a:spcPts val="360"/></a:spcBef></a:pPr><a:r><a:rPr b="0" lang="cs-CZ" sz="1800" spc="-1" strike="noStrike"><a:solidFill><a:srgbClr val="1e4485"/></a:solidFill><a:uFill><a:solidFill><a:srgbClr val="ffffff"/></a:solidFill></a:uFill><a:latin typeface="Arial"/></a:rPr><a:t>Petr Švenda </a:t></a:r><a:r><a:rPr b="0" lang="cs-CZ" sz="1800" spc="-1" strike="noStrike" u="sng"><a:solidFill><a:srgbClr val="0000ff"/></a:solidFill><a:uFill><a:solidFill><a:srgbClr val="ffffff"/></a:solidFill></a:uFill><a:latin typeface="Arial"/></a:rPr><a:t></a:t></a:r><a:endParaRPr b="0" lang="cs-CZ" sz="1800" spc="-1" strike="noStrike"><a:solidFill><a:srgbClr val="000000"/></a:solidFill><a:uFill><a:solidFill><a:srgbClr val="ffffff"/></a:solidFill></a:uFill><a:latin typeface="Arial"/></a:endParaRPr></a:p><a:p><a:pPr><a:lnSpc><a:spcPct val="100000"/></a:lnSpc><a:spcBef><a:spcPts val="360"/></a:spcBef></a:pPr><a:r><a:rPr b="0" lang="cs-CZ" sz="1800" spc="-1" strike="noStrike"><a:solidFill><a:srgbClr val="1e4485"/></a:solidFill><a:uFill><a:solidFill><a:srgbClr val="ffffff"/></a:solidFill></a:uFill><a:latin typeface="Arial"/></a:rPr><a:t>Faculty of Informatics, Masaryk University</a:t></a:r><a:endParaRPr b="0" lang="cs-CZ" sz="1800" spc="-1" strike="noStrike"><a:solidFill><a:srgbClr val="000000"/></a:solidFill><a:uFill><a:solidFill><a:srgbClr val="ffffff"/></a:solidFill></a:uFill><a:latin typeface="Arial"/></a:endParaRPr></a:p></p:txBody></p:sp><p:pic><p:nvPicPr><p:cNvPr id="130" name="Picture 2" descr=""/><p:cNvPicPr/><p:nvPr/></p:nvPicPr><p:blipFill><a:blip r:embed="rId1"></a:blip><a:stretch/></p:blipFill><p:spPr><a:xfrm><a:off x="5148000" y="2828880"/><a:ext cx="2857320" cy="2857320"/></a:xfrm><a:prstGeom prst="rect"><a:avLst/></a:prstGeom><a:ln><a:noFill/></a:ln></p:spPr></p:pic></p:spTree></p:cSld><p:timing><p:tnLst><p:par><p:cTn id="1" dur="indefinite" restart="never" nodeType="tmRoot"><p:childTnLst><p:seq><p:cTn id="2" nodeType="mainSeq"></p:cTn><p:prevCondLst><p:cond delay="0" evt="onPrev"><p:tgtEl><p:sldTgt/></p:tgtEl></p:cond></p:prevCondLst><p:nextCondLst><p:cond delay="0" evt="onNext"><p:tgtEl><p:sldTgt/></p:tgtEl></p:cond></p:nextCondLst></p:seq></p:childTnLst></p:cTn></p:par></p:tnLst></p:timing>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μTesla client – how to start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503280" y="1871640"/>
            <a:ext cx="864036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Capture message emitted by base station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Parse content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Current (claimed) epoch (use memcpy(&amp;epoch, packet+3, 2))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Data message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 value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 key (coming later)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Verify MAC key against root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Verify MAC (AES-ECB)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verify proper epochs etc… (considerations)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65464A07-328C-4699-9591-1322362D7FD7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5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83" dur="indefinite" restart="never" nodeType="tmRoot">
          <p:childTnLst>
            <p:seq>
              <p:cTn id="8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μTesla client – what to output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 on serial port received data message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 parsed values (epoch, data, MAC)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 received key message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 parsed values (epoch, MAC key)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 result of verification of MAC key against root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 key is genuine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 result of verification of MAC on data message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 is valid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 warning if older than expected epoch is received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A9EA7B4B-C916-46FE-A876-F04E91713352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9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85" dur="indefinite" restart="never" nodeType="tmRoot">
          <p:childTnLst>
            <p:seq>
              <p:cTn id="8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Attacks against μTesla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attack μTesla protocol for others 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 BS, other students may have incomplete implementation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Change data message to ‘evilYourName’ [11B] when trying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win if others will accept your messages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Replay older intercepted messages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When will nodes accept it? What is successful attack?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Wait for MACKey</a:t>
            </a:r>
            <a:r>
              <a:rPr b="0" lang="cs-CZ" sz="24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and create/flood forged message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When will nodes accept it? How to prevent timing issues?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Impersonate BS and broadcast own messages including MACKey broadcast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prevent?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Pre-distributed root of hash chain inside every node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52F74C23-F7D2-44F0-A0BB-25BA0C08AAFB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3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87" dur="indefinite" restart="never" nodeType="tmRoot">
          <p:childTnLst>
            <p:seq>
              <p:cTn id="88" dur="indefinite" nodeType="mainSeq">
                <p:childTnLst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87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36" end="3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93" end="4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62" end="4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79" end="5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Considerations of μTesla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TextShape 2"/>
          <p:cNvSpPr txBox="1"/>
          <p:nvPr/>
        </p:nvSpPr>
        <p:spPr>
          <a:xfrm>
            <a:off x="503280" y="1871640"/>
            <a:ext cx="838872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should base station keep stable epoch size? 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Timers need to be used (otherwise epochs will drift)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(not covered in this labs)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should node behave after reboot?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know current time (=&gt; period)?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Real clocks necessary (millis() just return time from start)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permanently store last epoch seen?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https://www.arduino.cc/en/Reference/EEPROM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Alternative: broadcast warning on incorrect detected epoch 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Rebooted node will just listen for several epochs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no warning from other (still running) nodes received, then current epoch is synchronized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E9D5C153-D36A-4EC0-922A-25FCFE6DB3F3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7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03" dur="indefinite" restart="never" nodeType="tmRoot">
          <p:childTnLst>
            <p:seq>
              <p:cTn id="10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 homework </a:t>
            </a: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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Homework  – Attack against routing still running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Submit before: 8.5. 23:59am (full number of points)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Every additional started day (24h) means 1.5 points penalization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7854906D-FAD7-4681-82B4-9FD9AB52A1D8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&lt;number&gt;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1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05" dur="indefinite" restart="never" nodeType="tmRoot">
          <p:childTnLst>
            <p:seq>
              <p:cTn id="106" dur="indefinite" nodeType="mainSeq"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49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0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Laboratory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503280" y="1871640"/>
            <a:ext cx="831672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Protection of packets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Encrypt and MAC (AES), Speed? Latency? Replay?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μTesla: Authenticated Broadcast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it works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Implement verification on nodes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attack protocol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Considerations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83856C41-077E-4AAE-A1B2-BCE8A9678D58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4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Message confidentiality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Encryption/MAC available in radio module vs. software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E.g., TelosB’ CC2420 radio module has native AES support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JeeNode’s RF12 radio module has no native encryption support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packet needs to be encrypted before passed to rf12_sendNow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rf12_encrypt(key): XXTEA, 128bits code, sequence num. up to 30 bits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3431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http://jeelabs.org/2010/02/23/secure-transmissions/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Software encryption with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AES algorithm (IS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encryptAES.zip)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Task: Measure approximate speed of encryption (ms/block)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Note: Implementation optimized for memory, not for speed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 mode to use?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CBC used often (be aware of trim attack)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CTR mode (possibility for precomputation =&gt; lower latency)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Conclusion: even on simple nodes, encryption is possible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 1ms / block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8" name="TextShape 4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C603859A-83D6-4715-A88B-B6562FFCAE85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>
                <p:childTnLst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353" end="4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414" end="4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471" end="5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528" end="5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547" end="5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588" end="6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647" end="7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704" end="7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Integrity protection (MAC)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algorithm to use for integrity checksum?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HMAC-SHA3 is great (use it in ordinary programs), but: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Requires additional code (for SHA-3)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Requires relatively large internal state (RAM, 64B)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AES is already used (encryption), CBC-MAC can be utilized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it properly! </a:t>
            </a:r>
            <a:r>
              <a:rPr b="0" lang="cs-CZ" sz="18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http://blog.cryptographyengineering.com/2013/02/why-i-hate-cbc-mac.html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is proper length of MAC tag?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Longer packets =&gt; more energy consumed &amp; higher chance of collision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16B? 4B? Birthday paradox? Number of messages?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can attacker misuse two messages with same MAC?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Task: Estimate latency introduced by encryption and MAC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Scenarios: node-to-node enc, end-to-end enc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 verification: every hop, end node only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2" name="TextShape 4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950C8EB4-7758-4E91-82A5-CD9BD28EC539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dur="indefinite" nodeType="mainSeq"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90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51" end="3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40" end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74" end="4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442" end="4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490" end="5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542" end="5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598" end="6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642" end="6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Problem of packet replay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503280" y="1871640"/>
            <a:ext cx="831672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deal with packet replay?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 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noisy environment with natural packet loss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MAC-chaining 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 value from previous packet used as IV for next one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lost packet =&gt; impossible verification of next one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Incremental counter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Possibility to detect and recover even when packet lost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Think about advantages and disadvantages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6" name="TextShape 4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91FFBF43-B914-40C9-A3D4-A1D4336ACE96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55" dur="indefinite" restart="never" nodeType="tmRoot">
          <p:childTnLst>
            <p:seq>
              <p:cTn id="56" dur="indefinite" nodeType="mainSeq">
                <p:childTnLst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8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94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149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200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220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276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673560" y="4005000"/>
            <a:ext cx="7772040" cy="14997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/>
          <a:p>
            <a:pPr>
              <a:lnSpc>
                <a:spcPct val="100000"/>
              </a:lnSpc>
              <a:spcBef>
                <a:spcPts val="799"/>
              </a:spcBef>
            </a:pPr>
            <a:r>
              <a:rPr b="0" lang="cs-CZ" sz="4000" spc="-1" strike="noStrike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μTesla: Authenticated Broadcast</a:t>
            </a:r>
            <a:endParaRPr b="0" lang="cs-CZ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A3E9744A-6F19-4F87-B31F-D1DD8ACDC2D0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9" name="TextShape 3"/>
          <p:cNvSpPr txBox="1"/>
          <p:nvPr/>
        </p:nvSpPr>
        <p:spPr>
          <a:xfrm>
            <a:off x="899640" y="6572160"/>
            <a:ext cx="403200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75" dur="indefinite" restart="never" nodeType="tmRoot">
          <p:childTnLst>
            <p:seq>
              <p:cTn id="7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μTesla: Authenticated Broadcast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503280" y="1871640"/>
            <a:ext cx="846072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514440" indent="-51408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BS: generate new MACKey</a:t>
            </a:r>
            <a:r>
              <a:rPr b="0" lang="cs-CZ" sz="27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for next period</a:t>
            </a:r>
            <a:r>
              <a:rPr b="0" lang="cs-CZ" sz="27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BS: compute MAC on message M</a:t>
            </a:r>
            <a:r>
              <a:rPr b="0" lang="cs-CZ" sz="27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be send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 message M</a:t>
            </a:r>
            <a:r>
              <a:rPr b="0" lang="cs-CZ" sz="27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</a:t>
            </a: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via flood (code from last week)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00280" indent="-51408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 directly by single hop (strong transmission)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Node: receive and store message M</a:t>
            </a:r>
            <a:r>
              <a:rPr b="0" lang="cs-CZ" sz="27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</a:t>
            </a: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nodes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BS: After end of period</a:t>
            </a:r>
            <a:r>
              <a:rPr b="0" lang="cs-CZ" sz="27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flood MACKey</a:t>
            </a:r>
            <a:r>
              <a:rPr b="0" lang="cs-CZ" sz="27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 </a:t>
            </a: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nodes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Node: Verify validity of MACKey</a:t>
            </a:r>
            <a:r>
              <a:rPr b="0" lang="cs-CZ" sz="27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</a:t>
            </a: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against stored </a:t>
            </a:r>
            <a:r>
              <a:rPr b="0" i="1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root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Node: Verify MAC on message M</a:t>
            </a:r>
            <a:r>
              <a:rPr b="0" lang="cs-CZ" sz="27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69D27E65-BA6D-4B5E-A992-232556186C40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3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Crypto apects in WSN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77" dur="indefinite" restart="never" nodeType="tmRoot">
          <p:childTnLst>
            <p:seq>
              <p:cTn id="7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Lab work: μTesla (client-only)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503280" y="1871640"/>
            <a:ext cx="846072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BS: generate new MACKey</a:t>
            </a:r>
            <a:r>
              <a:rPr b="0" lang="cs-CZ" sz="2000" spc="-1" strike="noStrike" baseline="-25000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b="0" lang="cs-CZ" sz="20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for next period</a:t>
            </a:r>
            <a:r>
              <a:rPr b="0" lang="cs-CZ" sz="2000" spc="-1" strike="noStrike" baseline="-25000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BS: compute MAC on message M</a:t>
            </a:r>
            <a:r>
              <a:rPr b="0" lang="cs-CZ" sz="2000" spc="-1" strike="noStrike" baseline="-25000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b="0" lang="cs-CZ" sz="20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be send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 message M</a:t>
            </a:r>
            <a:r>
              <a:rPr b="0" lang="cs-CZ" sz="2000" spc="-1" strike="noStrike" baseline="-25000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</a:t>
            </a:r>
            <a:r>
              <a:rPr b="0" lang="cs-CZ" sz="20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via flood (code from last week)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Node: receive and store message M</a:t>
            </a:r>
            <a:r>
              <a:rPr b="0" lang="cs-CZ" sz="20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nodes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BS: After end of period</a:t>
            </a:r>
            <a:r>
              <a:rPr b="0" lang="cs-CZ" sz="2000" spc="-1" strike="noStrike" baseline="-25000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b="0" lang="cs-CZ" sz="20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flood MACKey</a:t>
            </a:r>
            <a:r>
              <a:rPr b="0" lang="cs-CZ" sz="2000" spc="-1" strike="noStrike" baseline="-25000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 </a:t>
            </a:r>
            <a:r>
              <a:rPr b="0" lang="cs-CZ" sz="20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nodes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Node: Verify validity of MACKey</a:t>
            </a:r>
            <a:r>
              <a:rPr b="0" lang="cs-CZ" sz="20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against root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Node: Verify MAC on message M</a:t>
            </a:r>
            <a:r>
              <a:rPr b="0" lang="cs-CZ" sz="20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Implement node’s reception and verification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Display received message and result of verification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Notify if something is wrong with MAC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9421AD88-F12C-4FCF-9B93-8D13576E9639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7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Crypto apects in WSN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79" dur="indefinite" restart="never" nodeType="tmRoot">
          <p:childTnLst>
            <p:seq>
              <p:cTn id="8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μTesla details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503280" y="1772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BS uses: rf12_initialize(1, RF12_868MHZ, 123); 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of authenticated broadcast message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“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msg”[3B]epoch[2B]message[11B]MAC[4B]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Root for hash chain is: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‘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99534f2ec8332239741261aaa803a2f73a018e76’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seed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root is 1001xSHA-1 =&gt; 1000 epochs possible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 key is broadcasted after 15 seconds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Format: “key”[3B]epoch[2B]key[20B]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 computed simply as AES-ECB(msg[16B])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 4 bytes used as MAC value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Hash chain computation function is pre-prepared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computeHashes()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C8624481-978C-48B2-9213-741918693644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1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81" dur="indefinite" restart="never" nodeType="tmRoot">
          <p:childTnLst>
            <p:seq>
              <p:cTn id="8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14737</TotalTime>
  <Application>LibreOffice/5.3.7.2.0$Linux_X86_64 LibreOffice_project/30$Build-2</Application>
  <Words>1065</Words>
  <Paragraphs>167</Paragraphs>
  <Company>Omega Design, s.r.o.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2012-06-27T07:21:19Z</dcterms:created>
  <dc:creator>sigut</dc:creator>
  <dc:description/>
  <dc:language>cs-CZ</dc:language>
  <cp:lastModifiedBy/>
  <cp:lastPrinted>2013-10-10T13:54:53Z</cp:lastPrinted>
  <dcterms:modified xsi:type="dcterms:W3CDTF">2018-05-02T15:26:22Z</dcterms:modified>
  <cp:revision>3703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Omega Design, s.r.o.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14</vt:i4>
  </property>
</Properties>
</file>