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779" r:id="rId2"/>
  </p:sldMasterIdLst>
  <p:notesMasterIdLst>
    <p:notesMasterId r:id="rId55"/>
  </p:notesMasterIdLst>
  <p:handoutMasterIdLst>
    <p:handoutMasterId r:id="rId56"/>
  </p:handoutMasterIdLst>
  <p:sldIdLst>
    <p:sldId id="549" r:id="rId3"/>
    <p:sldId id="1128" r:id="rId4"/>
    <p:sldId id="1120" r:id="rId5"/>
    <p:sldId id="1135" r:id="rId6"/>
    <p:sldId id="1163" r:id="rId7"/>
    <p:sldId id="908" r:id="rId8"/>
    <p:sldId id="1134" r:id="rId9"/>
    <p:sldId id="1152" r:id="rId10"/>
    <p:sldId id="1162" r:id="rId11"/>
    <p:sldId id="1167" r:id="rId12"/>
    <p:sldId id="1168" r:id="rId13"/>
    <p:sldId id="1136" r:id="rId14"/>
    <p:sldId id="1137" r:id="rId15"/>
    <p:sldId id="1176" r:id="rId16"/>
    <p:sldId id="1177" r:id="rId17"/>
    <p:sldId id="1160" r:id="rId18"/>
    <p:sldId id="1138" r:id="rId19"/>
    <p:sldId id="1139" r:id="rId20"/>
    <p:sldId id="1141" r:id="rId21"/>
    <p:sldId id="1174" r:id="rId22"/>
    <p:sldId id="1142" r:id="rId23"/>
    <p:sldId id="911" r:id="rId24"/>
    <p:sldId id="928" r:id="rId25"/>
    <p:sldId id="1179" r:id="rId26"/>
    <p:sldId id="1169" r:id="rId27"/>
    <p:sldId id="1125" r:id="rId28"/>
    <p:sldId id="917" r:id="rId29"/>
    <p:sldId id="863" r:id="rId30"/>
    <p:sldId id="1144" r:id="rId31"/>
    <p:sldId id="1145" r:id="rId32"/>
    <p:sldId id="1146" r:id="rId33"/>
    <p:sldId id="1147" r:id="rId34"/>
    <p:sldId id="1178" r:id="rId35"/>
    <p:sldId id="1173" r:id="rId36"/>
    <p:sldId id="1180" r:id="rId37"/>
    <p:sldId id="1175" r:id="rId38"/>
    <p:sldId id="1109" r:id="rId39"/>
    <p:sldId id="1110" r:id="rId40"/>
    <p:sldId id="1157" r:id="rId41"/>
    <p:sldId id="1113" r:id="rId42"/>
    <p:sldId id="1115" r:id="rId43"/>
    <p:sldId id="1159" r:id="rId44"/>
    <p:sldId id="1117" r:id="rId45"/>
    <p:sldId id="1158" r:id="rId46"/>
    <p:sldId id="1161" r:id="rId47"/>
    <p:sldId id="1143" r:id="rId48"/>
    <p:sldId id="862" r:id="rId49"/>
    <p:sldId id="1100" r:id="rId50"/>
    <p:sldId id="1101" r:id="rId51"/>
    <p:sldId id="1102" r:id="rId52"/>
    <p:sldId id="1104" r:id="rId53"/>
    <p:sldId id="1103" r:id="rId54"/>
  </p:sldIdLst>
  <p:sldSz cx="9144000" cy="6858000" type="screen4x3"/>
  <p:notesSz cx="6946900" cy="9271000"/>
  <p:custDataLst>
    <p:tags r:id="rId57"/>
  </p:custDataLst>
  <p:defaultTextStyle>
    <a:defPPr>
      <a:defRPr lang="en-US"/>
    </a:defPPr>
    <a:lvl1pPr algn="ctr" rtl="0" fontAlgn="base">
      <a:lnSpc>
        <a:spcPct val="90000"/>
      </a:lnSpc>
      <a:spcBef>
        <a:spcPct val="0"/>
      </a:spcBef>
      <a:spcAft>
        <a:spcPct val="0"/>
      </a:spcAft>
      <a:defRPr sz="2200" kern="1200">
        <a:solidFill>
          <a:schemeClr val="hlink"/>
        </a:solidFill>
        <a:latin typeface="Arial" charset="0"/>
        <a:ea typeface="MS PGothic" pitchFamily="34" charset="-128"/>
        <a:cs typeface="+mn-cs"/>
      </a:defRPr>
    </a:lvl1pPr>
    <a:lvl2pPr marL="457200" algn="ctr" rtl="0" fontAlgn="base">
      <a:lnSpc>
        <a:spcPct val="90000"/>
      </a:lnSpc>
      <a:spcBef>
        <a:spcPct val="0"/>
      </a:spcBef>
      <a:spcAft>
        <a:spcPct val="0"/>
      </a:spcAft>
      <a:defRPr sz="2200" kern="1200">
        <a:solidFill>
          <a:schemeClr val="hlink"/>
        </a:solidFill>
        <a:latin typeface="Arial" charset="0"/>
        <a:ea typeface="MS PGothic" pitchFamily="34" charset="-128"/>
        <a:cs typeface="+mn-cs"/>
      </a:defRPr>
    </a:lvl2pPr>
    <a:lvl3pPr marL="914400" algn="ctr" rtl="0" fontAlgn="base">
      <a:lnSpc>
        <a:spcPct val="90000"/>
      </a:lnSpc>
      <a:spcBef>
        <a:spcPct val="0"/>
      </a:spcBef>
      <a:spcAft>
        <a:spcPct val="0"/>
      </a:spcAft>
      <a:defRPr sz="2200" kern="1200">
        <a:solidFill>
          <a:schemeClr val="hlink"/>
        </a:solidFill>
        <a:latin typeface="Arial" charset="0"/>
        <a:ea typeface="MS PGothic" pitchFamily="34" charset="-128"/>
        <a:cs typeface="+mn-cs"/>
      </a:defRPr>
    </a:lvl3pPr>
    <a:lvl4pPr marL="1371600" algn="ctr" rtl="0" fontAlgn="base">
      <a:lnSpc>
        <a:spcPct val="90000"/>
      </a:lnSpc>
      <a:spcBef>
        <a:spcPct val="0"/>
      </a:spcBef>
      <a:spcAft>
        <a:spcPct val="0"/>
      </a:spcAft>
      <a:defRPr sz="2200" kern="1200">
        <a:solidFill>
          <a:schemeClr val="hlink"/>
        </a:solidFill>
        <a:latin typeface="Arial" charset="0"/>
        <a:ea typeface="MS PGothic" pitchFamily="34" charset="-128"/>
        <a:cs typeface="+mn-cs"/>
      </a:defRPr>
    </a:lvl4pPr>
    <a:lvl5pPr marL="1828800" algn="ctr" rtl="0" fontAlgn="base">
      <a:lnSpc>
        <a:spcPct val="90000"/>
      </a:lnSpc>
      <a:spcBef>
        <a:spcPct val="0"/>
      </a:spcBef>
      <a:spcAft>
        <a:spcPct val="0"/>
      </a:spcAft>
      <a:defRPr sz="2200" kern="1200">
        <a:solidFill>
          <a:schemeClr val="hlink"/>
        </a:solidFill>
        <a:latin typeface="Arial" charset="0"/>
        <a:ea typeface="MS PGothic" pitchFamily="34" charset="-128"/>
        <a:cs typeface="+mn-cs"/>
      </a:defRPr>
    </a:lvl5pPr>
    <a:lvl6pPr marL="2286000" algn="l" defTabSz="914400" rtl="0" eaLnBrk="1" latinLnBrk="0" hangingPunct="1">
      <a:defRPr sz="2200" kern="1200">
        <a:solidFill>
          <a:schemeClr val="hlink"/>
        </a:solidFill>
        <a:latin typeface="Arial" charset="0"/>
        <a:ea typeface="MS PGothic" pitchFamily="34" charset="-128"/>
        <a:cs typeface="+mn-cs"/>
      </a:defRPr>
    </a:lvl6pPr>
    <a:lvl7pPr marL="2743200" algn="l" defTabSz="914400" rtl="0" eaLnBrk="1" latinLnBrk="0" hangingPunct="1">
      <a:defRPr sz="2200" kern="1200">
        <a:solidFill>
          <a:schemeClr val="hlink"/>
        </a:solidFill>
        <a:latin typeface="Arial" charset="0"/>
        <a:ea typeface="MS PGothic" pitchFamily="34" charset="-128"/>
        <a:cs typeface="+mn-cs"/>
      </a:defRPr>
    </a:lvl7pPr>
    <a:lvl8pPr marL="3200400" algn="l" defTabSz="914400" rtl="0" eaLnBrk="1" latinLnBrk="0" hangingPunct="1">
      <a:defRPr sz="2200" kern="1200">
        <a:solidFill>
          <a:schemeClr val="hlink"/>
        </a:solidFill>
        <a:latin typeface="Arial" charset="0"/>
        <a:ea typeface="MS PGothic" pitchFamily="34" charset="-128"/>
        <a:cs typeface="+mn-cs"/>
      </a:defRPr>
    </a:lvl8pPr>
    <a:lvl9pPr marL="3657600" algn="l" defTabSz="914400" rtl="0" eaLnBrk="1" latinLnBrk="0" hangingPunct="1">
      <a:defRPr sz="2200" kern="1200">
        <a:solidFill>
          <a:schemeClr val="hlink"/>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1238">
          <p15:clr>
            <a:srgbClr val="A4A3A4"/>
          </p15:clr>
        </p15:guide>
        <p15:guide id="2" pos="2880">
          <p15:clr>
            <a:srgbClr val="A4A3A4"/>
          </p15:clr>
        </p15:guide>
      </p15:sldGuideLst>
    </p:ext>
    <p:ext uri="{2D200454-40CA-4A62-9FC3-DE9A4176ACB9}">
      <p15:notesGuideLst xmlns:p15="http://schemas.microsoft.com/office/powerpoint/2012/main">
        <p15:guide id="1" orient="horz" pos="2920">
          <p15:clr>
            <a:srgbClr val="A4A3A4"/>
          </p15:clr>
        </p15:guide>
        <p15:guide id="2" pos="21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000"/>
    <a:srgbClr val="808080"/>
    <a:srgbClr val="B52844"/>
    <a:srgbClr val="969696"/>
    <a:srgbClr val="B2B2B2"/>
    <a:srgbClr val="EA6B0C"/>
    <a:srgbClr val="66FF33"/>
    <a:srgbClr val="EEEFF0"/>
    <a:srgbClr val="DFE0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27" autoAdjust="0"/>
    <p:restoredTop sz="79857" autoAdjust="0"/>
  </p:normalViewPr>
  <p:slideViewPr>
    <p:cSldViewPr>
      <p:cViewPr varScale="1">
        <p:scale>
          <a:sx n="69" d="100"/>
          <a:sy n="69" d="100"/>
        </p:scale>
        <p:origin x="2122" y="62"/>
      </p:cViewPr>
      <p:guideLst>
        <p:guide orient="horz" pos="123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562" y="84"/>
      </p:cViewPr>
      <p:guideLst>
        <p:guide orient="horz" pos="2920"/>
        <p:guide pos="2188"/>
      </p:guideLst>
    </p:cSldViewPr>
  </p:notesViewPr>
  <p:gridSpacing cx="45720" cy="4572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gs" Target="tags/tag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8514" name="Rectangle 2"/>
          <p:cNvSpPr>
            <a:spLocks noGrp="1" noChangeArrowheads="1"/>
          </p:cNvSpPr>
          <p:nvPr>
            <p:ph type="hdr" sz="quarter"/>
          </p:nvPr>
        </p:nvSpPr>
        <p:spPr bwMode="auto">
          <a:xfrm>
            <a:off x="0" y="0"/>
            <a:ext cx="3009900" cy="463550"/>
          </a:xfrm>
          <a:prstGeom prst="rect">
            <a:avLst/>
          </a:prstGeom>
          <a:noFill/>
          <a:ln w="9525">
            <a:noFill/>
            <a:miter lim="800000"/>
            <a:headEnd/>
            <a:tailEnd/>
          </a:ln>
        </p:spPr>
        <p:txBody>
          <a:bodyPr vert="horz" wrap="square" lIns="93040" tIns="46520" rIns="93040" bIns="46520" numCol="1" anchor="t" anchorCtr="0" compatLnSpc="1">
            <a:prstTxWarp prst="textNoShape">
              <a:avLst/>
            </a:prstTxWarp>
          </a:bodyPr>
          <a:lstStyle>
            <a:lvl1pPr algn="l" defTabSz="930275" eaLnBrk="0" hangingPunct="0">
              <a:defRPr sz="1200">
                <a:latin typeface="Arial" pitchFamily="34" charset="0"/>
                <a:ea typeface="ＭＳ Ｐゴシック" pitchFamily="34" charset="-128"/>
                <a:cs typeface="+mn-cs"/>
              </a:defRPr>
            </a:lvl1pPr>
          </a:lstStyle>
          <a:p>
            <a:pPr>
              <a:defRPr/>
            </a:pPr>
            <a:endParaRPr lang="en-US"/>
          </a:p>
        </p:txBody>
      </p:sp>
      <p:sp>
        <p:nvSpPr>
          <p:cNvPr id="448515" name="Rectangle 3"/>
          <p:cNvSpPr>
            <a:spLocks noGrp="1" noChangeArrowheads="1"/>
          </p:cNvSpPr>
          <p:nvPr>
            <p:ph type="dt" sz="quarter" idx="1"/>
          </p:nvPr>
        </p:nvSpPr>
        <p:spPr bwMode="auto">
          <a:xfrm>
            <a:off x="3935413" y="0"/>
            <a:ext cx="3009900" cy="463550"/>
          </a:xfrm>
          <a:prstGeom prst="rect">
            <a:avLst/>
          </a:prstGeom>
          <a:noFill/>
          <a:ln w="9525">
            <a:noFill/>
            <a:miter lim="800000"/>
            <a:headEnd/>
            <a:tailEnd/>
          </a:ln>
        </p:spPr>
        <p:txBody>
          <a:bodyPr vert="horz" wrap="square" lIns="93040" tIns="46520" rIns="93040" bIns="46520" numCol="1" anchor="t" anchorCtr="0" compatLnSpc="1">
            <a:prstTxWarp prst="textNoShape">
              <a:avLst/>
            </a:prstTxWarp>
          </a:bodyPr>
          <a:lstStyle>
            <a:lvl1pPr algn="r" defTabSz="930275" eaLnBrk="0" hangingPunct="0">
              <a:defRPr sz="1200">
                <a:latin typeface="Arial" pitchFamily="34" charset="0"/>
                <a:ea typeface="ＭＳ Ｐゴシック" pitchFamily="34" charset="-128"/>
              </a:defRPr>
            </a:lvl1pPr>
          </a:lstStyle>
          <a:p>
            <a:pPr>
              <a:defRPr/>
            </a:pPr>
            <a:fld id="{5B2925B6-B112-4F07-8FA5-05635F7FB32D}" type="datetime1">
              <a:rPr lang="en-US"/>
              <a:pPr>
                <a:defRPr/>
              </a:pPr>
              <a:t>4/23/2018</a:t>
            </a:fld>
            <a:endParaRPr lang="en-US"/>
          </a:p>
        </p:txBody>
      </p:sp>
      <p:sp>
        <p:nvSpPr>
          <p:cNvPr id="448516" name="Rectangle 4"/>
          <p:cNvSpPr>
            <a:spLocks noGrp="1" noChangeArrowheads="1"/>
          </p:cNvSpPr>
          <p:nvPr>
            <p:ph type="ftr" sz="quarter" idx="2"/>
          </p:nvPr>
        </p:nvSpPr>
        <p:spPr bwMode="auto">
          <a:xfrm>
            <a:off x="0" y="8805863"/>
            <a:ext cx="3009900" cy="463550"/>
          </a:xfrm>
          <a:prstGeom prst="rect">
            <a:avLst/>
          </a:prstGeom>
          <a:noFill/>
          <a:ln w="9525">
            <a:noFill/>
            <a:miter lim="800000"/>
            <a:headEnd/>
            <a:tailEnd/>
          </a:ln>
        </p:spPr>
        <p:txBody>
          <a:bodyPr vert="horz" wrap="square" lIns="93040" tIns="46520" rIns="93040" bIns="46520" numCol="1" anchor="b" anchorCtr="0" compatLnSpc="1">
            <a:prstTxWarp prst="textNoShape">
              <a:avLst/>
            </a:prstTxWarp>
          </a:bodyPr>
          <a:lstStyle>
            <a:lvl1pPr algn="l" defTabSz="930275" eaLnBrk="0" hangingPunct="0">
              <a:defRPr sz="1200">
                <a:latin typeface="Arial" pitchFamily="34" charset="0"/>
                <a:ea typeface="ＭＳ Ｐゴシック" pitchFamily="34" charset="-128"/>
                <a:cs typeface="+mn-cs"/>
              </a:defRPr>
            </a:lvl1pPr>
          </a:lstStyle>
          <a:p>
            <a:pPr>
              <a:defRPr/>
            </a:pPr>
            <a:endParaRPr lang="en-US"/>
          </a:p>
        </p:txBody>
      </p:sp>
      <p:sp>
        <p:nvSpPr>
          <p:cNvPr id="448517" name="Rectangle 5"/>
          <p:cNvSpPr>
            <a:spLocks noGrp="1" noChangeArrowheads="1"/>
          </p:cNvSpPr>
          <p:nvPr>
            <p:ph type="sldNum" sz="quarter" idx="3"/>
          </p:nvPr>
        </p:nvSpPr>
        <p:spPr bwMode="auto">
          <a:xfrm>
            <a:off x="3935413" y="8805863"/>
            <a:ext cx="3009900" cy="463550"/>
          </a:xfrm>
          <a:prstGeom prst="rect">
            <a:avLst/>
          </a:prstGeom>
          <a:noFill/>
          <a:ln w="9525">
            <a:noFill/>
            <a:miter lim="800000"/>
            <a:headEnd/>
            <a:tailEnd/>
          </a:ln>
        </p:spPr>
        <p:txBody>
          <a:bodyPr vert="horz" wrap="square" lIns="93040" tIns="46520" rIns="93040" bIns="46520" numCol="1" anchor="b" anchorCtr="0" compatLnSpc="1">
            <a:prstTxWarp prst="textNoShape">
              <a:avLst/>
            </a:prstTxWarp>
          </a:bodyPr>
          <a:lstStyle>
            <a:lvl1pPr algn="r" defTabSz="930275" eaLnBrk="0" hangingPunct="0">
              <a:defRPr sz="1200">
                <a:latin typeface="Arial" pitchFamily="34" charset="0"/>
                <a:ea typeface="ＭＳ Ｐゴシック" pitchFamily="34" charset="-128"/>
              </a:defRPr>
            </a:lvl1pPr>
          </a:lstStyle>
          <a:p>
            <a:pPr>
              <a:defRPr/>
            </a:pPr>
            <a:fld id="{9E223D55-005B-43DB-A59F-629EA520DD74}" type="slidenum">
              <a:rPr lang="en-US"/>
              <a:pPr>
                <a:defRPr/>
              </a:pPr>
              <a:t>‹#›</a:t>
            </a:fld>
            <a:endParaRPr lang="en-US"/>
          </a:p>
        </p:txBody>
      </p:sp>
    </p:spTree>
    <p:extLst>
      <p:ext uri="{BB962C8B-B14F-4D97-AF65-F5344CB8AC3E}">
        <p14:creationId xmlns:p14="http://schemas.microsoft.com/office/powerpoint/2010/main" val="130496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09900" cy="463550"/>
          </a:xfrm>
          <a:prstGeom prst="rect">
            <a:avLst/>
          </a:prstGeom>
          <a:noFill/>
          <a:ln w="9525">
            <a:noFill/>
            <a:miter lim="800000"/>
            <a:headEnd/>
            <a:tailEnd/>
          </a:ln>
        </p:spPr>
        <p:txBody>
          <a:bodyPr vert="horz" wrap="square" lIns="93040" tIns="46520" rIns="93040" bIns="46520" numCol="1" anchor="t" anchorCtr="0" compatLnSpc="1">
            <a:prstTxWarp prst="textNoShape">
              <a:avLst/>
            </a:prstTxWarp>
          </a:bodyPr>
          <a:lstStyle>
            <a:lvl1pPr algn="l" defTabSz="930275">
              <a:lnSpc>
                <a:spcPct val="100000"/>
              </a:lnSpc>
              <a:defRPr sz="1200">
                <a:solidFill>
                  <a:schemeClr val="tx1"/>
                </a:solidFill>
                <a:latin typeface="Arial" pitchFamily="34" charset="0"/>
                <a:ea typeface="ＭＳ Ｐゴシック" pitchFamily="34" charset="-128"/>
                <a:cs typeface="+mn-cs"/>
              </a:defRPr>
            </a:lvl1pPr>
          </a:lstStyle>
          <a:p>
            <a:pPr>
              <a:defRPr/>
            </a:pPr>
            <a:endParaRPr lang="en-US"/>
          </a:p>
        </p:txBody>
      </p:sp>
      <p:sp>
        <p:nvSpPr>
          <p:cNvPr id="8195" name="Rectangle 3"/>
          <p:cNvSpPr>
            <a:spLocks noGrp="1" noChangeArrowheads="1"/>
          </p:cNvSpPr>
          <p:nvPr>
            <p:ph type="dt" idx="1"/>
          </p:nvPr>
        </p:nvSpPr>
        <p:spPr bwMode="auto">
          <a:xfrm>
            <a:off x="3935413" y="0"/>
            <a:ext cx="3009900" cy="463550"/>
          </a:xfrm>
          <a:prstGeom prst="rect">
            <a:avLst/>
          </a:prstGeom>
          <a:noFill/>
          <a:ln w="9525">
            <a:noFill/>
            <a:miter lim="800000"/>
            <a:headEnd/>
            <a:tailEnd/>
          </a:ln>
        </p:spPr>
        <p:txBody>
          <a:bodyPr vert="horz" wrap="square" lIns="93040" tIns="46520" rIns="93040" bIns="46520" numCol="1" anchor="t" anchorCtr="0" compatLnSpc="1">
            <a:prstTxWarp prst="textNoShape">
              <a:avLst/>
            </a:prstTxWarp>
          </a:bodyPr>
          <a:lstStyle>
            <a:lvl1pPr algn="r" defTabSz="930275">
              <a:lnSpc>
                <a:spcPct val="100000"/>
              </a:lnSpc>
              <a:defRPr sz="1200">
                <a:solidFill>
                  <a:schemeClr val="tx1"/>
                </a:solidFill>
                <a:latin typeface="Arial" pitchFamily="34" charset="0"/>
                <a:ea typeface="ＭＳ Ｐゴシック" pitchFamily="34" charset="-128"/>
                <a:cs typeface="+mn-cs"/>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55700" y="695325"/>
            <a:ext cx="4635500" cy="3476625"/>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95325" y="4403725"/>
            <a:ext cx="5556250" cy="4171950"/>
          </a:xfrm>
          <a:prstGeom prst="rect">
            <a:avLst/>
          </a:prstGeom>
          <a:noFill/>
          <a:ln w="9525">
            <a:noFill/>
            <a:miter lim="800000"/>
            <a:headEnd/>
            <a:tailEnd/>
          </a:ln>
        </p:spPr>
        <p:txBody>
          <a:bodyPr vert="horz" wrap="square" lIns="93040" tIns="46520" rIns="93040" bIns="465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805863"/>
            <a:ext cx="3009900" cy="463550"/>
          </a:xfrm>
          <a:prstGeom prst="rect">
            <a:avLst/>
          </a:prstGeom>
          <a:noFill/>
          <a:ln w="9525">
            <a:noFill/>
            <a:miter lim="800000"/>
            <a:headEnd/>
            <a:tailEnd/>
          </a:ln>
        </p:spPr>
        <p:txBody>
          <a:bodyPr vert="horz" wrap="square" lIns="93040" tIns="46520" rIns="93040" bIns="46520" numCol="1" anchor="b" anchorCtr="0" compatLnSpc="1">
            <a:prstTxWarp prst="textNoShape">
              <a:avLst/>
            </a:prstTxWarp>
          </a:bodyPr>
          <a:lstStyle>
            <a:lvl1pPr algn="l" defTabSz="930275">
              <a:lnSpc>
                <a:spcPct val="100000"/>
              </a:lnSpc>
              <a:defRPr sz="1200">
                <a:solidFill>
                  <a:schemeClr val="tx1"/>
                </a:solidFill>
                <a:latin typeface="Arial" pitchFamily="34" charset="0"/>
                <a:ea typeface="ＭＳ Ｐゴシック" pitchFamily="34" charset="-128"/>
                <a:cs typeface="+mn-cs"/>
              </a:defRPr>
            </a:lvl1pPr>
          </a:lstStyle>
          <a:p>
            <a:pPr>
              <a:defRPr/>
            </a:pPr>
            <a:endParaRPr lang="en-US"/>
          </a:p>
        </p:txBody>
      </p:sp>
      <p:sp>
        <p:nvSpPr>
          <p:cNvPr id="8199" name="Rectangle 7"/>
          <p:cNvSpPr>
            <a:spLocks noGrp="1" noChangeArrowheads="1"/>
          </p:cNvSpPr>
          <p:nvPr>
            <p:ph type="sldNum" sz="quarter" idx="5"/>
          </p:nvPr>
        </p:nvSpPr>
        <p:spPr bwMode="auto">
          <a:xfrm>
            <a:off x="3935413" y="8805863"/>
            <a:ext cx="3009900" cy="463550"/>
          </a:xfrm>
          <a:prstGeom prst="rect">
            <a:avLst/>
          </a:prstGeom>
          <a:noFill/>
          <a:ln w="9525">
            <a:noFill/>
            <a:miter lim="800000"/>
            <a:headEnd/>
            <a:tailEnd/>
          </a:ln>
        </p:spPr>
        <p:txBody>
          <a:bodyPr vert="horz" wrap="square" lIns="93040" tIns="46520" rIns="93040" bIns="46520" numCol="1" anchor="b" anchorCtr="0" compatLnSpc="1">
            <a:prstTxWarp prst="textNoShape">
              <a:avLst/>
            </a:prstTxWarp>
          </a:bodyPr>
          <a:lstStyle>
            <a:lvl1pPr algn="r" defTabSz="930275">
              <a:lnSpc>
                <a:spcPct val="100000"/>
              </a:lnSpc>
              <a:defRPr sz="1200">
                <a:solidFill>
                  <a:schemeClr val="tx1"/>
                </a:solidFill>
                <a:latin typeface="Arial" pitchFamily="34" charset="0"/>
                <a:ea typeface="ＭＳ Ｐゴシック" pitchFamily="34" charset="-128"/>
              </a:defRPr>
            </a:lvl1pPr>
          </a:lstStyle>
          <a:p>
            <a:pPr>
              <a:defRPr/>
            </a:pPr>
            <a:fld id="{899F5545-D38D-4612-AA31-835BC2BAC409}" type="slidenum">
              <a:rPr lang="en-US"/>
              <a:pPr>
                <a:defRPr/>
              </a:pPr>
              <a:t>‹#›</a:t>
            </a:fld>
            <a:endParaRPr lang="en-US"/>
          </a:p>
        </p:txBody>
      </p:sp>
    </p:spTree>
    <p:extLst>
      <p:ext uri="{BB962C8B-B14F-4D97-AF65-F5344CB8AC3E}">
        <p14:creationId xmlns:p14="http://schemas.microsoft.com/office/powerpoint/2010/main" val="2422999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nl-NL" dirty="0"/>
          </a:p>
        </p:txBody>
      </p:sp>
    </p:spTree>
    <p:extLst>
      <p:ext uri="{BB962C8B-B14F-4D97-AF65-F5344CB8AC3E}">
        <p14:creationId xmlns:p14="http://schemas.microsoft.com/office/powerpoint/2010/main" val="1356094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p:cNvSpPr>
            <a:spLocks noGrp="1" noRot="1" noChangeAspect="1" noTextEdit="1"/>
          </p:cNvSpPr>
          <p:nvPr>
            <p:ph type="sldImg"/>
          </p:nvPr>
        </p:nvSpPr>
        <p:spPr bwMode="auto">
          <a:noFill/>
          <a:ln>
            <a:solidFill>
              <a:srgbClr val="000000"/>
            </a:solidFill>
            <a:miter lim="800000"/>
            <a:headEnd/>
            <a:tailEnd/>
          </a:ln>
        </p:spPr>
      </p:sp>
      <p:sp>
        <p:nvSpPr>
          <p:cNvPr id="337923" name="Notes Placeholder 2"/>
          <p:cNvSpPr>
            <a:spLocks noGrp="1"/>
          </p:cNvSpPr>
          <p:nvPr>
            <p:ph type="body" idx="1"/>
          </p:nvPr>
        </p:nvSpPr>
        <p:spPr bwMode="auto">
          <a:noFill/>
        </p:spPr>
        <p:txBody>
          <a:bodyPr wrap="square" numCol="1" anchor="t" anchorCtr="0" compatLnSpc="1">
            <a:prstTxWarp prst="textNoShape">
              <a:avLst/>
            </a:prstTxWarp>
          </a:bodyPr>
          <a:lstStyle/>
          <a:p>
            <a:pPr defTabSz="926653"/>
            <a:endParaRPr lang="en-US" dirty="0"/>
          </a:p>
        </p:txBody>
      </p:sp>
      <p:sp>
        <p:nvSpPr>
          <p:cNvPr id="337924" name="Slide Number Placeholder 3"/>
          <p:cNvSpPr txBox="1">
            <a:spLocks noGrp="1"/>
          </p:cNvSpPr>
          <p:nvPr/>
        </p:nvSpPr>
        <p:spPr bwMode="auto">
          <a:xfrm>
            <a:off x="3934969" y="8805841"/>
            <a:ext cx="3010323" cy="463550"/>
          </a:xfrm>
          <a:prstGeom prst="rect">
            <a:avLst/>
          </a:prstGeom>
          <a:noFill/>
          <a:ln w="9525">
            <a:noFill/>
            <a:miter lim="800000"/>
            <a:headEnd/>
            <a:tailEnd/>
          </a:ln>
        </p:spPr>
        <p:txBody>
          <a:bodyPr lIns="92665" tIns="46333" rIns="92665" bIns="46333" anchor="b"/>
          <a:lstStyle/>
          <a:p>
            <a:pPr algn="r" defTabSz="926653">
              <a:lnSpc>
                <a:spcPct val="100000"/>
              </a:lnSpc>
            </a:pPr>
            <a:fld id="{A5859996-D747-44D0-9BB4-46AF74FFE233}" type="slidenum">
              <a:rPr lang="en-US" sz="1200">
                <a:solidFill>
                  <a:schemeClr val="tx1"/>
                </a:solidFill>
              </a:rPr>
              <a:pPr algn="r" defTabSz="926653">
                <a:lnSpc>
                  <a:spcPct val="100000"/>
                </a:lnSpc>
              </a:pPr>
              <a:t>37</a:t>
            </a:fld>
            <a:endParaRPr lang="en-US" sz="1200" dirty="0">
              <a:solidFill>
                <a:schemeClr val="tx1"/>
              </a:solidFill>
            </a:endParaRPr>
          </a:p>
        </p:txBody>
      </p:sp>
    </p:spTree>
    <p:extLst>
      <p:ext uri="{BB962C8B-B14F-4D97-AF65-F5344CB8AC3E}">
        <p14:creationId xmlns:p14="http://schemas.microsoft.com/office/powerpoint/2010/main" val="3486916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S PGothic" pitchFamily="34" charset="-128"/>
                <a:cs typeface="ＭＳ Ｐゴシック" charset="0"/>
              </a:rPr>
              <a:t>The above slide shows one of the potential security issues that can occur when storage resources are shared. Remember that in a IaaS environment each VM is typically stored as a single file. As storage requirements change, those files may be resized. Reducing the size of one partition and increasing the size of another creates the possibility that sectors containing deleted file information will effectively move from one VM to another. This could permit the owner of the second VM to recover file information stored as part of the first VM. Again, dedicating physical storage ensure that this issue does not surface. Another possible solution is to encrypt all file information stored to disk. If encrypted, moved sectors would be unreadable without the appropriate key(s).</a:t>
            </a:r>
            <a:endParaRPr lang="en-US" dirty="0"/>
          </a:p>
        </p:txBody>
      </p:sp>
      <p:sp>
        <p:nvSpPr>
          <p:cNvPr id="4" name="Slide Number Placeholder 3"/>
          <p:cNvSpPr>
            <a:spLocks noGrp="1"/>
          </p:cNvSpPr>
          <p:nvPr>
            <p:ph type="sldNum" sz="quarter" idx="10"/>
          </p:nvPr>
        </p:nvSpPr>
        <p:spPr/>
        <p:txBody>
          <a:bodyPr/>
          <a:lstStyle/>
          <a:p>
            <a:pPr>
              <a:defRPr/>
            </a:pPr>
            <a:fld id="{899F5545-D38D-4612-AA31-835BC2BAC409}" type="slidenum">
              <a:rPr lang="en-US" smtClean="0"/>
              <a:pPr>
                <a:defRPr/>
              </a:pPr>
              <a:t>41</a:t>
            </a:fld>
            <a:endParaRPr lang="en-US"/>
          </a:p>
        </p:txBody>
      </p:sp>
    </p:spTree>
    <p:extLst>
      <p:ext uri="{BB962C8B-B14F-4D97-AF65-F5344CB8AC3E}">
        <p14:creationId xmlns:p14="http://schemas.microsoft.com/office/powerpoint/2010/main" val="1353204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S PGothic" pitchFamily="34" charset="-128"/>
                <a:cs typeface="ＭＳ Ｐゴシック" charset="0"/>
              </a:rPr>
              <a:t>Typically when we determine which servers to virtualize, we look at performance metrics such as average server utilization. The lower the utilization level, the more likely the server will make a good candidate for virtualization. Security also needs to be part of this equation. When we virtualize a server with no additional</a:t>
            </a:r>
          </a:p>
          <a:p>
            <a:r>
              <a:rPr lang="en-US" sz="1200" b="0" i="0" u="none" strike="noStrike" kern="1200" baseline="0" dirty="0">
                <a:solidFill>
                  <a:schemeClr val="tx1"/>
                </a:solidFill>
                <a:latin typeface="Arial" charset="0"/>
                <a:ea typeface="MS PGothic" pitchFamily="34" charset="-128"/>
                <a:cs typeface="ＭＳ Ｐゴシック" charset="0"/>
              </a:rPr>
              <a:t>security controls (such as hypervisor malware control), we can potentially increase the risk to that server. This may be acceptable for low value data, or it may be completely unacceptable for extremely sensitive information. A good risk analysis will guide us either way. This is where the risk zones shown above come into our design. For example all of the virtualized servers in the “medium trust zone” will most likely require only minor security enhancements to mitigate risk to the proper level. The “high trust” zone, however, will contain servers that will most likely require additional security precautions. So by grouping our servers by risk level we not only enhance</a:t>
            </a:r>
          </a:p>
          <a:p>
            <a:r>
              <a:rPr lang="en-US" sz="1200" b="0" i="0" u="none" strike="noStrike" kern="1200" baseline="0" dirty="0">
                <a:solidFill>
                  <a:schemeClr val="tx1"/>
                </a:solidFill>
                <a:latin typeface="Arial" charset="0"/>
                <a:ea typeface="MS PGothic" pitchFamily="34" charset="-128"/>
                <a:cs typeface="ＭＳ Ｐゴシック" charset="0"/>
              </a:rPr>
              <a:t>manageability but make more efficient use of our security resources.</a:t>
            </a:r>
            <a:endParaRPr lang="en-US" dirty="0"/>
          </a:p>
        </p:txBody>
      </p:sp>
      <p:sp>
        <p:nvSpPr>
          <p:cNvPr id="4" name="Slide Number Placeholder 3"/>
          <p:cNvSpPr>
            <a:spLocks noGrp="1"/>
          </p:cNvSpPr>
          <p:nvPr>
            <p:ph type="sldNum" sz="quarter" idx="10"/>
          </p:nvPr>
        </p:nvSpPr>
        <p:spPr/>
        <p:txBody>
          <a:bodyPr/>
          <a:lstStyle/>
          <a:p>
            <a:pPr>
              <a:defRPr/>
            </a:pPr>
            <a:fld id="{899F5545-D38D-4612-AA31-835BC2BAC409}" type="slidenum">
              <a:rPr lang="en-US" smtClean="0"/>
              <a:pPr>
                <a:defRPr/>
              </a:pPr>
              <a:t>42</a:t>
            </a:fld>
            <a:endParaRPr lang="en-US"/>
          </a:p>
        </p:txBody>
      </p:sp>
    </p:spTree>
    <p:extLst>
      <p:ext uri="{BB962C8B-B14F-4D97-AF65-F5344CB8AC3E}">
        <p14:creationId xmlns:p14="http://schemas.microsoft.com/office/powerpoint/2010/main" val="2835943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http://www.cloudstandardscustomercouncil.org/security-d.htm</a:t>
            </a:r>
          </a:p>
          <a:p>
            <a:endParaRPr lang="en-US" dirty="0"/>
          </a:p>
        </p:txBody>
      </p:sp>
      <p:sp>
        <p:nvSpPr>
          <p:cNvPr id="4" name="Slide Number Placeholder 3"/>
          <p:cNvSpPr>
            <a:spLocks noGrp="1"/>
          </p:cNvSpPr>
          <p:nvPr>
            <p:ph type="sldNum" sz="quarter" idx="10"/>
          </p:nvPr>
        </p:nvSpPr>
        <p:spPr/>
        <p:txBody>
          <a:bodyPr/>
          <a:lstStyle/>
          <a:p>
            <a:pPr>
              <a:defRPr/>
            </a:pPr>
            <a:fld id="{899F5545-D38D-4612-AA31-835BC2BAC409}" type="slidenum">
              <a:rPr lang="en-US" smtClean="0"/>
              <a:pPr>
                <a:defRPr/>
              </a:pPr>
              <a:t>47</a:t>
            </a:fld>
            <a:endParaRPr lang="en-US"/>
          </a:p>
        </p:txBody>
      </p:sp>
    </p:spTree>
    <p:extLst>
      <p:ext uri="{BB962C8B-B14F-4D97-AF65-F5344CB8AC3E}">
        <p14:creationId xmlns:p14="http://schemas.microsoft.com/office/powerpoint/2010/main" val="260098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99F5545-D38D-4612-AA31-835BC2BAC409}" type="slidenum">
              <a:rPr lang="en-US" smtClean="0"/>
              <a:pPr>
                <a:defRPr/>
              </a:pPr>
              <a:t>2</a:t>
            </a:fld>
            <a:endParaRPr lang="en-US"/>
          </a:p>
        </p:txBody>
      </p:sp>
    </p:spTree>
    <p:extLst>
      <p:ext uri="{BB962C8B-B14F-4D97-AF65-F5344CB8AC3E}">
        <p14:creationId xmlns:p14="http://schemas.microsoft.com/office/powerpoint/2010/main" val="1203503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solidFill>
                  <a:srgbClr val="010000"/>
                </a:solidFill>
              </a:rPr>
              <a:t>Cloud security: the grand challenge</a:t>
            </a:r>
            <a:endParaRPr lang="en-US" sz="1200" dirty="0">
              <a:solidFill>
                <a:schemeClr val="tx1"/>
              </a:solidFill>
            </a:endParaRPr>
          </a:p>
          <a:p>
            <a:pPr algn="just"/>
            <a:endParaRPr lang="en-US" sz="1200" dirty="0">
              <a:solidFill>
                <a:schemeClr val="tx1"/>
              </a:solidFill>
            </a:endParaRPr>
          </a:p>
          <a:p>
            <a:pPr algn="just"/>
            <a:r>
              <a:rPr lang="en-US" sz="1200" dirty="0">
                <a:solidFill>
                  <a:schemeClr val="tx1"/>
                </a:solidFill>
              </a:rPr>
              <a:t>Cloud computing shifts much of the </a:t>
            </a:r>
            <a:r>
              <a:rPr lang="en-US" sz="1200" dirty="0">
                <a:solidFill>
                  <a:srgbClr val="FF0000"/>
                </a:solidFill>
              </a:rPr>
              <a:t>control over data and operations from the client organization to their cloud providers</a:t>
            </a:r>
            <a:r>
              <a:rPr lang="en-US" sz="1200" dirty="0">
                <a:solidFill>
                  <a:schemeClr val="tx1"/>
                </a:solidFill>
              </a:rPr>
              <a:t>, much in the same way organizations entrust part of their IT operations to outsourcing companies. </a:t>
            </a:r>
          </a:p>
          <a:p>
            <a:pPr algn="just"/>
            <a:endParaRPr lang="en-US" sz="1200" dirty="0">
              <a:solidFill>
                <a:schemeClr val="tx1"/>
              </a:solidFill>
            </a:endParaRPr>
          </a:p>
          <a:p>
            <a:pPr algn="just"/>
            <a:endParaRPr lang="en-US" sz="1200" dirty="0">
              <a:solidFill>
                <a:schemeClr val="tx1"/>
              </a:solidFill>
            </a:endParaRPr>
          </a:p>
          <a:p>
            <a:pPr algn="just"/>
            <a:r>
              <a:rPr lang="en-US" sz="1200" dirty="0">
                <a:solidFill>
                  <a:schemeClr val="tx1"/>
                </a:solidFill>
              </a:rPr>
              <a:t>Even basic tasks, such as applying patches and configuring firewalls, can become the responsibility of the cloud service provider, not the user. This means that clients must </a:t>
            </a:r>
            <a:r>
              <a:rPr lang="en-US" sz="1200" b="1" dirty="0">
                <a:solidFill>
                  <a:srgbClr val="FF0000"/>
                </a:solidFill>
              </a:rPr>
              <a:t>establish trust relationships </a:t>
            </a:r>
            <a:r>
              <a:rPr lang="en-US" sz="1200" dirty="0">
                <a:solidFill>
                  <a:schemeClr val="tx1"/>
                </a:solidFill>
              </a:rPr>
              <a:t>with their providers and </a:t>
            </a:r>
            <a:r>
              <a:rPr lang="en-US" sz="1200" dirty="0">
                <a:solidFill>
                  <a:srgbClr val="FF0000"/>
                </a:solidFill>
              </a:rPr>
              <a:t>understand the risk in terms of how these providers implement, deploy, and manage security on their behalf</a:t>
            </a:r>
            <a:r>
              <a:rPr lang="en-US" sz="1200" dirty="0">
                <a:solidFill>
                  <a:schemeClr val="tx1"/>
                </a:solidFill>
              </a:rPr>
              <a:t>. </a:t>
            </a:r>
          </a:p>
          <a:p>
            <a:pPr algn="just"/>
            <a:endParaRPr lang="en-US" sz="1200" dirty="0">
              <a:solidFill>
                <a:schemeClr val="tx1"/>
              </a:solidFill>
            </a:endParaRPr>
          </a:p>
          <a:p>
            <a:pPr algn="just"/>
            <a:endParaRPr lang="en-US" sz="1200" dirty="0">
              <a:solidFill>
                <a:schemeClr val="tx1"/>
              </a:solidFill>
            </a:endParaRPr>
          </a:p>
          <a:p>
            <a:pPr marL="0" marR="0" lvl="0" indent="0" algn="just" defTabSz="914400" rtl="0" eaLnBrk="0" fontAlgn="base" latinLnBrk="0" hangingPunct="0">
              <a:lnSpc>
                <a:spcPct val="100000"/>
              </a:lnSpc>
              <a:spcBef>
                <a:spcPct val="30000"/>
              </a:spcBef>
              <a:spcAft>
                <a:spcPct val="0"/>
              </a:spcAft>
              <a:buClrTx/>
              <a:buSzTx/>
              <a:buFontTx/>
              <a:buNone/>
              <a:tabLst/>
              <a:defRPr/>
            </a:pPr>
            <a:r>
              <a:rPr lang="en-US" sz="1200" b="1" dirty="0">
                <a:solidFill>
                  <a:srgbClr val="FF0000"/>
                </a:solidFill>
              </a:rPr>
              <a:t>This </a:t>
            </a:r>
            <a:r>
              <a:rPr lang="en-US" sz="1200" b="1" i="1" dirty="0">
                <a:solidFill>
                  <a:srgbClr val="FF0000"/>
                </a:solidFill>
              </a:rPr>
              <a:t>trust but verify relationship between cloud service providers and consumers is </a:t>
            </a:r>
            <a:r>
              <a:rPr lang="en-US" sz="1200" b="1" dirty="0">
                <a:solidFill>
                  <a:srgbClr val="FF0000"/>
                </a:solidFill>
              </a:rPr>
              <a:t>critical </a:t>
            </a:r>
            <a:r>
              <a:rPr lang="en-US" sz="1200" dirty="0">
                <a:solidFill>
                  <a:srgbClr val="FF0000"/>
                </a:solidFill>
              </a:rPr>
              <a:t>because</a:t>
            </a:r>
            <a:r>
              <a:rPr lang="en-US" sz="1200" b="1" dirty="0">
                <a:solidFill>
                  <a:srgbClr val="FF0000"/>
                </a:solidFill>
              </a:rPr>
              <a:t> </a:t>
            </a:r>
            <a:r>
              <a:rPr lang="en-US" sz="1200" dirty="0">
                <a:solidFill>
                  <a:srgbClr val="FF0000"/>
                </a:solidFill>
              </a:rPr>
              <a:t>the cloud service consumer is still ultimately responsible for compliance and protection of their critical data, even if that workload had moved to the cloud. </a:t>
            </a:r>
            <a:endParaRPr lang="en-US" sz="1200" dirty="0">
              <a:solidFill>
                <a:schemeClr val="tx1"/>
              </a:solidFill>
            </a:endParaRPr>
          </a:p>
          <a:p>
            <a:pPr algn="just"/>
            <a:endParaRPr lang="en-US" sz="1200" dirty="0">
              <a:solidFill>
                <a:schemeClr val="tx1"/>
              </a:solidFill>
            </a:endParaRPr>
          </a:p>
          <a:p>
            <a:pPr algn="just"/>
            <a:endParaRPr lang="en-US" sz="1200" dirty="0">
              <a:solidFill>
                <a:schemeClr val="tx1"/>
              </a:solidFill>
            </a:endParaRPr>
          </a:p>
        </p:txBody>
      </p:sp>
      <p:sp>
        <p:nvSpPr>
          <p:cNvPr id="4" name="Slide Number Placeholder 3"/>
          <p:cNvSpPr>
            <a:spLocks noGrp="1"/>
          </p:cNvSpPr>
          <p:nvPr>
            <p:ph type="sldNum" sz="quarter" idx="10"/>
          </p:nvPr>
        </p:nvSpPr>
        <p:spPr/>
        <p:txBody>
          <a:bodyPr/>
          <a:lstStyle/>
          <a:p>
            <a:pPr>
              <a:defRPr/>
            </a:pPr>
            <a:fld id="{899F5545-D38D-4612-AA31-835BC2BAC409}" type="slidenum">
              <a:rPr lang="en-US" smtClean="0"/>
              <a:pPr>
                <a:defRPr/>
              </a:pPr>
              <a:t>3</a:t>
            </a:fld>
            <a:endParaRPr lang="en-US"/>
          </a:p>
        </p:txBody>
      </p:sp>
    </p:spTree>
    <p:extLst>
      <p:ext uri="{BB962C8B-B14F-4D97-AF65-F5344CB8AC3E}">
        <p14:creationId xmlns:p14="http://schemas.microsoft.com/office/powerpoint/2010/main" val="1869963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Governance and Enterprise Risk Management</a:t>
            </a:r>
          </a:p>
          <a:p>
            <a:r>
              <a:rPr lang="en-US" dirty="0"/>
              <a:t>The ability of an organization to govern and measure enterprise risk introduced by cloud computing. Items such as legal precedence for agreement breaches, ability of user organizations to adequately assess risk of a cloud provider, responsibility to protect sensitive data when both user and provider may be at fault, and how international boundaries may affect these issues.</a:t>
            </a:r>
          </a:p>
          <a:p>
            <a:endParaRPr lang="en-US" dirty="0"/>
          </a:p>
          <a:p>
            <a:r>
              <a:rPr lang="en-US" b="1" dirty="0"/>
              <a:t>Legal Issues: Contracts and Electronic Discovery</a:t>
            </a:r>
          </a:p>
          <a:p>
            <a:r>
              <a:rPr lang="en-US" dirty="0"/>
              <a:t>Potential legal issues when using cloud computing. Issues touched on in this section include protection requirements for information and computer systems, security breach disclosure laws, regulatory requirements, privacy requirements, international laws, etc.</a:t>
            </a:r>
          </a:p>
          <a:p>
            <a:endParaRPr lang="en-US" dirty="0"/>
          </a:p>
          <a:p>
            <a:r>
              <a:rPr lang="en-US" b="1" dirty="0"/>
              <a:t>Compliance and Audit</a:t>
            </a:r>
          </a:p>
          <a:p>
            <a:r>
              <a:rPr lang="en-US" dirty="0"/>
              <a:t>Maintaining and proving compliance when using cloud computing. Issues dealing with evaluating how cloud computing affects compliance with internal security policies, as well as various compliance requirements (regulatory, legislative, and otherwise) are discussed here. This domain includes some direction on proving compliance during an audit.</a:t>
            </a:r>
          </a:p>
          <a:p>
            <a:endParaRPr lang="en-US" dirty="0"/>
          </a:p>
          <a:p>
            <a:r>
              <a:rPr lang="en-US" b="1" dirty="0"/>
              <a:t>Information Management and Data Security</a:t>
            </a:r>
          </a:p>
          <a:p>
            <a:r>
              <a:rPr lang="en-US" dirty="0"/>
              <a:t>Managing data that is placed in the cloud. Items surrounding the identification and control of data in the cloud, as well as compensating controls that can be used to deal with the loss of physical control when moving data to the cloud, are discussed here. Other items, such as who is responsible for data confidentiality, integrity, and availability are mentioned.</a:t>
            </a:r>
          </a:p>
          <a:p>
            <a:endParaRPr lang="en-US" dirty="0"/>
          </a:p>
          <a:p>
            <a:r>
              <a:rPr lang="en-US" b="1" dirty="0"/>
              <a:t>Portability and Interoperability</a:t>
            </a:r>
          </a:p>
          <a:p>
            <a:r>
              <a:rPr lang="en-US" dirty="0"/>
              <a:t>The ability to move data/services from one provider to another, or bring it entirely back in-house. Together with issues surrounding interoperability between providers.</a:t>
            </a:r>
          </a:p>
          <a:p>
            <a:endParaRPr lang="en-US" dirty="0"/>
          </a:p>
          <a:p>
            <a:endParaRPr lang="en-US" dirty="0"/>
          </a:p>
          <a:p>
            <a:r>
              <a:rPr lang="en-US" b="1" dirty="0"/>
              <a:t>Traditional Security, Business Continuity and Disaster Recovery</a:t>
            </a:r>
          </a:p>
          <a:p>
            <a:r>
              <a:rPr lang="en-US" dirty="0"/>
              <a:t>How cloud computing affects the operational processes and procedures currently used to implement security, business continuity, and disaster recovery. The focus is to discuss and examine possible risks of cloud computing, in hopes of increasing dialogue and debate on the overwhelming demand for better enterprise risk management models. Further, the section touches on helping people to identify where cloud computing may assist in diminishing certain security risks, or entails increases in other areas.</a:t>
            </a:r>
          </a:p>
          <a:p>
            <a:endParaRPr lang="en-US" dirty="0"/>
          </a:p>
          <a:p>
            <a:r>
              <a:rPr lang="en-US" b="1" dirty="0"/>
              <a:t>Data Center Operations</a:t>
            </a:r>
          </a:p>
          <a:p>
            <a:r>
              <a:rPr lang="en-US" dirty="0"/>
              <a:t>How to evaluate a provider’s data center architecture and operations. This is primarily focused on helping users identify common data center characteristics that could be detrimental to on-going services, as well as characteristics that are fundamental to long-term stability.</a:t>
            </a:r>
          </a:p>
          <a:p>
            <a:endParaRPr lang="en-US" dirty="0"/>
          </a:p>
          <a:p>
            <a:r>
              <a:rPr lang="en-US" b="1" dirty="0"/>
              <a:t>Incident Response, Notification and Remediation</a:t>
            </a:r>
          </a:p>
          <a:p>
            <a:r>
              <a:rPr lang="en-US" dirty="0"/>
              <a:t>Proper and adequate incident detection, response, notification, and remediation. This attempts to address items that should be in place at both provider and user levels to enable proper incident handling and forensics. This domain will help you understand the complexities the cloud brings to your current incident-handling program.</a:t>
            </a:r>
          </a:p>
          <a:p>
            <a:endParaRPr lang="en-US" dirty="0"/>
          </a:p>
          <a:p>
            <a:r>
              <a:rPr lang="en-US" b="1" dirty="0"/>
              <a:t>Application Security</a:t>
            </a:r>
          </a:p>
          <a:p>
            <a:r>
              <a:rPr lang="en-US" dirty="0"/>
              <a:t>Securing application software that is running on or being developed in the cloud. This includes items such as whether it’s appropriate to migrate or design an application to run in the cloud, and if so, what type of cloud platform is most appropriate (SaaS, PaaS, or IaaS).</a:t>
            </a:r>
          </a:p>
          <a:p>
            <a:endParaRPr lang="en-US" dirty="0"/>
          </a:p>
          <a:p>
            <a:r>
              <a:rPr lang="en-US" b="1" dirty="0"/>
              <a:t>Encryption and Key Management</a:t>
            </a:r>
          </a:p>
          <a:p>
            <a:r>
              <a:rPr lang="en-US" dirty="0"/>
              <a:t>Identifying proper encryption usage and scalable key management. This section is not prescriptive, but is more informational in discussing why they are needed and identifying issues that arise in use, both for protecting access to resources as well as for protecting data.</a:t>
            </a:r>
          </a:p>
          <a:p>
            <a:endParaRPr lang="en-US" dirty="0"/>
          </a:p>
          <a:p>
            <a:r>
              <a:rPr lang="en-US" b="1" dirty="0"/>
              <a:t>Identity and Access Management</a:t>
            </a:r>
          </a:p>
          <a:p>
            <a:r>
              <a:rPr lang="en-US" dirty="0"/>
              <a:t>Managing identities and leveraging directory services to provide access control. The focus is on issues encountered when extending an organization’s identity into the cloud. This section provides insight into assessing an organization’s readiness to conduct cloud-based Identity, Entitlement, and Access Management (</a:t>
            </a:r>
            <a:r>
              <a:rPr lang="en-US" dirty="0" err="1"/>
              <a:t>IdEA</a:t>
            </a:r>
            <a:r>
              <a:rPr lang="en-US" dirty="0"/>
              <a:t>).</a:t>
            </a:r>
          </a:p>
          <a:p>
            <a:endParaRPr lang="en-US" dirty="0"/>
          </a:p>
          <a:p>
            <a:r>
              <a:rPr lang="en-US" b="1" dirty="0"/>
              <a:t>Virtualization</a:t>
            </a:r>
          </a:p>
          <a:p>
            <a:r>
              <a:rPr lang="en-US" dirty="0"/>
              <a:t>The use of virtualization technology in cloud computing. The domain addresses items such as risks associated with multi-tenancy, VM isolation, VM co-residence, hypervisor vulnerabilities, etc. This domain focuses on the security issues surrounding system/hardware virtualization, rather than a more general survey of all forms of virtualization.</a:t>
            </a:r>
          </a:p>
          <a:p>
            <a:endParaRPr lang="en-US" dirty="0"/>
          </a:p>
          <a:p>
            <a:r>
              <a:rPr lang="en-US" b="1" dirty="0"/>
              <a:t>Security as a Service</a:t>
            </a:r>
          </a:p>
          <a:p>
            <a:r>
              <a:rPr lang="en-US" dirty="0"/>
              <a:t>Providing third party facilitated security assurance, incident management, compliance attestation, and identity and access oversight. Security as a service is the delegation of detection, remediation, and governance of security infrastructure to a trusted third party with the proper tools and expertise. Users of this service gain the benefit of dedicated expertise and cutting edge technology in the fight to secure and harden sensitive business operations.</a:t>
            </a:r>
          </a:p>
        </p:txBody>
      </p:sp>
      <p:sp>
        <p:nvSpPr>
          <p:cNvPr id="4" name="Slide Number Placeholder 3"/>
          <p:cNvSpPr>
            <a:spLocks noGrp="1"/>
          </p:cNvSpPr>
          <p:nvPr>
            <p:ph type="sldNum" sz="quarter" idx="10"/>
          </p:nvPr>
        </p:nvSpPr>
        <p:spPr/>
        <p:txBody>
          <a:bodyPr/>
          <a:lstStyle/>
          <a:p>
            <a:pPr>
              <a:defRPr/>
            </a:pPr>
            <a:fld id="{899F5545-D38D-4612-AA31-835BC2BAC409}" type="slidenum">
              <a:rPr lang="en-US" smtClean="0"/>
              <a:pPr>
                <a:defRPr/>
              </a:pPr>
              <a:t>10</a:t>
            </a:fld>
            <a:endParaRPr lang="en-US"/>
          </a:p>
        </p:txBody>
      </p:sp>
    </p:spTree>
    <p:extLst>
      <p:ext uri="{BB962C8B-B14F-4D97-AF65-F5344CB8AC3E}">
        <p14:creationId xmlns:p14="http://schemas.microsoft.com/office/powerpoint/2010/main" val="1271196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Data Center Operations</a:t>
            </a:r>
          </a:p>
          <a:p>
            <a:r>
              <a:rPr lang="en-US" dirty="0"/>
              <a:t>How to evaluate a provider’s data center architecture and operations. This is primarily focused on helping users identify common data center characteristics that could be detrimental to on-going services, as well as characteristics that are fundamental to long-term stability.</a:t>
            </a:r>
          </a:p>
          <a:p>
            <a:endParaRPr lang="en-US" dirty="0"/>
          </a:p>
          <a:p>
            <a:r>
              <a:rPr lang="en-US" b="1" dirty="0"/>
              <a:t>Incident Response, Notification and Remediation</a:t>
            </a:r>
          </a:p>
          <a:p>
            <a:r>
              <a:rPr lang="en-US" dirty="0"/>
              <a:t>Proper and adequate incident detection, response, notification, and remediation. This attempts to address items that should be in place at both provider and user levels to enable proper incident handling and forensics. This domain will help you understand the complexities the cloud brings to your current incident-handling program.</a:t>
            </a:r>
          </a:p>
          <a:p>
            <a:endParaRPr lang="en-US" dirty="0"/>
          </a:p>
          <a:p>
            <a:r>
              <a:rPr lang="en-US" b="1" dirty="0"/>
              <a:t>Application Security</a:t>
            </a:r>
          </a:p>
          <a:p>
            <a:r>
              <a:rPr lang="en-US" dirty="0"/>
              <a:t>Securing application software that is running on or being developed in the cloud. This includes items such as whether it’s appropriate to migrate or design an application to run in the cloud, and if so, what type of cloud platform is most appropriate (SaaS, PaaS, or IaaS).</a:t>
            </a:r>
          </a:p>
          <a:p>
            <a:endParaRPr lang="en-US" dirty="0"/>
          </a:p>
          <a:p>
            <a:r>
              <a:rPr lang="en-US" b="1" dirty="0"/>
              <a:t>Encryption and Key Management</a:t>
            </a:r>
          </a:p>
          <a:p>
            <a:r>
              <a:rPr lang="en-US" dirty="0"/>
              <a:t>Identifying proper encryption usage and scalable key management. This section is not prescriptive, but is more informational in discussing why they are needed and identifying issues that arise in use, both for protecting access to resources as well as for protecting data.</a:t>
            </a:r>
          </a:p>
          <a:p>
            <a:endParaRPr lang="en-US" dirty="0"/>
          </a:p>
          <a:p>
            <a:r>
              <a:rPr lang="en-US" b="1" dirty="0"/>
              <a:t>Identity and Access Management</a:t>
            </a:r>
          </a:p>
          <a:p>
            <a:r>
              <a:rPr lang="en-US" dirty="0"/>
              <a:t>Managing identities and leveraging directory services to provide access control. The focus is on issues encountered when extending an organization’s identity into the cloud. This section provides insight into assessing an organization’s readiness to conduct cloud-based Identity, Entitlement, and Access Management (</a:t>
            </a:r>
            <a:r>
              <a:rPr lang="en-US" dirty="0" err="1"/>
              <a:t>IdEA</a:t>
            </a:r>
            <a:r>
              <a:rPr lang="en-US" dirty="0"/>
              <a:t>).</a:t>
            </a:r>
          </a:p>
          <a:p>
            <a:endParaRPr lang="en-US" dirty="0"/>
          </a:p>
          <a:p>
            <a:r>
              <a:rPr lang="en-US" b="1" dirty="0"/>
              <a:t>Virtualization</a:t>
            </a:r>
          </a:p>
          <a:p>
            <a:r>
              <a:rPr lang="en-US" dirty="0"/>
              <a:t>The use of virtualization technology in cloud computing. The domain addresses items such as risks associated with multi-tenancy, VM isolation, VM co-residence, hypervisor vulnerabilities, etc. This domain focuses on the security issues surrounding system/hardware virtualization, rather than a more general survey of all forms of virtualization.</a:t>
            </a:r>
          </a:p>
          <a:p>
            <a:endParaRPr lang="en-US" dirty="0"/>
          </a:p>
          <a:p>
            <a:r>
              <a:rPr lang="en-US" b="1" dirty="0"/>
              <a:t>Security as a Service</a:t>
            </a:r>
          </a:p>
          <a:p>
            <a:r>
              <a:rPr lang="en-US" dirty="0"/>
              <a:t>Providing third party facilitated security assurance, incident management, compliance attestation, and identity and access oversight. Security as a service is the delegation of detection, remediation, and governance of security infrastructure to a trusted third party with the proper tools and expertise. Users of this service gain the benefit of dedicated expertise and cutting edge technology in the fight to secure and harden sensitive business operations.</a:t>
            </a:r>
          </a:p>
        </p:txBody>
      </p:sp>
      <p:sp>
        <p:nvSpPr>
          <p:cNvPr id="4" name="Slide Number Placeholder 3"/>
          <p:cNvSpPr>
            <a:spLocks noGrp="1"/>
          </p:cNvSpPr>
          <p:nvPr>
            <p:ph type="sldNum" sz="quarter" idx="10"/>
          </p:nvPr>
        </p:nvSpPr>
        <p:spPr/>
        <p:txBody>
          <a:bodyPr/>
          <a:lstStyle/>
          <a:p>
            <a:pPr>
              <a:defRPr/>
            </a:pPr>
            <a:fld id="{899F5545-D38D-4612-AA31-835BC2BAC409}" type="slidenum">
              <a:rPr lang="en-US" smtClean="0"/>
              <a:pPr>
                <a:defRPr/>
              </a:pPr>
              <a:t>11</a:t>
            </a:fld>
            <a:endParaRPr lang="en-US"/>
          </a:p>
        </p:txBody>
      </p:sp>
    </p:spTree>
    <p:extLst>
      <p:ext uri="{BB962C8B-B14F-4D97-AF65-F5344CB8AC3E}">
        <p14:creationId xmlns:p14="http://schemas.microsoft.com/office/powerpoint/2010/main" val="1937804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S PGothic" pitchFamily="34" charset="-128"/>
                <a:cs typeface="ＭＳ Ｐゴシック" charset="0"/>
              </a:rPr>
              <a:t>In a legacy network, some semblance of an air gap exists between operating systems. For example two systems connected to the same Ethernet network can only communicate with each other via the Ethernet network. If that network is disconnected or firewalled, the systems will be unable to communicate with each other.</a:t>
            </a:r>
          </a:p>
          <a:p>
            <a:r>
              <a:rPr lang="en-US" sz="1200" b="0" i="0" u="none" strike="noStrike" kern="1200" baseline="0" dirty="0">
                <a:solidFill>
                  <a:schemeClr val="tx1"/>
                </a:solidFill>
                <a:latin typeface="Arial" charset="0"/>
                <a:ea typeface="MS PGothic" pitchFamily="34" charset="-128"/>
                <a:cs typeface="ＭＳ Ｐゴシック" charset="0"/>
              </a:rPr>
              <a:t>In a virtualized environment however, the hypervisor always creates a software connection between systems. There is no way to completely isolate one operating system from another, without migrating one of the operating systems to a different hardware platform. It is this persistent software connection that has </a:t>
            </a:r>
            <a:r>
              <a:rPr lang="en-US" sz="1200" b="0" i="0" u="none" strike="noStrike" kern="1200" baseline="0" dirty="0" err="1">
                <a:solidFill>
                  <a:schemeClr val="tx1"/>
                </a:solidFill>
                <a:latin typeface="Arial" charset="0"/>
                <a:ea typeface="MS PGothic" pitchFamily="34" charset="-128"/>
                <a:cs typeface="ＭＳ Ｐゴシック" charset="0"/>
              </a:rPr>
              <a:t>lead</a:t>
            </a:r>
            <a:r>
              <a:rPr lang="en-US" sz="1200" b="0" i="0" u="none" strike="noStrike" kern="1200" baseline="0" dirty="0">
                <a:solidFill>
                  <a:schemeClr val="tx1"/>
                </a:solidFill>
                <a:latin typeface="Arial" charset="0"/>
                <a:ea typeface="MS PGothic" pitchFamily="34" charset="-128"/>
                <a:cs typeface="ＭＳ Ｐゴシック" charset="0"/>
              </a:rPr>
              <a:t> many to feel that virtualization can never be configured as securely as a legacy network.</a:t>
            </a:r>
            <a:endParaRPr lang="en-US" dirty="0"/>
          </a:p>
        </p:txBody>
      </p:sp>
      <p:sp>
        <p:nvSpPr>
          <p:cNvPr id="4" name="Slide Number Placeholder 3"/>
          <p:cNvSpPr>
            <a:spLocks noGrp="1"/>
          </p:cNvSpPr>
          <p:nvPr>
            <p:ph type="sldNum" sz="quarter" idx="10"/>
          </p:nvPr>
        </p:nvSpPr>
        <p:spPr/>
        <p:txBody>
          <a:bodyPr/>
          <a:lstStyle/>
          <a:p>
            <a:pPr>
              <a:defRPr/>
            </a:pPr>
            <a:fld id="{899F5545-D38D-4612-AA31-835BC2BAC409}" type="slidenum">
              <a:rPr lang="en-US" smtClean="0"/>
              <a:pPr>
                <a:defRPr/>
              </a:pPr>
              <a:t>16</a:t>
            </a:fld>
            <a:endParaRPr lang="en-US"/>
          </a:p>
        </p:txBody>
      </p:sp>
    </p:spTree>
    <p:extLst>
      <p:ext uri="{BB962C8B-B14F-4D97-AF65-F5344CB8AC3E}">
        <p14:creationId xmlns:p14="http://schemas.microsoft.com/office/powerpoint/2010/main" val="741746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Arial" pitchFamily="34" charset="0"/>
              <a:buChar char="•"/>
            </a:pPr>
            <a:r>
              <a:rPr lang="en-US" sz="1200" dirty="0">
                <a:solidFill>
                  <a:schemeClr val="tx1"/>
                </a:solidFill>
              </a:rPr>
              <a:t> Flexibility and openness of cloud computing models have created a number of security concerns. Massive amounts of IT resources are shared among many users, and security processes are often hidden behind layers of abstraction. </a:t>
            </a:r>
          </a:p>
          <a:p>
            <a:pPr algn="just"/>
            <a:r>
              <a:rPr lang="en-US" sz="1200" dirty="0">
                <a:solidFill>
                  <a:schemeClr val="tx1"/>
                </a:solidFill>
              </a:rPr>
              <a:t>More to the point, cloud computing is often provided as a service, so control over data and operations is shifted to third-party service providers, requiring their clients to establish trust relationships with their providers and develop security solutions that take this relationship into account.</a:t>
            </a:r>
          </a:p>
          <a:p>
            <a:endParaRPr lang="en-US" dirty="0"/>
          </a:p>
        </p:txBody>
      </p:sp>
      <p:sp>
        <p:nvSpPr>
          <p:cNvPr id="4" name="Slide Number Placeholder 3"/>
          <p:cNvSpPr>
            <a:spLocks noGrp="1"/>
          </p:cNvSpPr>
          <p:nvPr>
            <p:ph type="sldNum" sz="quarter" idx="10"/>
          </p:nvPr>
        </p:nvSpPr>
        <p:spPr/>
        <p:txBody>
          <a:bodyPr/>
          <a:lstStyle/>
          <a:p>
            <a:pPr>
              <a:defRPr/>
            </a:pPr>
            <a:fld id="{899F5545-D38D-4612-AA31-835BC2BAC409}" type="slidenum">
              <a:rPr lang="en-US" smtClean="0"/>
              <a:pPr>
                <a:defRPr/>
              </a:pPr>
              <a:t>22</a:t>
            </a:fld>
            <a:endParaRPr lang="en-US"/>
          </a:p>
        </p:txBody>
      </p:sp>
    </p:spTree>
    <p:extLst>
      <p:ext uri="{BB962C8B-B14F-4D97-AF65-F5344CB8AC3E}">
        <p14:creationId xmlns:p14="http://schemas.microsoft.com/office/powerpoint/2010/main" val="3653751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chemeClr val="tx1"/>
                </a:solidFill>
              </a:rPr>
              <a:t>COBIT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tx1"/>
                </a:solidFill>
              </a:rPr>
              <a:t>The underlying concept of </a:t>
            </a:r>
            <a:r>
              <a:rPr lang="en-US" sz="1200" dirty="0" err="1">
                <a:solidFill>
                  <a:schemeClr val="tx1"/>
                </a:solidFill>
              </a:rPr>
              <a:t>CobiT</a:t>
            </a:r>
            <a:r>
              <a:rPr lang="en-US" sz="1200" dirty="0">
                <a:solidFill>
                  <a:schemeClr val="tx1"/>
                </a:solidFill>
              </a:rPr>
              <a:t> is that it looks at </a:t>
            </a:r>
            <a:r>
              <a:rPr lang="en-US" sz="1200" i="1" dirty="0">
                <a:solidFill>
                  <a:schemeClr val="tx1"/>
                </a:solidFill>
              </a:rPr>
              <a:t>business information that every enterprise </a:t>
            </a:r>
            <a:r>
              <a:rPr lang="en-US" sz="1200" dirty="0">
                <a:solidFill>
                  <a:schemeClr val="tx1"/>
                </a:solidFill>
              </a:rPr>
              <a:t>needs to support its business decisions. Business information itself is again a result of IT-related resources, which </a:t>
            </a:r>
            <a:r>
              <a:rPr lang="en-US" sz="1200" dirty="0" err="1">
                <a:solidFill>
                  <a:schemeClr val="tx1"/>
                </a:solidFill>
              </a:rPr>
              <a:t>CobiT</a:t>
            </a:r>
            <a:r>
              <a:rPr lang="en-US" sz="1200" dirty="0">
                <a:solidFill>
                  <a:schemeClr val="tx1"/>
                </a:solidFill>
              </a:rPr>
              <a:t> defines as </a:t>
            </a:r>
            <a:r>
              <a:rPr lang="en-US" sz="1200" i="1" dirty="0">
                <a:solidFill>
                  <a:schemeClr val="tx1"/>
                </a:solidFill>
              </a:rPr>
              <a:t>applications, information, infrastructure, and people. Finally, these IT-related resources are managed by IT processes to fulfill certain </a:t>
            </a:r>
            <a:r>
              <a:rPr lang="en-US" sz="1200" dirty="0">
                <a:solidFill>
                  <a:schemeClr val="tx1"/>
                </a:solidFill>
              </a:rPr>
              <a:t>business information criteria (effectiveness, efficiency, confidentially, integrity, availability, reliability, and compliance).</a:t>
            </a:r>
          </a:p>
          <a:p>
            <a:endParaRPr lang="en-US" dirty="0"/>
          </a:p>
        </p:txBody>
      </p:sp>
      <p:sp>
        <p:nvSpPr>
          <p:cNvPr id="4" name="Slide Number Placeholder 3"/>
          <p:cNvSpPr>
            <a:spLocks noGrp="1"/>
          </p:cNvSpPr>
          <p:nvPr>
            <p:ph type="sldNum" sz="quarter" idx="10"/>
          </p:nvPr>
        </p:nvSpPr>
        <p:spPr/>
        <p:txBody>
          <a:bodyPr/>
          <a:lstStyle/>
          <a:p>
            <a:pPr>
              <a:defRPr/>
            </a:pPr>
            <a:fld id="{899F5545-D38D-4612-AA31-835BC2BAC409}" type="slidenum">
              <a:rPr lang="en-US" smtClean="0"/>
              <a:pPr>
                <a:defRPr/>
              </a:pPr>
              <a:t>23</a:t>
            </a:fld>
            <a:endParaRPr lang="en-US"/>
          </a:p>
        </p:txBody>
      </p:sp>
    </p:spTree>
    <p:extLst>
      <p:ext uri="{BB962C8B-B14F-4D97-AF65-F5344CB8AC3E}">
        <p14:creationId xmlns:p14="http://schemas.microsoft.com/office/powerpoint/2010/main" val="3363974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chemeClr val="tx1"/>
                </a:solidFill>
              </a:rPr>
              <a:t>COBIT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tx1"/>
                </a:solidFill>
              </a:rPr>
              <a:t>The underlying concept of </a:t>
            </a:r>
            <a:r>
              <a:rPr lang="en-US" sz="1200" dirty="0" err="1">
                <a:solidFill>
                  <a:schemeClr val="tx1"/>
                </a:solidFill>
              </a:rPr>
              <a:t>CobiT</a:t>
            </a:r>
            <a:r>
              <a:rPr lang="en-US" sz="1200" dirty="0">
                <a:solidFill>
                  <a:schemeClr val="tx1"/>
                </a:solidFill>
              </a:rPr>
              <a:t> is that it looks at </a:t>
            </a:r>
            <a:r>
              <a:rPr lang="en-US" sz="1200" i="1" dirty="0">
                <a:solidFill>
                  <a:schemeClr val="tx1"/>
                </a:solidFill>
              </a:rPr>
              <a:t>business information that every enterprise </a:t>
            </a:r>
            <a:r>
              <a:rPr lang="en-US" sz="1200" dirty="0">
                <a:solidFill>
                  <a:schemeClr val="tx1"/>
                </a:solidFill>
              </a:rPr>
              <a:t>needs to support its business decisions. Business information itself is again a result of IT-related resources, which </a:t>
            </a:r>
            <a:r>
              <a:rPr lang="en-US" sz="1200" dirty="0" err="1">
                <a:solidFill>
                  <a:schemeClr val="tx1"/>
                </a:solidFill>
              </a:rPr>
              <a:t>CobiT</a:t>
            </a:r>
            <a:r>
              <a:rPr lang="en-US" sz="1200" dirty="0">
                <a:solidFill>
                  <a:schemeClr val="tx1"/>
                </a:solidFill>
              </a:rPr>
              <a:t> defines as </a:t>
            </a:r>
            <a:r>
              <a:rPr lang="en-US" sz="1200" i="1" dirty="0">
                <a:solidFill>
                  <a:schemeClr val="tx1"/>
                </a:solidFill>
              </a:rPr>
              <a:t>applications, information, infrastructure, and people. Finally, these IT-related resources are managed by IT processes to fulfill certain </a:t>
            </a:r>
            <a:r>
              <a:rPr lang="en-US" sz="1200" dirty="0">
                <a:solidFill>
                  <a:schemeClr val="tx1"/>
                </a:solidFill>
              </a:rPr>
              <a:t>business information criteria (effectiveness, efficiency, confidentially, integrity, availability, reliability, and compliance).</a:t>
            </a:r>
          </a:p>
          <a:p>
            <a:endParaRPr lang="en-US" dirty="0"/>
          </a:p>
        </p:txBody>
      </p:sp>
      <p:sp>
        <p:nvSpPr>
          <p:cNvPr id="4" name="Slide Number Placeholder 3"/>
          <p:cNvSpPr>
            <a:spLocks noGrp="1"/>
          </p:cNvSpPr>
          <p:nvPr>
            <p:ph type="sldNum" sz="quarter" idx="10"/>
          </p:nvPr>
        </p:nvSpPr>
        <p:spPr/>
        <p:txBody>
          <a:bodyPr/>
          <a:lstStyle/>
          <a:p>
            <a:pPr>
              <a:defRPr/>
            </a:pPr>
            <a:fld id="{899F5545-D38D-4612-AA31-835BC2BAC409}" type="slidenum">
              <a:rPr lang="en-US" smtClean="0"/>
              <a:pPr>
                <a:defRPr/>
              </a:pPr>
              <a:t>25</a:t>
            </a:fld>
            <a:endParaRPr lang="en-US"/>
          </a:p>
        </p:txBody>
      </p:sp>
    </p:spTree>
    <p:extLst>
      <p:ext uri="{BB962C8B-B14F-4D97-AF65-F5344CB8AC3E}">
        <p14:creationId xmlns:p14="http://schemas.microsoft.com/office/powerpoint/2010/main" val="902081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Grp="1" noChangeArrowheads="1"/>
          </p:cNvSpPr>
          <p:nvPr>
            <p:ph type="dt" sz="half" idx="10"/>
          </p:nvPr>
        </p:nvSpPr>
        <p:spPr>
          <a:xfrm>
            <a:off x="457200" y="6245225"/>
            <a:ext cx="2133600" cy="476250"/>
          </a:xfrm>
        </p:spPr>
        <p:txBody>
          <a:bodyPr/>
          <a:lstStyle>
            <a:lvl1pPr>
              <a:defRPr/>
            </a:lvl1pPr>
          </a:lstStyle>
          <a:p>
            <a:pPr>
              <a:defRPr/>
            </a:pPr>
            <a:fld id="{DE89EAF8-B262-4D85-996E-62B077443648}" type="datetime1">
              <a:rPr lang="en-US"/>
              <a:pPr>
                <a:defRPr/>
              </a:pPr>
              <a:t>4/16/2018</a:t>
            </a:fld>
            <a:endParaRPr lang="en-US"/>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7"/>
          <p:cNvSpPr>
            <a:spLocks noGrp="1" noChangeArrowheads="1"/>
          </p:cNvSpPr>
          <p:nvPr>
            <p:ph type="dt" sz="half" idx="10"/>
          </p:nvPr>
        </p:nvSpPr>
        <p:spPr>
          <a:ln/>
        </p:spPr>
        <p:txBody>
          <a:bodyPr/>
          <a:lstStyle>
            <a:lvl1pPr>
              <a:defRPr/>
            </a:lvl1pPr>
          </a:lstStyle>
          <a:p>
            <a:pPr>
              <a:defRPr/>
            </a:pPr>
            <a:fld id="{65F3B6B4-625A-4B3F-BB9C-6092C7D7B8FB}" type="datetime1">
              <a:rPr lang="en-US"/>
              <a:pPr>
                <a:defRPr/>
              </a:pPr>
              <a:t>4/16/2018</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1230D1DF-EAC0-4692-8C1B-671F4A8B094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97663" y="593725"/>
            <a:ext cx="2171700" cy="5761038"/>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182563" y="593725"/>
            <a:ext cx="6362700" cy="5761038"/>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7"/>
          <p:cNvSpPr>
            <a:spLocks noGrp="1" noChangeArrowheads="1"/>
          </p:cNvSpPr>
          <p:nvPr>
            <p:ph type="dt" sz="half" idx="10"/>
          </p:nvPr>
        </p:nvSpPr>
        <p:spPr>
          <a:ln/>
        </p:spPr>
        <p:txBody>
          <a:bodyPr/>
          <a:lstStyle>
            <a:lvl1pPr>
              <a:defRPr/>
            </a:lvl1pPr>
          </a:lstStyle>
          <a:p>
            <a:pPr>
              <a:defRPr/>
            </a:pPr>
            <a:fld id="{FA84CD8C-EBF3-4327-BB77-495532EC73FC}" type="datetime1">
              <a:rPr lang="en-US"/>
              <a:pPr>
                <a:defRPr/>
              </a:pPr>
              <a:t>4/16/2018</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D98DDBBB-211E-40B1-925E-2B520E9D65A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182563" y="593725"/>
            <a:ext cx="8686800" cy="639763"/>
          </a:xfrm>
        </p:spPr>
        <p:txBody>
          <a:bodyPr/>
          <a:lstStyle/>
          <a:p>
            <a:r>
              <a:rPr lang="nl-NL"/>
              <a:t>Titelstijl van model bewerken</a:t>
            </a:r>
          </a:p>
        </p:txBody>
      </p:sp>
      <p:sp>
        <p:nvSpPr>
          <p:cNvPr id="3" name="Tijdelijke aanduiding voor tabel 2"/>
          <p:cNvSpPr>
            <a:spLocks noGrp="1"/>
          </p:cNvSpPr>
          <p:nvPr>
            <p:ph type="tbl" idx="1"/>
          </p:nvPr>
        </p:nvSpPr>
        <p:spPr>
          <a:xfrm>
            <a:off x="182563" y="1874838"/>
            <a:ext cx="8686800" cy="4479925"/>
          </a:xfrm>
        </p:spPr>
        <p:txBody>
          <a:bodyPr/>
          <a:lstStyle/>
          <a:p>
            <a:pPr lvl="0"/>
            <a:endParaRPr lang="nl-NL" noProof="0"/>
          </a:p>
        </p:txBody>
      </p:sp>
      <p:sp>
        <p:nvSpPr>
          <p:cNvPr id="4" name="Rectangle 7"/>
          <p:cNvSpPr>
            <a:spLocks noGrp="1" noChangeArrowheads="1"/>
          </p:cNvSpPr>
          <p:nvPr>
            <p:ph type="dt" sz="half" idx="10"/>
          </p:nvPr>
        </p:nvSpPr>
        <p:spPr>
          <a:ln/>
        </p:spPr>
        <p:txBody>
          <a:bodyPr/>
          <a:lstStyle>
            <a:lvl1pPr>
              <a:defRPr/>
            </a:lvl1pPr>
          </a:lstStyle>
          <a:p>
            <a:pPr>
              <a:defRPr/>
            </a:pPr>
            <a:fld id="{FA1AB5A4-B890-400C-9A57-CEDE8E62A676}" type="datetime1">
              <a:rPr lang="en-US"/>
              <a:pPr>
                <a:defRPr/>
              </a:pPr>
              <a:t>4/16/2018</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FD39D3B9-D8CC-40EB-866D-D12CE212E3D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el en grafiek">
    <p:spTree>
      <p:nvGrpSpPr>
        <p:cNvPr id="1" name=""/>
        <p:cNvGrpSpPr/>
        <p:nvPr/>
      </p:nvGrpSpPr>
      <p:grpSpPr>
        <a:xfrm>
          <a:off x="0" y="0"/>
          <a:ext cx="0" cy="0"/>
          <a:chOff x="0" y="0"/>
          <a:chExt cx="0" cy="0"/>
        </a:xfrm>
      </p:grpSpPr>
      <p:sp>
        <p:nvSpPr>
          <p:cNvPr id="2" name="Titel 1"/>
          <p:cNvSpPr>
            <a:spLocks noGrp="1"/>
          </p:cNvSpPr>
          <p:nvPr>
            <p:ph type="title"/>
          </p:nvPr>
        </p:nvSpPr>
        <p:spPr>
          <a:xfrm>
            <a:off x="182563" y="593725"/>
            <a:ext cx="8686800" cy="639763"/>
          </a:xfrm>
        </p:spPr>
        <p:txBody>
          <a:bodyPr/>
          <a:lstStyle/>
          <a:p>
            <a:r>
              <a:rPr lang="nl-NL"/>
              <a:t>Titelstijl van model bewerken</a:t>
            </a:r>
          </a:p>
        </p:txBody>
      </p:sp>
      <p:sp>
        <p:nvSpPr>
          <p:cNvPr id="3" name="Tijdelijke aanduiding voor grafiek 2"/>
          <p:cNvSpPr>
            <a:spLocks noGrp="1"/>
          </p:cNvSpPr>
          <p:nvPr>
            <p:ph type="chart" idx="1"/>
          </p:nvPr>
        </p:nvSpPr>
        <p:spPr>
          <a:xfrm>
            <a:off x="182563" y="1874838"/>
            <a:ext cx="8686800" cy="4479925"/>
          </a:xfrm>
        </p:spPr>
        <p:txBody>
          <a:bodyPr/>
          <a:lstStyle/>
          <a:p>
            <a:pPr lvl="0"/>
            <a:endParaRPr lang="nl-NL" noProof="0"/>
          </a:p>
        </p:txBody>
      </p:sp>
      <p:sp>
        <p:nvSpPr>
          <p:cNvPr id="4" name="Rectangle 7"/>
          <p:cNvSpPr>
            <a:spLocks noGrp="1" noChangeArrowheads="1"/>
          </p:cNvSpPr>
          <p:nvPr>
            <p:ph type="dt" sz="half" idx="10"/>
          </p:nvPr>
        </p:nvSpPr>
        <p:spPr>
          <a:ln/>
        </p:spPr>
        <p:txBody>
          <a:bodyPr/>
          <a:lstStyle>
            <a:lvl1pPr>
              <a:defRPr/>
            </a:lvl1pPr>
          </a:lstStyle>
          <a:p>
            <a:pPr>
              <a:defRPr/>
            </a:pPr>
            <a:fld id="{3C3202DA-BB96-4DF6-B39F-831A3CC78F14}" type="datetime1">
              <a:rPr lang="en-US"/>
              <a:pPr>
                <a:defRPr/>
              </a:pPr>
              <a:t>4/16/2018</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E00FD75F-8731-46D3-8EFF-8F19FBBE2FA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3" y="593725"/>
            <a:ext cx="8686800" cy="639763"/>
          </a:xfrm>
        </p:spPr>
        <p:txBody>
          <a:bodyPr/>
          <a:lstStyle/>
          <a:p>
            <a:r>
              <a:rPr lang="en-US"/>
              <a:t>Click to edit Master title style</a:t>
            </a:r>
          </a:p>
        </p:txBody>
      </p:sp>
      <p:sp>
        <p:nvSpPr>
          <p:cNvPr id="3" name="Content Placeholder 2"/>
          <p:cNvSpPr>
            <a:spLocks noGrp="1"/>
          </p:cNvSpPr>
          <p:nvPr>
            <p:ph sz="half" idx="1"/>
          </p:nvPr>
        </p:nvSpPr>
        <p:spPr>
          <a:xfrm>
            <a:off x="182563" y="1874838"/>
            <a:ext cx="4289425" cy="4479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24388" y="1874838"/>
            <a:ext cx="4291012" cy="2163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24388" y="4191000"/>
            <a:ext cx="4291012" cy="2163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p:cNvSpPr>
            <a:spLocks noGrp="1" noChangeArrowheads="1"/>
          </p:cNvSpPr>
          <p:nvPr>
            <p:ph type="dt" sz="half" idx="10"/>
          </p:nvPr>
        </p:nvSpPr>
        <p:spPr>
          <a:ln/>
        </p:spPr>
        <p:txBody>
          <a:bodyPr/>
          <a:lstStyle>
            <a:lvl1pPr>
              <a:defRPr/>
            </a:lvl1pPr>
          </a:lstStyle>
          <a:p>
            <a:pPr>
              <a:defRPr/>
            </a:pPr>
            <a:fld id="{27CD7019-11EE-4A21-88EF-94880BF7C35E}" type="datetime1">
              <a:rPr lang="en-US"/>
              <a:pPr>
                <a:defRPr/>
              </a:pPr>
              <a:t>4/16/2018</a:t>
            </a:fld>
            <a:endParaRPr lang="en-US"/>
          </a:p>
        </p:txBody>
      </p:sp>
      <p:sp>
        <p:nvSpPr>
          <p:cNvPr id="7" name="Rectangle 5"/>
          <p:cNvSpPr>
            <a:spLocks noGrp="1" noChangeArrowheads="1"/>
          </p:cNvSpPr>
          <p:nvPr>
            <p:ph type="sldNum" sz="quarter" idx="11"/>
          </p:nvPr>
        </p:nvSpPr>
        <p:spPr>
          <a:ln/>
        </p:spPr>
        <p:txBody>
          <a:bodyPr/>
          <a:lstStyle>
            <a:lvl1pPr>
              <a:defRPr/>
            </a:lvl1pPr>
          </a:lstStyle>
          <a:p>
            <a:pPr>
              <a:defRPr/>
            </a:pPr>
            <a:fld id="{6FED5075-C1A4-43F4-A6D1-68ADBC35EA8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3" y="593725"/>
            <a:ext cx="8686800" cy="639763"/>
          </a:xfrm>
        </p:spPr>
        <p:txBody>
          <a:bodyPr/>
          <a:lstStyle/>
          <a:p>
            <a:r>
              <a:rPr lang="en-US"/>
              <a:t>Click to edit Master title style</a:t>
            </a:r>
          </a:p>
        </p:txBody>
      </p:sp>
      <p:sp>
        <p:nvSpPr>
          <p:cNvPr id="3" name="Text Placeholder 2"/>
          <p:cNvSpPr>
            <a:spLocks noGrp="1"/>
          </p:cNvSpPr>
          <p:nvPr>
            <p:ph type="body" sz="half" idx="1"/>
          </p:nvPr>
        </p:nvSpPr>
        <p:spPr>
          <a:xfrm>
            <a:off x="182563" y="1874838"/>
            <a:ext cx="4289425" cy="4479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4388" y="1874838"/>
            <a:ext cx="4291012" cy="4479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fld id="{80FDA479-A6F4-498B-9A89-6BA5CD78222A}" type="datetime1">
              <a:rPr lang="en-US"/>
              <a:pPr>
                <a:defRPr/>
              </a:pPr>
              <a:t>4/16/2018</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543E7462-499E-43C6-96FD-4C37DE60B296}"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9144000" cy="6858000"/>
          </a:xfrm>
          <a:prstGeom prst="rect">
            <a:avLst/>
          </a:prstGeom>
          <a:noFill/>
          <a:ln w="28575">
            <a:solidFill>
              <a:schemeClr val="tx1"/>
            </a:solidFill>
            <a:miter lim="800000"/>
            <a:headEnd/>
            <a:tailEnd/>
          </a:ln>
        </p:spPr>
        <p:txBody>
          <a:bodyPr wrap="none" anchor="ctr"/>
          <a:lstStyle/>
          <a:p>
            <a:pPr>
              <a:defRPr/>
            </a:pPr>
            <a:endParaRPr lang="en-US">
              <a:latin typeface="Arial" pitchFamily="34" charset="0"/>
              <a:ea typeface="ＭＳ Ｐゴシック" pitchFamily="34" charset="-128"/>
            </a:endParaRPr>
          </a:p>
        </p:txBody>
      </p:sp>
      <p:sp>
        <p:nvSpPr>
          <p:cNvPr id="7" name="Rectangle 7"/>
          <p:cNvSpPr>
            <a:spLocks noGrp="1" noChangeArrowheads="1"/>
          </p:cNvSpPr>
          <p:nvPr>
            <p:ph type="dt" sz="half" idx="10"/>
          </p:nvPr>
        </p:nvSpPr>
        <p:spPr>
          <a:xfrm>
            <a:off x="457200" y="6245225"/>
            <a:ext cx="2133600" cy="476250"/>
          </a:xfrm>
        </p:spPr>
        <p:txBody>
          <a:bodyPr/>
          <a:lstStyle>
            <a:lvl1pPr>
              <a:defRPr/>
            </a:lvl1pPr>
          </a:lstStyle>
          <a:p>
            <a:pPr>
              <a:defRPr/>
            </a:pPr>
            <a:fld id="{55AE96F9-BFAA-433A-9784-78C3AA34C31F}" type="datetime1">
              <a:rPr lang="en-US"/>
              <a:pPr>
                <a:defRPr/>
              </a:pPr>
              <a:t>4/16/2018</a:t>
            </a:fld>
            <a:endParaRPr lang="en-US"/>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fld id="{F68563E9-BCBF-40F8-8648-74037C6E6F79}" type="datetime1">
              <a:rPr lang="en-US"/>
              <a:pPr>
                <a:defRPr/>
              </a:pPr>
              <a:t>4/16/2018</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558941E3-CBBF-4A3A-B813-DFA0268DED0E}"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fld id="{6731CB39-9B66-4306-B338-C0D7C9AF2A9A}" type="datetime1">
              <a:rPr lang="en-US"/>
              <a:pPr>
                <a:defRPr/>
              </a:pPr>
              <a:t>4/16/2018</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D7104059-7B5B-4CC1-8AEB-FF895396DCF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563" y="1874838"/>
            <a:ext cx="4289425"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4388" y="1874838"/>
            <a:ext cx="4291012"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fld id="{87D05D4D-B172-4250-9290-49D0480FD1E2}" type="datetime1">
              <a:rPr lang="en-US"/>
              <a:pPr>
                <a:defRPr/>
              </a:pPr>
              <a:t>4/16/2018</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CFDF2A27-7F1D-4994-84A7-CEBBE09C484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7"/>
          <p:cNvSpPr>
            <a:spLocks noGrp="1" noChangeArrowheads="1"/>
          </p:cNvSpPr>
          <p:nvPr>
            <p:ph type="dt" sz="half" idx="10"/>
          </p:nvPr>
        </p:nvSpPr>
        <p:spPr>
          <a:ln/>
        </p:spPr>
        <p:txBody>
          <a:bodyPr/>
          <a:lstStyle>
            <a:lvl1pPr>
              <a:defRPr/>
            </a:lvl1pPr>
          </a:lstStyle>
          <a:p>
            <a:pPr>
              <a:defRPr/>
            </a:pPr>
            <a:fld id="{55603CD7-2F9D-4AA1-9754-26FCD8C03974}" type="datetime1">
              <a:rPr lang="en-US"/>
              <a:pPr>
                <a:defRPr/>
              </a:pPr>
              <a:t>4/16/2018</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5FF9BC84-E776-4A6C-ACC6-12755BCAFA89}"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fld id="{5C67C49E-A8C9-4D91-8C7F-58133CA3D867}" type="datetime1">
              <a:rPr lang="en-US"/>
              <a:pPr>
                <a:defRPr/>
              </a:pPr>
              <a:t>4/16/2018</a:t>
            </a:fld>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84DF1D88-6746-4595-9410-484FB6C38706}"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fld id="{9D78627F-77FE-46DD-B1C1-AD1F105E4061}" type="datetime1">
              <a:rPr lang="en-US"/>
              <a:pPr>
                <a:defRPr/>
              </a:pPr>
              <a:t>4/16/2018</a:t>
            </a:fld>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650DEEAF-BC95-42D0-BCCD-4DF97BB684F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91D2A231-97DC-439B-973D-18BB2080C9D7}" type="datetime1">
              <a:rPr lang="en-US"/>
              <a:pPr>
                <a:defRPr/>
              </a:pPr>
              <a:t>4/16/2018</a:t>
            </a:fld>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208E13C9-5625-46C0-A817-68E24555593F}"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33A13267-635B-4B5F-9525-9377B3AFCB0B}" type="datetime1">
              <a:rPr lang="en-US"/>
              <a:pPr>
                <a:defRPr/>
              </a:pPr>
              <a:t>4/16/2018</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908F9794-79CD-4154-AB0B-441A9F1DDD65}"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29FD7369-6B5A-461B-8538-441737F30C46}" type="datetime1">
              <a:rPr lang="en-US"/>
              <a:pPr>
                <a:defRPr/>
              </a:pPr>
              <a:t>4/16/2018</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EDEEF26E-85E4-437A-8059-41BC4C6CFEC6}"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fld id="{4A7181A8-E954-4553-8874-E5AC5DFAC28F}" type="datetime1">
              <a:rPr lang="en-US"/>
              <a:pPr>
                <a:defRPr/>
              </a:pPr>
              <a:t>4/16/2018</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E3165C1F-09CF-4B19-B72C-C345DA82421F}"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593725"/>
            <a:ext cx="2182812" cy="57610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563" y="593725"/>
            <a:ext cx="6397625" cy="57610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fld id="{5CF473D3-BF58-4B6D-A579-F2ACAF5DC7D2}" type="datetime1">
              <a:rPr lang="en-US"/>
              <a:pPr>
                <a:defRPr/>
              </a:pPr>
              <a:t>4/16/2018</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3FECE0ED-85F1-42D9-B0A5-459681B2B0B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tekststijl van het model te bewerken</a:t>
            </a:r>
          </a:p>
        </p:txBody>
      </p:sp>
      <p:sp>
        <p:nvSpPr>
          <p:cNvPr id="4" name="Rectangle 7"/>
          <p:cNvSpPr>
            <a:spLocks noGrp="1" noChangeArrowheads="1"/>
          </p:cNvSpPr>
          <p:nvPr>
            <p:ph type="dt" sz="half" idx="10"/>
          </p:nvPr>
        </p:nvSpPr>
        <p:spPr>
          <a:ln/>
        </p:spPr>
        <p:txBody>
          <a:bodyPr/>
          <a:lstStyle>
            <a:lvl1pPr>
              <a:defRPr/>
            </a:lvl1pPr>
          </a:lstStyle>
          <a:p>
            <a:pPr>
              <a:defRPr/>
            </a:pPr>
            <a:fld id="{EF4DA0D7-8692-4036-97CE-8725ABB12A1A}" type="datetime1">
              <a:rPr lang="en-US"/>
              <a:pPr>
                <a:defRPr/>
              </a:pPr>
              <a:t>4/16/2018</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C3777C01-AA87-44E8-B737-19902160122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182563" y="1874838"/>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02163" y="1874838"/>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7"/>
          <p:cNvSpPr>
            <a:spLocks noGrp="1" noChangeArrowheads="1"/>
          </p:cNvSpPr>
          <p:nvPr>
            <p:ph type="dt" sz="half" idx="10"/>
          </p:nvPr>
        </p:nvSpPr>
        <p:spPr>
          <a:ln/>
        </p:spPr>
        <p:txBody>
          <a:bodyPr/>
          <a:lstStyle>
            <a:lvl1pPr>
              <a:defRPr/>
            </a:lvl1pPr>
          </a:lstStyle>
          <a:p>
            <a:pPr>
              <a:defRPr/>
            </a:pPr>
            <a:fld id="{635717D8-F50C-438E-A520-386FFC579F6D}" type="datetime1">
              <a:rPr lang="en-US"/>
              <a:pPr>
                <a:defRPr/>
              </a:pPr>
              <a:t>4/16/2018</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32595308-AB59-4751-89DD-ACB379A252F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7"/>
          <p:cNvSpPr>
            <a:spLocks noGrp="1" noChangeArrowheads="1"/>
          </p:cNvSpPr>
          <p:nvPr>
            <p:ph type="dt" sz="half" idx="10"/>
          </p:nvPr>
        </p:nvSpPr>
        <p:spPr>
          <a:ln/>
        </p:spPr>
        <p:txBody>
          <a:bodyPr/>
          <a:lstStyle>
            <a:lvl1pPr>
              <a:defRPr/>
            </a:lvl1pPr>
          </a:lstStyle>
          <a:p>
            <a:pPr>
              <a:defRPr/>
            </a:pPr>
            <a:fld id="{419F3784-1C0E-43ED-A04A-90E9AB8F6565}" type="datetime1">
              <a:rPr lang="en-US"/>
              <a:pPr>
                <a:defRPr/>
              </a:pPr>
              <a:t>4/16/2018</a:t>
            </a:fld>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9EF691FE-A3FE-4043-B27F-0B9D2420DBA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Rectangle 7"/>
          <p:cNvSpPr>
            <a:spLocks noGrp="1" noChangeArrowheads="1"/>
          </p:cNvSpPr>
          <p:nvPr>
            <p:ph type="dt" sz="half" idx="10"/>
          </p:nvPr>
        </p:nvSpPr>
        <p:spPr>
          <a:ln/>
        </p:spPr>
        <p:txBody>
          <a:bodyPr/>
          <a:lstStyle>
            <a:lvl1pPr>
              <a:defRPr/>
            </a:lvl1pPr>
          </a:lstStyle>
          <a:p>
            <a:pPr>
              <a:defRPr/>
            </a:pPr>
            <a:fld id="{1CAF2903-AE6E-4F34-AFEF-68EC76CF2D2E}" type="datetime1">
              <a:rPr lang="en-US"/>
              <a:pPr>
                <a:defRPr/>
              </a:pPr>
              <a:t>4/16/2018</a:t>
            </a:fld>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7759C7FE-BE6B-403C-A13B-DB95E1BBB64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B86BF4E9-F6DA-4679-B020-990571EB93C5}" type="datetime1">
              <a:rPr lang="en-US"/>
              <a:pPr>
                <a:defRPr/>
              </a:pPr>
              <a:t>4/16/2018</a:t>
            </a:fld>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DBD8D3B4-AE13-4CCB-9CB2-F0FBA626072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Rectangle 7"/>
          <p:cNvSpPr>
            <a:spLocks noGrp="1" noChangeArrowheads="1"/>
          </p:cNvSpPr>
          <p:nvPr>
            <p:ph type="dt" sz="half" idx="10"/>
          </p:nvPr>
        </p:nvSpPr>
        <p:spPr>
          <a:ln/>
        </p:spPr>
        <p:txBody>
          <a:bodyPr/>
          <a:lstStyle>
            <a:lvl1pPr>
              <a:defRPr/>
            </a:lvl1pPr>
          </a:lstStyle>
          <a:p>
            <a:pPr>
              <a:defRPr/>
            </a:pPr>
            <a:fld id="{EF97DCC0-0009-4489-95B1-DBE1513B4FBF}" type="datetime1">
              <a:rPr lang="en-US"/>
              <a:pPr>
                <a:defRPr/>
              </a:pPr>
              <a:t>4/16/2018</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2ABEE75F-C2AF-41B8-B4D6-DD168A1BD37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Rectangle 7"/>
          <p:cNvSpPr>
            <a:spLocks noGrp="1" noChangeArrowheads="1"/>
          </p:cNvSpPr>
          <p:nvPr>
            <p:ph type="dt" sz="half" idx="10"/>
          </p:nvPr>
        </p:nvSpPr>
        <p:spPr>
          <a:ln/>
        </p:spPr>
        <p:txBody>
          <a:bodyPr/>
          <a:lstStyle>
            <a:lvl1pPr>
              <a:defRPr/>
            </a:lvl1pPr>
          </a:lstStyle>
          <a:p>
            <a:pPr>
              <a:defRPr/>
            </a:pPr>
            <a:fld id="{9F9C3383-DE7A-4604-8BB0-2598A49DC2A9}" type="datetime1">
              <a:rPr lang="en-US"/>
              <a:pPr>
                <a:defRPr/>
              </a:pPr>
              <a:t>4/16/2018</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001AE021-1DB0-4744-A82D-1921A958E90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bwMode="auto">
          <a:xfrm>
            <a:off x="182563" y="1874838"/>
            <a:ext cx="8732837" cy="4479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6147" name="Rectangle 10"/>
          <p:cNvSpPr>
            <a:spLocks noGrp="1" noChangeArrowheads="1"/>
          </p:cNvSpPr>
          <p:nvPr>
            <p:ph type="title"/>
          </p:nvPr>
        </p:nvSpPr>
        <p:spPr bwMode="auto">
          <a:xfrm>
            <a:off x="182563" y="593725"/>
            <a:ext cx="8686800" cy="639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Line 3"/>
          <p:cNvSpPr>
            <a:spLocks noChangeShapeType="1"/>
          </p:cNvSpPr>
          <p:nvPr/>
        </p:nvSpPr>
        <p:spPr bwMode="auto">
          <a:xfrm flipV="1">
            <a:off x="274638" y="549275"/>
            <a:ext cx="8594725" cy="0"/>
          </a:xfrm>
          <a:prstGeom prst="line">
            <a:avLst/>
          </a:prstGeom>
          <a:noFill/>
          <a:ln w="9525">
            <a:solidFill>
              <a:schemeClr val="tx1"/>
            </a:solidFill>
            <a:round/>
            <a:headEnd/>
            <a:tailEnd/>
          </a:ln>
        </p:spPr>
        <p:txBody>
          <a:bodyPr/>
          <a:lstStyle/>
          <a:p>
            <a:pPr>
              <a:defRPr/>
            </a:pPr>
            <a:endParaRPr lang="en-US">
              <a:latin typeface="Arial" pitchFamily="34" charset="0"/>
              <a:ea typeface="ＭＳ Ｐゴシック" pitchFamily="34" charset="-128"/>
            </a:endParaRPr>
          </a:p>
        </p:txBody>
      </p:sp>
      <p:sp>
        <p:nvSpPr>
          <p:cNvPr id="260103" name="Rectangle 7"/>
          <p:cNvSpPr>
            <a:spLocks noGrp="1" noChangeArrowheads="1"/>
          </p:cNvSpPr>
          <p:nvPr>
            <p:ph type="dt" sz="half" idx="2"/>
          </p:nvPr>
        </p:nvSpPr>
        <p:spPr bwMode="auto">
          <a:xfrm>
            <a:off x="549275" y="6537325"/>
            <a:ext cx="1004888" cy="184150"/>
          </a:xfrm>
          <a:prstGeom prst="rect">
            <a:avLst/>
          </a:prstGeom>
          <a:noFill/>
          <a:ln>
            <a:noFill/>
          </a:ln>
          <a:effectLst/>
          <a:extLst/>
        </p:spPr>
        <p:txBody>
          <a:bodyPr vert="horz" wrap="square" lIns="92075" tIns="46038" rIns="92075" bIns="46038" numCol="1" anchor="t" anchorCtr="0" compatLnSpc="1">
            <a:prstTxWarp prst="textNoShape">
              <a:avLst/>
            </a:prstTxWarp>
          </a:bodyPr>
          <a:lstStyle>
            <a:lvl1pPr algn="l">
              <a:lnSpc>
                <a:spcPct val="100000"/>
              </a:lnSpc>
              <a:defRPr sz="800">
                <a:solidFill>
                  <a:schemeClr val="tx1"/>
                </a:solidFill>
                <a:latin typeface="Arial" pitchFamily="34" charset="0"/>
                <a:ea typeface="ＭＳ Ｐゴシック" pitchFamily="34" charset="-128"/>
                <a:cs typeface="Arial" pitchFamily="34" charset="0"/>
              </a:defRPr>
            </a:lvl1pPr>
          </a:lstStyle>
          <a:p>
            <a:pPr>
              <a:defRPr/>
            </a:pPr>
            <a:fld id="{7390AC8C-0E8C-4E84-BBCA-097F777BD9B7}" type="datetime1">
              <a:rPr lang="en-US"/>
              <a:pPr>
                <a:defRPr/>
              </a:pPr>
              <a:t>4/16/2018</a:t>
            </a:fld>
            <a:endParaRPr lang="en-US"/>
          </a:p>
        </p:txBody>
      </p:sp>
      <p:sp>
        <p:nvSpPr>
          <p:cNvPr id="260101" name="Rectangle 5"/>
          <p:cNvSpPr>
            <a:spLocks noGrp="1" noChangeArrowheads="1"/>
          </p:cNvSpPr>
          <p:nvPr>
            <p:ph type="sldNum" sz="quarter" idx="4"/>
          </p:nvPr>
        </p:nvSpPr>
        <p:spPr bwMode="black">
          <a:xfrm>
            <a:off x="182563" y="6537325"/>
            <a:ext cx="366712"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a:lnSpc>
                <a:spcPct val="100000"/>
              </a:lnSpc>
              <a:defRPr sz="800">
                <a:solidFill>
                  <a:srgbClr val="000000"/>
                </a:solidFill>
                <a:latin typeface="Arial" pitchFamily="34" charset="0"/>
                <a:ea typeface="ＭＳ Ｐゴシック" pitchFamily="34" charset="-128"/>
                <a:cs typeface="Arial" pitchFamily="34" charset="0"/>
              </a:defRPr>
            </a:lvl1pPr>
          </a:lstStyle>
          <a:p>
            <a:pPr>
              <a:defRPr/>
            </a:pPr>
            <a:fld id="{10062D49-39B2-4AA3-8F3D-CD7D639C23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68"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 id="2147484254" r:id="rId12"/>
    <p:sldLayoutId id="2147484255" r:id="rId13"/>
    <p:sldLayoutId id="2147484256" r:id="rId14"/>
    <p:sldLayoutId id="2147484257" r:id="rId15"/>
  </p:sldLayoutIdLst>
  <p:hf hdr="0" dt="0"/>
  <p:txStyles>
    <p:titleStyle>
      <a:lvl1pPr algn="l" rtl="0" eaLnBrk="0" fontAlgn="base" hangingPunct="0">
        <a:lnSpc>
          <a:spcPct val="90000"/>
        </a:lnSpc>
        <a:spcBef>
          <a:spcPct val="0"/>
        </a:spcBef>
        <a:spcAft>
          <a:spcPct val="0"/>
        </a:spcAft>
        <a:defRPr sz="2200">
          <a:solidFill>
            <a:schemeClr val="hlink"/>
          </a:solidFill>
          <a:latin typeface="+mj-lt"/>
          <a:ea typeface="MS PGothic" pitchFamily="34" charset="-128"/>
          <a:cs typeface="ＭＳ Ｐゴシック" charset="0"/>
        </a:defRPr>
      </a:lvl1pPr>
      <a:lvl2pPr algn="l" rtl="0" eaLnBrk="0" fontAlgn="base" hangingPunct="0">
        <a:lnSpc>
          <a:spcPct val="90000"/>
        </a:lnSpc>
        <a:spcBef>
          <a:spcPct val="0"/>
        </a:spcBef>
        <a:spcAft>
          <a:spcPct val="0"/>
        </a:spcAft>
        <a:defRPr sz="2200">
          <a:solidFill>
            <a:schemeClr val="hlink"/>
          </a:solidFill>
          <a:latin typeface="Arial" charset="0"/>
          <a:ea typeface="MS PGothic" pitchFamily="34" charset="-128"/>
          <a:cs typeface="ＭＳ Ｐゴシック" charset="0"/>
        </a:defRPr>
      </a:lvl2pPr>
      <a:lvl3pPr algn="l" rtl="0" eaLnBrk="0" fontAlgn="base" hangingPunct="0">
        <a:lnSpc>
          <a:spcPct val="90000"/>
        </a:lnSpc>
        <a:spcBef>
          <a:spcPct val="0"/>
        </a:spcBef>
        <a:spcAft>
          <a:spcPct val="0"/>
        </a:spcAft>
        <a:defRPr sz="2200">
          <a:solidFill>
            <a:schemeClr val="hlink"/>
          </a:solidFill>
          <a:latin typeface="Arial" charset="0"/>
          <a:ea typeface="MS PGothic" pitchFamily="34" charset="-128"/>
          <a:cs typeface="ＭＳ Ｐゴシック" charset="0"/>
        </a:defRPr>
      </a:lvl3pPr>
      <a:lvl4pPr algn="l" rtl="0" eaLnBrk="0" fontAlgn="base" hangingPunct="0">
        <a:lnSpc>
          <a:spcPct val="90000"/>
        </a:lnSpc>
        <a:spcBef>
          <a:spcPct val="0"/>
        </a:spcBef>
        <a:spcAft>
          <a:spcPct val="0"/>
        </a:spcAft>
        <a:defRPr sz="2200">
          <a:solidFill>
            <a:schemeClr val="hlink"/>
          </a:solidFill>
          <a:latin typeface="Arial" charset="0"/>
          <a:ea typeface="MS PGothic" pitchFamily="34" charset="-128"/>
          <a:cs typeface="ＭＳ Ｐゴシック" charset="0"/>
        </a:defRPr>
      </a:lvl4pPr>
      <a:lvl5pPr algn="l" rtl="0" eaLnBrk="0" fontAlgn="base" hangingPunct="0">
        <a:lnSpc>
          <a:spcPct val="90000"/>
        </a:lnSpc>
        <a:spcBef>
          <a:spcPct val="0"/>
        </a:spcBef>
        <a:spcAft>
          <a:spcPct val="0"/>
        </a:spcAft>
        <a:defRPr sz="2200">
          <a:solidFill>
            <a:schemeClr val="hlink"/>
          </a:solidFill>
          <a:latin typeface="Arial" charset="0"/>
          <a:ea typeface="MS PGothic" pitchFamily="34" charset="-128"/>
          <a:cs typeface="ＭＳ Ｐゴシック" charset="0"/>
        </a:defRPr>
      </a:lvl5pPr>
      <a:lvl6pPr marL="457200" algn="l" rtl="0" fontAlgn="base">
        <a:lnSpc>
          <a:spcPct val="90000"/>
        </a:lnSpc>
        <a:spcBef>
          <a:spcPct val="0"/>
        </a:spcBef>
        <a:spcAft>
          <a:spcPct val="0"/>
        </a:spcAft>
        <a:defRPr sz="2200">
          <a:solidFill>
            <a:schemeClr val="hlink"/>
          </a:solidFill>
          <a:latin typeface="Arial" charset="0"/>
          <a:ea typeface="ＭＳ Ｐゴシック" charset="0"/>
        </a:defRPr>
      </a:lvl6pPr>
      <a:lvl7pPr marL="914400" algn="l" rtl="0" fontAlgn="base">
        <a:lnSpc>
          <a:spcPct val="90000"/>
        </a:lnSpc>
        <a:spcBef>
          <a:spcPct val="0"/>
        </a:spcBef>
        <a:spcAft>
          <a:spcPct val="0"/>
        </a:spcAft>
        <a:defRPr sz="2200">
          <a:solidFill>
            <a:schemeClr val="hlink"/>
          </a:solidFill>
          <a:latin typeface="Arial" charset="0"/>
          <a:ea typeface="ＭＳ Ｐゴシック" charset="0"/>
        </a:defRPr>
      </a:lvl7pPr>
      <a:lvl8pPr marL="1371600" algn="l" rtl="0" fontAlgn="base">
        <a:lnSpc>
          <a:spcPct val="90000"/>
        </a:lnSpc>
        <a:spcBef>
          <a:spcPct val="0"/>
        </a:spcBef>
        <a:spcAft>
          <a:spcPct val="0"/>
        </a:spcAft>
        <a:defRPr sz="2200">
          <a:solidFill>
            <a:schemeClr val="hlink"/>
          </a:solidFill>
          <a:latin typeface="Arial" charset="0"/>
          <a:ea typeface="ＭＳ Ｐゴシック" charset="0"/>
        </a:defRPr>
      </a:lvl8pPr>
      <a:lvl9pPr marL="1828800" algn="l" rtl="0" fontAlgn="base">
        <a:lnSpc>
          <a:spcPct val="90000"/>
        </a:lnSpc>
        <a:spcBef>
          <a:spcPct val="0"/>
        </a:spcBef>
        <a:spcAft>
          <a:spcPct val="0"/>
        </a:spcAft>
        <a:defRPr sz="2200">
          <a:solidFill>
            <a:schemeClr val="hlink"/>
          </a:solidFill>
          <a:latin typeface="Arial" charset="0"/>
          <a:ea typeface="ＭＳ Ｐゴシック" charset="0"/>
        </a:defRPr>
      </a:lvl9pPr>
    </p:titleStyle>
    <p:bodyStyle>
      <a:lvl1pPr marL="173038" indent="-173038" algn="l" rtl="0" eaLnBrk="0" fontAlgn="base" hangingPunct="0">
        <a:spcBef>
          <a:spcPct val="50000"/>
        </a:spcBef>
        <a:spcAft>
          <a:spcPct val="0"/>
        </a:spcAft>
        <a:buClr>
          <a:schemeClr val="tx1"/>
        </a:buClr>
        <a:buFont typeface="Wingdings" pitchFamily="2" charset="2"/>
        <a:buChar char="§"/>
        <a:defRPr sz="1600">
          <a:solidFill>
            <a:schemeClr val="tx1"/>
          </a:solidFill>
          <a:latin typeface="+mn-lt"/>
          <a:ea typeface="MS PGothic" pitchFamily="34" charset="-128"/>
          <a:cs typeface="ＭＳ Ｐゴシック" charset="0"/>
        </a:defRPr>
      </a:lvl1pPr>
      <a:lvl2pPr marL="509588" indent="-163513" algn="l" rtl="0" eaLnBrk="0" fontAlgn="base" hangingPunct="0">
        <a:spcBef>
          <a:spcPct val="0"/>
        </a:spcBef>
        <a:spcAft>
          <a:spcPct val="0"/>
        </a:spcAft>
        <a:buClr>
          <a:schemeClr val="tx1"/>
        </a:buClr>
        <a:buFont typeface="Arial" charset="0"/>
        <a:buChar char="–"/>
        <a:defRPr sz="1600">
          <a:solidFill>
            <a:schemeClr val="tx1"/>
          </a:solidFill>
          <a:latin typeface="+mn-lt"/>
          <a:ea typeface="MS PGothic" pitchFamily="34" charset="-128"/>
        </a:defRPr>
      </a:lvl2pPr>
      <a:lvl3pPr marL="855663" indent="-173038" algn="l" rtl="0" eaLnBrk="0" fontAlgn="base" hangingPunct="0">
        <a:spcBef>
          <a:spcPct val="0"/>
        </a:spcBef>
        <a:spcAft>
          <a:spcPct val="0"/>
        </a:spcAft>
        <a:buClr>
          <a:schemeClr val="tx1"/>
        </a:buClr>
        <a:buChar char="•"/>
        <a:defRPr sz="1600">
          <a:solidFill>
            <a:schemeClr val="tx1"/>
          </a:solidFill>
          <a:latin typeface="+mn-lt"/>
          <a:ea typeface="MS PGothic" pitchFamily="34" charset="-128"/>
        </a:defRPr>
      </a:lvl3pPr>
      <a:lvl4pPr marL="1203325" indent="-173038" algn="l" rtl="0" eaLnBrk="0" fontAlgn="base" hangingPunct="0">
        <a:spcBef>
          <a:spcPct val="20000"/>
        </a:spcBef>
        <a:spcAft>
          <a:spcPct val="0"/>
        </a:spcAft>
        <a:buClr>
          <a:schemeClr val="bg1"/>
        </a:buClr>
        <a:buChar char="–"/>
        <a:defRPr sz="1600">
          <a:solidFill>
            <a:schemeClr val="bg1"/>
          </a:solidFill>
          <a:latin typeface="+mn-lt"/>
          <a:ea typeface="MS PGothic" pitchFamily="34" charset="-128"/>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ea typeface="MS PGothic" pitchFamily="34" charset="-128"/>
        </a:defRPr>
      </a:lvl5pPr>
      <a:lvl6pPr marL="1997075" indent="-163513" algn="l" rtl="0" fontAlgn="base">
        <a:spcBef>
          <a:spcPct val="20000"/>
        </a:spcBef>
        <a:spcAft>
          <a:spcPct val="0"/>
        </a:spcAft>
        <a:buClr>
          <a:schemeClr val="bg1"/>
        </a:buClr>
        <a:buChar char="»"/>
        <a:defRPr sz="1600">
          <a:solidFill>
            <a:schemeClr val="bg1"/>
          </a:solidFill>
          <a:latin typeface="+mn-lt"/>
          <a:ea typeface="+mn-ea"/>
        </a:defRPr>
      </a:lvl6pPr>
      <a:lvl7pPr marL="2454275" indent="-163513" algn="l" rtl="0" fontAlgn="base">
        <a:spcBef>
          <a:spcPct val="20000"/>
        </a:spcBef>
        <a:spcAft>
          <a:spcPct val="0"/>
        </a:spcAft>
        <a:buClr>
          <a:schemeClr val="bg1"/>
        </a:buClr>
        <a:buChar char="»"/>
        <a:defRPr sz="1600">
          <a:solidFill>
            <a:schemeClr val="bg1"/>
          </a:solidFill>
          <a:latin typeface="+mn-lt"/>
          <a:ea typeface="+mn-ea"/>
        </a:defRPr>
      </a:lvl7pPr>
      <a:lvl8pPr marL="2911475" indent="-163513" algn="l" rtl="0" fontAlgn="base">
        <a:spcBef>
          <a:spcPct val="20000"/>
        </a:spcBef>
        <a:spcAft>
          <a:spcPct val="0"/>
        </a:spcAft>
        <a:buClr>
          <a:schemeClr val="bg1"/>
        </a:buClr>
        <a:buChar char="»"/>
        <a:defRPr sz="1600">
          <a:solidFill>
            <a:schemeClr val="bg1"/>
          </a:solidFill>
          <a:latin typeface="+mn-lt"/>
          <a:ea typeface="+mn-ea"/>
        </a:defRPr>
      </a:lvl8pPr>
      <a:lvl9pPr marL="3368675" indent="-163513" algn="l" rtl="0" fontAlgn="base">
        <a:spcBef>
          <a:spcPct val="20000"/>
        </a:spcBef>
        <a:spcAft>
          <a:spcPct val="0"/>
        </a:spcAft>
        <a:buClr>
          <a:schemeClr val="bg1"/>
        </a:buClr>
        <a:buChar char="»"/>
        <a:defRPr sz="1600">
          <a:solidFill>
            <a:schemeClr val="bg1"/>
          </a:solidFill>
          <a:latin typeface="+mn-lt"/>
          <a:ea typeface="+mn-ea"/>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bwMode="auto">
          <a:xfrm>
            <a:off x="182563" y="1874838"/>
            <a:ext cx="8732837" cy="4479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7171" name="Rectangle 10"/>
          <p:cNvSpPr>
            <a:spLocks noGrp="1" noChangeArrowheads="1"/>
          </p:cNvSpPr>
          <p:nvPr>
            <p:ph type="title"/>
          </p:nvPr>
        </p:nvSpPr>
        <p:spPr bwMode="auto">
          <a:xfrm>
            <a:off x="182563" y="593725"/>
            <a:ext cx="8686800" cy="639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6388" name="Line 3"/>
          <p:cNvSpPr>
            <a:spLocks noChangeShapeType="1"/>
          </p:cNvSpPr>
          <p:nvPr/>
        </p:nvSpPr>
        <p:spPr bwMode="auto">
          <a:xfrm flipV="1">
            <a:off x="274638" y="549275"/>
            <a:ext cx="8594725" cy="0"/>
          </a:xfrm>
          <a:prstGeom prst="line">
            <a:avLst/>
          </a:prstGeom>
          <a:noFill/>
          <a:ln w="9525">
            <a:solidFill>
              <a:schemeClr val="tx1"/>
            </a:solidFill>
            <a:round/>
            <a:headEnd/>
            <a:tailEnd/>
          </a:ln>
        </p:spPr>
        <p:txBody>
          <a:bodyPr/>
          <a:lstStyle/>
          <a:p>
            <a:pPr>
              <a:defRPr/>
            </a:pPr>
            <a:endParaRPr lang="en-US">
              <a:latin typeface="Arial" pitchFamily="34" charset="0"/>
              <a:ea typeface="ＭＳ Ｐゴシック" pitchFamily="34" charset="-128"/>
            </a:endParaRPr>
          </a:p>
        </p:txBody>
      </p:sp>
      <p:sp>
        <p:nvSpPr>
          <p:cNvPr id="16389" name="Rectangle 6"/>
          <p:cNvSpPr>
            <a:spLocks noChangeArrowheads="1"/>
          </p:cNvSpPr>
          <p:nvPr/>
        </p:nvSpPr>
        <p:spPr bwMode="black">
          <a:xfrm>
            <a:off x="7589838" y="6537325"/>
            <a:ext cx="1371600" cy="184150"/>
          </a:xfrm>
          <a:prstGeom prst="rect">
            <a:avLst/>
          </a:prstGeom>
          <a:noFill/>
          <a:ln w="9525">
            <a:noFill/>
            <a:miter lim="800000"/>
            <a:headEnd/>
            <a:tailEnd/>
          </a:ln>
        </p:spPr>
        <p:txBody>
          <a:bodyPr lIns="92075" tIns="46038" rIns="92075" bIns="46038"/>
          <a:lstStyle/>
          <a:p>
            <a:pPr algn="r">
              <a:lnSpc>
                <a:spcPct val="100000"/>
              </a:lnSpc>
              <a:defRPr/>
            </a:pPr>
            <a:r>
              <a:rPr lang="en-US" sz="800" dirty="0">
                <a:solidFill>
                  <a:schemeClr val="tx1"/>
                </a:solidFill>
                <a:latin typeface="Arial" pitchFamily="34" charset="0"/>
                <a:ea typeface="ＭＳ Ｐゴシック" pitchFamily="34" charset="-128"/>
              </a:rPr>
              <a:t>© 2014 IBM Corporation</a:t>
            </a:r>
            <a:endParaRPr lang="en-US" sz="1800" dirty="0">
              <a:solidFill>
                <a:schemeClr val="tx1"/>
              </a:solidFill>
              <a:latin typeface="Arial" pitchFamily="34" charset="0"/>
              <a:ea typeface="ＭＳ Ｐゴシック" pitchFamily="34" charset="-128"/>
            </a:endParaRPr>
          </a:p>
        </p:txBody>
      </p:sp>
      <p:sp>
        <p:nvSpPr>
          <p:cNvPr id="260103" name="Rectangle 7"/>
          <p:cNvSpPr>
            <a:spLocks noGrp="1" noChangeArrowheads="1"/>
          </p:cNvSpPr>
          <p:nvPr>
            <p:ph type="dt" sz="half" idx="2"/>
          </p:nvPr>
        </p:nvSpPr>
        <p:spPr bwMode="auto">
          <a:xfrm>
            <a:off x="549275" y="6537325"/>
            <a:ext cx="1004888" cy="184150"/>
          </a:xfrm>
          <a:prstGeom prst="rect">
            <a:avLst/>
          </a:prstGeom>
          <a:noFill/>
          <a:ln>
            <a:noFill/>
          </a:ln>
          <a:effectLst/>
          <a:extLst/>
        </p:spPr>
        <p:txBody>
          <a:bodyPr vert="horz" wrap="square" lIns="92075" tIns="46038" rIns="92075" bIns="46038" numCol="1" anchor="t" anchorCtr="0" compatLnSpc="1">
            <a:prstTxWarp prst="textNoShape">
              <a:avLst/>
            </a:prstTxWarp>
          </a:bodyPr>
          <a:lstStyle>
            <a:lvl1pPr algn="l">
              <a:lnSpc>
                <a:spcPct val="100000"/>
              </a:lnSpc>
              <a:defRPr sz="800">
                <a:solidFill>
                  <a:schemeClr val="tx1"/>
                </a:solidFill>
                <a:latin typeface="Arial" pitchFamily="34" charset="0"/>
                <a:ea typeface="ＭＳ Ｐゴシック" pitchFamily="34" charset="-128"/>
                <a:cs typeface="Arial" pitchFamily="34" charset="0"/>
              </a:defRPr>
            </a:lvl1pPr>
          </a:lstStyle>
          <a:p>
            <a:pPr>
              <a:defRPr/>
            </a:pPr>
            <a:fld id="{C8CB0201-0063-4496-85A8-593B7C042DBD}" type="datetime1">
              <a:rPr lang="en-US"/>
              <a:pPr>
                <a:defRPr/>
              </a:pPr>
              <a:t>4/16/2018</a:t>
            </a:fld>
            <a:endParaRPr lang="en-US"/>
          </a:p>
        </p:txBody>
      </p:sp>
      <p:pic>
        <p:nvPicPr>
          <p:cNvPr id="7175" name="Picture 8" descr="R120_G137_B251-200"/>
          <p:cNvPicPr>
            <a:picLocks noChangeAspect="1" noChangeArrowheads="1"/>
          </p:cNvPicPr>
          <p:nvPr/>
        </p:nvPicPr>
        <p:blipFill>
          <a:blip r:embed="rId13"/>
          <a:srcRect/>
          <a:stretch>
            <a:fillRect/>
          </a:stretch>
        </p:blipFill>
        <p:spPr bwMode="auto">
          <a:xfrm>
            <a:off x="8280400" y="227013"/>
            <a:ext cx="588963" cy="236537"/>
          </a:xfrm>
          <a:prstGeom prst="rect">
            <a:avLst/>
          </a:prstGeom>
          <a:noFill/>
          <a:ln w="9525">
            <a:noFill/>
            <a:miter lim="800000"/>
            <a:headEnd/>
            <a:tailEnd/>
          </a:ln>
        </p:spPr>
      </p:pic>
      <p:pic>
        <p:nvPicPr>
          <p:cNvPr id="7176" name="Picture 9" descr="Blue IBM logo"/>
          <p:cNvPicPr>
            <a:picLocks noChangeAspect="1" noChangeArrowheads="1"/>
          </p:cNvPicPr>
          <p:nvPr/>
        </p:nvPicPr>
        <p:blipFill>
          <a:blip r:embed="rId13"/>
          <a:srcRect/>
          <a:stretch>
            <a:fillRect/>
          </a:stretch>
        </p:blipFill>
        <p:spPr bwMode="auto">
          <a:xfrm>
            <a:off x="8280400" y="227013"/>
            <a:ext cx="588963" cy="236537"/>
          </a:xfrm>
          <a:prstGeom prst="rect">
            <a:avLst/>
          </a:prstGeom>
          <a:noFill/>
          <a:ln w="9525">
            <a:noFill/>
            <a:miter lim="800000"/>
            <a:headEnd/>
            <a:tailEnd/>
          </a:ln>
        </p:spPr>
      </p:pic>
      <p:sp>
        <p:nvSpPr>
          <p:cNvPr id="260101" name="Rectangle 5"/>
          <p:cNvSpPr>
            <a:spLocks noGrp="1" noChangeArrowheads="1"/>
          </p:cNvSpPr>
          <p:nvPr>
            <p:ph type="sldNum" sz="quarter" idx="4"/>
          </p:nvPr>
        </p:nvSpPr>
        <p:spPr bwMode="black">
          <a:xfrm>
            <a:off x="182563" y="6537325"/>
            <a:ext cx="366712"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a:lnSpc>
                <a:spcPct val="100000"/>
              </a:lnSpc>
              <a:defRPr sz="800">
                <a:solidFill>
                  <a:srgbClr val="000000"/>
                </a:solidFill>
                <a:latin typeface="Arial" pitchFamily="34" charset="0"/>
                <a:ea typeface="ＭＳ Ｐゴシック" pitchFamily="34" charset="-128"/>
                <a:cs typeface="Arial" pitchFamily="34" charset="0"/>
              </a:defRPr>
            </a:lvl1pPr>
          </a:lstStyle>
          <a:p>
            <a:pPr>
              <a:defRPr/>
            </a:pPr>
            <a:fld id="{9997FB21-6CA1-45E8-BAFF-D74EAE2CB91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69"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Lst>
  <p:hf hdr="0" dt="0"/>
  <p:txStyles>
    <p:titleStyle>
      <a:lvl1pPr algn="l" rtl="0" eaLnBrk="0" fontAlgn="base" hangingPunct="0">
        <a:lnSpc>
          <a:spcPct val="90000"/>
        </a:lnSpc>
        <a:spcBef>
          <a:spcPct val="0"/>
        </a:spcBef>
        <a:spcAft>
          <a:spcPct val="0"/>
        </a:spcAft>
        <a:defRPr sz="2200">
          <a:solidFill>
            <a:schemeClr val="hlink"/>
          </a:solidFill>
          <a:latin typeface="+mj-lt"/>
          <a:ea typeface="MS PGothic" pitchFamily="34" charset="-128"/>
          <a:cs typeface="ＭＳ Ｐゴシック" charset="0"/>
        </a:defRPr>
      </a:lvl1pPr>
      <a:lvl2pPr algn="l" rtl="0" eaLnBrk="0" fontAlgn="base" hangingPunct="0">
        <a:lnSpc>
          <a:spcPct val="90000"/>
        </a:lnSpc>
        <a:spcBef>
          <a:spcPct val="0"/>
        </a:spcBef>
        <a:spcAft>
          <a:spcPct val="0"/>
        </a:spcAft>
        <a:defRPr sz="2200">
          <a:solidFill>
            <a:schemeClr val="hlink"/>
          </a:solidFill>
          <a:latin typeface="Arial" charset="0"/>
          <a:ea typeface="MS PGothic" pitchFamily="34" charset="-128"/>
          <a:cs typeface="ＭＳ Ｐゴシック" charset="0"/>
        </a:defRPr>
      </a:lvl2pPr>
      <a:lvl3pPr algn="l" rtl="0" eaLnBrk="0" fontAlgn="base" hangingPunct="0">
        <a:lnSpc>
          <a:spcPct val="90000"/>
        </a:lnSpc>
        <a:spcBef>
          <a:spcPct val="0"/>
        </a:spcBef>
        <a:spcAft>
          <a:spcPct val="0"/>
        </a:spcAft>
        <a:defRPr sz="2200">
          <a:solidFill>
            <a:schemeClr val="hlink"/>
          </a:solidFill>
          <a:latin typeface="Arial" charset="0"/>
          <a:ea typeface="MS PGothic" pitchFamily="34" charset="-128"/>
          <a:cs typeface="ＭＳ Ｐゴシック" charset="0"/>
        </a:defRPr>
      </a:lvl3pPr>
      <a:lvl4pPr algn="l" rtl="0" eaLnBrk="0" fontAlgn="base" hangingPunct="0">
        <a:lnSpc>
          <a:spcPct val="90000"/>
        </a:lnSpc>
        <a:spcBef>
          <a:spcPct val="0"/>
        </a:spcBef>
        <a:spcAft>
          <a:spcPct val="0"/>
        </a:spcAft>
        <a:defRPr sz="2200">
          <a:solidFill>
            <a:schemeClr val="hlink"/>
          </a:solidFill>
          <a:latin typeface="Arial" charset="0"/>
          <a:ea typeface="MS PGothic" pitchFamily="34" charset="-128"/>
          <a:cs typeface="ＭＳ Ｐゴシック" charset="0"/>
        </a:defRPr>
      </a:lvl4pPr>
      <a:lvl5pPr algn="l" rtl="0" eaLnBrk="0" fontAlgn="base" hangingPunct="0">
        <a:lnSpc>
          <a:spcPct val="90000"/>
        </a:lnSpc>
        <a:spcBef>
          <a:spcPct val="0"/>
        </a:spcBef>
        <a:spcAft>
          <a:spcPct val="0"/>
        </a:spcAft>
        <a:defRPr sz="2200">
          <a:solidFill>
            <a:schemeClr val="hlink"/>
          </a:solidFill>
          <a:latin typeface="Arial" charset="0"/>
          <a:ea typeface="MS PGothic" pitchFamily="34" charset="-128"/>
          <a:cs typeface="ＭＳ Ｐゴシック" charset="0"/>
        </a:defRPr>
      </a:lvl5pPr>
      <a:lvl6pPr marL="457200" algn="l" rtl="0" eaLnBrk="0" fontAlgn="base" hangingPunct="0">
        <a:lnSpc>
          <a:spcPct val="90000"/>
        </a:lnSpc>
        <a:spcBef>
          <a:spcPct val="0"/>
        </a:spcBef>
        <a:spcAft>
          <a:spcPct val="0"/>
        </a:spcAft>
        <a:defRPr sz="2200">
          <a:solidFill>
            <a:schemeClr val="hlink"/>
          </a:solidFill>
          <a:latin typeface="Arial" charset="0"/>
          <a:ea typeface="ＭＳ Ｐゴシック" pitchFamily="34" charset="-128"/>
        </a:defRPr>
      </a:lvl6pPr>
      <a:lvl7pPr marL="914400" algn="l" rtl="0" eaLnBrk="0" fontAlgn="base" hangingPunct="0">
        <a:lnSpc>
          <a:spcPct val="90000"/>
        </a:lnSpc>
        <a:spcBef>
          <a:spcPct val="0"/>
        </a:spcBef>
        <a:spcAft>
          <a:spcPct val="0"/>
        </a:spcAft>
        <a:defRPr sz="2200">
          <a:solidFill>
            <a:schemeClr val="hlink"/>
          </a:solidFill>
          <a:latin typeface="Arial" charset="0"/>
          <a:ea typeface="ＭＳ Ｐゴシック" pitchFamily="34" charset="-128"/>
        </a:defRPr>
      </a:lvl7pPr>
      <a:lvl8pPr marL="1371600" algn="l" rtl="0" eaLnBrk="0" fontAlgn="base" hangingPunct="0">
        <a:lnSpc>
          <a:spcPct val="90000"/>
        </a:lnSpc>
        <a:spcBef>
          <a:spcPct val="0"/>
        </a:spcBef>
        <a:spcAft>
          <a:spcPct val="0"/>
        </a:spcAft>
        <a:defRPr sz="2200">
          <a:solidFill>
            <a:schemeClr val="hlink"/>
          </a:solidFill>
          <a:latin typeface="Arial" charset="0"/>
          <a:ea typeface="ＭＳ Ｐゴシック" pitchFamily="34" charset="-128"/>
        </a:defRPr>
      </a:lvl8pPr>
      <a:lvl9pPr marL="1828800" algn="l" rtl="0" eaLnBrk="0" fontAlgn="base" hangingPunct="0">
        <a:lnSpc>
          <a:spcPct val="90000"/>
        </a:lnSpc>
        <a:spcBef>
          <a:spcPct val="0"/>
        </a:spcBef>
        <a:spcAft>
          <a:spcPct val="0"/>
        </a:spcAft>
        <a:defRPr sz="2200">
          <a:solidFill>
            <a:schemeClr val="hlink"/>
          </a:solidFill>
          <a:latin typeface="Arial" charset="0"/>
          <a:ea typeface="ＭＳ Ｐゴシック" pitchFamily="34" charset="-128"/>
        </a:defRPr>
      </a:lvl9pPr>
    </p:titleStyle>
    <p:bodyStyle>
      <a:lvl1pPr marL="173038" indent="-173038" algn="l" rtl="0" eaLnBrk="0" fontAlgn="base" hangingPunct="0">
        <a:spcBef>
          <a:spcPct val="50000"/>
        </a:spcBef>
        <a:spcAft>
          <a:spcPct val="0"/>
        </a:spcAft>
        <a:buClr>
          <a:schemeClr val="tx1"/>
        </a:buClr>
        <a:buFont typeface="Wingdings" pitchFamily="2" charset="2"/>
        <a:buChar char="§"/>
        <a:defRPr sz="1600">
          <a:solidFill>
            <a:schemeClr val="tx1"/>
          </a:solidFill>
          <a:latin typeface="+mn-lt"/>
          <a:ea typeface="MS PGothic" pitchFamily="34" charset="-128"/>
          <a:cs typeface="ＭＳ Ｐゴシック" charset="0"/>
        </a:defRPr>
      </a:lvl1pPr>
      <a:lvl2pPr marL="509588" indent="-163513" algn="l" rtl="0" eaLnBrk="0" fontAlgn="base" hangingPunct="0">
        <a:spcBef>
          <a:spcPct val="0"/>
        </a:spcBef>
        <a:spcAft>
          <a:spcPct val="0"/>
        </a:spcAft>
        <a:buClr>
          <a:schemeClr val="tx1"/>
        </a:buClr>
        <a:buFont typeface="Arial" charset="0"/>
        <a:buChar char="–"/>
        <a:defRPr sz="1600">
          <a:solidFill>
            <a:schemeClr val="tx1"/>
          </a:solidFill>
          <a:latin typeface="+mn-lt"/>
          <a:ea typeface="MS PGothic" pitchFamily="34" charset="-128"/>
        </a:defRPr>
      </a:lvl2pPr>
      <a:lvl3pPr marL="855663" indent="-173038" algn="l" rtl="0" eaLnBrk="0" fontAlgn="base" hangingPunct="0">
        <a:spcBef>
          <a:spcPct val="0"/>
        </a:spcBef>
        <a:spcAft>
          <a:spcPct val="0"/>
        </a:spcAft>
        <a:buClr>
          <a:schemeClr val="tx1"/>
        </a:buClr>
        <a:buChar char="•"/>
        <a:defRPr sz="1600">
          <a:solidFill>
            <a:schemeClr val="tx1"/>
          </a:solidFill>
          <a:latin typeface="+mn-lt"/>
          <a:ea typeface="MS PGothic" pitchFamily="34" charset="-128"/>
        </a:defRPr>
      </a:lvl3pPr>
      <a:lvl4pPr marL="1203325" indent="-173038" algn="l" rtl="0" eaLnBrk="0" fontAlgn="base" hangingPunct="0">
        <a:spcBef>
          <a:spcPct val="20000"/>
        </a:spcBef>
        <a:spcAft>
          <a:spcPct val="0"/>
        </a:spcAft>
        <a:buClr>
          <a:schemeClr val="bg1"/>
        </a:buClr>
        <a:buChar char="–"/>
        <a:defRPr sz="1600">
          <a:solidFill>
            <a:schemeClr val="bg1"/>
          </a:solidFill>
          <a:latin typeface="+mn-lt"/>
          <a:ea typeface="MS PGothic" pitchFamily="34" charset="-128"/>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ea typeface="MS PGothic" pitchFamily="34" charset="-128"/>
        </a:defRPr>
      </a:lvl5pPr>
      <a:lvl6pPr marL="1997075" indent="-163513" algn="l" rtl="0" eaLnBrk="0" fontAlgn="base" hangingPunct="0">
        <a:spcBef>
          <a:spcPct val="20000"/>
        </a:spcBef>
        <a:spcAft>
          <a:spcPct val="0"/>
        </a:spcAft>
        <a:buClr>
          <a:schemeClr val="bg1"/>
        </a:buClr>
        <a:buChar char="»"/>
        <a:defRPr sz="1600">
          <a:solidFill>
            <a:schemeClr val="bg1"/>
          </a:solidFill>
          <a:latin typeface="+mn-lt"/>
          <a:ea typeface="+mn-ea"/>
        </a:defRPr>
      </a:lvl6pPr>
      <a:lvl7pPr marL="2454275" indent="-163513" algn="l" rtl="0" eaLnBrk="0" fontAlgn="base" hangingPunct="0">
        <a:spcBef>
          <a:spcPct val="20000"/>
        </a:spcBef>
        <a:spcAft>
          <a:spcPct val="0"/>
        </a:spcAft>
        <a:buClr>
          <a:schemeClr val="bg1"/>
        </a:buClr>
        <a:buChar char="»"/>
        <a:defRPr sz="1600">
          <a:solidFill>
            <a:schemeClr val="bg1"/>
          </a:solidFill>
          <a:latin typeface="+mn-lt"/>
          <a:ea typeface="+mn-ea"/>
        </a:defRPr>
      </a:lvl7pPr>
      <a:lvl8pPr marL="2911475" indent="-163513" algn="l" rtl="0" eaLnBrk="0" fontAlgn="base" hangingPunct="0">
        <a:spcBef>
          <a:spcPct val="20000"/>
        </a:spcBef>
        <a:spcAft>
          <a:spcPct val="0"/>
        </a:spcAft>
        <a:buClr>
          <a:schemeClr val="bg1"/>
        </a:buClr>
        <a:buChar char="»"/>
        <a:defRPr sz="1600">
          <a:solidFill>
            <a:schemeClr val="bg1"/>
          </a:solidFill>
          <a:latin typeface="+mn-lt"/>
          <a:ea typeface="+mn-ea"/>
        </a:defRPr>
      </a:lvl8pPr>
      <a:lvl9pPr marL="3368675" indent="-163513" algn="l" rtl="0" eaLnBrk="0" fontAlgn="base" hangingPunct="0">
        <a:spcBef>
          <a:spcPct val="20000"/>
        </a:spcBef>
        <a:spcAft>
          <a:spcPct val="0"/>
        </a:spcAft>
        <a:buClr>
          <a:schemeClr val="bg1"/>
        </a:buClr>
        <a:buChar char="»"/>
        <a:defRPr sz="16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wnloads.cloudsecurityalliance.org/assets/research/security-guidance/csaguide.v3.0.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ownloads.cloudsecurityalliance.org/assets/research/security-guidance/csaguide.v3.0.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downloads.cloudsecurityalliance.org/assets/research/security-guidance/csaguide.v3.0.pdf"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s://downloads.cloudsecurityalliance.org/assets/research/security-guidance/csaguide.v3.0.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hyperlink" Target="http://www.iso27001security.com/html/iso27000.html" TargetMode="External"/><Relationship Id="rId3" Type="http://schemas.openxmlformats.org/officeDocument/2006/relationships/image" Target="../media/image18.png"/><Relationship Id="rId7" Type="http://schemas.openxmlformats.org/officeDocument/2006/relationships/hyperlink" Target="http://www.iso27001security.com/html/27036.html"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www.iso27001security.com/html/27031.html" TargetMode="External"/><Relationship Id="rId5" Type="http://schemas.openxmlformats.org/officeDocument/2006/relationships/hyperlink" Target="http://www.iso27001security.com/html/27018.html" TargetMode="External"/><Relationship Id="rId4" Type="http://schemas.openxmlformats.org/officeDocument/2006/relationships/hyperlink" Target="http://www.iso27001security.com/html/27002.html" TargetMode="External"/><Relationship Id="rId9"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hyperlink" Target="https://www.ibm.com/developerworks/community/blogs/accelerate/resource/IBMOpenStack&amp;Cloud.pdf?lang=en" TargetMode="External"/><Relationship Id="rId2" Type="http://schemas.openxmlformats.org/officeDocument/2006/relationships/hyperlink" Target="http://advisera.com/27001academy/blog/2015/11/30/iso-27001-vs-iso-27017-information-security-controls-for-cloud-services/"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0.wmf"/><Relationship Id="rId5" Type="http://schemas.openxmlformats.org/officeDocument/2006/relationships/package" Target="../embeddings/Microsoft_Excel_Worksheet.xlsx"/><Relationship Id="rId4" Type="http://schemas.openxmlformats.org/officeDocument/2006/relationships/hyperlink" Target="https://cloudsecurityalliance.org/download/cloud-controls-matrix-v3-0-1/"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hyperlink" Target="https://www.ibm.com/developerworks/community/blogs/accelerate/resource/IBMOpenStack&amp;Cloud.pdf?lang=en" TargetMode="External"/><Relationship Id="rId5" Type="http://schemas.openxmlformats.org/officeDocument/2006/relationships/hyperlink" Target="http://trade.gov/media/publications/pdf/safeharbor-selfcert2009.pdf" TargetMode="External"/><Relationship Id="rId4" Type="http://schemas.openxmlformats.org/officeDocument/2006/relationships/image" Target="../media/image26.wmf"/></Relationships>
</file>

<file path=ppt/slides/_rels/slide32.xml.rels><?xml version="1.0" encoding="UTF-8" standalone="yes"?>
<Relationships xmlns="http://schemas.openxmlformats.org/package/2006/relationships"><Relationship Id="rId3" Type="http://schemas.openxmlformats.org/officeDocument/2006/relationships/hyperlink" Target="https://www.ibm.com/developerworks/community/blogs/accelerate/resource/IBMOpenStack&amp;Cloud.pdf?lang=en" TargetMode="External"/><Relationship Id="rId2" Type="http://schemas.openxmlformats.org/officeDocument/2006/relationships/hyperlink" Target="http://trade.gov/media/publications/pdf/safeharbor-selfcert2009.pdf"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iso.org/iso/home/store/catalogue_tc/catalogue_detail.htm?csnumber=61498" TargetMode="External"/><Relationship Id="rId2" Type="http://schemas.openxmlformats.org/officeDocument/2006/relationships/hyperlink" Target="http://trade.gov/media/publications/pdf/safeharbor-selfcert2009.pdf" TargetMode="External"/><Relationship Id="rId1" Type="http://schemas.openxmlformats.org/officeDocument/2006/relationships/slideLayout" Target="../slideLayouts/slideLayout7.xml"/><Relationship Id="rId4" Type="http://schemas.openxmlformats.org/officeDocument/2006/relationships/hyperlink" Target="https://www.ibm.com/developerworks/community/blogs/accelerate/resource/IBMOpenStack&amp;Cloud.pdf?lang=en"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advisera.com/27001academy/blog/2015/11/16/iso-27001-vs-iso-27018-standard-for-protecting-privacy-in-the-cloud/?icn=free-blog-27001&amp;ici=top-iso-27001-vs-iso-27018-standard-for-protecting-privacy-in-the-cloud-txt" TargetMode="External"/><Relationship Id="rId2" Type="http://schemas.openxmlformats.org/officeDocument/2006/relationships/hyperlink" Target="http://trade.gov/media/publications/pdf/safeharbor-selfcert2009.pdf" TargetMode="External"/><Relationship Id="rId1" Type="http://schemas.openxmlformats.org/officeDocument/2006/relationships/slideLayout" Target="../slideLayouts/slideLayout7.xml"/><Relationship Id="rId4" Type="http://schemas.openxmlformats.org/officeDocument/2006/relationships/hyperlink" Target="https://www.ibm.com/developerworks/community/blogs/accelerate/resource/IBMOpenStack&amp;Cloud.pdf?lang=en"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hyperlink" Target="http://www.zdnet.com/blog/btl/european-companies-need-confidence-over-patriot-act-concerns/56878" TargetMode="External"/><Relationship Id="rId2" Type="http://schemas.openxmlformats.org/officeDocument/2006/relationships/hyperlink" Target="http://www.zdnet.com/blog/igeneration/microsoft-admits-patriot-act-can-access-eu-based-cloud-data/11225"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www.theregister.co.uk/2015/10/06/safe_harbour_walls_come_tumbling_down/"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zdnet.com/microsoft-to-encrypt-network-traffic-amid-nsa-datacenter-link-tapping-claims-7000023687/"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hyperlink" Target="http://public.dhe.ibm.com/common/ssi/ecm/en/sec03016gben/SEC03016GBEN.PDF" TargetMode="External"/><Relationship Id="rId3" Type="http://schemas.openxmlformats.org/officeDocument/2006/relationships/hyperlink" Target="ftp://public.dhe.ibm.com/software/tivoli/whitepapers/outlook_emerging_security_technology_trends.pdf" TargetMode="External"/><Relationship Id="rId7" Type="http://schemas.openxmlformats.org/officeDocument/2006/relationships/hyperlink" Target="http://www.ibm.com/developerworks/cloud/library/cl-rev1security.html" TargetMode="External"/><Relationship Id="rId2" Type="http://schemas.openxmlformats.org/officeDocument/2006/relationships/hyperlink" Target="http://www.cloudstandardscustomercouncil.org/security-d.htm" TargetMode="External"/><Relationship Id="rId1" Type="http://schemas.openxmlformats.org/officeDocument/2006/relationships/slideLayout" Target="../slideLayouts/slideLayout6.xml"/><Relationship Id="rId6" Type="http://schemas.openxmlformats.org/officeDocument/2006/relationships/hyperlink" Target="http://www.redbooks.ibm.com/redbooks/pdfs/sg248100.pdf" TargetMode="External"/><Relationship Id="rId11" Type="http://schemas.openxmlformats.org/officeDocument/2006/relationships/hyperlink" Target="http://www.ibm.com/ibm/files/I581626T50867W87/IBM_Cloud_Security_Who_do_you_trust_LR.pdf" TargetMode="External"/><Relationship Id="rId5" Type="http://schemas.openxmlformats.org/officeDocument/2006/relationships/hyperlink" Target="http://www.redbooks.ibm.com/redpapers/pdfs/redp4528.pdf" TargetMode="External"/><Relationship Id="rId10" Type="http://schemas.openxmlformats.org/officeDocument/2006/relationships/hyperlink" Target="ftp://ftp.software.ibm.com/software/th/downloads/03_Virtualization_Cloud_Security_How_to_de-risk_Security_in_a_Cloud_Virtual_environment.pdf" TargetMode="External"/><Relationship Id="rId4" Type="http://schemas.openxmlformats.org/officeDocument/2006/relationships/hyperlink" Target="http://www.redbooks.ibm.com/redpapers/pdfs/redp4614.pdf" TargetMode="External"/><Relationship Id="rId9" Type="http://schemas.openxmlformats.org/officeDocument/2006/relationships/hyperlink" Target="https://www-304.ibm.com/events/wwe/grp/grp004.nsf/vLookupPDFs/FINAL--Demystifying%20Cloud--Defining%20a%20Path%20Forward/$file/FINAL--Demystifying%20Cloud--Defining%20a%20Path%20Forward.pdf"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cloudsecurityalliance.org/education/white-papers-and-educational-material/white-papers/" TargetMode="External"/><Relationship Id="rId7" Type="http://schemas.openxmlformats.org/officeDocument/2006/relationships/hyperlink" Target="http://www.ibm.com/developerworks/cloud/library/cl-rev1security.html" TargetMode="External"/><Relationship Id="rId2" Type="http://schemas.openxmlformats.org/officeDocument/2006/relationships/hyperlink" Target="https://cloudsecurityalliance.org/" TargetMode="External"/><Relationship Id="rId1" Type="http://schemas.openxmlformats.org/officeDocument/2006/relationships/slideLayout" Target="../slideLayouts/slideLayout6.xml"/><Relationship Id="rId6" Type="http://schemas.openxmlformats.org/officeDocument/2006/relationships/hyperlink" Target="https://www6.software.ibm.com/developerworks/offers/techbriefings/cc4d-replays/session2_dcarew.pdf" TargetMode="External"/><Relationship Id="rId5" Type="http://schemas.openxmlformats.org/officeDocument/2006/relationships/hyperlink" Target="http://www.cloudsecurityalliance.org/guidance/csaguide.v3.0.pdf" TargetMode="External"/><Relationship Id="rId4" Type="http://schemas.openxmlformats.org/officeDocument/2006/relationships/hyperlink" Target="https://downloads.cloudsecurityalliance.org/assets/research/collaborative/Security-Considerations-for-Private-vs-Public-Clouds.pdf" TargetMode="External"/></Relationships>
</file>

<file path=ppt/slides/_rels/slide46.xml.rels><?xml version="1.0" encoding="UTF-8" standalone="yes"?>
<Relationships xmlns="http://schemas.openxmlformats.org/package/2006/relationships"><Relationship Id="rId2" Type="http://schemas.openxmlformats.org/officeDocument/2006/relationships/hyperlink" Target="http://www.ibm.com/developerworks/cloud/library/cl-rev1security.html" TargetMode="Externa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www.cloudstandardscustomercouncil.org/security-d.htm"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downloads.cloudsecurityalliance.org/assets/research/security-guidance/csaguide.v3.0.pdf"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downloads.cloudsecurityalliance.org/assets/research/security-guidance/csaguide.v3.0.pdf" TargetMode="External"/><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2"/>
          <p:cNvSpPr>
            <a:spLocks noGrp="1" noChangeArrowheads="1"/>
          </p:cNvSpPr>
          <p:nvPr>
            <p:ph type="ctrTitle" idx="4294967295"/>
          </p:nvPr>
        </p:nvSpPr>
        <p:spPr>
          <a:xfrm>
            <a:off x="685800" y="2130425"/>
            <a:ext cx="7772400" cy="1470025"/>
          </a:xfrm>
          <a:noFill/>
        </p:spPr>
        <p:txBody>
          <a:bodyPr/>
          <a:lstStyle/>
          <a:p>
            <a:r>
              <a:rPr lang="en-US" b="1">
                <a:solidFill>
                  <a:schemeClr val="tx1"/>
                </a:solidFill>
              </a:rPr>
              <a:t> </a:t>
            </a:r>
          </a:p>
        </p:txBody>
      </p:sp>
      <p:sp>
        <p:nvSpPr>
          <p:cNvPr id="10243" name="Rectangle 13"/>
          <p:cNvSpPr>
            <a:spLocks noGrp="1" noChangeArrowheads="1"/>
          </p:cNvSpPr>
          <p:nvPr>
            <p:ph type="subTitle" idx="4294967295"/>
          </p:nvPr>
        </p:nvSpPr>
        <p:spPr>
          <a:xfrm>
            <a:off x="1371600" y="3886200"/>
            <a:ext cx="6400800" cy="1752600"/>
          </a:xfrm>
          <a:noFill/>
        </p:spPr>
        <p:txBody>
          <a:bodyPr/>
          <a:lstStyle/>
          <a:p>
            <a:pPr marL="0" indent="0">
              <a:spcBef>
                <a:spcPct val="25000"/>
              </a:spcBef>
              <a:buFont typeface="Wingdings" pitchFamily="2" charset="2"/>
              <a:buNone/>
            </a:pPr>
            <a:r>
              <a:rPr lang="en-US" sz="1000"/>
              <a:t> </a:t>
            </a:r>
          </a:p>
        </p:txBody>
      </p:sp>
      <p:sp>
        <p:nvSpPr>
          <p:cNvPr id="6" name="Title 1"/>
          <p:cNvSpPr txBox="1">
            <a:spLocks/>
          </p:cNvSpPr>
          <p:nvPr/>
        </p:nvSpPr>
        <p:spPr>
          <a:xfrm>
            <a:off x="182563" y="3840797"/>
            <a:ext cx="8686800" cy="639763"/>
          </a:xfrm>
          <a:prstGeom prst="rect">
            <a:avLst/>
          </a:prstGeom>
        </p:spPr>
        <p:txBody>
          <a:bodyPr/>
          <a:lstStyle>
            <a:lvl1pPr algn="l" rtl="0" eaLnBrk="0" fontAlgn="base" hangingPunct="0">
              <a:lnSpc>
                <a:spcPct val="90000"/>
              </a:lnSpc>
              <a:spcBef>
                <a:spcPct val="0"/>
              </a:spcBef>
              <a:spcAft>
                <a:spcPct val="0"/>
              </a:spcAft>
              <a:defRPr sz="2200">
                <a:solidFill>
                  <a:schemeClr val="hlink"/>
                </a:solidFill>
                <a:latin typeface="+mj-lt"/>
                <a:ea typeface="MS PGothic" pitchFamily="34" charset="-128"/>
                <a:cs typeface="ＭＳ Ｐゴシック" charset="0"/>
              </a:defRPr>
            </a:lvl1pPr>
            <a:lvl2pPr algn="l" rtl="0" eaLnBrk="0" fontAlgn="base" hangingPunct="0">
              <a:lnSpc>
                <a:spcPct val="90000"/>
              </a:lnSpc>
              <a:spcBef>
                <a:spcPct val="0"/>
              </a:spcBef>
              <a:spcAft>
                <a:spcPct val="0"/>
              </a:spcAft>
              <a:defRPr sz="2200">
                <a:solidFill>
                  <a:schemeClr val="hlink"/>
                </a:solidFill>
                <a:latin typeface="Arial" charset="0"/>
                <a:ea typeface="MS PGothic" pitchFamily="34" charset="-128"/>
                <a:cs typeface="ＭＳ Ｐゴシック" charset="0"/>
              </a:defRPr>
            </a:lvl2pPr>
            <a:lvl3pPr algn="l" rtl="0" eaLnBrk="0" fontAlgn="base" hangingPunct="0">
              <a:lnSpc>
                <a:spcPct val="90000"/>
              </a:lnSpc>
              <a:spcBef>
                <a:spcPct val="0"/>
              </a:spcBef>
              <a:spcAft>
                <a:spcPct val="0"/>
              </a:spcAft>
              <a:defRPr sz="2200">
                <a:solidFill>
                  <a:schemeClr val="hlink"/>
                </a:solidFill>
                <a:latin typeface="Arial" charset="0"/>
                <a:ea typeface="MS PGothic" pitchFamily="34" charset="-128"/>
                <a:cs typeface="ＭＳ Ｐゴシック" charset="0"/>
              </a:defRPr>
            </a:lvl3pPr>
            <a:lvl4pPr algn="l" rtl="0" eaLnBrk="0" fontAlgn="base" hangingPunct="0">
              <a:lnSpc>
                <a:spcPct val="90000"/>
              </a:lnSpc>
              <a:spcBef>
                <a:spcPct val="0"/>
              </a:spcBef>
              <a:spcAft>
                <a:spcPct val="0"/>
              </a:spcAft>
              <a:defRPr sz="2200">
                <a:solidFill>
                  <a:schemeClr val="hlink"/>
                </a:solidFill>
                <a:latin typeface="Arial" charset="0"/>
                <a:ea typeface="MS PGothic" pitchFamily="34" charset="-128"/>
                <a:cs typeface="ＭＳ Ｐゴシック" charset="0"/>
              </a:defRPr>
            </a:lvl4pPr>
            <a:lvl5pPr algn="l" rtl="0" eaLnBrk="0" fontAlgn="base" hangingPunct="0">
              <a:lnSpc>
                <a:spcPct val="90000"/>
              </a:lnSpc>
              <a:spcBef>
                <a:spcPct val="0"/>
              </a:spcBef>
              <a:spcAft>
                <a:spcPct val="0"/>
              </a:spcAft>
              <a:defRPr sz="2200">
                <a:solidFill>
                  <a:schemeClr val="hlink"/>
                </a:solidFill>
                <a:latin typeface="Arial" charset="0"/>
                <a:ea typeface="MS PGothic" pitchFamily="34" charset="-128"/>
                <a:cs typeface="ＭＳ Ｐゴシック" charset="0"/>
              </a:defRPr>
            </a:lvl5pPr>
            <a:lvl6pPr marL="457200" algn="l" rtl="0" fontAlgn="base">
              <a:lnSpc>
                <a:spcPct val="90000"/>
              </a:lnSpc>
              <a:spcBef>
                <a:spcPct val="0"/>
              </a:spcBef>
              <a:spcAft>
                <a:spcPct val="0"/>
              </a:spcAft>
              <a:defRPr sz="2200">
                <a:solidFill>
                  <a:schemeClr val="hlink"/>
                </a:solidFill>
                <a:latin typeface="Arial" charset="0"/>
                <a:ea typeface="ＭＳ Ｐゴシック" charset="0"/>
              </a:defRPr>
            </a:lvl6pPr>
            <a:lvl7pPr marL="914400" algn="l" rtl="0" fontAlgn="base">
              <a:lnSpc>
                <a:spcPct val="90000"/>
              </a:lnSpc>
              <a:spcBef>
                <a:spcPct val="0"/>
              </a:spcBef>
              <a:spcAft>
                <a:spcPct val="0"/>
              </a:spcAft>
              <a:defRPr sz="2200">
                <a:solidFill>
                  <a:schemeClr val="hlink"/>
                </a:solidFill>
                <a:latin typeface="Arial" charset="0"/>
                <a:ea typeface="ＭＳ Ｐゴシック" charset="0"/>
              </a:defRPr>
            </a:lvl7pPr>
            <a:lvl8pPr marL="1371600" algn="l" rtl="0" fontAlgn="base">
              <a:lnSpc>
                <a:spcPct val="90000"/>
              </a:lnSpc>
              <a:spcBef>
                <a:spcPct val="0"/>
              </a:spcBef>
              <a:spcAft>
                <a:spcPct val="0"/>
              </a:spcAft>
              <a:defRPr sz="2200">
                <a:solidFill>
                  <a:schemeClr val="hlink"/>
                </a:solidFill>
                <a:latin typeface="Arial" charset="0"/>
                <a:ea typeface="ＭＳ Ｐゴシック" charset="0"/>
              </a:defRPr>
            </a:lvl8pPr>
            <a:lvl9pPr marL="1828800" algn="l" rtl="0" fontAlgn="base">
              <a:lnSpc>
                <a:spcPct val="90000"/>
              </a:lnSpc>
              <a:spcBef>
                <a:spcPct val="0"/>
              </a:spcBef>
              <a:spcAft>
                <a:spcPct val="0"/>
              </a:spcAft>
              <a:defRPr sz="2200">
                <a:solidFill>
                  <a:schemeClr val="hlink"/>
                </a:solidFill>
                <a:latin typeface="Arial" charset="0"/>
                <a:ea typeface="ＭＳ Ｐゴシック" charset="0"/>
              </a:defRPr>
            </a:lvl9pPr>
          </a:lstStyle>
          <a:p>
            <a:pPr algn="ctr"/>
            <a:r>
              <a:rPr lang="en-US" sz="4400" kern="0">
                <a:solidFill>
                  <a:schemeClr val="tx1"/>
                </a:solidFill>
              </a:rPr>
              <a:t>Cloud Security</a:t>
            </a:r>
            <a:endParaRPr lang="en-US" sz="4400" kern="0" dirty="0">
              <a:solidFill>
                <a:schemeClr val="tx1"/>
              </a:solidFill>
            </a:endParaRPr>
          </a:p>
        </p:txBody>
      </p:sp>
      <p:pic>
        <p:nvPicPr>
          <p:cNvPr id="7" name="Picture 4"/>
          <p:cNvPicPr>
            <a:picLocks noChangeAspect="1" noChangeArrowheads="1"/>
          </p:cNvPicPr>
          <p:nvPr/>
        </p:nvPicPr>
        <p:blipFill>
          <a:blip r:embed="rId3"/>
          <a:srcRect/>
          <a:stretch>
            <a:fillRect/>
          </a:stretch>
        </p:blipFill>
        <p:spPr bwMode="auto">
          <a:xfrm>
            <a:off x="2880360" y="773430"/>
            <a:ext cx="3267075" cy="26098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Cloud security – general areas of concern</a:t>
            </a:r>
          </a:p>
        </p:txBody>
      </p:sp>
      <p:sp>
        <p:nvSpPr>
          <p:cNvPr id="4" name="Slide Number Placeholder 3"/>
          <p:cNvSpPr>
            <a:spLocks noGrp="1"/>
          </p:cNvSpPr>
          <p:nvPr>
            <p:ph type="sldNum" sz="quarter" idx="11"/>
          </p:nvPr>
        </p:nvSpPr>
        <p:spPr/>
        <p:txBody>
          <a:bodyPr/>
          <a:lstStyle/>
          <a:p>
            <a:pPr>
              <a:defRPr/>
            </a:pPr>
            <a:fld id="{5FF9BC84-E776-4A6C-ACC6-12755BCAFA89}" type="slidenum">
              <a:rPr lang="en-US" smtClean="0"/>
              <a:pPr>
                <a:defRPr/>
              </a:pPr>
              <a:t>10</a:t>
            </a:fld>
            <a:endParaRPr lang="en-US"/>
          </a:p>
        </p:txBody>
      </p:sp>
      <p:sp>
        <p:nvSpPr>
          <p:cNvPr id="3" name="TextBox 2"/>
          <p:cNvSpPr txBox="1"/>
          <p:nvPr/>
        </p:nvSpPr>
        <p:spPr>
          <a:xfrm>
            <a:off x="549275" y="1233488"/>
            <a:ext cx="7908925" cy="3693319"/>
          </a:xfrm>
          <a:prstGeom prst="rect">
            <a:avLst/>
          </a:prstGeom>
          <a:noFill/>
        </p:spPr>
        <p:txBody>
          <a:bodyPr wrap="square" rtlCol="0">
            <a:spAutoFit/>
          </a:bodyPr>
          <a:lstStyle/>
          <a:p>
            <a:pPr algn="l"/>
            <a:r>
              <a:rPr lang="en-US" sz="1800" dirty="0">
                <a:solidFill>
                  <a:schemeClr val="tx1"/>
                </a:solidFill>
              </a:rPr>
              <a:t>1. Governance and Enterprise Risk Management </a:t>
            </a:r>
          </a:p>
          <a:p>
            <a:pPr marL="342900" indent="-342900" algn="l">
              <a:buAutoNum type="arabicPeriod"/>
            </a:pPr>
            <a:endParaRPr lang="en-US" sz="1800" dirty="0">
              <a:solidFill>
                <a:schemeClr val="tx1"/>
              </a:solidFill>
            </a:endParaRPr>
          </a:p>
          <a:p>
            <a:pPr algn="l"/>
            <a:r>
              <a:rPr lang="en-US" sz="1800" dirty="0">
                <a:solidFill>
                  <a:schemeClr val="tx1"/>
                </a:solidFill>
              </a:rPr>
              <a:t>2. Legal Issues: Contracts and Electronic Discovery </a:t>
            </a:r>
          </a:p>
          <a:p>
            <a:pPr algn="l"/>
            <a:endParaRPr lang="en-US" sz="1800" dirty="0">
              <a:solidFill>
                <a:schemeClr val="tx1"/>
              </a:solidFill>
            </a:endParaRPr>
          </a:p>
          <a:p>
            <a:pPr algn="l"/>
            <a:r>
              <a:rPr lang="en-US" sz="1800" dirty="0">
                <a:solidFill>
                  <a:schemeClr val="tx1"/>
                </a:solidFill>
              </a:rPr>
              <a:t>3. Compliance and Audit 	</a:t>
            </a:r>
          </a:p>
          <a:p>
            <a:pPr algn="l"/>
            <a:endParaRPr lang="en-US" sz="1800" dirty="0">
              <a:solidFill>
                <a:schemeClr val="tx1"/>
              </a:solidFill>
            </a:endParaRPr>
          </a:p>
          <a:p>
            <a:pPr algn="l"/>
            <a:r>
              <a:rPr lang="en-US" sz="1800" dirty="0">
                <a:solidFill>
                  <a:schemeClr val="tx1"/>
                </a:solidFill>
              </a:rPr>
              <a:t>4. Information Management and Data Security 	</a:t>
            </a:r>
          </a:p>
          <a:p>
            <a:pPr algn="l"/>
            <a:endParaRPr lang="en-US" sz="1800" dirty="0">
              <a:solidFill>
                <a:schemeClr val="tx1"/>
              </a:solidFill>
            </a:endParaRPr>
          </a:p>
          <a:p>
            <a:pPr algn="l"/>
            <a:r>
              <a:rPr lang="en-US" sz="1800" dirty="0">
                <a:solidFill>
                  <a:schemeClr val="tx1"/>
                </a:solidFill>
              </a:rPr>
              <a:t>5. Portability and Interoperability 	</a:t>
            </a:r>
          </a:p>
          <a:p>
            <a:pPr algn="l"/>
            <a:endParaRPr lang="en-US" sz="1800" dirty="0">
              <a:solidFill>
                <a:schemeClr val="tx1"/>
              </a:solidFill>
            </a:endParaRPr>
          </a:p>
          <a:p>
            <a:pPr algn="l"/>
            <a:r>
              <a:rPr lang="en-US" sz="1800" dirty="0">
                <a:solidFill>
                  <a:schemeClr val="tx1"/>
                </a:solidFill>
              </a:rPr>
              <a:t>6. Traditional Security, Business Continuity and Disaster Recovery 	</a:t>
            </a:r>
          </a:p>
          <a:p>
            <a:pPr algn="l"/>
            <a:endParaRPr lang="en-US" sz="1800" dirty="0">
              <a:solidFill>
                <a:schemeClr val="tx1"/>
              </a:solidFill>
            </a:endParaRPr>
          </a:p>
          <a:p>
            <a:pPr marL="457200" indent="-457200" algn="l">
              <a:buFont typeface="+mj-lt"/>
              <a:buAutoNum type="arabicPeriod"/>
            </a:pPr>
            <a:endParaRPr lang="en-US" dirty="0">
              <a:solidFill>
                <a:schemeClr val="tx1"/>
              </a:solidFill>
            </a:endParaRPr>
          </a:p>
          <a:p>
            <a:pPr marL="457200" indent="-457200" algn="l">
              <a:buFont typeface="+mj-lt"/>
              <a:buAutoNum type="arabicPeriod"/>
            </a:pPr>
            <a:endParaRPr lang="en-US" dirty="0">
              <a:solidFill>
                <a:schemeClr val="tx1"/>
              </a:solidFill>
            </a:endParaRPr>
          </a:p>
        </p:txBody>
      </p:sp>
      <p:sp>
        <p:nvSpPr>
          <p:cNvPr id="6" name="Rectangle 5"/>
          <p:cNvSpPr/>
          <p:nvPr/>
        </p:nvSpPr>
        <p:spPr>
          <a:xfrm>
            <a:off x="1508760" y="6518342"/>
            <a:ext cx="6217920" cy="313932"/>
          </a:xfrm>
          <a:prstGeom prst="rect">
            <a:avLst/>
          </a:prstGeom>
        </p:spPr>
        <p:txBody>
          <a:bodyPr wrap="square">
            <a:spAutoFit/>
          </a:bodyPr>
          <a:lstStyle/>
          <a:p>
            <a:r>
              <a:rPr lang="en-US" sz="800" b="1" dirty="0">
                <a:hlinkClick r:id="rId3"/>
              </a:rPr>
              <a:t>Security Guidance for Critical Areas of Focus in Cloud - https://downloads.cloudsecurityalliance.org/assets/research/security-guidance/csaguide.v3.0.pdf</a:t>
            </a:r>
            <a:endParaRPr lang="en-US" sz="800" b="1" dirty="0"/>
          </a:p>
        </p:txBody>
      </p:sp>
    </p:spTree>
    <p:extLst>
      <p:ext uri="{BB962C8B-B14F-4D97-AF65-F5344CB8AC3E}">
        <p14:creationId xmlns:p14="http://schemas.microsoft.com/office/powerpoint/2010/main" val="679378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Cloud security – general areas of concern</a:t>
            </a:r>
            <a:endParaRPr lang="en-US" dirty="0">
              <a:solidFill>
                <a:srgbClr val="0070C0"/>
              </a:solidFill>
            </a:endParaRPr>
          </a:p>
        </p:txBody>
      </p:sp>
      <p:sp>
        <p:nvSpPr>
          <p:cNvPr id="4" name="Slide Number Placeholder 3"/>
          <p:cNvSpPr>
            <a:spLocks noGrp="1"/>
          </p:cNvSpPr>
          <p:nvPr>
            <p:ph type="sldNum" sz="quarter" idx="11"/>
          </p:nvPr>
        </p:nvSpPr>
        <p:spPr/>
        <p:txBody>
          <a:bodyPr/>
          <a:lstStyle/>
          <a:p>
            <a:pPr>
              <a:defRPr/>
            </a:pPr>
            <a:fld id="{5FF9BC84-E776-4A6C-ACC6-12755BCAFA89}" type="slidenum">
              <a:rPr lang="en-US" smtClean="0"/>
              <a:pPr>
                <a:defRPr/>
              </a:pPr>
              <a:t>11</a:t>
            </a:fld>
            <a:endParaRPr lang="en-US"/>
          </a:p>
        </p:txBody>
      </p:sp>
      <p:sp>
        <p:nvSpPr>
          <p:cNvPr id="3" name="TextBox 2"/>
          <p:cNvSpPr txBox="1"/>
          <p:nvPr/>
        </p:nvSpPr>
        <p:spPr>
          <a:xfrm>
            <a:off x="549275" y="1233488"/>
            <a:ext cx="7908925" cy="3998018"/>
          </a:xfrm>
          <a:prstGeom prst="rect">
            <a:avLst/>
          </a:prstGeom>
          <a:noFill/>
        </p:spPr>
        <p:txBody>
          <a:bodyPr wrap="square" rtlCol="0">
            <a:spAutoFit/>
          </a:bodyPr>
          <a:lstStyle/>
          <a:p>
            <a:pPr algn="l"/>
            <a:r>
              <a:rPr lang="en-US" sz="1800" dirty="0">
                <a:solidFill>
                  <a:schemeClr val="tx1"/>
                </a:solidFill>
              </a:rPr>
              <a:t>7. Data Center Operations 	</a:t>
            </a:r>
          </a:p>
          <a:p>
            <a:pPr algn="l"/>
            <a:endParaRPr lang="en-US" sz="1800" dirty="0">
              <a:solidFill>
                <a:schemeClr val="tx1"/>
              </a:solidFill>
            </a:endParaRPr>
          </a:p>
          <a:p>
            <a:pPr algn="l"/>
            <a:r>
              <a:rPr lang="en-US" sz="1800" dirty="0">
                <a:solidFill>
                  <a:schemeClr val="tx1"/>
                </a:solidFill>
              </a:rPr>
              <a:t>8. Incident Response, Notification and Remediation 	</a:t>
            </a:r>
          </a:p>
          <a:p>
            <a:pPr algn="l"/>
            <a:endParaRPr lang="en-US" sz="1800" dirty="0">
              <a:solidFill>
                <a:schemeClr val="tx1"/>
              </a:solidFill>
            </a:endParaRPr>
          </a:p>
          <a:p>
            <a:pPr algn="l"/>
            <a:r>
              <a:rPr lang="en-US" sz="1800" dirty="0">
                <a:solidFill>
                  <a:schemeClr val="tx1"/>
                </a:solidFill>
              </a:rPr>
              <a:t>9. Application Security 	</a:t>
            </a:r>
          </a:p>
          <a:p>
            <a:pPr algn="l"/>
            <a:endParaRPr lang="en-US" sz="1800" dirty="0">
              <a:solidFill>
                <a:schemeClr val="tx1"/>
              </a:solidFill>
            </a:endParaRPr>
          </a:p>
          <a:p>
            <a:pPr algn="l"/>
            <a:r>
              <a:rPr lang="en-US" sz="1800" dirty="0">
                <a:solidFill>
                  <a:schemeClr val="tx1"/>
                </a:solidFill>
              </a:rPr>
              <a:t>10. Encryption and Key Management 	</a:t>
            </a:r>
          </a:p>
          <a:p>
            <a:pPr algn="l"/>
            <a:endParaRPr lang="en-US" sz="1800" dirty="0">
              <a:solidFill>
                <a:schemeClr val="tx1"/>
              </a:solidFill>
            </a:endParaRPr>
          </a:p>
          <a:p>
            <a:pPr algn="l"/>
            <a:r>
              <a:rPr lang="en-US" sz="1800" dirty="0">
                <a:solidFill>
                  <a:schemeClr val="tx1"/>
                </a:solidFill>
              </a:rPr>
              <a:t>11. Identity and Access Management 	</a:t>
            </a:r>
          </a:p>
          <a:p>
            <a:pPr algn="l"/>
            <a:endParaRPr lang="en-US" sz="1800" dirty="0">
              <a:solidFill>
                <a:schemeClr val="tx1"/>
              </a:solidFill>
            </a:endParaRPr>
          </a:p>
          <a:p>
            <a:pPr algn="l"/>
            <a:r>
              <a:rPr lang="en-US" sz="1800" dirty="0">
                <a:solidFill>
                  <a:schemeClr val="tx1"/>
                </a:solidFill>
              </a:rPr>
              <a:t>12. Virtualization 	</a:t>
            </a:r>
          </a:p>
          <a:p>
            <a:pPr algn="l"/>
            <a:endParaRPr lang="en-US" sz="1800" dirty="0">
              <a:solidFill>
                <a:schemeClr val="tx1"/>
              </a:solidFill>
            </a:endParaRPr>
          </a:p>
          <a:p>
            <a:pPr algn="l"/>
            <a:r>
              <a:rPr lang="en-US" sz="1800" dirty="0">
                <a:solidFill>
                  <a:schemeClr val="tx1"/>
                </a:solidFill>
              </a:rPr>
              <a:t>13. Security as a Service </a:t>
            </a:r>
            <a:r>
              <a:rPr lang="en-US" dirty="0"/>
              <a:t>	</a:t>
            </a:r>
          </a:p>
          <a:p>
            <a:pPr marL="457200" indent="-457200" algn="l">
              <a:buFont typeface="+mj-lt"/>
              <a:buAutoNum type="arabicPeriod"/>
            </a:pPr>
            <a:endParaRPr lang="en-US" dirty="0">
              <a:solidFill>
                <a:schemeClr val="tx1"/>
              </a:solidFill>
            </a:endParaRPr>
          </a:p>
          <a:p>
            <a:pPr marL="457200" indent="-457200" algn="l">
              <a:buFont typeface="+mj-lt"/>
              <a:buAutoNum type="arabicPeriod"/>
            </a:pPr>
            <a:endParaRPr lang="en-US" dirty="0">
              <a:solidFill>
                <a:schemeClr val="tx1"/>
              </a:solidFill>
            </a:endParaRPr>
          </a:p>
        </p:txBody>
      </p:sp>
      <p:sp>
        <p:nvSpPr>
          <p:cNvPr id="6" name="Rectangle 5"/>
          <p:cNvSpPr/>
          <p:nvPr/>
        </p:nvSpPr>
        <p:spPr>
          <a:xfrm>
            <a:off x="1508760" y="6518342"/>
            <a:ext cx="6217920" cy="313932"/>
          </a:xfrm>
          <a:prstGeom prst="rect">
            <a:avLst/>
          </a:prstGeom>
        </p:spPr>
        <p:txBody>
          <a:bodyPr wrap="square">
            <a:spAutoFit/>
          </a:bodyPr>
          <a:lstStyle/>
          <a:p>
            <a:r>
              <a:rPr lang="en-US" sz="800" b="1" dirty="0">
                <a:hlinkClick r:id="rId3"/>
              </a:rPr>
              <a:t>Security Guidance for Critical Areas of Focus in Cloud - https://downloads.cloudsecurityalliance.org/assets/research/security-guidance/csaguide.v3.0.pdf</a:t>
            </a:r>
            <a:endParaRPr lang="en-US" sz="800" b="1" dirty="0"/>
          </a:p>
        </p:txBody>
      </p:sp>
    </p:spTree>
    <p:extLst>
      <p:ext uri="{BB962C8B-B14F-4D97-AF65-F5344CB8AC3E}">
        <p14:creationId xmlns:p14="http://schemas.microsoft.com/office/powerpoint/2010/main" val="1432276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10000"/>
                </a:solidFill>
              </a:rPr>
              <a:t>Key security dangers to cloud security</a:t>
            </a:r>
          </a:p>
        </p:txBody>
      </p:sp>
      <p:sp>
        <p:nvSpPr>
          <p:cNvPr id="4" name="Slide Number Placeholder 3"/>
          <p:cNvSpPr>
            <a:spLocks noGrp="1"/>
          </p:cNvSpPr>
          <p:nvPr>
            <p:ph type="sldNum" sz="quarter" idx="11"/>
          </p:nvPr>
        </p:nvSpPr>
        <p:spPr/>
        <p:txBody>
          <a:bodyPr/>
          <a:lstStyle/>
          <a:p>
            <a:pPr>
              <a:defRPr/>
            </a:pPr>
            <a:fld id="{5FF9BC84-E776-4A6C-ACC6-12755BCAFA89}" type="slidenum">
              <a:rPr lang="en-US" smtClean="0"/>
              <a:pPr>
                <a:defRPr/>
              </a:pPr>
              <a:t>12</a:t>
            </a:fld>
            <a:endParaRPr lang="en-US"/>
          </a:p>
        </p:txBody>
      </p:sp>
      <p:sp>
        <p:nvSpPr>
          <p:cNvPr id="5" name="Rectangle 4"/>
          <p:cNvSpPr/>
          <p:nvPr/>
        </p:nvSpPr>
        <p:spPr>
          <a:xfrm>
            <a:off x="434023" y="1236391"/>
            <a:ext cx="8183880" cy="3416320"/>
          </a:xfrm>
          <a:prstGeom prst="rect">
            <a:avLst/>
          </a:prstGeom>
        </p:spPr>
        <p:txBody>
          <a:bodyPr wrap="square">
            <a:spAutoFit/>
          </a:bodyPr>
          <a:lstStyle/>
          <a:p>
            <a:pPr marL="285750" indent="-285750" algn="just">
              <a:buFont typeface="Wingdings" panose="05000000000000000000" pitchFamily="2" charset="2"/>
              <a:buChar char="Ø"/>
            </a:pPr>
            <a:r>
              <a:rPr lang="en-US" sz="1600" dirty="0">
                <a:solidFill>
                  <a:schemeClr val="tx1"/>
                </a:solidFill>
              </a:rPr>
              <a:t>Virtualization and multitenancy</a:t>
            </a:r>
          </a:p>
          <a:p>
            <a:pPr marL="285750" indent="-285750" algn="just">
              <a:buFont typeface="Wingdings" panose="05000000000000000000" pitchFamily="2" charset="2"/>
              <a:buChar char="Ø"/>
            </a:pPr>
            <a:endParaRPr lang="en-US" sz="1600" dirty="0">
              <a:solidFill>
                <a:schemeClr val="tx1"/>
              </a:solidFill>
            </a:endParaRPr>
          </a:p>
          <a:p>
            <a:pPr marL="285750" indent="-285750" algn="just">
              <a:buFont typeface="Wingdings" panose="05000000000000000000" pitchFamily="2" charset="2"/>
              <a:buChar char="Ø"/>
            </a:pPr>
            <a:r>
              <a:rPr lang="en-US" sz="1600" dirty="0">
                <a:solidFill>
                  <a:schemeClr val="tx1"/>
                </a:solidFill>
              </a:rPr>
              <a:t>Nonstandard and vulnerable APIs</a:t>
            </a:r>
          </a:p>
          <a:p>
            <a:pPr marL="285750" indent="-285750" algn="just">
              <a:buFont typeface="Wingdings" panose="05000000000000000000" pitchFamily="2" charset="2"/>
              <a:buChar char="Ø"/>
            </a:pPr>
            <a:endParaRPr lang="en-US" sz="1600" dirty="0">
              <a:solidFill>
                <a:schemeClr val="tx1"/>
              </a:solidFill>
            </a:endParaRPr>
          </a:p>
          <a:p>
            <a:pPr marL="285750" indent="-285750" algn="just">
              <a:buFont typeface="Wingdings" panose="05000000000000000000" pitchFamily="2" charset="2"/>
              <a:buChar char="Ø"/>
            </a:pPr>
            <a:r>
              <a:rPr lang="en-US" sz="1600" dirty="0">
                <a:solidFill>
                  <a:schemeClr val="tx1"/>
                </a:solidFill>
              </a:rPr>
              <a:t>Internal security breaches</a:t>
            </a:r>
          </a:p>
          <a:p>
            <a:pPr marL="285750" indent="-285750" algn="just">
              <a:buFont typeface="Wingdings" panose="05000000000000000000" pitchFamily="2" charset="2"/>
              <a:buChar char="Ø"/>
            </a:pPr>
            <a:endParaRPr lang="en-US" sz="1600" dirty="0">
              <a:solidFill>
                <a:schemeClr val="tx1"/>
              </a:solidFill>
            </a:endParaRPr>
          </a:p>
          <a:p>
            <a:pPr marL="285750" indent="-285750" algn="just">
              <a:buFont typeface="Wingdings" panose="05000000000000000000" pitchFamily="2" charset="2"/>
              <a:buChar char="Ø"/>
            </a:pPr>
            <a:r>
              <a:rPr lang="en-US" sz="1600" dirty="0">
                <a:solidFill>
                  <a:schemeClr val="tx1"/>
                </a:solidFill>
              </a:rPr>
              <a:t>Data corruption or loss</a:t>
            </a:r>
          </a:p>
          <a:p>
            <a:pPr marL="285750" indent="-285750" algn="just">
              <a:buFont typeface="Wingdings" panose="05000000000000000000" pitchFamily="2" charset="2"/>
              <a:buChar char="Ø"/>
            </a:pPr>
            <a:endParaRPr lang="en-US" sz="1600" dirty="0">
              <a:solidFill>
                <a:schemeClr val="tx1"/>
              </a:solidFill>
            </a:endParaRPr>
          </a:p>
          <a:p>
            <a:pPr marL="285750" indent="-285750" algn="just">
              <a:buFont typeface="Wingdings" panose="05000000000000000000" pitchFamily="2" charset="2"/>
              <a:buChar char="Ø"/>
            </a:pPr>
            <a:r>
              <a:rPr lang="en-US" sz="1600" dirty="0">
                <a:solidFill>
                  <a:schemeClr val="tx1"/>
                </a:solidFill>
              </a:rPr>
              <a:t>User account and service hijacking</a:t>
            </a:r>
          </a:p>
          <a:p>
            <a:pPr marL="285750" indent="-285750" algn="just">
              <a:buFont typeface="Wingdings" panose="05000000000000000000" pitchFamily="2" charset="2"/>
              <a:buChar char="Ø"/>
            </a:pPr>
            <a:endParaRPr lang="en-US" sz="1600" dirty="0">
              <a:solidFill>
                <a:schemeClr val="tx1"/>
              </a:solidFill>
            </a:endParaRPr>
          </a:p>
          <a:p>
            <a:pPr marL="285750" indent="-285750" algn="just">
              <a:buFont typeface="Wingdings" panose="05000000000000000000" pitchFamily="2" charset="2"/>
              <a:buChar char="Ø"/>
            </a:pPr>
            <a:endParaRPr lang="en-US" sz="1600" dirty="0">
              <a:solidFill>
                <a:schemeClr val="tx1"/>
              </a:solidFill>
            </a:endParaRPr>
          </a:p>
          <a:p>
            <a:pPr algn="l"/>
            <a:r>
              <a:rPr lang="en-US" sz="1600" b="1" dirty="0">
                <a:solidFill>
                  <a:schemeClr val="tx1"/>
                </a:solidFill>
              </a:rPr>
              <a:t>Listed challenges are typically addressed via series of tools and practices – e.g. </a:t>
            </a:r>
          </a:p>
          <a:p>
            <a:pPr marL="742950" lvl="1" indent="-285750" algn="l">
              <a:buFont typeface="Wingdings" panose="05000000000000000000" pitchFamily="2" charset="2"/>
              <a:buChar char="Ø"/>
            </a:pPr>
            <a:r>
              <a:rPr lang="en-US" sz="1600" dirty="0">
                <a:solidFill>
                  <a:schemeClr val="tx1"/>
                </a:solidFill>
              </a:rPr>
              <a:t>Host-based intrusion protection systems (HIPS) </a:t>
            </a:r>
          </a:p>
          <a:p>
            <a:pPr marL="742950" lvl="1" indent="-285750" algn="l">
              <a:buFont typeface="Wingdings" panose="05000000000000000000" pitchFamily="2" charset="2"/>
              <a:buChar char="Ø"/>
            </a:pPr>
            <a:r>
              <a:rPr lang="en-US" sz="1600" dirty="0">
                <a:solidFill>
                  <a:schemeClr val="tx1"/>
                </a:solidFill>
              </a:rPr>
              <a:t>Network-based intrusion protection systems (NIPS)</a:t>
            </a:r>
          </a:p>
          <a:p>
            <a:pPr marL="742950" lvl="1" indent="-285750" algn="l">
              <a:buFont typeface="Wingdings" panose="05000000000000000000" pitchFamily="2" charset="2"/>
              <a:buChar char="Ø"/>
            </a:pPr>
            <a:r>
              <a:rPr lang="en-US" sz="1600" dirty="0">
                <a:solidFill>
                  <a:schemeClr val="tx1"/>
                </a:solidFill>
              </a:rPr>
              <a:t>Security best practices</a:t>
            </a:r>
          </a:p>
        </p:txBody>
      </p:sp>
    </p:spTree>
    <p:extLst>
      <p:ext uri="{BB962C8B-B14F-4D97-AF65-F5344CB8AC3E}">
        <p14:creationId xmlns:p14="http://schemas.microsoft.com/office/powerpoint/2010/main" val="3515680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10000"/>
                </a:solidFill>
              </a:rPr>
              <a:t>Key security dangers to cloud security</a:t>
            </a:r>
          </a:p>
        </p:txBody>
      </p:sp>
      <p:sp>
        <p:nvSpPr>
          <p:cNvPr id="4" name="Slide Number Placeholder 3"/>
          <p:cNvSpPr>
            <a:spLocks noGrp="1"/>
          </p:cNvSpPr>
          <p:nvPr>
            <p:ph type="sldNum" sz="quarter" idx="11"/>
          </p:nvPr>
        </p:nvSpPr>
        <p:spPr/>
        <p:txBody>
          <a:bodyPr/>
          <a:lstStyle/>
          <a:p>
            <a:pPr>
              <a:defRPr/>
            </a:pPr>
            <a:fld id="{5FF9BC84-E776-4A6C-ACC6-12755BCAFA89}" type="slidenum">
              <a:rPr lang="en-US" smtClean="0"/>
              <a:pPr>
                <a:defRPr/>
              </a:pPr>
              <a:t>13</a:t>
            </a:fld>
            <a:endParaRPr lang="en-US"/>
          </a:p>
        </p:txBody>
      </p:sp>
      <p:sp>
        <p:nvSpPr>
          <p:cNvPr id="5" name="Rectangle 4"/>
          <p:cNvSpPr/>
          <p:nvPr/>
        </p:nvSpPr>
        <p:spPr>
          <a:xfrm>
            <a:off x="434023" y="1236391"/>
            <a:ext cx="8183880" cy="1920526"/>
          </a:xfrm>
          <a:prstGeom prst="rect">
            <a:avLst/>
          </a:prstGeom>
        </p:spPr>
        <p:txBody>
          <a:bodyPr wrap="square">
            <a:spAutoFit/>
          </a:bodyPr>
          <a:lstStyle/>
          <a:p>
            <a:pPr marL="285750" indent="-285750" algn="just">
              <a:buFont typeface="Wingdings" panose="05000000000000000000" pitchFamily="2" charset="2"/>
              <a:buChar char="Ø"/>
            </a:pPr>
            <a:r>
              <a:rPr lang="en-US" sz="1800" b="1" dirty="0">
                <a:solidFill>
                  <a:schemeClr val="tx1"/>
                </a:solidFill>
              </a:rPr>
              <a:t>Virtualization and multitenancy</a:t>
            </a:r>
          </a:p>
          <a:p>
            <a:pPr marL="285750" indent="-285750" algn="just">
              <a:buFont typeface="Wingdings" panose="05000000000000000000" pitchFamily="2" charset="2"/>
              <a:buChar char="Ø"/>
            </a:pPr>
            <a:endParaRPr lang="en-US" sz="1800" dirty="0">
              <a:solidFill>
                <a:schemeClr val="tx1"/>
              </a:solidFill>
            </a:endParaRPr>
          </a:p>
          <a:p>
            <a:pPr marL="742950" lvl="1" indent="-285750" algn="just">
              <a:buFont typeface="Wingdings" panose="05000000000000000000" pitchFamily="2" charset="2"/>
              <a:buChar char="Ø"/>
            </a:pPr>
            <a:r>
              <a:rPr lang="en-US" sz="1600" dirty="0">
                <a:solidFill>
                  <a:schemeClr val="tx1"/>
                </a:solidFill>
              </a:rPr>
              <a:t>Limited isolation in place – hypervisor extend security risk and expose operational system. Attacker can expose not only hypervisor but can get access into data and internal application.</a:t>
            </a:r>
          </a:p>
          <a:p>
            <a:pPr marL="742950" lvl="1" indent="-285750" algn="just">
              <a:buFont typeface="Wingdings" panose="05000000000000000000" pitchFamily="2" charset="2"/>
              <a:buChar char="Ø"/>
            </a:pPr>
            <a:endParaRPr lang="en-US" sz="1600" dirty="0">
              <a:solidFill>
                <a:schemeClr val="tx1"/>
              </a:solidFill>
            </a:endParaRPr>
          </a:p>
          <a:p>
            <a:pPr marL="742950" lvl="1" indent="-285750" algn="just">
              <a:buFont typeface="Wingdings" panose="05000000000000000000" pitchFamily="2" charset="2"/>
              <a:buChar char="Ø"/>
            </a:pPr>
            <a:r>
              <a:rPr lang="en-US" sz="1600" dirty="0">
                <a:solidFill>
                  <a:schemeClr val="tx1"/>
                </a:solidFill>
              </a:rPr>
              <a:t>As mitigation - security (operation system or application) best practices are recommended – e.g. patch management, Authentication, authorization, auditing</a:t>
            </a:r>
          </a:p>
        </p:txBody>
      </p:sp>
    </p:spTree>
    <p:extLst>
      <p:ext uri="{BB962C8B-B14F-4D97-AF65-F5344CB8AC3E}">
        <p14:creationId xmlns:p14="http://schemas.microsoft.com/office/powerpoint/2010/main" val="3498177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Multi-tenancy</a:t>
            </a:r>
            <a:endParaRPr lang="en-US" dirty="0"/>
          </a:p>
        </p:txBody>
      </p:sp>
      <p:sp>
        <p:nvSpPr>
          <p:cNvPr id="3" name="Slide Number Placeholder 2"/>
          <p:cNvSpPr>
            <a:spLocks noGrp="1"/>
          </p:cNvSpPr>
          <p:nvPr>
            <p:ph type="sldNum" sz="quarter" idx="11"/>
          </p:nvPr>
        </p:nvSpPr>
        <p:spPr/>
        <p:txBody>
          <a:bodyPr/>
          <a:lstStyle/>
          <a:p>
            <a:pPr>
              <a:defRPr/>
            </a:pPr>
            <a:fld id="{7759C7FE-BE6B-403C-A13B-DB95E1BBB64B}" type="slidenum">
              <a:rPr lang="en-US" smtClean="0"/>
              <a:pPr>
                <a:defRPr/>
              </a:pPr>
              <a:t>14</a:t>
            </a:fld>
            <a:endParaRPr lang="en-US"/>
          </a:p>
        </p:txBody>
      </p:sp>
      <p:pic>
        <p:nvPicPr>
          <p:cNvPr id="4" name="Picture 3"/>
          <p:cNvPicPr>
            <a:picLocks noChangeAspect="1"/>
          </p:cNvPicPr>
          <p:nvPr/>
        </p:nvPicPr>
        <p:blipFill>
          <a:blip r:embed="rId2"/>
          <a:stretch>
            <a:fillRect/>
          </a:stretch>
        </p:blipFill>
        <p:spPr>
          <a:xfrm>
            <a:off x="549275" y="1484521"/>
            <a:ext cx="7869024" cy="4764032"/>
          </a:xfrm>
          <a:prstGeom prst="rect">
            <a:avLst/>
          </a:prstGeom>
        </p:spPr>
      </p:pic>
    </p:spTree>
    <p:extLst>
      <p:ext uri="{BB962C8B-B14F-4D97-AF65-F5344CB8AC3E}">
        <p14:creationId xmlns:p14="http://schemas.microsoft.com/office/powerpoint/2010/main" val="102194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Multi-tenancy</a:t>
            </a:r>
          </a:p>
        </p:txBody>
      </p:sp>
      <p:sp>
        <p:nvSpPr>
          <p:cNvPr id="3" name="Slide Number Placeholder 2"/>
          <p:cNvSpPr>
            <a:spLocks noGrp="1"/>
          </p:cNvSpPr>
          <p:nvPr>
            <p:ph type="sldNum" sz="quarter" idx="11"/>
          </p:nvPr>
        </p:nvSpPr>
        <p:spPr/>
        <p:txBody>
          <a:bodyPr/>
          <a:lstStyle/>
          <a:p>
            <a:pPr>
              <a:defRPr/>
            </a:pPr>
            <a:fld id="{7759C7FE-BE6B-403C-A13B-DB95E1BBB64B}" type="slidenum">
              <a:rPr lang="en-US" smtClean="0"/>
              <a:pPr>
                <a:defRPr/>
              </a:pPr>
              <a:t>15</a:t>
            </a:fld>
            <a:endParaRPr lang="en-US"/>
          </a:p>
        </p:txBody>
      </p:sp>
      <p:sp>
        <p:nvSpPr>
          <p:cNvPr id="5" name="Rectangle 4"/>
          <p:cNvSpPr/>
          <p:nvPr/>
        </p:nvSpPr>
        <p:spPr>
          <a:xfrm>
            <a:off x="1508760" y="6518342"/>
            <a:ext cx="6217920" cy="313932"/>
          </a:xfrm>
          <a:prstGeom prst="rect">
            <a:avLst/>
          </a:prstGeom>
        </p:spPr>
        <p:txBody>
          <a:bodyPr wrap="square">
            <a:spAutoFit/>
          </a:bodyPr>
          <a:lstStyle/>
          <a:p>
            <a:r>
              <a:rPr lang="en-US" sz="800" b="1" dirty="0">
                <a:hlinkClick r:id="rId2"/>
              </a:rPr>
              <a:t>Security Guidance for Critical Areas of Focus in Cloud - https://downloads.cloudsecurityalliance.org/assets/research/security-guidance/csaguide.v3.0.pdf</a:t>
            </a:r>
            <a:endParaRPr lang="en-US" sz="800" b="1" dirty="0"/>
          </a:p>
        </p:txBody>
      </p:sp>
      <p:pic>
        <p:nvPicPr>
          <p:cNvPr id="6" name="Picture 5"/>
          <p:cNvPicPr>
            <a:picLocks noChangeAspect="1"/>
          </p:cNvPicPr>
          <p:nvPr/>
        </p:nvPicPr>
        <p:blipFill>
          <a:blip r:embed="rId3"/>
          <a:stretch>
            <a:fillRect/>
          </a:stretch>
        </p:blipFill>
        <p:spPr>
          <a:xfrm>
            <a:off x="487868" y="1508760"/>
            <a:ext cx="8076190" cy="2904762"/>
          </a:xfrm>
          <a:prstGeom prst="rect">
            <a:avLst/>
          </a:prstGeom>
        </p:spPr>
      </p:pic>
    </p:spTree>
    <p:extLst>
      <p:ext uri="{BB962C8B-B14F-4D97-AF65-F5344CB8AC3E}">
        <p14:creationId xmlns:p14="http://schemas.microsoft.com/office/powerpoint/2010/main" val="6026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88682"/>
            <a:ext cx="9144000" cy="1143000"/>
          </a:xfrm>
          <a:prstGeom prst="rect">
            <a:avLst/>
          </a:prstGeom>
          <a:noFill/>
          <a:ln w="9525">
            <a:noFill/>
            <a:miter lim="800000"/>
            <a:headEnd/>
            <a:tailEnd/>
          </a:ln>
          <a:effectLst/>
        </p:spPr>
        <p:txBody>
          <a:bodyPr/>
          <a:lstStyle/>
          <a:p>
            <a:pPr algn="ctr" defTabSz="914400">
              <a:lnSpc>
                <a:spcPct val="100000"/>
              </a:lnSpc>
            </a:pPr>
            <a:r>
              <a:rPr lang="en-US" sz="1800" b="1" dirty="0">
                <a:solidFill>
                  <a:schemeClr val="tx1"/>
                </a:solidFill>
              </a:rPr>
              <a:t>Example – security concern</a:t>
            </a:r>
          </a:p>
        </p:txBody>
      </p:sp>
      <p:sp>
        <p:nvSpPr>
          <p:cNvPr id="5" name="Rectangle 4"/>
          <p:cNvSpPr/>
          <p:nvPr/>
        </p:nvSpPr>
        <p:spPr>
          <a:xfrm>
            <a:off x="1508760" y="6518342"/>
            <a:ext cx="6217920" cy="203133"/>
          </a:xfrm>
          <a:prstGeom prst="rect">
            <a:avLst/>
          </a:prstGeom>
        </p:spPr>
        <p:txBody>
          <a:bodyPr wrap="square">
            <a:spAutoFit/>
          </a:bodyPr>
          <a:lstStyle/>
          <a:p>
            <a:r>
              <a:rPr lang="en-US" sz="800" b="1" dirty="0"/>
              <a:t>Virtualization Security | By Chris Brenton - </a:t>
            </a:r>
            <a:r>
              <a:rPr lang="en-US" sz="800" dirty="0"/>
              <a:t>https://cloudsecurityalliance.org/wp-content/uploads/2011/11/virtualization-security.pdf</a:t>
            </a:r>
          </a:p>
        </p:txBody>
      </p:sp>
      <p:sp>
        <p:nvSpPr>
          <p:cNvPr id="6" name="Title 1"/>
          <p:cNvSpPr txBox="1">
            <a:spLocks/>
          </p:cNvSpPr>
          <p:nvPr/>
        </p:nvSpPr>
        <p:spPr>
          <a:xfrm>
            <a:off x="182563" y="593725"/>
            <a:ext cx="8686800" cy="639763"/>
          </a:xfrm>
          <a:prstGeom prst="rect">
            <a:avLst/>
          </a:prstGeom>
        </p:spPr>
        <p: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200" b="0" i="0" u="none" strike="noStrike" kern="0" cap="none" spc="0" normalizeH="0" baseline="0" noProof="0" dirty="0">
                <a:ln>
                  <a:noFill/>
                </a:ln>
                <a:solidFill>
                  <a:schemeClr val="tx1"/>
                </a:solidFill>
                <a:effectLst/>
                <a:uLnTx/>
                <a:uFillTx/>
                <a:latin typeface="+mj-lt"/>
                <a:ea typeface="MS PGothic" pitchFamily="34" charset="-128"/>
                <a:cs typeface="ＭＳ Ｐゴシック" charset="0"/>
              </a:rPr>
              <a:t>The lack of an Air</a:t>
            </a:r>
            <a:r>
              <a:rPr kumimoji="0" lang="en-US" sz="2200" b="0" i="0" u="none" strike="noStrike" kern="0" cap="none" spc="0" normalizeH="0" noProof="0" dirty="0">
                <a:ln>
                  <a:noFill/>
                </a:ln>
                <a:solidFill>
                  <a:schemeClr val="tx1"/>
                </a:solidFill>
                <a:effectLst/>
                <a:uLnTx/>
                <a:uFillTx/>
                <a:latin typeface="+mj-lt"/>
                <a:ea typeface="MS PGothic" pitchFamily="34" charset="-128"/>
                <a:cs typeface="ＭＳ Ｐゴシック" charset="0"/>
              </a:rPr>
              <a:t> Gap</a:t>
            </a:r>
            <a:endParaRPr kumimoji="0" lang="en-US" sz="2200" b="0" i="0" u="none" strike="noStrike" kern="0" cap="none" spc="0" normalizeH="0" baseline="0" noProof="0" dirty="0">
              <a:ln>
                <a:noFill/>
              </a:ln>
              <a:solidFill>
                <a:schemeClr val="tx1"/>
              </a:solidFill>
              <a:effectLst/>
              <a:uLnTx/>
              <a:uFillTx/>
              <a:latin typeface="+mj-lt"/>
              <a:ea typeface="MS PGothic" pitchFamily="34" charset="-128"/>
              <a:cs typeface="ＭＳ Ｐゴシック" charset="0"/>
            </a:endParaRPr>
          </a:p>
        </p:txBody>
      </p:sp>
      <p:pic>
        <p:nvPicPr>
          <p:cNvPr id="2" name="Picture 1"/>
          <p:cNvPicPr>
            <a:picLocks noChangeAspect="1"/>
          </p:cNvPicPr>
          <p:nvPr/>
        </p:nvPicPr>
        <p:blipFill>
          <a:blip r:embed="rId3"/>
          <a:stretch>
            <a:fillRect/>
          </a:stretch>
        </p:blipFill>
        <p:spPr>
          <a:xfrm>
            <a:off x="2881524" y="2019476"/>
            <a:ext cx="3380952" cy="2819048"/>
          </a:xfrm>
          <a:prstGeom prst="rect">
            <a:avLst/>
          </a:prstGeom>
        </p:spPr>
      </p:pic>
    </p:spTree>
    <p:extLst>
      <p:ext uri="{BB962C8B-B14F-4D97-AF65-F5344CB8AC3E}">
        <p14:creationId xmlns:p14="http://schemas.microsoft.com/office/powerpoint/2010/main" val="37383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10000"/>
                </a:solidFill>
              </a:rPr>
              <a:t>Key security dangers to cloud security</a:t>
            </a:r>
          </a:p>
        </p:txBody>
      </p:sp>
      <p:sp>
        <p:nvSpPr>
          <p:cNvPr id="4" name="Slide Number Placeholder 3"/>
          <p:cNvSpPr>
            <a:spLocks noGrp="1"/>
          </p:cNvSpPr>
          <p:nvPr>
            <p:ph type="sldNum" sz="quarter" idx="11"/>
          </p:nvPr>
        </p:nvSpPr>
        <p:spPr/>
        <p:txBody>
          <a:bodyPr/>
          <a:lstStyle/>
          <a:p>
            <a:pPr>
              <a:defRPr/>
            </a:pPr>
            <a:fld id="{5FF9BC84-E776-4A6C-ACC6-12755BCAFA89}" type="slidenum">
              <a:rPr lang="en-US" smtClean="0"/>
              <a:pPr>
                <a:defRPr/>
              </a:pPr>
              <a:t>17</a:t>
            </a:fld>
            <a:endParaRPr lang="en-US"/>
          </a:p>
        </p:txBody>
      </p:sp>
      <p:sp>
        <p:nvSpPr>
          <p:cNvPr id="5" name="Rectangle 4"/>
          <p:cNvSpPr/>
          <p:nvPr/>
        </p:nvSpPr>
        <p:spPr>
          <a:xfrm>
            <a:off x="434023" y="1236391"/>
            <a:ext cx="8183880" cy="2114425"/>
          </a:xfrm>
          <a:prstGeom prst="rect">
            <a:avLst/>
          </a:prstGeom>
        </p:spPr>
        <p:txBody>
          <a:bodyPr wrap="square">
            <a:spAutoFit/>
          </a:bodyPr>
          <a:lstStyle/>
          <a:p>
            <a:pPr marL="285750" indent="-285750" algn="just">
              <a:buFont typeface="Wingdings" panose="05000000000000000000" pitchFamily="2" charset="2"/>
              <a:buChar char="Ø"/>
            </a:pPr>
            <a:r>
              <a:rPr lang="en-US" sz="1800" b="1" dirty="0">
                <a:solidFill>
                  <a:schemeClr val="tx1"/>
                </a:solidFill>
              </a:rPr>
              <a:t>Nonstandard and vulnerable APIs</a:t>
            </a:r>
          </a:p>
          <a:p>
            <a:pPr marL="285750" indent="-285750" algn="just">
              <a:buFont typeface="Wingdings" panose="05000000000000000000" pitchFamily="2" charset="2"/>
              <a:buChar char="Ø"/>
            </a:pPr>
            <a:endParaRPr lang="en-US" sz="1600" dirty="0">
              <a:solidFill>
                <a:schemeClr val="tx1"/>
              </a:solidFill>
            </a:endParaRPr>
          </a:p>
          <a:p>
            <a:pPr marL="742950" lvl="1" indent="-285750" algn="just">
              <a:buFont typeface="Wingdings" panose="05000000000000000000" pitchFamily="2" charset="2"/>
              <a:buChar char="Ø"/>
            </a:pPr>
            <a:r>
              <a:rPr lang="en-US" sz="1600" dirty="0">
                <a:solidFill>
                  <a:schemeClr val="tx1"/>
                </a:solidFill>
              </a:rPr>
              <a:t>Cloud API are not standardize yet – weak interface (API) can expose system into intruders</a:t>
            </a:r>
          </a:p>
          <a:p>
            <a:pPr marL="742950" lvl="1" indent="-285750" algn="just">
              <a:buFont typeface="Wingdings" panose="05000000000000000000" pitchFamily="2" charset="2"/>
              <a:buChar char="Ø"/>
            </a:pPr>
            <a:endParaRPr lang="en-US" sz="1600" dirty="0">
              <a:solidFill>
                <a:schemeClr val="tx1"/>
              </a:solidFill>
            </a:endParaRPr>
          </a:p>
          <a:p>
            <a:pPr marL="742950" lvl="1" indent="-285750" algn="just">
              <a:buFont typeface="Wingdings" panose="05000000000000000000" pitchFamily="2" charset="2"/>
              <a:buChar char="Ø"/>
            </a:pPr>
            <a:r>
              <a:rPr lang="en-US" sz="1600" dirty="0">
                <a:solidFill>
                  <a:schemeClr val="tx1"/>
                </a:solidFill>
              </a:rPr>
              <a:t>As mitigation - security (API) best practices are recommended – e.g. Authentication, authorization, auditing + review cloud provider’s security model used for API (e.g. API trusted chain)</a:t>
            </a:r>
          </a:p>
          <a:p>
            <a:pPr marL="742950" lvl="1" indent="-285750" algn="just">
              <a:buFont typeface="Wingdings" panose="05000000000000000000" pitchFamily="2" charset="2"/>
              <a:buChar char="Ø"/>
            </a:pPr>
            <a:endParaRPr lang="en-US" sz="1600" dirty="0">
              <a:solidFill>
                <a:schemeClr val="tx1"/>
              </a:solidFill>
            </a:endParaRPr>
          </a:p>
        </p:txBody>
      </p:sp>
    </p:spTree>
    <p:extLst>
      <p:ext uri="{BB962C8B-B14F-4D97-AF65-F5344CB8AC3E}">
        <p14:creationId xmlns:p14="http://schemas.microsoft.com/office/powerpoint/2010/main" val="3180531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10000"/>
                </a:solidFill>
              </a:rPr>
              <a:t>Key security dangers to cloud security</a:t>
            </a:r>
          </a:p>
        </p:txBody>
      </p:sp>
      <p:sp>
        <p:nvSpPr>
          <p:cNvPr id="4" name="Slide Number Placeholder 3"/>
          <p:cNvSpPr>
            <a:spLocks noGrp="1"/>
          </p:cNvSpPr>
          <p:nvPr>
            <p:ph type="sldNum" sz="quarter" idx="11"/>
          </p:nvPr>
        </p:nvSpPr>
        <p:spPr/>
        <p:txBody>
          <a:bodyPr/>
          <a:lstStyle/>
          <a:p>
            <a:pPr>
              <a:defRPr/>
            </a:pPr>
            <a:fld id="{5FF9BC84-E776-4A6C-ACC6-12755BCAFA89}" type="slidenum">
              <a:rPr lang="en-US" smtClean="0"/>
              <a:pPr>
                <a:defRPr/>
              </a:pPr>
              <a:t>18</a:t>
            </a:fld>
            <a:endParaRPr lang="en-US"/>
          </a:p>
        </p:txBody>
      </p:sp>
      <p:sp>
        <p:nvSpPr>
          <p:cNvPr id="5" name="Rectangle 4"/>
          <p:cNvSpPr/>
          <p:nvPr/>
        </p:nvSpPr>
        <p:spPr>
          <a:xfrm>
            <a:off x="434023" y="1236391"/>
            <a:ext cx="8183880" cy="2142125"/>
          </a:xfrm>
          <a:prstGeom prst="rect">
            <a:avLst/>
          </a:prstGeom>
        </p:spPr>
        <p:txBody>
          <a:bodyPr wrap="square">
            <a:spAutoFit/>
          </a:bodyPr>
          <a:lstStyle/>
          <a:p>
            <a:pPr marL="285750" indent="-285750" algn="just">
              <a:buFont typeface="Wingdings" panose="05000000000000000000" pitchFamily="2" charset="2"/>
              <a:buChar char="Ø"/>
            </a:pPr>
            <a:r>
              <a:rPr lang="en-US" sz="1800" b="1" dirty="0">
                <a:solidFill>
                  <a:schemeClr val="tx1"/>
                </a:solidFill>
              </a:rPr>
              <a:t>Internal security breaches</a:t>
            </a:r>
          </a:p>
          <a:p>
            <a:pPr marL="285750" indent="-285750" algn="just">
              <a:buFont typeface="Wingdings" panose="05000000000000000000" pitchFamily="2" charset="2"/>
              <a:buChar char="Ø"/>
            </a:pPr>
            <a:endParaRPr lang="en-US" sz="1800" dirty="0">
              <a:solidFill>
                <a:schemeClr val="tx1"/>
              </a:solidFill>
            </a:endParaRPr>
          </a:p>
          <a:p>
            <a:pPr marL="742950" lvl="1" indent="-285750" algn="just">
              <a:buFont typeface="Wingdings" panose="05000000000000000000" pitchFamily="2" charset="2"/>
              <a:buChar char="Ø"/>
            </a:pPr>
            <a:r>
              <a:rPr lang="en-US" sz="1600" dirty="0">
                <a:solidFill>
                  <a:schemeClr val="tx1"/>
                </a:solidFill>
              </a:rPr>
              <a:t>In IT area – over 70% of security breaches is caused by internal factors / employees</a:t>
            </a:r>
          </a:p>
          <a:p>
            <a:pPr marL="742950" lvl="1" indent="-285750" algn="just">
              <a:buFont typeface="Wingdings" panose="05000000000000000000" pitchFamily="2" charset="2"/>
              <a:buChar char="Ø"/>
            </a:pPr>
            <a:endParaRPr lang="en-US" sz="1600" dirty="0">
              <a:solidFill>
                <a:schemeClr val="tx1"/>
              </a:solidFill>
            </a:endParaRPr>
          </a:p>
          <a:p>
            <a:pPr marL="742950" lvl="1" indent="-285750" algn="just">
              <a:buFont typeface="Wingdings" panose="05000000000000000000" pitchFamily="2" charset="2"/>
              <a:buChar char="Ø"/>
            </a:pPr>
            <a:r>
              <a:rPr lang="en-US" sz="1600" dirty="0">
                <a:solidFill>
                  <a:schemeClr val="tx1"/>
                </a:solidFill>
              </a:rPr>
              <a:t>To reduce risk consider following</a:t>
            </a:r>
          </a:p>
          <a:p>
            <a:pPr marL="1257300" lvl="2" indent="-342900" algn="just">
              <a:buFont typeface="+mj-lt"/>
              <a:buAutoNum type="alphaLcParenR"/>
            </a:pPr>
            <a:r>
              <a:rPr lang="en-US" sz="1600" dirty="0">
                <a:solidFill>
                  <a:schemeClr val="tx1"/>
                </a:solidFill>
              </a:rPr>
              <a:t>Transparency in information and internal management practices</a:t>
            </a:r>
          </a:p>
          <a:p>
            <a:pPr marL="1257300" lvl="2" indent="-342900" algn="just">
              <a:buFont typeface="+mj-lt"/>
              <a:buAutoNum type="alphaLcParenR"/>
            </a:pPr>
            <a:r>
              <a:rPr lang="en-US" sz="1600" dirty="0">
                <a:solidFill>
                  <a:schemeClr val="tx1"/>
                </a:solidFill>
              </a:rPr>
              <a:t>Understand the human resources requirements</a:t>
            </a:r>
          </a:p>
          <a:p>
            <a:pPr marL="1257300" lvl="2" indent="-342900" algn="just">
              <a:buFont typeface="+mj-lt"/>
              <a:buAutoNum type="alphaLcParenR"/>
            </a:pPr>
            <a:r>
              <a:rPr lang="en-US" sz="1600" dirty="0">
                <a:solidFill>
                  <a:schemeClr val="tx1"/>
                </a:solidFill>
              </a:rPr>
              <a:t>Have a clear level of escalation and notification of a breach</a:t>
            </a:r>
          </a:p>
        </p:txBody>
      </p:sp>
    </p:spTree>
    <p:extLst>
      <p:ext uri="{BB962C8B-B14F-4D97-AF65-F5344CB8AC3E}">
        <p14:creationId xmlns:p14="http://schemas.microsoft.com/office/powerpoint/2010/main" val="782771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10000"/>
                </a:solidFill>
              </a:rPr>
              <a:t>Key security dangers to cloud security</a:t>
            </a:r>
          </a:p>
        </p:txBody>
      </p:sp>
      <p:sp>
        <p:nvSpPr>
          <p:cNvPr id="4" name="Slide Number Placeholder 3"/>
          <p:cNvSpPr>
            <a:spLocks noGrp="1"/>
          </p:cNvSpPr>
          <p:nvPr>
            <p:ph type="sldNum" sz="quarter" idx="11"/>
          </p:nvPr>
        </p:nvSpPr>
        <p:spPr/>
        <p:txBody>
          <a:bodyPr/>
          <a:lstStyle/>
          <a:p>
            <a:pPr>
              <a:defRPr/>
            </a:pPr>
            <a:fld id="{5FF9BC84-E776-4A6C-ACC6-12755BCAFA89}" type="slidenum">
              <a:rPr lang="en-US" smtClean="0"/>
              <a:pPr>
                <a:defRPr/>
              </a:pPr>
              <a:t>19</a:t>
            </a:fld>
            <a:endParaRPr lang="en-US"/>
          </a:p>
        </p:txBody>
      </p:sp>
      <p:sp>
        <p:nvSpPr>
          <p:cNvPr id="5" name="Rectangle 4"/>
          <p:cNvSpPr/>
          <p:nvPr/>
        </p:nvSpPr>
        <p:spPr>
          <a:xfrm>
            <a:off x="434023" y="1236391"/>
            <a:ext cx="8183880" cy="3222421"/>
          </a:xfrm>
          <a:prstGeom prst="rect">
            <a:avLst/>
          </a:prstGeom>
        </p:spPr>
        <p:txBody>
          <a:bodyPr wrap="square">
            <a:spAutoFit/>
          </a:bodyPr>
          <a:lstStyle/>
          <a:p>
            <a:pPr marL="285750" indent="-285750" algn="just">
              <a:buFont typeface="Wingdings" panose="05000000000000000000" pitchFamily="2" charset="2"/>
              <a:buChar char="Ø"/>
            </a:pPr>
            <a:r>
              <a:rPr lang="en-US" sz="1800" b="1" dirty="0">
                <a:solidFill>
                  <a:schemeClr val="tx1"/>
                </a:solidFill>
              </a:rPr>
              <a:t>Data corruption or loss – 1/2</a:t>
            </a:r>
          </a:p>
          <a:p>
            <a:pPr marL="742950" lvl="1" indent="-285750" algn="just">
              <a:buFont typeface="Wingdings" panose="05000000000000000000" pitchFamily="2" charset="2"/>
              <a:buChar char="Ø"/>
            </a:pPr>
            <a:endParaRPr lang="en-US" sz="1600" dirty="0">
              <a:solidFill>
                <a:schemeClr val="tx1"/>
              </a:solidFill>
            </a:endParaRPr>
          </a:p>
          <a:p>
            <a:pPr marL="742950" lvl="1" indent="-285750" algn="just">
              <a:buFont typeface="Wingdings" panose="05000000000000000000" pitchFamily="2" charset="2"/>
              <a:buChar char="Ø"/>
            </a:pPr>
            <a:r>
              <a:rPr lang="en-US" sz="1600" dirty="0">
                <a:solidFill>
                  <a:schemeClr val="tx1"/>
                </a:solidFill>
              </a:rPr>
              <a:t>Data corruption or loss is amplified since the cloud provider is the source for a </a:t>
            </a:r>
            <a:r>
              <a:rPr lang="en-US" sz="1600" dirty="0" err="1">
                <a:solidFill>
                  <a:schemeClr val="tx1"/>
                </a:solidFill>
              </a:rPr>
              <a:t>companies</a:t>
            </a:r>
            <a:r>
              <a:rPr lang="en-US" sz="1600" dirty="0">
                <a:solidFill>
                  <a:schemeClr val="tx1"/>
                </a:solidFill>
              </a:rPr>
              <a:t> data, not the company itself</a:t>
            </a:r>
          </a:p>
          <a:p>
            <a:pPr marL="742950" lvl="1" indent="-285750" algn="just">
              <a:buFont typeface="Wingdings" panose="05000000000000000000" pitchFamily="2" charset="2"/>
              <a:buChar char="Ø"/>
            </a:pPr>
            <a:endParaRPr lang="en-US" sz="1600" dirty="0">
              <a:solidFill>
                <a:schemeClr val="tx1"/>
              </a:solidFill>
            </a:endParaRPr>
          </a:p>
          <a:p>
            <a:pPr marL="742950" lvl="1" indent="-285750" algn="just">
              <a:buFont typeface="Wingdings" panose="05000000000000000000" pitchFamily="2" charset="2"/>
              <a:buChar char="Ø"/>
            </a:pPr>
            <a:r>
              <a:rPr lang="en-US" sz="1600" dirty="0">
                <a:solidFill>
                  <a:schemeClr val="tx1"/>
                </a:solidFill>
              </a:rPr>
              <a:t>As mitigation steps you might consider</a:t>
            </a:r>
          </a:p>
          <a:p>
            <a:pPr marL="1257300" lvl="2" indent="-342900" algn="just">
              <a:buFont typeface="+mj-lt"/>
              <a:buAutoNum type="alphaLcParenR"/>
            </a:pPr>
            <a:r>
              <a:rPr lang="en-US" sz="1600" dirty="0">
                <a:solidFill>
                  <a:schemeClr val="tx1"/>
                </a:solidFill>
              </a:rPr>
              <a:t>Implement application systems security best practices, such as authentication, authorization, and auditing</a:t>
            </a:r>
          </a:p>
          <a:p>
            <a:pPr marL="1257300" lvl="2" indent="-342900" algn="just">
              <a:buFont typeface="+mj-lt"/>
              <a:buAutoNum type="alphaLcParenR"/>
            </a:pPr>
            <a:r>
              <a:rPr lang="en-US" sz="1600" dirty="0">
                <a:solidFill>
                  <a:schemeClr val="tx1"/>
                </a:solidFill>
              </a:rPr>
              <a:t>Implement strong encryption, SSL, digital signatures and certificate practices</a:t>
            </a:r>
          </a:p>
          <a:p>
            <a:pPr marL="1257300" lvl="2" indent="-342900" algn="just">
              <a:buFont typeface="+mj-lt"/>
              <a:buAutoNum type="alphaLcParenR"/>
            </a:pPr>
            <a:r>
              <a:rPr lang="en-US" sz="1600" dirty="0">
                <a:solidFill>
                  <a:schemeClr val="tx1"/>
                </a:solidFill>
              </a:rPr>
              <a:t>Ensure that strong disaster recovery processes exist and are tested on a periodic basis</a:t>
            </a:r>
          </a:p>
          <a:p>
            <a:pPr marL="1257300" lvl="2" indent="-342900" algn="just">
              <a:buFont typeface="+mj-lt"/>
              <a:buAutoNum type="alphaLcParenR"/>
            </a:pPr>
            <a:r>
              <a:rPr lang="en-US" sz="1600" dirty="0">
                <a:solidFill>
                  <a:schemeClr val="tx1"/>
                </a:solidFill>
              </a:rPr>
              <a:t>Require that the persistent medium used to store your data is erased prior to releasing it back into the pool</a:t>
            </a:r>
          </a:p>
        </p:txBody>
      </p:sp>
    </p:spTree>
    <p:extLst>
      <p:ext uri="{BB962C8B-B14F-4D97-AF65-F5344CB8AC3E}">
        <p14:creationId xmlns:p14="http://schemas.microsoft.com/office/powerpoint/2010/main" val="1414368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10000"/>
                </a:solidFill>
              </a:rPr>
              <a:t>Agenda</a:t>
            </a:r>
          </a:p>
        </p:txBody>
      </p:sp>
      <p:sp>
        <p:nvSpPr>
          <p:cNvPr id="3" name="Slide Number Placeholder 2"/>
          <p:cNvSpPr>
            <a:spLocks noGrp="1"/>
          </p:cNvSpPr>
          <p:nvPr>
            <p:ph type="sldNum" sz="quarter" idx="11"/>
          </p:nvPr>
        </p:nvSpPr>
        <p:spPr/>
        <p:txBody>
          <a:bodyPr/>
          <a:lstStyle/>
          <a:p>
            <a:pPr>
              <a:defRPr/>
            </a:pPr>
            <a:fld id="{7759C7FE-BE6B-403C-A13B-DB95E1BBB64B}" type="slidenum">
              <a:rPr lang="en-US" smtClean="0"/>
              <a:pPr>
                <a:defRPr/>
              </a:pPr>
              <a:t>2</a:t>
            </a:fld>
            <a:endParaRPr lang="en-US"/>
          </a:p>
        </p:txBody>
      </p:sp>
      <p:sp>
        <p:nvSpPr>
          <p:cNvPr id="4" name="Rectangle 3"/>
          <p:cNvSpPr/>
          <p:nvPr/>
        </p:nvSpPr>
        <p:spPr>
          <a:xfrm>
            <a:off x="228600" y="1097280"/>
            <a:ext cx="8732520" cy="2308324"/>
          </a:xfrm>
          <a:prstGeom prst="rect">
            <a:avLst/>
          </a:prstGeom>
        </p:spPr>
        <p:txBody>
          <a:bodyPr wrap="square">
            <a:spAutoFit/>
          </a:bodyPr>
          <a:lstStyle/>
          <a:p>
            <a:pPr marL="285750" indent="-285750" algn="just">
              <a:buFont typeface="Wingdings" panose="05000000000000000000" pitchFamily="2" charset="2"/>
              <a:buChar char="Ø"/>
            </a:pPr>
            <a:r>
              <a:rPr lang="en-US" sz="1600" dirty="0">
                <a:solidFill>
                  <a:schemeClr val="tx1"/>
                </a:solidFill>
              </a:rPr>
              <a:t>Cloud security – inheritance </a:t>
            </a:r>
          </a:p>
          <a:p>
            <a:pPr marL="285750" indent="-285750" algn="just">
              <a:buFont typeface="Wingdings" panose="05000000000000000000" pitchFamily="2" charset="2"/>
              <a:buChar char="Ø"/>
            </a:pPr>
            <a:r>
              <a:rPr lang="en-US" sz="1600" dirty="0">
                <a:solidFill>
                  <a:schemeClr val="tx1"/>
                </a:solidFill>
              </a:rPr>
              <a:t>Security responsibility – private vs public</a:t>
            </a:r>
          </a:p>
          <a:p>
            <a:pPr marL="285750" indent="-285750" algn="just">
              <a:buFont typeface="Wingdings" panose="05000000000000000000" pitchFamily="2" charset="2"/>
              <a:buChar char="Ø"/>
            </a:pPr>
            <a:r>
              <a:rPr lang="en-US" sz="1600" dirty="0">
                <a:solidFill>
                  <a:schemeClr val="tx1"/>
                </a:solidFill>
              </a:rPr>
              <a:t>General areas of concerns</a:t>
            </a:r>
          </a:p>
          <a:p>
            <a:pPr marL="285750" indent="-285750" algn="just">
              <a:buFont typeface="Wingdings" panose="05000000000000000000" pitchFamily="2" charset="2"/>
              <a:buChar char="Ø"/>
            </a:pPr>
            <a:r>
              <a:rPr lang="en-US" sz="1600" dirty="0">
                <a:solidFill>
                  <a:schemeClr val="tx1"/>
                </a:solidFill>
              </a:rPr>
              <a:t>Key security dangers to cloud computing</a:t>
            </a:r>
          </a:p>
          <a:p>
            <a:pPr marL="285750" indent="-285750" algn="just">
              <a:buFont typeface="Wingdings" panose="05000000000000000000" pitchFamily="2" charset="2"/>
              <a:buChar char="Ø"/>
            </a:pPr>
            <a:r>
              <a:rPr lang="en-US" sz="1600" dirty="0">
                <a:solidFill>
                  <a:schemeClr val="tx1"/>
                </a:solidFill>
              </a:rPr>
              <a:t>Cloud Security framework / standards</a:t>
            </a:r>
          </a:p>
          <a:p>
            <a:pPr marL="285750" indent="-285750" algn="just">
              <a:buFont typeface="Wingdings" panose="05000000000000000000" pitchFamily="2" charset="2"/>
              <a:buChar char="Ø"/>
            </a:pPr>
            <a:r>
              <a:rPr lang="en-US" sz="1600" dirty="0">
                <a:solidFill>
                  <a:schemeClr val="tx1"/>
                </a:solidFill>
              </a:rPr>
              <a:t>Cloud Security Implementation </a:t>
            </a:r>
          </a:p>
          <a:p>
            <a:pPr marL="285750" indent="-285750" algn="just">
              <a:buFont typeface="Wingdings" panose="05000000000000000000" pitchFamily="2" charset="2"/>
              <a:buChar char="Ø"/>
            </a:pPr>
            <a:r>
              <a:rPr lang="en-US" sz="1600" dirty="0">
                <a:solidFill>
                  <a:schemeClr val="tx1"/>
                </a:solidFill>
              </a:rPr>
              <a:t>Data privacy</a:t>
            </a:r>
          </a:p>
          <a:p>
            <a:pPr marL="285750" indent="-285750" algn="just">
              <a:buFont typeface="Wingdings" panose="05000000000000000000" pitchFamily="2" charset="2"/>
              <a:buChar char="Ø"/>
            </a:pPr>
            <a:r>
              <a:rPr lang="en-US" sz="1600" dirty="0">
                <a:solidFill>
                  <a:schemeClr val="tx1"/>
                </a:solidFill>
              </a:rPr>
              <a:t>Security concerns – examples &amp; quiz</a:t>
            </a:r>
          </a:p>
          <a:p>
            <a:pPr marL="285750" indent="-285750" algn="just">
              <a:buFont typeface="Wingdings" panose="05000000000000000000" pitchFamily="2" charset="2"/>
              <a:buChar char="Ø"/>
            </a:pPr>
            <a:endParaRPr lang="en-US" sz="1600" dirty="0">
              <a:solidFill>
                <a:schemeClr val="tx1"/>
              </a:solidFill>
            </a:endParaRPr>
          </a:p>
          <a:p>
            <a:pPr algn="just"/>
            <a:endParaRPr lang="en-US" sz="160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10000"/>
                </a:solidFill>
              </a:rPr>
              <a:t>Key security dangers to cloud security</a:t>
            </a:r>
          </a:p>
        </p:txBody>
      </p:sp>
      <p:sp>
        <p:nvSpPr>
          <p:cNvPr id="4" name="Slide Number Placeholder 3"/>
          <p:cNvSpPr>
            <a:spLocks noGrp="1"/>
          </p:cNvSpPr>
          <p:nvPr>
            <p:ph type="sldNum" sz="quarter" idx="11"/>
          </p:nvPr>
        </p:nvSpPr>
        <p:spPr/>
        <p:txBody>
          <a:bodyPr/>
          <a:lstStyle/>
          <a:p>
            <a:pPr>
              <a:defRPr/>
            </a:pPr>
            <a:fld id="{5FF9BC84-E776-4A6C-ACC6-12755BCAFA89}" type="slidenum">
              <a:rPr lang="en-US" smtClean="0"/>
              <a:pPr>
                <a:defRPr/>
              </a:pPr>
              <a:t>20</a:t>
            </a:fld>
            <a:endParaRPr lang="en-US"/>
          </a:p>
        </p:txBody>
      </p:sp>
      <p:sp>
        <p:nvSpPr>
          <p:cNvPr id="5" name="Rectangle 4"/>
          <p:cNvSpPr/>
          <p:nvPr/>
        </p:nvSpPr>
        <p:spPr>
          <a:xfrm>
            <a:off x="434023" y="1236391"/>
            <a:ext cx="8183880" cy="3444020"/>
          </a:xfrm>
          <a:prstGeom prst="rect">
            <a:avLst/>
          </a:prstGeom>
        </p:spPr>
        <p:txBody>
          <a:bodyPr wrap="square">
            <a:spAutoFit/>
          </a:bodyPr>
          <a:lstStyle/>
          <a:p>
            <a:pPr marL="285750" indent="-285750" algn="just">
              <a:buFont typeface="Wingdings" panose="05000000000000000000" pitchFamily="2" charset="2"/>
              <a:buChar char="Ø"/>
            </a:pPr>
            <a:r>
              <a:rPr lang="en-US" sz="1800" b="1" dirty="0">
                <a:solidFill>
                  <a:schemeClr val="tx1"/>
                </a:solidFill>
              </a:rPr>
              <a:t>Data corruption or loss – 2/2 </a:t>
            </a:r>
          </a:p>
          <a:p>
            <a:pPr marL="742950" lvl="1" indent="-285750" algn="just">
              <a:buFont typeface="Wingdings" panose="05000000000000000000" pitchFamily="2" charset="2"/>
              <a:buChar char="Ø"/>
            </a:pPr>
            <a:endParaRPr lang="en-US" sz="1600" dirty="0">
              <a:solidFill>
                <a:schemeClr val="tx1"/>
              </a:solidFill>
            </a:endParaRPr>
          </a:p>
          <a:p>
            <a:pPr marL="742950" lvl="1" indent="-285750" algn="just">
              <a:buFont typeface="Wingdings" panose="05000000000000000000" pitchFamily="2" charset="2"/>
              <a:buChar char="Ø"/>
            </a:pPr>
            <a:r>
              <a:rPr lang="en-US" sz="1600" b="1" dirty="0">
                <a:solidFill>
                  <a:schemeClr val="tx1"/>
                </a:solidFill>
              </a:rPr>
              <a:t>Multi-tenancy challenge</a:t>
            </a:r>
          </a:p>
          <a:p>
            <a:pPr marL="742950" lvl="1" indent="-285750" algn="just">
              <a:buFont typeface="Wingdings" panose="05000000000000000000" pitchFamily="2" charset="2"/>
              <a:buChar char="Ø"/>
            </a:pPr>
            <a:endParaRPr lang="en-US" sz="1600" b="1" dirty="0">
              <a:solidFill>
                <a:schemeClr val="tx1"/>
              </a:solidFill>
            </a:endParaRPr>
          </a:p>
          <a:p>
            <a:pPr marL="1257300" lvl="2" indent="-342900" algn="just">
              <a:buFont typeface="Wingdings" panose="05000000000000000000" pitchFamily="2" charset="2"/>
              <a:buChar char="Ø"/>
            </a:pPr>
            <a:r>
              <a:rPr lang="en-US" sz="1600" dirty="0">
                <a:solidFill>
                  <a:schemeClr val="tx1"/>
                </a:solidFill>
              </a:rPr>
              <a:t>implies use of same resources or application by multiple consumers that may belong to same organization or different organization. </a:t>
            </a:r>
          </a:p>
          <a:p>
            <a:pPr marL="1257300" lvl="2" indent="-342900" algn="just">
              <a:buFont typeface="Wingdings" panose="05000000000000000000" pitchFamily="2" charset="2"/>
              <a:buChar char="Ø"/>
            </a:pPr>
            <a:endParaRPr lang="en-US" sz="1600" dirty="0">
              <a:solidFill>
                <a:schemeClr val="tx1"/>
              </a:solidFill>
            </a:endParaRPr>
          </a:p>
          <a:p>
            <a:pPr marL="1257300" lvl="2" indent="-342900" algn="just">
              <a:buFont typeface="Wingdings" panose="05000000000000000000" pitchFamily="2" charset="2"/>
              <a:buChar char="Ø"/>
            </a:pPr>
            <a:r>
              <a:rPr lang="en-US" sz="1600" dirty="0">
                <a:solidFill>
                  <a:schemeClr val="tx1"/>
                </a:solidFill>
              </a:rPr>
              <a:t>The impact of multi-tenancy is visibility of residual data or trace of operations by other user or tenant.</a:t>
            </a:r>
          </a:p>
          <a:p>
            <a:pPr lvl="2" algn="just"/>
            <a:endParaRPr lang="en-US" sz="1600" dirty="0">
              <a:solidFill>
                <a:schemeClr val="tx1"/>
              </a:solidFill>
            </a:endParaRPr>
          </a:p>
          <a:p>
            <a:pPr marL="1257300" lvl="2" indent="-342900" algn="just">
              <a:buFont typeface="Wingdings" panose="05000000000000000000" pitchFamily="2" charset="2"/>
              <a:buChar char="Ø"/>
            </a:pPr>
            <a:r>
              <a:rPr lang="en-US" sz="1600" dirty="0">
                <a:solidFill>
                  <a:schemeClr val="tx1"/>
                </a:solidFill>
              </a:rPr>
              <a:t>implies a need for policy-driven enforcement, segmentation, isolation, governance, service levels, and chargeback/billing models for different consumer constituencies </a:t>
            </a:r>
          </a:p>
          <a:p>
            <a:pPr marL="1257300" lvl="2" indent="-342900" algn="just">
              <a:buFont typeface="Wingdings" panose="05000000000000000000" pitchFamily="2" charset="2"/>
              <a:buChar char="Ø"/>
            </a:pPr>
            <a:endParaRPr lang="en-US" sz="1600" dirty="0">
              <a:solidFill>
                <a:schemeClr val="tx1"/>
              </a:solidFill>
            </a:endParaRPr>
          </a:p>
          <a:p>
            <a:pPr marL="1257300" lvl="2" indent="-342900" algn="just">
              <a:buFont typeface="Wingdings" panose="05000000000000000000" pitchFamily="2" charset="2"/>
              <a:buChar char="Ø"/>
            </a:pPr>
            <a:r>
              <a:rPr lang="en-US" sz="1600" dirty="0">
                <a:solidFill>
                  <a:schemeClr val="tx1"/>
                </a:solidFill>
              </a:rPr>
              <a:t>offers benefits of scaling but could present security risk</a:t>
            </a:r>
          </a:p>
        </p:txBody>
      </p:sp>
      <p:sp>
        <p:nvSpPr>
          <p:cNvPr id="6" name="Rectangle 5"/>
          <p:cNvSpPr/>
          <p:nvPr/>
        </p:nvSpPr>
        <p:spPr>
          <a:xfrm>
            <a:off x="1508760" y="6518342"/>
            <a:ext cx="6217920" cy="313932"/>
          </a:xfrm>
          <a:prstGeom prst="rect">
            <a:avLst/>
          </a:prstGeom>
        </p:spPr>
        <p:txBody>
          <a:bodyPr wrap="square">
            <a:spAutoFit/>
          </a:bodyPr>
          <a:lstStyle/>
          <a:p>
            <a:r>
              <a:rPr lang="en-US" sz="800" b="1" dirty="0">
                <a:hlinkClick r:id="rId2"/>
              </a:rPr>
              <a:t>Security Guidance for Critical Areas of Focus in Cloud - https://downloads.cloudsecurityalliance.org/assets/research/security-guidance/csaguide.v3.0.pdf</a:t>
            </a:r>
            <a:endParaRPr lang="en-US" sz="800" b="1" dirty="0"/>
          </a:p>
        </p:txBody>
      </p:sp>
    </p:spTree>
    <p:extLst>
      <p:ext uri="{BB962C8B-B14F-4D97-AF65-F5344CB8AC3E}">
        <p14:creationId xmlns:p14="http://schemas.microsoft.com/office/powerpoint/2010/main" val="1687677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10000"/>
                </a:solidFill>
              </a:rPr>
              <a:t>Key security dangers to cloud security</a:t>
            </a:r>
          </a:p>
        </p:txBody>
      </p:sp>
      <p:sp>
        <p:nvSpPr>
          <p:cNvPr id="4" name="Slide Number Placeholder 3"/>
          <p:cNvSpPr>
            <a:spLocks noGrp="1"/>
          </p:cNvSpPr>
          <p:nvPr>
            <p:ph type="sldNum" sz="quarter" idx="11"/>
          </p:nvPr>
        </p:nvSpPr>
        <p:spPr/>
        <p:txBody>
          <a:bodyPr/>
          <a:lstStyle/>
          <a:p>
            <a:pPr>
              <a:defRPr/>
            </a:pPr>
            <a:fld id="{5FF9BC84-E776-4A6C-ACC6-12755BCAFA89}" type="slidenum">
              <a:rPr lang="en-US" smtClean="0"/>
              <a:pPr>
                <a:defRPr/>
              </a:pPr>
              <a:t>21</a:t>
            </a:fld>
            <a:endParaRPr lang="en-US"/>
          </a:p>
        </p:txBody>
      </p:sp>
      <p:sp>
        <p:nvSpPr>
          <p:cNvPr id="5" name="Rectangle 4"/>
          <p:cNvSpPr/>
          <p:nvPr/>
        </p:nvSpPr>
        <p:spPr>
          <a:xfrm>
            <a:off x="434023" y="1236391"/>
            <a:ext cx="8183880" cy="4136517"/>
          </a:xfrm>
          <a:prstGeom prst="rect">
            <a:avLst/>
          </a:prstGeom>
        </p:spPr>
        <p:txBody>
          <a:bodyPr wrap="square">
            <a:spAutoFit/>
          </a:bodyPr>
          <a:lstStyle/>
          <a:p>
            <a:pPr marL="285750" indent="-285750" algn="just">
              <a:buFont typeface="Wingdings" panose="05000000000000000000" pitchFamily="2" charset="2"/>
              <a:buChar char="Ø"/>
            </a:pPr>
            <a:r>
              <a:rPr lang="en-US" sz="1800" b="1" dirty="0">
                <a:solidFill>
                  <a:schemeClr val="tx1"/>
                </a:solidFill>
              </a:rPr>
              <a:t>User account and service hijacking</a:t>
            </a:r>
          </a:p>
          <a:p>
            <a:pPr marL="285750" indent="-285750" algn="just">
              <a:buFont typeface="Wingdings" panose="05000000000000000000" pitchFamily="2" charset="2"/>
              <a:buChar char="Ø"/>
            </a:pPr>
            <a:endParaRPr lang="en-US" sz="1800" b="1" dirty="0">
              <a:solidFill>
                <a:schemeClr val="tx1"/>
              </a:solidFill>
            </a:endParaRPr>
          </a:p>
          <a:p>
            <a:pPr marL="742950" lvl="1" indent="-285750" algn="just">
              <a:buFont typeface="Wingdings" panose="05000000000000000000" pitchFamily="2" charset="2"/>
              <a:buChar char="Ø"/>
            </a:pPr>
            <a:r>
              <a:rPr lang="en-US" sz="1600" dirty="0">
                <a:solidFill>
                  <a:schemeClr val="tx1"/>
                </a:solidFill>
              </a:rPr>
              <a:t>User account and service hijacking occurs when </a:t>
            </a:r>
            <a:r>
              <a:rPr lang="en-US" sz="1600" dirty="0" err="1">
                <a:solidFill>
                  <a:schemeClr val="tx1"/>
                </a:solidFill>
              </a:rPr>
              <a:t>a</a:t>
            </a:r>
            <a:r>
              <a:rPr lang="en-US" sz="1600" dirty="0">
                <a:solidFill>
                  <a:schemeClr val="tx1"/>
                </a:solidFill>
              </a:rPr>
              <a:t> attacker obtains your cloud services information and uses it to take over your cloud access</a:t>
            </a:r>
          </a:p>
          <a:p>
            <a:pPr marL="742950" lvl="1" indent="-285750" algn="just">
              <a:buFont typeface="Wingdings" panose="05000000000000000000" pitchFamily="2" charset="2"/>
              <a:buChar char="Ø"/>
            </a:pPr>
            <a:endParaRPr lang="en-US" sz="1600" dirty="0">
              <a:solidFill>
                <a:schemeClr val="tx1"/>
              </a:solidFill>
            </a:endParaRPr>
          </a:p>
          <a:p>
            <a:pPr marL="742950" lvl="1" indent="-285750" algn="just">
              <a:buFont typeface="Wingdings" panose="05000000000000000000" pitchFamily="2" charset="2"/>
              <a:buChar char="Ø"/>
            </a:pPr>
            <a:r>
              <a:rPr lang="en-US" sz="1600" dirty="0">
                <a:solidFill>
                  <a:schemeClr val="tx1"/>
                </a:solidFill>
              </a:rPr>
              <a:t>If attackers gain access to a cloud user’s credentials, they can eavesdrop on activities and transactions, manipulate or steal data, return falsified data, and redirect clients to illegitimate sites</a:t>
            </a:r>
          </a:p>
          <a:p>
            <a:pPr marL="742950" lvl="1" indent="-285750" algn="just">
              <a:buFont typeface="Wingdings" panose="05000000000000000000" pitchFamily="2" charset="2"/>
              <a:buChar char="Ø"/>
            </a:pPr>
            <a:endParaRPr lang="en-US" sz="1600" dirty="0">
              <a:solidFill>
                <a:schemeClr val="tx1"/>
              </a:solidFill>
            </a:endParaRPr>
          </a:p>
          <a:p>
            <a:pPr marL="742950" lvl="1" indent="-285750" algn="just">
              <a:buFont typeface="Wingdings" panose="05000000000000000000" pitchFamily="2" charset="2"/>
              <a:buChar char="Ø"/>
            </a:pPr>
            <a:r>
              <a:rPr lang="en-US" sz="1600" dirty="0">
                <a:solidFill>
                  <a:schemeClr val="tx1"/>
                </a:solidFill>
              </a:rPr>
              <a:t>To mitigate this risk following approaches are recommended</a:t>
            </a:r>
          </a:p>
          <a:p>
            <a:pPr marL="1257300" lvl="2" indent="-342900" algn="just">
              <a:buFont typeface="+mj-lt"/>
              <a:buAutoNum type="alphaLcParenR"/>
            </a:pPr>
            <a:r>
              <a:rPr lang="en-US" sz="1600" dirty="0">
                <a:solidFill>
                  <a:srgbClr val="FF0000"/>
                </a:solidFill>
              </a:rPr>
              <a:t>Implement security best practices</a:t>
            </a:r>
            <a:r>
              <a:rPr lang="en-US" sz="1600" dirty="0">
                <a:solidFill>
                  <a:schemeClr val="tx1"/>
                </a:solidFill>
              </a:rPr>
              <a:t>, including human processes, such as strong passwords, two-factor authentication, and prohibiting the sharing of users’ credentials</a:t>
            </a:r>
          </a:p>
          <a:p>
            <a:pPr marL="1257300" lvl="2" indent="-342900" algn="just">
              <a:buFont typeface="+mj-lt"/>
              <a:buAutoNum type="alphaLcParenR"/>
            </a:pPr>
            <a:r>
              <a:rPr lang="en-US" sz="1600" dirty="0">
                <a:solidFill>
                  <a:schemeClr val="tx1"/>
                </a:solidFill>
              </a:rPr>
              <a:t>Implement application systems security best practices, such as AAA (authentication, authorization, and auditing)</a:t>
            </a:r>
          </a:p>
          <a:p>
            <a:pPr marL="1257300" lvl="2" indent="-342900" algn="just">
              <a:buFont typeface="+mj-lt"/>
              <a:buAutoNum type="alphaLcParenR"/>
            </a:pPr>
            <a:r>
              <a:rPr lang="en-US" sz="1600" dirty="0">
                <a:solidFill>
                  <a:schemeClr val="tx1"/>
                </a:solidFill>
              </a:rPr>
              <a:t>Implement strong encryption, SSL, digital signatures, and certificate practices</a:t>
            </a:r>
          </a:p>
          <a:p>
            <a:pPr marL="1257300" lvl="2" indent="-342900" algn="just">
              <a:buFont typeface="+mj-lt"/>
              <a:buAutoNum type="alphaLcParenR"/>
            </a:pPr>
            <a:r>
              <a:rPr lang="en-US" sz="1600" dirty="0">
                <a:solidFill>
                  <a:schemeClr val="tx1"/>
                </a:solidFill>
              </a:rPr>
              <a:t>Ensure that auditing and logging is being used to monitor activities</a:t>
            </a:r>
          </a:p>
        </p:txBody>
      </p:sp>
    </p:spTree>
    <p:extLst>
      <p:ext uri="{BB962C8B-B14F-4D97-AF65-F5344CB8AC3E}">
        <p14:creationId xmlns:p14="http://schemas.microsoft.com/office/powerpoint/2010/main" val="1935206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Security Framework should cover at least following</a:t>
            </a:r>
          </a:p>
        </p:txBody>
      </p:sp>
      <p:sp>
        <p:nvSpPr>
          <p:cNvPr id="3" name="Slide Number Placeholder 2"/>
          <p:cNvSpPr>
            <a:spLocks noGrp="1"/>
          </p:cNvSpPr>
          <p:nvPr>
            <p:ph type="sldNum" sz="quarter" idx="11"/>
          </p:nvPr>
        </p:nvSpPr>
        <p:spPr/>
        <p:txBody>
          <a:bodyPr/>
          <a:lstStyle/>
          <a:p>
            <a:pPr>
              <a:defRPr/>
            </a:pPr>
            <a:fld id="{7759C7FE-BE6B-403C-A13B-DB95E1BBB64B}" type="slidenum">
              <a:rPr lang="en-US" smtClean="0"/>
              <a:pPr>
                <a:defRPr/>
              </a:pPr>
              <a:t>22</a:t>
            </a:fld>
            <a:endParaRPr lang="en-US"/>
          </a:p>
        </p:txBody>
      </p:sp>
      <p:pic>
        <p:nvPicPr>
          <p:cNvPr id="6" name="Picture 5"/>
          <p:cNvPicPr>
            <a:picLocks noChangeAspect="1"/>
          </p:cNvPicPr>
          <p:nvPr/>
        </p:nvPicPr>
        <p:blipFill>
          <a:blip r:embed="rId3"/>
          <a:stretch>
            <a:fillRect/>
          </a:stretch>
        </p:blipFill>
        <p:spPr>
          <a:xfrm>
            <a:off x="6309360" y="1753181"/>
            <a:ext cx="2314286" cy="3266667"/>
          </a:xfrm>
          <a:prstGeom prst="rect">
            <a:avLst/>
          </a:prstGeom>
        </p:spPr>
      </p:pic>
      <p:pic>
        <p:nvPicPr>
          <p:cNvPr id="7" name="Picture 6"/>
          <p:cNvPicPr>
            <a:picLocks noChangeAspect="1"/>
          </p:cNvPicPr>
          <p:nvPr/>
        </p:nvPicPr>
        <p:blipFill>
          <a:blip r:embed="rId4"/>
          <a:stretch>
            <a:fillRect/>
          </a:stretch>
        </p:blipFill>
        <p:spPr>
          <a:xfrm>
            <a:off x="274320" y="1762703"/>
            <a:ext cx="2257143" cy="3238095"/>
          </a:xfrm>
          <a:prstGeom prst="rect">
            <a:avLst/>
          </a:prstGeom>
        </p:spPr>
      </p:pic>
      <p:pic>
        <p:nvPicPr>
          <p:cNvPr id="8" name="Picture 7"/>
          <p:cNvPicPr>
            <a:picLocks noChangeAspect="1"/>
          </p:cNvPicPr>
          <p:nvPr/>
        </p:nvPicPr>
        <p:blipFill>
          <a:blip r:embed="rId5"/>
          <a:stretch>
            <a:fillRect/>
          </a:stretch>
        </p:blipFill>
        <p:spPr>
          <a:xfrm>
            <a:off x="3669151" y="1043885"/>
            <a:ext cx="1961905" cy="942857"/>
          </a:xfrm>
          <a:prstGeom prst="rect">
            <a:avLst/>
          </a:prstGeom>
        </p:spPr>
      </p:pic>
      <p:pic>
        <p:nvPicPr>
          <p:cNvPr id="4" name="Picture 3"/>
          <p:cNvPicPr>
            <a:picLocks noChangeAspect="1"/>
          </p:cNvPicPr>
          <p:nvPr/>
        </p:nvPicPr>
        <p:blipFill>
          <a:blip r:embed="rId6"/>
          <a:stretch>
            <a:fillRect/>
          </a:stretch>
        </p:blipFill>
        <p:spPr>
          <a:xfrm>
            <a:off x="3049904" y="1986742"/>
            <a:ext cx="3200400" cy="3408218"/>
          </a:xfrm>
          <a:prstGeom prst="rect">
            <a:avLst/>
          </a:prstGeom>
        </p:spPr>
      </p:pic>
      <p:pic>
        <p:nvPicPr>
          <p:cNvPr id="9" name="Picture 8"/>
          <p:cNvPicPr>
            <a:picLocks noChangeAspect="1"/>
          </p:cNvPicPr>
          <p:nvPr/>
        </p:nvPicPr>
        <p:blipFill>
          <a:blip r:embed="rId7"/>
          <a:stretch>
            <a:fillRect/>
          </a:stretch>
        </p:blipFill>
        <p:spPr>
          <a:xfrm>
            <a:off x="2377440" y="5530013"/>
            <a:ext cx="4761905" cy="96190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COBIT</a:t>
            </a:r>
          </a:p>
        </p:txBody>
      </p:sp>
      <p:sp>
        <p:nvSpPr>
          <p:cNvPr id="3" name="Slide Number Placeholder 2"/>
          <p:cNvSpPr>
            <a:spLocks noGrp="1"/>
          </p:cNvSpPr>
          <p:nvPr>
            <p:ph type="sldNum" sz="quarter" idx="11"/>
          </p:nvPr>
        </p:nvSpPr>
        <p:spPr/>
        <p:txBody>
          <a:bodyPr/>
          <a:lstStyle/>
          <a:p>
            <a:pPr>
              <a:defRPr/>
            </a:pPr>
            <a:fld id="{7759C7FE-BE6B-403C-A13B-DB95E1BBB64B}" type="slidenum">
              <a:rPr lang="en-US" smtClean="0"/>
              <a:pPr>
                <a:defRPr/>
              </a:pPr>
              <a:t>23</a:t>
            </a:fld>
            <a:endParaRPr lang="en-US"/>
          </a:p>
        </p:txBody>
      </p:sp>
      <p:sp>
        <p:nvSpPr>
          <p:cNvPr id="4" name="Rectangle 3"/>
          <p:cNvSpPr/>
          <p:nvPr/>
        </p:nvSpPr>
        <p:spPr>
          <a:xfrm>
            <a:off x="228600" y="1188720"/>
            <a:ext cx="8412480" cy="1643527"/>
          </a:xfrm>
          <a:prstGeom prst="rect">
            <a:avLst/>
          </a:prstGeom>
        </p:spPr>
        <p:txBody>
          <a:bodyPr wrap="square">
            <a:spAutoFit/>
          </a:bodyPr>
          <a:lstStyle/>
          <a:p>
            <a:pPr algn="just"/>
            <a:r>
              <a:rPr lang="en-US" sz="1400" dirty="0">
                <a:solidFill>
                  <a:schemeClr val="tx1"/>
                </a:solidFill>
              </a:rPr>
              <a:t>Control Objectives for Information and related Technology1 (</a:t>
            </a:r>
            <a:r>
              <a:rPr lang="en-US" sz="1400" dirty="0" err="1">
                <a:solidFill>
                  <a:schemeClr val="tx1"/>
                </a:solidFill>
              </a:rPr>
              <a:t>CobiT</a:t>
            </a:r>
            <a:r>
              <a:rPr lang="en-US" sz="1400" dirty="0">
                <a:solidFill>
                  <a:schemeClr val="tx1"/>
                </a:solidFill>
              </a:rPr>
              <a:t>), the International Organization for Standardization 27002:20052 (ISO/IEC 27002:2005), and the Information Technology Infrastructure Library3 (ITIL) have emerged worldwide as the most respected frameworks for IT governance and compliance.</a:t>
            </a:r>
          </a:p>
          <a:p>
            <a:pPr algn="just"/>
            <a:endParaRPr lang="en-US" sz="1400" dirty="0">
              <a:solidFill>
                <a:schemeClr val="tx1"/>
              </a:solidFill>
            </a:endParaRPr>
          </a:p>
          <a:p>
            <a:pPr algn="just"/>
            <a:r>
              <a:rPr lang="en-US" sz="1400" dirty="0" err="1">
                <a:solidFill>
                  <a:schemeClr val="tx1"/>
                </a:solidFill>
              </a:rPr>
              <a:t>Cobit</a:t>
            </a:r>
            <a:r>
              <a:rPr lang="en-US" sz="1400" dirty="0">
                <a:solidFill>
                  <a:schemeClr val="tx1"/>
                </a:solidFill>
              </a:rPr>
              <a:t> - is a set of best practices (framework) for IT management created by the Information Systems, Audit and Control Association (ISACA) and the IT Governance Institute (ITGI) in 1996. It is an internationally accepted framework for IT governance and control.</a:t>
            </a:r>
            <a:endParaRPr lang="en-US" sz="1600" dirty="0">
              <a:solidFill>
                <a:schemeClr val="tx1"/>
              </a:solidFill>
            </a:endParaRPr>
          </a:p>
        </p:txBody>
      </p:sp>
      <p:pic>
        <p:nvPicPr>
          <p:cNvPr id="72705" name="Picture 1"/>
          <p:cNvPicPr>
            <a:picLocks noChangeAspect="1" noChangeArrowheads="1"/>
          </p:cNvPicPr>
          <p:nvPr/>
        </p:nvPicPr>
        <p:blipFill>
          <a:blip r:embed="rId3"/>
          <a:srcRect/>
          <a:stretch>
            <a:fillRect/>
          </a:stretch>
        </p:blipFill>
        <p:spPr bwMode="auto">
          <a:xfrm>
            <a:off x="6903720" y="685800"/>
            <a:ext cx="1737360" cy="434340"/>
          </a:xfrm>
          <a:prstGeom prst="rect">
            <a:avLst/>
          </a:prstGeom>
          <a:noFill/>
          <a:ln w="9525">
            <a:noFill/>
            <a:miter lim="800000"/>
            <a:headEnd/>
            <a:tailEnd/>
          </a:ln>
        </p:spPr>
      </p:pic>
      <p:sp>
        <p:nvSpPr>
          <p:cNvPr id="7" name="Title 1"/>
          <p:cNvSpPr txBox="1">
            <a:spLocks/>
          </p:cNvSpPr>
          <p:nvPr/>
        </p:nvSpPr>
        <p:spPr bwMode="auto">
          <a:xfrm>
            <a:off x="218077" y="2926634"/>
            <a:ext cx="8686800" cy="639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a:solidFill>
                  <a:schemeClr val="hlink"/>
                </a:solidFill>
                <a:latin typeface="+mj-lt"/>
                <a:ea typeface="MS PGothic" pitchFamily="34" charset="-128"/>
                <a:cs typeface="ＭＳ Ｐゴシック" charset="0"/>
              </a:defRPr>
            </a:lvl1pPr>
            <a:lvl2pPr algn="l" rtl="0" eaLnBrk="0" fontAlgn="base" hangingPunct="0">
              <a:lnSpc>
                <a:spcPct val="90000"/>
              </a:lnSpc>
              <a:spcBef>
                <a:spcPct val="0"/>
              </a:spcBef>
              <a:spcAft>
                <a:spcPct val="0"/>
              </a:spcAft>
              <a:defRPr sz="2200">
                <a:solidFill>
                  <a:schemeClr val="hlink"/>
                </a:solidFill>
                <a:latin typeface="Arial" charset="0"/>
                <a:ea typeface="MS PGothic" pitchFamily="34" charset="-128"/>
                <a:cs typeface="ＭＳ Ｐゴシック" charset="0"/>
              </a:defRPr>
            </a:lvl2pPr>
            <a:lvl3pPr algn="l" rtl="0" eaLnBrk="0" fontAlgn="base" hangingPunct="0">
              <a:lnSpc>
                <a:spcPct val="90000"/>
              </a:lnSpc>
              <a:spcBef>
                <a:spcPct val="0"/>
              </a:spcBef>
              <a:spcAft>
                <a:spcPct val="0"/>
              </a:spcAft>
              <a:defRPr sz="2200">
                <a:solidFill>
                  <a:schemeClr val="hlink"/>
                </a:solidFill>
                <a:latin typeface="Arial" charset="0"/>
                <a:ea typeface="MS PGothic" pitchFamily="34" charset="-128"/>
                <a:cs typeface="ＭＳ Ｐゴシック" charset="0"/>
              </a:defRPr>
            </a:lvl3pPr>
            <a:lvl4pPr algn="l" rtl="0" eaLnBrk="0" fontAlgn="base" hangingPunct="0">
              <a:lnSpc>
                <a:spcPct val="90000"/>
              </a:lnSpc>
              <a:spcBef>
                <a:spcPct val="0"/>
              </a:spcBef>
              <a:spcAft>
                <a:spcPct val="0"/>
              </a:spcAft>
              <a:defRPr sz="2200">
                <a:solidFill>
                  <a:schemeClr val="hlink"/>
                </a:solidFill>
                <a:latin typeface="Arial" charset="0"/>
                <a:ea typeface="MS PGothic" pitchFamily="34" charset="-128"/>
                <a:cs typeface="ＭＳ Ｐゴシック" charset="0"/>
              </a:defRPr>
            </a:lvl4pPr>
            <a:lvl5pPr algn="l" rtl="0" eaLnBrk="0" fontAlgn="base" hangingPunct="0">
              <a:lnSpc>
                <a:spcPct val="90000"/>
              </a:lnSpc>
              <a:spcBef>
                <a:spcPct val="0"/>
              </a:spcBef>
              <a:spcAft>
                <a:spcPct val="0"/>
              </a:spcAft>
              <a:defRPr sz="2200">
                <a:solidFill>
                  <a:schemeClr val="hlink"/>
                </a:solidFill>
                <a:latin typeface="Arial" charset="0"/>
                <a:ea typeface="MS PGothic" pitchFamily="34" charset="-128"/>
                <a:cs typeface="ＭＳ Ｐゴシック" charset="0"/>
              </a:defRPr>
            </a:lvl5pPr>
            <a:lvl6pPr marL="457200" algn="l" rtl="0" fontAlgn="base">
              <a:lnSpc>
                <a:spcPct val="90000"/>
              </a:lnSpc>
              <a:spcBef>
                <a:spcPct val="0"/>
              </a:spcBef>
              <a:spcAft>
                <a:spcPct val="0"/>
              </a:spcAft>
              <a:defRPr sz="2200">
                <a:solidFill>
                  <a:schemeClr val="hlink"/>
                </a:solidFill>
                <a:latin typeface="Arial" charset="0"/>
                <a:ea typeface="ＭＳ Ｐゴシック" charset="0"/>
              </a:defRPr>
            </a:lvl6pPr>
            <a:lvl7pPr marL="914400" algn="l" rtl="0" fontAlgn="base">
              <a:lnSpc>
                <a:spcPct val="90000"/>
              </a:lnSpc>
              <a:spcBef>
                <a:spcPct val="0"/>
              </a:spcBef>
              <a:spcAft>
                <a:spcPct val="0"/>
              </a:spcAft>
              <a:defRPr sz="2200">
                <a:solidFill>
                  <a:schemeClr val="hlink"/>
                </a:solidFill>
                <a:latin typeface="Arial" charset="0"/>
                <a:ea typeface="ＭＳ Ｐゴシック" charset="0"/>
              </a:defRPr>
            </a:lvl7pPr>
            <a:lvl8pPr marL="1371600" algn="l" rtl="0" fontAlgn="base">
              <a:lnSpc>
                <a:spcPct val="90000"/>
              </a:lnSpc>
              <a:spcBef>
                <a:spcPct val="0"/>
              </a:spcBef>
              <a:spcAft>
                <a:spcPct val="0"/>
              </a:spcAft>
              <a:defRPr sz="2200">
                <a:solidFill>
                  <a:schemeClr val="hlink"/>
                </a:solidFill>
                <a:latin typeface="Arial" charset="0"/>
                <a:ea typeface="ＭＳ Ｐゴシック" charset="0"/>
              </a:defRPr>
            </a:lvl8pPr>
            <a:lvl9pPr marL="1828800" algn="l" rtl="0" fontAlgn="base">
              <a:lnSpc>
                <a:spcPct val="90000"/>
              </a:lnSpc>
              <a:spcBef>
                <a:spcPct val="0"/>
              </a:spcBef>
              <a:spcAft>
                <a:spcPct val="0"/>
              </a:spcAft>
              <a:defRPr sz="2200">
                <a:solidFill>
                  <a:schemeClr val="hlink"/>
                </a:solidFill>
                <a:latin typeface="Arial" charset="0"/>
                <a:ea typeface="ＭＳ Ｐゴシック" charset="0"/>
              </a:defRPr>
            </a:lvl9pPr>
          </a:lstStyle>
          <a:p>
            <a:r>
              <a:rPr lang="en-US" kern="0" dirty="0">
                <a:solidFill>
                  <a:schemeClr val="tx1"/>
                </a:solidFill>
              </a:rPr>
              <a:t>ISO 27002</a:t>
            </a:r>
          </a:p>
        </p:txBody>
      </p:sp>
      <p:sp>
        <p:nvSpPr>
          <p:cNvPr id="8" name="Rectangle 7"/>
          <p:cNvSpPr/>
          <p:nvPr/>
        </p:nvSpPr>
        <p:spPr>
          <a:xfrm>
            <a:off x="228600" y="3415909"/>
            <a:ext cx="8412480" cy="3416320"/>
          </a:xfrm>
          <a:prstGeom prst="rect">
            <a:avLst/>
          </a:prstGeom>
        </p:spPr>
        <p:txBody>
          <a:bodyPr wrap="square">
            <a:spAutoFit/>
          </a:bodyPr>
          <a:lstStyle/>
          <a:p>
            <a:pPr algn="just"/>
            <a:r>
              <a:rPr lang="en-US" sz="1400" dirty="0">
                <a:solidFill>
                  <a:schemeClr val="tx1"/>
                </a:solidFill>
              </a:rPr>
              <a:t>The ISO 27002 standard provides guidance for the implementation of an Information Security Management System. It is exhaustive. Therefore, every organization that relies on this preferred practice should select the controls that are applicable for their information system or environment. </a:t>
            </a:r>
          </a:p>
          <a:p>
            <a:pPr algn="just"/>
            <a:endParaRPr lang="en-US" sz="1400" dirty="0">
              <a:solidFill>
                <a:schemeClr val="tx1"/>
              </a:solidFill>
            </a:endParaRPr>
          </a:p>
          <a:p>
            <a:pPr algn="just"/>
            <a:r>
              <a:rPr lang="en-US" sz="1400" dirty="0">
                <a:solidFill>
                  <a:schemeClr val="tx1"/>
                </a:solidFill>
              </a:rPr>
              <a:t>A step-by-step manner of approaching ISO/IEC 27002:2005 is best. The best starting point is usually an assessment of the current position or situation, followed by an identification of the changes needed for ISO/IEC 27002:2005 compliance. From here, planning and implementing must be rigidly undertaken</a:t>
            </a:r>
          </a:p>
          <a:p>
            <a:pPr algn="just"/>
            <a:endParaRPr lang="en-US" sz="1400" dirty="0">
              <a:solidFill>
                <a:schemeClr val="tx1"/>
              </a:solidFill>
            </a:endParaRPr>
          </a:p>
          <a:p>
            <a:pPr algn="just"/>
            <a:endParaRPr lang="en-US" sz="1400" dirty="0">
              <a:solidFill>
                <a:schemeClr val="tx1"/>
              </a:solidFill>
            </a:endParaRPr>
          </a:p>
          <a:p>
            <a:pPr algn="just"/>
            <a:endParaRPr lang="en-US" sz="1400" dirty="0">
              <a:solidFill>
                <a:schemeClr val="tx1"/>
              </a:solidFill>
            </a:endParaRPr>
          </a:p>
          <a:p>
            <a:pPr algn="just"/>
            <a:r>
              <a:rPr lang="en-US" sz="1400" dirty="0">
                <a:solidFill>
                  <a:schemeClr val="tx1"/>
                </a:solidFill>
              </a:rPr>
              <a:t>“P</a:t>
            </a:r>
            <a:r>
              <a:rPr lang="en-US" sz="1400" i="1" dirty="0">
                <a:solidFill>
                  <a:schemeClr val="tx1"/>
                </a:solidFill>
              </a:rPr>
              <a:t>rovide guidance on the information security elements of cloud computing, recommending and assisting with the implementation of cloud-specific information security controls supplementing the guidance in </a:t>
            </a:r>
            <a:r>
              <a:rPr lang="en-US" sz="1400" i="1" dirty="0">
                <a:solidFill>
                  <a:schemeClr val="tx1"/>
                </a:solidFill>
                <a:hlinkClick r:id="rId4"/>
              </a:rPr>
              <a:t>ISO/IEC 27002</a:t>
            </a:r>
            <a:r>
              <a:rPr lang="en-US" sz="1400" i="1" dirty="0">
                <a:solidFill>
                  <a:schemeClr val="tx1"/>
                </a:solidFill>
              </a:rPr>
              <a:t> and indeed other ISO27k standards including </a:t>
            </a:r>
            <a:r>
              <a:rPr lang="en-US" sz="1400" i="1" dirty="0">
                <a:solidFill>
                  <a:schemeClr val="tx1"/>
                </a:solidFill>
                <a:hlinkClick r:id="rId5"/>
              </a:rPr>
              <a:t>ISO/IEC 27018</a:t>
            </a:r>
            <a:r>
              <a:rPr lang="en-US" sz="1400" i="1" dirty="0">
                <a:solidFill>
                  <a:schemeClr val="tx1"/>
                </a:solidFill>
              </a:rPr>
              <a:t> on the privacy aspects of cloud computing, </a:t>
            </a:r>
            <a:r>
              <a:rPr lang="en-US" sz="1400" i="1" dirty="0">
                <a:solidFill>
                  <a:schemeClr val="tx1"/>
                </a:solidFill>
                <a:hlinkClick r:id="rId6"/>
              </a:rPr>
              <a:t>ISO/IEC 27031</a:t>
            </a:r>
            <a:r>
              <a:rPr lang="en-US" sz="1400" i="1" dirty="0">
                <a:solidFill>
                  <a:schemeClr val="tx1"/>
                </a:solidFill>
              </a:rPr>
              <a:t> on business continuity, and </a:t>
            </a:r>
            <a:r>
              <a:rPr lang="en-US" sz="1400" i="1" dirty="0">
                <a:solidFill>
                  <a:schemeClr val="tx1"/>
                </a:solidFill>
                <a:hlinkClick r:id="rId7"/>
              </a:rPr>
              <a:t>ISO/IEC 27036-4</a:t>
            </a:r>
            <a:r>
              <a:rPr lang="en-US" sz="1400" i="1" dirty="0">
                <a:solidFill>
                  <a:schemeClr val="tx1"/>
                </a:solidFill>
              </a:rPr>
              <a:t> on relationship management, as well as all the </a:t>
            </a:r>
            <a:r>
              <a:rPr lang="en-US" sz="1400" i="1" dirty="0">
                <a:solidFill>
                  <a:schemeClr val="tx1"/>
                </a:solidFill>
                <a:hlinkClick r:id="rId8"/>
              </a:rPr>
              <a:t>other ISO27k standards</a:t>
            </a:r>
            <a:r>
              <a:rPr lang="en-US" sz="1400" dirty="0">
                <a:solidFill>
                  <a:schemeClr val="tx1"/>
                </a:solidFill>
              </a:rPr>
              <a:t>” (source: http://www.iso27001security.com/html/27017.html)</a:t>
            </a:r>
          </a:p>
          <a:p>
            <a:pPr algn="just"/>
            <a:endParaRPr lang="en-US" sz="1600" dirty="0">
              <a:solidFill>
                <a:schemeClr val="tx1"/>
              </a:solidFill>
            </a:endParaRPr>
          </a:p>
        </p:txBody>
      </p:sp>
      <p:pic>
        <p:nvPicPr>
          <p:cNvPr id="9" name="Picture 6"/>
          <p:cNvPicPr>
            <a:picLocks noChangeAspect="1" noChangeArrowheads="1"/>
          </p:cNvPicPr>
          <p:nvPr/>
        </p:nvPicPr>
        <p:blipFill>
          <a:blip r:embed="rId9"/>
          <a:srcRect/>
          <a:stretch>
            <a:fillRect/>
          </a:stretch>
        </p:blipFill>
        <p:spPr bwMode="auto">
          <a:xfrm>
            <a:off x="7452360" y="2772604"/>
            <a:ext cx="640079" cy="549811"/>
          </a:xfrm>
          <a:prstGeom prst="rect">
            <a:avLst/>
          </a:prstGeom>
          <a:noFill/>
          <a:ln w="9525">
            <a:noFill/>
            <a:miter lim="800000"/>
            <a:headEnd/>
            <a:tailEnd/>
          </a:ln>
        </p:spPr>
      </p:pic>
      <p:sp>
        <p:nvSpPr>
          <p:cNvPr id="10" name="Title 1"/>
          <p:cNvSpPr txBox="1">
            <a:spLocks/>
          </p:cNvSpPr>
          <p:nvPr/>
        </p:nvSpPr>
        <p:spPr bwMode="auto">
          <a:xfrm>
            <a:off x="182563" y="135199"/>
            <a:ext cx="8686800" cy="639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a:solidFill>
                  <a:schemeClr val="hlink"/>
                </a:solidFill>
                <a:latin typeface="+mj-lt"/>
                <a:ea typeface="MS PGothic" pitchFamily="34" charset="-128"/>
                <a:cs typeface="ＭＳ Ｐゴシック" charset="0"/>
              </a:defRPr>
            </a:lvl1pPr>
            <a:lvl2pPr algn="l" rtl="0" eaLnBrk="0" fontAlgn="base" hangingPunct="0">
              <a:lnSpc>
                <a:spcPct val="90000"/>
              </a:lnSpc>
              <a:spcBef>
                <a:spcPct val="0"/>
              </a:spcBef>
              <a:spcAft>
                <a:spcPct val="0"/>
              </a:spcAft>
              <a:defRPr sz="2200">
                <a:solidFill>
                  <a:schemeClr val="hlink"/>
                </a:solidFill>
                <a:latin typeface="Arial" charset="0"/>
                <a:ea typeface="MS PGothic" pitchFamily="34" charset="-128"/>
                <a:cs typeface="ＭＳ Ｐゴシック" charset="0"/>
              </a:defRPr>
            </a:lvl2pPr>
            <a:lvl3pPr algn="l" rtl="0" eaLnBrk="0" fontAlgn="base" hangingPunct="0">
              <a:lnSpc>
                <a:spcPct val="90000"/>
              </a:lnSpc>
              <a:spcBef>
                <a:spcPct val="0"/>
              </a:spcBef>
              <a:spcAft>
                <a:spcPct val="0"/>
              </a:spcAft>
              <a:defRPr sz="2200">
                <a:solidFill>
                  <a:schemeClr val="hlink"/>
                </a:solidFill>
                <a:latin typeface="Arial" charset="0"/>
                <a:ea typeface="MS PGothic" pitchFamily="34" charset="-128"/>
                <a:cs typeface="ＭＳ Ｐゴシック" charset="0"/>
              </a:defRPr>
            </a:lvl3pPr>
            <a:lvl4pPr algn="l" rtl="0" eaLnBrk="0" fontAlgn="base" hangingPunct="0">
              <a:lnSpc>
                <a:spcPct val="90000"/>
              </a:lnSpc>
              <a:spcBef>
                <a:spcPct val="0"/>
              </a:spcBef>
              <a:spcAft>
                <a:spcPct val="0"/>
              </a:spcAft>
              <a:defRPr sz="2200">
                <a:solidFill>
                  <a:schemeClr val="hlink"/>
                </a:solidFill>
                <a:latin typeface="Arial" charset="0"/>
                <a:ea typeface="MS PGothic" pitchFamily="34" charset="-128"/>
                <a:cs typeface="ＭＳ Ｐゴシック" charset="0"/>
              </a:defRPr>
            </a:lvl4pPr>
            <a:lvl5pPr algn="l" rtl="0" eaLnBrk="0" fontAlgn="base" hangingPunct="0">
              <a:lnSpc>
                <a:spcPct val="90000"/>
              </a:lnSpc>
              <a:spcBef>
                <a:spcPct val="0"/>
              </a:spcBef>
              <a:spcAft>
                <a:spcPct val="0"/>
              </a:spcAft>
              <a:defRPr sz="2200">
                <a:solidFill>
                  <a:schemeClr val="hlink"/>
                </a:solidFill>
                <a:latin typeface="Arial" charset="0"/>
                <a:ea typeface="MS PGothic" pitchFamily="34" charset="-128"/>
                <a:cs typeface="ＭＳ Ｐゴシック" charset="0"/>
              </a:defRPr>
            </a:lvl5pPr>
            <a:lvl6pPr marL="457200" algn="l" rtl="0" fontAlgn="base">
              <a:lnSpc>
                <a:spcPct val="90000"/>
              </a:lnSpc>
              <a:spcBef>
                <a:spcPct val="0"/>
              </a:spcBef>
              <a:spcAft>
                <a:spcPct val="0"/>
              </a:spcAft>
              <a:defRPr sz="2200">
                <a:solidFill>
                  <a:schemeClr val="hlink"/>
                </a:solidFill>
                <a:latin typeface="Arial" charset="0"/>
                <a:ea typeface="ＭＳ Ｐゴシック" charset="0"/>
              </a:defRPr>
            </a:lvl6pPr>
            <a:lvl7pPr marL="914400" algn="l" rtl="0" fontAlgn="base">
              <a:lnSpc>
                <a:spcPct val="90000"/>
              </a:lnSpc>
              <a:spcBef>
                <a:spcPct val="0"/>
              </a:spcBef>
              <a:spcAft>
                <a:spcPct val="0"/>
              </a:spcAft>
              <a:defRPr sz="2200">
                <a:solidFill>
                  <a:schemeClr val="hlink"/>
                </a:solidFill>
                <a:latin typeface="Arial" charset="0"/>
                <a:ea typeface="ＭＳ Ｐゴシック" charset="0"/>
              </a:defRPr>
            </a:lvl7pPr>
            <a:lvl8pPr marL="1371600" algn="l" rtl="0" fontAlgn="base">
              <a:lnSpc>
                <a:spcPct val="90000"/>
              </a:lnSpc>
              <a:spcBef>
                <a:spcPct val="0"/>
              </a:spcBef>
              <a:spcAft>
                <a:spcPct val="0"/>
              </a:spcAft>
              <a:defRPr sz="2200">
                <a:solidFill>
                  <a:schemeClr val="hlink"/>
                </a:solidFill>
                <a:latin typeface="Arial" charset="0"/>
                <a:ea typeface="ＭＳ Ｐゴシック" charset="0"/>
              </a:defRPr>
            </a:lvl8pPr>
            <a:lvl9pPr marL="1828800" algn="l" rtl="0" fontAlgn="base">
              <a:lnSpc>
                <a:spcPct val="90000"/>
              </a:lnSpc>
              <a:spcBef>
                <a:spcPct val="0"/>
              </a:spcBef>
              <a:spcAft>
                <a:spcPct val="0"/>
              </a:spcAft>
              <a:defRPr sz="2200">
                <a:solidFill>
                  <a:schemeClr val="hlink"/>
                </a:solidFill>
                <a:latin typeface="Arial" charset="0"/>
                <a:ea typeface="ＭＳ Ｐゴシック" charset="0"/>
              </a:defRPr>
            </a:lvl9pPr>
          </a:lstStyle>
          <a:p>
            <a:r>
              <a:rPr lang="en-US" kern="0" dirty="0">
                <a:solidFill>
                  <a:schemeClr val="tx1"/>
                </a:solidFill>
              </a:rPr>
              <a:t>Security and control frameworks</a:t>
            </a:r>
          </a:p>
        </p:txBody>
      </p:sp>
      <p:sp>
        <p:nvSpPr>
          <p:cNvPr id="11" name="Title 1"/>
          <p:cNvSpPr txBox="1">
            <a:spLocks/>
          </p:cNvSpPr>
          <p:nvPr/>
        </p:nvSpPr>
        <p:spPr bwMode="auto">
          <a:xfrm>
            <a:off x="228600" y="4939661"/>
            <a:ext cx="8686800" cy="639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a:solidFill>
                  <a:schemeClr val="hlink"/>
                </a:solidFill>
                <a:latin typeface="+mj-lt"/>
                <a:ea typeface="MS PGothic" pitchFamily="34" charset="-128"/>
                <a:cs typeface="ＭＳ Ｐゴシック" charset="0"/>
              </a:defRPr>
            </a:lvl1pPr>
            <a:lvl2pPr algn="l" rtl="0" eaLnBrk="0" fontAlgn="base" hangingPunct="0">
              <a:lnSpc>
                <a:spcPct val="90000"/>
              </a:lnSpc>
              <a:spcBef>
                <a:spcPct val="0"/>
              </a:spcBef>
              <a:spcAft>
                <a:spcPct val="0"/>
              </a:spcAft>
              <a:defRPr sz="2200">
                <a:solidFill>
                  <a:schemeClr val="hlink"/>
                </a:solidFill>
                <a:latin typeface="Arial" charset="0"/>
                <a:ea typeface="MS PGothic" pitchFamily="34" charset="-128"/>
                <a:cs typeface="ＭＳ Ｐゴシック" charset="0"/>
              </a:defRPr>
            </a:lvl2pPr>
            <a:lvl3pPr algn="l" rtl="0" eaLnBrk="0" fontAlgn="base" hangingPunct="0">
              <a:lnSpc>
                <a:spcPct val="90000"/>
              </a:lnSpc>
              <a:spcBef>
                <a:spcPct val="0"/>
              </a:spcBef>
              <a:spcAft>
                <a:spcPct val="0"/>
              </a:spcAft>
              <a:defRPr sz="2200">
                <a:solidFill>
                  <a:schemeClr val="hlink"/>
                </a:solidFill>
                <a:latin typeface="Arial" charset="0"/>
                <a:ea typeface="MS PGothic" pitchFamily="34" charset="-128"/>
                <a:cs typeface="ＭＳ Ｐゴシック" charset="0"/>
              </a:defRPr>
            </a:lvl3pPr>
            <a:lvl4pPr algn="l" rtl="0" eaLnBrk="0" fontAlgn="base" hangingPunct="0">
              <a:lnSpc>
                <a:spcPct val="90000"/>
              </a:lnSpc>
              <a:spcBef>
                <a:spcPct val="0"/>
              </a:spcBef>
              <a:spcAft>
                <a:spcPct val="0"/>
              </a:spcAft>
              <a:defRPr sz="2200">
                <a:solidFill>
                  <a:schemeClr val="hlink"/>
                </a:solidFill>
                <a:latin typeface="Arial" charset="0"/>
                <a:ea typeface="MS PGothic" pitchFamily="34" charset="-128"/>
                <a:cs typeface="ＭＳ Ｐゴシック" charset="0"/>
              </a:defRPr>
            </a:lvl4pPr>
            <a:lvl5pPr algn="l" rtl="0" eaLnBrk="0" fontAlgn="base" hangingPunct="0">
              <a:lnSpc>
                <a:spcPct val="90000"/>
              </a:lnSpc>
              <a:spcBef>
                <a:spcPct val="0"/>
              </a:spcBef>
              <a:spcAft>
                <a:spcPct val="0"/>
              </a:spcAft>
              <a:defRPr sz="2200">
                <a:solidFill>
                  <a:schemeClr val="hlink"/>
                </a:solidFill>
                <a:latin typeface="Arial" charset="0"/>
                <a:ea typeface="MS PGothic" pitchFamily="34" charset="-128"/>
                <a:cs typeface="ＭＳ Ｐゴシック" charset="0"/>
              </a:defRPr>
            </a:lvl5pPr>
            <a:lvl6pPr marL="457200" algn="l" rtl="0" fontAlgn="base">
              <a:lnSpc>
                <a:spcPct val="90000"/>
              </a:lnSpc>
              <a:spcBef>
                <a:spcPct val="0"/>
              </a:spcBef>
              <a:spcAft>
                <a:spcPct val="0"/>
              </a:spcAft>
              <a:defRPr sz="2200">
                <a:solidFill>
                  <a:schemeClr val="hlink"/>
                </a:solidFill>
                <a:latin typeface="Arial" charset="0"/>
                <a:ea typeface="ＭＳ Ｐゴシック" charset="0"/>
              </a:defRPr>
            </a:lvl6pPr>
            <a:lvl7pPr marL="914400" algn="l" rtl="0" fontAlgn="base">
              <a:lnSpc>
                <a:spcPct val="90000"/>
              </a:lnSpc>
              <a:spcBef>
                <a:spcPct val="0"/>
              </a:spcBef>
              <a:spcAft>
                <a:spcPct val="0"/>
              </a:spcAft>
              <a:defRPr sz="2200">
                <a:solidFill>
                  <a:schemeClr val="hlink"/>
                </a:solidFill>
                <a:latin typeface="Arial" charset="0"/>
                <a:ea typeface="ＭＳ Ｐゴシック" charset="0"/>
              </a:defRPr>
            </a:lvl7pPr>
            <a:lvl8pPr marL="1371600" algn="l" rtl="0" fontAlgn="base">
              <a:lnSpc>
                <a:spcPct val="90000"/>
              </a:lnSpc>
              <a:spcBef>
                <a:spcPct val="0"/>
              </a:spcBef>
              <a:spcAft>
                <a:spcPct val="0"/>
              </a:spcAft>
              <a:defRPr sz="2200">
                <a:solidFill>
                  <a:schemeClr val="hlink"/>
                </a:solidFill>
                <a:latin typeface="Arial" charset="0"/>
                <a:ea typeface="ＭＳ Ｐゴシック" charset="0"/>
              </a:defRPr>
            </a:lvl8pPr>
            <a:lvl9pPr marL="1828800" algn="l" rtl="0" fontAlgn="base">
              <a:lnSpc>
                <a:spcPct val="90000"/>
              </a:lnSpc>
              <a:spcBef>
                <a:spcPct val="0"/>
              </a:spcBef>
              <a:spcAft>
                <a:spcPct val="0"/>
              </a:spcAft>
              <a:defRPr sz="2200">
                <a:solidFill>
                  <a:schemeClr val="hlink"/>
                </a:solidFill>
                <a:latin typeface="Arial" charset="0"/>
                <a:ea typeface="ＭＳ Ｐゴシック" charset="0"/>
              </a:defRPr>
            </a:lvl9pPr>
          </a:lstStyle>
          <a:p>
            <a:r>
              <a:rPr lang="en-US" kern="0" dirty="0">
                <a:solidFill>
                  <a:schemeClr val="tx1"/>
                </a:solidFill>
              </a:rPr>
              <a:t>ISO 27017</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DBD8D3B4-AE13-4CCB-9CB2-F0FBA6260724}" type="slidenum">
              <a:rPr lang="en-US" smtClean="0"/>
              <a:pPr>
                <a:defRPr/>
              </a:pPr>
              <a:t>24</a:t>
            </a:fld>
            <a:endParaRPr lang="en-US"/>
          </a:p>
        </p:txBody>
      </p:sp>
      <p:sp>
        <p:nvSpPr>
          <p:cNvPr id="4" name="Rectangle 3"/>
          <p:cNvSpPr/>
          <p:nvPr/>
        </p:nvSpPr>
        <p:spPr>
          <a:xfrm>
            <a:off x="228600" y="1081224"/>
            <a:ext cx="8641080" cy="4081117"/>
          </a:xfrm>
          <a:prstGeom prst="rect">
            <a:avLst/>
          </a:prstGeom>
        </p:spPr>
        <p:txBody>
          <a:bodyPr wrap="square">
            <a:spAutoFit/>
          </a:bodyPr>
          <a:lstStyle/>
          <a:p>
            <a:pPr algn="just"/>
            <a:r>
              <a:rPr lang="en-US" sz="1600" b="1" dirty="0">
                <a:solidFill>
                  <a:schemeClr val="tx1"/>
                </a:solidFill>
              </a:rPr>
              <a:t>New Controls specific for cloud</a:t>
            </a:r>
          </a:p>
          <a:p>
            <a:pPr marL="285750" indent="-285750" algn="l">
              <a:buFont typeface="Arial" panose="020B0604020202020204" pitchFamily="34" charset="0"/>
              <a:buChar char="•"/>
            </a:pPr>
            <a:endParaRPr lang="en-US" sz="1600" b="1" dirty="0">
              <a:solidFill>
                <a:schemeClr val="tx1"/>
              </a:solidFill>
            </a:endParaRPr>
          </a:p>
          <a:p>
            <a:pPr marL="285750" indent="-285750" algn="l">
              <a:buFont typeface="Arial" panose="020B0604020202020204" pitchFamily="34" charset="0"/>
              <a:buChar char="•"/>
            </a:pPr>
            <a:r>
              <a:rPr lang="en-US" sz="1600" dirty="0">
                <a:solidFill>
                  <a:schemeClr val="tx1"/>
                </a:solidFill>
              </a:rPr>
              <a:t>Shared roles and responsibilities within a cloud computing environment</a:t>
            </a:r>
          </a:p>
          <a:p>
            <a:pPr marL="285750" indent="-285750" algn="l">
              <a:buFont typeface="Arial" panose="020B0604020202020204" pitchFamily="34" charset="0"/>
              <a:buChar char="•"/>
            </a:pPr>
            <a:endParaRPr lang="en-US" sz="1600" dirty="0">
              <a:solidFill>
                <a:schemeClr val="tx1"/>
              </a:solidFill>
            </a:endParaRPr>
          </a:p>
          <a:p>
            <a:pPr marL="285750" indent="-285750" algn="l">
              <a:buFont typeface="Arial" panose="020B0604020202020204" pitchFamily="34" charset="0"/>
              <a:buChar char="•"/>
            </a:pPr>
            <a:r>
              <a:rPr lang="en-US" sz="1600" dirty="0">
                <a:solidFill>
                  <a:schemeClr val="tx1"/>
                </a:solidFill>
              </a:rPr>
              <a:t>Removal of cloud service customer assets</a:t>
            </a:r>
          </a:p>
          <a:p>
            <a:pPr marL="285750" indent="-285750" algn="l">
              <a:buFont typeface="Arial" panose="020B0604020202020204" pitchFamily="34" charset="0"/>
              <a:buChar char="•"/>
            </a:pPr>
            <a:endParaRPr lang="en-US" sz="1600" dirty="0">
              <a:solidFill>
                <a:schemeClr val="tx1"/>
              </a:solidFill>
            </a:endParaRPr>
          </a:p>
          <a:p>
            <a:pPr marL="285750" indent="-285750" algn="l">
              <a:buFont typeface="Arial" panose="020B0604020202020204" pitchFamily="34" charset="0"/>
              <a:buChar char="•"/>
            </a:pPr>
            <a:r>
              <a:rPr lang="en-US" sz="1600" dirty="0">
                <a:solidFill>
                  <a:schemeClr val="tx1"/>
                </a:solidFill>
              </a:rPr>
              <a:t>Segregation in virtual computing environments</a:t>
            </a:r>
          </a:p>
          <a:p>
            <a:pPr marL="285750" indent="-285750" algn="l">
              <a:buFont typeface="Arial" panose="020B0604020202020204" pitchFamily="34" charset="0"/>
              <a:buChar char="•"/>
            </a:pPr>
            <a:endParaRPr lang="en-US" sz="1600" dirty="0">
              <a:solidFill>
                <a:schemeClr val="tx1"/>
              </a:solidFill>
            </a:endParaRPr>
          </a:p>
          <a:p>
            <a:pPr marL="285750" indent="-285750" algn="l">
              <a:buFont typeface="Arial" panose="020B0604020202020204" pitchFamily="34" charset="0"/>
              <a:buChar char="•"/>
            </a:pPr>
            <a:r>
              <a:rPr lang="en-US" sz="1600" dirty="0">
                <a:solidFill>
                  <a:schemeClr val="tx1"/>
                </a:solidFill>
              </a:rPr>
              <a:t>Virtual machine hardening</a:t>
            </a:r>
          </a:p>
          <a:p>
            <a:pPr marL="285750" indent="-285750" algn="l">
              <a:buFont typeface="Arial" panose="020B0604020202020204" pitchFamily="34" charset="0"/>
              <a:buChar char="•"/>
            </a:pPr>
            <a:endParaRPr lang="en-US" sz="1600" dirty="0">
              <a:solidFill>
                <a:schemeClr val="tx1"/>
              </a:solidFill>
            </a:endParaRPr>
          </a:p>
          <a:p>
            <a:pPr marL="285750" indent="-285750" algn="l">
              <a:buFont typeface="Arial" panose="020B0604020202020204" pitchFamily="34" charset="0"/>
              <a:buChar char="•"/>
            </a:pPr>
            <a:r>
              <a:rPr lang="en-US" sz="1600" dirty="0">
                <a:solidFill>
                  <a:schemeClr val="tx1"/>
                </a:solidFill>
              </a:rPr>
              <a:t>Administrator’s operational security</a:t>
            </a:r>
          </a:p>
          <a:p>
            <a:pPr marL="285750" indent="-285750" algn="l">
              <a:buFont typeface="Arial" panose="020B0604020202020204" pitchFamily="34" charset="0"/>
              <a:buChar char="•"/>
            </a:pPr>
            <a:endParaRPr lang="en-US" sz="1600" dirty="0">
              <a:solidFill>
                <a:schemeClr val="tx1"/>
              </a:solidFill>
            </a:endParaRPr>
          </a:p>
          <a:p>
            <a:pPr marL="285750" indent="-285750" algn="l">
              <a:buFont typeface="Arial" panose="020B0604020202020204" pitchFamily="34" charset="0"/>
              <a:buChar char="•"/>
            </a:pPr>
            <a:r>
              <a:rPr lang="en-US" sz="1600" dirty="0">
                <a:solidFill>
                  <a:schemeClr val="tx1"/>
                </a:solidFill>
              </a:rPr>
              <a:t>Monitoring of cloud services</a:t>
            </a:r>
          </a:p>
          <a:p>
            <a:pPr marL="285750" indent="-285750" algn="l">
              <a:buFont typeface="Arial" panose="020B0604020202020204" pitchFamily="34" charset="0"/>
              <a:buChar char="•"/>
            </a:pPr>
            <a:endParaRPr lang="en-US" sz="1600" dirty="0">
              <a:solidFill>
                <a:schemeClr val="tx1"/>
              </a:solidFill>
            </a:endParaRPr>
          </a:p>
          <a:p>
            <a:pPr marL="285750" indent="-285750" algn="l">
              <a:buFont typeface="Arial" panose="020B0604020202020204" pitchFamily="34" charset="0"/>
              <a:buChar char="•"/>
            </a:pPr>
            <a:r>
              <a:rPr lang="en-US" sz="1600" dirty="0">
                <a:solidFill>
                  <a:schemeClr val="tx1"/>
                </a:solidFill>
              </a:rPr>
              <a:t>Alignment of security management for virtual and physical networks</a:t>
            </a:r>
          </a:p>
          <a:p>
            <a:pPr marL="342900" indent="-342900" algn="l">
              <a:buFont typeface="Arial" panose="020B0604020202020204" pitchFamily="34" charset="0"/>
              <a:buChar char="•"/>
            </a:pPr>
            <a:endParaRPr lang="en-US" sz="1600" b="1" dirty="0">
              <a:solidFill>
                <a:schemeClr val="tx1"/>
              </a:solidFill>
            </a:endParaRPr>
          </a:p>
          <a:p>
            <a:pPr marL="342900" indent="-342900" algn="l">
              <a:buFont typeface="Arial" panose="020B0604020202020204" pitchFamily="34" charset="0"/>
              <a:buChar char="•"/>
            </a:pPr>
            <a:endParaRPr lang="en-US" sz="1600" b="1" dirty="0">
              <a:solidFill>
                <a:schemeClr val="tx1"/>
              </a:solidFill>
            </a:endParaRPr>
          </a:p>
          <a:p>
            <a:pPr algn="l"/>
            <a:endParaRPr lang="en-US" sz="1400" dirty="0">
              <a:solidFill>
                <a:schemeClr val="tx1"/>
              </a:solidFill>
            </a:endParaRPr>
          </a:p>
        </p:txBody>
      </p:sp>
      <p:sp>
        <p:nvSpPr>
          <p:cNvPr id="5" name="Rectangle 4"/>
          <p:cNvSpPr/>
          <p:nvPr/>
        </p:nvSpPr>
        <p:spPr>
          <a:xfrm>
            <a:off x="457199" y="6263640"/>
            <a:ext cx="8412163" cy="230832"/>
          </a:xfrm>
          <a:prstGeom prst="rect">
            <a:avLst/>
          </a:prstGeom>
        </p:spPr>
        <p:txBody>
          <a:bodyPr wrap="square">
            <a:spAutoFit/>
          </a:bodyPr>
          <a:lstStyle/>
          <a:p>
            <a:pPr algn="l"/>
            <a:r>
              <a:rPr lang="en-US" sz="1000" dirty="0">
                <a:solidFill>
                  <a:schemeClr val="tx1"/>
                </a:solidFill>
              </a:rPr>
              <a:t>Source : </a:t>
            </a:r>
            <a:r>
              <a:rPr lang="en-US" sz="1000" dirty="0">
                <a:solidFill>
                  <a:schemeClr val="tx1"/>
                </a:solidFill>
                <a:hlinkClick r:id="rId2"/>
              </a:rPr>
              <a:t>http://advisera.com/27001academy/blog/2015/11/30/iso-27001-vs-iso-27017-information-security-controls-for-cloud-services/</a:t>
            </a:r>
            <a:endParaRPr lang="en-US" sz="1000" dirty="0">
              <a:solidFill>
                <a:schemeClr val="tx1"/>
              </a:solidFill>
              <a:hlinkClick r:id="rId3"/>
            </a:endParaRPr>
          </a:p>
        </p:txBody>
      </p:sp>
      <p:sp>
        <p:nvSpPr>
          <p:cNvPr id="6" name="Title 1"/>
          <p:cNvSpPr txBox="1">
            <a:spLocks/>
          </p:cNvSpPr>
          <p:nvPr/>
        </p:nvSpPr>
        <p:spPr>
          <a:xfrm>
            <a:off x="182563" y="593725"/>
            <a:ext cx="8686800" cy="639763"/>
          </a:xfrm>
          <a:prstGeom prst="rect">
            <a:avLst/>
          </a:prstGeom>
        </p:spPr>
        <p:txBody>
          <a:bodyPr/>
          <a:lstStyle/>
          <a:p>
            <a:pPr algn="l"/>
            <a:r>
              <a:rPr lang="en-US" kern="0" dirty="0">
                <a:solidFill>
                  <a:schemeClr val="tx1"/>
                </a:solidFill>
              </a:rPr>
              <a:t>ISO 27017</a:t>
            </a:r>
          </a:p>
        </p:txBody>
      </p:sp>
    </p:spTree>
    <p:extLst>
      <p:ext uri="{BB962C8B-B14F-4D97-AF65-F5344CB8AC3E}">
        <p14:creationId xmlns:p14="http://schemas.microsoft.com/office/powerpoint/2010/main" val="1018739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Cloud Control Matrix</a:t>
            </a:r>
          </a:p>
        </p:txBody>
      </p:sp>
      <p:sp>
        <p:nvSpPr>
          <p:cNvPr id="3" name="Slide Number Placeholder 2"/>
          <p:cNvSpPr>
            <a:spLocks noGrp="1"/>
          </p:cNvSpPr>
          <p:nvPr>
            <p:ph type="sldNum" sz="quarter" idx="11"/>
          </p:nvPr>
        </p:nvSpPr>
        <p:spPr/>
        <p:txBody>
          <a:bodyPr/>
          <a:lstStyle/>
          <a:p>
            <a:pPr>
              <a:defRPr/>
            </a:pPr>
            <a:fld id="{7759C7FE-BE6B-403C-A13B-DB95E1BBB64B}" type="slidenum">
              <a:rPr lang="en-US" smtClean="0"/>
              <a:pPr>
                <a:defRPr/>
              </a:pPr>
              <a:t>25</a:t>
            </a:fld>
            <a:endParaRPr lang="en-US"/>
          </a:p>
        </p:txBody>
      </p:sp>
      <p:sp>
        <p:nvSpPr>
          <p:cNvPr id="12" name="Rectangle 11"/>
          <p:cNvSpPr/>
          <p:nvPr/>
        </p:nvSpPr>
        <p:spPr>
          <a:xfrm>
            <a:off x="1508760" y="6518342"/>
            <a:ext cx="6217920" cy="203133"/>
          </a:xfrm>
          <a:prstGeom prst="rect">
            <a:avLst/>
          </a:prstGeom>
        </p:spPr>
        <p:txBody>
          <a:bodyPr wrap="square">
            <a:spAutoFit/>
          </a:bodyPr>
          <a:lstStyle/>
          <a:p>
            <a:r>
              <a:rPr lang="en-US" sz="800" b="1" dirty="0"/>
              <a:t>Cloud Security alliance - </a:t>
            </a:r>
            <a:r>
              <a:rPr lang="en-US" sz="800" b="1" dirty="0">
                <a:hlinkClick r:id="rId4"/>
              </a:rPr>
              <a:t>https://cloudsecurityalliance.org/download/cloud-controls-matrix-v3-0-1/</a:t>
            </a:r>
            <a:endParaRPr lang="en-US" sz="800" b="1" dirty="0"/>
          </a:p>
        </p:txBody>
      </p:sp>
      <p:graphicFrame>
        <p:nvGraphicFramePr>
          <p:cNvPr id="6" name="Object 5"/>
          <p:cNvGraphicFramePr>
            <a:graphicFrameLocks noChangeAspect="1"/>
          </p:cNvGraphicFramePr>
          <p:nvPr>
            <p:extLst>
              <p:ext uri="{D42A27DB-BD31-4B8C-83A1-F6EECF244321}">
                <p14:modId xmlns:p14="http://schemas.microsoft.com/office/powerpoint/2010/main" val="4217137969"/>
              </p:ext>
            </p:extLst>
          </p:nvPr>
        </p:nvGraphicFramePr>
        <p:xfrm>
          <a:off x="3931920" y="3104389"/>
          <a:ext cx="914400" cy="771525"/>
        </p:xfrm>
        <a:graphic>
          <a:graphicData uri="http://schemas.openxmlformats.org/presentationml/2006/ole">
            <mc:AlternateContent xmlns:mc="http://schemas.openxmlformats.org/markup-compatibility/2006">
              <mc:Choice xmlns:v="urn:schemas-microsoft-com:vml" Requires="v">
                <p:oleObj spid="_x0000_s2081" name="Worksheet" showAsIcon="1" r:id="rId5" imgW="914400" imgH="771480" progId="Excel.Sheet.12">
                  <p:embed/>
                </p:oleObj>
              </mc:Choice>
              <mc:Fallback>
                <p:oleObj name="Worksheet" showAsIcon="1" r:id="rId5" imgW="914400" imgH="771480" progId="Excel.Sheet.12">
                  <p:embed/>
                  <p:pic>
                    <p:nvPicPr>
                      <p:cNvPr id="0" name=""/>
                      <p:cNvPicPr/>
                      <p:nvPr/>
                    </p:nvPicPr>
                    <p:blipFill>
                      <a:blip r:embed="rId6"/>
                      <a:stretch>
                        <a:fillRect/>
                      </a:stretch>
                    </p:blipFill>
                    <p:spPr>
                      <a:xfrm>
                        <a:off x="3931920" y="3104389"/>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18512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3" y="3840797"/>
            <a:ext cx="8686800" cy="639763"/>
          </a:xfrm>
        </p:spPr>
        <p:txBody>
          <a:bodyPr/>
          <a:lstStyle/>
          <a:p>
            <a:pPr algn="ctr"/>
            <a:r>
              <a:rPr lang="en-US" sz="4400" dirty="0">
                <a:solidFill>
                  <a:schemeClr val="tx1"/>
                </a:solidFill>
              </a:rPr>
              <a:t>Cloud Security</a:t>
            </a:r>
            <a:br>
              <a:rPr lang="en-US" sz="4400" dirty="0">
                <a:solidFill>
                  <a:schemeClr val="tx1"/>
                </a:solidFill>
              </a:rPr>
            </a:br>
            <a:r>
              <a:rPr lang="en-US" sz="2400" dirty="0">
                <a:solidFill>
                  <a:srgbClr val="0070C0"/>
                </a:solidFill>
              </a:rPr>
              <a:t>Cloud Security implementation</a:t>
            </a:r>
            <a:br>
              <a:rPr lang="en-US" sz="2400" dirty="0">
                <a:solidFill>
                  <a:srgbClr val="0070C0"/>
                </a:solidFill>
              </a:rPr>
            </a:br>
            <a:endParaRPr lang="en-US" sz="2400" dirty="0">
              <a:solidFill>
                <a:srgbClr val="0070C0"/>
              </a:solidFill>
            </a:endParaRPr>
          </a:p>
        </p:txBody>
      </p:sp>
      <p:sp>
        <p:nvSpPr>
          <p:cNvPr id="3" name="Slide Number Placeholder 2"/>
          <p:cNvSpPr>
            <a:spLocks noGrp="1"/>
          </p:cNvSpPr>
          <p:nvPr>
            <p:ph type="sldNum" sz="quarter" idx="11"/>
          </p:nvPr>
        </p:nvSpPr>
        <p:spPr/>
        <p:txBody>
          <a:bodyPr/>
          <a:lstStyle/>
          <a:p>
            <a:pPr>
              <a:defRPr/>
            </a:pPr>
            <a:fld id="{7759C7FE-BE6B-403C-A13B-DB95E1BBB64B}" type="slidenum">
              <a:rPr lang="en-US" smtClean="0"/>
              <a:pPr>
                <a:defRPr/>
              </a:pPr>
              <a:t>26</a:t>
            </a:fld>
            <a:endParaRPr lang="en-US"/>
          </a:p>
        </p:txBody>
      </p:sp>
      <p:pic>
        <p:nvPicPr>
          <p:cNvPr id="69636" name="Picture 4"/>
          <p:cNvPicPr>
            <a:picLocks noChangeAspect="1" noChangeArrowheads="1"/>
          </p:cNvPicPr>
          <p:nvPr/>
        </p:nvPicPr>
        <p:blipFill>
          <a:blip r:embed="rId2"/>
          <a:srcRect/>
          <a:stretch>
            <a:fillRect/>
          </a:stretch>
        </p:blipFill>
        <p:spPr bwMode="auto">
          <a:xfrm>
            <a:off x="2880360" y="773430"/>
            <a:ext cx="3267075" cy="2609850"/>
          </a:xfrm>
          <a:prstGeom prst="rect">
            <a:avLst/>
          </a:prstGeom>
          <a:noFill/>
          <a:ln w="9525">
            <a:noFill/>
            <a:miter lim="800000"/>
            <a:headEnd/>
            <a:tailEnd/>
          </a:ln>
        </p:spPr>
      </p:pic>
      <p:pic>
        <p:nvPicPr>
          <p:cNvPr id="69637" name="Picture 5"/>
          <p:cNvPicPr>
            <a:picLocks noChangeAspect="1" noChangeArrowheads="1"/>
          </p:cNvPicPr>
          <p:nvPr/>
        </p:nvPicPr>
        <p:blipFill>
          <a:blip r:embed="rId3"/>
          <a:srcRect/>
          <a:stretch>
            <a:fillRect/>
          </a:stretch>
        </p:blipFill>
        <p:spPr bwMode="auto">
          <a:xfrm>
            <a:off x="7452360" y="3154680"/>
            <a:ext cx="1466850" cy="21336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Implementation of security</a:t>
            </a:r>
          </a:p>
        </p:txBody>
      </p:sp>
      <p:sp>
        <p:nvSpPr>
          <p:cNvPr id="3" name="Slide Number Placeholder 2"/>
          <p:cNvSpPr>
            <a:spLocks noGrp="1"/>
          </p:cNvSpPr>
          <p:nvPr>
            <p:ph type="sldNum" sz="quarter" idx="11"/>
          </p:nvPr>
        </p:nvSpPr>
        <p:spPr/>
        <p:txBody>
          <a:bodyPr/>
          <a:lstStyle/>
          <a:p>
            <a:pPr>
              <a:defRPr/>
            </a:pPr>
            <a:fld id="{7759C7FE-BE6B-403C-A13B-DB95E1BBB64B}" type="slidenum">
              <a:rPr lang="en-US" smtClean="0"/>
              <a:pPr>
                <a:defRPr/>
              </a:pPr>
              <a:t>27</a:t>
            </a:fld>
            <a:endParaRPr lang="en-US"/>
          </a:p>
        </p:txBody>
      </p:sp>
      <p:sp>
        <p:nvSpPr>
          <p:cNvPr id="4" name="Rectangle 3"/>
          <p:cNvSpPr/>
          <p:nvPr/>
        </p:nvSpPr>
        <p:spPr>
          <a:xfrm>
            <a:off x="182880" y="1097280"/>
            <a:ext cx="8595360" cy="535531"/>
          </a:xfrm>
          <a:prstGeom prst="rect">
            <a:avLst/>
          </a:prstGeom>
        </p:spPr>
        <p:txBody>
          <a:bodyPr wrap="square">
            <a:spAutoFit/>
          </a:bodyPr>
          <a:lstStyle/>
          <a:p>
            <a:pPr algn="just"/>
            <a:r>
              <a:rPr lang="en-US" sz="1600" dirty="0">
                <a:solidFill>
                  <a:schemeClr val="tx1"/>
                </a:solidFill>
              </a:rPr>
              <a:t>The following security measures represent general best practice implementations for cloud security. At the same time, they are not intended to be interpreted as a guarantee of success.</a:t>
            </a:r>
          </a:p>
        </p:txBody>
      </p:sp>
      <p:sp>
        <p:nvSpPr>
          <p:cNvPr id="5" name="Rectangle 4"/>
          <p:cNvSpPr/>
          <p:nvPr/>
        </p:nvSpPr>
        <p:spPr>
          <a:xfrm>
            <a:off x="182880" y="1920240"/>
            <a:ext cx="8229600" cy="1865126"/>
          </a:xfrm>
          <a:prstGeom prst="rect">
            <a:avLst/>
          </a:prstGeom>
        </p:spPr>
        <p:txBody>
          <a:bodyPr wrap="square">
            <a:spAutoFit/>
          </a:bodyPr>
          <a:lstStyle/>
          <a:p>
            <a:pPr marL="342900" indent="-342900" algn="l">
              <a:buFont typeface="+mj-lt"/>
              <a:buAutoNum type="arabicPeriod"/>
            </a:pPr>
            <a:r>
              <a:rPr lang="en-US" sz="1600" dirty="0">
                <a:solidFill>
                  <a:schemeClr val="tx1"/>
                </a:solidFill>
              </a:rPr>
              <a:t> Implement and maintain a security program.</a:t>
            </a:r>
          </a:p>
          <a:p>
            <a:pPr marL="342900" indent="-342900" algn="l">
              <a:buFont typeface="+mj-lt"/>
              <a:buAutoNum type="arabicPeriod"/>
            </a:pPr>
            <a:r>
              <a:rPr lang="en-US" sz="1600" dirty="0">
                <a:solidFill>
                  <a:schemeClr val="tx1"/>
                </a:solidFill>
              </a:rPr>
              <a:t> Build and maintain a secure cloud infrastructure.</a:t>
            </a:r>
          </a:p>
          <a:p>
            <a:pPr marL="342900" indent="-342900" algn="l">
              <a:buFont typeface="+mj-lt"/>
              <a:buAutoNum type="arabicPeriod"/>
            </a:pPr>
            <a:r>
              <a:rPr lang="en-US" sz="1600" dirty="0">
                <a:solidFill>
                  <a:schemeClr val="tx1"/>
                </a:solidFill>
              </a:rPr>
              <a:t> Ensure confidential data protection.</a:t>
            </a:r>
          </a:p>
          <a:p>
            <a:pPr marL="342900" indent="-342900" algn="l">
              <a:buFont typeface="+mj-lt"/>
              <a:buAutoNum type="arabicPeriod"/>
            </a:pPr>
            <a:r>
              <a:rPr lang="en-US" sz="1600" dirty="0">
                <a:solidFill>
                  <a:schemeClr val="tx1"/>
                </a:solidFill>
              </a:rPr>
              <a:t> Implement strong access and identity management.</a:t>
            </a:r>
          </a:p>
          <a:p>
            <a:pPr marL="342900" indent="-342900" algn="l">
              <a:buFont typeface="+mj-lt"/>
              <a:buAutoNum type="arabicPeriod"/>
            </a:pPr>
            <a:r>
              <a:rPr lang="en-US" sz="1600" dirty="0">
                <a:solidFill>
                  <a:schemeClr val="tx1"/>
                </a:solidFill>
              </a:rPr>
              <a:t> Establish application and environment provisioning.</a:t>
            </a:r>
          </a:p>
          <a:p>
            <a:pPr marL="342900" indent="-342900" algn="l">
              <a:buFont typeface="+mj-lt"/>
              <a:buAutoNum type="arabicPeriod"/>
            </a:pPr>
            <a:r>
              <a:rPr lang="en-US" sz="1600" dirty="0">
                <a:solidFill>
                  <a:schemeClr val="tx1"/>
                </a:solidFill>
              </a:rPr>
              <a:t> Implement a governance and audit management program.</a:t>
            </a:r>
          </a:p>
          <a:p>
            <a:pPr marL="342900" indent="-342900" algn="l">
              <a:buFont typeface="+mj-lt"/>
              <a:buAutoNum type="arabicPeriod"/>
            </a:pPr>
            <a:r>
              <a:rPr lang="en-US" sz="1600" dirty="0">
                <a:solidFill>
                  <a:schemeClr val="tx1"/>
                </a:solidFill>
              </a:rPr>
              <a:t> Implement a vulnerability and intrusion management program.</a:t>
            </a:r>
          </a:p>
          <a:p>
            <a:pPr marL="342900" indent="-342900" algn="l">
              <a:buFont typeface="+mj-lt"/>
              <a:buAutoNum type="arabicPeriod"/>
            </a:pPr>
            <a:r>
              <a:rPr lang="en-US" sz="1600" dirty="0">
                <a:solidFill>
                  <a:schemeClr val="tx1"/>
                </a:solidFill>
              </a:rPr>
              <a:t> Maintain environment testing and validation.</a:t>
            </a:r>
          </a:p>
        </p:txBody>
      </p:sp>
      <p:pic>
        <p:nvPicPr>
          <p:cNvPr id="54273" name="Picture 1"/>
          <p:cNvPicPr>
            <a:picLocks noChangeAspect="1" noChangeArrowheads="1"/>
          </p:cNvPicPr>
          <p:nvPr/>
        </p:nvPicPr>
        <p:blipFill>
          <a:blip r:embed="rId2"/>
          <a:srcRect/>
          <a:stretch>
            <a:fillRect/>
          </a:stretch>
        </p:blipFill>
        <p:spPr bwMode="auto">
          <a:xfrm>
            <a:off x="274320" y="4160520"/>
            <a:ext cx="3429000" cy="193008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a:solidFill>
                  <a:schemeClr val="tx1"/>
                </a:solidFill>
              </a:rPr>
              <a:t>Cloud Security Summary</a:t>
            </a:r>
          </a:p>
        </p:txBody>
      </p:sp>
      <p:sp>
        <p:nvSpPr>
          <p:cNvPr id="14339" name="Slide Number Placeholder 2"/>
          <p:cNvSpPr>
            <a:spLocks noGrp="1"/>
          </p:cNvSpPr>
          <p:nvPr>
            <p:ph type="sldNum" sz="quarter" idx="11"/>
          </p:nvPr>
        </p:nvSpPr>
        <p:spPr>
          <a:noFill/>
        </p:spPr>
        <p:txBody>
          <a:bodyPr/>
          <a:lstStyle/>
          <a:p>
            <a:fld id="{4B114522-8183-4C52-BBE0-BE3180BCF74F}" type="slidenum">
              <a:rPr lang="en-US" smtClean="0">
                <a:latin typeface="Arial" charset="0"/>
                <a:ea typeface="MS PGothic" pitchFamily="34" charset="-128"/>
                <a:cs typeface="Arial" charset="0"/>
              </a:rPr>
              <a:pPr/>
              <a:t>28</a:t>
            </a:fld>
            <a:endParaRPr lang="en-US">
              <a:latin typeface="Arial" charset="0"/>
              <a:ea typeface="MS PGothic" pitchFamily="34" charset="-128"/>
              <a:cs typeface="Arial" charset="0"/>
            </a:endParaRPr>
          </a:p>
        </p:txBody>
      </p:sp>
      <p:pic>
        <p:nvPicPr>
          <p:cNvPr id="14340" name="Picture 4"/>
          <p:cNvPicPr>
            <a:picLocks noChangeAspect="1" noChangeArrowheads="1"/>
          </p:cNvPicPr>
          <p:nvPr/>
        </p:nvPicPr>
        <p:blipFill>
          <a:blip r:embed="rId2"/>
          <a:srcRect/>
          <a:stretch>
            <a:fillRect/>
          </a:stretch>
        </p:blipFill>
        <p:spPr bwMode="auto">
          <a:xfrm>
            <a:off x="620713" y="1143000"/>
            <a:ext cx="7780337" cy="2181225"/>
          </a:xfrm>
          <a:prstGeom prst="rect">
            <a:avLst/>
          </a:prstGeom>
          <a:noFill/>
          <a:ln w="28575" cap="flat" cmpd="sng" algn="ctr">
            <a:noFill/>
            <a:prstDash val="solid"/>
            <a:miter lim="800000"/>
            <a:headEnd type="none" w="med" len="med"/>
            <a:tailEnd type="none" w="med" len="med"/>
          </a:ln>
        </p:spPr>
      </p:pic>
      <p:pic>
        <p:nvPicPr>
          <p:cNvPr id="14341" name="Picture 5"/>
          <p:cNvPicPr>
            <a:picLocks noChangeAspect="1" noChangeArrowheads="1"/>
          </p:cNvPicPr>
          <p:nvPr/>
        </p:nvPicPr>
        <p:blipFill>
          <a:blip r:embed="rId3"/>
          <a:srcRect/>
          <a:stretch>
            <a:fillRect/>
          </a:stretch>
        </p:blipFill>
        <p:spPr bwMode="auto">
          <a:xfrm>
            <a:off x="620713" y="3566160"/>
            <a:ext cx="7837487" cy="2543175"/>
          </a:xfrm>
          <a:prstGeom prst="rect">
            <a:avLst/>
          </a:prstGeom>
          <a:noFill/>
          <a:ln w="28575" cap="flat" cmpd="sng" algn="ctr">
            <a:noFill/>
            <a:prstDash val="solid"/>
            <a:miter lim="800000"/>
            <a:headEnd type="none" w="med" len="med"/>
            <a:tailEnd type="none" w="med" len="me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Cloud – data privacy, law</a:t>
            </a:r>
          </a:p>
        </p:txBody>
      </p:sp>
      <p:sp>
        <p:nvSpPr>
          <p:cNvPr id="3" name="Slide Number Placeholder 2"/>
          <p:cNvSpPr>
            <a:spLocks noGrp="1"/>
          </p:cNvSpPr>
          <p:nvPr>
            <p:ph type="sldNum" sz="quarter" idx="11"/>
          </p:nvPr>
        </p:nvSpPr>
        <p:spPr/>
        <p:txBody>
          <a:bodyPr/>
          <a:lstStyle/>
          <a:p>
            <a:pPr>
              <a:defRPr/>
            </a:pPr>
            <a:fld id="{7759C7FE-BE6B-403C-A13B-DB95E1BBB64B}" type="slidenum">
              <a:rPr lang="en-US" smtClean="0"/>
              <a:pPr>
                <a:defRPr/>
              </a:pPr>
              <a:t>29</a:t>
            </a:fld>
            <a:endParaRPr lang="en-US"/>
          </a:p>
        </p:txBody>
      </p:sp>
      <p:sp>
        <p:nvSpPr>
          <p:cNvPr id="5" name="Rectangle 4"/>
          <p:cNvSpPr/>
          <p:nvPr/>
        </p:nvSpPr>
        <p:spPr>
          <a:xfrm>
            <a:off x="182880" y="1051560"/>
            <a:ext cx="8686800" cy="674031"/>
          </a:xfrm>
          <a:prstGeom prst="rect">
            <a:avLst/>
          </a:prstGeom>
        </p:spPr>
        <p:txBody>
          <a:bodyPr wrap="square">
            <a:spAutoFit/>
          </a:bodyPr>
          <a:lstStyle/>
          <a:p>
            <a:pPr algn="just"/>
            <a:r>
              <a:rPr lang="en-US" sz="1400" dirty="0">
                <a:solidFill>
                  <a:srgbClr val="002060"/>
                </a:solidFill>
              </a:rPr>
              <a:t>“</a:t>
            </a:r>
            <a:r>
              <a:rPr lang="en-US" sz="1400" i="1" dirty="0">
                <a:solidFill>
                  <a:srgbClr val="002060"/>
                </a:solidFill>
              </a:rPr>
              <a:t>If you look at the legislation landscape of Financial Services sector in North America, it is full of very specific requirements about how and where certain records and information must be retained. Unfortunately, there is no single set of rules to follow.</a:t>
            </a:r>
            <a:r>
              <a:rPr lang="en-US" sz="1400" dirty="0">
                <a:solidFill>
                  <a:srgbClr val="002060"/>
                </a:solidFill>
              </a:rPr>
              <a:t>”</a:t>
            </a:r>
          </a:p>
        </p:txBody>
      </p:sp>
      <p:sp>
        <p:nvSpPr>
          <p:cNvPr id="6" name="Rectangle 5"/>
          <p:cNvSpPr/>
          <p:nvPr/>
        </p:nvSpPr>
        <p:spPr>
          <a:xfrm>
            <a:off x="320040" y="6355080"/>
            <a:ext cx="8412480" cy="203133"/>
          </a:xfrm>
          <a:prstGeom prst="rect">
            <a:avLst/>
          </a:prstGeom>
        </p:spPr>
        <p:txBody>
          <a:bodyPr wrap="square">
            <a:spAutoFit/>
          </a:bodyPr>
          <a:lstStyle/>
          <a:p>
            <a:pPr algn="just"/>
            <a:r>
              <a:rPr lang="en-US" sz="800" b="1" dirty="0">
                <a:solidFill>
                  <a:schemeClr val="tx1"/>
                </a:solidFill>
              </a:rPr>
              <a:t>Source</a:t>
            </a:r>
            <a:r>
              <a:rPr lang="en-US" sz="800" dirty="0">
                <a:solidFill>
                  <a:srgbClr val="002060"/>
                </a:solidFill>
              </a:rPr>
              <a:t>: https://www-304.ibm.com/connections/blogs/bcde08b8-816c-42a8-aa37-5f1ce02470a9/entry/legal_regulations_and_compliance_on_records_management?lang=cs</a:t>
            </a:r>
          </a:p>
        </p:txBody>
      </p:sp>
      <p:pic>
        <p:nvPicPr>
          <p:cNvPr id="25602" name="Picture 2"/>
          <p:cNvPicPr>
            <a:picLocks noChangeAspect="1" noChangeArrowheads="1"/>
          </p:cNvPicPr>
          <p:nvPr/>
        </p:nvPicPr>
        <p:blipFill>
          <a:blip r:embed="rId2"/>
          <a:srcRect/>
          <a:stretch>
            <a:fillRect/>
          </a:stretch>
        </p:blipFill>
        <p:spPr bwMode="auto">
          <a:xfrm>
            <a:off x="1783080" y="1828800"/>
            <a:ext cx="5760720" cy="4481572"/>
          </a:xfrm>
          <a:prstGeom prst="rect">
            <a:avLst/>
          </a:prstGeom>
          <a:noFill/>
          <a:ln w="9525">
            <a:noFill/>
            <a:miter lim="800000"/>
            <a:headEnd/>
            <a:tailEnd/>
          </a:ln>
        </p:spPr>
      </p:pic>
    </p:spTree>
    <p:extLst>
      <p:ext uri="{BB962C8B-B14F-4D97-AF65-F5344CB8AC3E}">
        <p14:creationId xmlns:p14="http://schemas.microsoft.com/office/powerpoint/2010/main" val="2006968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7759C7FE-BE6B-403C-A13B-DB95E1BBB64B}" type="slidenum">
              <a:rPr lang="en-US" smtClean="0"/>
              <a:pPr>
                <a:defRPr/>
              </a:pPr>
              <a:t>3</a:t>
            </a:fld>
            <a:endParaRPr lang="en-US"/>
          </a:p>
        </p:txBody>
      </p:sp>
      <p:pic>
        <p:nvPicPr>
          <p:cNvPr id="69635" name="Picture 3"/>
          <p:cNvPicPr>
            <a:picLocks noChangeAspect="1" noChangeArrowheads="1"/>
          </p:cNvPicPr>
          <p:nvPr/>
        </p:nvPicPr>
        <p:blipFill>
          <a:blip r:embed="rId3"/>
          <a:srcRect/>
          <a:stretch>
            <a:fillRect/>
          </a:stretch>
        </p:blipFill>
        <p:spPr bwMode="auto">
          <a:xfrm>
            <a:off x="868680" y="3566160"/>
            <a:ext cx="7704137" cy="3048000"/>
          </a:xfrm>
          <a:prstGeom prst="rect">
            <a:avLst/>
          </a:prstGeom>
          <a:noFill/>
          <a:ln w="9525">
            <a:noFill/>
            <a:miter lim="800000"/>
            <a:headEnd/>
            <a:tailEnd/>
          </a:ln>
        </p:spPr>
      </p:pic>
      <p:pic>
        <p:nvPicPr>
          <p:cNvPr id="70658" name="Picture 2"/>
          <p:cNvPicPr>
            <a:picLocks noChangeAspect="1" noChangeArrowheads="1"/>
          </p:cNvPicPr>
          <p:nvPr/>
        </p:nvPicPr>
        <p:blipFill>
          <a:blip r:embed="rId4"/>
          <a:srcRect/>
          <a:stretch>
            <a:fillRect/>
          </a:stretch>
        </p:blipFill>
        <p:spPr bwMode="auto">
          <a:xfrm>
            <a:off x="2880360" y="1005840"/>
            <a:ext cx="3371850" cy="20955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Cloud – data privacy, law</a:t>
            </a:r>
          </a:p>
        </p:txBody>
      </p:sp>
      <p:sp>
        <p:nvSpPr>
          <p:cNvPr id="3" name="Slide Number Placeholder 2"/>
          <p:cNvSpPr>
            <a:spLocks noGrp="1"/>
          </p:cNvSpPr>
          <p:nvPr>
            <p:ph type="sldNum" sz="quarter" idx="11"/>
          </p:nvPr>
        </p:nvSpPr>
        <p:spPr/>
        <p:txBody>
          <a:bodyPr/>
          <a:lstStyle/>
          <a:p>
            <a:pPr>
              <a:defRPr/>
            </a:pPr>
            <a:fld id="{7759C7FE-BE6B-403C-A13B-DB95E1BBB64B}" type="slidenum">
              <a:rPr lang="en-US" smtClean="0"/>
              <a:pPr>
                <a:defRPr/>
              </a:pPr>
              <a:t>30</a:t>
            </a:fld>
            <a:endParaRPr lang="en-US"/>
          </a:p>
        </p:txBody>
      </p:sp>
      <p:sp>
        <p:nvSpPr>
          <p:cNvPr id="4" name="Rectangle 3"/>
          <p:cNvSpPr/>
          <p:nvPr/>
        </p:nvSpPr>
        <p:spPr>
          <a:xfrm>
            <a:off x="228600" y="1143000"/>
            <a:ext cx="8229600" cy="5964710"/>
          </a:xfrm>
          <a:prstGeom prst="rect">
            <a:avLst/>
          </a:prstGeom>
        </p:spPr>
        <p:txBody>
          <a:bodyPr wrap="square">
            <a:spAutoFit/>
          </a:bodyPr>
          <a:lstStyle/>
          <a:p>
            <a:pPr algn="just"/>
            <a:r>
              <a:rPr lang="en-US" sz="1400" dirty="0">
                <a:solidFill>
                  <a:schemeClr val="tx1"/>
                </a:solidFill>
              </a:rPr>
              <a:t>There are existing security challenges, experienced in other computing environments, and there are new elements which are necessary to consider. </a:t>
            </a:r>
          </a:p>
          <a:p>
            <a:pPr algn="just"/>
            <a:endParaRPr lang="en-US" sz="1400" dirty="0">
              <a:solidFill>
                <a:schemeClr val="tx1"/>
              </a:solidFill>
            </a:endParaRPr>
          </a:p>
          <a:p>
            <a:pPr algn="just"/>
            <a:r>
              <a:rPr lang="en-US" sz="1400" b="1" u="sng" dirty="0">
                <a:solidFill>
                  <a:schemeClr val="tx1"/>
                </a:solidFill>
              </a:rPr>
              <a:t>The challenges include: </a:t>
            </a:r>
          </a:p>
          <a:p>
            <a:pPr algn="just"/>
            <a:endParaRPr lang="en-US" sz="1400" b="1" u="sng" dirty="0">
              <a:solidFill>
                <a:schemeClr val="tx1"/>
              </a:solidFill>
            </a:endParaRPr>
          </a:p>
          <a:p>
            <a:pPr lvl="1" algn="just">
              <a:buFont typeface="Arial" pitchFamily="34" charset="0"/>
              <a:buChar char="•"/>
            </a:pPr>
            <a:r>
              <a:rPr lang="en-US" sz="1400" dirty="0">
                <a:solidFill>
                  <a:schemeClr val="tx1"/>
                </a:solidFill>
              </a:rPr>
              <a:t> Governance</a:t>
            </a:r>
          </a:p>
          <a:p>
            <a:pPr lvl="1" algn="just">
              <a:buFont typeface="Arial" pitchFamily="34" charset="0"/>
              <a:buChar char="•"/>
            </a:pPr>
            <a:r>
              <a:rPr lang="en-US" sz="1400" dirty="0">
                <a:solidFill>
                  <a:schemeClr val="tx1"/>
                </a:solidFill>
              </a:rPr>
              <a:t> Data</a:t>
            </a:r>
          </a:p>
          <a:p>
            <a:pPr lvl="1" algn="just">
              <a:buFont typeface="Arial" pitchFamily="34" charset="0"/>
              <a:buChar char="•"/>
            </a:pPr>
            <a:r>
              <a:rPr lang="en-US" sz="1400" dirty="0">
                <a:solidFill>
                  <a:schemeClr val="tx1"/>
                </a:solidFill>
              </a:rPr>
              <a:t> Architecture</a:t>
            </a:r>
          </a:p>
          <a:p>
            <a:pPr lvl="1" algn="just">
              <a:buFont typeface="Arial" pitchFamily="34" charset="0"/>
              <a:buChar char="•"/>
            </a:pPr>
            <a:r>
              <a:rPr lang="en-US" sz="1400" dirty="0">
                <a:solidFill>
                  <a:schemeClr val="tx1"/>
                </a:solidFill>
              </a:rPr>
              <a:t> Application</a:t>
            </a:r>
          </a:p>
          <a:p>
            <a:pPr lvl="1" algn="just">
              <a:buFont typeface="Arial" pitchFamily="34" charset="0"/>
              <a:buChar char="•"/>
            </a:pPr>
            <a:r>
              <a:rPr lang="en-US" sz="1400" dirty="0">
                <a:solidFill>
                  <a:schemeClr val="tx1"/>
                </a:solidFill>
              </a:rPr>
              <a:t> Assurance</a:t>
            </a:r>
          </a:p>
          <a:p>
            <a:pPr algn="just">
              <a:buFont typeface="Arial" pitchFamily="34" charset="0"/>
              <a:buChar char="•"/>
            </a:pPr>
            <a:endParaRPr lang="en-US" sz="1400" dirty="0">
              <a:solidFill>
                <a:schemeClr val="tx1"/>
              </a:solidFill>
            </a:endParaRPr>
          </a:p>
          <a:p>
            <a:pPr algn="just"/>
            <a:r>
              <a:rPr lang="en-US" sz="1400" dirty="0">
                <a:solidFill>
                  <a:schemeClr val="tx1"/>
                </a:solidFill>
              </a:rPr>
              <a:t>Security is often related to compliance &amp; local laws or regulations – </a:t>
            </a:r>
            <a:r>
              <a:rPr lang="en-US" sz="1400" b="1" dirty="0">
                <a:solidFill>
                  <a:schemeClr val="tx1"/>
                </a:solidFill>
              </a:rPr>
              <a:t>typical questions are below.</a:t>
            </a:r>
          </a:p>
          <a:p>
            <a:pPr algn="just"/>
            <a:endParaRPr lang="en-US" sz="1400" dirty="0">
              <a:solidFill>
                <a:schemeClr val="tx1"/>
              </a:solidFill>
            </a:endParaRPr>
          </a:p>
          <a:p>
            <a:pPr lvl="1" algn="just"/>
            <a:r>
              <a:rPr lang="en-US" sz="1400" dirty="0">
                <a:solidFill>
                  <a:schemeClr val="tx1"/>
                </a:solidFill>
              </a:rPr>
              <a:t>1. Jurisdiction and regulatory requirements (could data be hosted in private / public / hybrid cloud?)</a:t>
            </a:r>
          </a:p>
          <a:p>
            <a:pPr lvl="1" algn="just">
              <a:buFont typeface="Arial" pitchFamily="34" charset="0"/>
              <a:buChar char="•"/>
            </a:pPr>
            <a:endParaRPr lang="en-US" sz="1400" dirty="0">
              <a:solidFill>
                <a:schemeClr val="tx1"/>
              </a:solidFill>
            </a:endParaRPr>
          </a:p>
          <a:p>
            <a:pPr lvl="1" algn="just"/>
            <a:r>
              <a:rPr lang="en-US" sz="1400" dirty="0">
                <a:solidFill>
                  <a:schemeClr val="tx1"/>
                </a:solidFill>
              </a:rPr>
              <a:t>2. Complying with Export/Import controls (is data center located in approved country?)</a:t>
            </a:r>
          </a:p>
          <a:p>
            <a:pPr lvl="2" algn="just"/>
            <a:endParaRPr lang="en-US" sz="1400" dirty="0">
              <a:solidFill>
                <a:schemeClr val="tx1"/>
              </a:solidFill>
            </a:endParaRPr>
          </a:p>
          <a:p>
            <a:pPr lvl="1" algn="just"/>
            <a:r>
              <a:rPr lang="en-US" sz="1400" dirty="0">
                <a:solidFill>
                  <a:schemeClr val="tx1"/>
                </a:solidFill>
              </a:rPr>
              <a:t>3. Compliance of the infrastructure (is cloud provider uses standards to adhere GREEN compliance posture?)</a:t>
            </a:r>
          </a:p>
          <a:p>
            <a:pPr lvl="1" algn="just"/>
            <a:endParaRPr lang="en-US" sz="1400" dirty="0">
              <a:solidFill>
                <a:schemeClr val="tx1"/>
              </a:solidFill>
            </a:endParaRPr>
          </a:p>
          <a:p>
            <a:pPr lvl="1" algn="just"/>
            <a:r>
              <a:rPr lang="en-US" sz="1400" dirty="0">
                <a:solidFill>
                  <a:schemeClr val="tx1"/>
                </a:solidFill>
              </a:rPr>
              <a:t>4. Audit and reporting</a:t>
            </a:r>
          </a:p>
          <a:p>
            <a:pPr lvl="1" algn="just"/>
            <a:endParaRPr lang="en-US" sz="1400" dirty="0">
              <a:solidFill>
                <a:schemeClr val="tx1"/>
              </a:solidFill>
            </a:endParaRPr>
          </a:p>
          <a:p>
            <a:pPr lvl="1" algn="just"/>
            <a:r>
              <a:rPr lang="en-US" sz="1400" dirty="0">
                <a:solidFill>
                  <a:schemeClr val="tx1"/>
                </a:solidFill>
              </a:rPr>
              <a:t>5. Data location and segregation</a:t>
            </a:r>
          </a:p>
          <a:p>
            <a:pPr lvl="1" algn="just"/>
            <a:endParaRPr lang="en-US" sz="1400" dirty="0">
              <a:solidFill>
                <a:schemeClr val="tx1"/>
              </a:solidFill>
            </a:endParaRPr>
          </a:p>
          <a:p>
            <a:pPr lvl="1" algn="just"/>
            <a:r>
              <a:rPr lang="en-US" sz="1400" dirty="0">
                <a:solidFill>
                  <a:schemeClr val="tx1"/>
                </a:solidFill>
              </a:rPr>
              <a:t>6. Data footprints</a:t>
            </a:r>
          </a:p>
          <a:p>
            <a:pPr algn="just"/>
            <a:endParaRPr lang="en-US" sz="1400" b="1" dirty="0">
              <a:solidFill>
                <a:schemeClr val="tx1"/>
              </a:solidFill>
            </a:endParaRPr>
          </a:p>
          <a:p>
            <a:pPr algn="just"/>
            <a:endParaRPr lang="en-US" sz="1400" b="1" dirty="0">
              <a:solidFill>
                <a:schemeClr val="tx1"/>
              </a:solidFill>
            </a:endParaRPr>
          </a:p>
          <a:p>
            <a:pPr algn="just"/>
            <a:endParaRPr lang="en-US" sz="1600" dirty="0">
              <a:solidFill>
                <a:schemeClr val="tx1"/>
              </a:solidFill>
            </a:endParaRPr>
          </a:p>
          <a:p>
            <a:pPr algn="just"/>
            <a:endParaRPr lang="en-US" sz="1600" dirty="0">
              <a:solidFill>
                <a:schemeClr val="tx1"/>
              </a:solidFill>
            </a:endParaRPr>
          </a:p>
        </p:txBody>
      </p:sp>
    </p:spTree>
    <p:extLst>
      <p:ext uri="{BB962C8B-B14F-4D97-AF65-F5344CB8AC3E}">
        <p14:creationId xmlns:p14="http://schemas.microsoft.com/office/powerpoint/2010/main" val="4168099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4215266859"/>
              </p:ext>
            </p:extLst>
          </p:nvPr>
        </p:nvGraphicFramePr>
        <p:xfrm>
          <a:off x="4023360" y="3474720"/>
          <a:ext cx="914400" cy="771525"/>
        </p:xfrm>
        <a:graphic>
          <a:graphicData uri="http://schemas.openxmlformats.org/presentationml/2006/ole">
            <mc:AlternateContent xmlns:mc="http://schemas.openxmlformats.org/markup-compatibility/2006">
              <mc:Choice xmlns:v="urn:schemas-microsoft-com:vml" Requires="v">
                <p:oleObj spid="_x0000_s1080" name="Acrobat Document" showAsIcon="1" r:id="rId3" imgW="914400" imgH="771480" progId="AcroExch.Document.7">
                  <p:embed/>
                </p:oleObj>
              </mc:Choice>
              <mc:Fallback>
                <p:oleObj name="Acrobat Document" showAsIcon="1" r:id="rId3" imgW="914400" imgH="771480"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3360" y="3474720"/>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182880" y="1051560"/>
            <a:ext cx="8595360" cy="1643527"/>
          </a:xfrm>
          <a:prstGeom prst="rect">
            <a:avLst/>
          </a:prstGeom>
        </p:spPr>
        <p:txBody>
          <a:bodyPr wrap="square">
            <a:spAutoFit/>
          </a:bodyPr>
          <a:lstStyle/>
          <a:p>
            <a:pPr algn="just"/>
            <a:r>
              <a:rPr lang="en-US" sz="1600" dirty="0">
                <a:solidFill>
                  <a:schemeClr val="tx1"/>
                </a:solidFill>
              </a:rPr>
              <a:t>“</a:t>
            </a:r>
            <a:r>
              <a:rPr lang="en-US" sz="1600" b="1" dirty="0" err="1">
                <a:solidFill>
                  <a:schemeClr val="tx1"/>
                </a:solidFill>
              </a:rPr>
              <a:t>SafeHarbor</a:t>
            </a:r>
            <a:r>
              <a:rPr lang="en-US" sz="1600" b="1" dirty="0">
                <a:solidFill>
                  <a:schemeClr val="tx1"/>
                </a:solidFill>
              </a:rPr>
              <a:t> </a:t>
            </a:r>
            <a:r>
              <a:rPr lang="en-US" sz="1600" dirty="0">
                <a:solidFill>
                  <a:schemeClr val="tx1"/>
                </a:solidFill>
              </a:rPr>
              <a:t>is the name of a </a:t>
            </a:r>
            <a:r>
              <a:rPr lang="en-US" sz="1600" b="1" dirty="0">
                <a:solidFill>
                  <a:schemeClr val="tx1"/>
                </a:solidFill>
              </a:rPr>
              <a:t>policy agreement </a:t>
            </a:r>
            <a:r>
              <a:rPr lang="en-US" sz="1600" dirty="0">
                <a:solidFill>
                  <a:schemeClr val="tx1"/>
                </a:solidFill>
              </a:rPr>
              <a:t>established between the United States Department of Commerce and the European Union (E.U.) in November 2000 to regulate the way that U.S. companies export and handle the personal data (such as names and addresses) of European citizens. </a:t>
            </a:r>
          </a:p>
          <a:p>
            <a:pPr algn="just"/>
            <a:endParaRPr lang="en-US" sz="1600" dirty="0">
              <a:solidFill>
                <a:schemeClr val="tx1"/>
              </a:solidFill>
            </a:endParaRPr>
          </a:p>
          <a:p>
            <a:pPr algn="just"/>
            <a:r>
              <a:rPr lang="en-US" sz="1600" dirty="0">
                <a:solidFill>
                  <a:schemeClr val="tx1"/>
                </a:solidFill>
              </a:rPr>
              <a:t>The agreement is a policy compromise set up in response to a European directive that differed from traditional business procedures for U.S. companies dealing with the E.U”</a:t>
            </a:r>
          </a:p>
        </p:txBody>
      </p:sp>
      <p:sp>
        <p:nvSpPr>
          <p:cNvPr id="6" name="Rectangle 5"/>
          <p:cNvSpPr/>
          <p:nvPr/>
        </p:nvSpPr>
        <p:spPr>
          <a:xfrm>
            <a:off x="457200" y="6263640"/>
            <a:ext cx="4572000" cy="230832"/>
          </a:xfrm>
          <a:prstGeom prst="rect">
            <a:avLst/>
          </a:prstGeom>
        </p:spPr>
        <p:txBody>
          <a:bodyPr>
            <a:spAutoFit/>
          </a:bodyPr>
          <a:lstStyle/>
          <a:p>
            <a:pPr algn="l"/>
            <a:r>
              <a:rPr lang="en-US" sz="1000" dirty="0">
                <a:solidFill>
                  <a:schemeClr val="tx1"/>
                </a:solidFill>
                <a:hlinkClick r:id="rId5"/>
              </a:rPr>
              <a:t>Source: http://trade.gov/media/publications/pdf/safeharbor-selfcert2009.pdf</a:t>
            </a:r>
            <a:endParaRPr lang="en-US" sz="1000" dirty="0">
              <a:solidFill>
                <a:schemeClr val="tx1"/>
              </a:solidFill>
              <a:hlinkClick r:id="rId6"/>
            </a:endParaRPr>
          </a:p>
        </p:txBody>
      </p:sp>
      <p:sp>
        <p:nvSpPr>
          <p:cNvPr id="7" name="Title 1"/>
          <p:cNvSpPr txBox="1">
            <a:spLocks/>
          </p:cNvSpPr>
          <p:nvPr/>
        </p:nvSpPr>
        <p:spPr>
          <a:xfrm>
            <a:off x="182563" y="593725"/>
            <a:ext cx="8686800" cy="639763"/>
          </a:xfrm>
          <a:prstGeom prst="rect">
            <a:avLst/>
          </a:prstGeom>
        </p:spPr>
        <p: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200" b="0" i="0" u="none" strike="noStrike" kern="0" cap="none" spc="0" normalizeH="0" baseline="0" noProof="0" dirty="0">
                <a:ln>
                  <a:noFill/>
                </a:ln>
                <a:solidFill>
                  <a:schemeClr val="tx1"/>
                </a:solidFill>
                <a:effectLst/>
                <a:uLnTx/>
                <a:uFillTx/>
                <a:latin typeface="+mj-lt"/>
                <a:ea typeface="MS PGothic" pitchFamily="34" charset="-128"/>
                <a:cs typeface="ＭＳ Ｐゴシック" charset="0"/>
              </a:rPr>
              <a:t>Cloud – data privacy, law, policy</a:t>
            </a:r>
          </a:p>
        </p:txBody>
      </p:sp>
    </p:spTree>
    <p:extLst>
      <p:ext uri="{BB962C8B-B14F-4D97-AF65-F5344CB8AC3E}">
        <p14:creationId xmlns:p14="http://schemas.microsoft.com/office/powerpoint/2010/main" val="3752958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DBD8D3B4-AE13-4CCB-9CB2-F0FBA6260724}" type="slidenum">
              <a:rPr lang="en-US" smtClean="0"/>
              <a:pPr>
                <a:defRPr/>
              </a:pPr>
              <a:t>32</a:t>
            </a:fld>
            <a:endParaRPr lang="en-US"/>
          </a:p>
        </p:txBody>
      </p:sp>
      <p:sp>
        <p:nvSpPr>
          <p:cNvPr id="4" name="Rectangle 3"/>
          <p:cNvSpPr/>
          <p:nvPr/>
        </p:nvSpPr>
        <p:spPr>
          <a:xfrm>
            <a:off x="228600" y="1081224"/>
            <a:ext cx="8641080" cy="5299912"/>
          </a:xfrm>
          <a:prstGeom prst="rect">
            <a:avLst/>
          </a:prstGeom>
        </p:spPr>
        <p:txBody>
          <a:bodyPr wrap="square">
            <a:spAutoFit/>
          </a:bodyPr>
          <a:lstStyle/>
          <a:p>
            <a:pPr algn="just"/>
            <a:r>
              <a:rPr lang="en-US" sz="1600" b="1" dirty="0">
                <a:solidFill>
                  <a:schemeClr val="tx1"/>
                </a:solidFill>
              </a:rPr>
              <a:t>How does an organization join? </a:t>
            </a:r>
          </a:p>
          <a:p>
            <a:pPr algn="just"/>
            <a:endParaRPr lang="en-US" sz="1600" b="1" dirty="0">
              <a:solidFill>
                <a:schemeClr val="tx1"/>
              </a:solidFill>
            </a:endParaRPr>
          </a:p>
          <a:p>
            <a:pPr algn="just"/>
            <a:r>
              <a:rPr lang="en-US" sz="1600" dirty="0">
                <a:solidFill>
                  <a:schemeClr val="tx1"/>
                </a:solidFill>
              </a:rPr>
              <a:t>The decision by U.S. organizations to enter the U.S.-EU Safe Harbor program is entirely voluntary. Organizations that decide to participate in the U.S.-EU Safe Harbor program must comply with the U.S.-EU Safe Harbor Framework and publicly declare that they do so</a:t>
            </a:r>
          </a:p>
          <a:p>
            <a:pPr algn="just"/>
            <a:endParaRPr lang="en-US" sz="1600" dirty="0">
              <a:solidFill>
                <a:schemeClr val="tx1"/>
              </a:solidFill>
            </a:endParaRPr>
          </a:p>
          <a:p>
            <a:pPr algn="just"/>
            <a:r>
              <a:rPr lang="en-US" sz="1600" b="1" dirty="0">
                <a:solidFill>
                  <a:schemeClr val="tx1"/>
                </a:solidFill>
              </a:rPr>
              <a:t>What do the Safe Harbor principles require?</a:t>
            </a:r>
          </a:p>
          <a:p>
            <a:pPr lvl="1" algn="just"/>
            <a:endParaRPr lang="en-US" sz="1600" dirty="0">
              <a:solidFill>
                <a:schemeClr val="tx1"/>
              </a:solidFill>
            </a:endParaRPr>
          </a:p>
          <a:p>
            <a:pPr lvl="1" algn="just"/>
            <a:r>
              <a:rPr lang="en-US" sz="1600" dirty="0">
                <a:solidFill>
                  <a:schemeClr val="tx1"/>
                </a:solidFill>
              </a:rPr>
              <a:t>1. Notice</a:t>
            </a:r>
          </a:p>
          <a:p>
            <a:pPr marL="800100" lvl="1" indent="-342900" algn="just"/>
            <a:r>
              <a:rPr lang="en-US" sz="1400" dirty="0">
                <a:solidFill>
                  <a:schemeClr val="tx1"/>
                </a:solidFill>
              </a:rPr>
              <a:t>	</a:t>
            </a:r>
            <a:endParaRPr lang="en-US" sz="1600" dirty="0">
              <a:solidFill>
                <a:schemeClr val="tx1"/>
              </a:solidFill>
            </a:endParaRPr>
          </a:p>
          <a:p>
            <a:pPr marL="800100" lvl="1" indent="-342900" algn="just"/>
            <a:r>
              <a:rPr lang="en-US" sz="1600" dirty="0">
                <a:solidFill>
                  <a:schemeClr val="tx1"/>
                </a:solidFill>
              </a:rPr>
              <a:t>2. Choice</a:t>
            </a:r>
          </a:p>
          <a:p>
            <a:pPr marL="800100" lvl="1" indent="-342900" algn="just"/>
            <a:endParaRPr lang="en-US" sz="1600" dirty="0">
              <a:solidFill>
                <a:schemeClr val="tx1"/>
              </a:solidFill>
            </a:endParaRPr>
          </a:p>
          <a:p>
            <a:pPr marL="800100" lvl="1" indent="-342900" algn="just"/>
            <a:r>
              <a:rPr lang="en-US" sz="1600" dirty="0">
                <a:solidFill>
                  <a:schemeClr val="tx1"/>
                </a:solidFill>
              </a:rPr>
              <a:t>3. Onward Transfer (Transfers to Third Parties) </a:t>
            </a:r>
          </a:p>
          <a:p>
            <a:pPr marL="800100" lvl="1" indent="-342900" algn="just"/>
            <a:r>
              <a:rPr lang="en-US" sz="1400" dirty="0">
                <a:solidFill>
                  <a:schemeClr val="tx1"/>
                </a:solidFill>
              </a:rPr>
              <a:t>	</a:t>
            </a:r>
            <a:endParaRPr lang="en-US" sz="1600" dirty="0">
              <a:solidFill>
                <a:schemeClr val="tx1"/>
              </a:solidFill>
            </a:endParaRPr>
          </a:p>
          <a:p>
            <a:pPr marL="800100" lvl="1" indent="-342900" algn="just"/>
            <a:r>
              <a:rPr lang="en-US" sz="1600" dirty="0">
                <a:solidFill>
                  <a:schemeClr val="tx1"/>
                </a:solidFill>
              </a:rPr>
              <a:t>4. Access</a:t>
            </a:r>
          </a:p>
          <a:p>
            <a:pPr marL="800100" lvl="1" indent="-342900" algn="just"/>
            <a:r>
              <a:rPr lang="en-US" sz="1400" dirty="0">
                <a:solidFill>
                  <a:schemeClr val="tx1"/>
                </a:solidFill>
              </a:rPr>
              <a:t>	</a:t>
            </a:r>
            <a:endParaRPr lang="en-US" sz="1600" dirty="0">
              <a:solidFill>
                <a:schemeClr val="tx1"/>
              </a:solidFill>
            </a:endParaRPr>
          </a:p>
          <a:p>
            <a:pPr marL="800100" lvl="1" indent="-342900" algn="just"/>
            <a:r>
              <a:rPr lang="en-US" sz="1600" dirty="0">
                <a:solidFill>
                  <a:schemeClr val="tx1"/>
                </a:solidFill>
              </a:rPr>
              <a:t>5. Security</a:t>
            </a:r>
          </a:p>
          <a:p>
            <a:pPr marL="800100" lvl="1" indent="-342900" algn="just"/>
            <a:r>
              <a:rPr lang="en-US" sz="1400" dirty="0">
                <a:solidFill>
                  <a:schemeClr val="tx1"/>
                </a:solidFill>
              </a:rPr>
              <a:t>	</a:t>
            </a:r>
            <a:endParaRPr lang="en-US" sz="1600" dirty="0">
              <a:solidFill>
                <a:schemeClr val="tx1"/>
              </a:solidFill>
            </a:endParaRPr>
          </a:p>
          <a:p>
            <a:pPr marL="800100" lvl="1" indent="-342900" algn="just"/>
            <a:r>
              <a:rPr lang="en-US" sz="1600" dirty="0">
                <a:solidFill>
                  <a:schemeClr val="tx1"/>
                </a:solidFill>
              </a:rPr>
              <a:t>6. Data integrity</a:t>
            </a:r>
          </a:p>
          <a:p>
            <a:pPr marL="800100" lvl="1" indent="-342900" algn="just"/>
            <a:endParaRPr lang="en-US" sz="1600" dirty="0">
              <a:solidFill>
                <a:schemeClr val="tx1"/>
              </a:solidFill>
            </a:endParaRPr>
          </a:p>
          <a:p>
            <a:pPr marL="800100" lvl="1" indent="-342900" algn="just"/>
            <a:r>
              <a:rPr lang="en-US" sz="1600" dirty="0">
                <a:solidFill>
                  <a:schemeClr val="tx1"/>
                </a:solidFill>
              </a:rPr>
              <a:t>7. Enforcement</a:t>
            </a:r>
          </a:p>
          <a:p>
            <a:pPr marL="342900" indent="-342900" algn="just"/>
            <a:endParaRPr lang="en-US" sz="1600" b="1" dirty="0">
              <a:solidFill>
                <a:schemeClr val="tx1"/>
              </a:solidFill>
            </a:endParaRPr>
          </a:p>
          <a:p>
            <a:pPr marL="342900" indent="-342900" algn="just"/>
            <a:endParaRPr lang="en-US" sz="1600" b="1" dirty="0">
              <a:solidFill>
                <a:schemeClr val="tx1"/>
              </a:solidFill>
            </a:endParaRPr>
          </a:p>
          <a:p>
            <a:pPr marL="342900" indent="-342900" algn="just"/>
            <a:r>
              <a:rPr lang="en-US" sz="1600" dirty="0">
                <a:solidFill>
                  <a:schemeClr val="tx1"/>
                </a:solidFill>
              </a:rPr>
              <a:t>	</a:t>
            </a:r>
            <a:endParaRPr lang="en-US" sz="1400" dirty="0">
              <a:solidFill>
                <a:schemeClr val="tx1"/>
              </a:solidFill>
            </a:endParaRPr>
          </a:p>
        </p:txBody>
      </p:sp>
      <p:sp>
        <p:nvSpPr>
          <p:cNvPr id="5" name="Rectangle 4"/>
          <p:cNvSpPr/>
          <p:nvPr/>
        </p:nvSpPr>
        <p:spPr>
          <a:xfrm>
            <a:off x="457200" y="6263640"/>
            <a:ext cx="4572000" cy="230832"/>
          </a:xfrm>
          <a:prstGeom prst="rect">
            <a:avLst/>
          </a:prstGeom>
        </p:spPr>
        <p:txBody>
          <a:bodyPr>
            <a:spAutoFit/>
          </a:bodyPr>
          <a:lstStyle/>
          <a:p>
            <a:pPr algn="l"/>
            <a:r>
              <a:rPr lang="en-US" sz="1000" dirty="0">
                <a:solidFill>
                  <a:schemeClr val="tx1"/>
                </a:solidFill>
                <a:hlinkClick r:id="rId2"/>
              </a:rPr>
              <a:t>Source: http://trade.gov/media/publications/pdf/safeharbor-selfcert2009.pdf</a:t>
            </a:r>
            <a:endParaRPr lang="en-US" sz="1000" dirty="0">
              <a:solidFill>
                <a:schemeClr val="tx1"/>
              </a:solidFill>
              <a:hlinkClick r:id="rId3"/>
            </a:endParaRPr>
          </a:p>
        </p:txBody>
      </p:sp>
      <p:sp>
        <p:nvSpPr>
          <p:cNvPr id="6" name="Title 1"/>
          <p:cNvSpPr txBox="1">
            <a:spLocks/>
          </p:cNvSpPr>
          <p:nvPr/>
        </p:nvSpPr>
        <p:spPr>
          <a:xfrm>
            <a:off x="182563" y="593725"/>
            <a:ext cx="8686800" cy="639763"/>
          </a:xfrm>
          <a:prstGeom prst="rect">
            <a:avLst/>
          </a:prstGeom>
        </p:spPr>
        <p: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200" b="0" i="0" u="none" strike="noStrike" kern="0" cap="none" spc="0" normalizeH="0" baseline="0" noProof="0" dirty="0">
                <a:ln>
                  <a:noFill/>
                </a:ln>
                <a:solidFill>
                  <a:schemeClr val="tx1"/>
                </a:solidFill>
                <a:effectLst/>
                <a:uLnTx/>
                <a:uFillTx/>
                <a:latin typeface="+mj-lt"/>
                <a:ea typeface="MS PGothic" pitchFamily="34" charset="-128"/>
                <a:cs typeface="ＭＳ Ｐゴシック" charset="0"/>
              </a:rPr>
              <a:t>Cloud – Safe Harbor</a:t>
            </a:r>
            <a:r>
              <a:rPr kumimoji="0" lang="en-US" sz="2200" b="0" i="0" u="none" strike="noStrike" kern="0" cap="none" spc="0" normalizeH="0" noProof="0" dirty="0">
                <a:ln>
                  <a:noFill/>
                </a:ln>
                <a:solidFill>
                  <a:schemeClr val="tx1"/>
                </a:solidFill>
                <a:effectLst/>
                <a:uLnTx/>
                <a:uFillTx/>
                <a:latin typeface="+mj-lt"/>
                <a:ea typeface="MS PGothic" pitchFamily="34" charset="-128"/>
                <a:cs typeface="ＭＳ Ｐゴシック" charset="0"/>
              </a:rPr>
              <a:t> principles</a:t>
            </a:r>
            <a:endParaRPr kumimoji="0" lang="en-US" sz="2200" b="0" i="0" u="none" strike="noStrike" kern="0" cap="none" spc="0" normalizeH="0" baseline="0" noProof="0" dirty="0">
              <a:ln>
                <a:noFill/>
              </a:ln>
              <a:solidFill>
                <a:schemeClr val="tx1"/>
              </a:solidFill>
              <a:effectLst/>
              <a:uLnTx/>
              <a:uFillTx/>
              <a:latin typeface="+mj-lt"/>
              <a:ea typeface="MS PGothic" pitchFamily="34" charset="-128"/>
              <a:cs typeface="ＭＳ Ｐゴシック" charset="0"/>
            </a:endParaRPr>
          </a:p>
        </p:txBody>
      </p:sp>
    </p:spTree>
    <p:extLst>
      <p:ext uri="{BB962C8B-B14F-4D97-AF65-F5344CB8AC3E}">
        <p14:creationId xmlns:p14="http://schemas.microsoft.com/office/powerpoint/2010/main" val="116295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DBD8D3B4-AE13-4CCB-9CB2-F0FBA6260724}" type="slidenum">
              <a:rPr lang="en-US" smtClean="0"/>
              <a:pPr>
                <a:defRPr/>
              </a:pPr>
              <a:t>33</a:t>
            </a:fld>
            <a:endParaRPr lang="en-US"/>
          </a:p>
        </p:txBody>
      </p:sp>
      <p:sp>
        <p:nvSpPr>
          <p:cNvPr id="4" name="Rectangle 3"/>
          <p:cNvSpPr/>
          <p:nvPr/>
        </p:nvSpPr>
        <p:spPr>
          <a:xfrm>
            <a:off x="228600" y="1081224"/>
            <a:ext cx="8641080" cy="1643527"/>
          </a:xfrm>
          <a:prstGeom prst="rect">
            <a:avLst/>
          </a:prstGeom>
        </p:spPr>
        <p:txBody>
          <a:bodyPr wrap="square">
            <a:spAutoFit/>
          </a:bodyPr>
          <a:lstStyle/>
          <a:p>
            <a:pPr algn="just"/>
            <a:r>
              <a:rPr lang="en-US" sz="1600" dirty="0">
                <a:solidFill>
                  <a:schemeClr val="tx1"/>
                </a:solidFill>
              </a:rPr>
              <a:t>Safe </a:t>
            </a:r>
            <a:r>
              <a:rPr lang="en-US" sz="1600" dirty="0" err="1">
                <a:solidFill>
                  <a:schemeClr val="tx1"/>
                </a:solidFill>
              </a:rPr>
              <a:t>Harbour</a:t>
            </a:r>
            <a:r>
              <a:rPr lang="en-US" sz="1600" dirty="0">
                <a:solidFill>
                  <a:schemeClr val="tx1"/>
                </a:solidFill>
              </a:rPr>
              <a:t> is being replaced by </a:t>
            </a:r>
            <a:r>
              <a:rPr lang="en-US" sz="1600" b="1" dirty="0">
                <a:solidFill>
                  <a:schemeClr val="tx1"/>
                </a:solidFill>
              </a:rPr>
              <a:t>“Privacy Shield</a:t>
            </a:r>
            <a:r>
              <a:rPr lang="en-US" sz="1600" dirty="0">
                <a:solidFill>
                  <a:schemeClr val="tx1"/>
                </a:solidFill>
              </a:rPr>
              <a:t>” agreement that should address certain legal issues (from EU perspective) (July 2016)</a:t>
            </a:r>
          </a:p>
          <a:p>
            <a:pPr algn="just"/>
            <a:endParaRPr lang="en-US" sz="1600" dirty="0">
              <a:solidFill>
                <a:schemeClr val="tx1"/>
              </a:solidFill>
            </a:endParaRPr>
          </a:p>
          <a:p>
            <a:pPr marL="342900" indent="-342900" algn="just"/>
            <a:r>
              <a:rPr lang="en-US" sz="1600" dirty="0">
                <a:solidFill>
                  <a:schemeClr val="tx1"/>
                </a:solidFill>
              </a:rPr>
              <a:t>It’s expected that even this agreement may not be final and European Court of justice may / likely will terminate its validity once real law case is presented to this institution. </a:t>
            </a:r>
          </a:p>
          <a:p>
            <a:pPr marL="342900" indent="-342900" algn="just"/>
            <a:endParaRPr lang="en-US" sz="1600" b="1" dirty="0">
              <a:solidFill>
                <a:schemeClr val="tx1"/>
              </a:solidFill>
            </a:endParaRPr>
          </a:p>
          <a:p>
            <a:pPr marL="342900" indent="-342900" algn="just"/>
            <a:r>
              <a:rPr lang="en-US" sz="1600" dirty="0">
                <a:solidFill>
                  <a:schemeClr val="tx1"/>
                </a:solidFill>
              </a:rPr>
              <a:t>	</a:t>
            </a:r>
            <a:endParaRPr lang="en-US" sz="1400" dirty="0">
              <a:solidFill>
                <a:schemeClr val="tx1"/>
              </a:solidFill>
            </a:endParaRPr>
          </a:p>
        </p:txBody>
      </p:sp>
      <p:sp>
        <p:nvSpPr>
          <p:cNvPr id="6" name="Title 1"/>
          <p:cNvSpPr txBox="1">
            <a:spLocks/>
          </p:cNvSpPr>
          <p:nvPr/>
        </p:nvSpPr>
        <p:spPr>
          <a:xfrm>
            <a:off x="182563" y="593725"/>
            <a:ext cx="8686800" cy="639763"/>
          </a:xfrm>
          <a:prstGeom prst="rect">
            <a:avLst/>
          </a:prstGeom>
        </p:spPr>
        <p: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200" b="0" i="0" u="none" strike="noStrike" kern="0" cap="none" spc="0" normalizeH="0" baseline="0" noProof="0" dirty="0">
                <a:ln>
                  <a:noFill/>
                </a:ln>
                <a:solidFill>
                  <a:schemeClr val="tx1"/>
                </a:solidFill>
                <a:effectLst/>
                <a:uLnTx/>
                <a:uFillTx/>
                <a:latin typeface="+mj-lt"/>
                <a:ea typeface="MS PGothic" pitchFamily="34" charset="-128"/>
                <a:cs typeface="ＭＳ Ｐゴシック" charset="0"/>
              </a:rPr>
              <a:t>Cloud – Safe Harbor</a:t>
            </a:r>
            <a:r>
              <a:rPr kumimoji="0" lang="en-US" sz="2200" b="0" i="0" u="none" strike="noStrike" kern="0" cap="none" spc="0" normalizeH="0" noProof="0" dirty="0">
                <a:ln>
                  <a:noFill/>
                </a:ln>
                <a:solidFill>
                  <a:schemeClr val="tx1"/>
                </a:solidFill>
                <a:effectLst/>
                <a:uLnTx/>
                <a:uFillTx/>
                <a:latin typeface="+mj-lt"/>
                <a:ea typeface="MS PGothic" pitchFamily="34" charset="-128"/>
                <a:cs typeface="ＭＳ Ｐゴシック" charset="0"/>
              </a:rPr>
              <a:t> future</a:t>
            </a:r>
            <a:endParaRPr kumimoji="0" lang="en-US" sz="2200" b="0" i="0" u="none" strike="noStrike" kern="0" cap="none" spc="0" normalizeH="0" baseline="0" noProof="0" dirty="0">
              <a:ln>
                <a:noFill/>
              </a:ln>
              <a:solidFill>
                <a:schemeClr val="tx1"/>
              </a:solidFill>
              <a:effectLst/>
              <a:uLnTx/>
              <a:uFillTx/>
              <a:latin typeface="+mj-lt"/>
              <a:ea typeface="MS PGothic" pitchFamily="34" charset="-128"/>
              <a:cs typeface="ＭＳ Ｐゴシック" charset="0"/>
            </a:endParaRPr>
          </a:p>
        </p:txBody>
      </p:sp>
    </p:spTree>
    <p:extLst>
      <p:ext uri="{BB962C8B-B14F-4D97-AF65-F5344CB8AC3E}">
        <p14:creationId xmlns:p14="http://schemas.microsoft.com/office/powerpoint/2010/main" val="437777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DBD8D3B4-AE13-4CCB-9CB2-F0FBA6260724}" type="slidenum">
              <a:rPr lang="en-US" smtClean="0"/>
              <a:pPr>
                <a:defRPr/>
              </a:pPr>
              <a:t>34</a:t>
            </a:fld>
            <a:endParaRPr lang="en-US"/>
          </a:p>
        </p:txBody>
      </p:sp>
      <p:sp>
        <p:nvSpPr>
          <p:cNvPr id="4" name="Rectangle 3"/>
          <p:cNvSpPr/>
          <p:nvPr/>
        </p:nvSpPr>
        <p:spPr>
          <a:xfrm>
            <a:off x="228600" y="1081224"/>
            <a:ext cx="8641080" cy="4081117"/>
          </a:xfrm>
          <a:prstGeom prst="rect">
            <a:avLst/>
          </a:prstGeom>
        </p:spPr>
        <p:txBody>
          <a:bodyPr wrap="square">
            <a:spAutoFit/>
          </a:bodyPr>
          <a:lstStyle/>
          <a:p>
            <a:pPr marL="742950" lvl="1" indent="-285750" algn="just">
              <a:buFont typeface="Arial" panose="020B0604020202020204" pitchFamily="34" charset="0"/>
              <a:buChar char="•"/>
            </a:pPr>
            <a:endParaRPr lang="en-US" sz="1600" dirty="0">
              <a:solidFill>
                <a:srgbClr val="010000"/>
              </a:solidFill>
            </a:endParaRPr>
          </a:p>
          <a:p>
            <a:pPr marL="742950" lvl="1" indent="-285750" algn="just">
              <a:buFont typeface="Arial" panose="020B0604020202020204" pitchFamily="34" charset="0"/>
              <a:buChar char="•"/>
            </a:pPr>
            <a:r>
              <a:rPr lang="en-US" sz="1600" b="1" dirty="0">
                <a:solidFill>
                  <a:srgbClr val="010000"/>
                </a:solidFill>
              </a:rPr>
              <a:t>establishes</a:t>
            </a:r>
            <a:r>
              <a:rPr lang="en-US" sz="1600" dirty="0">
                <a:solidFill>
                  <a:srgbClr val="010000"/>
                </a:solidFill>
              </a:rPr>
              <a:t> commonly accepted control objectives, </a:t>
            </a:r>
            <a:r>
              <a:rPr lang="en-US" sz="1600" b="1" dirty="0">
                <a:solidFill>
                  <a:srgbClr val="010000"/>
                </a:solidFill>
              </a:rPr>
              <a:t>controls and guidelines for implementing measures to protect Personally Identifiable Information </a:t>
            </a:r>
            <a:r>
              <a:rPr lang="en-US" sz="1600" dirty="0">
                <a:solidFill>
                  <a:srgbClr val="010000"/>
                </a:solidFill>
              </a:rPr>
              <a:t>(PII) in accordance with the privacy principles in ISO/IEC 29100 for the public cloud computing environment.</a:t>
            </a:r>
          </a:p>
          <a:p>
            <a:pPr algn="just"/>
            <a:endParaRPr lang="en-US" sz="1600" dirty="0">
              <a:solidFill>
                <a:srgbClr val="010000"/>
              </a:solidFill>
            </a:endParaRPr>
          </a:p>
          <a:p>
            <a:pPr marL="742950" lvl="1" indent="-285750" algn="just">
              <a:buFont typeface="Arial" panose="020B0604020202020204" pitchFamily="34" charset="0"/>
              <a:buChar char="•"/>
            </a:pPr>
            <a:r>
              <a:rPr lang="en-US" sz="1600" b="1" dirty="0">
                <a:solidFill>
                  <a:srgbClr val="010000"/>
                </a:solidFill>
              </a:rPr>
              <a:t>specifies guidelines </a:t>
            </a:r>
            <a:r>
              <a:rPr lang="en-US" sz="1600" dirty="0">
                <a:solidFill>
                  <a:srgbClr val="010000"/>
                </a:solidFill>
              </a:rPr>
              <a:t>based on ISO/IEC 27002, taking into consideration the regulatory requirements </a:t>
            </a:r>
            <a:r>
              <a:rPr lang="en-US" sz="1600" b="1" dirty="0">
                <a:solidFill>
                  <a:srgbClr val="010000"/>
                </a:solidFill>
              </a:rPr>
              <a:t>for the protection of PII which might be applicable within the context of the information security risk environment(s) of a provider of public cloud services.</a:t>
            </a:r>
          </a:p>
          <a:p>
            <a:pPr algn="just"/>
            <a:endParaRPr lang="en-US" sz="1600" dirty="0">
              <a:solidFill>
                <a:srgbClr val="010000"/>
              </a:solidFill>
            </a:endParaRPr>
          </a:p>
          <a:p>
            <a:pPr marL="742950" lvl="1" indent="-285750" algn="just">
              <a:buFont typeface="Arial" panose="020B0604020202020204" pitchFamily="34" charset="0"/>
              <a:buChar char="•"/>
            </a:pPr>
            <a:r>
              <a:rPr lang="en-US" sz="1600" b="1" dirty="0">
                <a:solidFill>
                  <a:srgbClr val="010000"/>
                </a:solidFill>
              </a:rPr>
              <a:t>is applicable to all types and sizes of organizations</a:t>
            </a:r>
            <a:r>
              <a:rPr lang="en-US" sz="1600" dirty="0">
                <a:solidFill>
                  <a:srgbClr val="010000"/>
                </a:solidFill>
              </a:rPr>
              <a:t>, including public and private companies, government entities, and not-for-profit organizations, which provide information processing services as PII processors via cloud computing under contract to other organizations.</a:t>
            </a:r>
          </a:p>
          <a:p>
            <a:pPr marL="342900" indent="-342900" algn="just"/>
            <a:endParaRPr lang="en-US" sz="1600" b="1" dirty="0">
              <a:solidFill>
                <a:schemeClr val="tx1"/>
              </a:solidFill>
            </a:endParaRPr>
          </a:p>
          <a:p>
            <a:pPr marL="342900" indent="-342900" algn="just"/>
            <a:endParaRPr lang="en-US" sz="1600" b="1" dirty="0">
              <a:solidFill>
                <a:schemeClr val="tx1"/>
              </a:solidFill>
            </a:endParaRPr>
          </a:p>
          <a:p>
            <a:pPr marL="342900" indent="-342900" algn="just"/>
            <a:r>
              <a:rPr lang="en-US" sz="1600" dirty="0">
                <a:solidFill>
                  <a:schemeClr val="tx1"/>
                </a:solidFill>
              </a:rPr>
              <a:t>	</a:t>
            </a:r>
            <a:endParaRPr lang="en-US" sz="1400" dirty="0">
              <a:solidFill>
                <a:schemeClr val="tx1"/>
              </a:solidFill>
            </a:endParaRPr>
          </a:p>
        </p:txBody>
      </p:sp>
      <p:sp>
        <p:nvSpPr>
          <p:cNvPr id="5" name="Rectangle 4"/>
          <p:cNvSpPr/>
          <p:nvPr/>
        </p:nvSpPr>
        <p:spPr>
          <a:xfrm>
            <a:off x="457200" y="6263640"/>
            <a:ext cx="4572000" cy="230832"/>
          </a:xfrm>
          <a:prstGeom prst="rect">
            <a:avLst/>
          </a:prstGeom>
        </p:spPr>
        <p:txBody>
          <a:bodyPr>
            <a:spAutoFit/>
          </a:bodyPr>
          <a:lstStyle/>
          <a:p>
            <a:pPr algn="l"/>
            <a:r>
              <a:rPr lang="en-US" sz="1000" dirty="0">
                <a:solidFill>
                  <a:schemeClr val="tx1"/>
                </a:solidFill>
                <a:hlinkClick r:id="rId2"/>
              </a:rPr>
              <a:t>Source: </a:t>
            </a:r>
            <a:r>
              <a:rPr lang="en-US" sz="1000" dirty="0">
                <a:solidFill>
                  <a:schemeClr val="tx1"/>
                </a:solidFill>
                <a:hlinkClick r:id="rId3"/>
              </a:rPr>
              <a:t>ISO</a:t>
            </a:r>
            <a:endParaRPr lang="en-US" sz="1000" dirty="0">
              <a:solidFill>
                <a:schemeClr val="tx1"/>
              </a:solidFill>
              <a:hlinkClick r:id="rId4"/>
            </a:endParaRPr>
          </a:p>
        </p:txBody>
      </p:sp>
      <p:sp>
        <p:nvSpPr>
          <p:cNvPr id="6" name="Title 1"/>
          <p:cNvSpPr txBox="1">
            <a:spLocks/>
          </p:cNvSpPr>
          <p:nvPr/>
        </p:nvSpPr>
        <p:spPr>
          <a:xfrm>
            <a:off x="182563" y="593725"/>
            <a:ext cx="8686800" cy="639763"/>
          </a:xfrm>
          <a:prstGeom prst="rect">
            <a:avLst/>
          </a:prstGeom>
        </p:spPr>
        <p:txBody>
          <a:bodyPr/>
          <a:lstStyle/>
          <a:p>
            <a:pPr algn="just"/>
            <a:r>
              <a:rPr lang="en-US" sz="2400" dirty="0">
                <a:solidFill>
                  <a:srgbClr val="010000"/>
                </a:solidFill>
              </a:rPr>
              <a:t>ISO/IEC 27018:2014 – privacy standard</a:t>
            </a:r>
          </a:p>
        </p:txBody>
      </p:sp>
    </p:spTree>
    <p:extLst>
      <p:ext uri="{BB962C8B-B14F-4D97-AF65-F5344CB8AC3E}">
        <p14:creationId xmlns:p14="http://schemas.microsoft.com/office/powerpoint/2010/main" val="1931816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DBD8D3B4-AE13-4CCB-9CB2-F0FBA6260724}" type="slidenum">
              <a:rPr lang="en-US" smtClean="0"/>
              <a:pPr>
                <a:defRPr/>
              </a:pPr>
              <a:t>35</a:t>
            </a:fld>
            <a:endParaRPr lang="en-US"/>
          </a:p>
        </p:txBody>
      </p:sp>
      <p:sp>
        <p:nvSpPr>
          <p:cNvPr id="4" name="Rectangle 3"/>
          <p:cNvSpPr/>
          <p:nvPr/>
        </p:nvSpPr>
        <p:spPr>
          <a:xfrm>
            <a:off x="228600" y="1081224"/>
            <a:ext cx="8641080" cy="3804118"/>
          </a:xfrm>
          <a:prstGeom prst="rect">
            <a:avLst/>
          </a:prstGeom>
        </p:spPr>
        <p:txBody>
          <a:bodyPr wrap="square">
            <a:spAutoFit/>
          </a:bodyPr>
          <a:lstStyle/>
          <a:p>
            <a:pPr lvl="1" algn="just"/>
            <a:r>
              <a:rPr lang="en-US" sz="1600" b="1" dirty="0">
                <a:solidFill>
                  <a:schemeClr val="tx1"/>
                </a:solidFill>
              </a:rPr>
              <a:t>Examples of additional controls and policies</a:t>
            </a:r>
          </a:p>
          <a:p>
            <a:pPr lvl="1" algn="just"/>
            <a:endParaRPr lang="en-US" sz="1400" dirty="0">
              <a:solidFill>
                <a:schemeClr val="tx1"/>
              </a:solidFill>
            </a:endParaRPr>
          </a:p>
          <a:p>
            <a:pPr marL="742950" lvl="1" indent="-285750" algn="just">
              <a:buFont typeface="Arial" panose="020B0604020202020204" pitchFamily="34" charset="0"/>
              <a:buChar char="•"/>
            </a:pPr>
            <a:endParaRPr lang="en-US" sz="1400" dirty="0">
              <a:solidFill>
                <a:schemeClr val="tx1"/>
              </a:solidFill>
            </a:endParaRPr>
          </a:p>
          <a:p>
            <a:pPr marL="742950" lvl="1" indent="-285750" algn="just">
              <a:buFont typeface="Arial" panose="020B0604020202020204" pitchFamily="34" charset="0"/>
              <a:buChar char="•"/>
            </a:pPr>
            <a:r>
              <a:rPr lang="en-US" sz="1400" dirty="0">
                <a:solidFill>
                  <a:schemeClr val="tx1"/>
                </a:solidFill>
              </a:rPr>
              <a:t>Rights of the customer to access and delete the data</a:t>
            </a:r>
          </a:p>
          <a:p>
            <a:pPr marL="742950" lvl="1" indent="-285750" algn="just">
              <a:buFont typeface="Arial" panose="020B0604020202020204" pitchFamily="34" charset="0"/>
              <a:buChar char="•"/>
            </a:pPr>
            <a:endParaRPr lang="en-US" sz="1400" dirty="0">
              <a:solidFill>
                <a:schemeClr val="tx1"/>
              </a:solidFill>
            </a:endParaRPr>
          </a:p>
          <a:p>
            <a:pPr marL="742950" lvl="1" indent="-285750" algn="just">
              <a:buFont typeface="Arial" panose="020B0604020202020204" pitchFamily="34" charset="0"/>
              <a:buChar char="•"/>
            </a:pPr>
            <a:r>
              <a:rPr lang="en-US" sz="1400" dirty="0">
                <a:solidFill>
                  <a:schemeClr val="tx1"/>
                </a:solidFill>
              </a:rPr>
              <a:t>Not using the data for marketing and advertising</a:t>
            </a:r>
          </a:p>
          <a:p>
            <a:pPr marL="742950" lvl="1" indent="-285750" algn="just">
              <a:buFont typeface="Arial" panose="020B0604020202020204" pitchFamily="34" charset="0"/>
              <a:buChar char="•"/>
            </a:pPr>
            <a:endParaRPr lang="en-US" sz="1400" dirty="0">
              <a:solidFill>
                <a:schemeClr val="tx1"/>
              </a:solidFill>
            </a:endParaRPr>
          </a:p>
          <a:p>
            <a:pPr marL="742950" lvl="1" indent="-285750" algn="just">
              <a:buFont typeface="Arial" panose="020B0604020202020204" pitchFamily="34" charset="0"/>
              <a:buChar char="•"/>
            </a:pPr>
            <a:r>
              <a:rPr lang="en-US" sz="1400" dirty="0">
                <a:solidFill>
                  <a:schemeClr val="tx1"/>
                </a:solidFill>
              </a:rPr>
              <a:t>Notification to the customer in case of a request for data disclosure</a:t>
            </a:r>
          </a:p>
          <a:p>
            <a:pPr marL="742950" lvl="1" indent="-285750" algn="just">
              <a:buFont typeface="Arial" panose="020B0604020202020204" pitchFamily="34" charset="0"/>
              <a:buChar char="•"/>
            </a:pPr>
            <a:endParaRPr lang="en-US" sz="1400" dirty="0">
              <a:solidFill>
                <a:schemeClr val="tx1"/>
              </a:solidFill>
            </a:endParaRPr>
          </a:p>
          <a:p>
            <a:pPr marL="742950" lvl="1" indent="-285750" algn="just">
              <a:buFont typeface="Arial" panose="020B0604020202020204" pitchFamily="34" charset="0"/>
              <a:buChar char="•"/>
            </a:pPr>
            <a:r>
              <a:rPr lang="en-US" sz="1400" dirty="0">
                <a:solidFill>
                  <a:schemeClr val="tx1"/>
                </a:solidFill>
              </a:rPr>
              <a:t>Procedure for data restoration</a:t>
            </a:r>
          </a:p>
          <a:p>
            <a:pPr marL="742950" lvl="1" indent="-285750" algn="just">
              <a:buFont typeface="Arial" panose="020B0604020202020204" pitchFamily="34" charset="0"/>
              <a:buChar char="•"/>
            </a:pPr>
            <a:endParaRPr lang="en-US" sz="1400" dirty="0">
              <a:solidFill>
                <a:schemeClr val="tx1"/>
              </a:solidFill>
            </a:endParaRPr>
          </a:p>
          <a:p>
            <a:pPr marL="742950" lvl="1" indent="-285750" algn="just">
              <a:buFont typeface="Arial" panose="020B0604020202020204" pitchFamily="34" charset="0"/>
              <a:buChar char="•"/>
            </a:pPr>
            <a:r>
              <a:rPr lang="en-US" sz="1400" dirty="0">
                <a:solidFill>
                  <a:schemeClr val="tx1"/>
                </a:solidFill>
              </a:rPr>
              <a:t>Encrypting data that is transmitted over public networks</a:t>
            </a:r>
          </a:p>
          <a:p>
            <a:pPr marL="742950" lvl="1" indent="-285750" algn="just">
              <a:buFont typeface="Arial" panose="020B0604020202020204" pitchFamily="34" charset="0"/>
              <a:buChar char="•"/>
            </a:pPr>
            <a:endParaRPr lang="en-US" sz="1400" dirty="0">
              <a:solidFill>
                <a:schemeClr val="tx1"/>
              </a:solidFill>
            </a:endParaRPr>
          </a:p>
          <a:p>
            <a:pPr marL="742950" lvl="1" indent="-285750" algn="just">
              <a:buFont typeface="Arial" panose="020B0604020202020204" pitchFamily="34" charset="0"/>
              <a:buChar char="•"/>
            </a:pPr>
            <a:r>
              <a:rPr lang="en-US" sz="1400" dirty="0">
                <a:solidFill>
                  <a:schemeClr val="tx1"/>
                </a:solidFill>
              </a:rPr>
              <a:t>Specifying the minimum security controls in contracts with customers and subcontractors</a:t>
            </a:r>
          </a:p>
          <a:p>
            <a:pPr marL="742950" lvl="1" indent="-285750" algn="just">
              <a:buFont typeface="Arial" panose="020B0604020202020204" pitchFamily="34" charset="0"/>
              <a:buChar char="•"/>
            </a:pPr>
            <a:endParaRPr lang="en-US" sz="1400" dirty="0">
              <a:solidFill>
                <a:schemeClr val="tx1"/>
              </a:solidFill>
            </a:endParaRPr>
          </a:p>
          <a:p>
            <a:pPr marL="742950" lvl="1" indent="-285750" algn="just">
              <a:buFont typeface="Arial" panose="020B0604020202020204" pitchFamily="34" charset="0"/>
              <a:buChar char="•"/>
            </a:pPr>
            <a:r>
              <a:rPr lang="en-US" sz="1400" dirty="0">
                <a:solidFill>
                  <a:schemeClr val="tx1"/>
                </a:solidFill>
              </a:rPr>
              <a:t>Ensuring the data reaches the destination</a:t>
            </a:r>
          </a:p>
          <a:p>
            <a:pPr marL="742950" lvl="1" indent="-285750" algn="just">
              <a:buFont typeface="Arial" panose="020B0604020202020204" pitchFamily="34" charset="0"/>
              <a:buChar char="•"/>
            </a:pPr>
            <a:endParaRPr lang="en-US" sz="1400" dirty="0">
              <a:solidFill>
                <a:schemeClr val="tx1"/>
              </a:solidFill>
            </a:endParaRPr>
          </a:p>
          <a:p>
            <a:pPr marL="742950" lvl="1" indent="-285750" algn="just">
              <a:buFont typeface="Arial" panose="020B0604020202020204" pitchFamily="34" charset="0"/>
              <a:buChar char="•"/>
            </a:pPr>
            <a:r>
              <a:rPr lang="en-US" sz="1400" dirty="0">
                <a:solidFill>
                  <a:schemeClr val="tx1"/>
                </a:solidFill>
              </a:rPr>
              <a:t>Notification to the customer in case of a data breach</a:t>
            </a:r>
          </a:p>
          <a:p>
            <a:pPr marL="742950" lvl="1" indent="-285750" algn="just">
              <a:buFont typeface="Arial" panose="020B0604020202020204" pitchFamily="34" charset="0"/>
              <a:buChar char="•"/>
            </a:pPr>
            <a:endParaRPr lang="en-US" sz="1400" dirty="0">
              <a:solidFill>
                <a:schemeClr val="tx1"/>
              </a:solidFill>
            </a:endParaRPr>
          </a:p>
        </p:txBody>
      </p:sp>
      <p:sp>
        <p:nvSpPr>
          <p:cNvPr id="5" name="Rectangle 4"/>
          <p:cNvSpPr/>
          <p:nvPr/>
        </p:nvSpPr>
        <p:spPr>
          <a:xfrm>
            <a:off x="457200" y="6263640"/>
            <a:ext cx="4572000" cy="230832"/>
          </a:xfrm>
          <a:prstGeom prst="rect">
            <a:avLst/>
          </a:prstGeom>
        </p:spPr>
        <p:txBody>
          <a:bodyPr>
            <a:spAutoFit/>
          </a:bodyPr>
          <a:lstStyle/>
          <a:p>
            <a:pPr algn="l"/>
            <a:r>
              <a:rPr lang="en-US" sz="1000" dirty="0">
                <a:solidFill>
                  <a:schemeClr val="tx1"/>
                </a:solidFill>
                <a:hlinkClick r:id="rId2"/>
              </a:rPr>
              <a:t>Source: </a:t>
            </a:r>
            <a:r>
              <a:rPr lang="en-US" sz="1000" dirty="0">
                <a:solidFill>
                  <a:schemeClr val="tx1"/>
                </a:solidFill>
                <a:hlinkClick r:id="rId3"/>
              </a:rPr>
              <a:t>www.adviser.com</a:t>
            </a:r>
            <a:endParaRPr lang="en-US" sz="1000" dirty="0">
              <a:solidFill>
                <a:schemeClr val="tx1"/>
              </a:solidFill>
              <a:hlinkClick r:id="rId4"/>
            </a:endParaRPr>
          </a:p>
        </p:txBody>
      </p:sp>
      <p:sp>
        <p:nvSpPr>
          <p:cNvPr id="6" name="Title 1"/>
          <p:cNvSpPr txBox="1">
            <a:spLocks/>
          </p:cNvSpPr>
          <p:nvPr/>
        </p:nvSpPr>
        <p:spPr>
          <a:xfrm>
            <a:off x="182563" y="593725"/>
            <a:ext cx="8686800" cy="639763"/>
          </a:xfrm>
          <a:prstGeom prst="rect">
            <a:avLst/>
          </a:prstGeom>
        </p:spPr>
        <p:txBody>
          <a:bodyPr/>
          <a:lstStyle/>
          <a:p>
            <a:pPr algn="just"/>
            <a:r>
              <a:rPr lang="en-US" sz="2400" dirty="0">
                <a:solidFill>
                  <a:srgbClr val="010000"/>
                </a:solidFill>
              </a:rPr>
              <a:t>ISO/IEC 27018:2014 – privacy standard</a:t>
            </a:r>
          </a:p>
        </p:txBody>
      </p:sp>
    </p:spTree>
    <p:extLst>
      <p:ext uri="{BB962C8B-B14F-4D97-AF65-F5344CB8AC3E}">
        <p14:creationId xmlns:p14="http://schemas.microsoft.com/office/powerpoint/2010/main" val="2375241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security and privacy standard examples</a:t>
            </a:r>
          </a:p>
        </p:txBody>
      </p:sp>
      <p:sp>
        <p:nvSpPr>
          <p:cNvPr id="3" name="Slide Number Placeholder 2"/>
          <p:cNvSpPr>
            <a:spLocks noGrp="1"/>
          </p:cNvSpPr>
          <p:nvPr>
            <p:ph type="sldNum" sz="quarter" idx="4294967295"/>
          </p:nvPr>
        </p:nvSpPr>
        <p:spPr>
          <a:xfrm>
            <a:off x="182563" y="6537325"/>
            <a:ext cx="366712" cy="184150"/>
          </a:xfrm>
          <a:prstGeom prst="rect">
            <a:avLst/>
          </a:prstGeom>
        </p:spPr>
        <p:txBody>
          <a:bodyPr/>
          <a:lstStyle/>
          <a:p>
            <a:pPr>
              <a:defRPr/>
            </a:pPr>
            <a:fld id="{7759C7FE-BE6B-403C-A13B-DB95E1BBB64B}" type="slidenum">
              <a:rPr lang="en-US" smtClean="0"/>
              <a:pPr>
                <a:defRPr/>
              </a:pPr>
              <a:t>36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952783728"/>
              </p:ext>
            </p:extLst>
          </p:nvPr>
        </p:nvGraphicFramePr>
        <p:xfrm>
          <a:off x="320040" y="1143000"/>
          <a:ext cx="8183880" cy="5303520"/>
        </p:xfrm>
        <a:graphic>
          <a:graphicData uri="http://schemas.openxmlformats.org/drawingml/2006/table">
            <a:tbl>
              <a:tblPr firstRow="1" bandRow="1">
                <a:tableStyleId>{3C2FFA5D-87B4-456A-9821-1D502468CF0F}</a:tableStyleId>
              </a:tblPr>
              <a:tblGrid>
                <a:gridCol w="1325880">
                  <a:extLst>
                    <a:ext uri="{9D8B030D-6E8A-4147-A177-3AD203B41FA5}">
                      <a16:colId xmlns:a16="http://schemas.microsoft.com/office/drawing/2014/main" val="20000"/>
                    </a:ext>
                  </a:extLst>
                </a:gridCol>
                <a:gridCol w="1947672">
                  <a:extLst>
                    <a:ext uri="{9D8B030D-6E8A-4147-A177-3AD203B41FA5}">
                      <a16:colId xmlns:a16="http://schemas.microsoft.com/office/drawing/2014/main" val="20001"/>
                    </a:ext>
                  </a:extLst>
                </a:gridCol>
                <a:gridCol w="1389888">
                  <a:extLst>
                    <a:ext uri="{9D8B030D-6E8A-4147-A177-3AD203B41FA5}">
                      <a16:colId xmlns:a16="http://schemas.microsoft.com/office/drawing/2014/main" val="20002"/>
                    </a:ext>
                  </a:extLst>
                </a:gridCol>
                <a:gridCol w="1463040">
                  <a:extLst>
                    <a:ext uri="{9D8B030D-6E8A-4147-A177-3AD203B41FA5}">
                      <a16:colId xmlns:a16="http://schemas.microsoft.com/office/drawing/2014/main" val="20003"/>
                    </a:ext>
                  </a:extLst>
                </a:gridCol>
                <a:gridCol w="2057400">
                  <a:extLst>
                    <a:ext uri="{9D8B030D-6E8A-4147-A177-3AD203B41FA5}">
                      <a16:colId xmlns:a16="http://schemas.microsoft.com/office/drawing/2014/main" val="20004"/>
                    </a:ext>
                  </a:extLst>
                </a:gridCol>
              </a:tblGrid>
              <a:tr h="370840">
                <a:tc>
                  <a:txBody>
                    <a:bodyPr/>
                    <a:lstStyle/>
                    <a:p>
                      <a:pPr algn="ctr"/>
                      <a:r>
                        <a:rPr lang="en-US" sz="1200" b="1" kern="1200" baseline="0" dirty="0">
                          <a:solidFill>
                            <a:schemeClr val="lt1"/>
                          </a:solidFill>
                          <a:latin typeface="+mn-lt"/>
                          <a:ea typeface="+mn-ea"/>
                          <a:cs typeface="+mn-cs"/>
                        </a:rPr>
                        <a:t>Financial</a:t>
                      </a:r>
                      <a:endParaRPr lang="en-US" sz="1200" dirty="0"/>
                    </a:p>
                  </a:txBody>
                  <a:tcPr/>
                </a:tc>
                <a:tc>
                  <a:txBody>
                    <a:bodyPr/>
                    <a:lstStyle/>
                    <a:p>
                      <a:pPr algn="ctr"/>
                      <a:r>
                        <a:rPr lang="en-US" sz="1200" b="1" kern="1200" baseline="0" dirty="0">
                          <a:solidFill>
                            <a:schemeClr val="lt1"/>
                          </a:solidFill>
                          <a:latin typeface="+mn-lt"/>
                          <a:ea typeface="+mn-ea"/>
                          <a:cs typeface="+mn-cs"/>
                        </a:rPr>
                        <a:t>Government</a:t>
                      </a:r>
                      <a:endParaRPr lang="en-US" sz="1200" dirty="0"/>
                    </a:p>
                  </a:txBody>
                  <a:tcPr/>
                </a:tc>
                <a:tc>
                  <a:txBody>
                    <a:bodyPr/>
                    <a:lstStyle/>
                    <a:p>
                      <a:pPr algn="ctr"/>
                      <a:r>
                        <a:rPr lang="en-US" sz="1200" b="1" kern="1200" baseline="0" dirty="0">
                          <a:solidFill>
                            <a:schemeClr val="lt1"/>
                          </a:solidFill>
                          <a:latin typeface="+mn-lt"/>
                          <a:ea typeface="+mn-ea"/>
                          <a:cs typeface="+mn-cs"/>
                        </a:rPr>
                        <a:t>Healthcare</a:t>
                      </a:r>
                      <a:endParaRPr lang="en-US" sz="1200" dirty="0"/>
                    </a:p>
                  </a:txBody>
                  <a:tcPr/>
                </a:tc>
                <a:tc>
                  <a:txBody>
                    <a:bodyPr/>
                    <a:lstStyle/>
                    <a:p>
                      <a:pPr algn="ctr"/>
                      <a:r>
                        <a:rPr lang="en-US" sz="1200" b="1" kern="1200" baseline="0" dirty="0">
                          <a:solidFill>
                            <a:schemeClr val="lt1"/>
                          </a:solidFill>
                          <a:latin typeface="+mn-lt"/>
                          <a:ea typeface="+mn-ea"/>
                          <a:cs typeface="+mn-cs"/>
                        </a:rPr>
                        <a:t>Media and</a:t>
                      </a:r>
                    </a:p>
                    <a:p>
                      <a:pPr algn="ctr"/>
                      <a:r>
                        <a:rPr lang="en-US" sz="1200" b="1" kern="1200" baseline="0" dirty="0">
                          <a:solidFill>
                            <a:schemeClr val="lt1"/>
                          </a:solidFill>
                          <a:latin typeface="+mn-lt"/>
                          <a:ea typeface="+mn-ea"/>
                          <a:cs typeface="+mn-cs"/>
                        </a:rPr>
                        <a:t>Entertainment</a:t>
                      </a:r>
                      <a:endParaRPr lang="en-US" sz="1200" dirty="0"/>
                    </a:p>
                  </a:txBody>
                  <a:tcPr/>
                </a:tc>
                <a:tc>
                  <a:txBody>
                    <a:bodyPr/>
                    <a:lstStyle/>
                    <a:p>
                      <a:pPr algn="ctr"/>
                      <a:r>
                        <a:rPr lang="en-US" sz="1200" b="1" kern="1200" baseline="0" dirty="0">
                          <a:solidFill>
                            <a:schemeClr val="lt1"/>
                          </a:solidFill>
                          <a:latin typeface="+mn-lt"/>
                          <a:ea typeface="+mn-ea"/>
                          <a:cs typeface="+mn-cs"/>
                        </a:rPr>
                        <a:t>Cross industry</a:t>
                      </a:r>
                      <a:endParaRPr lang="en-US" sz="1200" dirty="0"/>
                    </a:p>
                  </a:txBody>
                  <a:tcPr/>
                </a:tc>
                <a:extLst>
                  <a:ext uri="{0D108BD9-81ED-4DB2-BD59-A6C34878D82A}">
                    <a16:rowId xmlns:a16="http://schemas.microsoft.com/office/drawing/2014/main" val="10000"/>
                  </a:ext>
                </a:extLst>
              </a:tr>
              <a:tr h="370840">
                <a:tc>
                  <a:txBody>
                    <a:bodyPr/>
                    <a:lstStyle/>
                    <a:p>
                      <a:pPr algn="ctr"/>
                      <a:r>
                        <a:rPr lang="en-US" sz="1000" kern="1200" baseline="0" dirty="0">
                          <a:solidFill>
                            <a:schemeClr val="tx1"/>
                          </a:solidFill>
                          <a:latin typeface="+mn-lt"/>
                          <a:ea typeface="+mn-ea"/>
                          <a:cs typeface="+mn-cs"/>
                        </a:rPr>
                        <a:t>Payment Card</a:t>
                      </a:r>
                    </a:p>
                    <a:p>
                      <a:pPr algn="ctr"/>
                      <a:r>
                        <a:rPr lang="en-US" sz="1000" kern="1200" baseline="0" dirty="0">
                          <a:solidFill>
                            <a:schemeClr val="tx1"/>
                          </a:solidFill>
                          <a:latin typeface="+mn-lt"/>
                          <a:ea typeface="+mn-ea"/>
                          <a:cs typeface="+mn-cs"/>
                        </a:rPr>
                        <a:t>Industry Data</a:t>
                      </a:r>
                    </a:p>
                    <a:p>
                      <a:pPr algn="ctr"/>
                      <a:r>
                        <a:rPr lang="en-US" sz="1000" kern="1200" baseline="0" dirty="0">
                          <a:solidFill>
                            <a:schemeClr val="tx1"/>
                          </a:solidFill>
                          <a:latin typeface="+mn-lt"/>
                          <a:ea typeface="+mn-ea"/>
                          <a:cs typeface="+mn-cs"/>
                        </a:rPr>
                        <a:t>Security Standard</a:t>
                      </a:r>
                    </a:p>
                    <a:p>
                      <a:pPr algn="ctr"/>
                      <a:r>
                        <a:rPr lang="en-US" sz="1000" kern="1200" baseline="0" dirty="0">
                          <a:solidFill>
                            <a:schemeClr val="tx1"/>
                          </a:solidFill>
                          <a:latin typeface="+mn-lt"/>
                          <a:ea typeface="+mn-ea"/>
                          <a:cs typeface="+mn-cs"/>
                        </a:rPr>
                        <a:t>(PCI DSS)</a:t>
                      </a:r>
                      <a:endParaRPr lang="en-US" sz="1000" dirty="0">
                        <a:solidFill>
                          <a:schemeClr val="tx1"/>
                        </a:solidFill>
                      </a:endParaRPr>
                    </a:p>
                  </a:txBody>
                  <a:tcPr/>
                </a:tc>
                <a:tc>
                  <a:txBody>
                    <a:bodyPr/>
                    <a:lstStyle/>
                    <a:p>
                      <a:pPr algn="ctr"/>
                      <a:r>
                        <a:rPr lang="en-US" sz="1000" kern="1200" baseline="0" dirty="0">
                          <a:solidFill>
                            <a:schemeClr val="tx1"/>
                          </a:solidFill>
                          <a:latin typeface="+mn-lt"/>
                          <a:ea typeface="+mn-ea"/>
                          <a:cs typeface="+mn-cs"/>
                        </a:rPr>
                        <a:t>Advertising Standards</a:t>
                      </a:r>
                    </a:p>
                    <a:p>
                      <a:pPr algn="ctr"/>
                      <a:r>
                        <a:rPr lang="en-US" sz="1000" kern="1200" baseline="0" dirty="0">
                          <a:solidFill>
                            <a:schemeClr val="tx1"/>
                          </a:solidFill>
                          <a:latin typeface="+mn-lt"/>
                          <a:ea typeface="+mn-ea"/>
                          <a:cs typeface="+mn-cs"/>
                        </a:rPr>
                        <a:t>Authority (ASA)</a:t>
                      </a:r>
                      <a:endParaRPr lang="en-US" sz="1000" dirty="0">
                        <a:solidFill>
                          <a:schemeClr val="tx1"/>
                        </a:solidFill>
                      </a:endParaRPr>
                    </a:p>
                  </a:txBody>
                  <a:tcPr/>
                </a:tc>
                <a:tc>
                  <a:txBody>
                    <a:bodyPr/>
                    <a:lstStyle/>
                    <a:p>
                      <a:pPr algn="ctr"/>
                      <a:r>
                        <a:rPr lang="en-US" sz="1000" kern="1200" baseline="0" dirty="0">
                          <a:solidFill>
                            <a:schemeClr val="tx1"/>
                          </a:solidFill>
                          <a:latin typeface="+mn-lt"/>
                          <a:ea typeface="+mn-ea"/>
                          <a:cs typeface="+mn-cs"/>
                        </a:rPr>
                        <a:t>Health Insurance</a:t>
                      </a:r>
                    </a:p>
                    <a:p>
                      <a:pPr algn="ctr"/>
                      <a:r>
                        <a:rPr lang="en-US" sz="1000" kern="1200" baseline="0" dirty="0">
                          <a:solidFill>
                            <a:schemeClr val="tx1"/>
                          </a:solidFill>
                          <a:latin typeface="+mn-lt"/>
                          <a:ea typeface="+mn-ea"/>
                          <a:cs typeface="+mn-cs"/>
                        </a:rPr>
                        <a:t>Portability and</a:t>
                      </a:r>
                    </a:p>
                    <a:p>
                      <a:pPr algn="ctr"/>
                      <a:r>
                        <a:rPr lang="en-US" sz="1000" kern="1200" baseline="0" dirty="0">
                          <a:solidFill>
                            <a:schemeClr val="tx1"/>
                          </a:solidFill>
                          <a:latin typeface="+mn-lt"/>
                          <a:ea typeface="+mn-ea"/>
                          <a:cs typeface="+mn-cs"/>
                        </a:rPr>
                        <a:t>Accountability Act</a:t>
                      </a:r>
                    </a:p>
                    <a:p>
                      <a:pPr algn="ctr"/>
                      <a:r>
                        <a:rPr lang="en-US" sz="1000" kern="1200" baseline="0" dirty="0">
                          <a:solidFill>
                            <a:schemeClr val="tx1"/>
                          </a:solidFill>
                          <a:latin typeface="+mn-lt"/>
                          <a:ea typeface="+mn-ea"/>
                          <a:cs typeface="+mn-cs"/>
                        </a:rPr>
                        <a:t>(HIPAA)</a:t>
                      </a:r>
                      <a:endParaRPr lang="en-US" sz="1000" dirty="0">
                        <a:solidFill>
                          <a:schemeClr val="tx1"/>
                        </a:solidFill>
                      </a:endParaRPr>
                    </a:p>
                  </a:txBody>
                  <a:tcPr/>
                </a:tc>
                <a:tc>
                  <a:txBody>
                    <a:bodyPr/>
                    <a:lstStyle/>
                    <a:p>
                      <a:pPr algn="ctr"/>
                      <a:r>
                        <a:rPr lang="en-US" sz="1000" kern="1200" baseline="0" dirty="0">
                          <a:solidFill>
                            <a:schemeClr val="tx1"/>
                          </a:solidFill>
                          <a:latin typeface="+mn-lt"/>
                          <a:ea typeface="+mn-ea"/>
                          <a:cs typeface="+mn-cs"/>
                        </a:rPr>
                        <a:t>Personal Information</a:t>
                      </a:r>
                    </a:p>
                    <a:p>
                      <a:pPr algn="ctr"/>
                      <a:r>
                        <a:rPr lang="en-US" sz="1000" kern="1200" baseline="0" dirty="0">
                          <a:solidFill>
                            <a:schemeClr val="tx1"/>
                          </a:solidFill>
                          <a:latin typeface="+mn-lt"/>
                          <a:ea typeface="+mn-ea"/>
                          <a:cs typeface="+mn-cs"/>
                        </a:rPr>
                        <a:t>Protection and Electronics Document Act (PIPEDA)</a:t>
                      </a:r>
                      <a:endParaRPr lang="en-US" sz="1000" dirty="0">
                        <a:solidFill>
                          <a:schemeClr val="tx1"/>
                        </a:solidFill>
                      </a:endParaRPr>
                    </a:p>
                  </a:txBody>
                  <a:tcPr/>
                </a:tc>
                <a:tc>
                  <a:txBody>
                    <a:bodyPr/>
                    <a:lstStyle/>
                    <a:p>
                      <a:pPr algn="ctr"/>
                      <a:r>
                        <a:rPr lang="en-US" sz="1000" kern="1200" baseline="0" dirty="0">
                          <a:solidFill>
                            <a:schemeClr val="tx1"/>
                          </a:solidFill>
                          <a:latin typeface="+mn-lt"/>
                          <a:ea typeface="+mn-ea"/>
                          <a:cs typeface="+mn-cs"/>
                        </a:rPr>
                        <a:t>Control Objectives for Information and Related</a:t>
                      </a:r>
                    </a:p>
                    <a:p>
                      <a:pPr algn="ctr"/>
                      <a:r>
                        <a:rPr lang="en-US" sz="1000" kern="1200" baseline="0" dirty="0">
                          <a:solidFill>
                            <a:schemeClr val="tx1"/>
                          </a:solidFill>
                          <a:latin typeface="+mn-lt"/>
                          <a:ea typeface="+mn-ea"/>
                          <a:cs typeface="+mn-cs"/>
                        </a:rPr>
                        <a:t>Technologies (COBIT)</a:t>
                      </a:r>
                      <a:endParaRPr lang="en-US" sz="1000" dirty="0">
                        <a:solidFill>
                          <a:schemeClr val="tx1"/>
                        </a:solidFill>
                      </a:endParaRPr>
                    </a:p>
                  </a:txBody>
                  <a:tcPr/>
                </a:tc>
                <a:extLst>
                  <a:ext uri="{0D108BD9-81ED-4DB2-BD59-A6C34878D82A}">
                    <a16:rowId xmlns:a16="http://schemas.microsoft.com/office/drawing/2014/main" val="10001"/>
                  </a:ext>
                </a:extLst>
              </a:tr>
              <a:tr h="370840">
                <a:tc>
                  <a:txBody>
                    <a:bodyPr/>
                    <a:lstStyle/>
                    <a:p>
                      <a:pPr algn="ctr"/>
                      <a:r>
                        <a:rPr lang="en-US" sz="1000" kern="1200" baseline="0" dirty="0">
                          <a:solidFill>
                            <a:schemeClr val="tx1"/>
                          </a:solidFill>
                          <a:latin typeface="+mn-lt"/>
                          <a:ea typeface="+mn-ea"/>
                          <a:cs typeface="+mn-cs"/>
                        </a:rPr>
                        <a:t>Gramm - Leach -</a:t>
                      </a:r>
                    </a:p>
                    <a:p>
                      <a:pPr algn="ctr"/>
                      <a:r>
                        <a:rPr lang="en-US" sz="1000" kern="1200" baseline="0" dirty="0">
                          <a:solidFill>
                            <a:schemeClr val="tx1"/>
                          </a:solidFill>
                          <a:latin typeface="+mn-lt"/>
                          <a:ea typeface="+mn-ea"/>
                          <a:cs typeface="+mn-cs"/>
                        </a:rPr>
                        <a:t>Bliley Act (GLBA)</a:t>
                      </a:r>
                      <a:endParaRPr lang="en-US" sz="1000" dirty="0">
                        <a:solidFill>
                          <a:schemeClr val="tx1"/>
                        </a:solidFill>
                      </a:endParaRPr>
                    </a:p>
                  </a:txBody>
                  <a:tcPr/>
                </a:tc>
                <a:tc>
                  <a:txBody>
                    <a:bodyPr/>
                    <a:lstStyle/>
                    <a:p>
                      <a:pPr algn="ctr"/>
                      <a:r>
                        <a:rPr lang="en-US" sz="1000" kern="1200" baseline="0" dirty="0">
                          <a:solidFill>
                            <a:schemeClr val="tx1"/>
                          </a:solidFill>
                          <a:latin typeface="+mn-lt"/>
                          <a:ea typeface="+mn-ea"/>
                          <a:cs typeface="+mn-cs"/>
                        </a:rPr>
                        <a:t>The Department of Defense</a:t>
                      </a:r>
                    </a:p>
                    <a:p>
                      <a:pPr algn="ctr"/>
                      <a:r>
                        <a:rPr lang="en-US" sz="1000" kern="1200" baseline="0" dirty="0">
                          <a:solidFill>
                            <a:schemeClr val="tx1"/>
                          </a:solidFill>
                          <a:latin typeface="+mn-lt"/>
                          <a:ea typeface="+mn-ea"/>
                          <a:cs typeface="+mn-cs"/>
                        </a:rPr>
                        <a:t>Architecture Framework</a:t>
                      </a:r>
                    </a:p>
                    <a:p>
                      <a:pPr algn="ctr"/>
                      <a:r>
                        <a:rPr lang="en-US" sz="1000" kern="1200" baseline="0" dirty="0">
                          <a:solidFill>
                            <a:schemeClr val="tx1"/>
                          </a:solidFill>
                          <a:latin typeface="+mn-lt"/>
                          <a:ea typeface="+mn-ea"/>
                          <a:cs typeface="+mn-cs"/>
                        </a:rPr>
                        <a:t>(</a:t>
                      </a:r>
                      <a:r>
                        <a:rPr lang="en-US" sz="1000" kern="1200" baseline="0" dirty="0" err="1">
                          <a:solidFill>
                            <a:schemeClr val="tx1"/>
                          </a:solidFill>
                          <a:latin typeface="+mn-lt"/>
                          <a:ea typeface="+mn-ea"/>
                          <a:cs typeface="+mn-cs"/>
                        </a:rPr>
                        <a:t>DoDAF</a:t>
                      </a:r>
                      <a:r>
                        <a:rPr lang="en-US" sz="1000" kern="1200" baseline="0" dirty="0">
                          <a:solidFill>
                            <a:schemeClr val="tx1"/>
                          </a:solidFill>
                          <a:latin typeface="+mn-lt"/>
                          <a:ea typeface="+mn-ea"/>
                          <a:cs typeface="+mn-cs"/>
                        </a:rPr>
                        <a:t>)</a:t>
                      </a:r>
                      <a:endParaRPr lang="en-US" sz="1000" dirty="0">
                        <a:solidFill>
                          <a:schemeClr val="tx1"/>
                        </a:solidFill>
                      </a:endParaRPr>
                    </a:p>
                  </a:txBody>
                  <a:tcPr/>
                </a:tc>
                <a:tc>
                  <a:txBody>
                    <a:bodyPr/>
                    <a:lstStyle/>
                    <a:p>
                      <a:pPr algn="ctr"/>
                      <a:r>
                        <a:rPr lang="en-US" sz="1000" kern="1200" baseline="0" dirty="0">
                          <a:solidFill>
                            <a:schemeClr val="tx1"/>
                          </a:solidFill>
                          <a:latin typeface="+mn-lt"/>
                          <a:ea typeface="+mn-ea"/>
                          <a:cs typeface="+mn-cs"/>
                        </a:rPr>
                        <a:t>HITRUST</a:t>
                      </a:r>
                    </a:p>
                    <a:p>
                      <a:pPr algn="ctr"/>
                      <a:r>
                        <a:rPr lang="en-US" sz="1000" kern="1200" baseline="0" dirty="0">
                          <a:solidFill>
                            <a:schemeClr val="tx1"/>
                          </a:solidFill>
                          <a:latin typeface="+mn-lt"/>
                          <a:ea typeface="+mn-ea"/>
                          <a:cs typeface="+mn-cs"/>
                        </a:rPr>
                        <a:t>Common Security</a:t>
                      </a:r>
                    </a:p>
                    <a:p>
                      <a:pPr algn="ctr"/>
                      <a:r>
                        <a:rPr lang="en-US" sz="1000" kern="1200" baseline="0" dirty="0">
                          <a:solidFill>
                            <a:schemeClr val="tx1"/>
                          </a:solidFill>
                          <a:latin typeface="+mn-lt"/>
                          <a:ea typeface="+mn-ea"/>
                          <a:cs typeface="+mn-cs"/>
                        </a:rPr>
                        <a:t>Framework (CSF)</a:t>
                      </a: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r>
                        <a:rPr lang="en-US" sz="1000" kern="1200" baseline="0" dirty="0">
                          <a:solidFill>
                            <a:schemeClr val="tx1"/>
                          </a:solidFill>
                          <a:latin typeface="+mn-lt"/>
                          <a:ea typeface="+mn-ea"/>
                          <a:cs typeface="+mn-cs"/>
                        </a:rPr>
                        <a:t>International Organization for</a:t>
                      </a:r>
                    </a:p>
                    <a:p>
                      <a:pPr algn="ctr"/>
                      <a:r>
                        <a:rPr lang="en-US" sz="1000" kern="1200" baseline="0" dirty="0">
                          <a:solidFill>
                            <a:schemeClr val="tx1"/>
                          </a:solidFill>
                          <a:latin typeface="+mn-lt"/>
                          <a:ea typeface="+mn-ea"/>
                          <a:cs typeface="+mn-cs"/>
                        </a:rPr>
                        <a:t>Standardization</a:t>
                      </a:r>
                    </a:p>
                    <a:p>
                      <a:pPr algn="ctr"/>
                      <a:r>
                        <a:rPr lang="en-US" sz="1000" kern="1200" baseline="0" dirty="0">
                          <a:solidFill>
                            <a:schemeClr val="tx1"/>
                          </a:solidFill>
                          <a:latin typeface="+mn-lt"/>
                          <a:ea typeface="+mn-ea"/>
                          <a:cs typeface="+mn-cs"/>
                        </a:rPr>
                        <a:t>(ISO 27002:20XX)</a:t>
                      </a:r>
                      <a:endParaRPr lang="en-US" sz="1000" dirty="0">
                        <a:solidFill>
                          <a:schemeClr val="tx1"/>
                        </a:solidFill>
                      </a:endParaRPr>
                    </a:p>
                  </a:txBody>
                  <a:tcPr/>
                </a:tc>
                <a:extLst>
                  <a:ext uri="{0D108BD9-81ED-4DB2-BD59-A6C34878D82A}">
                    <a16:rowId xmlns:a16="http://schemas.microsoft.com/office/drawing/2014/main" val="10002"/>
                  </a:ext>
                </a:extLst>
              </a:tr>
              <a:tr h="370840">
                <a:tc>
                  <a:txBody>
                    <a:bodyPr/>
                    <a:lstStyle/>
                    <a:p>
                      <a:pPr algn="ctr"/>
                      <a:r>
                        <a:rPr lang="en-US" sz="1000" kern="1200" baseline="0" dirty="0">
                          <a:solidFill>
                            <a:schemeClr val="tx1"/>
                          </a:solidFill>
                          <a:latin typeface="+mn-lt"/>
                          <a:ea typeface="+mn-ea"/>
                          <a:cs typeface="+mn-cs"/>
                        </a:rPr>
                        <a:t>Federal Information</a:t>
                      </a:r>
                    </a:p>
                    <a:p>
                      <a:pPr algn="ctr"/>
                      <a:r>
                        <a:rPr lang="en-US" sz="1000" kern="1200" baseline="0" dirty="0">
                          <a:solidFill>
                            <a:schemeClr val="tx1"/>
                          </a:solidFill>
                          <a:latin typeface="+mn-lt"/>
                          <a:ea typeface="+mn-ea"/>
                          <a:cs typeface="+mn-cs"/>
                        </a:rPr>
                        <a:t>Processing Standard (FIPS)</a:t>
                      </a:r>
                      <a:endParaRPr lang="en-US" sz="1000" dirty="0">
                        <a:solidFill>
                          <a:schemeClr val="tx1"/>
                        </a:solidFill>
                      </a:endParaRPr>
                    </a:p>
                  </a:txBody>
                  <a:tcPr/>
                </a:tc>
                <a:tc>
                  <a:txBody>
                    <a:bodyPr/>
                    <a:lstStyle/>
                    <a:p>
                      <a:pPr algn="ctr"/>
                      <a:r>
                        <a:rPr lang="en-US" sz="1000" kern="1200" baseline="0" dirty="0">
                          <a:solidFill>
                            <a:schemeClr val="tx1"/>
                          </a:solidFill>
                          <a:latin typeface="+mn-lt"/>
                          <a:ea typeface="+mn-ea"/>
                          <a:cs typeface="+mn-cs"/>
                        </a:rPr>
                        <a:t>National Institute of Standards and Technology standards</a:t>
                      </a:r>
                    </a:p>
                    <a:p>
                      <a:pPr algn="ctr"/>
                      <a:r>
                        <a:rPr lang="en-US" sz="1000" kern="1200" baseline="0" dirty="0">
                          <a:solidFill>
                            <a:schemeClr val="tx1"/>
                          </a:solidFill>
                          <a:latin typeface="+mn-lt"/>
                          <a:ea typeface="+mn-ea"/>
                          <a:cs typeface="+mn-cs"/>
                        </a:rPr>
                        <a:t>(NIST)</a:t>
                      </a: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r>
                        <a:rPr lang="en-US" sz="1000" kern="1200" baseline="0" dirty="0">
                          <a:solidFill>
                            <a:schemeClr val="tx1"/>
                          </a:solidFill>
                          <a:latin typeface="+mn-lt"/>
                          <a:ea typeface="+mn-ea"/>
                          <a:cs typeface="+mn-cs"/>
                        </a:rPr>
                        <a:t>Information Technology</a:t>
                      </a:r>
                    </a:p>
                    <a:p>
                      <a:pPr algn="ctr"/>
                      <a:r>
                        <a:rPr lang="en-US" sz="1000" kern="1200" baseline="0" dirty="0">
                          <a:solidFill>
                            <a:schemeClr val="tx1"/>
                          </a:solidFill>
                          <a:latin typeface="+mn-lt"/>
                          <a:ea typeface="+mn-ea"/>
                          <a:cs typeface="+mn-cs"/>
                        </a:rPr>
                        <a:t>Infrastructure Library (ITIL)</a:t>
                      </a:r>
                      <a:endParaRPr lang="en-US" sz="1000" dirty="0">
                        <a:solidFill>
                          <a:schemeClr val="tx1"/>
                        </a:solidFill>
                      </a:endParaRPr>
                    </a:p>
                  </a:txBody>
                  <a:tcPr/>
                </a:tc>
                <a:extLst>
                  <a:ext uri="{0D108BD9-81ED-4DB2-BD59-A6C34878D82A}">
                    <a16:rowId xmlns:a16="http://schemas.microsoft.com/office/drawing/2014/main" val="10003"/>
                  </a:ext>
                </a:extLst>
              </a:tr>
              <a:tr h="370840">
                <a:tc>
                  <a:txBody>
                    <a:bodyPr/>
                    <a:lstStyle/>
                    <a:p>
                      <a:pPr algn="ctr"/>
                      <a:r>
                        <a:rPr lang="en-US" sz="1000" kern="1200" baseline="0" dirty="0">
                          <a:solidFill>
                            <a:schemeClr val="tx1"/>
                          </a:solidFill>
                          <a:latin typeface="+mn-lt"/>
                          <a:ea typeface="+mn-ea"/>
                          <a:cs typeface="+mn-cs"/>
                        </a:rPr>
                        <a:t>Bank for International Settlements (Basel III)</a:t>
                      </a:r>
                      <a:endParaRPr lang="en-US" sz="1000" dirty="0">
                        <a:solidFill>
                          <a:schemeClr val="tx1"/>
                        </a:solidFill>
                      </a:endParaRPr>
                    </a:p>
                  </a:txBody>
                  <a:tcPr/>
                </a:tc>
                <a:tc>
                  <a:txBody>
                    <a:bodyPr/>
                    <a:lstStyle/>
                    <a:p>
                      <a:pPr algn="ctr"/>
                      <a:r>
                        <a:rPr lang="en-US" sz="1000" kern="1200" baseline="0" dirty="0">
                          <a:solidFill>
                            <a:schemeClr val="tx1"/>
                          </a:solidFill>
                          <a:latin typeface="+mn-lt"/>
                          <a:ea typeface="+mn-ea"/>
                          <a:cs typeface="+mn-cs"/>
                        </a:rPr>
                        <a:t>Family Educational Rights and</a:t>
                      </a:r>
                    </a:p>
                    <a:p>
                      <a:pPr algn="ctr"/>
                      <a:r>
                        <a:rPr lang="en-US" sz="1000" kern="1200" baseline="0" dirty="0">
                          <a:solidFill>
                            <a:schemeClr val="tx1"/>
                          </a:solidFill>
                          <a:latin typeface="+mn-lt"/>
                          <a:ea typeface="+mn-ea"/>
                          <a:cs typeface="+mn-cs"/>
                        </a:rPr>
                        <a:t>Privacy Act (FERPA)</a:t>
                      </a: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r>
                        <a:rPr lang="en-US" sz="1000" kern="1200" baseline="0" dirty="0">
                          <a:solidFill>
                            <a:schemeClr val="tx1"/>
                          </a:solidFill>
                          <a:latin typeface="+mn-lt"/>
                          <a:ea typeface="+mn-ea"/>
                          <a:cs typeface="+mn-cs"/>
                        </a:rPr>
                        <a:t>Open Group Architecture</a:t>
                      </a:r>
                    </a:p>
                    <a:p>
                      <a:pPr algn="ctr"/>
                      <a:r>
                        <a:rPr lang="en-US" sz="1000" kern="1200" baseline="0" dirty="0">
                          <a:solidFill>
                            <a:schemeClr val="tx1"/>
                          </a:solidFill>
                          <a:latin typeface="+mn-lt"/>
                          <a:ea typeface="+mn-ea"/>
                          <a:cs typeface="+mn-cs"/>
                        </a:rPr>
                        <a:t>Framework (TOGAF)</a:t>
                      </a:r>
                      <a:endParaRPr lang="en-US" sz="1000" dirty="0">
                        <a:solidFill>
                          <a:schemeClr val="tx1"/>
                        </a:solidFill>
                      </a:endParaRPr>
                    </a:p>
                  </a:txBody>
                  <a:tcPr/>
                </a:tc>
                <a:extLst>
                  <a:ext uri="{0D108BD9-81ED-4DB2-BD59-A6C34878D82A}">
                    <a16:rowId xmlns:a16="http://schemas.microsoft.com/office/drawing/2014/main" val="10004"/>
                  </a:ext>
                </a:extLst>
              </a:tr>
              <a:tr h="370840">
                <a:tc>
                  <a:txBody>
                    <a:bodyPr/>
                    <a:lstStyle/>
                    <a:p>
                      <a:pPr algn="ctr"/>
                      <a:r>
                        <a:rPr lang="en-US" sz="1000" kern="1200" baseline="0" dirty="0">
                          <a:solidFill>
                            <a:schemeClr val="tx1"/>
                          </a:solidFill>
                          <a:latin typeface="+mn-lt"/>
                          <a:ea typeface="+mn-ea"/>
                          <a:cs typeface="+mn-cs"/>
                        </a:rPr>
                        <a:t>Sarbanes - Oxley</a:t>
                      </a:r>
                    </a:p>
                    <a:p>
                      <a:pPr algn="ctr"/>
                      <a:r>
                        <a:rPr lang="en-US" sz="1000" kern="1200" baseline="0" dirty="0">
                          <a:solidFill>
                            <a:schemeClr val="tx1"/>
                          </a:solidFill>
                          <a:latin typeface="+mn-lt"/>
                          <a:ea typeface="+mn-ea"/>
                          <a:cs typeface="+mn-cs"/>
                        </a:rPr>
                        <a:t>Act (SOX)</a:t>
                      </a: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r>
                        <a:rPr lang="en-US" sz="1000" kern="1200" baseline="0" dirty="0">
                          <a:solidFill>
                            <a:schemeClr val="tx1"/>
                          </a:solidFill>
                          <a:latin typeface="+mn-lt"/>
                          <a:ea typeface="+mn-ea"/>
                          <a:cs typeface="+mn-cs"/>
                        </a:rPr>
                        <a:t>IBM Unified Method</a:t>
                      </a:r>
                    </a:p>
                    <a:p>
                      <a:pPr algn="ctr"/>
                      <a:r>
                        <a:rPr lang="en-US" sz="1000" kern="1200" baseline="0" dirty="0">
                          <a:solidFill>
                            <a:schemeClr val="tx1"/>
                          </a:solidFill>
                          <a:latin typeface="+mn-lt"/>
                          <a:ea typeface="+mn-ea"/>
                          <a:cs typeface="+mn-cs"/>
                        </a:rPr>
                        <a:t>Framework (UMF)</a:t>
                      </a:r>
                      <a:endParaRPr lang="en-US" sz="1000" dirty="0">
                        <a:solidFill>
                          <a:schemeClr val="tx1"/>
                        </a:solidFill>
                      </a:endParaRPr>
                    </a:p>
                  </a:txBody>
                  <a:tcPr/>
                </a:tc>
                <a:extLst>
                  <a:ext uri="{0D108BD9-81ED-4DB2-BD59-A6C34878D82A}">
                    <a16:rowId xmlns:a16="http://schemas.microsoft.com/office/drawing/2014/main" val="10005"/>
                  </a:ext>
                </a:extLst>
              </a:tr>
              <a:tr h="370840">
                <a:tc>
                  <a:txBody>
                    <a:bodyPr/>
                    <a:lstStyle/>
                    <a:p>
                      <a:pPr algn="ctr"/>
                      <a:r>
                        <a:rPr lang="en-US" sz="1000" kern="1200" baseline="0" dirty="0">
                          <a:solidFill>
                            <a:schemeClr val="tx1"/>
                          </a:solidFill>
                          <a:latin typeface="+mn-lt"/>
                          <a:ea typeface="+mn-ea"/>
                          <a:cs typeface="+mn-cs"/>
                        </a:rPr>
                        <a:t>Financial Sector</a:t>
                      </a:r>
                    </a:p>
                    <a:p>
                      <a:pPr algn="ctr"/>
                      <a:r>
                        <a:rPr lang="en-US" sz="1000" kern="1200" baseline="0" dirty="0">
                          <a:solidFill>
                            <a:schemeClr val="tx1"/>
                          </a:solidFill>
                          <a:latin typeface="+mn-lt"/>
                          <a:ea typeface="+mn-ea"/>
                          <a:cs typeface="+mn-cs"/>
                        </a:rPr>
                        <a:t>Implementation</a:t>
                      </a:r>
                    </a:p>
                    <a:p>
                      <a:pPr algn="ctr"/>
                      <a:r>
                        <a:rPr lang="en-US" sz="1000" kern="1200" baseline="0" dirty="0">
                          <a:solidFill>
                            <a:schemeClr val="tx1"/>
                          </a:solidFill>
                          <a:latin typeface="+mn-lt"/>
                          <a:ea typeface="+mn-ea"/>
                          <a:cs typeface="+mn-cs"/>
                        </a:rPr>
                        <a:t>Assistance</a:t>
                      </a:r>
                    </a:p>
                    <a:p>
                      <a:pPr algn="ctr"/>
                      <a:r>
                        <a:rPr lang="en-US" sz="1000" kern="1200" baseline="0" dirty="0">
                          <a:solidFill>
                            <a:schemeClr val="tx1"/>
                          </a:solidFill>
                          <a:latin typeface="+mn-lt"/>
                          <a:ea typeface="+mn-ea"/>
                          <a:cs typeface="+mn-cs"/>
                        </a:rPr>
                        <a:t>(FISAP)</a:t>
                      </a: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r>
                        <a:rPr lang="en-US" sz="1000" kern="1200" baseline="0" dirty="0">
                          <a:solidFill>
                            <a:schemeClr val="tx1"/>
                          </a:solidFill>
                          <a:latin typeface="+mn-lt"/>
                          <a:ea typeface="+mn-ea"/>
                          <a:cs typeface="+mn-cs"/>
                        </a:rPr>
                        <a:t>Open Enterprise Security</a:t>
                      </a:r>
                    </a:p>
                    <a:p>
                      <a:pPr algn="ctr"/>
                      <a:r>
                        <a:rPr lang="en-US" sz="1000" kern="1200" baseline="0" dirty="0">
                          <a:solidFill>
                            <a:schemeClr val="tx1"/>
                          </a:solidFill>
                          <a:latin typeface="+mn-lt"/>
                          <a:ea typeface="+mn-ea"/>
                          <a:cs typeface="+mn-cs"/>
                        </a:rPr>
                        <a:t>Architecture (O-ESA)</a:t>
                      </a:r>
                      <a:endParaRPr lang="en-US" sz="1000" dirty="0">
                        <a:solidFill>
                          <a:schemeClr val="tx1"/>
                        </a:solidFill>
                      </a:endParaRPr>
                    </a:p>
                  </a:txBody>
                  <a:tcPr/>
                </a:tc>
                <a:extLst>
                  <a:ext uri="{0D108BD9-81ED-4DB2-BD59-A6C34878D82A}">
                    <a16:rowId xmlns:a16="http://schemas.microsoft.com/office/drawing/2014/main" val="10006"/>
                  </a:ext>
                </a:extLst>
              </a:tr>
              <a:tr h="370840">
                <a:tc>
                  <a:txBody>
                    <a:bodyPr/>
                    <a:lstStyle/>
                    <a:p>
                      <a:pPr algn="ctr"/>
                      <a:r>
                        <a:rPr lang="en-US" sz="1000" kern="1200" baseline="0" dirty="0">
                          <a:solidFill>
                            <a:schemeClr val="tx1"/>
                          </a:solidFill>
                          <a:latin typeface="+mn-lt"/>
                          <a:ea typeface="+mn-ea"/>
                          <a:cs typeface="+mn-cs"/>
                        </a:rPr>
                        <a:t>European Union</a:t>
                      </a:r>
                    </a:p>
                    <a:p>
                      <a:pPr algn="ctr"/>
                      <a:r>
                        <a:rPr lang="en-US" sz="1000" kern="1200" baseline="0" dirty="0">
                          <a:solidFill>
                            <a:schemeClr val="tx1"/>
                          </a:solidFill>
                          <a:latin typeface="+mn-lt"/>
                          <a:ea typeface="+mn-ea"/>
                          <a:cs typeface="+mn-cs"/>
                        </a:rPr>
                        <a:t>Data Protection</a:t>
                      </a:r>
                    </a:p>
                    <a:p>
                      <a:pPr algn="ctr"/>
                      <a:r>
                        <a:rPr lang="en-US" sz="1000" kern="1200" baseline="0" dirty="0">
                          <a:solidFill>
                            <a:schemeClr val="tx1"/>
                          </a:solidFill>
                          <a:latin typeface="+mn-lt"/>
                          <a:ea typeface="+mn-ea"/>
                          <a:cs typeface="+mn-cs"/>
                        </a:rPr>
                        <a:t>Directive</a:t>
                      </a:r>
                    </a:p>
                    <a:p>
                      <a:pPr algn="ctr"/>
                      <a:r>
                        <a:rPr lang="en-US" sz="1000" kern="1200" baseline="0" dirty="0">
                          <a:solidFill>
                            <a:schemeClr val="tx1"/>
                          </a:solidFill>
                          <a:latin typeface="+mn-lt"/>
                          <a:ea typeface="+mn-ea"/>
                          <a:cs typeface="+mn-cs"/>
                        </a:rPr>
                        <a:t>(EUDPD)</a:t>
                      </a: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r>
                        <a:rPr lang="en-US" sz="1000" kern="1200" baseline="0" dirty="0">
                          <a:solidFill>
                            <a:schemeClr val="tx1"/>
                          </a:solidFill>
                          <a:latin typeface="+mn-lt"/>
                          <a:ea typeface="+mn-ea"/>
                          <a:cs typeface="+mn-cs"/>
                        </a:rPr>
                        <a:t>Sherwood Applied Business Security Architecture Framework</a:t>
                      </a:r>
                    </a:p>
                    <a:p>
                      <a:pPr algn="ctr"/>
                      <a:r>
                        <a:rPr lang="en-US" sz="1000" kern="1200" baseline="0" dirty="0">
                          <a:solidFill>
                            <a:schemeClr val="tx1"/>
                          </a:solidFill>
                          <a:latin typeface="+mn-lt"/>
                          <a:ea typeface="+mn-ea"/>
                          <a:cs typeface="+mn-cs"/>
                        </a:rPr>
                        <a:t>(SABSA)</a:t>
                      </a:r>
                      <a:endParaRPr lang="en-US" sz="1000" dirty="0">
                        <a:solidFill>
                          <a:schemeClr val="tx1"/>
                        </a:solidFill>
                      </a:endParaRPr>
                    </a:p>
                  </a:txBody>
                  <a:tcPr/>
                </a:tc>
                <a:extLst>
                  <a:ext uri="{0D108BD9-81ED-4DB2-BD59-A6C34878D82A}">
                    <a16:rowId xmlns:a16="http://schemas.microsoft.com/office/drawing/2014/main" val="10007"/>
                  </a:ext>
                </a:extLst>
              </a:tr>
              <a:tr h="370840">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r>
                        <a:rPr lang="en-US" sz="1000" kern="1200" baseline="0" dirty="0">
                          <a:solidFill>
                            <a:schemeClr val="tx1"/>
                          </a:solidFill>
                          <a:latin typeface="+mn-lt"/>
                          <a:ea typeface="+mn-ea"/>
                          <a:cs typeface="+mn-cs"/>
                        </a:rPr>
                        <a:t>Trusted Cloud Initiative</a:t>
                      </a:r>
                    </a:p>
                    <a:p>
                      <a:pPr algn="ctr"/>
                      <a:r>
                        <a:rPr lang="en-US" sz="1000" kern="1200" baseline="0" dirty="0">
                          <a:solidFill>
                            <a:schemeClr val="tx1"/>
                          </a:solidFill>
                          <a:latin typeface="+mn-lt"/>
                          <a:ea typeface="+mn-ea"/>
                          <a:cs typeface="+mn-cs"/>
                        </a:rPr>
                        <a:t>Reference Architecture (TCI)</a:t>
                      </a:r>
                      <a:endParaRPr lang="en-US" sz="1000" dirty="0">
                        <a:solidFill>
                          <a:schemeClr val="tx1"/>
                        </a:solidFill>
                      </a:endParaRPr>
                    </a:p>
                    <a:p>
                      <a:pPr algn="ctr"/>
                      <a:endParaRPr lang="en-US" sz="1000" dirty="0">
                        <a:solidFill>
                          <a:schemeClr val="tx1"/>
                        </a:solidFill>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449013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9" name="Rectangle 3"/>
          <p:cNvSpPr>
            <a:spLocks noChangeArrowheads="1"/>
          </p:cNvSpPr>
          <p:nvPr/>
        </p:nvSpPr>
        <p:spPr bwMode="auto">
          <a:xfrm>
            <a:off x="152400" y="1847850"/>
            <a:ext cx="8763000" cy="3106738"/>
          </a:xfrm>
          <a:prstGeom prst="rect">
            <a:avLst/>
          </a:prstGeom>
          <a:noFill/>
          <a:ln w="9525">
            <a:noFill/>
            <a:miter lim="800000"/>
            <a:headEnd/>
            <a:tailEnd/>
          </a:ln>
          <a:effectLst/>
        </p:spPr>
        <p:txBody>
          <a:bodyPr/>
          <a:lstStyle/>
          <a:p>
            <a:pPr marL="228600" indent="-228600" defTabSz="914400" eaLnBrk="0" hangingPunct="0">
              <a:lnSpc>
                <a:spcPct val="100000"/>
              </a:lnSpc>
              <a:spcBef>
                <a:spcPct val="50000"/>
              </a:spcBef>
              <a:buClr>
                <a:schemeClr val="tx1"/>
              </a:buClr>
              <a:buFont typeface="Wingdings" pitchFamily="2" charset="2"/>
              <a:buChar char="§"/>
            </a:pPr>
            <a:endParaRPr lang="en-US" sz="1800" b="0" dirty="0">
              <a:solidFill>
                <a:schemeClr val="tx1"/>
              </a:solidFill>
            </a:endParaRPr>
          </a:p>
        </p:txBody>
      </p:sp>
      <p:pic>
        <p:nvPicPr>
          <p:cNvPr id="5" name="Picture 2" descr="Graphic to use for Cloud Specialty"/>
          <p:cNvPicPr>
            <a:picLocks noChangeAspect="1" noChangeArrowheads="1"/>
          </p:cNvPicPr>
          <p:nvPr/>
        </p:nvPicPr>
        <p:blipFill>
          <a:blip r:embed="rId3" cstate="print"/>
          <a:srcRect/>
          <a:stretch>
            <a:fillRect/>
          </a:stretch>
        </p:blipFill>
        <p:spPr bwMode="auto">
          <a:xfrm>
            <a:off x="126683" y="3291840"/>
            <a:ext cx="2205037" cy="2009775"/>
          </a:xfrm>
          <a:prstGeom prst="rect">
            <a:avLst/>
          </a:prstGeom>
          <a:noFill/>
          <a:ln w="9525">
            <a:noFill/>
            <a:miter lim="800000"/>
            <a:headEnd/>
            <a:tailEnd/>
          </a:ln>
        </p:spPr>
      </p:pic>
      <p:sp>
        <p:nvSpPr>
          <p:cNvPr id="6" name="Title 1"/>
          <p:cNvSpPr txBox="1">
            <a:spLocks/>
          </p:cNvSpPr>
          <p:nvPr/>
        </p:nvSpPr>
        <p:spPr>
          <a:xfrm>
            <a:off x="0" y="3840797"/>
            <a:ext cx="9143999" cy="639763"/>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tx1"/>
                </a:solidFill>
                <a:effectLst/>
                <a:uLnTx/>
                <a:uFillTx/>
                <a:latin typeface="+mj-lt"/>
                <a:ea typeface="MS PGothic" pitchFamily="34" charset="-128"/>
                <a:cs typeface="ＭＳ Ｐゴシック" charset="0"/>
              </a:rPr>
              <a:t>Cloud Security</a:t>
            </a:r>
            <a:br>
              <a:rPr kumimoji="0" lang="en-US" sz="4400" b="0" i="0" u="none" strike="noStrike" kern="0" cap="none" spc="0" normalizeH="0" baseline="0" noProof="0" dirty="0">
                <a:ln>
                  <a:noFill/>
                </a:ln>
                <a:solidFill>
                  <a:schemeClr val="tx1"/>
                </a:solidFill>
                <a:effectLst/>
                <a:uLnTx/>
                <a:uFillTx/>
                <a:latin typeface="+mj-lt"/>
                <a:ea typeface="MS PGothic" pitchFamily="34" charset="-128"/>
                <a:cs typeface="ＭＳ Ｐゴシック" charset="0"/>
              </a:rPr>
            </a:br>
            <a:r>
              <a:rPr kumimoji="0" lang="en-US" sz="2400" b="0" i="0" u="none" strike="noStrike" kern="0" cap="none" spc="0" normalizeH="0" baseline="0" noProof="0" dirty="0">
                <a:ln>
                  <a:noFill/>
                </a:ln>
                <a:solidFill>
                  <a:srgbClr val="0070C0"/>
                </a:solidFill>
                <a:effectLst/>
                <a:uLnTx/>
                <a:uFillTx/>
                <a:latin typeface="+mj-lt"/>
                <a:ea typeface="MS PGothic" pitchFamily="34" charset="-128"/>
                <a:cs typeface="ＭＳ Ｐゴシック" charset="0"/>
              </a:rPr>
              <a:t>Security examples</a:t>
            </a:r>
            <a:r>
              <a:rPr kumimoji="0" lang="en-US" sz="2400" b="0" i="0" u="none" strike="noStrike" kern="0" cap="none" spc="0" normalizeH="0" noProof="0" dirty="0">
                <a:ln>
                  <a:noFill/>
                </a:ln>
                <a:solidFill>
                  <a:srgbClr val="0070C0"/>
                </a:solidFill>
                <a:effectLst/>
                <a:uLnTx/>
                <a:uFillTx/>
                <a:latin typeface="+mj-lt"/>
                <a:ea typeface="MS PGothic" pitchFamily="34" charset="-128"/>
                <a:cs typeface="ＭＳ Ｐゴシック" charset="0"/>
              </a:rPr>
              <a:t> &amp; concerns</a:t>
            </a:r>
            <a:br>
              <a:rPr kumimoji="0" lang="en-US" sz="2400" b="0" i="0" u="none" strike="noStrike" kern="0" cap="none" spc="0" normalizeH="0" noProof="0" dirty="0">
                <a:ln>
                  <a:noFill/>
                </a:ln>
                <a:solidFill>
                  <a:srgbClr val="0070C0"/>
                </a:solidFill>
                <a:effectLst/>
                <a:uLnTx/>
                <a:uFillTx/>
                <a:latin typeface="+mj-lt"/>
                <a:ea typeface="MS PGothic" pitchFamily="34" charset="-128"/>
                <a:cs typeface="ＭＳ Ｐゴシック" charset="0"/>
              </a:rPr>
            </a:br>
            <a:r>
              <a:rPr kumimoji="0" lang="en-US" sz="2400" b="0" i="0" u="none" strike="noStrike" kern="0" cap="none" spc="0" normalizeH="0" noProof="0" dirty="0">
                <a:ln>
                  <a:noFill/>
                </a:ln>
                <a:solidFill>
                  <a:srgbClr val="0070C0"/>
                </a:solidFill>
                <a:effectLst/>
                <a:uLnTx/>
                <a:uFillTx/>
                <a:latin typeface="+mj-lt"/>
                <a:ea typeface="MS PGothic" pitchFamily="34" charset="-128"/>
                <a:cs typeface="ＭＳ Ｐゴシック" charset="0"/>
              </a:rPr>
              <a:t>that might affect cloud adoption</a:t>
            </a:r>
            <a:br>
              <a:rPr kumimoji="0" lang="en-US" sz="4400" b="0" i="0" u="none" strike="noStrike" kern="0" cap="none" spc="0" normalizeH="0" baseline="0" noProof="0" dirty="0">
                <a:ln>
                  <a:noFill/>
                </a:ln>
                <a:solidFill>
                  <a:schemeClr val="tx1"/>
                </a:solidFill>
                <a:effectLst/>
                <a:uLnTx/>
                <a:uFillTx/>
                <a:latin typeface="+mj-lt"/>
                <a:ea typeface="MS PGothic" pitchFamily="34" charset="-128"/>
                <a:cs typeface="ＭＳ Ｐゴシック" charset="0"/>
              </a:rPr>
            </a:br>
            <a:endParaRPr kumimoji="0" lang="en-US" sz="2000" b="0" i="0" u="none" strike="noStrike" kern="0" cap="none" spc="0" normalizeH="0" baseline="0" noProof="0" dirty="0">
              <a:ln>
                <a:noFill/>
              </a:ln>
              <a:solidFill>
                <a:schemeClr val="tx1"/>
              </a:solidFill>
              <a:effectLst/>
              <a:uLnTx/>
              <a:uFillTx/>
              <a:latin typeface="+mj-lt"/>
              <a:ea typeface="MS PGothic" pitchFamily="34" charset="-128"/>
              <a:cs typeface="ＭＳ Ｐゴシック" charset="0"/>
            </a:endParaRPr>
          </a:p>
        </p:txBody>
      </p:sp>
      <p:pic>
        <p:nvPicPr>
          <p:cNvPr id="7" name="Picture 4"/>
          <p:cNvPicPr>
            <a:picLocks noChangeAspect="1" noChangeArrowheads="1"/>
          </p:cNvPicPr>
          <p:nvPr/>
        </p:nvPicPr>
        <p:blipFill>
          <a:blip r:embed="rId4"/>
          <a:srcRect/>
          <a:stretch>
            <a:fillRect/>
          </a:stretch>
        </p:blipFill>
        <p:spPr bwMode="auto">
          <a:xfrm>
            <a:off x="2880360" y="773430"/>
            <a:ext cx="3267075" cy="2609850"/>
          </a:xfrm>
          <a:prstGeom prst="rect">
            <a:avLst/>
          </a:prstGeom>
          <a:noFill/>
          <a:ln w="9525">
            <a:noFill/>
            <a:miter lim="800000"/>
            <a:headEnd/>
            <a:tailEnd/>
          </a:ln>
        </p:spPr>
      </p:pic>
      <p:pic>
        <p:nvPicPr>
          <p:cNvPr id="8" name="Picture 5"/>
          <p:cNvPicPr>
            <a:picLocks noChangeAspect="1" noChangeArrowheads="1"/>
          </p:cNvPicPr>
          <p:nvPr/>
        </p:nvPicPr>
        <p:blipFill>
          <a:blip r:embed="rId5"/>
          <a:srcRect/>
          <a:stretch>
            <a:fillRect/>
          </a:stretch>
        </p:blipFill>
        <p:spPr bwMode="auto">
          <a:xfrm>
            <a:off x="7406640" y="3337560"/>
            <a:ext cx="1466850" cy="21336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88682"/>
            <a:ext cx="9144000" cy="1143000"/>
          </a:xfrm>
          <a:prstGeom prst="rect">
            <a:avLst/>
          </a:prstGeom>
          <a:noFill/>
          <a:ln w="9525">
            <a:noFill/>
            <a:miter lim="800000"/>
            <a:headEnd/>
            <a:tailEnd/>
          </a:ln>
          <a:effectLst/>
        </p:spPr>
        <p:txBody>
          <a:bodyPr/>
          <a:lstStyle/>
          <a:p>
            <a:pPr algn="ctr" defTabSz="914400">
              <a:lnSpc>
                <a:spcPct val="100000"/>
              </a:lnSpc>
            </a:pPr>
            <a:r>
              <a:rPr lang="en-US" sz="1800" b="1" dirty="0">
                <a:solidFill>
                  <a:schemeClr val="tx1"/>
                </a:solidFill>
              </a:rPr>
              <a:t>Example – security concern </a:t>
            </a:r>
          </a:p>
        </p:txBody>
      </p:sp>
      <p:sp>
        <p:nvSpPr>
          <p:cNvPr id="5" name="Rectangle 4"/>
          <p:cNvSpPr/>
          <p:nvPr/>
        </p:nvSpPr>
        <p:spPr>
          <a:xfrm>
            <a:off x="666435" y="845492"/>
            <a:ext cx="7802652" cy="480131"/>
          </a:xfrm>
          <a:prstGeom prst="rect">
            <a:avLst/>
          </a:prstGeom>
        </p:spPr>
        <p:txBody>
          <a:bodyPr wrap="square">
            <a:spAutoFit/>
          </a:bodyPr>
          <a:lstStyle/>
          <a:p>
            <a:pPr algn="just"/>
            <a:r>
              <a:rPr lang="en-US" sz="1400" dirty="0">
                <a:solidFill>
                  <a:schemeClr val="tx1"/>
                </a:solidFill>
              </a:rPr>
              <a:t>“</a:t>
            </a:r>
            <a:r>
              <a:rPr lang="en-US" sz="1400" b="1" i="1" dirty="0">
                <a:solidFill>
                  <a:schemeClr val="tx1"/>
                </a:solidFill>
              </a:rPr>
              <a:t>Microsoft's U.K. head admitted in June 2011 that no cloud data is safe from the Patriot Act, and the company can be forced to hand EU-stored data over to U.S. authorities.</a:t>
            </a:r>
            <a:r>
              <a:rPr lang="en-US" sz="1400" i="1" dirty="0">
                <a:solidFill>
                  <a:schemeClr val="tx1"/>
                </a:solidFill>
              </a:rPr>
              <a:t>”</a:t>
            </a:r>
            <a:endParaRPr lang="en-US" sz="1400" dirty="0">
              <a:solidFill>
                <a:schemeClr val="tx1"/>
              </a:solidFill>
            </a:endParaRPr>
          </a:p>
        </p:txBody>
      </p:sp>
      <p:sp>
        <p:nvSpPr>
          <p:cNvPr id="6" name="Rectangle 5"/>
          <p:cNvSpPr/>
          <p:nvPr/>
        </p:nvSpPr>
        <p:spPr>
          <a:xfrm>
            <a:off x="681931" y="1752460"/>
            <a:ext cx="7795649" cy="1449628"/>
          </a:xfrm>
          <a:prstGeom prst="rect">
            <a:avLst/>
          </a:prstGeom>
        </p:spPr>
        <p:txBody>
          <a:bodyPr wrap="square">
            <a:spAutoFit/>
          </a:bodyPr>
          <a:lstStyle/>
          <a:p>
            <a:pPr algn="just"/>
            <a:r>
              <a:rPr lang="en-US" sz="1400" i="1" dirty="0">
                <a:solidFill>
                  <a:schemeClr val="tx1"/>
                </a:solidFill>
              </a:rPr>
              <a:t>“While it has been suspected for some time, this is the first time Microsoft, or any other company, has given this answer.</a:t>
            </a:r>
          </a:p>
          <a:p>
            <a:pPr algn="just"/>
            <a:endParaRPr lang="en-US" sz="1400" i="1" dirty="0">
              <a:solidFill>
                <a:schemeClr val="tx1"/>
              </a:solidFill>
            </a:endParaRPr>
          </a:p>
          <a:p>
            <a:pPr algn="just"/>
            <a:r>
              <a:rPr lang="en-US" sz="1400" b="1" i="1" dirty="0">
                <a:solidFill>
                  <a:schemeClr val="tx1"/>
                </a:solidFill>
              </a:rPr>
              <a:t>Any data which is housed, stored or processed by a company, which is a U.S. based company or is wholly owned by a U.S. parent company, is vulnerable to interception and inspection by U.S. authorities.” </a:t>
            </a:r>
            <a:r>
              <a:rPr lang="en-US" sz="1400" dirty="0">
                <a:solidFill>
                  <a:schemeClr val="tx1"/>
                </a:solidFill>
              </a:rPr>
              <a:t> source: </a:t>
            </a:r>
            <a:r>
              <a:rPr lang="en-US" sz="1400" dirty="0">
                <a:solidFill>
                  <a:schemeClr val="tx1"/>
                </a:solidFill>
                <a:hlinkClick r:id="rId2"/>
              </a:rPr>
              <a:t>ZDLINK</a:t>
            </a:r>
            <a:endParaRPr lang="en-US" sz="1400" b="1" i="1" dirty="0">
              <a:solidFill>
                <a:schemeClr val="tx1"/>
              </a:solidFill>
            </a:endParaRPr>
          </a:p>
          <a:p>
            <a:pPr algn="just"/>
            <a:endParaRPr lang="en-US" sz="1400" dirty="0">
              <a:solidFill>
                <a:schemeClr val="tx1"/>
              </a:solidFill>
            </a:endParaRPr>
          </a:p>
        </p:txBody>
      </p:sp>
      <p:sp>
        <p:nvSpPr>
          <p:cNvPr id="185345" name="Rectangle 1"/>
          <p:cNvSpPr>
            <a:spLocks noChangeArrowheads="1"/>
          </p:cNvSpPr>
          <p:nvPr/>
        </p:nvSpPr>
        <p:spPr bwMode="auto">
          <a:xfrm>
            <a:off x="711200" y="3576750"/>
            <a:ext cx="7736114"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b="1" dirty="0">
                <a:solidFill>
                  <a:schemeClr val="tx1"/>
                </a:solidFill>
                <a:latin typeface="Arial" pitchFamily="34" charset="0"/>
                <a:cs typeface="Arial" pitchFamily="34" charset="0"/>
              </a:rPr>
              <a:t>Response from European parliament</a:t>
            </a:r>
          </a:p>
          <a:p>
            <a:pPr marL="0" marR="0" lvl="0" indent="0" algn="l" defTabSz="914400" rtl="0" eaLnBrk="1" fontAlgn="base" latinLnBrk="0" hangingPunct="1">
              <a:lnSpc>
                <a:spcPct val="100000"/>
              </a:lnSpc>
              <a:spcBef>
                <a:spcPct val="0"/>
              </a:spcBef>
              <a:spcAft>
                <a:spcPct val="0"/>
              </a:spcAft>
              <a:buClrTx/>
              <a:buSzTx/>
              <a:buFontTx/>
              <a:buNone/>
              <a:tabLst/>
            </a:pPr>
            <a:endParaRPr lang="en-US" sz="1400" dirty="0">
              <a:solidFill>
                <a:schemeClr val="tx1"/>
              </a:solidFill>
              <a:latin typeface="Arial" pitchFamily="34" charset="0"/>
              <a:cs typeface="Arial" pitchFamily="34" charset="0"/>
            </a:endParaRPr>
          </a:p>
          <a:p>
            <a:pPr lvl="0" algn="just"/>
            <a:r>
              <a:rPr lang="en-US" sz="1400" dirty="0">
                <a:solidFill>
                  <a:schemeClr val="tx1"/>
                </a:solidFill>
              </a:rPr>
              <a:t>“</a:t>
            </a:r>
            <a:r>
              <a:rPr lang="en-US" sz="1400" i="1" dirty="0">
                <a:solidFill>
                  <a:schemeClr val="tx1"/>
                </a:solidFill>
              </a:rPr>
              <a:t>The European Commission should quickly make it clear that European businesses and citizens are under European privacy laws. </a:t>
            </a:r>
            <a:r>
              <a:rPr lang="en-US" sz="1400" b="1" i="1" dirty="0">
                <a:solidFill>
                  <a:schemeClr val="tx1"/>
                </a:solidFill>
              </a:rPr>
              <a:t>European citizens and businesses need to be confident that EU institutions enforce their own laws.</a:t>
            </a:r>
          </a:p>
          <a:p>
            <a:pPr lvl="0" algn="just"/>
            <a:endParaRPr lang="en-US" sz="1400" b="1" i="1" dirty="0">
              <a:solidFill>
                <a:schemeClr val="tx1"/>
              </a:solidFill>
            </a:endParaRPr>
          </a:p>
          <a:p>
            <a:pPr lvl="0" algn="just"/>
            <a:r>
              <a:rPr lang="en-US" sz="1400" i="1" dirty="0">
                <a:solidFill>
                  <a:schemeClr val="tx1"/>
                </a:solidFill>
              </a:rPr>
              <a:t> </a:t>
            </a:r>
            <a:r>
              <a:rPr kumimoji="0" lang="en-US" sz="1400" b="0" i="1" u="none" strike="noStrike" cap="none" normalizeH="0" baseline="0" dirty="0">
                <a:ln>
                  <a:noFill/>
                </a:ln>
                <a:solidFill>
                  <a:schemeClr val="tx1"/>
                </a:solidFill>
                <a:effectLst/>
                <a:latin typeface="Arial" pitchFamily="34" charset="0"/>
                <a:cs typeface="Arial" pitchFamily="34" charset="0"/>
              </a:rPr>
              <a:t>Keen to stress that though EU subsidiaries of U.S. parent companies are breaking European law by handing over data back to the United States under a Patriot Act request, that while these subsidiaries are operating within Europe, </a:t>
            </a:r>
            <a:r>
              <a:rPr kumimoji="0" lang="en-US" sz="1400" b="1" i="1" u="none" strike="noStrike" cap="none" normalizeH="0" baseline="0" dirty="0">
                <a:ln>
                  <a:noFill/>
                </a:ln>
                <a:solidFill>
                  <a:schemeClr val="tx1"/>
                </a:solidFill>
                <a:effectLst/>
                <a:latin typeface="Arial" pitchFamily="34" charset="0"/>
                <a:cs typeface="Arial" pitchFamily="34" charset="0"/>
              </a:rPr>
              <a:t>EU law must take precedent</a:t>
            </a:r>
            <a:r>
              <a:rPr kumimoji="0" lang="en-US" sz="1400" b="0" i="1" u="none" strike="noStrike" cap="none" normalizeH="0" baseline="0" dirty="0">
                <a:ln>
                  <a:noFill/>
                </a:ln>
                <a:solidFill>
                  <a:schemeClr val="tx1"/>
                </a:solidFill>
                <a:effectLst/>
                <a:latin typeface="Arial" pitchFamily="34" charset="0"/>
                <a:cs typeface="Arial" pitchFamily="34" charset="0"/>
              </a:rPr>
              <a:t>. </a:t>
            </a:r>
          </a:p>
          <a:p>
            <a:pPr lvl="0" algn="just"/>
            <a:endParaRPr kumimoji="0" lang="en-US" sz="1400" b="0" i="1" u="none" strike="noStrike" cap="none" normalizeH="0" baseline="0" dirty="0">
              <a:ln>
                <a:noFill/>
              </a:ln>
              <a:solidFill>
                <a:schemeClr val="tx1"/>
              </a:solidFill>
              <a:effectLst/>
              <a:latin typeface="Arial" pitchFamily="34" charset="0"/>
              <a:cs typeface="Arial" pitchFamily="34" charset="0"/>
            </a:endParaRPr>
          </a:p>
          <a:p>
            <a:pPr lvl="0" algn="just" eaLnBrk="0" hangingPunct="0"/>
            <a:r>
              <a:rPr kumimoji="0" lang="en-US" sz="1400" b="0" i="1" u="none" strike="noStrike" cap="none" normalizeH="0" baseline="0" dirty="0">
                <a:ln>
                  <a:noFill/>
                </a:ln>
                <a:solidFill>
                  <a:schemeClr val="tx1"/>
                </a:solidFill>
                <a:effectLst/>
                <a:latin typeface="Arial" pitchFamily="34" charset="0"/>
                <a:cs typeface="Arial" pitchFamily="34" charset="0"/>
              </a:rPr>
              <a:t>"The European Commission should urgently contact the U.S. government and make clear that we do not accept.“ </a:t>
            </a:r>
            <a:r>
              <a:rPr lang="en-US" sz="1400" dirty="0">
                <a:solidFill>
                  <a:schemeClr val="tx1"/>
                </a:solidFill>
              </a:rPr>
              <a:t>source: </a:t>
            </a:r>
            <a:r>
              <a:rPr lang="en-US" sz="1400" dirty="0">
                <a:solidFill>
                  <a:schemeClr val="tx1"/>
                </a:solidFill>
                <a:hlinkClick r:id="rId3"/>
              </a:rPr>
              <a:t>ZDLINK</a:t>
            </a:r>
            <a:endParaRPr kumimoji="0" lang="en-US" sz="1400" b="0" i="1"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8682"/>
            <a:ext cx="9144000" cy="1143000"/>
          </a:xfrm>
          <a:prstGeom prst="rect">
            <a:avLst/>
          </a:prstGeom>
          <a:noFill/>
          <a:ln w="9525">
            <a:noFill/>
            <a:miter lim="800000"/>
            <a:headEnd/>
            <a:tailEnd/>
          </a:ln>
          <a:effectLst/>
        </p:spPr>
        <p:txBody>
          <a:bodyPr/>
          <a:lstStyle/>
          <a:p>
            <a:pPr algn="ctr" defTabSz="914400">
              <a:lnSpc>
                <a:spcPct val="100000"/>
              </a:lnSpc>
            </a:pPr>
            <a:r>
              <a:rPr lang="en-US" sz="1800" b="1" dirty="0">
                <a:solidFill>
                  <a:schemeClr val="tx1"/>
                </a:solidFill>
              </a:rPr>
              <a:t>Example – security concern &amp; quiz</a:t>
            </a:r>
          </a:p>
        </p:txBody>
      </p:sp>
      <p:sp>
        <p:nvSpPr>
          <p:cNvPr id="4" name="Rectangle 3"/>
          <p:cNvSpPr/>
          <p:nvPr/>
        </p:nvSpPr>
        <p:spPr>
          <a:xfrm>
            <a:off x="401595" y="760182"/>
            <a:ext cx="8143102" cy="3776418"/>
          </a:xfrm>
          <a:prstGeom prst="rect">
            <a:avLst/>
          </a:prstGeom>
        </p:spPr>
        <p:txBody>
          <a:bodyPr wrap="square">
            <a:spAutoFit/>
          </a:bodyPr>
          <a:lstStyle/>
          <a:p>
            <a:pPr algn="just"/>
            <a:r>
              <a:rPr lang="en-US" sz="1400" dirty="0">
                <a:solidFill>
                  <a:schemeClr val="tx1"/>
                </a:solidFill>
              </a:rPr>
              <a:t>”</a:t>
            </a:r>
            <a:r>
              <a:rPr lang="en-US" sz="1400" i="1" dirty="0">
                <a:solidFill>
                  <a:schemeClr val="tx1"/>
                </a:solidFill>
              </a:rPr>
              <a:t>Safe </a:t>
            </a:r>
            <a:r>
              <a:rPr lang="en-US" sz="1400" i="1" dirty="0" err="1">
                <a:solidFill>
                  <a:schemeClr val="tx1"/>
                </a:solidFill>
              </a:rPr>
              <a:t>Harbour</a:t>
            </a:r>
            <a:r>
              <a:rPr lang="en-US" sz="1400" i="1" dirty="0">
                <a:solidFill>
                  <a:schemeClr val="tx1"/>
                </a:solidFill>
              </a:rPr>
              <a:t> is </a:t>
            </a:r>
            <a:r>
              <a:rPr lang="en-US" sz="1400" i="1" dirty="0" err="1">
                <a:solidFill>
                  <a:schemeClr val="tx1"/>
                </a:solidFill>
              </a:rPr>
              <a:t>a</a:t>
            </a:r>
            <a:r>
              <a:rPr lang="en-US" sz="1400" i="1" dirty="0">
                <a:solidFill>
                  <a:schemeClr val="tx1"/>
                </a:solidFill>
              </a:rPr>
              <a:t> agreement set up 16 years ago to create a way for US businesses to transfer EU citizens’ personal data to the US even though American data protection laws are not up to the European standard. </a:t>
            </a:r>
            <a:r>
              <a:rPr lang="en-US" sz="1400" i="1" dirty="0">
                <a:solidFill>
                  <a:srgbClr val="FF0000"/>
                </a:solidFill>
              </a:rPr>
              <a:t>Following the revelations by Edward Snowden that US businesses were being compelled to hand over personal data under the Prism </a:t>
            </a:r>
            <a:r>
              <a:rPr lang="en-US" sz="1400" i="1" dirty="0" err="1">
                <a:solidFill>
                  <a:srgbClr val="FF0000"/>
                </a:solidFill>
              </a:rPr>
              <a:t>programme</a:t>
            </a:r>
            <a:r>
              <a:rPr lang="en-US" sz="1400" i="1" dirty="0">
                <a:solidFill>
                  <a:srgbClr val="FF0000"/>
                </a:solidFill>
              </a:rPr>
              <a:t>, Austrian law student </a:t>
            </a:r>
            <a:r>
              <a:rPr lang="en-US" sz="1400" i="1" dirty="0" err="1">
                <a:solidFill>
                  <a:srgbClr val="FF0000"/>
                </a:solidFill>
              </a:rPr>
              <a:t>Schrems</a:t>
            </a:r>
            <a:r>
              <a:rPr lang="en-US" sz="1400" i="1" dirty="0">
                <a:solidFill>
                  <a:srgbClr val="FF0000"/>
                </a:solidFill>
              </a:rPr>
              <a:t> complained to the Irish data protection commissioner - Facebook’s EU operations are head-quartered in Ireland – that his privacy rights were being violated.</a:t>
            </a:r>
            <a:endParaRPr lang="en-US" sz="1400" i="1" dirty="0">
              <a:solidFill>
                <a:schemeClr val="tx1"/>
              </a:solidFill>
            </a:endParaRPr>
          </a:p>
          <a:p>
            <a:pPr algn="just"/>
            <a:endParaRPr lang="en-US" sz="1400" i="1" dirty="0">
              <a:solidFill>
                <a:schemeClr val="tx1"/>
              </a:solidFill>
            </a:endParaRPr>
          </a:p>
          <a:p>
            <a:pPr algn="just"/>
            <a:r>
              <a:rPr lang="en-US" sz="1400" i="1" dirty="0">
                <a:solidFill>
                  <a:schemeClr val="tx1"/>
                </a:solidFill>
              </a:rPr>
              <a:t>The Irish data protection authority (DPA) refused to act on the grounds that the social network is signed up to Safe </a:t>
            </a:r>
            <a:r>
              <a:rPr lang="en-US" sz="1400" i="1" dirty="0" err="1">
                <a:solidFill>
                  <a:schemeClr val="tx1"/>
                </a:solidFill>
              </a:rPr>
              <a:t>Harbour</a:t>
            </a:r>
            <a:r>
              <a:rPr lang="en-US" sz="1400" i="1" dirty="0">
                <a:solidFill>
                  <a:schemeClr val="tx1"/>
                </a:solidFill>
              </a:rPr>
              <a:t>/Harbor - a voluntary scheme whereby companies promise to protect EU personal data. </a:t>
            </a:r>
          </a:p>
          <a:p>
            <a:pPr algn="just"/>
            <a:endParaRPr lang="en-US" sz="1400" i="1" dirty="0">
              <a:solidFill>
                <a:schemeClr val="tx1"/>
              </a:solidFill>
            </a:endParaRPr>
          </a:p>
          <a:p>
            <a:pPr algn="just"/>
            <a:r>
              <a:rPr lang="en-US" sz="1400" i="1" dirty="0">
                <a:solidFill>
                  <a:schemeClr val="tx1"/>
                </a:solidFill>
              </a:rPr>
              <a:t>Undeterred, </a:t>
            </a:r>
            <a:r>
              <a:rPr lang="en-US" sz="1400" i="1" dirty="0" err="1">
                <a:solidFill>
                  <a:schemeClr val="tx1"/>
                </a:solidFill>
              </a:rPr>
              <a:t>Schrems</a:t>
            </a:r>
            <a:r>
              <a:rPr lang="en-US" sz="1400" i="1" dirty="0">
                <a:solidFill>
                  <a:schemeClr val="tx1"/>
                </a:solidFill>
              </a:rPr>
              <a:t> took his case to the Irish High Court which referred it to the European Court of Justice (ECJ).</a:t>
            </a:r>
          </a:p>
          <a:p>
            <a:pPr algn="just"/>
            <a:endParaRPr lang="en-US" sz="1400" i="1" dirty="0">
              <a:solidFill>
                <a:schemeClr val="tx1"/>
              </a:solidFill>
            </a:endParaRPr>
          </a:p>
          <a:p>
            <a:pPr algn="just"/>
            <a:r>
              <a:rPr lang="en-US" sz="1400" i="1" dirty="0">
                <a:solidFill>
                  <a:srgbClr val="FF0000"/>
                </a:solidFill>
              </a:rPr>
              <a:t>the ECJ says that national DPAs cannot use Safe </a:t>
            </a:r>
            <a:r>
              <a:rPr lang="en-US" sz="1400" i="1" dirty="0" err="1">
                <a:solidFill>
                  <a:srgbClr val="FF0000"/>
                </a:solidFill>
              </a:rPr>
              <a:t>Harbour</a:t>
            </a:r>
            <a:r>
              <a:rPr lang="en-US" sz="1400" i="1" dirty="0">
                <a:solidFill>
                  <a:srgbClr val="FF0000"/>
                </a:solidFill>
              </a:rPr>
              <a:t> as a reason for not investigating suspected mishandling of data</a:t>
            </a:r>
            <a:r>
              <a:rPr lang="en-US" sz="1400" i="1" dirty="0">
                <a:solidFill>
                  <a:schemeClr val="bg1"/>
                </a:solidFill>
              </a:rPr>
              <a:t>. </a:t>
            </a:r>
            <a:r>
              <a:rPr lang="en-US" sz="1400" i="1" dirty="0">
                <a:solidFill>
                  <a:schemeClr val="tx1"/>
                </a:solidFill>
              </a:rPr>
              <a:t>The challenge of the matter is that although companies may respect the Safe </a:t>
            </a:r>
            <a:r>
              <a:rPr lang="en-US" sz="1400" i="1" dirty="0" err="1">
                <a:solidFill>
                  <a:schemeClr val="tx1"/>
                </a:solidFill>
              </a:rPr>
              <a:t>Harbour</a:t>
            </a:r>
            <a:r>
              <a:rPr lang="en-US" sz="1400" i="1" dirty="0">
                <a:solidFill>
                  <a:schemeClr val="tx1"/>
                </a:solidFill>
              </a:rPr>
              <a:t> guidelines, </a:t>
            </a:r>
            <a:r>
              <a:rPr lang="en-US" sz="1400" i="1" dirty="0">
                <a:solidFill>
                  <a:srgbClr val="FF0000"/>
                </a:solidFill>
              </a:rPr>
              <a:t>“</a:t>
            </a:r>
            <a:r>
              <a:rPr lang="en-US" sz="1400" b="1" i="1" dirty="0">
                <a:solidFill>
                  <a:srgbClr val="FF0000"/>
                </a:solidFill>
              </a:rPr>
              <a:t>United States public authorities are not themselves subject to it</a:t>
            </a:r>
            <a:r>
              <a:rPr lang="en-US" sz="1400" dirty="0">
                <a:solidFill>
                  <a:schemeClr val="bg1"/>
                </a:solidFill>
              </a:rPr>
              <a:t>”. </a:t>
            </a:r>
            <a:r>
              <a:rPr lang="en-US" sz="1400" dirty="0">
                <a:solidFill>
                  <a:schemeClr val="bg1"/>
                </a:solidFill>
                <a:hlinkClick r:id="rId2"/>
              </a:rPr>
              <a:t>The register.cu.uk</a:t>
            </a:r>
            <a:endParaRPr lang="en-US" sz="1400" dirty="0">
              <a:solidFill>
                <a:schemeClr val="bg1"/>
              </a:solidFill>
            </a:endParaRPr>
          </a:p>
          <a:p>
            <a:pPr algn="just"/>
            <a:endParaRPr lang="en-US" sz="1400"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959415570"/>
              </p:ext>
            </p:extLst>
          </p:nvPr>
        </p:nvGraphicFramePr>
        <p:xfrm>
          <a:off x="685800" y="4709160"/>
          <a:ext cx="8001000" cy="1605280"/>
        </p:xfrm>
        <a:graphic>
          <a:graphicData uri="http://schemas.openxmlformats.org/drawingml/2006/table">
            <a:tbl>
              <a:tblPr firstRow="1" bandRow="1">
                <a:tableStyleId>{5C22544A-7EE6-4342-B048-85BDC9FD1C3A}</a:tableStyleId>
              </a:tblPr>
              <a:tblGrid>
                <a:gridCol w="8001000">
                  <a:extLst>
                    <a:ext uri="{9D8B030D-6E8A-4147-A177-3AD203B41FA5}">
                      <a16:colId xmlns:a16="http://schemas.microsoft.com/office/drawing/2014/main" val="20000"/>
                    </a:ext>
                  </a:extLst>
                </a:gridCol>
              </a:tblGrid>
              <a:tr h="309880">
                <a:tc>
                  <a:txBody>
                    <a:bodyPr/>
                    <a:lstStyle/>
                    <a:p>
                      <a:r>
                        <a:rPr lang="en-US" dirty="0"/>
                        <a:t>Quiz:</a:t>
                      </a:r>
                      <a:r>
                        <a:rPr lang="en-US" baseline="0" dirty="0"/>
                        <a:t> </a:t>
                      </a:r>
                      <a:r>
                        <a:rPr lang="en-US" dirty="0"/>
                        <a:t>How </a:t>
                      </a:r>
                      <a:r>
                        <a:rPr lang="en-US" dirty="0" err="1"/>
                        <a:t>facebook</a:t>
                      </a:r>
                      <a:r>
                        <a:rPr lang="en-US" dirty="0"/>
                        <a:t> could respond</a:t>
                      </a:r>
                      <a:r>
                        <a:rPr lang="en-US" baseline="0" dirty="0"/>
                        <a:t> for a ban on data transfer?</a:t>
                      </a:r>
                      <a:endParaRPr lang="en-US" dirty="0"/>
                    </a:p>
                  </a:txBody>
                  <a:tcPr/>
                </a:tc>
                <a:extLst>
                  <a:ext uri="{0D108BD9-81ED-4DB2-BD59-A6C34878D82A}">
                    <a16:rowId xmlns:a16="http://schemas.microsoft.com/office/drawing/2014/main" val="10000"/>
                  </a:ext>
                </a:extLst>
              </a:tr>
              <a:tr h="309880">
                <a:tc>
                  <a:txBody>
                    <a:bodyPr/>
                    <a:lstStyle/>
                    <a:p>
                      <a:r>
                        <a:rPr lang="en-US" sz="1400" dirty="0"/>
                        <a:t>a. No</a:t>
                      </a:r>
                      <a:r>
                        <a:rPr lang="en-US" sz="1400" baseline="0" dirty="0"/>
                        <a:t> need to worry as Facebook is US company and they don’t need to follow EU rules / law</a:t>
                      </a:r>
                      <a:endParaRPr lang="en-US" sz="1400" dirty="0"/>
                    </a:p>
                  </a:txBody>
                  <a:tcPr/>
                </a:tc>
                <a:extLst>
                  <a:ext uri="{0D108BD9-81ED-4DB2-BD59-A6C34878D82A}">
                    <a16:rowId xmlns:a16="http://schemas.microsoft.com/office/drawing/2014/main" val="10001"/>
                  </a:ext>
                </a:extLst>
              </a:tr>
              <a:tr h="309880">
                <a:tc>
                  <a:txBody>
                    <a:bodyPr/>
                    <a:lstStyle/>
                    <a:p>
                      <a:r>
                        <a:rPr lang="en-US" sz="1400" dirty="0"/>
                        <a:t>b.</a:t>
                      </a:r>
                      <a:r>
                        <a:rPr lang="en-US" sz="1400" baseline="0" dirty="0"/>
                        <a:t> Move data to EU</a:t>
                      </a:r>
                      <a:endParaRPr lang="en-US" sz="1400" dirty="0"/>
                    </a:p>
                  </a:txBody>
                  <a:tcPr/>
                </a:tc>
                <a:extLst>
                  <a:ext uri="{0D108BD9-81ED-4DB2-BD59-A6C34878D82A}">
                    <a16:rowId xmlns:a16="http://schemas.microsoft.com/office/drawing/2014/main" val="10002"/>
                  </a:ext>
                </a:extLst>
              </a:tr>
              <a:tr h="309880">
                <a:tc>
                  <a:txBody>
                    <a:bodyPr/>
                    <a:lstStyle/>
                    <a:p>
                      <a:r>
                        <a:rPr lang="en-US" sz="1400" dirty="0"/>
                        <a:t>c. Have all EU data encrypted</a:t>
                      </a:r>
                      <a:r>
                        <a:rPr lang="en-US" sz="1400" baseline="0" dirty="0"/>
                        <a:t> (on side of US servers)</a:t>
                      </a:r>
                      <a:endParaRPr lang="en-US" sz="1400" dirty="0"/>
                    </a:p>
                  </a:txBody>
                  <a:tcPr/>
                </a:tc>
                <a:extLst>
                  <a:ext uri="{0D108BD9-81ED-4DB2-BD59-A6C34878D82A}">
                    <a16:rowId xmlns:a16="http://schemas.microsoft.com/office/drawing/2014/main" val="10003"/>
                  </a:ext>
                </a:extLst>
              </a:tr>
              <a:tr h="309880">
                <a:tc>
                  <a:txBody>
                    <a:bodyPr/>
                    <a:lstStyle/>
                    <a:p>
                      <a:r>
                        <a:rPr lang="en-US" sz="1400" dirty="0"/>
                        <a:t>d. Stop providing a service for</a:t>
                      </a:r>
                      <a:r>
                        <a:rPr lang="en-US" sz="1400" baseline="0" dirty="0"/>
                        <a:t> users from EU</a:t>
                      </a:r>
                      <a:endParaRPr lang="en-US" sz="1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28709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10000"/>
                </a:solidFill>
              </a:rPr>
              <a:t>Cloud security: inheritance</a:t>
            </a:r>
            <a:endParaRPr lang="en-US" dirty="0">
              <a:solidFill>
                <a:srgbClr val="010000"/>
              </a:solidFill>
            </a:endParaRPr>
          </a:p>
        </p:txBody>
      </p:sp>
      <p:sp>
        <p:nvSpPr>
          <p:cNvPr id="3" name="Slide Number Placeholder 2"/>
          <p:cNvSpPr>
            <a:spLocks noGrp="1"/>
          </p:cNvSpPr>
          <p:nvPr>
            <p:ph type="sldNum" sz="quarter" idx="11"/>
          </p:nvPr>
        </p:nvSpPr>
        <p:spPr/>
        <p:txBody>
          <a:bodyPr/>
          <a:lstStyle/>
          <a:p>
            <a:pPr>
              <a:defRPr/>
            </a:pPr>
            <a:fld id="{7759C7FE-BE6B-403C-A13B-DB95E1BBB64B}" type="slidenum">
              <a:rPr lang="en-US" smtClean="0"/>
              <a:pPr>
                <a:defRPr/>
              </a:pPr>
              <a:t>4</a:t>
            </a:fld>
            <a:endParaRPr lang="en-US"/>
          </a:p>
        </p:txBody>
      </p:sp>
      <p:pic>
        <p:nvPicPr>
          <p:cNvPr id="5" name="Picture 4"/>
          <p:cNvPicPr>
            <a:picLocks noChangeAspect="1"/>
          </p:cNvPicPr>
          <p:nvPr/>
        </p:nvPicPr>
        <p:blipFill>
          <a:blip r:embed="rId2"/>
          <a:stretch>
            <a:fillRect/>
          </a:stretch>
        </p:blipFill>
        <p:spPr>
          <a:xfrm>
            <a:off x="2514600" y="988142"/>
            <a:ext cx="4323809" cy="5733333"/>
          </a:xfrm>
          <a:prstGeom prst="rect">
            <a:avLst/>
          </a:prstGeom>
        </p:spPr>
      </p:pic>
    </p:spTree>
    <p:extLst>
      <p:ext uri="{BB962C8B-B14F-4D97-AF65-F5344CB8AC3E}">
        <p14:creationId xmlns:p14="http://schemas.microsoft.com/office/powerpoint/2010/main" val="29674789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88682"/>
            <a:ext cx="9144000" cy="1143000"/>
          </a:xfrm>
          <a:prstGeom prst="rect">
            <a:avLst/>
          </a:prstGeom>
          <a:noFill/>
          <a:ln w="9525">
            <a:noFill/>
            <a:miter lim="800000"/>
            <a:headEnd/>
            <a:tailEnd/>
          </a:ln>
          <a:effectLst/>
        </p:spPr>
        <p:txBody>
          <a:bodyPr/>
          <a:lstStyle/>
          <a:p>
            <a:pPr algn="ctr" defTabSz="914400">
              <a:lnSpc>
                <a:spcPct val="100000"/>
              </a:lnSpc>
            </a:pPr>
            <a:r>
              <a:rPr lang="en-US" sz="1800" b="1" dirty="0">
                <a:solidFill>
                  <a:schemeClr val="tx1"/>
                </a:solidFill>
              </a:rPr>
              <a:t>Example – security assurance (encryption)</a:t>
            </a:r>
          </a:p>
        </p:txBody>
      </p:sp>
      <p:sp>
        <p:nvSpPr>
          <p:cNvPr id="5" name="Rectangle 4"/>
          <p:cNvSpPr/>
          <p:nvPr/>
        </p:nvSpPr>
        <p:spPr>
          <a:xfrm>
            <a:off x="666434" y="736632"/>
            <a:ext cx="7811145" cy="674031"/>
          </a:xfrm>
          <a:prstGeom prst="rect">
            <a:avLst/>
          </a:prstGeom>
        </p:spPr>
        <p:txBody>
          <a:bodyPr wrap="square">
            <a:spAutoFit/>
          </a:bodyPr>
          <a:lstStyle/>
          <a:p>
            <a:pPr algn="just"/>
            <a:r>
              <a:rPr lang="en-US" sz="1400" dirty="0">
                <a:solidFill>
                  <a:schemeClr val="tx1"/>
                </a:solidFill>
              </a:rPr>
              <a:t>“</a:t>
            </a:r>
            <a:r>
              <a:rPr lang="en-US" sz="1400" i="1" dirty="0">
                <a:solidFill>
                  <a:schemeClr val="tx1"/>
                </a:solidFill>
              </a:rPr>
              <a:t>Microsoft is looking to follow its global cloud partners, Google and Yahoo, in encrypting the traffic flowing between its worldwide datacenter locations, fearing the U.S. government's ability to tap into customer data.” </a:t>
            </a:r>
            <a:r>
              <a:rPr lang="en-US" sz="1400" dirty="0">
                <a:solidFill>
                  <a:schemeClr val="tx1"/>
                </a:solidFill>
              </a:rPr>
              <a:t>source: </a:t>
            </a:r>
            <a:r>
              <a:rPr lang="en-US" sz="1400" dirty="0">
                <a:solidFill>
                  <a:schemeClr val="tx1"/>
                </a:solidFill>
                <a:hlinkClick r:id="rId2"/>
              </a:rPr>
              <a:t>ZDLINK</a:t>
            </a:r>
            <a:endParaRPr lang="en-US" sz="1400" dirty="0">
              <a:solidFill>
                <a:schemeClr val="tx1"/>
              </a:solidFill>
            </a:endParaRPr>
          </a:p>
        </p:txBody>
      </p:sp>
      <p:sp>
        <p:nvSpPr>
          <p:cNvPr id="6" name="Rectangle 5"/>
          <p:cNvSpPr/>
          <p:nvPr/>
        </p:nvSpPr>
        <p:spPr>
          <a:xfrm>
            <a:off x="681931" y="1600056"/>
            <a:ext cx="7795649" cy="674031"/>
          </a:xfrm>
          <a:prstGeom prst="rect">
            <a:avLst/>
          </a:prstGeom>
        </p:spPr>
        <p:txBody>
          <a:bodyPr wrap="square">
            <a:spAutoFit/>
          </a:bodyPr>
          <a:lstStyle/>
          <a:p>
            <a:pPr algn="just"/>
            <a:r>
              <a:rPr lang="en-US" sz="1400" dirty="0">
                <a:solidFill>
                  <a:schemeClr val="tx1"/>
                </a:solidFill>
              </a:rPr>
              <a:t>“</a:t>
            </a:r>
            <a:r>
              <a:rPr lang="en-US" sz="1400" i="1" dirty="0">
                <a:solidFill>
                  <a:schemeClr val="tx1"/>
                </a:solidFill>
              </a:rPr>
              <a:t>Though Google and other companies spend vast amounts on leasing fiber optic cables from companies in order to keep their data off the "public" Internet, the NSA and GCHQ still reportedly tap these cables at major Internet hubs around the world, including in the U.K.</a:t>
            </a:r>
            <a:r>
              <a:rPr lang="en-US" sz="1400" dirty="0">
                <a:solidFill>
                  <a:schemeClr val="tx1"/>
                </a:solidFill>
              </a:rPr>
              <a:t>”</a:t>
            </a:r>
          </a:p>
        </p:txBody>
      </p:sp>
      <p:pic>
        <p:nvPicPr>
          <p:cNvPr id="55298" name="Picture 2"/>
          <p:cNvPicPr>
            <a:picLocks noChangeAspect="1" noChangeArrowheads="1"/>
          </p:cNvPicPr>
          <p:nvPr/>
        </p:nvPicPr>
        <p:blipFill>
          <a:blip r:embed="rId3" cstate="print"/>
          <a:srcRect/>
          <a:stretch>
            <a:fillRect/>
          </a:stretch>
        </p:blipFill>
        <p:spPr bwMode="auto">
          <a:xfrm>
            <a:off x="2427515" y="3374560"/>
            <a:ext cx="4506686" cy="2797252"/>
          </a:xfrm>
          <a:prstGeom prst="rect">
            <a:avLst/>
          </a:prstGeom>
          <a:noFill/>
          <a:ln w="9525">
            <a:noFill/>
            <a:miter lim="800000"/>
            <a:headEnd/>
            <a:tailEnd/>
          </a:ln>
        </p:spPr>
      </p:pic>
      <p:sp>
        <p:nvSpPr>
          <p:cNvPr id="8" name="Rectangle 7"/>
          <p:cNvSpPr/>
          <p:nvPr/>
        </p:nvSpPr>
        <p:spPr>
          <a:xfrm>
            <a:off x="681928" y="2431651"/>
            <a:ext cx="7904135" cy="674031"/>
          </a:xfrm>
          <a:prstGeom prst="rect">
            <a:avLst/>
          </a:prstGeom>
        </p:spPr>
        <p:txBody>
          <a:bodyPr wrap="square">
            <a:spAutoFit/>
          </a:bodyPr>
          <a:lstStyle/>
          <a:p>
            <a:r>
              <a:rPr lang="en-US" sz="1400" dirty="0">
                <a:solidFill>
                  <a:schemeClr val="tx1"/>
                </a:solidFill>
              </a:rPr>
              <a:t>"</a:t>
            </a:r>
            <a:r>
              <a:rPr lang="en-US" sz="1400" i="1" dirty="0">
                <a:solidFill>
                  <a:schemeClr val="tx1"/>
                </a:solidFill>
              </a:rPr>
              <a:t>Unless Microsoft takes immediate action to rectify this situation, </a:t>
            </a:r>
            <a:r>
              <a:rPr lang="en-US" sz="1400" b="1" i="1" dirty="0">
                <a:solidFill>
                  <a:schemeClr val="tx1"/>
                </a:solidFill>
              </a:rPr>
              <a:t>any business or individual using their services to store or transmit sensitive data will have been fundamentally let down by a brand that suggested it was worthy of trust</a:t>
            </a:r>
            <a:r>
              <a:rPr lang="en-US" sz="1400" dirty="0">
                <a:solidFill>
                  <a:schemeClr val="tx1"/>
                </a:solidFill>
              </a:rPr>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88682"/>
            <a:ext cx="9144000" cy="1143000"/>
          </a:xfrm>
          <a:prstGeom prst="rect">
            <a:avLst/>
          </a:prstGeom>
          <a:noFill/>
          <a:ln w="9525">
            <a:noFill/>
            <a:miter lim="800000"/>
            <a:headEnd/>
            <a:tailEnd/>
          </a:ln>
          <a:effectLst/>
        </p:spPr>
        <p:txBody>
          <a:bodyPr/>
          <a:lstStyle/>
          <a:p>
            <a:pPr algn="ctr" defTabSz="914400">
              <a:lnSpc>
                <a:spcPct val="100000"/>
              </a:lnSpc>
            </a:pPr>
            <a:r>
              <a:rPr lang="en-US" sz="1800" b="1" dirty="0">
                <a:solidFill>
                  <a:schemeClr val="tx1"/>
                </a:solidFill>
              </a:rPr>
              <a:t>Example – security concern</a:t>
            </a:r>
          </a:p>
        </p:txBody>
      </p:sp>
      <p:sp>
        <p:nvSpPr>
          <p:cNvPr id="5" name="Rectangle 4"/>
          <p:cNvSpPr/>
          <p:nvPr/>
        </p:nvSpPr>
        <p:spPr>
          <a:xfrm>
            <a:off x="1508760" y="6518342"/>
            <a:ext cx="6217920" cy="203133"/>
          </a:xfrm>
          <a:prstGeom prst="rect">
            <a:avLst/>
          </a:prstGeom>
        </p:spPr>
        <p:txBody>
          <a:bodyPr wrap="square">
            <a:spAutoFit/>
          </a:bodyPr>
          <a:lstStyle/>
          <a:p>
            <a:r>
              <a:rPr lang="en-US" sz="800" b="1" dirty="0"/>
              <a:t>Virtualization Security | By Chris Brenton - </a:t>
            </a:r>
            <a:r>
              <a:rPr lang="en-US" sz="800" dirty="0"/>
              <a:t>https://cloudsecurityalliance.org/wp-content/uploads/2011/11/virtualization-security.pdf</a:t>
            </a:r>
          </a:p>
        </p:txBody>
      </p:sp>
      <p:sp>
        <p:nvSpPr>
          <p:cNvPr id="6" name="Title 1"/>
          <p:cNvSpPr txBox="1">
            <a:spLocks/>
          </p:cNvSpPr>
          <p:nvPr/>
        </p:nvSpPr>
        <p:spPr>
          <a:xfrm>
            <a:off x="182563" y="593725"/>
            <a:ext cx="8686800" cy="639763"/>
          </a:xfrm>
          <a:prstGeom prst="rect">
            <a:avLst/>
          </a:prstGeom>
        </p:spPr>
        <p: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200" b="0" i="0" u="none" strike="noStrike" kern="0" cap="none" spc="0" normalizeH="0" baseline="0" noProof="0" dirty="0">
                <a:ln>
                  <a:noFill/>
                </a:ln>
                <a:solidFill>
                  <a:schemeClr val="tx1"/>
                </a:solidFill>
                <a:effectLst/>
                <a:uLnTx/>
                <a:uFillTx/>
                <a:latin typeface="+mj-lt"/>
                <a:ea typeface="MS PGothic" pitchFamily="34" charset="-128"/>
                <a:cs typeface="ＭＳ Ｐゴシック" charset="0"/>
              </a:rPr>
              <a:t>Potential</a:t>
            </a:r>
            <a:r>
              <a:rPr kumimoji="0" lang="en-US" sz="2200" b="0" i="0" u="none" strike="noStrike" kern="0" cap="none" spc="0" normalizeH="0" noProof="0" dirty="0">
                <a:ln>
                  <a:noFill/>
                </a:ln>
                <a:solidFill>
                  <a:schemeClr val="tx1"/>
                </a:solidFill>
                <a:effectLst/>
                <a:uLnTx/>
                <a:uFillTx/>
                <a:latin typeface="+mj-lt"/>
                <a:ea typeface="MS PGothic" pitchFamily="34" charset="-128"/>
                <a:cs typeface="ＭＳ Ｐゴシック" charset="0"/>
              </a:rPr>
              <a:t> data misplacement</a:t>
            </a:r>
            <a:endParaRPr kumimoji="0" lang="en-US" sz="2200" b="0" i="0" u="none" strike="noStrike" kern="0" cap="none" spc="0" normalizeH="0" baseline="0" noProof="0" dirty="0">
              <a:ln>
                <a:noFill/>
              </a:ln>
              <a:solidFill>
                <a:schemeClr val="tx1"/>
              </a:solidFill>
              <a:effectLst/>
              <a:uLnTx/>
              <a:uFillTx/>
              <a:latin typeface="+mj-lt"/>
              <a:ea typeface="MS PGothic" pitchFamily="34" charset="-128"/>
              <a:cs typeface="ＭＳ Ｐゴシック" charset="0"/>
            </a:endParaRPr>
          </a:p>
        </p:txBody>
      </p:sp>
      <p:pic>
        <p:nvPicPr>
          <p:cNvPr id="2" name="Picture 1"/>
          <p:cNvPicPr>
            <a:picLocks noChangeAspect="1"/>
          </p:cNvPicPr>
          <p:nvPr/>
        </p:nvPicPr>
        <p:blipFill>
          <a:blip r:embed="rId3"/>
          <a:stretch>
            <a:fillRect/>
          </a:stretch>
        </p:blipFill>
        <p:spPr>
          <a:xfrm>
            <a:off x="767238" y="1595666"/>
            <a:ext cx="7609524" cy="366666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88682"/>
            <a:ext cx="9144000" cy="1143000"/>
          </a:xfrm>
          <a:prstGeom prst="rect">
            <a:avLst/>
          </a:prstGeom>
          <a:noFill/>
          <a:ln w="9525">
            <a:noFill/>
            <a:miter lim="800000"/>
            <a:headEnd/>
            <a:tailEnd/>
          </a:ln>
          <a:effectLst/>
        </p:spPr>
        <p:txBody>
          <a:bodyPr/>
          <a:lstStyle/>
          <a:p>
            <a:pPr algn="ctr" defTabSz="914400">
              <a:lnSpc>
                <a:spcPct val="100000"/>
              </a:lnSpc>
            </a:pPr>
            <a:r>
              <a:rPr lang="en-US" sz="1800" b="1" dirty="0">
                <a:solidFill>
                  <a:schemeClr val="tx1"/>
                </a:solidFill>
              </a:rPr>
              <a:t>Example – security concern</a:t>
            </a:r>
          </a:p>
        </p:txBody>
      </p:sp>
      <p:sp>
        <p:nvSpPr>
          <p:cNvPr id="5" name="Rectangle 4"/>
          <p:cNvSpPr/>
          <p:nvPr/>
        </p:nvSpPr>
        <p:spPr>
          <a:xfrm>
            <a:off x="1508760" y="6518342"/>
            <a:ext cx="6217920" cy="203133"/>
          </a:xfrm>
          <a:prstGeom prst="rect">
            <a:avLst/>
          </a:prstGeom>
        </p:spPr>
        <p:txBody>
          <a:bodyPr wrap="square">
            <a:spAutoFit/>
          </a:bodyPr>
          <a:lstStyle/>
          <a:p>
            <a:r>
              <a:rPr lang="en-US" sz="800" b="1" dirty="0"/>
              <a:t>Virtualization Security | By Chris Brenton - </a:t>
            </a:r>
            <a:r>
              <a:rPr lang="en-US" sz="800" dirty="0"/>
              <a:t>https://cloudsecurityalliance.org/wp-content/uploads/2011/11/virtualization-security.pdf</a:t>
            </a:r>
          </a:p>
        </p:txBody>
      </p:sp>
      <p:sp>
        <p:nvSpPr>
          <p:cNvPr id="6" name="Title 1"/>
          <p:cNvSpPr txBox="1">
            <a:spLocks/>
          </p:cNvSpPr>
          <p:nvPr/>
        </p:nvSpPr>
        <p:spPr>
          <a:xfrm>
            <a:off x="182563" y="593725"/>
            <a:ext cx="8686800" cy="639763"/>
          </a:xfrm>
          <a:prstGeom prst="rect">
            <a:avLst/>
          </a:prstGeom>
        </p:spPr>
        <p: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200" b="0" i="0" u="none" strike="noStrike" kern="0" cap="none" spc="0" normalizeH="0" baseline="0" noProof="0" dirty="0">
                <a:ln>
                  <a:noFill/>
                </a:ln>
                <a:solidFill>
                  <a:schemeClr val="tx1"/>
                </a:solidFill>
                <a:effectLst/>
                <a:uLnTx/>
                <a:uFillTx/>
                <a:latin typeface="+mj-lt"/>
                <a:ea typeface="MS PGothic" pitchFamily="34" charset="-128"/>
                <a:cs typeface="ＭＳ Ｐゴシック" charset="0"/>
              </a:rPr>
              <a:t>Layers</a:t>
            </a:r>
            <a:r>
              <a:rPr kumimoji="0" lang="en-US" sz="2200" b="0" i="0" u="none" strike="noStrike" kern="0" cap="none" spc="0" normalizeH="0" noProof="0" dirty="0">
                <a:ln>
                  <a:noFill/>
                </a:ln>
                <a:solidFill>
                  <a:schemeClr val="tx1"/>
                </a:solidFill>
                <a:effectLst/>
                <a:uLnTx/>
                <a:uFillTx/>
                <a:latin typeface="+mj-lt"/>
                <a:ea typeface="MS PGothic" pitchFamily="34" charset="-128"/>
                <a:cs typeface="ＭＳ Ｐゴシック" charset="0"/>
              </a:rPr>
              <a:t> with virtualization</a:t>
            </a:r>
            <a:endParaRPr kumimoji="0" lang="en-US" sz="2200" b="0" i="0" u="none" strike="noStrike" kern="0" cap="none" spc="0" normalizeH="0" baseline="0" noProof="0" dirty="0">
              <a:ln>
                <a:noFill/>
              </a:ln>
              <a:solidFill>
                <a:schemeClr val="tx1"/>
              </a:solidFill>
              <a:effectLst/>
              <a:uLnTx/>
              <a:uFillTx/>
              <a:latin typeface="+mj-lt"/>
              <a:ea typeface="MS PGothic" pitchFamily="34" charset="-128"/>
              <a:cs typeface="ＭＳ Ｐゴシック" charset="0"/>
            </a:endParaRPr>
          </a:p>
        </p:txBody>
      </p:sp>
      <p:pic>
        <p:nvPicPr>
          <p:cNvPr id="3" name="Picture 2"/>
          <p:cNvPicPr>
            <a:picLocks noChangeAspect="1"/>
          </p:cNvPicPr>
          <p:nvPr/>
        </p:nvPicPr>
        <p:blipFill>
          <a:blip r:embed="rId3"/>
          <a:stretch>
            <a:fillRect/>
          </a:stretch>
        </p:blipFill>
        <p:spPr>
          <a:xfrm>
            <a:off x="1014857" y="1319476"/>
            <a:ext cx="7114286" cy="4219048"/>
          </a:xfrm>
          <a:prstGeom prst="rect">
            <a:avLst/>
          </a:prstGeom>
        </p:spPr>
      </p:pic>
    </p:spTree>
    <p:extLst>
      <p:ext uri="{BB962C8B-B14F-4D97-AF65-F5344CB8AC3E}">
        <p14:creationId xmlns:p14="http://schemas.microsoft.com/office/powerpoint/2010/main" val="40730504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p:cNvPicPr>
            <a:picLocks noChangeAspect="1" noChangeArrowheads="1"/>
          </p:cNvPicPr>
          <p:nvPr/>
        </p:nvPicPr>
        <p:blipFill>
          <a:blip r:embed="rId2" cstate="print"/>
          <a:srcRect/>
          <a:stretch>
            <a:fillRect/>
          </a:stretch>
        </p:blipFill>
        <p:spPr bwMode="auto">
          <a:xfrm>
            <a:off x="1103086" y="865411"/>
            <a:ext cx="7358743" cy="5206777"/>
          </a:xfrm>
          <a:prstGeom prst="rect">
            <a:avLst/>
          </a:prstGeom>
          <a:noFill/>
          <a:ln w="9525">
            <a:noFill/>
            <a:miter lim="800000"/>
            <a:headEnd/>
            <a:tailEnd/>
          </a:ln>
        </p:spPr>
      </p:pic>
      <p:sp>
        <p:nvSpPr>
          <p:cNvPr id="5" name="Rectangle 2"/>
          <p:cNvSpPr>
            <a:spLocks noChangeArrowheads="1"/>
          </p:cNvSpPr>
          <p:nvPr/>
        </p:nvSpPr>
        <p:spPr bwMode="auto">
          <a:xfrm>
            <a:off x="0" y="188682"/>
            <a:ext cx="9144000" cy="1143000"/>
          </a:xfrm>
          <a:prstGeom prst="rect">
            <a:avLst/>
          </a:prstGeom>
          <a:noFill/>
          <a:ln w="9525">
            <a:noFill/>
            <a:miter lim="800000"/>
            <a:headEnd/>
            <a:tailEnd/>
          </a:ln>
          <a:effectLst/>
        </p:spPr>
        <p:txBody>
          <a:bodyPr/>
          <a:lstStyle/>
          <a:p>
            <a:pPr algn="ctr" defTabSz="914400">
              <a:lnSpc>
                <a:spcPct val="100000"/>
              </a:lnSpc>
            </a:pPr>
            <a:r>
              <a:rPr lang="en-US" sz="1800" b="1" dirty="0">
                <a:solidFill>
                  <a:schemeClr val="tx1"/>
                </a:solidFill>
              </a:rPr>
              <a:t>Example – security assurance (CMS)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Additional Links and used materials</a:t>
            </a:r>
          </a:p>
        </p:txBody>
      </p:sp>
      <p:sp>
        <p:nvSpPr>
          <p:cNvPr id="3" name="Slide Number Placeholder 2"/>
          <p:cNvSpPr>
            <a:spLocks noGrp="1"/>
          </p:cNvSpPr>
          <p:nvPr>
            <p:ph type="sldNum" sz="quarter" idx="11"/>
          </p:nvPr>
        </p:nvSpPr>
        <p:spPr/>
        <p:txBody>
          <a:bodyPr/>
          <a:lstStyle/>
          <a:p>
            <a:pPr>
              <a:defRPr/>
            </a:pPr>
            <a:fld id="{7759C7FE-BE6B-403C-A13B-DB95E1BBB64B}" type="slidenum">
              <a:rPr lang="en-US" smtClean="0"/>
              <a:pPr>
                <a:defRPr/>
              </a:pPr>
              <a:t>44</a:t>
            </a:fld>
            <a:endParaRPr lang="en-US"/>
          </a:p>
        </p:txBody>
      </p:sp>
      <p:sp>
        <p:nvSpPr>
          <p:cNvPr id="4" name="Rectangle 3"/>
          <p:cNvSpPr/>
          <p:nvPr/>
        </p:nvSpPr>
        <p:spPr>
          <a:xfrm>
            <a:off x="228600" y="960120"/>
            <a:ext cx="8503920" cy="5521512"/>
          </a:xfrm>
          <a:prstGeom prst="rect">
            <a:avLst/>
          </a:prstGeom>
        </p:spPr>
        <p:txBody>
          <a:bodyPr wrap="square">
            <a:spAutoFit/>
          </a:bodyPr>
          <a:lstStyle/>
          <a:p>
            <a:pPr algn="l">
              <a:buFont typeface="Arial" pitchFamily="34" charset="0"/>
              <a:buChar char="•"/>
            </a:pPr>
            <a:r>
              <a:rPr lang="en-US" sz="1400" dirty="0">
                <a:solidFill>
                  <a:schemeClr val="tx1"/>
                </a:solidFill>
              </a:rPr>
              <a:t> Security for cloud computing</a:t>
            </a:r>
          </a:p>
          <a:p>
            <a:pPr algn="l"/>
            <a:r>
              <a:rPr lang="en-US" sz="1000" dirty="0">
                <a:solidFill>
                  <a:schemeClr val="tx1"/>
                </a:solidFill>
                <a:hlinkClick r:id="rId2"/>
              </a:rPr>
              <a:t>http://www.cloudstandardscustomercouncil.org/security-d.htm</a:t>
            </a:r>
            <a:endParaRPr lang="en-US" sz="1000" dirty="0">
              <a:solidFill>
                <a:schemeClr val="tx1"/>
              </a:solidFill>
            </a:endParaRPr>
          </a:p>
          <a:p>
            <a:pPr algn="l">
              <a:buFont typeface="Arial" pitchFamily="34" charset="0"/>
              <a:buChar char="•"/>
            </a:pPr>
            <a:endParaRPr lang="en-US" sz="1400" b="1" dirty="0">
              <a:solidFill>
                <a:schemeClr val="tx1"/>
              </a:solidFill>
            </a:endParaRPr>
          </a:p>
          <a:p>
            <a:pPr algn="l">
              <a:buFont typeface="Arial" pitchFamily="34" charset="0"/>
              <a:buChar char="•"/>
            </a:pPr>
            <a:r>
              <a:rPr lang="en-US" sz="1400" dirty="0">
                <a:solidFill>
                  <a:schemeClr val="tx1"/>
                </a:solidFill>
              </a:rPr>
              <a:t> IBM Security Technology Outlook: An outlook on emerging security technology trends</a:t>
            </a:r>
          </a:p>
          <a:p>
            <a:pPr algn="l"/>
            <a:r>
              <a:rPr lang="en-US" sz="1000" dirty="0">
                <a:solidFill>
                  <a:schemeClr val="tx1"/>
                </a:solidFill>
                <a:hlinkClick r:id="rId3"/>
              </a:rPr>
              <a:t>ftp://public.dhe.ibm.com/software/tivoli/whitepapers/outlook_emerging_security_technology_trends.pdf</a:t>
            </a:r>
            <a:endParaRPr lang="en-US" sz="1000" dirty="0">
              <a:solidFill>
                <a:schemeClr val="tx1"/>
              </a:solidFill>
            </a:endParaRPr>
          </a:p>
          <a:p>
            <a:pPr algn="l"/>
            <a:endParaRPr lang="en-US" sz="1000" dirty="0">
              <a:solidFill>
                <a:schemeClr val="tx1"/>
              </a:solidFill>
            </a:endParaRPr>
          </a:p>
          <a:p>
            <a:pPr algn="l">
              <a:buFont typeface="Arial" pitchFamily="34" charset="0"/>
              <a:buChar char="•"/>
            </a:pPr>
            <a:r>
              <a:rPr lang="en-US" sz="1400" dirty="0">
                <a:solidFill>
                  <a:schemeClr val="tx1"/>
                </a:solidFill>
              </a:rPr>
              <a:t> Security Guidance - IBM Recommendations for the Implementation of Cloud Security</a:t>
            </a:r>
            <a:br>
              <a:rPr lang="en-US" sz="1400" dirty="0">
                <a:solidFill>
                  <a:schemeClr val="tx1"/>
                </a:solidFill>
              </a:rPr>
            </a:br>
            <a:r>
              <a:rPr lang="en-US" sz="1000" dirty="0">
                <a:solidFill>
                  <a:schemeClr val="tx1"/>
                </a:solidFill>
                <a:hlinkClick r:id="rId4"/>
              </a:rPr>
              <a:t>http://www.redbooks.ibm.com/redpapers/pdfs/redp4614.pdf</a:t>
            </a:r>
            <a:endParaRPr lang="en-US" sz="1000" dirty="0">
              <a:solidFill>
                <a:schemeClr val="tx1"/>
              </a:solidFill>
            </a:endParaRPr>
          </a:p>
          <a:p>
            <a:pPr algn="l">
              <a:buFont typeface="Arial" pitchFamily="34" charset="0"/>
              <a:buChar char="•"/>
            </a:pPr>
            <a:endParaRPr lang="en-US" sz="1000" dirty="0">
              <a:solidFill>
                <a:schemeClr val="tx1"/>
              </a:solidFill>
            </a:endParaRPr>
          </a:p>
          <a:p>
            <a:pPr algn="l">
              <a:buFont typeface="Arial" pitchFamily="34" charset="0"/>
              <a:buChar char="•"/>
            </a:pPr>
            <a:r>
              <a:rPr lang="en-US" sz="1400" dirty="0">
                <a:solidFill>
                  <a:schemeClr val="tx1"/>
                </a:solidFill>
              </a:rPr>
              <a:t> Introducing the IBM Security Framework and IBM Security Blueprint to Realize Business-Driven Security</a:t>
            </a:r>
          </a:p>
          <a:p>
            <a:pPr algn="l"/>
            <a:r>
              <a:rPr lang="en-US" sz="1000" dirty="0">
                <a:solidFill>
                  <a:schemeClr val="tx1"/>
                </a:solidFill>
                <a:hlinkClick r:id="rId5"/>
              </a:rPr>
              <a:t>http://www.redbooks.ibm.com/redpapers/pdfs/redp4528.pdf</a:t>
            </a:r>
            <a:endParaRPr lang="en-US" sz="1000" dirty="0">
              <a:solidFill>
                <a:schemeClr val="tx1"/>
              </a:solidFill>
            </a:endParaRPr>
          </a:p>
          <a:p>
            <a:pPr algn="l"/>
            <a:endParaRPr lang="en-US" sz="1000" dirty="0">
              <a:solidFill>
                <a:schemeClr val="tx1"/>
              </a:solidFill>
              <a:hlinkClick r:id="rId4"/>
            </a:endParaRPr>
          </a:p>
          <a:p>
            <a:pPr algn="l">
              <a:buFont typeface="Arial" pitchFamily="34" charset="0"/>
              <a:buChar char="•"/>
            </a:pPr>
            <a:r>
              <a:rPr lang="en-US" sz="1400" dirty="0">
                <a:solidFill>
                  <a:schemeClr val="tx1"/>
                </a:solidFill>
              </a:rPr>
              <a:t> Using the IBM Security Framework and IBM Security Blueprint to Realize Business-Driven Security</a:t>
            </a:r>
          </a:p>
          <a:p>
            <a:pPr algn="l"/>
            <a:r>
              <a:rPr lang="en-US" sz="1000" i="1" dirty="0">
                <a:hlinkClick r:id="rId6"/>
              </a:rPr>
              <a:t>www.redbooks.ibm.com/redbooks/pdfs/</a:t>
            </a:r>
            <a:r>
              <a:rPr lang="en-US" sz="1000" b="1" i="1" dirty="0">
                <a:hlinkClick r:id="rId6"/>
              </a:rPr>
              <a:t>sg248100</a:t>
            </a:r>
            <a:r>
              <a:rPr lang="en-US" sz="1000" i="1" dirty="0">
                <a:hlinkClick r:id="rId6"/>
              </a:rPr>
              <a:t>.pdf</a:t>
            </a:r>
            <a:endParaRPr lang="en-US" sz="1000" i="1" dirty="0"/>
          </a:p>
          <a:p>
            <a:pPr algn="l">
              <a:buFont typeface="Arial" pitchFamily="34" charset="0"/>
              <a:buChar char="•"/>
            </a:pPr>
            <a:endParaRPr lang="en-US" sz="1000" i="1" dirty="0"/>
          </a:p>
          <a:p>
            <a:pPr algn="l">
              <a:buFont typeface="Arial" pitchFamily="34" charset="0"/>
              <a:buChar char="•"/>
            </a:pPr>
            <a:r>
              <a:rPr lang="en-US" sz="1400" dirty="0">
                <a:solidFill>
                  <a:schemeClr val="tx1"/>
                </a:solidFill>
              </a:rPr>
              <a:t> Review and summary of cloud security scenarios - From "Cloud Computing Use Cases Whitepaper" Version 3.0 (cl-rev1security-pdf )</a:t>
            </a:r>
            <a:br>
              <a:rPr lang="en-US" sz="1400" dirty="0">
                <a:solidFill>
                  <a:schemeClr val="tx1"/>
                </a:solidFill>
              </a:rPr>
            </a:br>
            <a:r>
              <a:rPr lang="en-US" sz="1000" dirty="0">
                <a:hlinkClick r:id="rId7"/>
              </a:rPr>
              <a:t> http://www.ibm.com/developerworks/cloud/library/cl-rev1security.html</a:t>
            </a:r>
            <a:endParaRPr lang="en-US" sz="1000" dirty="0"/>
          </a:p>
          <a:p>
            <a:pPr algn="l">
              <a:buFont typeface="Arial" pitchFamily="34" charset="0"/>
              <a:buChar char="•"/>
            </a:pPr>
            <a:endParaRPr lang="en-US" sz="1400" dirty="0">
              <a:solidFill>
                <a:schemeClr val="tx1"/>
              </a:solidFill>
              <a:hlinkClick r:id="rId4"/>
            </a:endParaRPr>
          </a:p>
          <a:p>
            <a:pPr algn="l">
              <a:buFont typeface="Arial" pitchFamily="34" charset="0"/>
              <a:buChar char="•"/>
            </a:pPr>
            <a:r>
              <a:rPr lang="en-US" sz="1400" dirty="0">
                <a:solidFill>
                  <a:schemeClr val="tx1"/>
                </a:solidFill>
              </a:rPr>
              <a:t> IBM Security Services - Security examples – scenarios and solutions (products) that might be used</a:t>
            </a:r>
            <a:endParaRPr lang="en-US" sz="1400" dirty="0">
              <a:solidFill>
                <a:schemeClr val="tx1"/>
              </a:solidFill>
              <a:hlinkClick r:id="rId4"/>
            </a:endParaRPr>
          </a:p>
          <a:p>
            <a:pPr algn="l"/>
            <a:r>
              <a:rPr lang="en-US" sz="1000" dirty="0">
                <a:hlinkClick r:id="rId8"/>
              </a:rPr>
              <a:t>http://public.dhe.ibm.com/common/ssi/ecm/en/sec03016gben/SEC03016GBEN.PDF</a:t>
            </a:r>
            <a:endParaRPr lang="en-US" sz="1000" dirty="0"/>
          </a:p>
          <a:p>
            <a:pPr algn="l"/>
            <a:endParaRPr lang="en-US" sz="1000" dirty="0">
              <a:hlinkClick r:id="rId7"/>
            </a:endParaRPr>
          </a:p>
          <a:p>
            <a:pPr algn="just">
              <a:buFont typeface="Arial" pitchFamily="34" charset="0"/>
              <a:buChar char="•"/>
            </a:pPr>
            <a:r>
              <a:rPr lang="en-US" sz="1600" b="1" dirty="0">
                <a:solidFill>
                  <a:schemeClr val="tx1"/>
                </a:solidFill>
              </a:rPr>
              <a:t> </a:t>
            </a:r>
            <a:r>
              <a:rPr lang="en-US" sz="1400" dirty="0">
                <a:solidFill>
                  <a:schemeClr val="tx1"/>
                </a:solidFill>
              </a:rPr>
              <a:t>Demystifying the cloud: The new economics of cloud computing</a:t>
            </a:r>
          </a:p>
          <a:p>
            <a:pPr algn="l"/>
            <a:r>
              <a:rPr lang="en-US" sz="1000" dirty="0">
                <a:hlinkClick r:id="rId9"/>
              </a:rPr>
              <a:t>https://www-304.ibm.com/events/wwe/grp/grp004.nsf/vLookupPDFs/FINAL--Demystifying%20Cloud--Defining%20a%20Path%20Forward/$file/FINAL--Demystifying%20Cloud--Defining%20a%20Path%20Forward.pdf</a:t>
            </a:r>
            <a:endParaRPr lang="en-US" sz="1000" dirty="0"/>
          </a:p>
          <a:p>
            <a:pPr algn="l"/>
            <a:endParaRPr lang="en-US" sz="1000" dirty="0"/>
          </a:p>
          <a:p>
            <a:pPr algn="l">
              <a:buFont typeface="Arial" pitchFamily="34" charset="0"/>
              <a:buChar char="•"/>
            </a:pPr>
            <a:r>
              <a:rPr lang="en-US" sz="1400" dirty="0">
                <a:solidFill>
                  <a:schemeClr val="tx1"/>
                </a:solidFill>
              </a:rPr>
              <a:t> IBM Cloud Security</a:t>
            </a:r>
            <a:endParaRPr lang="en-US" sz="1000" dirty="0"/>
          </a:p>
          <a:p>
            <a:pPr algn="l"/>
            <a:r>
              <a:rPr lang="en-US" sz="1000" dirty="0">
                <a:hlinkClick r:id="rId10"/>
              </a:rPr>
              <a:t>ftp://ftp.software.ibm.com/software/th/downloads/03_Virtualization_Cloud_Security_How_to_de-risk_Security_in_a_Cloud_Virtual_environment.pdf</a:t>
            </a:r>
            <a:endParaRPr lang="en-US" sz="1000" dirty="0"/>
          </a:p>
          <a:p>
            <a:pPr algn="l"/>
            <a:endParaRPr lang="en-US" sz="1000" dirty="0"/>
          </a:p>
          <a:p>
            <a:pPr algn="l">
              <a:buFont typeface="Arial" pitchFamily="34" charset="0"/>
              <a:buChar char="•"/>
            </a:pPr>
            <a:r>
              <a:rPr lang="en-US" sz="1400" dirty="0">
                <a:solidFill>
                  <a:schemeClr val="tx1"/>
                </a:solidFill>
              </a:rPr>
              <a:t> Cloud Security: Who do you trust?</a:t>
            </a:r>
            <a:endParaRPr lang="en-US" sz="1400" dirty="0">
              <a:solidFill>
                <a:schemeClr val="tx1"/>
              </a:solidFill>
              <a:hlinkClick r:id="rId11"/>
            </a:endParaRPr>
          </a:p>
          <a:p>
            <a:pPr algn="l"/>
            <a:r>
              <a:rPr lang="en-US" sz="1000" dirty="0">
                <a:hlinkClick r:id="rId11"/>
              </a:rPr>
              <a:t>http://www.ibm.com/ibm/files/I581626T50867W87/IBM_Cloud_Security_Who_do_you_trust_LR.pdf</a:t>
            </a:r>
            <a:endParaRPr lang="en-US" sz="1000" dirty="0"/>
          </a:p>
          <a:p>
            <a:pPr algn="l">
              <a:buFont typeface="Arial" pitchFamily="34" charset="0"/>
              <a:buChar char="•"/>
            </a:pPr>
            <a:endParaRPr lang="en-US" sz="1400" dirty="0">
              <a:solidFill>
                <a:schemeClr val="tx1"/>
              </a:solidFill>
            </a:endParaRPr>
          </a:p>
          <a:p>
            <a:pPr algn="l">
              <a:buFont typeface="Arial" pitchFamily="34" charset="0"/>
              <a:buChar char="•"/>
            </a:pPr>
            <a:r>
              <a:rPr lang="en-US" sz="1400" dirty="0">
                <a:solidFill>
                  <a:schemeClr val="tx1"/>
                </a:solidFill>
              </a:rPr>
              <a:t> </a:t>
            </a:r>
            <a:endParaRPr lang="en-US" sz="1000" dirty="0">
              <a:hlinkClick r:id="rId7"/>
            </a:endParaRPr>
          </a:p>
        </p:txBody>
      </p:sp>
    </p:spTree>
    <p:extLst>
      <p:ext uri="{BB962C8B-B14F-4D97-AF65-F5344CB8AC3E}">
        <p14:creationId xmlns:p14="http://schemas.microsoft.com/office/powerpoint/2010/main" val="16208230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Additional Links and used materials</a:t>
            </a:r>
          </a:p>
        </p:txBody>
      </p:sp>
      <p:sp>
        <p:nvSpPr>
          <p:cNvPr id="3" name="Slide Number Placeholder 2"/>
          <p:cNvSpPr>
            <a:spLocks noGrp="1"/>
          </p:cNvSpPr>
          <p:nvPr>
            <p:ph type="sldNum" sz="quarter" idx="11"/>
          </p:nvPr>
        </p:nvSpPr>
        <p:spPr/>
        <p:txBody>
          <a:bodyPr/>
          <a:lstStyle/>
          <a:p>
            <a:pPr>
              <a:defRPr/>
            </a:pPr>
            <a:fld id="{7759C7FE-BE6B-403C-A13B-DB95E1BBB64B}" type="slidenum">
              <a:rPr lang="en-US" smtClean="0"/>
              <a:pPr>
                <a:defRPr/>
              </a:pPr>
              <a:t>45</a:t>
            </a:fld>
            <a:endParaRPr lang="en-US"/>
          </a:p>
        </p:txBody>
      </p:sp>
      <p:sp>
        <p:nvSpPr>
          <p:cNvPr id="4" name="Rectangle 3"/>
          <p:cNvSpPr/>
          <p:nvPr/>
        </p:nvSpPr>
        <p:spPr>
          <a:xfrm>
            <a:off x="228600" y="960120"/>
            <a:ext cx="8503920" cy="2446824"/>
          </a:xfrm>
          <a:prstGeom prst="rect">
            <a:avLst/>
          </a:prstGeom>
        </p:spPr>
        <p:txBody>
          <a:bodyPr wrap="square">
            <a:spAutoFit/>
          </a:bodyPr>
          <a:lstStyle/>
          <a:p>
            <a:pPr algn="l">
              <a:buFont typeface="Arial" pitchFamily="34" charset="0"/>
              <a:buChar char="•"/>
            </a:pPr>
            <a:r>
              <a:rPr lang="en-US" sz="1400" dirty="0">
                <a:solidFill>
                  <a:schemeClr val="tx1"/>
                </a:solidFill>
              </a:rPr>
              <a:t> Cloud Security Alliance - </a:t>
            </a:r>
            <a:r>
              <a:rPr lang="en-US" sz="1400" dirty="0" err="1">
                <a:solidFill>
                  <a:schemeClr val="tx1"/>
                </a:solidFill>
              </a:rPr>
              <a:t>generall</a:t>
            </a:r>
            <a:endParaRPr lang="en-US" sz="1400" dirty="0">
              <a:solidFill>
                <a:schemeClr val="tx1"/>
              </a:solidFill>
            </a:endParaRPr>
          </a:p>
          <a:p>
            <a:pPr algn="l"/>
            <a:r>
              <a:rPr lang="en-US" sz="1000" dirty="0">
                <a:hlinkClick r:id="rId2"/>
              </a:rPr>
              <a:t>https://cloudsecurityalliance.org/</a:t>
            </a:r>
            <a:endParaRPr lang="en-US" sz="1000" dirty="0"/>
          </a:p>
          <a:p>
            <a:pPr algn="l"/>
            <a:r>
              <a:rPr lang="en-US" sz="1000" dirty="0">
                <a:hlinkClick r:id="rId3"/>
              </a:rPr>
              <a:t>https://cloudsecurityalliance.org/education/white-papers-and-educational-material/white-papers/</a:t>
            </a:r>
            <a:endParaRPr lang="en-US" sz="1000" dirty="0"/>
          </a:p>
          <a:p>
            <a:pPr algn="l"/>
            <a:endParaRPr lang="en-US" sz="1000" dirty="0"/>
          </a:p>
          <a:p>
            <a:pPr marL="171450" indent="-171450" algn="l">
              <a:buFont typeface="Arial" pitchFamily="34" charset="0"/>
              <a:buChar char="•"/>
            </a:pPr>
            <a:r>
              <a:rPr lang="en-US" sz="1400" dirty="0">
                <a:solidFill>
                  <a:schemeClr val="tx1"/>
                </a:solidFill>
              </a:rPr>
              <a:t>Security Considerations for Private vs. Public Clouds</a:t>
            </a:r>
          </a:p>
          <a:p>
            <a:pPr algn="l"/>
            <a:r>
              <a:rPr lang="en-US" sz="1000" dirty="0">
                <a:hlinkClick r:id="rId4"/>
              </a:rPr>
              <a:t>https://downloads.cloudsecurityalliance.org/assets/research/collaborative/Security-Considerations-for-Private-vs-Public-Clouds.pdf</a:t>
            </a:r>
            <a:endParaRPr lang="en-US" sz="1000" dirty="0"/>
          </a:p>
          <a:p>
            <a:pPr algn="l"/>
            <a:endParaRPr lang="en-US" sz="1000" dirty="0"/>
          </a:p>
          <a:p>
            <a:pPr marL="171450" indent="-171450" algn="l">
              <a:buFont typeface="Arial" pitchFamily="34" charset="0"/>
              <a:buChar char="•"/>
            </a:pPr>
            <a:r>
              <a:rPr lang="en-US" sz="1400" dirty="0">
                <a:solidFill>
                  <a:schemeClr val="tx1"/>
                </a:solidFill>
              </a:rPr>
              <a:t>Security Guidance for Critical Areas of Focus in Cloud Computing V3.0</a:t>
            </a:r>
          </a:p>
          <a:p>
            <a:pPr algn="l"/>
            <a:r>
              <a:rPr lang="en-US" sz="1000" dirty="0"/>
              <a:t> </a:t>
            </a:r>
            <a:r>
              <a:rPr lang="en-US" sz="1000" dirty="0">
                <a:hlinkClick r:id="rId5"/>
              </a:rPr>
              <a:t>http://www.cloudsecurityalliance.org/guidance/csaguide.v3.0.pdf</a:t>
            </a:r>
            <a:endParaRPr lang="en-US" sz="1000" dirty="0"/>
          </a:p>
          <a:p>
            <a:pPr algn="l"/>
            <a:endParaRPr lang="en-US" sz="1000" dirty="0"/>
          </a:p>
          <a:p>
            <a:pPr marL="171450" indent="-171450" algn="l">
              <a:buFont typeface="Arial" pitchFamily="34" charset="0"/>
              <a:buChar char="•"/>
            </a:pPr>
            <a:endParaRPr lang="en-US" sz="1400" dirty="0">
              <a:solidFill>
                <a:schemeClr val="tx1"/>
              </a:solidFill>
            </a:endParaRPr>
          </a:p>
          <a:p>
            <a:pPr marL="171450" indent="-171450" algn="l">
              <a:buFont typeface="Arial" pitchFamily="34" charset="0"/>
              <a:buChar char="•"/>
            </a:pPr>
            <a:r>
              <a:rPr lang="en-US" sz="1400" dirty="0">
                <a:solidFill>
                  <a:schemeClr val="tx1"/>
                </a:solidFill>
              </a:rPr>
              <a:t>Building multi-tenancy applications with IBM middleware</a:t>
            </a:r>
            <a:endParaRPr lang="en-US" sz="1000" dirty="0"/>
          </a:p>
          <a:p>
            <a:pPr algn="l"/>
            <a:r>
              <a:rPr lang="en-US" sz="1000" dirty="0">
                <a:hlinkClick r:id="rId6"/>
              </a:rPr>
              <a:t>https://www6.software.ibm.com/developerworks/offers/techbriefings/cc4d-replays/session2_dcarew.pdf</a:t>
            </a:r>
            <a:endParaRPr lang="en-US" sz="1000" dirty="0"/>
          </a:p>
          <a:p>
            <a:pPr algn="l"/>
            <a:endParaRPr lang="en-US" sz="1000" dirty="0">
              <a:hlinkClick r:id="rId7"/>
            </a:endParaRPr>
          </a:p>
          <a:p>
            <a:pPr algn="l"/>
            <a:endParaRPr lang="en-US" sz="1000" dirty="0">
              <a:hlinkClick r:id="rId7"/>
            </a:endParaRPr>
          </a:p>
        </p:txBody>
      </p:sp>
    </p:spTree>
    <p:extLst>
      <p:ext uri="{BB962C8B-B14F-4D97-AF65-F5344CB8AC3E}">
        <p14:creationId xmlns:p14="http://schemas.microsoft.com/office/powerpoint/2010/main" val="518536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7759C7FE-BE6B-403C-A13B-DB95E1BBB64B}" type="slidenum">
              <a:rPr lang="en-US" smtClean="0"/>
              <a:pPr>
                <a:defRPr/>
              </a:pPr>
              <a:t>46</a:t>
            </a:fld>
            <a:endParaRPr lang="en-US"/>
          </a:p>
        </p:txBody>
      </p:sp>
      <p:sp>
        <p:nvSpPr>
          <p:cNvPr id="4" name="Rectangle 3"/>
          <p:cNvSpPr/>
          <p:nvPr/>
        </p:nvSpPr>
        <p:spPr>
          <a:xfrm>
            <a:off x="192723" y="3337560"/>
            <a:ext cx="8503920" cy="701731"/>
          </a:xfrm>
          <a:prstGeom prst="rect">
            <a:avLst/>
          </a:prstGeom>
        </p:spPr>
        <p:txBody>
          <a:bodyPr wrap="square">
            <a:spAutoFit/>
          </a:bodyPr>
          <a:lstStyle/>
          <a:p>
            <a:r>
              <a:rPr lang="en-US" sz="4400" dirty="0">
                <a:solidFill>
                  <a:schemeClr val="tx1"/>
                </a:solidFill>
              </a:rPr>
              <a:t>BACKUP SLIDES</a:t>
            </a:r>
            <a:endParaRPr lang="en-US" sz="2800" dirty="0">
              <a:hlinkClick r:id="rId2"/>
            </a:endParaRPr>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34596382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82562" y="593725"/>
            <a:ext cx="8778557" cy="639763"/>
          </a:xfrm>
        </p:spPr>
        <p:txBody>
          <a:bodyPr/>
          <a:lstStyle/>
          <a:p>
            <a:r>
              <a:rPr lang="en-US" dirty="0">
                <a:solidFill>
                  <a:schemeClr val="tx1"/>
                </a:solidFill>
              </a:rPr>
              <a:t>Security risks associated with cloud computing that must be adequately addressed</a:t>
            </a:r>
            <a:br>
              <a:rPr lang="en-US" dirty="0"/>
            </a:br>
            <a:endParaRPr lang="en-US" dirty="0"/>
          </a:p>
        </p:txBody>
      </p:sp>
      <p:sp>
        <p:nvSpPr>
          <p:cNvPr id="13315" name="Slide Number Placeholder 2"/>
          <p:cNvSpPr>
            <a:spLocks noGrp="1"/>
          </p:cNvSpPr>
          <p:nvPr>
            <p:ph type="sldNum" sz="quarter" idx="11"/>
          </p:nvPr>
        </p:nvSpPr>
        <p:spPr>
          <a:noFill/>
        </p:spPr>
        <p:txBody>
          <a:bodyPr/>
          <a:lstStyle/>
          <a:p>
            <a:fld id="{C5D4F83C-D49E-414A-9720-80E8D62B99DD}" type="slidenum">
              <a:rPr lang="en-US" smtClean="0">
                <a:latin typeface="Arial" charset="0"/>
                <a:ea typeface="MS PGothic" pitchFamily="34" charset="-128"/>
                <a:cs typeface="Arial" charset="0"/>
              </a:rPr>
              <a:pPr/>
              <a:t>47</a:t>
            </a:fld>
            <a:endParaRPr lang="en-US">
              <a:latin typeface="Arial" charset="0"/>
              <a:ea typeface="MS PGothic" pitchFamily="34" charset="-128"/>
              <a:cs typeface="Arial" charset="0"/>
            </a:endParaRPr>
          </a:p>
        </p:txBody>
      </p:sp>
      <p:sp>
        <p:nvSpPr>
          <p:cNvPr id="5" name="Rectangle 4"/>
          <p:cNvSpPr/>
          <p:nvPr/>
        </p:nvSpPr>
        <p:spPr>
          <a:xfrm>
            <a:off x="228600" y="1325880"/>
            <a:ext cx="8321040" cy="2585323"/>
          </a:xfrm>
          <a:prstGeom prst="rect">
            <a:avLst/>
          </a:prstGeom>
        </p:spPr>
        <p:txBody>
          <a:bodyPr wrap="square">
            <a:spAutoFit/>
          </a:bodyPr>
          <a:lstStyle/>
          <a:p>
            <a:pPr algn="just">
              <a:buFont typeface="Arial" pitchFamily="34" charset="0"/>
              <a:buChar char="•"/>
            </a:pPr>
            <a:r>
              <a:rPr lang="en-US" sz="1400" dirty="0">
                <a:solidFill>
                  <a:schemeClr val="tx1"/>
                </a:solidFill>
              </a:rPr>
              <a:t> Loss of governance. </a:t>
            </a:r>
          </a:p>
          <a:p>
            <a:pPr algn="just"/>
            <a:r>
              <a:rPr lang="en-US" sz="1400" dirty="0">
                <a:solidFill>
                  <a:schemeClr val="tx1"/>
                </a:solidFill>
              </a:rPr>
              <a:t>• Responsibility ambiguity. </a:t>
            </a:r>
          </a:p>
          <a:p>
            <a:pPr algn="just"/>
            <a:r>
              <a:rPr lang="en-US" sz="1400" dirty="0">
                <a:solidFill>
                  <a:schemeClr val="tx1"/>
                </a:solidFill>
              </a:rPr>
              <a:t>• Isolation failure. </a:t>
            </a:r>
          </a:p>
          <a:p>
            <a:pPr algn="just">
              <a:buFont typeface="Arial" pitchFamily="34" charset="0"/>
              <a:buChar char="•"/>
            </a:pPr>
            <a:r>
              <a:rPr lang="en-US" sz="1400" dirty="0">
                <a:solidFill>
                  <a:schemeClr val="tx1"/>
                </a:solidFill>
              </a:rPr>
              <a:t> Vendor lock‐in. </a:t>
            </a:r>
          </a:p>
          <a:p>
            <a:pPr algn="just"/>
            <a:r>
              <a:rPr lang="en-US" sz="1400" dirty="0">
                <a:solidFill>
                  <a:schemeClr val="tx1"/>
                </a:solidFill>
              </a:rPr>
              <a:t>• Compliance and legal risks. </a:t>
            </a:r>
          </a:p>
          <a:p>
            <a:pPr algn="just">
              <a:buFont typeface="Arial" pitchFamily="34" charset="0"/>
              <a:buChar char="•"/>
            </a:pPr>
            <a:r>
              <a:rPr lang="en-US" sz="1400" dirty="0">
                <a:solidFill>
                  <a:schemeClr val="tx1"/>
                </a:solidFill>
              </a:rPr>
              <a:t> Handling of security incidents. </a:t>
            </a:r>
          </a:p>
          <a:p>
            <a:pPr algn="just"/>
            <a:r>
              <a:rPr lang="en-US" sz="1400" dirty="0">
                <a:solidFill>
                  <a:schemeClr val="tx1"/>
                </a:solidFill>
              </a:rPr>
              <a:t>• Management interface vulnerability. </a:t>
            </a:r>
          </a:p>
          <a:p>
            <a:pPr algn="just"/>
            <a:r>
              <a:rPr lang="en-US" sz="1400" dirty="0">
                <a:solidFill>
                  <a:schemeClr val="tx1"/>
                </a:solidFill>
              </a:rPr>
              <a:t>• Data protection. </a:t>
            </a:r>
          </a:p>
          <a:p>
            <a:pPr algn="just">
              <a:buFont typeface="Arial" pitchFamily="34" charset="0"/>
              <a:buChar char="•"/>
            </a:pPr>
            <a:r>
              <a:rPr lang="en-US" sz="1400" dirty="0">
                <a:solidFill>
                  <a:schemeClr val="tx1"/>
                </a:solidFill>
              </a:rPr>
              <a:t> Malicious behavior of insiders.. </a:t>
            </a:r>
          </a:p>
          <a:p>
            <a:pPr algn="just">
              <a:buFont typeface="Arial" pitchFamily="34" charset="0"/>
              <a:buChar char="•"/>
            </a:pPr>
            <a:r>
              <a:rPr lang="en-US" sz="1400" dirty="0">
                <a:solidFill>
                  <a:schemeClr val="tx1"/>
                </a:solidFill>
              </a:rPr>
              <a:t> Business failure of the provider. </a:t>
            </a:r>
          </a:p>
          <a:p>
            <a:pPr algn="just">
              <a:buFont typeface="Arial" pitchFamily="34" charset="0"/>
              <a:buChar char="•"/>
            </a:pPr>
            <a:r>
              <a:rPr lang="en-US" sz="1400" dirty="0">
                <a:solidFill>
                  <a:schemeClr val="tx1"/>
                </a:solidFill>
              </a:rPr>
              <a:t> Service unavailability. </a:t>
            </a:r>
          </a:p>
          <a:p>
            <a:pPr algn="just">
              <a:buFont typeface="Arial" pitchFamily="34" charset="0"/>
              <a:buChar char="•"/>
            </a:pPr>
            <a:r>
              <a:rPr lang="en-US" sz="1400" dirty="0">
                <a:solidFill>
                  <a:schemeClr val="tx1"/>
                </a:solidFill>
              </a:rPr>
              <a:t> Insecure or incomplete data deletion</a:t>
            </a:r>
          </a:p>
          <a:p>
            <a:pPr algn="l"/>
            <a:endParaRPr lang="en-US" sz="1200" b="1" dirty="0">
              <a:solidFill>
                <a:schemeClr val="tx1"/>
              </a:solidFill>
            </a:endParaRPr>
          </a:p>
        </p:txBody>
      </p:sp>
      <p:sp>
        <p:nvSpPr>
          <p:cNvPr id="6" name="Rectangle 5"/>
          <p:cNvSpPr/>
          <p:nvPr/>
        </p:nvSpPr>
        <p:spPr>
          <a:xfrm>
            <a:off x="228600" y="6126480"/>
            <a:ext cx="8503920" cy="276999"/>
          </a:xfrm>
          <a:prstGeom prst="rect">
            <a:avLst/>
          </a:prstGeom>
        </p:spPr>
        <p:txBody>
          <a:bodyPr wrap="square">
            <a:spAutoFit/>
          </a:bodyPr>
          <a:lstStyle/>
          <a:p>
            <a:pPr algn="l" eaLnBrk="0" hangingPunct="0">
              <a:lnSpc>
                <a:spcPct val="100000"/>
              </a:lnSpc>
              <a:spcBef>
                <a:spcPct val="30000"/>
              </a:spcBef>
              <a:defRPr/>
            </a:pPr>
            <a:r>
              <a:rPr lang="en-US" sz="1200" dirty="0">
                <a:solidFill>
                  <a:schemeClr val="tx1"/>
                </a:solidFill>
              </a:rPr>
              <a:t>Source and details description on </a:t>
            </a:r>
            <a:r>
              <a:rPr lang="en-US" sz="1200" dirty="0">
                <a:solidFill>
                  <a:schemeClr val="tx1"/>
                </a:solidFill>
                <a:hlinkClick r:id="rId3"/>
              </a:rPr>
              <a:t>http://www.cloudstandardscustomercouncil.org/security-d.htm</a:t>
            </a:r>
            <a:endParaRPr lang="en-US" sz="1200" dirty="0">
              <a:solidFill>
                <a:schemeClr val="tx1"/>
              </a:solidFill>
            </a:endParaRPr>
          </a:p>
        </p:txBody>
      </p:sp>
      <p:pic>
        <p:nvPicPr>
          <p:cNvPr id="46082" name="Picture 2"/>
          <p:cNvPicPr>
            <a:picLocks noChangeAspect="1" noChangeArrowheads="1"/>
          </p:cNvPicPr>
          <p:nvPr/>
        </p:nvPicPr>
        <p:blipFill>
          <a:blip r:embed="rId4"/>
          <a:srcRect/>
          <a:stretch>
            <a:fillRect/>
          </a:stretch>
        </p:blipFill>
        <p:spPr bwMode="auto">
          <a:xfrm>
            <a:off x="5029200" y="1325880"/>
            <a:ext cx="2819400" cy="20193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Security challenges and questions in nutshell</a:t>
            </a:r>
          </a:p>
        </p:txBody>
      </p:sp>
      <p:sp>
        <p:nvSpPr>
          <p:cNvPr id="3" name="Slide Number Placeholder 2"/>
          <p:cNvSpPr>
            <a:spLocks noGrp="1"/>
          </p:cNvSpPr>
          <p:nvPr>
            <p:ph type="sldNum" sz="quarter" idx="11"/>
          </p:nvPr>
        </p:nvSpPr>
        <p:spPr/>
        <p:txBody>
          <a:bodyPr/>
          <a:lstStyle/>
          <a:p>
            <a:pPr>
              <a:defRPr/>
            </a:pPr>
            <a:fld id="{7759C7FE-BE6B-403C-A13B-DB95E1BBB64B}" type="slidenum">
              <a:rPr lang="en-US" smtClean="0"/>
              <a:pPr>
                <a:defRPr/>
              </a:pPr>
              <a:t>48</a:t>
            </a:fld>
            <a:endParaRPr lang="en-US"/>
          </a:p>
        </p:txBody>
      </p:sp>
      <p:sp>
        <p:nvSpPr>
          <p:cNvPr id="6" name="Rectangle 5"/>
          <p:cNvSpPr/>
          <p:nvPr/>
        </p:nvSpPr>
        <p:spPr>
          <a:xfrm>
            <a:off x="228600" y="1051560"/>
            <a:ext cx="8275320" cy="4745915"/>
          </a:xfrm>
          <a:prstGeom prst="rect">
            <a:avLst/>
          </a:prstGeom>
        </p:spPr>
        <p:txBody>
          <a:bodyPr wrap="square">
            <a:spAutoFit/>
          </a:bodyPr>
          <a:lstStyle/>
          <a:p>
            <a:pPr algn="just"/>
            <a:r>
              <a:rPr lang="en-US" sz="1400" b="1" dirty="0">
                <a:solidFill>
                  <a:schemeClr val="tx1"/>
                </a:solidFill>
              </a:rPr>
              <a:t>Governance</a:t>
            </a:r>
          </a:p>
          <a:p>
            <a:pPr algn="just"/>
            <a:r>
              <a:rPr lang="en-US" sz="1400" dirty="0">
                <a:solidFill>
                  <a:schemeClr val="tx1"/>
                </a:solidFill>
              </a:rPr>
              <a:t>Achieving and maintaining governance and compliance in cloud environments brings new challenges to many organizations. (This paper should not be seen as legal advice or guidance specific to any one organization.) </a:t>
            </a:r>
          </a:p>
          <a:p>
            <a:pPr algn="just"/>
            <a:endParaRPr lang="en-US" sz="1400" dirty="0">
              <a:solidFill>
                <a:schemeClr val="tx1"/>
              </a:solidFill>
            </a:endParaRPr>
          </a:p>
          <a:p>
            <a:pPr algn="just"/>
            <a:r>
              <a:rPr lang="en-US" sz="1400" dirty="0">
                <a:solidFill>
                  <a:schemeClr val="tx1"/>
                </a:solidFill>
              </a:rPr>
              <a:t>Things you might need to consider include:</a:t>
            </a:r>
          </a:p>
          <a:p>
            <a:pPr algn="just"/>
            <a:endParaRPr lang="en-US" sz="1400" dirty="0">
              <a:solidFill>
                <a:schemeClr val="tx1"/>
              </a:solidFill>
            </a:endParaRPr>
          </a:p>
          <a:p>
            <a:pPr lvl="1" algn="just"/>
            <a:r>
              <a:rPr lang="en-US" sz="1400" b="1" dirty="0">
                <a:solidFill>
                  <a:schemeClr val="tx1"/>
                </a:solidFill>
              </a:rPr>
              <a:t>Jurisdiction and regulatory requirements</a:t>
            </a:r>
          </a:p>
          <a:p>
            <a:pPr lvl="1" algn="just">
              <a:buFont typeface="Arial" pitchFamily="34" charset="0"/>
              <a:buChar char="•"/>
            </a:pPr>
            <a:r>
              <a:rPr lang="en-US" sz="1400" dirty="0">
                <a:solidFill>
                  <a:schemeClr val="tx1"/>
                </a:solidFill>
              </a:rPr>
              <a:t> Can data be accessed and stored at rest within regulatory  constraints?</a:t>
            </a:r>
          </a:p>
          <a:p>
            <a:pPr lvl="1" algn="just">
              <a:buFont typeface="Arial" pitchFamily="34" charset="0"/>
              <a:buChar char="•"/>
            </a:pPr>
            <a:r>
              <a:rPr lang="en-US" sz="1400" dirty="0">
                <a:solidFill>
                  <a:schemeClr val="tx1"/>
                </a:solidFill>
              </a:rPr>
              <a:t> Are development, test and operational clouds managing data within the required jurisdictions including backups?</a:t>
            </a:r>
          </a:p>
          <a:p>
            <a:pPr lvl="1" algn="just"/>
            <a:endParaRPr lang="en-US" sz="1400" b="1" dirty="0">
              <a:solidFill>
                <a:schemeClr val="tx1"/>
              </a:solidFill>
            </a:endParaRPr>
          </a:p>
          <a:p>
            <a:pPr lvl="1" algn="just"/>
            <a:r>
              <a:rPr lang="en-US" sz="1400" b="1" dirty="0">
                <a:solidFill>
                  <a:schemeClr val="tx1"/>
                </a:solidFill>
              </a:rPr>
              <a:t>Complying with Export/Import controls</a:t>
            </a:r>
          </a:p>
          <a:p>
            <a:pPr lvl="1" algn="just">
              <a:buFont typeface="Arial" pitchFamily="34" charset="0"/>
              <a:buChar char="•"/>
            </a:pPr>
            <a:r>
              <a:rPr lang="en-US" sz="1400" dirty="0">
                <a:solidFill>
                  <a:schemeClr val="tx1"/>
                </a:solidFill>
              </a:rPr>
              <a:t>Applying encryption software to data in the cloud, are these controls permitted in a particular country/jurisdiction?</a:t>
            </a:r>
          </a:p>
          <a:p>
            <a:pPr lvl="1" algn="just">
              <a:buFont typeface="Arial" pitchFamily="34" charset="0"/>
              <a:buChar char="•"/>
            </a:pPr>
            <a:r>
              <a:rPr lang="en-US" sz="1400" dirty="0">
                <a:solidFill>
                  <a:schemeClr val="tx1"/>
                </a:solidFill>
              </a:rPr>
              <a:t>Can you legally operate with the security mechanisms being applied?</a:t>
            </a:r>
          </a:p>
          <a:p>
            <a:pPr lvl="1" algn="just">
              <a:buFont typeface="Arial" pitchFamily="34" charset="0"/>
              <a:buChar char="•"/>
            </a:pPr>
            <a:endParaRPr lang="en-US" sz="1400" dirty="0">
              <a:solidFill>
                <a:schemeClr val="tx1"/>
              </a:solidFill>
            </a:endParaRPr>
          </a:p>
          <a:p>
            <a:pPr lvl="1" algn="just"/>
            <a:r>
              <a:rPr lang="en-US" sz="1400" b="1" dirty="0">
                <a:solidFill>
                  <a:schemeClr val="tx1"/>
                </a:solidFill>
              </a:rPr>
              <a:t>Compliance of the infrastructure</a:t>
            </a:r>
          </a:p>
          <a:p>
            <a:pPr lvl="1" algn="just">
              <a:buFont typeface="Arial" pitchFamily="34" charset="0"/>
              <a:buChar char="•"/>
            </a:pPr>
            <a:r>
              <a:rPr lang="en-US" sz="1400" dirty="0">
                <a:solidFill>
                  <a:schemeClr val="tx1"/>
                </a:solidFill>
              </a:rPr>
              <a:t>Are you buying into a cloud architecture/infrastructure/ service which is not compliant?</a:t>
            </a:r>
          </a:p>
          <a:p>
            <a:pPr lvl="1" algn="just"/>
            <a:endParaRPr lang="en-US" sz="1400" b="1" dirty="0">
              <a:solidFill>
                <a:schemeClr val="tx1"/>
              </a:solidFill>
            </a:endParaRPr>
          </a:p>
          <a:p>
            <a:pPr lvl="1" algn="just"/>
            <a:r>
              <a:rPr lang="en-US" sz="1400" b="1" dirty="0">
                <a:solidFill>
                  <a:schemeClr val="tx1"/>
                </a:solidFill>
              </a:rPr>
              <a:t>Audit and reporting</a:t>
            </a:r>
          </a:p>
          <a:p>
            <a:pPr lvl="1" algn="just">
              <a:buFont typeface="Arial" pitchFamily="34" charset="0"/>
              <a:buChar char="•"/>
            </a:pPr>
            <a:r>
              <a:rPr lang="en-US" sz="1400" dirty="0">
                <a:solidFill>
                  <a:schemeClr val="tx1"/>
                </a:solidFill>
              </a:rPr>
              <a:t>Can you provide the required evidence and reports to show compliance to regulations such as PCI and SOX? </a:t>
            </a:r>
          </a:p>
          <a:p>
            <a:pPr lvl="1" algn="just">
              <a:buFont typeface="Arial" pitchFamily="34" charset="0"/>
              <a:buChar char="•"/>
            </a:pPr>
            <a:r>
              <a:rPr lang="en-US" sz="1400" dirty="0">
                <a:solidFill>
                  <a:schemeClr val="tx1"/>
                </a:solidFill>
              </a:rPr>
              <a:t>Can you satisfy legal requirements for information when operating in the cloud?</a:t>
            </a:r>
          </a:p>
        </p:txBody>
      </p:sp>
      <p:pic>
        <p:nvPicPr>
          <p:cNvPr id="44033" name="Picture 1"/>
          <p:cNvPicPr>
            <a:picLocks noChangeAspect="1" noChangeArrowheads="1"/>
          </p:cNvPicPr>
          <p:nvPr/>
        </p:nvPicPr>
        <p:blipFill>
          <a:blip r:embed="rId2"/>
          <a:srcRect/>
          <a:stretch>
            <a:fillRect/>
          </a:stretch>
        </p:blipFill>
        <p:spPr bwMode="auto">
          <a:xfrm>
            <a:off x="7360920" y="1737360"/>
            <a:ext cx="1021556" cy="9906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Security challenges and questions in nutshell</a:t>
            </a:r>
          </a:p>
        </p:txBody>
      </p:sp>
      <p:sp>
        <p:nvSpPr>
          <p:cNvPr id="3" name="Slide Number Placeholder 2"/>
          <p:cNvSpPr>
            <a:spLocks noGrp="1"/>
          </p:cNvSpPr>
          <p:nvPr>
            <p:ph type="sldNum" sz="quarter" idx="11"/>
          </p:nvPr>
        </p:nvSpPr>
        <p:spPr/>
        <p:txBody>
          <a:bodyPr/>
          <a:lstStyle/>
          <a:p>
            <a:pPr>
              <a:defRPr/>
            </a:pPr>
            <a:fld id="{7759C7FE-BE6B-403C-A13B-DB95E1BBB64B}" type="slidenum">
              <a:rPr lang="en-US" smtClean="0"/>
              <a:pPr>
                <a:defRPr/>
              </a:pPr>
              <a:t>49</a:t>
            </a:fld>
            <a:endParaRPr lang="en-US"/>
          </a:p>
        </p:txBody>
      </p:sp>
      <p:sp>
        <p:nvSpPr>
          <p:cNvPr id="6" name="Rectangle 5"/>
          <p:cNvSpPr/>
          <p:nvPr/>
        </p:nvSpPr>
        <p:spPr>
          <a:xfrm>
            <a:off x="228600" y="868680"/>
            <a:ext cx="8275320" cy="4745915"/>
          </a:xfrm>
          <a:prstGeom prst="rect">
            <a:avLst/>
          </a:prstGeom>
        </p:spPr>
        <p:txBody>
          <a:bodyPr wrap="square">
            <a:spAutoFit/>
          </a:bodyPr>
          <a:lstStyle/>
          <a:p>
            <a:pPr algn="just"/>
            <a:endParaRPr lang="en-US" sz="1400" dirty="0">
              <a:solidFill>
                <a:schemeClr val="tx1"/>
              </a:solidFill>
            </a:endParaRPr>
          </a:p>
          <a:p>
            <a:pPr algn="just"/>
            <a:endParaRPr lang="en-US" sz="1400" dirty="0">
              <a:solidFill>
                <a:schemeClr val="tx1"/>
              </a:solidFill>
            </a:endParaRPr>
          </a:p>
          <a:p>
            <a:pPr algn="just"/>
            <a:endParaRPr lang="en-US" sz="1400" dirty="0">
              <a:solidFill>
                <a:schemeClr val="tx1"/>
              </a:solidFill>
            </a:endParaRPr>
          </a:p>
          <a:p>
            <a:pPr algn="just"/>
            <a:endParaRPr lang="en-US" sz="1400" dirty="0">
              <a:solidFill>
                <a:schemeClr val="tx1"/>
              </a:solidFill>
            </a:endParaRPr>
          </a:p>
          <a:p>
            <a:pPr algn="just"/>
            <a:endParaRPr lang="en-US" sz="1400" dirty="0">
              <a:solidFill>
                <a:schemeClr val="tx1"/>
              </a:solidFill>
            </a:endParaRPr>
          </a:p>
          <a:p>
            <a:pPr algn="just"/>
            <a:endParaRPr lang="en-US" sz="1400" dirty="0">
              <a:solidFill>
                <a:schemeClr val="tx1"/>
              </a:solidFill>
            </a:endParaRPr>
          </a:p>
          <a:p>
            <a:pPr algn="just"/>
            <a:r>
              <a:rPr lang="en-US" sz="1400" dirty="0">
                <a:solidFill>
                  <a:schemeClr val="tx1"/>
                </a:solidFill>
              </a:rPr>
              <a:t>Other key issues include:</a:t>
            </a:r>
          </a:p>
          <a:p>
            <a:pPr algn="just"/>
            <a:endParaRPr lang="en-US" sz="1400" dirty="0">
              <a:solidFill>
                <a:schemeClr val="tx1"/>
              </a:solidFill>
            </a:endParaRPr>
          </a:p>
          <a:p>
            <a:pPr lvl="1" algn="just"/>
            <a:r>
              <a:rPr lang="en-US" sz="1400" b="1" dirty="0">
                <a:solidFill>
                  <a:schemeClr val="tx1"/>
                </a:solidFill>
              </a:rPr>
              <a:t>Data location and segregation</a:t>
            </a:r>
          </a:p>
          <a:p>
            <a:pPr lvl="1" algn="just">
              <a:buFont typeface="Arial" pitchFamily="34" charset="0"/>
              <a:buChar char="•"/>
            </a:pPr>
            <a:r>
              <a:rPr lang="en-US" sz="1400" dirty="0">
                <a:solidFill>
                  <a:schemeClr val="tx1"/>
                </a:solidFill>
              </a:rPr>
              <a:t>Where does the data reside? How do you know?</a:t>
            </a:r>
          </a:p>
          <a:p>
            <a:pPr lvl="1" algn="just">
              <a:buFont typeface="Arial" pitchFamily="34" charset="0"/>
              <a:buChar char="•"/>
            </a:pPr>
            <a:r>
              <a:rPr lang="en-US" sz="1400" dirty="0">
                <a:solidFill>
                  <a:schemeClr val="tx1"/>
                </a:solidFill>
              </a:rPr>
              <a:t>What happens when investigations require access  to servers and possibly other people’s data?</a:t>
            </a:r>
          </a:p>
          <a:p>
            <a:pPr lvl="1" algn="just"/>
            <a:endParaRPr lang="en-US" sz="1400" b="1" dirty="0">
              <a:solidFill>
                <a:schemeClr val="tx1"/>
              </a:solidFill>
            </a:endParaRPr>
          </a:p>
          <a:p>
            <a:pPr lvl="1" algn="just"/>
            <a:r>
              <a:rPr lang="en-US" sz="1400" b="1" dirty="0">
                <a:solidFill>
                  <a:schemeClr val="tx1"/>
                </a:solidFill>
              </a:rPr>
              <a:t>Data footprints</a:t>
            </a:r>
          </a:p>
          <a:p>
            <a:pPr lvl="1" algn="just">
              <a:buFont typeface="Arial" pitchFamily="34" charset="0"/>
              <a:buChar char="•"/>
            </a:pPr>
            <a:r>
              <a:rPr lang="en-US" sz="1400" dirty="0">
                <a:solidFill>
                  <a:schemeClr val="tx1"/>
                </a:solidFill>
              </a:rPr>
              <a:t>How do you ensure that the data is where you need it when you need it, yet not left behind?</a:t>
            </a:r>
          </a:p>
          <a:p>
            <a:pPr lvl="1" algn="just">
              <a:buFont typeface="Arial" pitchFamily="34" charset="0"/>
              <a:buChar char="•"/>
            </a:pPr>
            <a:r>
              <a:rPr lang="en-US" sz="1400" dirty="0">
                <a:solidFill>
                  <a:schemeClr val="tx1"/>
                </a:solidFill>
              </a:rPr>
              <a:t>How is it deleted?</a:t>
            </a:r>
          </a:p>
          <a:p>
            <a:pPr lvl="1" algn="just">
              <a:buFont typeface="Arial" pitchFamily="34" charset="0"/>
              <a:buChar char="•"/>
            </a:pPr>
            <a:r>
              <a:rPr lang="en-US" sz="1400" dirty="0">
                <a:solidFill>
                  <a:schemeClr val="tx1"/>
                </a:solidFill>
              </a:rPr>
              <a:t>Can the application code be exposed in the cloud?</a:t>
            </a:r>
          </a:p>
          <a:p>
            <a:pPr lvl="1" algn="just"/>
            <a:endParaRPr lang="en-US" sz="1400" b="1" dirty="0">
              <a:solidFill>
                <a:schemeClr val="tx1"/>
              </a:solidFill>
            </a:endParaRPr>
          </a:p>
          <a:p>
            <a:pPr lvl="1" algn="just"/>
            <a:r>
              <a:rPr lang="en-US" sz="1400" b="1" dirty="0">
                <a:solidFill>
                  <a:schemeClr val="tx1"/>
                </a:solidFill>
              </a:rPr>
              <a:t>Backup and recovery</a:t>
            </a:r>
          </a:p>
          <a:p>
            <a:pPr lvl="1" algn="just">
              <a:buFont typeface="Arial" pitchFamily="34" charset="0"/>
              <a:buChar char="•"/>
            </a:pPr>
            <a:r>
              <a:rPr lang="en-US" sz="1400" dirty="0">
                <a:solidFill>
                  <a:schemeClr val="tx1"/>
                </a:solidFill>
              </a:rPr>
              <a:t>How can you retrieve data when you need it? </a:t>
            </a:r>
          </a:p>
          <a:p>
            <a:pPr lvl="1" algn="just">
              <a:buFont typeface="Arial" pitchFamily="34" charset="0"/>
              <a:buChar char="•"/>
            </a:pPr>
            <a:r>
              <a:rPr lang="en-US" sz="1400" dirty="0">
                <a:solidFill>
                  <a:schemeClr val="tx1"/>
                </a:solidFill>
              </a:rPr>
              <a:t>Can you ensure that the backup is maintained securely,  in geographically separated locations?</a:t>
            </a:r>
          </a:p>
          <a:p>
            <a:pPr lvl="1" algn="just"/>
            <a:endParaRPr lang="en-US" sz="1400" b="1" dirty="0">
              <a:solidFill>
                <a:schemeClr val="tx1"/>
              </a:solidFill>
            </a:endParaRPr>
          </a:p>
          <a:p>
            <a:pPr lvl="1" algn="just"/>
            <a:r>
              <a:rPr lang="en-US" sz="1400" b="1" dirty="0">
                <a:solidFill>
                  <a:schemeClr val="tx1"/>
                </a:solidFill>
              </a:rPr>
              <a:t>Administration</a:t>
            </a:r>
          </a:p>
          <a:p>
            <a:pPr lvl="1" algn="just">
              <a:buFont typeface="Arial" pitchFamily="34" charset="0"/>
              <a:buChar char="•"/>
            </a:pPr>
            <a:r>
              <a:rPr lang="en-US" sz="1400" dirty="0">
                <a:solidFill>
                  <a:schemeClr val="tx1"/>
                </a:solidFill>
              </a:rPr>
              <a:t>How can you control the increased access administrators have working in a virtualized model?</a:t>
            </a:r>
          </a:p>
          <a:p>
            <a:pPr lvl="1" algn="just">
              <a:buFont typeface="Arial" pitchFamily="34" charset="0"/>
              <a:buChar char="•"/>
            </a:pPr>
            <a:r>
              <a:rPr lang="en-US" sz="1400" dirty="0">
                <a:solidFill>
                  <a:schemeClr val="tx1"/>
                </a:solidFill>
              </a:rPr>
              <a:t>Can privileged access be appropriately controlled in cloud environments?</a:t>
            </a:r>
          </a:p>
        </p:txBody>
      </p:sp>
      <p:pic>
        <p:nvPicPr>
          <p:cNvPr id="43009" name="Picture 1"/>
          <p:cNvPicPr>
            <a:picLocks noChangeAspect="1" noChangeArrowheads="1"/>
          </p:cNvPicPr>
          <p:nvPr/>
        </p:nvPicPr>
        <p:blipFill>
          <a:blip r:embed="rId2"/>
          <a:srcRect/>
          <a:stretch>
            <a:fillRect/>
          </a:stretch>
        </p:blipFill>
        <p:spPr bwMode="auto">
          <a:xfrm>
            <a:off x="6446520" y="1097280"/>
            <a:ext cx="2039815" cy="1005840"/>
          </a:xfrm>
          <a:prstGeom prst="rect">
            <a:avLst/>
          </a:prstGeom>
          <a:noFill/>
          <a:ln w="9525">
            <a:noFill/>
            <a:miter lim="800000"/>
            <a:headEnd/>
            <a:tailEnd/>
          </a:ln>
        </p:spPr>
      </p:pic>
      <p:sp>
        <p:nvSpPr>
          <p:cNvPr id="7" name="Rectangle 6"/>
          <p:cNvSpPr/>
          <p:nvPr/>
        </p:nvSpPr>
        <p:spPr>
          <a:xfrm>
            <a:off x="228600" y="1051560"/>
            <a:ext cx="6080760" cy="1061829"/>
          </a:xfrm>
          <a:prstGeom prst="rect">
            <a:avLst/>
          </a:prstGeom>
        </p:spPr>
        <p:txBody>
          <a:bodyPr wrap="square">
            <a:spAutoFit/>
          </a:bodyPr>
          <a:lstStyle/>
          <a:p>
            <a:pPr algn="just"/>
            <a:r>
              <a:rPr lang="en-US" sz="1400" b="1" dirty="0">
                <a:solidFill>
                  <a:schemeClr val="tx1"/>
                </a:solidFill>
              </a:rPr>
              <a:t>Data</a:t>
            </a:r>
          </a:p>
          <a:p>
            <a:pPr algn="just"/>
            <a:r>
              <a:rPr lang="en-US" sz="1400" dirty="0">
                <a:solidFill>
                  <a:schemeClr val="tx1"/>
                </a:solidFill>
              </a:rPr>
              <a:t>Cloud places data in new and different places, not just the user data but also the application (source) code. Who has access, and what is left behind when you scale down a service? </a:t>
            </a:r>
          </a:p>
          <a:p>
            <a:pPr algn="just"/>
            <a:endParaRPr lang="en-US" sz="140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7759C7FE-BE6B-403C-A13B-DB95E1BBB64B}" type="slidenum">
              <a:rPr lang="en-US" smtClean="0"/>
              <a:pPr>
                <a:defRPr/>
              </a:pPr>
              <a:t>5</a:t>
            </a:fld>
            <a:endParaRPr lang="en-US"/>
          </a:p>
        </p:txBody>
      </p:sp>
      <p:sp>
        <p:nvSpPr>
          <p:cNvPr id="4" name="Rectangle 3"/>
          <p:cNvSpPr/>
          <p:nvPr/>
        </p:nvSpPr>
        <p:spPr>
          <a:xfrm>
            <a:off x="1508760" y="6518342"/>
            <a:ext cx="6217920" cy="313932"/>
          </a:xfrm>
          <a:prstGeom prst="rect">
            <a:avLst/>
          </a:prstGeom>
        </p:spPr>
        <p:txBody>
          <a:bodyPr wrap="square">
            <a:spAutoFit/>
          </a:bodyPr>
          <a:lstStyle/>
          <a:p>
            <a:r>
              <a:rPr lang="en-US" sz="800" b="1" dirty="0">
                <a:hlinkClick r:id="rId2"/>
              </a:rPr>
              <a:t>Security Guidance for Critical Areas of Focus in Cloud - https://downloads.cloudsecurityalliance.org/assets/research/security-guidance/csaguide.v3.0.pdf</a:t>
            </a:r>
            <a:endParaRPr lang="en-US" sz="800" b="1" dirty="0"/>
          </a:p>
        </p:txBody>
      </p:sp>
      <p:pic>
        <p:nvPicPr>
          <p:cNvPr id="5" name="Picture 4"/>
          <p:cNvPicPr>
            <a:picLocks noChangeAspect="1"/>
          </p:cNvPicPr>
          <p:nvPr/>
        </p:nvPicPr>
        <p:blipFill>
          <a:blip r:embed="rId3"/>
          <a:stretch>
            <a:fillRect/>
          </a:stretch>
        </p:blipFill>
        <p:spPr>
          <a:xfrm>
            <a:off x="549275" y="731520"/>
            <a:ext cx="7978999" cy="5605799"/>
          </a:xfrm>
          <a:prstGeom prst="rect">
            <a:avLst/>
          </a:prstGeom>
        </p:spPr>
      </p:pic>
    </p:spTree>
    <p:extLst>
      <p:ext uri="{BB962C8B-B14F-4D97-AF65-F5344CB8AC3E}">
        <p14:creationId xmlns:p14="http://schemas.microsoft.com/office/powerpoint/2010/main" val="34474497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Security challenges and questions in nutshell</a:t>
            </a:r>
          </a:p>
        </p:txBody>
      </p:sp>
      <p:sp>
        <p:nvSpPr>
          <p:cNvPr id="3" name="Slide Number Placeholder 2"/>
          <p:cNvSpPr>
            <a:spLocks noGrp="1"/>
          </p:cNvSpPr>
          <p:nvPr>
            <p:ph type="sldNum" sz="quarter" idx="11"/>
          </p:nvPr>
        </p:nvSpPr>
        <p:spPr/>
        <p:txBody>
          <a:bodyPr/>
          <a:lstStyle/>
          <a:p>
            <a:pPr>
              <a:defRPr/>
            </a:pPr>
            <a:fld id="{7759C7FE-BE6B-403C-A13B-DB95E1BBB64B}" type="slidenum">
              <a:rPr lang="en-US" smtClean="0"/>
              <a:pPr>
                <a:defRPr/>
              </a:pPr>
              <a:t>50</a:t>
            </a:fld>
            <a:endParaRPr lang="en-US"/>
          </a:p>
        </p:txBody>
      </p:sp>
      <p:sp>
        <p:nvSpPr>
          <p:cNvPr id="6" name="Rectangle 5"/>
          <p:cNvSpPr/>
          <p:nvPr/>
        </p:nvSpPr>
        <p:spPr>
          <a:xfrm>
            <a:off x="228600" y="1051560"/>
            <a:ext cx="8275320" cy="5715411"/>
          </a:xfrm>
          <a:prstGeom prst="rect">
            <a:avLst/>
          </a:prstGeom>
        </p:spPr>
        <p:txBody>
          <a:bodyPr wrap="square">
            <a:spAutoFit/>
          </a:bodyPr>
          <a:lstStyle/>
          <a:p>
            <a:pPr algn="just"/>
            <a:endParaRPr lang="en-US" sz="1400" dirty="0">
              <a:solidFill>
                <a:schemeClr val="tx1"/>
              </a:solidFill>
            </a:endParaRPr>
          </a:p>
          <a:p>
            <a:pPr algn="just"/>
            <a:endParaRPr lang="en-US" sz="1400" dirty="0">
              <a:solidFill>
                <a:schemeClr val="tx1"/>
              </a:solidFill>
            </a:endParaRPr>
          </a:p>
          <a:p>
            <a:pPr algn="just"/>
            <a:endParaRPr lang="en-US" sz="1400" dirty="0">
              <a:solidFill>
                <a:schemeClr val="tx1"/>
              </a:solidFill>
            </a:endParaRPr>
          </a:p>
          <a:p>
            <a:pPr algn="just"/>
            <a:endParaRPr lang="en-US" sz="1400" dirty="0">
              <a:solidFill>
                <a:schemeClr val="tx1"/>
              </a:solidFill>
            </a:endParaRPr>
          </a:p>
          <a:p>
            <a:pPr algn="just"/>
            <a:endParaRPr lang="en-US" sz="1400" dirty="0">
              <a:solidFill>
                <a:schemeClr val="tx1"/>
              </a:solidFill>
            </a:endParaRPr>
          </a:p>
          <a:p>
            <a:pPr algn="just"/>
            <a:r>
              <a:rPr lang="en-US" sz="1400" dirty="0">
                <a:solidFill>
                  <a:schemeClr val="tx1"/>
                </a:solidFill>
              </a:rPr>
              <a:t>Looking at the underlying architecture and infrastructure, some of the considerations include:</a:t>
            </a:r>
          </a:p>
          <a:p>
            <a:pPr lvl="1" algn="just"/>
            <a:endParaRPr lang="en-US" sz="1400" dirty="0">
              <a:solidFill>
                <a:schemeClr val="tx1"/>
              </a:solidFill>
            </a:endParaRPr>
          </a:p>
          <a:p>
            <a:pPr lvl="1" algn="just"/>
            <a:r>
              <a:rPr lang="en-US" sz="1400" b="1" dirty="0">
                <a:solidFill>
                  <a:schemeClr val="tx1"/>
                </a:solidFill>
              </a:rPr>
              <a:t>Protection</a:t>
            </a:r>
          </a:p>
          <a:p>
            <a:pPr lvl="1" algn="just">
              <a:buFont typeface="Arial" pitchFamily="34" charset="0"/>
              <a:buChar char="•"/>
            </a:pPr>
            <a:r>
              <a:rPr lang="en-US" sz="1400" dirty="0">
                <a:solidFill>
                  <a:schemeClr val="tx1"/>
                </a:solidFill>
              </a:rPr>
              <a:t>How do you protect against attack when you have a standard infrastructure and the same vulnerability exists in many places across that infrastructure?</a:t>
            </a:r>
          </a:p>
          <a:p>
            <a:pPr lvl="1" algn="just">
              <a:buFont typeface="Arial" pitchFamily="34" charset="0"/>
              <a:buChar char="•"/>
            </a:pPr>
            <a:endParaRPr lang="en-US" sz="1400" b="1" dirty="0">
              <a:solidFill>
                <a:schemeClr val="tx1"/>
              </a:solidFill>
            </a:endParaRPr>
          </a:p>
          <a:p>
            <a:pPr lvl="1" algn="just"/>
            <a:r>
              <a:rPr lang="en-US" sz="1400" b="1" dirty="0">
                <a:solidFill>
                  <a:schemeClr val="tx1"/>
                </a:solidFill>
              </a:rPr>
              <a:t>Hypervisor vulnerabilities</a:t>
            </a:r>
          </a:p>
          <a:p>
            <a:pPr lvl="1" algn="just">
              <a:buFont typeface="Arial" pitchFamily="34" charset="0"/>
              <a:buChar char="•"/>
            </a:pPr>
            <a:r>
              <a:rPr lang="en-US" sz="1400" dirty="0">
                <a:solidFill>
                  <a:schemeClr val="tx1"/>
                </a:solidFill>
              </a:rPr>
              <a:t>How can you protect the hypervisor (a key component for cloud infrastructures) which interacts and manages multiple environments in the cloud? The hypervisor being a potential target to gain access to more systems, and hosted images.</a:t>
            </a:r>
          </a:p>
          <a:p>
            <a:pPr lvl="1" algn="just"/>
            <a:endParaRPr lang="en-US" sz="1400" b="1" dirty="0">
              <a:solidFill>
                <a:schemeClr val="tx1"/>
              </a:solidFill>
            </a:endParaRPr>
          </a:p>
          <a:p>
            <a:pPr lvl="1" algn="just"/>
            <a:r>
              <a:rPr lang="en-US" sz="1400" b="1" dirty="0">
                <a:solidFill>
                  <a:schemeClr val="tx1"/>
                </a:solidFill>
              </a:rPr>
              <a:t>Multi-tenant environments</a:t>
            </a:r>
          </a:p>
          <a:p>
            <a:pPr lvl="1" algn="just">
              <a:buFont typeface="Arial" pitchFamily="34" charset="0"/>
              <a:buChar char="•"/>
            </a:pPr>
            <a:r>
              <a:rPr lang="en-US" sz="1400" dirty="0">
                <a:solidFill>
                  <a:schemeClr val="tx1"/>
                </a:solidFill>
              </a:rPr>
              <a:t>How do you ensure that systems and applications are appropriately and sufficiently isolated and protecting against malicious server to server communication?</a:t>
            </a:r>
          </a:p>
          <a:p>
            <a:pPr lvl="1" algn="just"/>
            <a:endParaRPr lang="en-US" sz="1400" b="1" dirty="0">
              <a:solidFill>
                <a:schemeClr val="tx1"/>
              </a:solidFill>
            </a:endParaRPr>
          </a:p>
          <a:p>
            <a:pPr lvl="1" algn="just"/>
            <a:r>
              <a:rPr lang="en-US" sz="1400" b="1" dirty="0">
                <a:solidFill>
                  <a:schemeClr val="tx1"/>
                </a:solidFill>
              </a:rPr>
              <a:t>Security policies</a:t>
            </a:r>
          </a:p>
          <a:p>
            <a:pPr lvl="1" algn="just">
              <a:buFont typeface="Arial" pitchFamily="34" charset="0"/>
              <a:buChar char="•"/>
            </a:pPr>
            <a:r>
              <a:rPr lang="en-US" sz="1400" dirty="0">
                <a:solidFill>
                  <a:schemeClr val="tx1"/>
                </a:solidFill>
              </a:rPr>
              <a:t>How do you ensure that security policies are accurately and fully implemented across the cloud architectures you are using and buying into?</a:t>
            </a:r>
          </a:p>
          <a:p>
            <a:pPr lvl="1" algn="just"/>
            <a:endParaRPr lang="en-US" sz="1400" b="1" dirty="0">
              <a:solidFill>
                <a:schemeClr val="tx1"/>
              </a:solidFill>
            </a:endParaRPr>
          </a:p>
          <a:p>
            <a:pPr lvl="1" algn="just"/>
            <a:r>
              <a:rPr lang="en-US" sz="1400" b="1" dirty="0">
                <a:solidFill>
                  <a:schemeClr val="tx1"/>
                </a:solidFill>
              </a:rPr>
              <a:t>Identity Management</a:t>
            </a:r>
          </a:p>
          <a:p>
            <a:pPr lvl="1" algn="just">
              <a:buFont typeface="Arial" pitchFamily="34" charset="0"/>
              <a:buChar char="•"/>
            </a:pPr>
            <a:r>
              <a:rPr lang="en-US" sz="1400" dirty="0">
                <a:solidFill>
                  <a:schemeClr val="tx1"/>
                </a:solidFill>
              </a:rPr>
              <a:t>How do you control passwords and access tokens in the cloud?</a:t>
            </a:r>
          </a:p>
          <a:p>
            <a:pPr lvl="1" algn="just">
              <a:buFont typeface="Arial" pitchFamily="34" charset="0"/>
              <a:buChar char="•"/>
            </a:pPr>
            <a:r>
              <a:rPr lang="en-US" sz="1400" dirty="0">
                <a:solidFill>
                  <a:schemeClr val="tx1"/>
                </a:solidFill>
              </a:rPr>
              <a:t>How do you federate identity in the cloud?</a:t>
            </a:r>
          </a:p>
          <a:p>
            <a:pPr lvl="1" algn="just">
              <a:buFont typeface="Arial" pitchFamily="34" charset="0"/>
              <a:buChar char="•"/>
            </a:pPr>
            <a:r>
              <a:rPr lang="en-US" sz="1400" dirty="0">
                <a:solidFill>
                  <a:schemeClr val="tx1"/>
                </a:solidFill>
              </a:rPr>
              <a:t>How can you prevent </a:t>
            </a:r>
            <a:r>
              <a:rPr lang="en-US" sz="1400" dirty="0" err="1">
                <a:solidFill>
                  <a:schemeClr val="tx1"/>
                </a:solidFill>
              </a:rPr>
              <a:t>userids</a:t>
            </a:r>
            <a:r>
              <a:rPr lang="en-US" sz="1400" dirty="0">
                <a:solidFill>
                  <a:schemeClr val="tx1"/>
                </a:solidFill>
              </a:rPr>
              <a:t> / passwords being passed and exposed in the cloud unnecessarily, increasing risk?</a:t>
            </a:r>
          </a:p>
        </p:txBody>
      </p:sp>
      <p:pic>
        <p:nvPicPr>
          <p:cNvPr id="41985" name="Picture 1"/>
          <p:cNvPicPr>
            <a:picLocks noChangeAspect="1" noChangeArrowheads="1"/>
          </p:cNvPicPr>
          <p:nvPr/>
        </p:nvPicPr>
        <p:blipFill>
          <a:blip r:embed="rId2"/>
          <a:srcRect/>
          <a:stretch>
            <a:fillRect/>
          </a:stretch>
        </p:blipFill>
        <p:spPr bwMode="auto">
          <a:xfrm>
            <a:off x="7498080" y="822960"/>
            <a:ext cx="1118955" cy="1097280"/>
          </a:xfrm>
          <a:prstGeom prst="rect">
            <a:avLst/>
          </a:prstGeom>
          <a:noFill/>
          <a:ln w="9525">
            <a:noFill/>
            <a:miter lim="800000"/>
            <a:headEnd/>
            <a:tailEnd/>
          </a:ln>
        </p:spPr>
      </p:pic>
      <p:sp>
        <p:nvSpPr>
          <p:cNvPr id="7" name="Rectangle 6"/>
          <p:cNvSpPr/>
          <p:nvPr/>
        </p:nvSpPr>
        <p:spPr>
          <a:xfrm>
            <a:off x="228600" y="1041291"/>
            <a:ext cx="7178040" cy="1061829"/>
          </a:xfrm>
          <a:prstGeom prst="rect">
            <a:avLst/>
          </a:prstGeom>
        </p:spPr>
        <p:txBody>
          <a:bodyPr wrap="square">
            <a:spAutoFit/>
          </a:bodyPr>
          <a:lstStyle/>
          <a:p>
            <a:pPr algn="just"/>
            <a:r>
              <a:rPr lang="en-US" sz="1400" b="1" dirty="0">
                <a:solidFill>
                  <a:schemeClr val="tx1"/>
                </a:solidFill>
              </a:rPr>
              <a:t>Architecture</a:t>
            </a:r>
          </a:p>
          <a:p>
            <a:pPr algn="just"/>
            <a:r>
              <a:rPr lang="en-US" sz="1400" dirty="0">
                <a:solidFill>
                  <a:schemeClr val="tx1"/>
                </a:solidFill>
              </a:rPr>
              <a:t>Standardized infrastructure and applications; increased commoditization leading to more opportunity to exploit a single vulnerability many times. </a:t>
            </a:r>
          </a:p>
          <a:p>
            <a:pPr algn="just"/>
            <a:endParaRPr lang="en-US" sz="1400" dirty="0">
              <a:solidFill>
                <a:schemeClr val="tx1"/>
              </a:solidFill>
            </a:endParaRPr>
          </a:p>
          <a:p>
            <a:pPr algn="just"/>
            <a:endParaRPr lang="en-US" sz="1400" dirty="0">
              <a:solidFill>
                <a:schemeClr val="tx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Security challenges and questions in nutshell</a:t>
            </a:r>
          </a:p>
        </p:txBody>
      </p:sp>
      <p:sp>
        <p:nvSpPr>
          <p:cNvPr id="3" name="Slide Number Placeholder 2"/>
          <p:cNvSpPr>
            <a:spLocks noGrp="1"/>
          </p:cNvSpPr>
          <p:nvPr>
            <p:ph type="sldNum" sz="quarter" idx="11"/>
          </p:nvPr>
        </p:nvSpPr>
        <p:spPr/>
        <p:txBody>
          <a:bodyPr/>
          <a:lstStyle/>
          <a:p>
            <a:pPr>
              <a:defRPr/>
            </a:pPr>
            <a:fld id="{7759C7FE-BE6B-403C-A13B-DB95E1BBB64B}" type="slidenum">
              <a:rPr lang="en-US" smtClean="0"/>
              <a:pPr>
                <a:defRPr/>
              </a:pPr>
              <a:t>51</a:t>
            </a:fld>
            <a:endParaRPr lang="en-US"/>
          </a:p>
        </p:txBody>
      </p:sp>
      <p:sp>
        <p:nvSpPr>
          <p:cNvPr id="6" name="Rectangle 5"/>
          <p:cNvSpPr/>
          <p:nvPr/>
        </p:nvSpPr>
        <p:spPr>
          <a:xfrm>
            <a:off x="228600" y="1051560"/>
            <a:ext cx="8275320" cy="3388620"/>
          </a:xfrm>
          <a:prstGeom prst="rect">
            <a:avLst/>
          </a:prstGeom>
        </p:spPr>
        <p:txBody>
          <a:bodyPr wrap="square">
            <a:spAutoFit/>
          </a:bodyPr>
          <a:lstStyle/>
          <a:p>
            <a:pPr algn="just"/>
            <a:r>
              <a:rPr lang="en-US" sz="1400" b="1" dirty="0">
                <a:solidFill>
                  <a:schemeClr val="tx1"/>
                </a:solidFill>
              </a:rPr>
              <a:t>Applications</a:t>
            </a:r>
          </a:p>
          <a:p>
            <a:pPr algn="just"/>
            <a:r>
              <a:rPr lang="en-US" sz="1400" dirty="0">
                <a:solidFill>
                  <a:schemeClr val="tx1"/>
                </a:solidFill>
              </a:rPr>
              <a:t>There has been a significant increase in web application vulnerabilities, so much so that these vulnerabilities make up more than half of the disclosed vulnerabilities over the past 4 years.</a:t>
            </a:r>
          </a:p>
          <a:p>
            <a:pPr algn="just"/>
            <a:endParaRPr lang="en-US" sz="1400" b="1" dirty="0">
              <a:solidFill>
                <a:schemeClr val="tx1"/>
              </a:solidFill>
            </a:endParaRPr>
          </a:p>
          <a:p>
            <a:pPr lvl="1" algn="just"/>
            <a:r>
              <a:rPr lang="en-US" sz="1400" b="1" dirty="0">
                <a:solidFill>
                  <a:schemeClr val="tx1"/>
                </a:solidFill>
              </a:rPr>
              <a:t>Software Vulnerabilities </a:t>
            </a:r>
          </a:p>
          <a:p>
            <a:pPr lvl="1" algn="just">
              <a:buFont typeface="Arial" pitchFamily="34" charset="0"/>
              <a:buChar char="•"/>
            </a:pPr>
            <a:r>
              <a:rPr lang="en-US" sz="1400" dirty="0">
                <a:solidFill>
                  <a:schemeClr val="tx1"/>
                </a:solidFill>
              </a:rPr>
              <a:t>How do you check and manage vulnerabilities in applications? </a:t>
            </a:r>
          </a:p>
          <a:p>
            <a:pPr lvl="1" algn="just">
              <a:buFont typeface="Arial" pitchFamily="34" charset="0"/>
              <a:buChar char="•"/>
            </a:pPr>
            <a:r>
              <a:rPr lang="en-US" sz="1400" dirty="0">
                <a:solidFill>
                  <a:schemeClr val="tx1"/>
                </a:solidFill>
              </a:rPr>
              <a:t>How do you secure applications in the cloud that are increasing targets due to the large user population? </a:t>
            </a:r>
          </a:p>
          <a:p>
            <a:pPr lvl="1" algn="just"/>
            <a:endParaRPr lang="en-US" sz="1400" dirty="0">
              <a:solidFill>
                <a:schemeClr val="tx1"/>
              </a:solidFill>
            </a:endParaRPr>
          </a:p>
          <a:p>
            <a:pPr lvl="1" algn="just"/>
            <a:r>
              <a:rPr lang="en-US" sz="1400" b="1" dirty="0">
                <a:solidFill>
                  <a:schemeClr val="tx1"/>
                </a:solidFill>
              </a:rPr>
              <a:t>Patch management </a:t>
            </a:r>
          </a:p>
          <a:p>
            <a:pPr lvl="1" algn="just">
              <a:buFont typeface="Arial" pitchFamily="34" charset="0"/>
              <a:buChar char="•"/>
            </a:pPr>
            <a:r>
              <a:rPr lang="en-US" sz="1400" dirty="0">
                <a:solidFill>
                  <a:schemeClr val="tx1"/>
                </a:solidFill>
              </a:rPr>
              <a:t>How do you secure applications where patches are not available?</a:t>
            </a:r>
          </a:p>
          <a:p>
            <a:pPr lvl="1" algn="just">
              <a:buFont typeface="Arial" pitchFamily="34" charset="0"/>
              <a:buChar char="•"/>
            </a:pPr>
            <a:r>
              <a:rPr lang="en-US" sz="1400" dirty="0">
                <a:solidFill>
                  <a:schemeClr val="tx1"/>
                </a:solidFill>
              </a:rPr>
              <a:t>How do you ensure images are patched and up to date when deployed in the cloud? </a:t>
            </a:r>
          </a:p>
          <a:p>
            <a:pPr lvl="1" algn="just"/>
            <a:endParaRPr lang="en-US" sz="1400" dirty="0">
              <a:solidFill>
                <a:schemeClr val="tx1"/>
              </a:solidFill>
            </a:endParaRPr>
          </a:p>
          <a:p>
            <a:pPr lvl="1" algn="just"/>
            <a:r>
              <a:rPr lang="en-US" sz="1400" b="1" dirty="0">
                <a:solidFill>
                  <a:schemeClr val="tx1"/>
                </a:solidFill>
              </a:rPr>
              <a:t>Application devices </a:t>
            </a:r>
          </a:p>
          <a:p>
            <a:pPr lvl="1" algn="just">
              <a:buFont typeface="Arial" pitchFamily="34" charset="0"/>
              <a:buChar char="•"/>
            </a:pPr>
            <a:r>
              <a:rPr lang="en-US" sz="1400" dirty="0">
                <a:solidFill>
                  <a:schemeClr val="tx1"/>
                </a:solidFill>
              </a:rPr>
              <a:t> How do you manage the new access devices using their own new application software?</a:t>
            </a:r>
          </a:p>
          <a:p>
            <a:pPr lvl="1" algn="just">
              <a:buFont typeface="Arial" pitchFamily="34" charset="0"/>
              <a:buChar char="•"/>
            </a:pPr>
            <a:r>
              <a:rPr lang="en-US" sz="1400" dirty="0">
                <a:solidFill>
                  <a:schemeClr val="tx1"/>
                </a:solidFill>
              </a:rPr>
              <a:t> How do you ensure they are not introducing a new set of vulnerabilities and ways to exploit your data?</a:t>
            </a:r>
          </a:p>
        </p:txBody>
      </p:sp>
      <p:pic>
        <p:nvPicPr>
          <p:cNvPr id="40962" name="Picture 2"/>
          <p:cNvPicPr>
            <a:picLocks noChangeAspect="1" noChangeArrowheads="1"/>
          </p:cNvPicPr>
          <p:nvPr/>
        </p:nvPicPr>
        <p:blipFill>
          <a:blip r:embed="rId2"/>
          <a:srcRect/>
          <a:stretch>
            <a:fillRect/>
          </a:stretch>
        </p:blipFill>
        <p:spPr bwMode="auto">
          <a:xfrm>
            <a:off x="6812280" y="4155790"/>
            <a:ext cx="1580726" cy="2162143"/>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Security challenges and questions in nutshell</a:t>
            </a:r>
          </a:p>
        </p:txBody>
      </p:sp>
      <p:sp>
        <p:nvSpPr>
          <p:cNvPr id="3" name="Slide Number Placeholder 2"/>
          <p:cNvSpPr>
            <a:spLocks noGrp="1"/>
          </p:cNvSpPr>
          <p:nvPr>
            <p:ph type="sldNum" sz="quarter" idx="11"/>
          </p:nvPr>
        </p:nvSpPr>
        <p:spPr/>
        <p:txBody>
          <a:bodyPr/>
          <a:lstStyle/>
          <a:p>
            <a:pPr>
              <a:defRPr/>
            </a:pPr>
            <a:fld id="{7759C7FE-BE6B-403C-A13B-DB95E1BBB64B}" type="slidenum">
              <a:rPr lang="en-US" smtClean="0"/>
              <a:pPr>
                <a:defRPr/>
              </a:pPr>
              <a:t>52</a:t>
            </a:fld>
            <a:endParaRPr lang="en-US"/>
          </a:p>
        </p:txBody>
      </p:sp>
      <p:sp>
        <p:nvSpPr>
          <p:cNvPr id="6" name="Rectangle 5"/>
          <p:cNvSpPr/>
          <p:nvPr/>
        </p:nvSpPr>
        <p:spPr>
          <a:xfrm>
            <a:off x="228600" y="1828800"/>
            <a:ext cx="8275320" cy="3388620"/>
          </a:xfrm>
          <a:prstGeom prst="rect">
            <a:avLst/>
          </a:prstGeom>
        </p:spPr>
        <p:txBody>
          <a:bodyPr wrap="square">
            <a:spAutoFit/>
          </a:bodyPr>
          <a:lstStyle/>
          <a:p>
            <a:pPr lvl="1" algn="just"/>
            <a:r>
              <a:rPr lang="en-US" sz="1400" b="1" dirty="0">
                <a:solidFill>
                  <a:schemeClr val="tx1"/>
                </a:solidFill>
              </a:rPr>
              <a:t>Operational oversight</a:t>
            </a:r>
          </a:p>
          <a:p>
            <a:pPr lvl="1" algn="just">
              <a:buFont typeface="Arial" pitchFamily="34" charset="0"/>
              <a:buChar char="•"/>
            </a:pPr>
            <a:r>
              <a:rPr lang="en-US" sz="1400" dirty="0">
                <a:solidFill>
                  <a:schemeClr val="tx1"/>
                </a:solidFill>
              </a:rPr>
              <a:t>When logs no longer just cover your own environment do you need to retrieve and analyze audit logs from diverse systems potentially containing information with multiple customers?</a:t>
            </a:r>
          </a:p>
          <a:p>
            <a:pPr lvl="1" algn="just"/>
            <a:endParaRPr lang="en-US" sz="1400" b="1" dirty="0">
              <a:solidFill>
                <a:schemeClr val="tx1"/>
              </a:solidFill>
            </a:endParaRPr>
          </a:p>
          <a:p>
            <a:pPr lvl="1" algn="just"/>
            <a:r>
              <a:rPr lang="en-US" sz="1400" b="1" dirty="0">
                <a:solidFill>
                  <a:schemeClr val="tx1"/>
                </a:solidFill>
              </a:rPr>
              <a:t>Audit and assurance</a:t>
            </a:r>
          </a:p>
          <a:p>
            <a:pPr lvl="1" algn="just">
              <a:buFont typeface="Arial" pitchFamily="34" charset="0"/>
              <a:buChar char="•"/>
            </a:pPr>
            <a:r>
              <a:rPr lang="en-US" sz="1400" dirty="0">
                <a:solidFill>
                  <a:schemeClr val="tx1"/>
                </a:solidFill>
              </a:rPr>
              <a:t>What level of assurance and how many providers will you need to deal with?</a:t>
            </a:r>
          </a:p>
          <a:p>
            <a:pPr lvl="1" algn="just">
              <a:buFont typeface="Arial" pitchFamily="34" charset="0"/>
              <a:buChar char="•"/>
            </a:pPr>
            <a:r>
              <a:rPr lang="en-US" sz="1400" dirty="0">
                <a:solidFill>
                  <a:schemeClr val="tx1"/>
                </a:solidFill>
              </a:rPr>
              <a:t>Do you need to have an audit of every cloud service provider? </a:t>
            </a:r>
          </a:p>
          <a:p>
            <a:pPr lvl="1" algn="just"/>
            <a:endParaRPr lang="en-US" sz="1400" b="1" dirty="0">
              <a:solidFill>
                <a:schemeClr val="tx1"/>
              </a:solidFill>
            </a:endParaRPr>
          </a:p>
          <a:p>
            <a:pPr lvl="1" algn="just"/>
            <a:r>
              <a:rPr lang="en-US" sz="1400" b="1" dirty="0">
                <a:solidFill>
                  <a:schemeClr val="tx1"/>
                </a:solidFill>
              </a:rPr>
              <a:t>Investigating an incident</a:t>
            </a:r>
          </a:p>
          <a:p>
            <a:pPr lvl="1" algn="just">
              <a:buFont typeface="Arial" pitchFamily="34" charset="0"/>
              <a:buChar char="•"/>
            </a:pPr>
            <a:r>
              <a:rPr lang="en-US" sz="1400" dirty="0">
                <a:solidFill>
                  <a:schemeClr val="tx1"/>
                </a:solidFill>
              </a:rPr>
              <a:t>How much experience does your provider have of audit and investigation in a shared environment?</a:t>
            </a:r>
          </a:p>
          <a:p>
            <a:pPr lvl="1" algn="just">
              <a:buFont typeface="Arial" pitchFamily="34" charset="0"/>
              <a:buChar char="•"/>
            </a:pPr>
            <a:r>
              <a:rPr lang="en-US" sz="1400" dirty="0">
                <a:solidFill>
                  <a:schemeClr val="tx1"/>
                </a:solidFill>
              </a:rPr>
              <a:t>How much experience do they have of conducting investigations without impacting service or data confidentiality?</a:t>
            </a:r>
          </a:p>
          <a:p>
            <a:pPr lvl="1" algn="just"/>
            <a:endParaRPr lang="en-US" sz="1400" b="1" dirty="0">
              <a:solidFill>
                <a:schemeClr val="tx1"/>
              </a:solidFill>
            </a:endParaRPr>
          </a:p>
          <a:p>
            <a:pPr lvl="1" algn="just"/>
            <a:r>
              <a:rPr lang="en-US" sz="1400" b="1" dirty="0">
                <a:solidFill>
                  <a:schemeClr val="tx1"/>
                </a:solidFill>
              </a:rPr>
              <a:t>Experience of new cloud providers</a:t>
            </a:r>
          </a:p>
          <a:p>
            <a:pPr lvl="1" algn="just">
              <a:buFont typeface="Arial" pitchFamily="34" charset="0"/>
              <a:buChar char="•"/>
            </a:pPr>
            <a:r>
              <a:rPr lang="en-US" sz="1400" dirty="0">
                <a:solidFill>
                  <a:schemeClr val="tx1"/>
                </a:solidFill>
              </a:rPr>
              <a:t>What will the security of data be if the cloud providers are no longer in business?</a:t>
            </a:r>
          </a:p>
          <a:p>
            <a:pPr lvl="1" algn="just">
              <a:buFont typeface="Arial" pitchFamily="34" charset="0"/>
              <a:buChar char="•"/>
            </a:pPr>
            <a:r>
              <a:rPr lang="en-US" sz="1400" dirty="0">
                <a:solidFill>
                  <a:schemeClr val="tx1"/>
                </a:solidFill>
              </a:rPr>
              <a:t>Has business continuity been considered for this eventuality?</a:t>
            </a:r>
          </a:p>
        </p:txBody>
      </p:sp>
      <p:pic>
        <p:nvPicPr>
          <p:cNvPr id="39937" name="Picture 1"/>
          <p:cNvPicPr>
            <a:picLocks noChangeAspect="1" noChangeArrowheads="1"/>
          </p:cNvPicPr>
          <p:nvPr/>
        </p:nvPicPr>
        <p:blipFill>
          <a:blip r:embed="rId2"/>
          <a:srcRect/>
          <a:stretch>
            <a:fillRect/>
          </a:stretch>
        </p:blipFill>
        <p:spPr bwMode="auto">
          <a:xfrm>
            <a:off x="7360920" y="648393"/>
            <a:ext cx="1032510" cy="1314103"/>
          </a:xfrm>
          <a:prstGeom prst="rect">
            <a:avLst/>
          </a:prstGeom>
          <a:noFill/>
          <a:ln w="9525">
            <a:noFill/>
            <a:miter lim="800000"/>
            <a:headEnd/>
            <a:tailEnd/>
          </a:ln>
        </p:spPr>
      </p:pic>
      <p:sp>
        <p:nvSpPr>
          <p:cNvPr id="7" name="Rectangle 6"/>
          <p:cNvSpPr/>
          <p:nvPr/>
        </p:nvSpPr>
        <p:spPr>
          <a:xfrm>
            <a:off x="228600" y="1051560"/>
            <a:ext cx="6949440" cy="1061829"/>
          </a:xfrm>
          <a:prstGeom prst="rect">
            <a:avLst/>
          </a:prstGeom>
        </p:spPr>
        <p:txBody>
          <a:bodyPr wrap="square">
            <a:spAutoFit/>
          </a:bodyPr>
          <a:lstStyle/>
          <a:p>
            <a:pPr algn="just"/>
            <a:r>
              <a:rPr lang="en-US" sz="1400" b="1" dirty="0">
                <a:solidFill>
                  <a:schemeClr val="tx1"/>
                </a:solidFill>
              </a:rPr>
              <a:t>Assurance</a:t>
            </a:r>
          </a:p>
          <a:p>
            <a:pPr algn="just"/>
            <a:r>
              <a:rPr lang="en-US" sz="1400" dirty="0">
                <a:solidFill>
                  <a:schemeClr val="tx1"/>
                </a:solidFill>
              </a:rPr>
              <a:t>Challenges exist for testing and assuring the infrastructure, especially when there is no easy way for data centre visits or penetration (pen) tests.</a:t>
            </a:r>
          </a:p>
          <a:p>
            <a:pPr algn="just"/>
            <a:endParaRPr lang="en-US" sz="1400" dirty="0">
              <a:solidFill>
                <a:schemeClr val="tx1"/>
              </a:solidFill>
            </a:endParaRPr>
          </a:p>
          <a:p>
            <a:pPr algn="just"/>
            <a:endParaRPr lang="en-US" sz="140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10000"/>
                </a:solidFill>
              </a:rPr>
              <a:t>Security responsibility – differences for </a:t>
            </a:r>
            <a:r>
              <a:rPr lang="en-US" dirty="0" err="1">
                <a:solidFill>
                  <a:srgbClr val="010000"/>
                </a:solidFill>
              </a:rPr>
              <a:t>SaaS</a:t>
            </a:r>
            <a:r>
              <a:rPr lang="en-US" dirty="0">
                <a:solidFill>
                  <a:srgbClr val="010000"/>
                </a:solidFill>
              </a:rPr>
              <a:t>, </a:t>
            </a:r>
            <a:r>
              <a:rPr lang="en-US" dirty="0" err="1">
                <a:solidFill>
                  <a:srgbClr val="010000"/>
                </a:solidFill>
              </a:rPr>
              <a:t>PaaS</a:t>
            </a:r>
            <a:r>
              <a:rPr lang="en-US" dirty="0">
                <a:solidFill>
                  <a:srgbClr val="010000"/>
                </a:solidFill>
              </a:rPr>
              <a:t>, </a:t>
            </a:r>
            <a:r>
              <a:rPr lang="en-US" dirty="0" err="1">
                <a:solidFill>
                  <a:srgbClr val="010000"/>
                </a:solidFill>
              </a:rPr>
              <a:t>IaaS</a:t>
            </a:r>
            <a:endParaRPr lang="en-US" dirty="0">
              <a:solidFill>
                <a:srgbClr val="010000"/>
              </a:solidFill>
            </a:endParaRPr>
          </a:p>
        </p:txBody>
      </p:sp>
      <p:sp>
        <p:nvSpPr>
          <p:cNvPr id="3" name="Slide Number Placeholder 2"/>
          <p:cNvSpPr>
            <a:spLocks noGrp="1"/>
          </p:cNvSpPr>
          <p:nvPr>
            <p:ph type="sldNum" sz="quarter" idx="11"/>
          </p:nvPr>
        </p:nvSpPr>
        <p:spPr/>
        <p:txBody>
          <a:bodyPr/>
          <a:lstStyle/>
          <a:p>
            <a:pPr>
              <a:defRPr/>
            </a:pPr>
            <a:fld id="{7759C7FE-BE6B-403C-A13B-DB95E1BBB64B}" type="slidenum">
              <a:rPr lang="en-US" smtClean="0"/>
              <a:pPr>
                <a:defRPr/>
              </a:pPr>
              <a:t>6</a:t>
            </a:fld>
            <a:endParaRPr lang="en-US"/>
          </a:p>
        </p:txBody>
      </p:sp>
      <p:sp>
        <p:nvSpPr>
          <p:cNvPr id="5" name="Rectangle 4"/>
          <p:cNvSpPr/>
          <p:nvPr/>
        </p:nvSpPr>
        <p:spPr>
          <a:xfrm>
            <a:off x="411480" y="1097280"/>
            <a:ext cx="8183880" cy="2973122"/>
          </a:xfrm>
          <a:prstGeom prst="rect">
            <a:avLst/>
          </a:prstGeom>
        </p:spPr>
        <p:txBody>
          <a:bodyPr wrap="square">
            <a:spAutoFit/>
          </a:bodyPr>
          <a:lstStyle/>
          <a:p>
            <a:pPr algn="just">
              <a:buFont typeface="Arial" pitchFamily="34" charset="0"/>
              <a:buChar char="•"/>
            </a:pPr>
            <a:r>
              <a:rPr lang="en-US" sz="1600" i="1" dirty="0">
                <a:solidFill>
                  <a:schemeClr val="tx1"/>
                </a:solidFill>
              </a:rPr>
              <a:t> Software as a Service (</a:t>
            </a:r>
            <a:r>
              <a:rPr lang="en-US" sz="1600" i="1" dirty="0" err="1">
                <a:solidFill>
                  <a:schemeClr val="tx1"/>
                </a:solidFill>
              </a:rPr>
              <a:t>SaaS</a:t>
            </a:r>
            <a:r>
              <a:rPr lang="en-US" sz="1600" i="1" dirty="0">
                <a:solidFill>
                  <a:schemeClr val="tx1"/>
                </a:solidFill>
              </a:rPr>
              <a:t>) model, most of the responsibility for security </a:t>
            </a:r>
            <a:r>
              <a:rPr lang="en-US" sz="1600" dirty="0">
                <a:solidFill>
                  <a:schemeClr val="tx1"/>
                </a:solidFill>
              </a:rPr>
              <a:t>management lies with the cloud provider. </a:t>
            </a:r>
            <a:r>
              <a:rPr lang="en-US" sz="1600" dirty="0" err="1">
                <a:solidFill>
                  <a:schemeClr val="tx1"/>
                </a:solidFill>
              </a:rPr>
              <a:t>SaaS</a:t>
            </a:r>
            <a:r>
              <a:rPr lang="en-US" sz="1600" dirty="0">
                <a:solidFill>
                  <a:schemeClr val="tx1"/>
                </a:solidFill>
              </a:rPr>
              <a:t> provides a number of ways to control access to the Web portal, such as the management of user identities, application level configuration, and the ability to restrict access to specific IP address ranges or geographies.</a:t>
            </a:r>
          </a:p>
          <a:p>
            <a:pPr algn="just"/>
            <a:endParaRPr lang="en-US" sz="1600" i="1" dirty="0">
              <a:solidFill>
                <a:schemeClr val="tx1"/>
              </a:solidFill>
            </a:endParaRPr>
          </a:p>
          <a:p>
            <a:pPr algn="just">
              <a:buFont typeface="Arial" pitchFamily="34" charset="0"/>
              <a:buChar char="•"/>
            </a:pPr>
            <a:r>
              <a:rPr lang="en-US" sz="1600" i="1" dirty="0">
                <a:solidFill>
                  <a:schemeClr val="tx1"/>
                </a:solidFill>
              </a:rPr>
              <a:t> Platform as a Service allow clients to assume more responsibilities for </a:t>
            </a:r>
            <a:r>
              <a:rPr lang="en-US" sz="1600" dirty="0">
                <a:solidFill>
                  <a:schemeClr val="tx1"/>
                </a:solidFill>
              </a:rPr>
              <a:t>managing the configuration and security for the middleware, database software, and application runtime environments. </a:t>
            </a:r>
          </a:p>
          <a:p>
            <a:pPr algn="just"/>
            <a:endParaRPr lang="en-US" sz="1600" dirty="0">
              <a:solidFill>
                <a:schemeClr val="tx1"/>
              </a:solidFill>
            </a:endParaRPr>
          </a:p>
          <a:p>
            <a:pPr algn="just">
              <a:buFont typeface="Arial" pitchFamily="34" charset="0"/>
              <a:buChar char="•"/>
            </a:pPr>
            <a:r>
              <a:rPr lang="en-US" sz="1600" i="1" dirty="0">
                <a:solidFill>
                  <a:schemeClr val="tx1"/>
                </a:solidFill>
              </a:rPr>
              <a:t> Infrastructure as a Service (</a:t>
            </a:r>
            <a:r>
              <a:rPr lang="en-US" sz="1600" i="1" dirty="0" err="1">
                <a:solidFill>
                  <a:schemeClr val="tx1"/>
                </a:solidFill>
              </a:rPr>
              <a:t>IaaS</a:t>
            </a:r>
            <a:r>
              <a:rPr lang="en-US" sz="1600" i="1" dirty="0">
                <a:solidFill>
                  <a:schemeClr val="tx1"/>
                </a:solidFill>
              </a:rPr>
              <a:t>) model transfers </a:t>
            </a:r>
            <a:r>
              <a:rPr lang="en-US" sz="1600" dirty="0">
                <a:solidFill>
                  <a:schemeClr val="tx1"/>
                </a:solidFill>
              </a:rPr>
              <a:t>even more control, and responsibility for security, from the cloud provider to the client. In this model, access is available to the operating system that supports virtual images, networking, and storage.</a:t>
            </a:r>
          </a:p>
        </p:txBody>
      </p:sp>
      <p:pic>
        <p:nvPicPr>
          <p:cNvPr id="68609" name="Picture 1"/>
          <p:cNvPicPr>
            <a:picLocks noChangeAspect="1" noChangeArrowheads="1"/>
          </p:cNvPicPr>
          <p:nvPr/>
        </p:nvPicPr>
        <p:blipFill>
          <a:blip r:embed="rId2"/>
          <a:srcRect/>
          <a:stretch>
            <a:fillRect/>
          </a:stretch>
        </p:blipFill>
        <p:spPr bwMode="auto">
          <a:xfrm>
            <a:off x="5623560" y="4343400"/>
            <a:ext cx="2886075" cy="20193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342018" name="Picture 2"/>
          <p:cNvPicPr>
            <a:picLocks noChangeAspect="1" noChangeArrowheads="1"/>
          </p:cNvPicPr>
          <p:nvPr/>
        </p:nvPicPr>
        <p:blipFill>
          <a:blip r:embed="rId2" cstate="print"/>
          <a:srcRect/>
          <a:stretch>
            <a:fillRect/>
          </a:stretch>
        </p:blipFill>
        <p:spPr bwMode="auto">
          <a:xfrm>
            <a:off x="361273" y="644982"/>
            <a:ext cx="8637587" cy="5829300"/>
          </a:xfrm>
          <a:prstGeom prst="rect">
            <a:avLst/>
          </a:prstGeom>
          <a:noFill/>
          <a:ln w="9525">
            <a:noFill/>
            <a:miter lim="800000"/>
            <a:headEnd/>
            <a:tailEnd/>
          </a:ln>
        </p:spPr>
      </p:pic>
      <p:sp>
        <p:nvSpPr>
          <p:cNvPr id="2" name="TextBox 1"/>
          <p:cNvSpPr txBox="1"/>
          <p:nvPr/>
        </p:nvSpPr>
        <p:spPr>
          <a:xfrm>
            <a:off x="7406640" y="777240"/>
            <a:ext cx="914400" cy="341632"/>
          </a:xfrm>
          <a:prstGeom prst="rect">
            <a:avLst/>
          </a:prstGeom>
          <a:solidFill>
            <a:schemeClr val="tx2">
              <a:lumMod val="60000"/>
              <a:lumOff val="40000"/>
            </a:schemeClr>
          </a:solidFill>
        </p:spPr>
        <p:txBody>
          <a:bodyPr wrap="square" rtlCol="0">
            <a:spAutoFit/>
          </a:bodyPr>
          <a:lstStyle/>
          <a:p>
            <a:r>
              <a:rPr lang="en-US" sz="1800" dirty="0">
                <a:solidFill>
                  <a:schemeClr val="bg1"/>
                </a:solidFill>
              </a:rPr>
              <a:t>2016+</a:t>
            </a:r>
          </a:p>
        </p:txBody>
      </p:sp>
      <p:sp>
        <p:nvSpPr>
          <p:cNvPr id="5" name="TextBox 4"/>
          <p:cNvSpPr txBox="1"/>
          <p:nvPr/>
        </p:nvSpPr>
        <p:spPr>
          <a:xfrm>
            <a:off x="5806440" y="680290"/>
            <a:ext cx="822960" cy="535531"/>
          </a:xfrm>
          <a:prstGeom prst="rect">
            <a:avLst/>
          </a:prstGeom>
          <a:solidFill>
            <a:srgbClr val="00B0F0"/>
          </a:solidFill>
        </p:spPr>
        <p:txBody>
          <a:bodyPr wrap="square" rtlCol="0">
            <a:spAutoFit/>
          </a:bodyPr>
          <a:lstStyle/>
          <a:p>
            <a:r>
              <a:rPr lang="en-US" sz="1600" dirty="0">
                <a:solidFill>
                  <a:schemeClr val="bg1"/>
                </a:solidFill>
              </a:rPr>
              <a:t>2008</a:t>
            </a:r>
            <a:br>
              <a:rPr lang="en-US" sz="1600" dirty="0">
                <a:solidFill>
                  <a:schemeClr val="bg1"/>
                </a:solidFill>
              </a:rPr>
            </a:br>
            <a:r>
              <a:rPr lang="en-US" sz="1600" dirty="0">
                <a:solidFill>
                  <a:schemeClr val="bg1"/>
                </a:solidFill>
              </a:rPr>
              <a:t>-2016</a:t>
            </a:r>
          </a:p>
        </p:txBody>
      </p:sp>
      <p:sp>
        <p:nvSpPr>
          <p:cNvPr id="4" name="TextBox 3"/>
          <p:cNvSpPr txBox="1"/>
          <p:nvPr/>
        </p:nvSpPr>
        <p:spPr>
          <a:xfrm>
            <a:off x="7466649" y="1316354"/>
            <a:ext cx="960120" cy="230832"/>
          </a:xfrm>
          <a:prstGeom prst="rect">
            <a:avLst/>
          </a:prstGeom>
          <a:solidFill>
            <a:srgbClr val="0070C0"/>
          </a:solidFill>
          <a:effectLst>
            <a:softEdge rad="25400"/>
          </a:effectLst>
        </p:spPr>
        <p:txBody>
          <a:bodyPr wrap="square" rtlCol="0">
            <a:spAutoFit/>
          </a:bodyPr>
          <a:lstStyle/>
          <a:p>
            <a:r>
              <a:rPr lang="en-US" sz="1000" b="1" dirty="0">
                <a:solidFill>
                  <a:schemeClr val="bg1"/>
                </a:solidFill>
              </a:rPr>
              <a:t>BPAAS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10000"/>
                </a:solidFill>
              </a:rPr>
              <a:t>Security responsibility – differences between private and public cloud</a:t>
            </a:r>
          </a:p>
        </p:txBody>
      </p:sp>
      <p:sp>
        <p:nvSpPr>
          <p:cNvPr id="3" name="Slide Number Placeholder 2"/>
          <p:cNvSpPr>
            <a:spLocks noGrp="1"/>
          </p:cNvSpPr>
          <p:nvPr>
            <p:ph type="sldNum" sz="quarter" idx="11"/>
          </p:nvPr>
        </p:nvSpPr>
        <p:spPr/>
        <p:txBody>
          <a:bodyPr/>
          <a:lstStyle/>
          <a:p>
            <a:pPr>
              <a:defRPr/>
            </a:pPr>
            <a:fld id="{7759C7FE-BE6B-403C-A13B-DB95E1BBB64B}" type="slidenum">
              <a:rPr lang="en-US" smtClean="0"/>
              <a:pPr>
                <a:defRPr/>
              </a:pPr>
              <a:t>8</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238890426"/>
              </p:ext>
            </p:extLst>
          </p:nvPr>
        </p:nvGraphicFramePr>
        <p:xfrm>
          <a:off x="549275" y="1691640"/>
          <a:ext cx="7863204" cy="4643120"/>
        </p:xfrm>
        <a:graphic>
          <a:graphicData uri="http://schemas.openxmlformats.org/drawingml/2006/table">
            <a:tbl>
              <a:tblPr firstRow="1" bandRow="1">
                <a:tableStyleId>{5C22544A-7EE6-4342-B048-85BDC9FD1C3A}</a:tableStyleId>
              </a:tblPr>
              <a:tblGrid>
                <a:gridCol w="2367068">
                  <a:extLst>
                    <a:ext uri="{9D8B030D-6E8A-4147-A177-3AD203B41FA5}">
                      <a16:colId xmlns:a16="http://schemas.microsoft.com/office/drawing/2014/main" val="20000"/>
                    </a:ext>
                  </a:extLst>
                </a:gridCol>
                <a:gridCol w="2367068">
                  <a:extLst>
                    <a:ext uri="{9D8B030D-6E8A-4147-A177-3AD203B41FA5}">
                      <a16:colId xmlns:a16="http://schemas.microsoft.com/office/drawing/2014/main" val="20001"/>
                    </a:ext>
                  </a:extLst>
                </a:gridCol>
                <a:gridCol w="3129068">
                  <a:extLst>
                    <a:ext uri="{9D8B030D-6E8A-4147-A177-3AD203B41FA5}">
                      <a16:colId xmlns:a16="http://schemas.microsoft.com/office/drawing/2014/main" val="20002"/>
                    </a:ext>
                  </a:extLst>
                </a:gridCol>
              </a:tblGrid>
              <a:tr h="350520">
                <a:tc>
                  <a:txBody>
                    <a:bodyPr/>
                    <a:lstStyle/>
                    <a:p>
                      <a:pPr algn="ctr"/>
                      <a:r>
                        <a:rPr lang="en-US" dirty="0"/>
                        <a:t>Area</a:t>
                      </a:r>
                    </a:p>
                  </a:txBody>
                  <a:tcPr/>
                </a:tc>
                <a:tc>
                  <a:txBody>
                    <a:bodyPr/>
                    <a:lstStyle/>
                    <a:p>
                      <a:pPr algn="ctr"/>
                      <a:r>
                        <a:rPr lang="en-US" dirty="0"/>
                        <a:t>Public</a:t>
                      </a:r>
                    </a:p>
                  </a:txBody>
                  <a:tcPr/>
                </a:tc>
                <a:tc>
                  <a:txBody>
                    <a:bodyPr/>
                    <a:lstStyle/>
                    <a:p>
                      <a:pPr algn="ctr"/>
                      <a:r>
                        <a:rPr lang="en-US" dirty="0"/>
                        <a:t>Private owned</a:t>
                      </a:r>
                    </a:p>
                  </a:txBody>
                  <a:tcPr/>
                </a:tc>
                <a:extLst>
                  <a:ext uri="{0D108BD9-81ED-4DB2-BD59-A6C34878D82A}">
                    <a16:rowId xmlns:a16="http://schemas.microsoft.com/office/drawing/2014/main" val="10000"/>
                  </a:ext>
                </a:extLst>
              </a:tr>
              <a:tr h="370840">
                <a:tc>
                  <a:txBody>
                    <a:bodyPr/>
                    <a:lstStyle/>
                    <a:p>
                      <a:pPr algn="ctr"/>
                      <a:r>
                        <a:rPr lang="en-US" sz="1600" dirty="0"/>
                        <a:t>Data ownership</a:t>
                      </a:r>
                    </a:p>
                  </a:txBody>
                  <a:tcPr/>
                </a:tc>
                <a:tc>
                  <a:txBody>
                    <a:bodyPr/>
                    <a:lstStyle/>
                    <a:p>
                      <a:pPr algn="ctr"/>
                      <a:r>
                        <a:rPr lang="en-US" sz="1600" dirty="0"/>
                        <a:t>Physically</a:t>
                      </a:r>
                      <a:r>
                        <a:rPr lang="en-US" sz="1600" baseline="0" dirty="0"/>
                        <a:t> c</a:t>
                      </a:r>
                      <a:r>
                        <a:rPr lang="en-US" sz="1600" dirty="0"/>
                        <a:t>loud</a:t>
                      </a:r>
                      <a:r>
                        <a:rPr lang="en-US" sz="1600" baseline="0" dirty="0"/>
                        <a:t> provider (legally you)</a:t>
                      </a:r>
                      <a:endParaRPr lang="en-US" sz="1600" dirty="0"/>
                    </a:p>
                  </a:txBody>
                  <a:tcPr/>
                </a:tc>
                <a:tc>
                  <a:txBody>
                    <a:bodyPr/>
                    <a:lstStyle/>
                    <a:p>
                      <a:pPr algn="ctr"/>
                      <a:r>
                        <a:rPr lang="en-US" sz="1600" dirty="0"/>
                        <a:t>You have full control / ownership</a:t>
                      </a:r>
                    </a:p>
                  </a:txBody>
                  <a:tcPr/>
                </a:tc>
                <a:extLst>
                  <a:ext uri="{0D108BD9-81ED-4DB2-BD59-A6C34878D82A}">
                    <a16:rowId xmlns:a16="http://schemas.microsoft.com/office/drawing/2014/main" val="10001"/>
                  </a:ext>
                </a:extLst>
              </a:tr>
              <a:tr h="370840">
                <a:tc>
                  <a:txBody>
                    <a:bodyPr/>
                    <a:lstStyle/>
                    <a:p>
                      <a:pPr algn="ctr"/>
                      <a:r>
                        <a:rPr lang="en-US" sz="1600" dirty="0"/>
                        <a:t>Security standards</a:t>
                      </a:r>
                    </a:p>
                  </a:txBody>
                  <a:tcPr/>
                </a:tc>
                <a:tc>
                  <a:txBody>
                    <a:bodyPr/>
                    <a:lstStyle/>
                    <a:p>
                      <a:pPr algn="ctr"/>
                      <a:r>
                        <a:rPr lang="en-US" sz="1600" dirty="0"/>
                        <a:t>You get what you are being offered</a:t>
                      </a:r>
                    </a:p>
                  </a:txBody>
                  <a:tcPr/>
                </a:tc>
                <a:tc>
                  <a:txBody>
                    <a:bodyPr/>
                    <a:lstStyle/>
                    <a:p>
                      <a:pPr algn="ctr"/>
                      <a:r>
                        <a:rPr lang="en-US" sz="1600" dirty="0"/>
                        <a:t>Customization is possible – responsibility on security lies with you</a:t>
                      </a:r>
                    </a:p>
                  </a:txBody>
                  <a:tcPr/>
                </a:tc>
                <a:extLst>
                  <a:ext uri="{0D108BD9-81ED-4DB2-BD59-A6C34878D82A}">
                    <a16:rowId xmlns:a16="http://schemas.microsoft.com/office/drawing/2014/main" val="10002"/>
                  </a:ext>
                </a:extLst>
              </a:tr>
              <a:tr h="370840">
                <a:tc>
                  <a:txBody>
                    <a:bodyPr/>
                    <a:lstStyle/>
                    <a:p>
                      <a:pPr algn="ctr"/>
                      <a:r>
                        <a:rPr lang="en-US" sz="1600" dirty="0"/>
                        <a:t>Security exposure</a:t>
                      </a:r>
                    </a:p>
                  </a:txBody>
                  <a:tcPr/>
                </a:tc>
                <a:tc>
                  <a:txBody>
                    <a:bodyPr/>
                    <a:lstStyle/>
                    <a:p>
                      <a:pPr algn="ctr"/>
                      <a:r>
                        <a:rPr lang="en-US" sz="1600" dirty="0"/>
                        <a:t>Can be higher than in private cloud (in case private provider</a:t>
                      </a:r>
                      <a:r>
                        <a:rPr lang="en-US" sz="1600" baseline="0" dirty="0"/>
                        <a:t> would not have knowledge or finances)</a:t>
                      </a:r>
                      <a:r>
                        <a:rPr lang="en-US" sz="1600" dirty="0"/>
                        <a:t> but is more exposed to attacks</a:t>
                      </a:r>
                    </a:p>
                  </a:txBody>
                  <a:tcPr/>
                </a:tc>
                <a:tc>
                  <a:txBody>
                    <a:bodyPr/>
                    <a:lstStyle/>
                    <a:p>
                      <a:pPr algn="ctr"/>
                      <a:r>
                        <a:rPr lang="en-US" sz="1600" dirty="0"/>
                        <a:t>Can be higher than in public cloud but requires</a:t>
                      </a:r>
                      <a:r>
                        <a:rPr lang="en-US" sz="1600" baseline="0" dirty="0"/>
                        <a:t> expertise to establish all security aspects (with particular knowledge)</a:t>
                      </a:r>
                      <a:endParaRPr lang="en-US" sz="1600" dirty="0"/>
                    </a:p>
                  </a:txBody>
                  <a:tcPr/>
                </a:tc>
                <a:extLst>
                  <a:ext uri="{0D108BD9-81ED-4DB2-BD59-A6C34878D82A}">
                    <a16:rowId xmlns:a16="http://schemas.microsoft.com/office/drawing/2014/main" val="10003"/>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Governance</a:t>
                      </a:r>
                    </a:p>
                    <a:p>
                      <a:pPr algn="ctr"/>
                      <a:endParaRPr lang="en-US" sz="1600" dirty="0"/>
                    </a:p>
                  </a:txBody>
                  <a:tcPr/>
                </a:tc>
                <a:tc>
                  <a:txBody>
                    <a:bodyPr/>
                    <a:lstStyle/>
                    <a:p>
                      <a:pPr algn="ctr"/>
                      <a:r>
                        <a:rPr lang="en-US" sz="1600" dirty="0"/>
                        <a:t>Lies with provider</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Lies with provider</a:t>
                      </a:r>
                    </a:p>
                    <a:p>
                      <a:pPr algn="ctr"/>
                      <a:endParaRPr lang="en-US" sz="1600" dirty="0"/>
                    </a:p>
                  </a:txBody>
                  <a:tcPr/>
                </a:tc>
                <a:extLst>
                  <a:ext uri="{0D108BD9-81ED-4DB2-BD59-A6C34878D82A}">
                    <a16:rowId xmlns:a16="http://schemas.microsoft.com/office/drawing/2014/main" val="10004"/>
                  </a:ext>
                </a:extLst>
              </a:tr>
              <a:tr h="370840">
                <a:tc>
                  <a:txBody>
                    <a:bodyPr/>
                    <a:lstStyle/>
                    <a:p>
                      <a:pPr algn="ctr"/>
                      <a:r>
                        <a:rPr lang="en-US" sz="1600" dirty="0"/>
                        <a:t>Design flexibility</a:t>
                      </a:r>
                    </a:p>
                  </a:txBody>
                  <a:tcPr/>
                </a:tc>
                <a:tc>
                  <a:txBody>
                    <a:bodyPr/>
                    <a:lstStyle/>
                    <a:p>
                      <a:pPr algn="ctr"/>
                      <a:r>
                        <a:rPr lang="en-US" sz="1600" dirty="0"/>
                        <a:t>Minimum flexibility</a:t>
                      </a:r>
                    </a:p>
                  </a:txBody>
                  <a:tcPr/>
                </a:tc>
                <a:tc>
                  <a:txBody>
                    <a:bodyPr/>
                    <a:lstStyle/>
                    <a:p>
                      <a:pPr algn="ctr"/>
                      <a:r>
                        <a:rPr lang="en-US" sz="1600" dirty="0"/>
                        <a:t>Do whatever you want</a:t>
                      </a:r>
                    </a:p>
                  </a:txBody>
                  <a:tcPr/>
                </a:tc>
                <a:extLst>
                  <a:ext uri="{0D108BD9-81ED-4DB2-BD59-A6C34878D82A}">
                    <a16:rowId xmlns:a16="http://schemas.microsoft.com/office/drawing/2014/main" val="10005"/>
                  </a:ext>
                </a:extLst>
              </a:tr>
              <a:tr h="370840">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06225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Security responsibility – differences between private and public cloud - </a:t>
            </a:r>
            <a:r>
              <a:rPr lang="en-US" dirty="0">
                <a:solidFill>
                  <a:srgbClr val="FF0000"/>
                </a:solidFill>
              </a:rPr>
              <a:t>TBD</a:t>
            </a:r>
          </a:p>
        </p:txBody>
      </p:sp>
      <p:sp>
        <p:nvSpPr>
          <p:cNvPr id="3" name="Slide Number Placeholder 2"/>
          <p:cNvSpPr>
            <a:spLocks noGrp="1"/>
          </p:cNvSpPr>
          <p:nvPr>
            <p:ph type="sldNum" sz="quarter" idx="11"/>
          </p:nvPr>
        </p:nvSpPr>
        <p:spPr/>
        <p:txBody>
          <a:bodyPr/>
          <a:lstStyle/>
          <a:p>
            <a:pPr>
              <a:defRPr/>
            </a:pPr>
            <a:fld id="{7759C7FE-BE6B-403C-A13B-DB95E1BBB64B}" type="slidenum">
              <a:rPr lang="en-US" smtClean="0"/>
              <a:pPr>
                <a:defRPr/>
              </a:pPr>
              <a:t>9</a:t>
            </a:fld>
            <a:endParaRPr lang="en-US"/>
          </a:p>
        </p:txBody>
      </p:sp>
      <p:pic>
        <p:nvPicPr>
          <p:cNvPr id="5" name="Picture 4"/>
          <p:cNvPicPr>
            <a:picLocks noChangeAspect="1"/>
          </p:cNvPicPr>
          <p:nvPr/>
        </p:nvPicPr>
        <p:blipFill>
          <a:blip r:embed="rId2"/>
          <a:stretch>
            <a:fillRect/>
          </a:stretch>
        </p:blipFill>
        <p:spPr>
          <a:xfrm>
            <a:off x="172000" y="505190"/>
            <a:ext cx="8800000" cy="5847619"/>
          </a:xfrm>
          <a:prstGeom prst="rect">
            <a:avLst/>
          </a:prstGeom>
        </p:spPr>
      </p:pic>
      <p:sp>
        <p:nvSpPr>
          <p:cNvPr id="6" name="Rectangle 5"/>
          <p:cNvSpPr/>
          <p:nvPr/>
        </p:nvSpPr>
        <p:spPr>
          <a:xfrm>
            <a:off x="1508760" y="6518342"/>
            <a:ext cx="6217920" cy="313932"/>
          </a:xfrm>
          <a:prstGeom prst="rect">
            <a:avLst/>
          </a:prstGeom>
        </p:spPr>
        <p:txBody>
          <a:bodyPr wrap="square">
            <a:spAutoFit/>
          </a:bodyPr>
          <a:lstStyle/>
          <a:p>
            <a:r>
              <a:rPr lang="en-US" sz="800" b="1" dirty="0">
                <a:hlinkClick r:id="rId3"/>
              </a:rPr>
              <a:t>Security Guidance for Critical Areas of Focus in Cloud - https://downloads.cloudsecurityalliance.org/assets/research/security-guidance/csaguide.v3.0.pdf</a:t>
            </a:r>
            <a:endParaRPr lang="en-US" sz="800" b="1" dirty="0"/>
          </a:p>
        </p:txBody>
      </p:sp>
    </p:spTree>
    <p:extLst>
      <p:ext uri="{BB962C8B-B14F-4D97-AF65-F5344CB8AC3E}">
        <p14:creationId xmlns:p14="http://schemas.microsoft.com/office/powerpoint/2010/main" val="6364274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IBM WindEnergy White">
  <a:themeElements>
    <a:clrScheme name="IBM WindEnergy White 3">
      <a:dk1>
        <a:srgbClr val="000000"/>
      </a:dk1>
      <a:lt1>
        <a:srgbClr val="FFFFFF"/>
      </a:lt1>
      <a:dk2>
        <a:srgbClr val="DC9312"/>
      </a:dk2>
      <a:lt2>
        <a:srgbClr val="808080"/>
      </a:lt2>
      <a:accent1>
        <a:srgbClr val="D9182D"/>
      </a:accent1>
      <a:accent2>
        <a:srgbClr val="BA006E"/>
      </a:accent2>
      <a:accent3>
        <a:srgbClr val="FFFFFF"/>
      </a:accent3>
      <a:accent4>
        <a:srgbClr val="000000"/>
      </a:accent4>
      <a:accent5>
        <a:srgbClr val="E9ABAD"/>
      </a:accent5>
      <a:accent6>
        <a:srgbClr val="A80063"/>
      </a:accent6>
      <a:hlink>
        <a:srgbClr val="7889FB"/>
      </a:hlink>
      <a:folHlink>
        <a:srgbClr val="7F1C7D"/>
      </a:folHlink>
    </a:clrScheme>
    <a:fontScheme name="IBM WindEnergy Whi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2200" b="0" i="0" u="none" strike="noStrike" cap="none" normalizeH="0" baseline="0">
            <a:ln>
              <a:noFill/>
            </a:ln>
            <a:solidFill>
              <a:schemeClr val="hlink"/>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2200" b="0" i="0" u="none" strike="noStrike" cap="none" normalizeH="0" baseline="0">
            <a:ln>
              <a:noFill/>
            </a:ln>
            <a:solidFill>
              <a:schemeClr val="hlink"/>
            </a:solidFill>
            <a:effectLst/>
            <a:latin typeface="Arial" charset="0"/>
            <a:ea typeface="ＭＳ Ｐゴシック" charset="0"/>
          </a:defRPr>
        </a:defPPr>
      </a:lstStyle>
    </a:lnDef>
  </a:objectDefaults>
  <a:extraClrSchemeLst>
    <a:extraClrScheme>
      <a:clrScheme name="IBM WindEnergy White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IBM WindEnergy White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IBM WindEnergy White 2">
        <a:dk1>
          <a:srgbClr val="000000"/>
        </a:dk1>
        <a:lt1>
          <a:srgbClr val="FFFFFF"/>
        </a:lt1>
        <a:dk2>
          <a:srgbClr val="000000"/>
        </a:dk2>
        <a:lt2>
          <a:srgbClr val="808080"/>
        </a:lt2>
        <a:accent1>
          <a:srgbClr val="90E4B8"/>
        </a:accent1>
        <a:accent2>
          <a:srgbClr val="009999"/>
        </a:accent2>
        <a:accent3>
          <a:srgbClr val="FFFFFF"/>
        </a:accent3>
        <a:accent4>
          <a:srgbClr val="000000"/>
        </a:accent4>
        <a:accent5>
          <a:srgbClr val="C6EFD8"/>
        </a:accent5>
        <a:accent6>
          <a:srgbClr val="008A8A"/>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IBM WindEnergy White 3">
        <a:dk1>
          <a:srgbClr val="000000"/>
        </a:dk1>
        <a:lt1>
          <a:srgbClr val="FFFFFF"/>
        </a:lt1>
        <a:dk2>
          <a:srgbClr val="DC9312"/>
        </a:dk2>
        <a:lt2>
          <a:srgbClr val="808080"/>
        </a:lt2>
        <a:accent1>
          <a:srgbClr val="D9182D"/>
        </a:accent1>
        <a:accent2>
          <a:srgbClr val="BA006E"/>
        </a:accent2>
        <a:accent3>
          <a:srgbClr val="FFFFFF"/>
        </a:accent3>
        <a:accent4>
          <a:srgbClr val="000000"/>
        </a:accent4>
        <a:accent5>
          <a:srgbClr val="E9ABAD"/>
        </a:accent5>
        <a:accent6>
          <a:srgbClr val="A80063"/>
        </a:accent6>
        <a:hlink>
          <a:srgbClr val="7889FB"/>
        </a:hlink>
        <a:folHlink>
          <a:srgbClr val="7F1C7D"/>
        </a:folHlink>
      </a:clrScheme>
      <a:clrMap bg1="lt1" tx1="dk1" bg2="lt2" tx2="dk2" accent1="accent1" accent2="accent2" accent3="accent3" accent4="accent4" accent5="accent5" accent6="accent6" hlink="hlink" folHlink="folHlink"/>
    </a:extraClrScheme>
    <a:extraClrScheme>
      <a:clrScheme name="IBM WindEnergy White 4">
        <a:dk1>
          <a:srgbClr val="000000"/>
        </a:dk1>
        <a:lt1>
          <a:srgbClr val="FFFFFF"/>
        </a:lt1>
        <a:dk2>
          <a:srgbClr val="DC9312"/>
        </a:dk2>
        <a:lt2>
          <a:srgbClr val="38A4EE"/>
        </a:lt2>
        <a:accent1>
          <a:srgbClr val="D9182D"/>
        </a:accent1>
        <a:accent2>
          <a:srgbClr val="BA006E"/>
        </a:accent2>
        <a:accent3>
          <a:srgbClr val="FFFFFF"/>
        </a:accent3>
        <a:accent4>
          <a:srgbClr val="000000"/>
        </a:accent4>
        <a:accent5>
          <a:srgbClr val="E9ABAD"/>
        </a:accent5>
        <a:accent6>
          <a:srgbClr val="A80063"/>
        </a:accent6>
        <a:hlink>
          <a:srgbClr val="7889FB"/>
        </a:hlink>
        <a:folHlink>
          <a:srgbClr val="7F1C7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IBM WindEnergy White">
  <a:themeElements>
    <a:clrScheme name="2_IBM WindEnergy White 3">
      <a:dk1>
        <a:srgbClr val="000000"/>
      </a:dk1>
      <a:lt1>
        <a:srgbClr val="FFFFFF"/>
      </a:lt1>
      <a:dk2>
        <a:srgbClr val="DC9312"/>
      </a:dk2>
      <a:lt2>
        <a:srgbClr val="808080"/>
      </a:lt2>
      <a:accent1>
        <a:srgbClr val="D9182D"/>
      </a:accent1>
      <a:accent2>
        <a:srgbClr val="BA006E"/>
      </a:accent2>
      <a:accent3>
        <a:srgbClr val="FFFFFF"/>
      </a:accent3>
      <a:accent4>
        <a:srgbClr val="000000"/>
      </a:accent4>
      <a:accent5>
        <a:srgbClr val="E9ABAD"/>
      </a:accent5>
      <a:accent6>
        <a:srgbClr val="A80063"/>
      </a:accent6>
      <a:hlink>
        <a:srgbClr val="7889FB"/>
      </a:hlink>
      <a:folHlink>
        <a:srgbClr val="7F1C7D"/>
      </a:folHlink>
    </a:clrScheme>
    <a:fontScheme name="2_IBM WindEnergy Whi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IBM WindEnergy White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2_IBM WindEnergy White 2">
        <a:dk1>
          <a:srgbClr val="000000"/>
        </a:dk1>
        <a:lt1>
          <a:srgbClr val="FFFFFF"/>
        </a:lt1>
        <a:dk2>
          <a:srgbClr val="000000"/>
        </a:dk2>
        <a:lt2>
          <a:srgbClr val="808080"/>
        </a:lt2>
        <a:accent1>
          <a:srgbClr val="90E4B8"/>
        </a:accent1>
        <a:accent2>
          <a:srgbClr val="009999"/>
        </a:accent2>
        <a:accent3>
          <a:srgbClr val="FFFFFF"/>
        </a:accent3>
        <a:accent4>
          <a:srgbClr val="000000"/>
        </a:accent4>
        <a:accent5>
          <a:srgbClr val="C6EFD8"/>
        </a:accent5>
        <a:accent6>
          <a:srgbClr val="008A8A"/>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2_IBM WindEnergy White 3">
        <a:dk1>
          <a:srgbClr val="000000"/>
        </a:dk1>
        <a:lt1>
          <a:srgbClr val="FFFFFF"/>
        </a:lt1>
        <a:dk2>
          <a:srgbClr val="DC9312"/>
        </a:dk2>
        <a:lt2>
          <a:srgbClr val="808080"/>
        </a:lt2>
        <a:accent1>
          <a:srgbClr val="D9182D"/>
        </a:accent1>
        <a:accent2>
          <a:srgbClr val="BA006E"/>
        </a:accent2>
        <a:accent3>
          <a:srgbClr val="FFFFFF"/>
        </a:accent3>
        <a:accent4>
          <a:srgbClr val="000000"/>
        </a:accent4>
        <a:accent5>
          <a:srgbClr val="E9ABAD"/>
        </a:accent5>
        <a:accent6>
          <a:srgbClr val="A80063"/>
        </a:accent6>
        <a:hlink>
          <a:srgbClr val="7889FB"/>
        </a:hlink>
        <a:folHlink>
          <a:srgbClr val="7F1C7D"/>
        </a:folHlink>
      </a:clrScheme>
      <a:clrMap bg1="lt1" tx1="dk1" bg2="lt2" tx2="dk2" accent1="accent1" accent2="accent2" accent3="accent3" accent4="accent4" accent5="accent5" accent6="accent6" hlink="hlink" folHlink="folHlink"/>
    </a:extraClrScheme>
    <a:extraClrScheme>
      <a:clrScheme name="2_IBM WindEnergy White 4">
        <a:dk1>
          <a:srgbClr val="000000"/>
        </a:dk1>
        <a:lt1>
          <a:srgbClr val="FFFFFF"/>
        </a:lt1>
        <a:dk2>
          <a:srgbClr val="DC9312"/>
        </a:dk2>
        <a:lt2>
          <a:srgbClr val="38A4EE"/>
        </a:lt2>
        <a:accent1>
          <a:srgbClr val="D9182D"/>
        </a:accent1>
        <a:accent2>
          <a:srgbClr val="BA006E"/>
        </a:accent2>
        <a:accent3>
          <a:srgbClr val="FFFFFF"/>
        </a:accent3>
        <a:accent4>
          <a:srgbClr val="000000"/>
        </a:accent4>
        <a:accent5>
          <a:srgbClr val="E9ABAD"/>
        </a:accent5>
        <a:accent6>
          <a:srgbClr val="A80063"/>
        </a:accent6>
        <a:hlink>
          <a:srgbClr val="7889FB"/>
        </a:hlink>
        <a:folHlink>
          <a:srgbClr val="7F1C7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109811</TotalTime>
  <Words>6374</Words>
  <Application>Microsoft Office PowerPoint</Application>
  <PresentationFormat>On-screen Show (4:3)</PresentationFormat>
  <Paragraphs>689</Paragraphs>
  <Slides>52</Slides>
  <Notes>13</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2</vt:i4>
      </vt:variant>
      <vt:variant>
        <vt:lpstr>Slide Titles</vt:lpstr>
      </vt:variant>
      <vt:variant>
        <vt:i4>52</vt:i4>
      </vt:variant>
    </vt:vector>
  </HeadingPairs>
  <TitlesOfParts>
    <vt:vector size="60" baseType="lpstr">
      <vt:lpstr>MS PGothic</vt:lpstr>
      <vt:lpstr>MS PGothic</vt:lpstr>
      <vt:lpstr>Arial</vt:lpstr>
      <vt:lpstr>Wingdings</vt:lpstr>
      <vt:lpstr>IBM WindEnergy White</vt:lpstr>
      <vt:lpstr>2_IBM WindEnergy White</vt:lpstr>
      <vt:lpstr>Worksheet</vt:lpstr>
      <vt:lpstr>Acrobat Document</vt:lpstr>
      <vt:lpstr> </vt:lpstr>
      <vt:lpstr>Agenda</vt:lpstr>
      <vt:lpstr>PowerPoint Presentation</vt:lpstr>
      <vt:lpstr>Cloud security: inheritance</vt:lpstr>
      <vt:lpstr>PowerPoint Presentation</vt:lpstr>
      <vt:lpstr>Security responsibility – differences for SaaS, PaaS, IaaS</vt:lpstr>
      <vt:lpstr>PowerPoint Presentation</vt:lpstr>
      <vt:lpstr>Security responsibility – differences between private and public cloud</vt:lpstr>
      <vt:lpstr>Security responsibility – differences between private and public cloud - TBD</vt:lpstr>
      <vt:lpstr>Cloud security – general areas of concern</vt:lpstr>
      <vt:lpstr>Cloud security – general areas of concern</vt:lpstr>
      <vt:lpstr>Key security dangers to cloud security</vt:lpstr>
      <vt:lpstr>Key security dangers to cloud security</vt:lpstr>
      <vt:lpstr>Multi-tenancy</vt:lpstr>
      <vt:lpstr>Multi-tenancy</vt:lpstr>
      <vt:lpstr>PowerPoint Presentation</vt:lpstr>
      <vt:lpstr>Key security dangers to cloud security</vt:lpstr>
      <vt:lpstr>Key security dangers to cloud security</vt:lpstr>
      <vt:lpstr>Key security dangers to cloud security</vt:lpstr>
      <vt:lpstr>Key security dangers to cloud security</vt:lpstr>
      <vt:lpstr>Key security dangers to cloud security</vt:lpstr>
      <vt:lpstr>Security Framework should cover at least following</vt:lpstr>
      <vt:lpstr>COBIT</vt:lpstr>
      <vt:lpstr>PowerPoint Presentation</vt:lpstr>
      <vt:lpstr>Cloud Control Matrix</vt:lpstr>
      <vt:lpstr>Cloud Security Cloud Security implementation </vt:lpstr>
      <vt:lpstr>Implementation of security</vt:lpstr>
      <vt:lpstr>Cloud Security Summary</vt:lpstr>
      <vt:lpstr>Cloud – data privacy, law</vt:lpstr>
      <vt:lpstr>Cloud – data privacy, law</vt:lpstr>
      <vt:lpstr>PowerPoint Presentation</vt:lpstr>
      <vt:lpstr>PowerPoint Presentation</vt:lpstr>
      <vt:lpstr>PowerPoint Presentation</vt:lpstr>
      <vt:lpstr>PowerPoint Presentation</vt:lpstr>
      <vt:lpstr>PowerPoint Presentation</vt:lpstr>
      <vt:lpstr>Information security and privacy standard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Links and used materials</vt:lpstr>
      <vt:lpstr>Additional Links and used materials</vt:lpstr>
      <vt:lpstr>PowerPoint Presentation</vt:lpstr>
      <vt:lpstr>Security risks associated with cloud computing that must be adequately addressed </vt:lpstr>
      <vt:lpstr>Security challenges and questions in nutshell</vt:lpstr>
      <vt:lpstr>Security challenges and questions in nutshell</vt:lpstr>
      <vt:lpstr>Security challenges and questions in nutshell</vt:lpstr>
      <vt:lpstr>Security challenges and questions in nutshell</vt:lpstr>
      <vt:lpstr>Security challenges and questions in nutshell</vt:lpstr>
    </vt:vector>
  </TitlesOfParts>
  <Company>IBM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IBM Presentation Template</dc:title>
  <dc:creator>IBM IBV</dc:creator>
  <cp:lastModifiedBy>Petr Vlach</cp:lastModifiedBy>
  <cp:revision>1626</cp:revision>
  <dcterms:created xsi:type="dcterms:W3CDTF">2009-08-07T17:57:40Z</dcterms:created>
  <dcterms:modified xsi:type="dcterms:W3CDTF">2018-04-23T09:45:42Z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CMO Draft 0.98 2011Jun12 - IBM Confidential - Do NOT distribute - Embargoed till 11 Oct 2011</vt:lpwstr>
  </property>
  <property fmtid="{D5CDD505-2E9C-101B-9397-08002B2CF9AE}" pid="4" name="ArticulateGUID">
    <vt:lpwstr>2B4B96A6-4613-41BC-9E46-5472447969A5</vt:lpwstr>
  </property>
  <property fmtid="{D5CDD505-2E9C-101B-9397-08002B2CF9AE}" pid="5" name="ArticulateProjectFull">
    <vt:lpwstr>C:\Documents and Settings\Administrator\My Documents\CMO\PointofView\CMO Study_Comparative deck_2011August26_ Final_Template_Country.ppta</vt:lpwstr>
  </property>
</Properties>
</file>