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68" r:id="rId2"/>
    <p:sldId id="258" r:id="rId3"/>
    <p:sldId id="259" r:id="rId4"/>
    <p:sldId id="266" r:id="rId5"/>
    <p:sldId id="260" r:id="rId6"/>
    <p:sldId id="267" r:id="rId7"/>
    <p:sldId id="261" r:id="rId8"/>
    <p:sldId id="262" r:id="rId9"/>
    <p:sldId id="275" r:id="rId10"/>
    <p:sldId id="285" r:id="rId11"/>
    <p:sldId id="271" r:id="rId12"/>
    <p:sldId id="272" r:id="rId13"/>
    <p:sldId id="273" r:id="rId14"/>
    <p:sldId id="26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89"/>
    <p:restoredTop sz="68384"/>
  </p:normalViewPr>
  <p:slideViewPr>
    <p:cSldViewPr snapToGrid="0" snapToObjects="1">
      <p:cViewPr varScale="1">
        <p:scale>
          <a:sx n="59" d="100"/>
          <a:sy n="59" d="100"/>
        </p:scale>
        <p:origin x="179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350BBC-7524-2345-8400-1EDC1250B1D9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C17462-EC08-754A-9A2F-91CA986D6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327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C17462-EC08-754A-9A2F-91CA986D6C0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1606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C17462-EC08-754A-9A2F-91CA986D6C0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582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97F98D-61F1-40E4-B81E-5549927B7862}" type="slidenum">
              <a:rPr lang="en-US"/>
              <a:pPr/>
              <a:t>11</a:t>
            </a:fld>
            <a:endParaRPr lang="en-US"/>
          </a:p>
        </p:txBody>
      </p:sp>
      <p:sp>
        <p:nvSpPr>
          <p:cNvPr id="17786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778691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519"/>
            <a:ext cx="5486400" cy="4114242"/>
          </a:xfrm>
          <a:noFill/>
        </p:spPr>
        <p:txBody>
          <a:bodyPr lIns="91421" tIns="45711" rIns="91421" bIns="45711"/>
          <a:lstStyle/>
          <a:p>
            <a:pPr defTabSz="457937">
              <a:lnSpc>
                <a:spcPct val="80000"/>
              </a:lnSpc>
            </a:pPr>
            <a:endParaRPr lang="en-US" sz="700" dirty="0"/>
          </a:p>
        </p:txBody>
      </p:sp>
      <p:sp>
        <p:nvSpPr>
          <p:cNvPr id="1778692" name="Slide Number Placeholder 3"/>
          <p:cNvSpPr txBox="1">
            <a:spLocks noGrp="1"/>
          </p:cNvSpPr>
          <p:nvPr/>
        </p:nvSpPr>
        <p:spPr bwMode="auto">
          <a:xfrm>
            <a:off x="3883025" y="8685447"/>
            <a:ext cx="2973388" cy="456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1" tIns="45711" rIns="91421" bIns="45711" anchor="b"/>
          <a:lstStyle/>
          <a:p>
            <a:pPr algn="r" defTabSz="914285"/>
            <a:fld id="{42952FD3-6A7D-41C7-8FA3-852BC9D25527}" type="slidenum">
              <a:rPr kumimoji="1" lang="en-US" sz="1200">
                <a:latin typeface="Osaka" pitchFamily="-106" charset="-128"/>
                <a:ea typeface="New MingLiu" charset="-120"/>
              </a:rPr>
              <a:pPr algn="r" defTabSz="914285"/>
              <a:t>11</a:t>
            </a:fld>
            <a:endParaRPr kumimoji="1" lang="en-US" sz="1200" dirty="0">
              <a:latin typeface="Osaka" pitchFamily="-106" charset="-128"/>
              <a:ea typeface="New MingLiu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964935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97F98D-61F1-40E4-B81E-5549927B7862}" type="slidenum">
              <a:rPr lang="en-US"/>
              <a:pPr/>
              <a:t>12</a:t>
            </a:fld>
            <a:endParaRPr lang="en-US"/>
          </a:p>
        </p:txBody>
      </p:sp>
      <p:sp>
        <p:nvSpPr>
          <p:cNvPr id="17786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778691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519"/>
            <a:ext cx="5486400" cy="4114242"/>
          </a:xfrm>
          <a:noFill/>
        </p:spPr>
        <p:txBody>
          <a:bodyPr lIns="91421" tIns="45711" rIns="91421" bIns="45711"/>
          <a:lstStyle/>
          <a:p>
            <a:pPr defTabSz="457937">
              <a:lnSpc>
                <a:spcPct val="80000"/>
              </a:lnSpc>
            </a:pPr>
            <a:r>
              <a:rPr lang="en-US" sz="800" dirty="0"/>
              <a:t>The isolation between one VPC user and all other users of the same cloud (other VPC users as well as other public cloud users) is achieved normally through allocation of a private IP subnet and a virtual communication construct (such as a VLAN or a set of encrypted communication channels) per user. In a VPC, the previously described mechanism, providing isolation within the cloud, is accompanied with a VPN function (again, allocated per VPC user) that secures, by means of authentication and encryption, the remote access of the organization to its VPC cloud resources.</a:t>
            </a:r>
            <a:endParaRPr lang="en-US" sz="700" dirty="0"/>
          </a:p>
        </p:txBody>
      </p:sp>
      <p:sp>
        <p:nvSpPr>
          <p:cNvPr id="1778692" name="Slide Number Placeholder 3"/>
          <p:cNvSpPr txBox="1">
            <a:spLocks noGrp="1"/>
          </p:cNvSpPr>
          <p:nvPr/>
        </p:nvSpPr>
        <p:spPr bwMode="auto">
          <a:xfrm>
            <a:off x="3883025" y="8685447"/>
            <a:ext cx="2973388" cy="456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1" tIns="45711" rIns="91421" bIns="45711" anchor="b"/>
          <a:lstStyle/>
          <a:p>
            <a:pPr algn="r" defTabSz="914285"/>
            <a:fld id="{42952FD3-6A7D-41C7-8FA3-852BC9D25527}" type="slidenum">
              <a:rPr kumimoji="1" lang="en-US" sz="1200">
                <a:latin typeface="Osaka" pitchFamily="-106" charset="-128"/>
                <a:ea typeface="New MingLiu" charset="-120"/>
              </a:rPr>
              <a:pPr algn="r" defTabSz="914285"/>
              <a:t>12</a:t>
            </a:fld>
            <a:endParaRPr kumimoji="1" lang="en-US" sz="1200" dirty="0">
              <a:latin typeface="Osaka" pitchFamily="-106" charset="-128"/>
              <a:ea typeface="New MingLiu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9247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5556F-33C8-9841-AE34-6D6A2F3A06A1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0A67B-4DCC-0D4E-8CE6-6299FE076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432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5556F-33C8-9841-AE34-6D6A2F3A06A1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0A67B-4DCC-0D4E-8CE6-6299FE076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24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5556F-33C8-9841-AE34-6D6A2F3A06A1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0A67B-4DCC-0D4E-8CE6-6299FE076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456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5556F-33C8-9841-AE34-6D6A2F3A06A1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0A67B-4DCC-0D4E-8CE6-6299FE076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504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5556F-33C8-9841-AE34-6D6A2F3A06A1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0A67B-4DCC-0D4E-8CE6-6299FE076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241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5556F-33C8-9841-AE34-6D6A2F3A06A1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0A67B-4DCC-0D4E-8CE6-6299FE076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618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5556F-33C8-9841-AE34-6D6A2F3A06A1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0A67B-4DCC-0D4E-8CE6-6299FE076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399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5556F-33C8-9841-AE34-6D6A2F3A06A1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0A67B-4DCC-0D4E-8CE6-6299FE076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357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5556F-33C8-9841-AE34-6D6A2F3A06A1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0A67B-4DCC-0D4E-8CE6-6299FE076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40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5556F-33C8-9841-AE34-6D6A2F3A06A1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0A67B-4DCC-0D4E-8CE6-6299FE076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4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5556F-33C8-9841-AE34-6D6A2F3A06A1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0A67B-4DCC-0D4E-8CE6-6299FE076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084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5556F-33C8-9841-AE34-6D6A2F3A06A1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0A67B-4DCC-0D4E-8CE6-6299FE076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253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F0"/>
                </a:solidFill>
              </a:rPr>
              <a:t>Cloud Deployment Scenarios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9156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9BFA3-6E81-4D7C-B939-9D56CD455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of records vs system of engagement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B853ADE-DC13-4CCF-A0E8-6A49965250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493" y="1429157"/>
            <a:ext cx="6751905" cy="405419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3CF3F323-29EF-4898-B345-A63058C5C4BF}"/>
              </a:ext>
            </a:extLst>
          </p:cNvPr>
          <p:cNvSpPr/>
          <p:nvPr/>
        </p:nvSpPr>
        <p:spPr>
          <a:xfrm>
            <a:off x="7486398" y="1429157"/>
            <a:ext cx="421792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 err="1"/>
              <a:t>SoE</a:t>
            </a:r>
            <a:r>
              <a:rPr lang="en-US" b="1" dirty="0"/>
              <a:t>: EXAMPLES:</a:t>
            </a:r>
          </a:p>
          <a:p>
            <a:pPr algn="just"/>
            <a:r>
              <a:rPr lang="en-US" b="1" dirty="0"/>
              <a:t>Hong Kong department Stores</a:t>
            </a:r>
            <a:endParaRPr lang="en-US" dirty="0"/>
          </a:p>
          <a:p>
            <a:pPr algn="just"/>
            <a:r>
              <a:rPr lang="en-US" dirty="0"/>
              <a:t>A chain of Hong Kong department stores used its Web-based system of engagement to capture </a:t>
            </a:r>
            <a:r>
              <a:rPr lang="en-US" dirty="0">
                <a:solidFill>
                  <a:srgbClr val="FF0000"/>
                </a:solidFill>
              </a:rPr>
              <a:t>the near-real-time activity of each Web visitor</a:t>
            </a:r>
            <a:r>
              <a:rPr lang="en-US" dirty="0"/>
              <a:t> and achieved a 250 percent higher conversion rate </a:t>
            </a:r>
            <a:r>
              <a:rPr lang="en-US" dirty="0">
                <a:solidFill>
                  <a:srgbClr val="FF0000"/>
                </a:solidFill>
              </a:rPr>
              <a:t>with customer-generated product reviews.</a:t>
            </a:r>
          </a:p>
          <a:p>
            <a:pPr algn="just"/>
            <a:endParaRPr lang="en-US" dirty="0"/>
          </a:p>
          <a:p>
            <a:pPr algn="just"/>
            <a:r>
              <a:rPr lang="en-US" b="1" dirty="0"/>
              <a:t>North American airline</a:t>
            </a:r>
            <a:endParaRPr lang="en-US" dirty="0"/>
          </a:p>
          <a:p>
            <a:pPr algn="just"/>
            <a:r>
              <a:rPr lang="en-US" dirty="0"/>
              <a:t>A Canadian airline carrier increased customer satisfaction and streamlined booking operations by offering a mobile </a:t>
            </a:r>
            <a:r>
              <a:rPr lang="en-US" dirty="0">
                <a:solidFill>
                  <a:srgbClr val="FF0000"/>
                </a:solidFill>
              </a:rPr>
              <a:t>self-service solution that increased mobile check-ins </a:t>
            </a:r>
            <a:r>
              <a:rPr lang="en-US" dirty="0"/>
              <a:t>by 13.5 percent. These systems of engagement increased mobile flight pass bookings and reduced the cost of check-in cost by 80% compared to traditional counter check-in process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2558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BCF65-F991-4F38-B2B0-573912C2F85E}" type="slidenum">
              <a:rPr lang="en-US"/>
              <a:pPr/>
              <a:t>11</a:t>
            </a:fld>
            <a:endParaRPr lang="en-US"/>
          </a:p>
        </p:txBody>
      </p:sp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23361" y="1361073"/>
            <a:ext cx="3320033" cy="2184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2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76976" y="4124175"/>
            <a:ext cx="4252161" cy="223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0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06152" y="2238626"/>
            <a:ext cx="3000375" cy="334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Text Box 8"/>
          <p:cNvSpPr txBox="1">
            <a:spLocks noChangeArrowheads="1"/>
          </p:cNvSpPr>
          <p:nvPr/>
        </p:nvSpPr>
        <p:spPr bwMode="auto">
          <a:xfrm>
            <a:off x="2885742" y="1013411"/>
            <a:ext cx="2652713" cy="355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7475" indent="-117475" algn="ctr">
              <a:lnSpc>
                <a:spcPct val="95000"/>
              </a:lnSpc>
              <a:spcBef>
                <a:spcPct val="5000"/>
              </a:spcBef>
              <a:spcAft>
                <a:spcPct val="10000"/>
              </a:spcAft>
              <a:buClr>
                <a:schemeClr val="tx1"/>
              </a:buClr>
            </a:pPr>
            <a:r>
              <a:rPr kumimoji="1" lang="en-US" b="1" dirty="0">
                <a:solidFill>
                  <a:srgbClr val="0000FF"/>
                </a:solidFill>
                <a:ea typeface="New MingLiu" charset="-120"/>
              </a:rPr>
              <a:t>Public Cloud</a:t>
            </a:r>
          </a:p>
        </p:txBody>
      </p:sp>
      <p:sp>
        <p:nvSpPr>
          <p:cNvPr id="30" name="Text Box 8"/>
          <p:cNvSpPr txBox="1">
            <a:spLocks noChangeArrowheads="1"/>
          </p:cNvSpPr>
          <p:nvPr/>
        </p:nvSpPr>
        <p:spPr bwMode="auto">
          <a:xfrm>
            <a:off x="2829595" y="3748590"/>
            <a:ext cx="2652713" cy="355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7475" indent="-117475" algn="ctr">
              <a:lnSpc>
                <a:spcPct val="95000"/>
              </a:lnSpc>
              <a:spcBef>
                <a:spcPct val="5000"/>
              </a:spcBef>
              <a:spcAft>
                <a:spcPct val="10000"/>
              </a:spcAft>
              <a:buClr>
                <a:schemeClr val="tx1"/>
              </a:buClr>
            </a:pPr>
            <a:r>
              <a:rPr kumimoji="1" lang="en-US" b="1" dirty="0">
                <a:solidFill>
                  <a:srgbClr val="0000FF"/>
                </a:solidFill>
                <a:ea typeface="New MingLiu" charset="-120"/>
              </a:rPr>
              <a:t>Private Cloud</a:t>
            </a:r>
          </a:p>
        </p:txBody>
      </p:sp>
      <p:sp>
        <p:nvSpPr>
          <p:cNvPr id="31" name="Text Box 8"/>
          <p:cNvSpPr txBox="1">
            <a:spLocks noChangeArrowheads="1"/>
          </p:cNvSpPr>
          <p:nvPr/>
        </p:nvSpPr>
        <p:spPr bwMode="auto">
          <a:xfrm>
            <a:off x="7168985" y="1863642"/>
            <a:ext cx="2652713" cy="355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7475" indent="-117475" algn="ctr">
              <a:lnSpc>
                <a:spcPct val="95000"/>
              </a:lnSpc>
              <a:spcBef>
                <a:spcPct val="5000"/>
              </a:spcBef>
              <a:spcAft>
                <a:spcPct val="10000"/>
              </a:spcAft>
              <a:buClr>
                <a:schemeClr val="tx1"/>
              </a:buClr>
            </a:pPr>
            <a:r>
              <a:rPr kumimoji="1" lang="en-US" b="1" dirty="0">
                <a:solidFill>
                  <a:srgbClr val="0000FF"/>
                </a:solidFill>
                <a:ea typeface="New MingLiu" charset="-120"/>
              </a:rPr>
              <a:t>Hybrid Cloud</a:t>
            </a:r>
          </a:p>
        </p:txBody>
      </p:sp>
    </p:spTree>
    <p:extLst>
      <p:ext uri="{BB962C8B-B14F-4D97-AF65-F5344CB8AC3E}">
        <p14:creationId xmlns:p14="http://schemas.microsoft.com/office/powerpoint/2010/main" val="27409600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BCF65-F991-4F38-B2B0-573912C2F85E}" type="slidenum">
              <a:rPr lang="en-US"/>
              <a:pPr/>
              <a:t>12</a:t>
            </a:fld>
            <a:endParaRPr lang="en-US"/>
          </a:p>
        </p:txBody>
      </p:sp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86917" y="784010"/>
            <a:ext cx="6923087" cy="463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>
          <a:xfrm>
            <a:off x="1909011" y="5662898"/>
            <a:ext cx="830981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/>
              <a:t>A virtual private cloud (VPC)</a:t>
            </a:r>
            <a:r>
              <a:rPr lang="en-US" dirty="0"/>
              <a:t> </a:t>
            </a:r>
            <a:r>
              <a:rPr lang="en-US" b="1" dirty="0"/>
              <a:t>is</a:t>
            </a:r>
            <a:r>
              <a:rPr lang="en-US" dirty="0"/>
              <a:t> </a:t>
            </a:r>
            <a:r>
              <a:rPr lang="en-US" b="1" dirty="0"/>
              <a:t>dedicated to a single user within a public cloud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The virtual private cloud extends the customer network into the cloud provider’s “space”, making the additional resources available on demand.</a:t>
            </a:r>
          </a:p>
        </p:txBody>
      </p:sp>
    </p:spTree>
    <p:extLst>
      <p:ext uri="{BB962C8B-B14F-4D97-AF65-F5344CB8AC3E}">
        <p14:creationId xmlns:p14="http://schemas.microsoft.com/office/powerpoint/2010/main" val="35109892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For IBM Internal Use Only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5269815"/>
              </p:ext>
            </p:extLst>
          </p:nvPr>
        </p:nvGraphicFramePr>
        <p:xfrm>
          <a:off x="1948544" y="1026876"/>
          <a:ext cx="8262258" cy="5064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11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311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Private</a:t>
                      </a:r>
                      <a:r>
                        <a:rPr lang="en-US" sz="1800" baseline="0" dirty="0"/>
                        <a:t> cloud</a:t>
                      </a:r>
                      <a:endParaRPr lang="en-US" sz="1800" dirty="0"/>
                    </a:p>
                  </a:txBody>
                  <a:tcPr>
                    <a:solidFill>
                      <a:srgbClr val="F04E3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Public Cloud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Employee information or other 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sensitive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data typically restricted to the enterprise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B050"/>
                          </a:solidFill>
                        </a:rPr>
                        <a:t>Test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systems and environments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Workloads composed of multiple, co-dependent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Pre-production systems and environments</a:t>
                      </a: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Workloads requiring 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customization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Mature packaged offerings, like e-mail and collaboration</a:t>
                      </a: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Workloads based on third-party software that does not have a virtualization or cloud-aware  licensing strategy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B050"/>
                          </a:solidFill>
                        </a:rPr>
                        <a:t>Storage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solutions (including storage as a service)</a:t>
                      </a: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High throughput 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online transaction processing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B050"/>
                          </a:solidFill>
                        </a:rPr>
                        <a:t>Backup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solutions (including backup and restore as a service)</a:t>
                      </a: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B050"/>
                          </a:solidFill>
                        </a:rPr>
                        <a:t>Batch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processing jobs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with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 limited security requirements</a:t>
                      </a: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Data-intensive workloads if the provider has a cloud storage offering linked to the cloud compute</a:t>
                      </a: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24000" y="214083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Workload types – cloud suitability (public vs. private)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4914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Community Cloud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A community cloud is similar to a public cloud except that its access is limited to a specific community of cloud consumers. The community cloud may be jointly owned by the community members or by a third-party cloud provider that provisions a public cloud with limited access. The member cloud consumers of the community typically share the responsibility for defining and evolving the community cloud</a:t>
            </a:r>
          </a:p>
        </p:txBody>
      </p:sp>
    </p:spTree>
    <p:extLst>
      <p:ext uri="{BB962C8B-B14F-4D97-AF65-F5344CB8AC3E}">
        <p14:creationId xmlns:p14="http://schemas.microsoft.com/office/powerpoint/2010/main" val="755107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Preface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/>
              <a:t>List the four major cloud deployment types</a:t>
            </a:r>
            <a:endParaRPr lang="en-US" dirty="0"/>
          </a:p>
          <a:p>
            <a:pPr lvl="0"/>
            <a:r>
              <a:rPr lang="en-GB" dirty="0"/>
              <a:t>Describe the features of private, public, hybrid, and community clouds</a:t>
            </a:r>
            <a:endParaRPr lang="en-US" dirty="0"/>
          </a:p>
          <a:p>
            <a:pPr lvl="0"/>
            <a:r>
              <a:rPr lang="en-GB" dirty="0"/>
              <a:t>List some additional cloud deployment types</a:t>
            </a:r>
            <a:endParaRPr lang="en-US" dirty="0"/>
          </a:p>
          <a:p>
            <a:pPr lvl="0"/>
            <a:r>
              <a:rPr lang="en-GB" dirty="0"/>
              <a:t>Select the most appropriate deployment model based on a set of business and technical </a:t>
            </a:r>
            <a:r>
              <a:rPr lang="en-US" dirty="0"/>
              <a:t>requirements</a:t>
            </a:r>
            <a:r>
              <a:rPr lang="cs-CZ" dirty="0"/>
              <a:t> </a:t>
            </a:r>
            <a:endParaRPr lang="en-US" dirty="0"/>
          </a:p>
          <a:p>
            <a:pPr marL="0" lvl="0" indent="0">
              <a:buNone/>
            </a:pPr>
            <a:r>
              <a:rPr lang="cs-CZ" dirty="0"/>
              <a:t>Agenda</a:t>
            </a:r>
            <a:endParaRPr lang="en-US" dirty="0"/>
          </a:p>
          <a:p>
            <a:pPr lvl="0"/>
            <a:r>
              <a:rPr lang="en-GB" dirty="0"/>
              <a:t>Cloud deployment models - public, private, hybrid, community clouds</a:t>
            </a:r>
            <a:endParaRPr lang="en-US" dirty="0"/>
          </a:p>
          <a:p>
            <a:pPr lvl="0"/>
            <a:r>
              <a:rPr lang="en-GB" dirty="0"/>
              <a:t>Selection criteria for cloud deployment types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268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Cloud deployment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4 cloud deployment model that will be covered during this chapter</a:t>
            </a:r>
          </a:p>
          <a:p>
            <a:pPr lvl="1"/>
            <a:r>
              <a:rPr lang="en-US" dirty="0"/>
              <a:t>Public Cloud</a:t>
            </a:r>
          </a:p>
          <a:p>
            <a:pPr lvl="1"/>
            <a:r>
              <a:rPr lang="en-US" dirty="0"/>
              <a:t>Private Cloud</a:t>
            </a:r>
          </a:p>
          <a:p>
            <a:pPr lvl="1"/>
            <a:r>
              <a:rPr lang="en-US" dirty="0"/>
              <a:t>Community Cloud</a:t>
            </a:r>
          </a:p>
          <a:p>
            <a:pPr lvl="1"/>
            <a:r>
              <a:rPr lang="en-US" dirty="0"/>
              <a:t>Hybrid Cloud</a:t>
            </a:r>
          </a:p>
        </p:txBody>
      </p:sp>
    </p:spTree>
    <p:extLst>
      <p:ext uri="{BB962C8B-B14F-4D97-AF65-F5344CB8AC3E}">
        <p14:creationId xmlns:p14="http://schemas.microsoft.com/office/powerpoint/2010/main" val="600680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Gartner Definition of Public Cloud computing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Gartner defines </a:t>
            </a:r>
            <a:r>
              <a:rPr lang="en-US" b="1" dirty="0"/>
              <a:t>public cloud computing</a:t>
            </a:r>
            <a:r>
              <a:rPr lang="en-US" dirty="0"/>
              <a:t> as a style of computing where scalable and elastic </a:t>
            </a:r>
            <a:r>
              <a:rPr lang="en-US" dirty="0">
                <a:solidFill>
                  <a:srgbClr val="FF0000"/>
                </a:solidFill>
              </a:rPr>
              <a:t>IT-enabled capabilities are provided as a service to external customers using Internet technologies</a:t>
            </a:r>
            <a:r>
              <a:rPr lang="en-US" dirty="0"/>
              <a:t>—i.e., public cloud computing uses cloud computing technologies to support customers that are external to the provider’s organization. 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Using public cloud services generates the types of economies of scale and sharing of resources that can reduce costs and increase choices of technologies.</a:t>
            </a:r>
          </a:p>
        </p:txBody>
      </p:sp>
    </p:spTree>
    <p:extLst>
      <p:ext uri="{BB962C8B-B14F-4D97-AF65-F5344CB8AC3E}">
        <p14:creationId xmlns:p14="http://schemas.microsoft.com/office/powerpoint/2010/main" val="1766135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Public Cloud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A </a:t>
            </a:r>
            <a:r>
              <a:rPr lang="en-US" i="1" dirty="0"/>
              <a:t>public cloud</a:t>
            </a:r>
            <a:r>
              <a:rPr lang="en-US" dirty="0"/>
              <a:t> is a publicly accessible cloud environment owned by a third-party cloud provider. The IT resources on public clouds are usually provisioned via the previously described cloud delivery models and are generally offered to cloud consumers at a cost or are commercialized via other avenues (such as advertisement).</a:t>
            </a:r>
          </a:p>
          <a:p>
            <a:pPr algn="just"/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cloud provider is responsible for the creation and on-going maintenance of the public cloud and its IT resources</a:t>
            </a:r>
            <a:r>
              <a:rPr lang="en-US" dirty="0"/>
              <a:t>. Many of the scenarios and architectures explored in upcoming chapters involve public clouds and the relationship between the providers and consumers of IT resources via public clouds.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88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Gartner definition of Private Cloud computing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b="1" dirty="0"/>
              <a:t>Private cloud computing</a:t>
            </a:r>
            <a:r>
              <a:rPr lang="en-US" dirty="0"/>
              <a:t> is a form of cloud computing that is used by only one organization, or that ensures that an organization is completely isolated from others.</a:t>
            </a:r>
          </a:p>
        </p:txBody>
      </p:sp>
    </p:spTree>
    <p:extLst>
      <p:ext uri="{BB962C8B-B14F-4D97-AF65-F5344CB8AC3E}">
        <p14:creationId xmlns:p14="http://schemas.microsoft.com/office/powerpoint/2010/main" val="802228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Private Cloud Computing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A private cloud is owned by a single organization. Private clouds enable an organization to use cloud computing technology as a means of centralizing access to IT resources by different parts, locations, or departments of the organization. </a:t>
            </a:r>
          </a:p>
          <a:p>
            <a:pPr algn="just"/>
            <a:r>
              <a:rPr lang="en-US" dirty="0"/>
              <a:t>The use of a private cloud can change how organizational and trust boundaries are defined and applied. The actual administration of a private cloud environment </a:t>
            </a:r>
            <a:r>
              <a:rPr lang="en-US" dirty="0">
                <a:solidFill>
                  <a:srgbClr val="FF0000"/>
                </a:solidFill>
              </a:rPr>
              <a:t>may be carried out by internal or outsourced staff.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879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Hybrid Cloud Computing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A hybrid cloud is a cloud environment comprised of two or more different cloud deployment models. For example, a cloud consumer may choose to deploy cloud services processing sensitive data to a private cloud and other, less sensitive cloud services to a public cloud.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Typical challenges: </a:t>
            </a:r>
          </a:p>
          <a:p>
            <a:pPr lvl="1" algn="just"/>
            <a:r>
              <a:rPr lang="en-US" dirty="0"/>
              <a:t>Management</a:t>
            </a:r>
          </a:p>
          <a:p>
            <a:pPr lvl="1" algn="just"/>
            <a:r>
              <a:rPr lang="en-US" dirty="0"/>
              <a:t>Workload Balancing,</a:t>
            </a:r>
          </a:p>
          <a:p>
            <a:pPr lvl="1" algn="just"/>
            <a:r>
              <a:rPr lang="en-US" dirty="0"/>
              <a:t>Brokerage / Integration</a:t>
            </a:r>
          </a:p>
          <a:p>
            <a:pPr lvl="1" algn="just"/>
            <a:r>
              <a:rPr lang="en-US" dirty="0"/>
              <a:t>Portability</a:t>
            </a:r>
          </a:p>
          <a:p>
            <a:pPr lvl="1" algn="just"/>
            <a:endParaRPr lang="en-US" dirty="0"/>
          </a:p>
          <a:p>
            <a:pPr algn="just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1823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Hybrid Cloud Use Cases (examples)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DDF3B88-87DD-4285-ABBF-3ECD9410A2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0517" y="1357882"/>
            <a:ext cx="8450966" cy="5395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9526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12036</TotalTime>
  <Words>891</Words>
  <Application>Microsoft Office PowerPoint</Application>
  <PresentationFormat>Widescreen</PresentationFormat>
  <Paragraphs>77</Paragraphs>
  <Slides>14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New MingLiu</vt:lpstr>
      <vt:lpstr>Osaka</vt:lpstr>
      <vt:lpstr>Office Theme</vt:lpstr>
      <vt:lpstr>Cloud Deployment Scenarios</vt:lpstr>
      <vt:lpstr>Preface </vt:lpstr>
      <vt:lpstr>Cloud deployment models</vt:lpstr>
      <vt:lpstr>Gartner Definition of Public Cloud computing</vt:lpstr>
      <vt:lpstr>Public Cloud</vt:lpstr>
      <vt:lpstr>Gartner definition of Private Cloud computing</vt:lpstr>
      <vt:lpstr>Private Cloud Computing</vt:lpstr>
      <vt:lpstr>Hybrid Cloud Computing</vt:lpstr>
      <vt:lpstr>Hybrid Cloud Use Cases (examples)</vt:lpstr>
      <vt:lpstr>System of records vs system of engagement</vt:lpstr>
      <vt:lpstr>PowerPoint Presentation</vt:lpstr>
      <vt:lpstr>PowerPoint Presentation</vt:lpstr>
      <vt:lpstr>PowerPoint Presentation</vt:lpstr>
      <vt:lpstr>Community Cloud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Cloud University CHAPTER 3</dc:title>
  <dc:creator>Mohamed Wassim Issaoui</dc:creator>
  <cp:lastModifiedBy>Petr Vlach</cp:lastModifiedBy>
  <cp:revision>42</cp:revision>
  <dcterms:created xsi:type="dcterms:W3CDTF">2016-12-12T12:38:01Z</dcterms:created>
  <dcterms:modified xsi:type="dcterms:W3CDTF">2018-03-13T08:49:24Z</dcterms:modified>
</cp:coreProperties>
</file>