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362" r:id="rId2"/>
    <p:sldId id="342" r:id="rId3"/>
    <p:sldId id="361" r:id="rId4"/>
    <p:sldId id="358" r:id="rId5"/>
    <p:sldId id="363" r:id="rId6"/>
    <p:sldId id="349" r:id="rId7"/>
    <p:sldId id="289" r:id="rId8"/>
    <p:sldId id="290" r:id="rId9"/>
    <p:sldId id="291" r:id="rId10"/>
    <p:sldId id="350" r:id="rId11"/>
    <p:sldId id="292" r:id="rId12"/>
    <p:sldId id="293" r:id="rId13"/>
    <p:sldId id="295" r:id="rId14"/>
    <p:sldId id="298" r:id="rId15"/>
    <p:sldId id="294" r:id="rId16"/>
    <p:sldId id="299" r:id="rId17"/>
    <p:sldId id="297" r:id="rId18"/>
    <p:sldId id="300" r:id="rId19"/>
    <p:sldId id="351" r:id="rId20"/>
    <p:sldId id="305" r:id="rId21"/>
    <p:sldId id="359" r:id="rId22"/>
    <p:sldId id="306" r:id="rId23"/>
    <p:sldId id="307" r:id="rId24"/>
    <p:sldId id="308" r:id="rId25"/>
    <p:sldId id="309" r:id="rId26"/>
    <p:sldId id="310" r:id="rId27"/>
    <p:sldId id="352" r:id="rId28"/>
    <p:sldId id="312" r:id="rId29"/>
    <p:sldId id="353" r:id="rId30"/>
    <p:sldId id="314" r:id="rId31"/>
    <p:sldId id="354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41" r:id="rId50"/>
    <p:sldId id="337" r:id="rId51"/>
    <p:sldId id="340" r:id="rId5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8000"/>
    <a:srgbClr val="D60093"/>
    <a:srgbClr val="680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9" autoAdjust="0"/>
    <p:restoredTop sz="93281" autoAdjust="0"/>
  </p:normalViewPr>
  <p:slideViewPr>
    <p:cSldViewPr>
      <p:cViewPr varScale="1">
        <p:scale>
          <a:sx n="71" d="100"/>
          <a:sy n="71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9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9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Size of the universe of all possible </a:t>
            </a:r>
            <a:r>
              <a:rPr lang="en-US" dirty="0" err="1"/>
              <a:t>vals</a:t>
            </a:r>
            <a:r>
              <a:rPr lang="en-US" dirty="0"/>
              <a:t> of </a:t>
            </a:r>
            <a:r>
              <a:rPr lang="en-US" dirty="0">
                <a:sym typeface="Symbol"/>
              </a:rPr>
              <a:t>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is </a:t>
            </a:r>
            <a:r>
              <a:rPr lang="en-US" dirty="0">
                <a:sym typeface="Symbol"/>
              </a:rPr>
              <a:t>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and in 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C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of cases it can be that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))=min((C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which exactly the </a:t>
            </a:r>
            <a:r>
              <a:rPr lang="en-US" baseline="0" dirty="0" err="1">
                <a:sym typeface="Symbol"/>
              </a:rPr>
              <a:t>jaccard</a:t>
            </a:r>
            <a:r>
              <a:rPr lang="en-US" baseline="0" dirty="0">
                <a:sym typeface="Symbol"/>
              </a:rPr>
              <a:t> between C1 and C2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ym typeface="Symbol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For two columns A and B, we have h_π(A) = h_π(B) exactly when the minimum hash value of the union A ∪ B lies in the intersection A ∩ B. Thus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[h_π(A) = h_π(B)] = |A ∩ B| / |A ∪ B|.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agress</a:t>
            </a:r>
            <a:r>
              <a:rPr lang="en-US" dirty="0"/>
              <a:t> with </a:t>
            </a:r>
            <a:r>
              <a:rPr lang="en-US" dirty="0" err="1"/>
              <a:t>prob</a:t>
            </a:r>
            <a:r>
              <a:rPr lang="en-US" dirty="0"/>
              <a:t> s.</a:t>
            </a:r>
          </a:p>
          <a:p>
            <a:r>
              <a:rPr lang="en-US" dirty="0"/>
              <a:t>So to estimate s we compute what fraction of hash</a:t>
            </a:r>
            <a:r>
              <a:rPr lang="en-US" baseline="0" dirty="0"/>
              <a:t> functions agree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8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B7C-D19A-47AB-85AA-221D57B5E9E6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6518-B0A4-4E4A-9D50-8AB3011AC54C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EDAA-47B7-486F-BD1A-2CB0F147FCFD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200E4C88-D0A6-4A2E-B282-269DD3F12390}" type="datetime1">
              <a:rPr lang="en-US" smtClean="0"/>
              <a:t>11/8/2016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287921-38B0-484A-8DCE-442DCE1526BB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765-BF77-4E1B-BB7F-7D729847F7E7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F31E-FE25-4863-84BF-6A2BF4BF472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492C-4A2B-4BD7-B600-4D8C9BD45322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1A74-6960-4DEC-8386-DFDE1B35595B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7B0E-E99F-4A79-B4C8-D02E257C3BE3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3DE3-91DB-4B4C-A100-4A3B17F32507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055-B41D-4165-B4DD-B2A138647210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481283-7759-4DB2-B38A-E85F360E3714}" type="datetime1">
              <a:rPr lang="en-US" smtClean="0"/>
              <a:t>11/8/2016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0E8F9770-AE7B-4016-A14B-0B1B9BC22216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Finding Similar Items:</a:t>
            </a:r>
            <a:br>
              <a:rPr lang="en-US" sz="5400" dirty="0"/>
            </a:br>
            <a:r>
              <a:rPr lang="en-US" sz="5400" dirty="0"/>
              <a:t>Locality Sensitive Hashing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5296940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Shingling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1: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b="1" i="1" dirty="0">
                <a:solidFill>
                  <a:srgbClr val="FF0066"/>
                </a:solidFill>
              </a:rPr>
              <a:t>Shingling:</a:t>
            </a:r>
            <a:r>
              <a:rPr lang="en-US" sz="3200" dirty="0"/>
              <a:t> Convert documents to sets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362201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b="1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96413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documents to sets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/>
              <a:t>Document = set of words appearing in document</a:t>
            </a:r>
          </a:p>
          <a:p>
            <a:pPr lvl="1"/>
            <a:r>
              <a:rPr lang="en-US" dirty="0"/>
              <a:t>Document = set of “important” words</a:t>
            </a:r>
          </a:p>
          <a:p>
            <a:pPr lvl="1"/>
            <a:r>
              <a:rPr lang="en-US" dirty="0"/>
              <a:t>Don’t work well for this application. </a:t>
            </a:r>
            <a:r>
              <a:rPr lang="en-US" dirty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/>
              <a:t>A different way: </a:t>
            </a:r>
            <a:r>
              <a:rPr lang="en-US" b="1" dirty="0">
                <a:solidFill>
                  <a:srgbClr val="FF0066"/>
                </a:solidFill>
              </a:rPr>
              <a:t>Shingles!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64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</a:t>
            </a:r>
            <a:r>
              <a:rPr lang="en-US" dirty="0" err="1"/>
              <a:t>multiset</a:t>
            </a:r>
            <a:r>
              <a:rPr lang="en-US" dirty="0"/>
              <a:t>),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875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Compressing Shingles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b="1" dirty="0">
                <a:solidFill>
                  <a:srgbClr val="0000FF"/>
                </a:solidFill>
              </a:rPr>
              <a:t>compress long shingles</a:t>
            </a:r>
            <a:r>
              <a:rPr lang="en-US" dirty="0"/>
              <a:t>, we can </a:t>
            </a:r>
            <a:r>
              <a:rPr lang="en-US" b="1" dirty="0">
                <a:solidFill>
                  <a:srgbClr val="0000FF"/>
                </a:solidFill>
              </a:rPr>
              <a:t>hash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them to (say) 4 bytes</a:t>
            </a:r>
          </a:p>
          <a:p>
            <a:r>
              <a:rPr lang="en-US" b="1" dirty="0">
                <a:solidFill>
                  <a:srgbClr val="D60093"/>
                </a:solidFill>
              </a:rPr>
              <a:t>Represent a document by the set of hash values of its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Two documents could (rarely) appear to have shingles in common, when in fact only the hash-values were shared</a:t>
            </a:r>
          </a:p>
          <a:p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Hash the singles: </a:t>
            </a:r>
            <a:r>
              <a:rPr lang="en-US" b="1" dirty="0"/>
              <a:t>h(D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305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</a:t>
            </a:r>
            <a:br>
              <a:rPr lang="en-US" dirty="0"/>
            </a:br>
            <a:r>
              <a:rPr lang="en-US" dirty="0"/>
              <a:t>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33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48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191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29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038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19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495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257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257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657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12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269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Documents that have lots of shingles in common have similar text, even if the text appears in different order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Caveat:</a:t>
            </a:r>
            <a:r>
              <a:rPr lang="en-US" dirty="0"/>
              <a:t> You must pick </a:t>
            </a:r>
            <a:r>
              <a:rPr lang="en-US" b="1" i="1" dirty="0"/>
              <a:t>k</a:t>
            </a:r>
            <a:r>
              <a:rPr lang="en-US" dirty="0"/>
              <a:t> large enough, or most documents will have most shingles</a:t>
            </a:r>
          </a:p>
          <a:p>
            <a:pPr lvl="1"/>
            <a:r>
              <a:rPr lang="en-US" b="1" i="1" dirty="0"/>
              <a:t>k</a:t>
            </a:r>
            <a:r>
              <a:rPr lang="en-US" i="1" dirty="0"/>
              <a:t> </a:t>
            </a:r>
            <a:r>
              <a:rPr lang="en-US" dirty="0"/>
              <a:t>= 5 is OK for short documents</a:t>
            </a:r>
          </a:p>
          <a:p>
            <a:pPr lvl="1"/>
            <a:r>
              <a:rPr lang="en-US" b="1" i="1" dirty="0"/>
              <a:t>k</a:t>
            </a:r>
            <a:r>
              <a:rPr lang="en-US" dirty="0"/>
              <a:t> = 10 is better for long documents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95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</a:t>
            </a:r>
            <a:r>
              <a:rPr lang="en-US" dirty="0" err="1"/>
              <a:t>Minhash</a:t>
            </a:r>
            <a:r>
              <a:rPr lang="en-US" dirty="0"/>
              <a:t>/LSH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</p:spPr>
            <p:txBody>
              <a:bodyPr/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Suppose we need to find near-duplicate documents among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Naïvely, we would have to compute </a:t>
                </a:r>
                <a:r>
                  <a:rPr lang="en-US" b="1" dirty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>
                    <a:solidFill>
                      <a:srgbClr val="FF0066"/>
                    </a:solidFill>
                  </a:rPr>
                </a:br>
                <a:r>
                  <a:rPr lang="en-US" b="1" dirty="0" err="1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/>
                  <a:t>for </a:t>
                </a:r>
                <a:r>
                  <a:rPr lang="en-US" b="1" dirty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dirty="0">
                    <a:cs typeface="Arial" pitchFamily="34" charset="0"/>
                  </a:rPr>
                  <a:t>≈ 5*10</a:t>
                </a:r>
                <a:r>
                  <a:rPr lang="en-US" b="1" baseline="30000" dirty="0">
                    <a:cs typeface="Arial" pitchFamily="34" charset="0"/>
                  </a:rPr>
                  <a:t>11</a:t>
                </a:r>
                <a:r>
                  <a:rPr lang="en-US" b="1" dirty="0">
                    <a:cs typeface="Arial" pitchFamily="34" charset="0"/>
                  </a:rPr>
                  <a:t> </a:t>
                </a:r>
                <a:r>
                  <a:rPr lang="en-US" dirty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>
                    <a:cs typeface="Arial" pitchFamily="34" charset="0"/>
                  </a:rPr>
                  <a:t>At 10</a:t>
                </a:r>
                <a:r>
                  <a:rPr lang="en-US" baseline="30000" dirty="0">
                    <a:cs typeface="Arial" pitchFamily="34" charset="0"/>
                  </a:rPr>
                  <a:t>5</a:t>
                </a:r>
                <a:r>
                  <a:rPr lang="en-US" dirty="0">
                    <a:cs typeface="Arial" pitchFamily="34" charset="0"/>
                  </a:rPr>
                  <a:t> </a:t>
                </a:r>
                <a:r>
                  <a:rPr lang="en-US" dirty="0" err="1">
                    <a:cs typeface="Arial" pitchFamily="34" charset="0"/>
                  </a:rPr>
                  <a:t>secs</a:t>
                </a:r>
                <a:r>
                  <a:rPr lang="en-US" dirty="0">
                    <a:cs typeface="Arial" pitchFamily="34" charset="0"/>
                  </a:rPr>
                  <a:t>/day and 10</a:t>
                </a:r>
                <a:r>
                  <a:rPr lang="en-US" baseline="30000" dirty="0">
                    <a:cs typeface="Arial" pitchFamily="34" charset="0"/>
                  </a:rPr>
                  <a:t>6</a:t>
                </a:r>
                <a:r>
                  <a:rPr lang="en-US" dirty="0">
                    <a:cs typeface="Arial" pitchFamily="34" charset="0"/>
                  </a:rPr>
                  <a:t> comparisons/sec, </a:t>
                </a:r>
                <a:br>
                  <a:rPr lang="en-US" dirty="0">
                    <a:cs typeface="Arial" pitchFamily="34" charset="0"/>
                  </a:rPr>
                </a:br>
                <a:r>
                  <a:rPr lang="en-US" dirty="0">
                    <a:cs typeface="Arial" pitchFamily="34" charset="0"/>
                  </a:rPr>
                  <a:t>it would take </a:t>
                </a:r>
                <a:r>
                  <a:rPr lang="en-US" b="1" dirty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>
                  <a:cs typeface="Arial" pitchFamily="34" charset="0"/>
                </a:endParaRPr>
              </a:p>
              <a:p>
                <a:r>
                  <a:rPr lang="en-US" dirty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 xmlns=""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  <a:blipFill rotWithShape="1">
                <a:blip r:embed="rId2"/>
                <a:stretch>
                  <a:fillRect t="-696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2957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 err="1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2:</a:t>
            </a:r>
            <a:r>
              <a:rPr lang="en-US" sz="3200" dirty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sets</a:t>
            </a:r>
            <a:r>
              <a:rPr lang="en-US" sz="3200" dirty="0"/>
              <a:t> to </a:t>
            </a:r>
            <a:r>
              <a:rPr lang="en-US" sz="3200" b="1" dirty="0"/>
              <a:t>short 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362201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35601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formalized as </a:t>
            </a:r>
            <a:r>
              <a:rPr lang="en-US" sz="2800" b="1" dirty="0">
                <a:solidFill>
                  <a:srgbClr val="0000FF"/>
                </a:solidFill>
              </a:rPr>
              <a:t>finding subsets that 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>
                <a:solidFill>
                  <a:srgbClr val="FF0066"/>
                </a:solidFill>
              </a:rPr>
              <a:t>boolean</a:t>
            </a:r>
            <a:r>
              <a:rPr lang="en-US" sz="2800" b="1" dirty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/>
              <a:t>One dimension per element in the universal set</a:t>
            </a:r>
          </a:p>
          <a:p>
            <a:r>
              <a:rPr lang="en-US" sz="2800" dirty="0"/>
              <a:t>Interpret </a:t>
            </a:r>
            <a:r>
              <a:rPr lang="en-US" sz="2800" dirty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>
                <a:solidFill>
                  <a:srgbClr val="FF0066"/>
                </a:solidFill>
              </a:rPr>
              <a:t>AND</a:t>
            </a:r>
            <a:r>
              <a:rPr lang="en-US" sz="2800" dirty="0"/>
              <a:t>, and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set union as bitwise </a:t>
            </a:r>
            <a:r>
              <a:rPr lang="en-US" sz="2800" b="1" dirty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/>
          </a:p>
          <a:p>
            <a:r>
              <a:rPr lang="en-US" sz="2800" b="1" dirty="0">
                <a:solidFill>
                  <a:srgbClr val="008000"/>
                </a:solidFill>
              </a:rPr>
              <a:t>Example:</a:t>
            </a:r>
            <a:r>
              <a:rPr lang="en-US" sz="2800" dirty="0"/>
              <a:t> 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dirty="0"/>
              <a:t> = 10111; </a:t>
            </a:r>
            <a:r>
              <a:rPr lang="en-US" sz="2800" b="1" dirty="0"/>
              <a:t>C</a:t>
            </a:r>
            <a:r>
              <a:rPr lang="en-US" sz="2800" b="1" baseline="-25000" dirty="0"/>
              <a:t>2</a:t>
            </a:r>
            <a:r>
              <a:rPr lang="en-US" sz="2800" dirty="0"/>
              <a:t> = 10011</a:t>
            </a:r>
          </a:p>
          <a:p>
            <a:pPr lvl="1"/>
            <a:r>
              <a:rPr lang="en-US" sz="2400" dirty="0"/>
              <a:t>Size of intersection </a:t>
            </a:r>
            <a:r>
              <a:rPr lang="en-US" sz="2400" b="1" dirty="0"/>
              <a:t>= 3</a:t>
            </a:r>
            <a:r>
              <a:rPr lang="en-US" sz="2400" dirty="0"/>
              <a:t>; size of union </a:t>
            </a:r>
            <a:r>
              <a:rPr lang="en-US" sz="2400" b="1" dirty="0"/>
              <a:t>= 4</a:t>
            </a:r>
            <a:r>
              <a:rPr lang="en-US" sz="2400" dirty="0"/>
              <a:t>, </a:t>
            </a:r>
          </a:p>
          <a:p>
            <a:pPr lvl="1"/>
            <a:r>
              <a:rPr lang="en-US" sz="2400" b="1" dirty="0" err="1"/>
              <a:t>Jaccard</a:t>
            </a:r>
            <a:r>
              <a:rPr lang="en-US" sz="2400" b="1" dirty="0"/>
              <a:t> similarity</a:t>
            </a:r>
            <a:r>
              <a:rPr lang="en-US" sz="2400" dirty="0"/>
              <a:t> (not distance) </a:t>
            </a:r>
            <a:r>
              <a:rPr lang="en-US" sz="2400" b="1" dirty="0"/>
              <a:t>= 3/4</a:t>
            </a:r>
          </a:p>
          <a:p>
            <a:pPr lvl="1"/>
            <a:r>
              <a:rPr lang="en-US" sz="2400" b="1" dirty="0"/>
              <a:t>Distance: d(C</a:t>
            </a:r>
            <a:r>
              <a:rPr lang="en-US" sz="2400" b="1" baseline="-25000" dirty="0"/>
              <a:t>1</a:t>
            </a:r>
            <a:r>
              <a:rPr lang="en-US" sz="2400" b="1" dirty="0"/>
              <a:t>,C</a:t>
            </a:r>
            <a:r>
              <a:rPr lang="en-US" sz="2400" b="1" baseline="-25000" dirty="0"/>
              <a:t>2</a:t>
            </a:r>
            <a:r>
              <a:rPr lang="en-US" sz="2400" b="1" dirty="0"/>
              <a:t>) = 1 – (</a:t>
            </a:r>
            <a:r>
              <a:rPr lang="en-US" sz="2400" b="1" dirty="0" err="1"/>
              <a:t>Jaccard</a:t>
            </a:r>
            <a:r>
              <a:rPr lang="en-US" sz="2400" b="1" dirty="0"/>
              <a:t> similarity) = 1/4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781800" y="12954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824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and column </a:t>
            </a:r>
            <a:r>
              <a:rPr lang="en-US" b="1" i="1" dirty="0"/>
              <a:t>s</a:t>
            </a:r>
            <a:r>
              <a:rPr lang="en-US" dirty="0"/>
              <a:t>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</a:t>
            </a:r>
            <a:r>
              <a:rPr lang="en-US" i="1" dirty="0"/>
              <a:t>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Similarity Search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Similarity search examples: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Images, faces, motions, time series…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+ visual examples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593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/>
              <a:t>Documents </a:t>
            </a:r>
            <a:r>
              <a:rPr lang="en-US" dirty="0">
                <a:sym typeface="Symbol"/>
              </a:rPr>
              <a:t> Sets of shingles</a:t>
            </a:r>
          </a:p>
          <a:p>
            <a:pPr lvl="1"/>
            <a:r>
              <a:rPr lang="en-US" dirty="0">
                <a:sym typeface="Symbol"/>
              </a:rPr>
              <a:t>Represent sets as </a:t>
            </a:r>
            <a:r>
              <a:rPr lang="en-US" dirty="0" err="1">
                <a:sym typeface="Symbol"/>
              </a:rPr>
              <a:t>boolean</a:t>
            </a:r>
            <a:r>
              <a:rPr lang="en-US" dirty="0">
                <a:sym typeface="Symbol"/>
              </a:rPr>
              <a:t> vectors in a matrix</a:t>
            </a:r>
          </a:p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>
                <a:sym typeface="Symbol"/>
              </a:rPr>
              <a:t>Similarity of columns == similarity of signatures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columns, Small signatures</a:t>
            </a:r>
            <a:endParaRPr lang="en-US" b="1" dirty="0">
              <a:solidFill>
                <a:srgbClr val="FF0066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1) Signatures of columns:</a:t>
            </a:r>
            <a:r>
              <a:rPr lang="en-US" dirty="0"/>
              <a:t> small summaries of columns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2) Examine pairs of signatures</a:t>
            </a:r>
            <a:r>
              <a:rPr lang="en-US" dirty="0"/>
              <a:t> to find similar columns</a:t>
            </a:r>
          </a:p>
          <a:p>
            <a:pPr lvl="2"/>
            <a:r>
              <a:rPr lang="en-US" b="1" dirty="0"/>
              <a:t>Essential:</a:t>
            </a:r>
            <a:r>
              <a:rPr lang="en-US" dirty="0"/>
              <a:t> Similarities of signatures and columns are related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3) Optional:</a:t>
            </a:r>
            <a:r>
              <a:rPr lang="en-US" dirty="0"/>
              <a:t> Check that columns with similar signatures are really similar</a:t>
            </a:r>
          </a:p>
          <a:p>
            <a:r>
              <a:rPr lang="en-US" b="1" dirty="0">
                <a:solidFill>
                  <a:srgbClr val="008000"/>
                </a:solidFill>
              </a:rPr>
              <a:t>Warnings:</a:t>
            </a:r>
          </a:p>
          <a:p>
            <a:pPr lvl="1"/>
            <a:r>
              <a:rPr lang="en-US" dirty="0"/>
              <a:t>Comparing all pairs may take too much time: </a:t>
            </a:r>
            <a:r>
              <a:rPr lang="en-US" b="1" dirty="0"/>
              <a:t>Job for LSH</a:t>
            </a:r>
            <a:endParaRPr lang="en-US" dirty="0"/>
          </a:p>
          <a:p>
            <a:pPr lvl="2"/>
            <a:r>
              <a:rPr lang="en-US" dirty="0"/>
              <a:t>These methods can produce false negatives, and even false positives (if the optional check is not made)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Columns (Signatures)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Key idea: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“hash” each column </a:t>
            </a:r>
            <a:r>
              <a:rPr lang="en-US" b="1" i="1" dirty="0"/>
              <a:t>C</a:t>
            </a:r>
            <a:r>
              <a:rPr lang="en-US" dirty="0"/>
              <a:t> to a small </a:t>
            </a:r>
            <a:r>
              <a:rPr lang="en-US" b="1" i="1" dirty="0">
                <a:solidFill>
                  <a:srgbClr val="D60093"/>
                </a:solidFill>
              </a:rPr>
              <a:t>signature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, such that: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 is small enough that the signature fits in RAM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 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the same as the “similarity” of signatures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</a:t>
            </a:r>
            <a:r>
              <a:rPr lang="en-US" dirty="0"/>
              <a:t>and </a:t>
            </a:r>
            <a:r>
              <a:rPr lang="en-US" b="1" i="1" dirty="0"/>
              <a:t>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i="1" dirty="0"/>
          </a:p>
          <a:p>
            <a:r>
              <a:rPr lang="en-US" b="1" dirty="0"/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Find a hash function </a:t>
            </a:r>
            <a:r>
              <a:rPr lang="en-US" b="1" i="1" dirty="0">
                <a:solidFill>
                  <a:srgbClr val="008000"/>
                </a:solidFill>
              </a:rPr>
              <a:t>h(·)</a:t>
            </a:r>
            <a:r>
              <a:rPr lang="en-US" b="1" dirty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Hash docs into buckets. Expect that “most” pairs of near duplicate docs hash into the same bucket!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1000" y="3810000"/>
            <a:ext cx="8610600" cy="1752600"/>
          </a:xfrm>
          <a:prstGeom prst="roundRect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h(·)</a:t>
            </a:r>
            <a:r>
              <a:rPr lang="en-US" b="1" dirty="0">
                <a:solidFill>
                  <a:srgbClr val="FF0066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/>
              <a:t>Not all similarity metrics have a suitable </a:t>
            </a:r>
            <a:br>
              <a:rPr lang="en-US" dirty="0"/>
            </a:br>
            <a:r>
              <a:rPr lang="en-US" dirty="0"/>
              <a:t>hash function</a:t>
            </a:r>
          </a:p>
          <a:p>
            <a:r>
              <a:rPr lang="en-US" b="1" dirty="0"/>
              <a:t>There is a suitable hash function for </a:t>
            </a:r>
            <a:br>
              <a:rPr lang="en-US" b="1" dirty="0"/>
            </a:br>
            <a:r>
              <a:rPr lang="en-US" b="1" dirty="0"/>
              <a:t>the </a:t>
            </a:r>
            <a:r>
              <a:rPr lang="en-US" b="1" dirty="0" err="1"/>
              <a:t>Jaccard</a:t>
            </a:r>
            <a:r>
              <a:rPr lang="en-US" b="1" dirty="0"/>
              <a:t> similarity: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It is called </a:t>
            </a:r>
            <a:r>
              <a:rPr lang="en-US" b="1" dirty="0">
                <a:solidFill>
                  <a:srgbClr val="D60093"/>
                </a:solidFill>
              </a:rPr>
              <a:t>Min-Hashing</a:t>
            </a:r>
            <a:r>
              <a:rPr lang="en-US" dirty="0">
                <a:solidFill>
                  <a:srgbClr val="D60093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68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of the </a:t>
            </a:r>
            <a:r>
              <a:rPr lang="en-US" dirty="0" err="1"/>
              <a:t>boolean</a:t>
            </a:r>
            <a:r>
              <a:rPr lang="en-US" dirty="0"/>
              <a:t> matrix permuted under </a:t>
            </a:r>
            <a:r>
              <a:rPr lang="en-US" b="1" dirty="0">
                <a:solidFill>
                  <a:srgbClr val="FF0066"/>
                </a:solidFill>
              </a:rPr>
              <a:t>random permutation </a:t>
            </a:r>
            <a:r>
              <a:rPr lang="en-US" b="1" i="1" dirty="0">
                <a:sym typeface="Symbol"/>
              </a:rPr>
              <a:t></a:t>
            </a:r>
            <a:endParaRPr lang="en-US" b="1" i="1" dirty="0"/>
          </a:p>
          <a:p>
            <a:pPr lvl="8"/>
            <a:endParaRPr lang="en-US" dirty="0"/>
          </a:p>
          <a:p>
            <a:r>
              <a:rPr lang="en-US" dirty="0"/>
              <a:t>Define a </a:t>
            </a:r>
            <a:r>
              <a:rPr lang="en-US" b="1" dirty="0">
                <a:solidFill>
                  <a:srgbClr val="D60093"/>
                </a:solidFill>
              </a:rPr>
              <a:t>“hash” function 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i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>
                <a:solidFill>
                  <a:srgbClr val="D60093"/>
                </a:solidFill>
              </a:rPr>
              <a:t>(C)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dirty="0"/>
              <a:t>= the index of the </a:t>
            </a:r>
            <a:r>
              <a:rPr lang="en-US" b="1" dirty="0"/>
              <a:t>first</a:t>
            </a:r>
            <a:r>
              <a:rPr lang="en-US" dirty="0"/>
              <a:t> (in the permuted order </a:t>
            </a:r>
            <a:r>
              <a:rPr lang="en-US" b="1" dirty="0">
                <a:sym typeface="Symbol"/>
              </a:rPr>
              <a:t></a:t>
            </a:r>
            <a:r>
              <a:rPr lang="en-US" dirty="0"/>
              <a:t>) row in which column </a:t>
            </a:r>
            <a:r>
              <a:rPr lang="en-US" b="1" i="1" dirty="0"/>
              <a:t>C</a:t>
            </a:r>
            <a:r>
              <a:rPr lang="en-US" dirty="0"/>
              <a:t> has value </a:t>
            </a:r>
            <a:r>
              <a:rPr lang="en-US" b="1" dirty="0"/>
              <a:t>1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		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3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 Example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25717"/>
              </p:ext>
            </p:extLst>
          </p:nvPr>
        </p:nvGraphicFramePr>
        <p:xfrm>
          <a:off x="1371600" y="2586037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800600" y="2205037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914400" y="2586037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2586037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19800" y="3957637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5800" y="1320224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19201" y="3030537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51038" y="2052637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274079" y="20574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1149" y="0"/>
            <a:ext cx="3012851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Another (equivalent) way is to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store row indexes:</a:t>
            </a: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98592"/>
              </p:ext>
            </p:extLst>
          </p:nvPr>
        </p:nvGraphicFramePr>
        <p:xfrm>
          <a:off x="7671069" y="287886"/>
          <a:ext cx="1508080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Min-Hash 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93480" cy="54102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Choose a random permutation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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u="sng" dirty="0"/>
              <a:t>Claim: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dirty="0" err="1">
                <a:solidFill>
                  <a:srgbClr val="D60093"/>
                </a:solidFill>
              </a:rPr>
              <a:t>Pr</a:t>
            </a:r>
            <a:r>
              <a:rPr lang="en-US" b="1" dirty="0">
                <a:solidFill>
                  <a:srgbClr val="D60093"/>
                </a:solidFill>
              </a:rPr>
              <a:t>[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) = 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)] = </a:t>
            </a:r>
            <a:r>
              <a:rPr lang="en-US" b="1" i="1" dirty="0" err="1">
                <a:solidFill>
                  <a:srgbClr val="D60093"/>
                </a:solidFill>
              </a:rPr>
              <a:t>sim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,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 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</a:p>
          <a:p>
            <a:pPr lvl="1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doc (set of shingles), </a:t>
            </a:r>
            <a:r>
              <a:rPr lang="en-US" b="1" i="1" dirty="0">
                <a:sym typeface="Symbol"/>
              </a:rPr>
              <a:t>y </a:t>
            </a:r>
            <a:r>
              <a:rPr lang="en-US" b="1" i="1" dirty="0"/>
              <a:t>X</a:t>
            </a:r>
            <a:r>
              <a:rPr lang="en-US" dirty="0">
                <a:sym typeface="Symbol"/>
              </a:rPr>
              <a:t> is a shingle</a:t>
            </a:r>
            <a:endParaRPr lang="en-US" dirty="0"/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Then:</a:t>
            </a:r>
            <a:r>
              <a:rPr lang="en-US" dirty="0"/>
              <a:t> </a:t>
            </a:r>
            <a:r>
              <a:rPr lang="en-US" b="1" dirty="0"/>
              <a:t>Pr[</a:t>
            </a:r>
            <a:r>
              <a:rPr lang="en-US" b="1" dirty="0">
                <a:sym typeface="Symbol"/>
              </a:rPr>
              <a:t>(y) = min((X))] = 1/|X|</a:t>
            </a:r>
          </a:p>
          <a:p>
            <a:pPr lvl="2"/>
            <a:r>
              <a:rPr lang="en-US" dirty="0">
                <a:sym typeface="Symbol"/>
              </a:rPr>
              <a:t>It is equally likely that any </a:t>
            </a:r>
            <a:r>
              <a:rPr lang="en-US" b="1" i="1" dirty="0">
                <a:sym typeface="Symbol"/>
              </a:rPr>
              <a:t>y </a:t>
            </a:r>
            <a:r>
              <a:rPr lang="en-US" b="1" i="1" dirty="0"/>
              <a:t>X</a:t>
            </a:r>
            <a:r>
              <a:rPr lang="en-US" dirty="0">
                <a:sym typeface="Symbol"/>
              </a:rPr>
              <a:t> is mapped to the </a:t>
            </a:r>
            <a:r>
              <a:rPr lang="en-US" b="1" i="1" dirty="0">
                <a:sym typeface="Symbol"/>
              </a:rPr>
              <a:t>min</a:t>
            </a:r>
            <a:r>
              <a:rPr lang="en-US" dirty="0">
                <a:sym typeface="Symbol"/>
              </a:rPr>
              <a:t> element</a:t>
            </a:r>
          </a:p>
          <a:p>
            <a:pPr lvl="1"/>
            <a:r>
              <a:rPr lang="en-US" dirty="0">
                <a:sym typeface="Symbol"/>
              </a:rPr>
              <a:t>Let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be </a:t>
            </a:r>
            <a:r>
              <a:rPr lang="en-US" dirty="0" err="1">
                <a:sym typeface="Symbol"/>
              </a:rPr>
              <a:t>s.t.</a:t>
            </a:r>
            <a:r>
              <a:rPr lang="en-US" dirty="0">
                <a:sym typeface="Symbol"/>
              </a:rPr>
              <a:t> (y) =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sym typeface="Symbol"/>
              </a:rPr>
              <a:t>Then either:</a:t>
            </a:r>
            <a:r>
              <a:rPr lang="en-US" dirty="0">
                <a:sym typeface="Symbol"/>
              </a:rPr>
              <a:t>	 (y) =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))  if y  C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, </a:t>
            </a:r>
            <a:r>
              <a:rPr lang="en-US" b="1" dirty="0">
                <a:sym typeface="Symbol"/>
              </a:rPr>
              <a:t>or</a:t>
            </a:r>
            <a:endParaRPr lang="en-US" b="1" baseline="-25000" dirty="0">
              <a:sym typeface="Symbol"/>
            </a:endParaRPr>
          </a:p>
          <a:p>
            <a:pPr lvl="1">
              <a:buNone/>
            </a:pPr>
            <a:r>
              <a:rPr lang="en-US" dirty="0">
                <a:sym typeface="Symbol"/>
              </a:rPr>
              <a:t>				 (y) = min((C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  if y  C</a:t>
            </a:r>
            <a:r>
              <a:rPr lang="en-US" baseline="-25000" dirty="0">
                <a:sym typeface="Symbol"/>
              </a:rPr>
              <a:t>2</a:t>
            </a:r>
            <a:endParaRPr lang="en-US" baseline="-25000" dirty="0"/>
          </a:p>
          <a:p>
            <a:pPr lvl="1"/>
            <a:r>
              <a:rPr lang="en-US" dirty="0">
                <a:sym typeface="Symbol"/>
              </a:rPr>
              <a:t>So the prob. that </a:t>
            </a:r>
            <a:r>
              <a:rPr lang="en-US" b="1" dirty="0">
                <a:sym typeface="Symbol"/>
              </a:rPr>
              <a:t>both</a:t>
            </a:r>
            <a:r>
              <a:rPr lang="en-US" dirty="0">
                <a:sym typeface="Symbol"/>
              </a:rPr>
              <a:t> are true is the prob.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 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 C</a:t>
            </a:r>
            <a:r>
              <a:rPr lang="en-US" baseline="-25000" dirty="0">
                <a:sym typeface="Symbol"/>
              </a:rPr>
              <a:t>2</a:t>
            </a:r>
          </a:p>
          <a:p>
            <a:pPr lvl="1"/>
            <a:r>
              <a:rPr lang="en-US" b="1" dirty="0">
                <a:sym typeface="Symbol"/>
              </a:rPr>
              <a:t>Pr[min((C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))=min((C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))]=|C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C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|/|C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C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|</a:t>
            </a:r>
            <a:r>
              <a:rPr lang="en-US" b="1" dirty="0">
                <a:solidFill>
                  <a:srgbClr val="D60093"/>
                </a:solidFill>
              </a:rPr>
              <a:t>= </a:t>
            </a:r>
            <a:r>
              <a:rPr lang="en-US" b="1" i="1" dirty="0" err="1">
                <a:solidFill>
                  <a:srgbClr val="D60093"/>
                </a:solidFill>
              </a:rPr>
              <a:t>sim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,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 </a:t>
            </a:r>
            <a:endParaRPr lang="en-US" b="1" dirty="0">
              <a:solidFill>
                <a:srgbClr val="D60093"/>
              </a:solidFill>
              <a:sym typeface="Symbo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24799" y="57149"/>
            <a:ext cx="1257301" cy="3524251"/>
            <a:chOff x="2057401" y="2133600"/>
            <a:chExt cx="1257301" cy="3524251"/>
          </a:xfrm>
          <a:solidFill>
            <a:schemeClr val="bg1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8605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05740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8605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740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8605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5740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8605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/>
                <a:t>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5740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/>
                <a:t>1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8605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05740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8605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05740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 </a:t>
              </a: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057401" y="21336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057401" y="2728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057401" y="327660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057401" y="3871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057401" y="44688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057401" y="5064125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057401" y="565785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057401" y="56388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057401" y="2133601"/>
              <a:ext cx="0" cy="352425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581275" y="2133601"/>
              <a:ext cx="24766" cy="352425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3171825" y="2133601"/>
              <a:ext cx="0" cy="350520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465335" y="4724400"/>
            <a:ext cx="1678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One of the two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cols had to have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at position </a:t>
            </a:r>
            <a:r>
              <a:rPr lang="en-US" sz="16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Given cols 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 and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, rows may be classified as: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	</a:t>
            </a:r>
            <a:r>
              <a:rPr lang="en-US" u="sng" dirty="0"/>
              <a:t>C</a:t>
            </a:r>
            <a:r>
              <a:rPr lang="en-US" u="sng" baseline="-25000" dirty="0"/>
              <a:t>1</a:t>
            </a:r>
            <a:r>
              <a:rPr lang="en-US" u="sng" dirty="0"/>
              <a:t>	C</a:t>
            </a:r>
            <a:r>
              <a:rPr lang="en-US" u="sng" baseline="-25000" dirty="0"/>
              <a:t>2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A	1	1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B	1	0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C	0	1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D	0	0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</a:t>
            </a:r>
            <a:r>
              <a:rPr lang="en-US" dirty="0"/>
              <a:t> = # rows of type A, etc.</a:t>
            </a:r>
          </a:p>
          <a:p>
            <a:pPr>
              <a:lnSpc>
                <a:spcPct val="90000"/>
              </a:lnSpc>
            </a:pPr>
            <a:r>
              <a:rPr lang="en-US" b="1" dirty="0"/>
              <a:t>Note:</a:t>
            </a:r>
            <a:r>
              <a:rPr lang="en-US" dirty="0"/>
              <a:t> </a:t>
            </a:r>
            <a:r>
              <a:rPr lang="en-US" b="1" dirty="0" err="1">
                <a:solidFill>
                  <a:srgbClr val="008000"/>
                </a:solidFill>
              </a:rPr>
              <a:t>sim</a:t>
            </a:r>
            <a:r>
              <a:rPr lang="en-US" b="1" dirty="0">
                <a:solidFill>
                  <a:srgbClr val="008000"/>
                </a:solidFill>
              </a:rPr>
              <a:t>(C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) = a/(a +b +c)</a:t>
            </a:r>
          </a:p>
          <a:p>
            <a:pPr>
              <a:lnSpc>
                <a:spcPct val="90000"/>
              </a:lnSpc>
            </a:pPr>
            <a:r>
              <a:rPr lang="en-US" b="1" dirty="0"/>
              <a:t>Then: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) = 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)] = </a:t>
            </a:r>
            <a:r>
              <a:rPr lang="en-US" i="1" dirty="0" err="1">
                <a:solidFill>
                  <a:srgbClr val="0000FF"/>
                </a:solidFill>
              </a:rPr>
              <a:t>Sim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dirty="0"/>
              <a:t>Look down the cols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 until we see a 1</a:t>
            </a:r>
          </a:p>
          <a:p>
            <a:pPr lvl="1"/>
            <a:r>
              <a:rPr lang="en-US" dirty="0"/>
              <a:t>If it’s a type-</a:t>
            </a:r>
            <a:r>
              <a:rPr lang="en-US" i="1" dirty="0"/>
              <a:t>A</a:t>
            </a:r>
            <a:r>
              <a:rPr lang="en-US" dirty="0"/>
              <a:t> row, then </a:t>
            </a:r>
            <a:r>
              <a:rPr lang="en-US" i="1" dirty="0"/>
              <a:t>h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) = </a:t>
            </a:r>
            <a:r>
              <a:rPr lang="en-US" i="1" dirty="0"/>
              <a:t>h</a:t>
            </a:r>
            <a:r>
              <a:rPr lang="en-US" dirty="0"/>
              <a:t>(C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If a type-</a:t>
            </a:r>
            <a:r>
              <a:rPr lang="en-US" i="1" dirty="0"/>
              <a:t>B</a:t>
            </a:r>
            <a:r>
              <a:rPr lang="en-US" dirty="0"/>
              <a:t> or type-</a:t>
            </a:r>
            <a:r>
              <a:rPr lang="en-US" i="1" dirty="0"/>
              <a:t>C</a:t>
            </a:r>
            <a:r>
              <a:rPr lang="en-US" dirty="0"/>
              <a:t> row, then not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2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know: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Now generalize to multiple hash functions</a:t>
            </a:r>
          </a:p>
          <a:p>
            <a:pPr lvl="8"/>
            <a:endParaRPr lang="en-US" dirty="0"/>
          </a:p>
          <a:p>
            <a:r>
              <a:rPr lang="en-US" b="1" dirty="0"/>
              <a:t>The </a:t>
            </a:r>
            <a:r>
              <a:rPr lang="en-US" b="1" i="1" dirty="0">
                <a:solidFill>
                  <a:srgbClr val="FF0066"/>
                </a:solidFill>
              </a:rPr>
              <a:t>similarity of two signatures </a:t>
            </a:r>
            <a:r>
              <a:rPr lang="en-US" b="1" dirty="0"/>
              <a:t>is the fraction of the hash functions in which they agree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Note: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Because of the Min-Hash property, the similarity of columns is the same as the expected similarity of their signatures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6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 Example</a:t>
            </a:r>
          </a:p>
        </p:txBody>
      </p: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27" name="Text Box 142"/>
          <p:cNvSpPr txBox="1">
            <a:spLocks noChangeArrowheads="1"/>
          </p:cNvSpPr>
          <p:nvPr/>
        </p:nvSpPr>
        <p:spPr bwMode="auto">
          <a:xfrm>
            <a:off x="4800600" y="4487863"/>
            <a:ext cx="37305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Similarities:</a:t>
            </a:r>
          </a:p>
          <a:p>
            <a:r>
              <a:rPr lang="en-US" sz="2400" dirty="0"/>
              <a:t>                   1-3      2-4    1-2   3-4</a:t>
            </a:r>
          </a:p>
          <a:p>
            <a:r>
              <a:rPr lang="en-US" sz="2400" b="1" dirty="0"/>
              <a:t>Col/Col </a:t>
            </a:r>
            <a:r>
              <a:rPr lang="en-US" sz="2400" dirty="0"/>
              <a:t>  0.75    0.75    0       0</a:t>
            </a:r>
          </a:p>
          <a:p>
            <a:r>
              <a:rPr lang="en-US" sz="2400" b="1" dirty="0"/>
              <a:t>Sig/Sig </a:t>
            </a:r>
            <a:r>
              <a:rPr lang="en-US" sz="2400" dirty="0"/>
              <a:t>  0.67    1.00    0       0</a:t>
            </a:r>
          </a:p>
        </p:txBody>
      </p:sp>
      <p:sp>
        <p:nvSpPr>
          <p:cNvPr id="128" name="Rectangle 143"/>
          <p:cNvSpPr>
            <a:spLocks noChangeArrowheads="1"/>
          </p:cNvSpPr>
          <p:nvPr/>
        </p:nvSpPr>
        <p:spPr bwMode="auto">
          <a:xfrm>
            <a:off x="5875867" y="4934431"/>
            <a:ext cx="2658533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44"/>
          <p:cNvSpPr>
            <a:spLocks noChangeShapeType="1"/>
          </p:cNvSpPr>
          <p:nvPr/>
        </p:nvSpPr>
        <p:spPr bwMode="auto">
          <a:xfrm>
            <a:off x="5875867" y="5298497"/>
            <a:ext cx="26585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7" name="Group 246"/>
          <p:cNvGrpSpPr/>
          <p:nvPr/>
        </p:nvGrpSpPr>
        <p:grpSpPr>
          <a:xfrm>
            <a:off x="381000" y="1595437"/>
            <a:ext cx="7924800" cy="4652963"/>
            <a:chOff x="381000" y="2052637"/>
            <a:chExt cx="7924800" cy="4652963"/>
          </a:xfrm>
        </p:grpSpPr>
        <p:sp>
          <p:nvSpPr>
            <p:cNvPr id="248" name="Text Box 67"/>
            <p:cNvSpPr txBox="1">
              <a:spLocks noChangeArrowheads="1"/>
            </p:cNvSpPr>
            <p:nvPr/>
          </p:nvSpPr>
          <p:spPr bwMode="auto">
            <a:xfrm>
              <a:off x="6026150" y="2205037"/>
              <a:ext cx="21034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249" name="AutoShape 68"/>
            <p:cNvSpPr>
              <a:spLocks noChangeArrowheads="1"/>
            </p:cNvSpPr>
            <p:nvPr/>
          </p:nvSpPr>
          <p:spPr bwMode="auto">
            <a:xfrm>
              <a:off x="4800600" y="4338637"/>
              <a:ext cx="762000" cy="533400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Rectangle 69"/>
            <p:cNvSpPr>
              <a:spLocks noChangeArrowheads="1"/>
            </p:cNvSpPr>
            <p:nvPr/>
          </p:nvSpPr>
          <p:spPr bwMode="auto">
            <a:xfrm>
              <a:off x="7734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51" name="Rectangle 70"/>
            <p:cNvSpPr>
              <a:spLocks noChangeArrowheads="1"/>
            </p:cNvSpPr>
            <p:nvPr/>
          </p:nvSpPr>
          <p:spPr bwMode="auto">
            <a:xfrm>
              <a:off x="7162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6591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6019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254" name="Line 73"/>
            <p:cNvSpPr>
              <a:spLocks noChangeShapeType="1"/>
            </p:cNvSpPr>
            <p:nvPr/>
          </p:nvSpPr>
          <p:spPr bwMode="auto">
            <a:xfrm>
              <a:off x="6019800" y="27384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6019800" y="3322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" name="Line 75"/>
            <p:cNvSpPr>
              <a:spLocks noChangeShapeType="1"/>
            </p:cNvSpPr>
            <p:nvPr/>
          </p:nvSpPr>
          <p:spPr bwMode="auto">
            <a:xfrm>
              <a:off x="6019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Line 76"/>
            <p:cNvSpPr>
              <a:spLocks noChangeShapeType="1"/>
            </p:cNvSpPr>
            <p:nvPr/>
          </p:nvSpPr>
          <p:spPr bwMode="auto">
            <a:xfrm>
              <a:off x="6591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Line 77"/>
            <p:cNvSpPr>
              <a:spLocks noChangeShapeType="1"/>
            </p:cNvSpPr>
            <p:nvPr/>
          </p:nvSpPr>
          <p:spPr bwMode="auto">
            <a:xfrm>
              <a:off x="71628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Line 78"/>
            <p:cNvSpPr>
              <a:spLocks noChangeShapeType="1"/>
            </p:cNvSpPr>
            <p:nvPr/>
          </p:nvSpPr>
          <p:spPr bwMode="auto">
            <a:xfrm>
              <a:off x="7734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" name="Line 79"/>
            <p:cNvSpPr>
              <a:spLocks noChangeShapeType="1"/>
            </p:cNvSpPr>
            <p:nvPr/>
          </p:nvSpPr>
          <p:spPr bwMode="auto">
            <a:xfrm>
              <a:off x="8305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Rectangle 81"/>
            <p:cNvSpPr>
              <a:spLocks noChangeArrowheads="1"/>
            </p:cNvSpPr>
            <p:nvPr/>
          </p:nvSpPr>
          <p:spPr bwMode="auto">
            <a:xfrm>
              <a:off x="914400" y="6094412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262" name="Rectangle 82"/>
            <p:cNvSpPr>
              <a:spLocks noChangeArrowheads="1"/>
            </p:cNvSpPr>
            <p:nvPr/>
          </p:nvSpPr>
          <p:spPr bwMode="auto">
            <a:xfrm>
              <a:off x="914400" y="5514975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263" name="Rectangle 83"/>
            <p:cNvSpPr>
              <a:spLocks noChangeArrowheads="1"/>
            </p:cNvSpPr>
            <p:nvPr/>
          </p:nvSpPr>
          <p:spPr bwMode="auto">
            <a:xfrm>
              <a:off x="914400" y="493395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264" name="Rectangle 84"/>
            <p:cNvSpPr>
              <a:spLocks noChangeArrowheads="1"/>
            </p:cNvSpPr>
            <p:nvPr/>
          </p:nvSpPr>
          <p:spPr bwMode="auto">
            <a:xfrm>
              <a:off x="914400" y="4352925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265" name="Rectangle 85"/>
            <p:cNvSpPr>
              <a:spLocks noChangeArrowheads="1"/>
            </p:cNvSpPr>
            <p:nvPr/>
          </p:nvSpPr>
          <p:spPr bwMode="auto">
            <a:xfrm>
              <a:off x="914400" y="377190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266" name="Rectangle 86"/>
            <p:cNvSpPr>
              <a:spLocks noChangeArrowheads="1"/>
            </p:cNvSpPr>
            <p:nvPr/>
          </p:nvSpPr>
          <p:spPr bwMode="auto">
            <a:xfrm>
              <a:off x="914400" y="3192462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67" name="Rectangle 87"/>
            <p:cNvSpPr>
              <a:spLocks noChangeArrowheads="1"/>
            </p:cNvSpPr>
            <p:nvPr/>
          </p:nvSpPr>
          <p:spPr bwMode="auto">
            <a:xfrm>
              <a:off x="914400" y="2586037"/>
              <a:ext cx="381000" cy="6064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268" name="Line 88"/>
            <p:cNvSpPr>
              <a:spLocks noChangeShapeType="1"/>
            </p:cNvSpPr>
            <p:nvPr/>
          </p:nvSpPr>
          <p:spPr bwMode="auto">
            <a:xfrm>
              <a:off x="9144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9" name="Line 89"/>
            <p:cNvSpPr>
              <a:spLocks noChangeShapeType="1"/>
            </p:cNvSpPr>
            <p:nvPr/>
          </p:nvSpPr>
          <p:spPr bwMode="auto">
            <a:xfrm>
              <a:off x="9144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0" name="Line 90"/>
            <p:cNvSpPr>
              <a:spLocks noChangeShapeType="1"/>
            </p:cNvSpPr>
            <p:nvPr/>
          </p:nvSpPr>
          <p:spPr bwMode="auto">
            <a:xfrm>
              <a:off x="9144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" name="Line 91"/>
            <p:cNvSpPr>
              <a:spLocks noChangeShapeType="1"/>
            </p:cNvSpPr>
            <p:nvPr/>
          </p:nvSpPr>
          <p:spPr bwMode="auto">
            <a:xfrm>
              <a:off x="9144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" name="Line 92"/>
            <p:cNvSpPr>
              <a:spLocks noChangeShapeType="1"/>
            </p:cNvSpPr>
            <p:nvPr/>
          </p:nvSpPr>
          <p:spPr bwMode="auto">
            <a:xfrm>
              <a:off x="9144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" name="Line 93"/>
            <p:cNvSpPr>
              <a:spLocks noChangeShapeType="1"/>
            </p:cNvSpPr>
            <p:nvPr/>
          </p:nvSpPr>
          <p:spPr bwMode="auto">
            <a:xfrm>
              <a:off x="9144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4" name="Line 94"/>
            <p:cNvSpPr>
              <a:spLocks noChangeShapeType="1"/>
            </p:cNvSpPr>
            <p:nvPr/>
          </p:nvSpPr>
          <p:spPr bwMode="auto">
            <a:xfrm>
              <a:off x="9144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" name="Line 95"/>
            <p:cNvSpPr>
              <a:spLocks noChangeShapeType="1"/>
            </p:cNvSpPr>
            <p:nvPr/>
          </p:nvSpPr>
          <p:spPr bwMode="auto">
            <a:xfrm>
              <a:off x="9144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" name="Line 96"/>
            <p:cNvSpPr>
              <a:spLocks noChangeShapeType="1"/>
            </p:cNvSpPr>
            <p:nvPr/>
          </p:nvSpPr>
          <p:spPr bwMode="auto">
            <a:xfrm>
              <a:off x="9144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97"/>
            <p:cNvSpPr>
              <a:spLocks noChangeShapeType="1"/>
            </p:cNvSpPr>
            <p:nvPr/>
          </p:nvSpPr>
          <p:spPr bwMode="auto">
            <a:xfrm>
              <a:off x="12954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" name="Line 98"/>
            <p:cNvSpPr>
              <a:spLocks noChangeShapeType="1"/>
            </p:cNvSpPr>
            <p:nvPr/>
          </p:nvSpPr>
          <p:spPr bwMode="auto">
            <a:xfrm>
              <a:off x="12954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Line 99"/>
            <p:cNvSpPr>
              <a:spLocks noChangeShapeType="1"/>
            </p:cNvSpPr>
            <p:nvPr/>
          </p:nvSpPr>
          <p:spPr bwMode="auto">
            <a:xfrm>
              <a:off x="12954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" name="Rectangle 100"/>
            <p:cNvSpPr>
              <a:spLocks noChangeArrowheads="1"/>
            </p:cNvSpPr>
            <p:nvPr/>
          </p:nvSpPr>
          <p:spPr bwMode="auto">
            <a:xfrm>
              <a:off x="7734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81" name="Rectangle 101"/>
            <p:cNvSpPr>
              <a:spLocks noChangeArrowheads="1"/>
            </p:cNvSpPr>
            <p:nvPr/>
          </p:nvSpPr>
          <p:spPr bwMode="auto">
            <a:xfrm>
              <a:off x="7162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282" name="Rectangle 102"/>
            <p:cNvSpPr>
              <a:spLocks noChangeArrowheads="1"/>
            </p:cNvSpPr>
            <p:nvPr/>
          </p:nvSpPr>
          <p:spPr bwMode="auto">
            <a:xfrm>
              <a:off x="6591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83" name="Rectangle 103"/>
            <p:cNvSpPr>
              <a:spLocks noChangeArrowheads="1"/>
            </p:cNvSpPr>
            <p:nvPr/>
          </p:nvSpPr>
          <p:spPr bwMode="auto">
            <a:xfrm>
              <a:off x="6019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84" name="Line 104"/>
            <p:cNvSpPr>
              <a:spLocks noChangeShapeType="1"/>
            </p:cNvSpPr>
            <p:nvPr/>
          </p:nvSpPr>
          <p:spPr bwMode="auto">
            <a:xfrm>
              <a:off x="6019800" y="33480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" name="Line 105"/>
            <p:cNvSpPr>
              <a:spLocks noChangeShapeType="1"/>
            </p:cNvSpPr>
            <p:nvPr/>
          </p:nvSpPr>
          <p:spPr bwMode="auto">
            <a:xfrm>
              <a:off x="6019800" y="39322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" name="Line 106"/>
            <p:cNvSpPr>
              <a:spLocks noChangeShapeType="1"/>
            </p:cNvSpPr>
            <p:nvPr/>
          </p:nvSpPr>
          <p:spPr bwMode="auto">
            <a:xfrm>
              <a:off x="6019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" name="Line 107"/>
            <p:cNvSpPr>
              <a:spLocks noChangeShapeType="1"/>
            </p:cNvSpPr>
            <p:nvPr/>
          </p:nvSpPr>
          <p:spPr bwMode="auto">
            <a:xfrm>
              <a:off x="6591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108"/>
            <p:cNvSpPr>
              <a:spLocks noChangeShapeType="1"/>
            </p:cNvSpPr>
            <p:nvPr/>
          </p:nvSpPr>
          <p:spPr bwMode="auto">
            <a:xfrm>
              <a:off x="71628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" name="Line 109"/>
            <p:cNvSpPr>
              <a:spLocks noChangeShapeType="1"/>
            </p:cNvSpPr>
            <p:nvPr/>
          </p:nvSpPr>
          <p:spPr bwMode="auto">
            <a:xfrm>
              <a:off x="7734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Line 110"/>
            <p:cNvSpPr>
              <a:spLocks noChangeShapeType="1"/>
            </p:cNvSpPr>
            <p:nvPr/>
          </p:nvSpPr>
          <p:spPr bwMode="auto">
            <a:xfrm>
              <a:off x="8305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1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292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293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294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295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296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297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298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9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0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1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2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3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4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5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7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8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9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0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11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12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13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14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5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6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9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0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1" name="Rectangle 5"/>
            <p:cNvSpPr>
              <a:spLocks noChangeArrowheads="1"/>
            </p:cNvSpPr>
            <p:nvPr/>
          </p:nvSpPr>
          <p:spPr bwMode="auto">
            <a:xfrm>
              <a:off x="3943353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2" name="Rectangle 6"/>
            <p:cNvSpPr>
              <a:spLocks noChangeArrowheads="1"/>
            </p:cNvSpPr>
            <p:nvPr/>
          </p:nvSpPr>
          <p:spPr bwMode="auto">
            <a:xfrm>
              <a:off x="3314702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23" name="Rectangle 7"/>
            <p:cNvSpPr>
              <a:spLocks noChangeArrowheads="1"/>
            </p:cNvSpPr>
            <p:nvPr/>
          </p:nvSpPr>
          <p:spPr bwMode="auto">
            <a:xfrm>
              <a:off x="268605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4" name="Rectangle 8"/>
            <p:cNvSpPr>
              <a:spLocks noChangeArrowheads="1"/>
            </p:cNvSpPr>
            <p:nvPr/>
          </p:nvSpPr>
          <p:spPr bwMode="auto">
            <a:xfrm>
              <a:off x="205740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5" name="Rectangle 9"/>
            <p:cNvSpPr>
              <a:spLocks noChangeArrowheads="1"/>
            </p:cNvSpPr>
            <p:nvPr/>
          </p:nvSpPr>
          <p:spPr bwMode="auto">
            <a:xfrm>
              <a:off x="3943353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26" name="Rectangle 10"/>
            <p:cNvSpPr>
              <a:spLocks noChangeArrowheads="1"/>
            </p:cNvSpPr>
            <p:nvPr/>
          </p:nvSpPr>
          <p:spPr bwMode="auto">
            <a:xfrm>
              <a:off x="3314702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7" name="Rectangle 11"/>
            <p:cNvSpPr>
              <a:spLocks noChangeArrowheads="1"/>
            </p:cNvSpPr>
            <p:nvPr/>
          </p:nvSpPr>
          <p:spPr bwMode="auto">
            <a:xfrm>
              <a:off x="268605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8" name="Rectangle 12"/>
            <p:cNvSpPr>
              <a:spLocks noChangeArrowheads="1"/>
            </p:cNvSpPr>
            <p:nvPr/>
          </p:nvSpPr>
          <p:spPr bwMode="auto">
            <a:xfrm>
              <a:off x="205740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3943353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0" name="Rectangle 14"/>
            <p:cNvSpPr>
              <a:spLocks noChangeArrowheads="1"/>
            </p:cNvSpPr>
            <p:nvPr/>
          </p:nvSpPr>
          <p:spPr bwMode="auto">
            <a:xfrm>
              <a:off x="3314702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1" name="Rectangle 15"/>
            <p:cNvSpPr>
              <a:spLocks noChangeArrowheads="1"/>
            </p:cNvSpPr>
            <p:nvPr/>
          </p:nvSpPr>
          <p:spPr bwMode="auto">
            <a:xfrm>
              <a:off x="268605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2" name="Rectangle 16"/>
            <p:cNvSpPr>
              <a:spLocks noChangeArrowheads="1"/>
            </p:cNvSpPr>
            <p:nvPr/>
          </p:nvSpPr>
          <p:spPr bwMode="auto">
            <a:xfrm>
              <a:off x="205740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3" name="Rectangle 17"/>
            <p:cNvSpPr>
              <a:spLocks noChangeArrowheads="1"/>
            </p:cNvSpPr>
            <p:nvPr/>
          </p:nvSpPr>
          <p:spPr bwMode="auto">
            <a:xfrm>
              <a:off x="3943353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4" name="Rectangle 18"/>
            <p:cNvSpPr>
              <a:spLocks noChangeArrowheads="1"/>
            </p:cNvSpPr>
            <p:nvPr/>
          </p:nvSpPr>
          <p:spPr bwMode="auto">
            <a:xfrm>
              <a:off x="3314702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5" name="Rectangle 19"/>
            <p:cNvSpPr>
              <a:spLocks noChangeArrowheads="1"/>
            </p:cNvSpPr>
            <p:nvPr/>
          </p:nvSpPr>
          <p:spPr bwMode="auto">
            <a:xfrm>
              <a:off x="268605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6" name="Rectangle 20"/>
            <p:cNvSpPr>
              <a:spLocks noChangeArrowheads="1"/>
            </p:cNvSpPr>
            <p:nvPr/>
          </p:nvSpPr>
          <p:spPr bwMode="auto">
            <a:xfrm>
              <a:off x="205740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7" name="Rectangle 21"/>
            <p:cNvSpPr>
              <a:spLocks noChangeArrowheads="1"/>
            </p:cNvSpPr>
            <p:nvPr/>
          </p:nvSpPr>
          <p:spPr bwMode="auto">
            <a:xfrm>
              <a:off x="3943353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8" name="Rectangle 22"/>
            <p:cNvSpPr>
              <a:spLocks noChangeArrowheads="1"/>
            </p:cNvSpPr>
            <p:nvPr/>
          </p:nvSpPr>
          <p:spPr bwMode="auto">
            <a:xfrm>
              <a:off x="3314702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9" name="Rectangle 23"/>
            <p:cNvSpPr>
              <a:spLocks noChangeArrowheads="1"/>
            </p:cNvSpPr>
            <p:nvPr/>
          </p:nvSpPr>
          <p:spPr bwMode="auto">
            <a:xfrm>
              <a:off x="268605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0" name="Rectangle 24"/>
            <p:cNvSpPr>
              <a:spLocks noChangeArrowheads="1"/>
            </p:cNvSpPr>
            <p:nvPr/>
          </p:nvSpPr>
          <p:spPr bwMode="auto">
            <a:xfrm>
              <a:off x="205740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1" name="Rectangle 25"/>
            <p:cNvSpPr>
              <a:spLocks noChangeArrowheads="1"/>
            </p:cNvSpPr>
            <p:nvPr/>
          </p:nvSpPr>
          <p:spPr bwMode="auto">
            <a:xfrm>
              <a:off x="3943353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2" name="Rectangle 26"/>
            <p:cNvSpPr>
              <a:spLocks noChangeArrowheads="1"/>
            </p:cNvSpPr>
            <p:nvPr/>
          </p:nvSpPr>
          <p:spPr bwMode="auto">
            <a:xfrm>
              <a:off x="3314702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3" name="Rectangle 27"/>
            <p:cNvSpPr>
              <a:spLocks noChangeArrowheads="1"/>
            </p:cNvSpPr>
            <p:nvPr/>
          </p:nvSpPr>
          <p:spPr bwMode="auto">
            <a:xfrm>
              <a:off x="268605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4" name="Rectangle 28"/>
            <p:cNvSpPr>
              <a:spLocks noChangeArrowheads="1"/>
            </p:cNvSpPr>
            <p:nvPr/>
          </p:nvSpPr>
          <p:spPr bwMode="auto">
            <a:xfrm>
              <a:off x="205740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5" name="Rectangle 29"/>
            <p:cNvSpPr>
              <a:spLocks noChangeArrowheads="1"/>
            </p:cNvSpPr>
            <p:nvPr/>
          </p:nvSpPr>
          <p:spPr bwMode="auto">
            <a:xfrm>
              <a:off x="3943353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46" name="Rectangle 30"/>
            <p:cNvSpPr>
              <a:spLocks noChangeArrowheads="1"/>
            </p:cNvSpPr>
            <p:nvPr/>
          </p:nvSpPr>
          <p:spPr bwMode="auto">
            <a:xfrm>
              <a:off x="3314702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47" name="Rectangle 31"/>
            <p:cNvSpPr>
              <a:spLocks noChangeArrowheads="1"/>
            </p:cNvSpPr>
            <p:nvPr/>
          </p:nvSpPr>
          <p:spPr bwMode="auto">
            <a:xfrm>
              <a:off x="268605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48" name="Rectangle 32"/>
            <p:cNvSpPr>
              <a:spLocks noChangeArrowheads="1"/>
            </p:cNvSpPr>
            <p:nvPr/>
          </p:nvSpPr>
          <p:spPr bwMode="auto">
            <a:xfrm>
              <a:off x="205740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49" name="Line 33"/>
            <p:cNvSpPr>
              <a:spLocks noChangeShapeType="1"/>
            </p:cNvSpPr>
            <p:nvPr/>
          </p:nvSpPr>
          <p:spPr bwMode="auto">
            <a:xfrm>
              <a:off x="2057401" y="2586037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0" name="Line 34"/>
            <p:cNvSpPr>
              <a:spLocks noChangeShapeType="1"/>
            </p:cNvSpPr>
            <p:nvPr/>
          </p:nvSpPr>
          <p:spPr bwMode="auto">
            <a:xfrm>
              <a:off x="2057401" y="3181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" name="Line 35"/>
            <p:cNvSpPr>
              <a:spLocks noChangeShapeType="1"/>
            </p:cNvSpPr>
            <p:nvPr/>
          </p:nvSpPr>
          <p:spPr bwMode="auto">
            <a:xfrm>
              <a:off x="2057401" y="372903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" name="Line 36"/>
            <p:cNvSpPr>
              <a:spLocks noChangeShapeType="1"/>
            </p:cNvSpPr>
            <p:nvPr/>
          </p:nvSpPr>
          <p:spPr bwMode="auto">
            <a:xfrm>
              <a:off x="2057401" y="4324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" name="Line 37"/>
            <p:cNvSpPr>
              <a:spLocks noChangeShapeType="1"/>
            </p:cNvSpPr>
            <p:nvPr/>
          </p:nvSpPr>
          <p:spPr bwMode="auto">
            <a:xfrm>
              <a:off x="2057401" y="49212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4" name="Line 38"/>
            <p:cNvSpPr>
              <a:spLocks noChangeShapeType="1"/>
            </p:cNvSpPr>
            <p:nvPr/>
          </p:nvSpPr>
          <p:spPr bwMode="auto">
            <a:xfrm>
              <a:off x="2057401" y="5516562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" name="Line 39"/>
            <p:cNvSpPr>
              <a:spLocks noChangeShapeType="1"/>
            </p:cNvSpPr>
            <p:nvPr/>
          </p:nvSpPr>
          <p:spPr bwMode="auto">
            <a:xfrm>
              <a:off x="2057401" y="611028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6" name="Line 40"/>
            <p:cNvSpPr>
              <a:spLocks noChangeShapeType="1"/>
            </p:cNvSpPr>
            <p:nvPr/>
          </p:nvSpPr>
          <p:spPr bwMode="auto">
            <a:xfrm>
              <a:off x="2057401" y="6705600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" name="Line 41"/>
            <p:cNvSpPr>
              <a:spLocks noChangeShapeType="1"/>
            </p:cNvSpPr>
            <p:nvPr/>
          </p:nvSpPr>
          <p:spPr bwMode="auto">
            <a:xfrm>
              <a:off x="2057401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" name="Line 42"/>
            <p:cNvSpPr>
              <a:spLocks noChangeShapeType="1"/>
            </p:cNvSpPr>
            <p:nvPr/>
          </p:nvSpPr>
          <p:spPr bwMode="auto">
            <a:xfrm>
              <a:off x="2686051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" name="Line 43"/>
            <p:cNvSpPr>
              <a:spLocks noChangeShapeType="1"/>
            </p:cNvSpPr>
            <p:nvPr/>
          </p:nvSpPr>
          <p:spPr bwMode="auto">
            <a:xfrm>
              <a:off x="3314702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0" name="Line 44"/>
            <p:cNvSpPr>
              <a:spLocks noChangeShapeType="1"/>
            </p:cNvSpPr>
            <p:nvPr/>
          </p:nvSpPr>
          <p:spPr bwMode="auto">
            <a:xfrm>
              <a:off x="3943353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1" name="Line 45"/>
            <p:cNvSpPr>
              <a:spLocks noChangeShapeType="1"/>
            </p:cNvSpPr>
            <p:nvPr/>
          </p:nvSpPr>
          <p:spPr bwMode="auto">
            <a:xfrm>
              <a:off x="4572003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2" name="Text Box 4"/>
            <p:cNvSpPr txBox="1">
              <a:spLocks noChangeArrowheads="1"/>
            </p:cNvSpPr>
            <p:nvPr/>
          </p:nvSpPr>
          <p:spPr bwMode="auto">
            <a:xfrm>
              <a:off x="1951038" y="2052637"/>
              <a:ext cx="3870329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graphicFrame>
        <p:nvGraphicFramePr>
          <p:cNvPr id="363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36982"/>
              </p:ext>
            </p:extLst>
          </p:nvPr>
        </p:nvGraphicFramePr>
        <p:xfrm>
          <a:off x="1371600" y="2133600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4" name="Text Box 4"/>
          <p:cNvSpPr txBox="1">
            <a:spLocks noChangeArrowheads="1"/>
          </p:cNvSpPr>
          <p:nvPr/>
        </p:nvSpPr>
        <p:spPr bwMode="auto">
          <a:xfrm>
            <a:off x="274079" y="16002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Common Metaphor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Many problems can be expressed as </a:t>
            </a:r>
            <a:br>
              <a:rPr lang="en-US" b="1" dirty="0"/>
            </a:br>
            <a:r>
              <a:rPr lang="en-US" b="1" dirty="0"/>
              <a:t>finding “similar” sets: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Find near-neighbors in </a:t>
            </a:r>
            <a:r>
              <a:rPr lang="en-US" b="1" u="sng" dirty="0">
                <a:solidFill>
                  <a:srgbClr val="0000FF"/>
                </a:solidFill>
              </a:rPr>
              <a:t>high-dimensional</a:t>
            </a:r>
            <a:r>
              <a:rPr lang="en-US" b="1" dirty="0">
                <a:solidFill>
                  <a:srgbClr val="0000FF"/>
                </a:solidFill>
              </a:rPr>
              <a:t> space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66"/>
                </a:solidFill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Pages with similar words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 duplicate detection, classification by topic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Customers who purchased similar products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Products with similar customer sets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Images with similar features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Users who visited similar websites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7" name="Picture 2" descr="teaser_inp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7594" y="4800600"/>
            <a:ext cx="1421606" cy="1066800"/>
          </a:xfrm>
          <a:prstGeom prst="rect">
            <a:avLst/>
          </a:prstGeom>
          <a:noFill/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495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 Signatures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Pick K=100 random permutations of the rows</a:t>
                </a:r>
              </a:p>
              <a:p>
                <a:r>
                  <a:rPr lang="en-US" dirty="0"/>
                  <a:t>Think of </a:t>
                </a:r>
                <a:r>
                  <a:rPr lang="en-US" b="1" i="1" dirty="0"/>
                  <a:t>sig</a:t>
                </a:r>
                <a:r>
                  <a:rPr lang="en-US" b="1" dirty="0"/>
                  <a:t>(C)</a:t>
                </a:r>
                <a:r>
                  <a:rPr lang="en-US" dirty="0"/>
                  <a:t> as a column vector</a:t>
                </a:r>
              </a:p>
              <a:p>
                <a:r>
                  <a:rPr lang="en-US" b="1" dirty="0"/>
                  <a:t>s</a:t>
                </a:r>
                <a:r>
                  <a:rPr lang="en-US" b="1" i="1" dirty="0"/>
                  <a:t>ig</a:t>
                </a:r>
                <a:r>
                  <a:rPr lang="en-US" b="1" dirty="0"/>
                  <a:t>(C)[</a:t>
                </a:r>
                <a:r>
                  <a:rPr lang="en-US" b="1" dirty="0" err="1"/>
                  <a:t>i</a:t>
                </a:r>
                <a:r>
                  <a:rPr lang="en-US" b="1" dirty="0"/>
                  <a:t>] =</a:t>
                </a:r>
                <a:r>
                  <a:rPr lang="en-US" dirty="0"/>
                  <a:t> according to the </a:t>
                </a:r>
                <a:r>
                  <a:rPr lang="en-US" i="1" dirty="0" err="1"/>
                  <a:t>i-</a:t>
                </a:r>
                <a:r>
                  <a:rPr lang="en-US" dirty="0" err="1"/>
                  <a:t>th</a:t>
                </a:r>
                <a:r>
                  <a:rPr lang="en-US" dirty="0"/>
                  <a:t> permutation, the index of the first row that has a 1 in column </a:t>
                </a:r>
                <a:r>
                  <a:rPr lang="en-US" i="1" dirty="0"/>
                  <a:t>C</a:t>
                </a:r>
              </a:p>
              <a:p>
                <a:pPr lvl="1">
                  <a:buNone/>
                </a:pP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		sig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(C)[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] = min (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</a:t>
                </a:r>
                <a:r>
                  <a:rPr lang="en-US" sz="3200" b="1" baseline="-25000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(C))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Note:</a:t>
                </a:r>
                <a:r>
                  <a:rPr lang="en-US" dirty="0"/>
                  <a:t> The sketch (signature) of document </a:t>
                </a:r>
                <a:r>
                  <a:rPr lang="en-US" i="1" dirty="0"/>
                  <a:t>C</a:t>
                </a:r>
                <a:r>
                  <a:rPr lang="en-US" dirty="0"/>
                  <a:t> is small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~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𝟏𝟎𝟎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bytes!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We achieved our goal!</a:t>
                </a:r>
                <a:r>
                  <a:rPr lang="en-US" b="1" dirty="0"/>
                  <a:t> We “compressed” </a:t>
                </a:r>
                <a:br>
                  <a:rPr lang="en-US" b="1" dirty="0"/>
                </a:br>
                <a:r>
                  <a:rPr lang="en-US" b="1" dirty="0"/>
                  <a:t>long bit vectors into short signatures</a:t>
                </a:r>
              </a:p>
            </p:txBody>
          </p:sp>
        </mc:Choice>
        <mc:Fallback xmlns="">
          <p:sp>
            <p:nvSpPr>
              <p:cNvPr id="41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  <a:blipFill rotWithShape="1">
                <a:blip r:embed="rId2"/>
                <a:stretch>
                  <a:fillRect t="-676" r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90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Permuting rows even once is prohibitive</a:t>
            </a:r>
          </a:p>
          <a:p>
            <a:r>
              <a:rPr lang="en-US" b="1" dirty="0">
                <a:solidFill>
                  <a:srgbClr val="D60093"/>
                </a:solidFill>
              </a:rPr>
              <a:t>Row hashing!</a:t>
            </a:r>
          </a:p>
          <a:p>
            <a:pPr lvl="1"/>
            <a:r>
              <a:rPr lang="en-US" dirty="0"/>
              <a:t>Pick </a:t>
            </a:r>
            <a:r>
              <a:rPr lang="en-US" b="1" dirty="0"/>
              <a:t>K = 100</a:t>
            </a:r>
            <a:r>
              <a:rPr lang="en-US" dirty="0"/>
              <a:t> hash functions </a:t>
            </a:r>
            <a:r>
              <a:rPr lang="en-US" b="1" i="1" dirty="0" err="1"/>
              <a:t>k</a:t>
            </a:r>
            <a:r>
              <a:rPr lang="en-US" b="1" i="1" baseline="-25000" dirty="0" err="1"/>
              <a:t>i</a:t>
            </a:r>
            <a:endParaRPr lang="en-US" i="1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Ordering under </a:t>
            </a:r>
            <a:r>
              <a:rPr lang="en-US" b="1" i="1" dirty="0" err="1"/>
              <a:t>k</a:t>
            </a:r>
            <a:r>
              <a:rPr lang="en-US" b="1" i="1" baseline="-25000" dirty="0" err="1"/>
              <a:t>i</a:t>
            </a:r>
            <a:r>
              <a:rPr lang="en-US" dirty="0">
                <a:sym typeface="Symbol"/>
              </a:rPr>
              <a:t> gives a random row permutation!</a:t>
            </a:r>
          </a:p>
          <a:p>
            <a:r>
              <a:rPr lang="en-US" b="1" dirty="0">
                <a:solidFill>
                  <a:srgbClr val="0000FF"/>
                </a:solidFill>
                <a:sym typeface="Symbol"/>
              </a:rPr>
              <a:t>One-pass implementation</a:t>
            </a:r>
          </a:p>
          <a:p>
            <a:pPr lvl="1"/>
            <a:r>
              <a:rPr lang="en-US" dirty="0">
                <a:sym typeface="Symbol"/>
              </a:rPr>
              <a:t>For each column </a:t>
            </a:r>
            <a:r>
              <a:rPr lang="en-US" b="1" i="1" dirty="0">
                <a:sym typeface="Symbol"/>
              </a:rPr>
              <a:t>C</a:t>
            </a:r>
            <a:r>
              <a:rPr lang="en-US" dirty="0">
                <a:sym typeface="Symbol"/>
              </a:rPr>
              <a:t> and hash-</a:t>
            </a:r>
            <a:r>
              <a:rPr lang="en-US" dirty="0" err="1">
                <a:sym typeface="Symbol"/>
              </a:rPr>
              <a:t>func</a:t>
            </a:r>
            <a:r>
              <a:rPr lang="en-US" dirty="0">
                <a:sym typeface="Symbol"/>
              </a:rPr>
              <a:t>.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keep a “slot” for the min-hash value</a:t>
            </a:r>
          </a:p>
          <a:p>
            <a:pPr lvl="1"/>
            <a:r>
              <a:rPr lang="en-US" dirty="0">
                <a:sym typeface="Symbol"/>
              </a:rPr>
              <a:t>Initialize all </a:t>
            </a:r>
            <a:r>
              <a:rPr lang="en-US" b="1" i="1" dirty="0">
                <a:sym typeface="Symbol"/>
              </a:rPr>
              <a:t>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 = </a:t>
            </a:r>
            <a:r>
              <a:rPr lang="en-US" b="1" dirty="0">
                <a:sym typeface="Symbol"/>
              </a:rPr>
              <a:t></a:t>
            </a:r>
          </a:p>
          <a:p>
            <a:pPr lvl="1"/>
            <a:r>
              <a:rPr lang="en-US" b="1" dirty="0">
                <a:sym typeface="Symbol"/>
              </a:rPr>
              <a:t>Scan rows looking for 1s</a:t>
            </a:r>
          </a:p>
          <a:p>
            <a:pPr lvl="2"/>
            <a:r>
              <a:rPr lang="en-US" dirty="0">
                <a:sym typeface="Symbol"/>
              </a:rPr>
              <a:t>Suppose row </a:t>
            </a:r>
            <a:r>
              <a:rPr lang="en-US" b="1" i="1" dirty="0">
                <a:sym typeface="Symbol"/>
              </a:rPr>
              <a:t>j</a:t>
            </a:r>
            <a:r>
              <a:rPr lang="en-US" dirty="0">
                <a:sym typeface="Symbol"/>
              </a:rPr>
              <a:t> has 1 in column </a:t>
            </a:r>
            <a:r>
              <a:rPr lang="en-US" b="1" i="1" dirty="0">
                <a:sym typeface="Symbol"/>
              </a:rPr>
              <a:t>C</a:t>
            </a:r>
            <a:endParaRPr lang="en-US" b="1" i="1" baseline="-25000" dirty="0">
              <a:sym typeface="Symbol"/>
            </a:endParaRPr>
          </a:p>
          <a:p>
            <a:pPr lvl="2"/>
            <a:r>
              <a:rPr lang="en-US" dirty="0">
                <a:sym typeface="Symbol"/>
              </a:rPr>
              <a:t>Then for each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baseline="-25000" dirty="0">
                <a:sym typeface="Symbol"/>
              </a:rPr>
              <a:t> </a:t>
            </a:r>
            <a:r>
              <a:rPr lang="en-US" dirty="0">
                <a:sym typeface="Symbol"/>
              </a:rPr>
              <a:t>:</a:t>
            </a:r>
          </a:p>
          <a:p>
            <a:pPr lvl="3"/>
            <a:r>
              <a:rPr lang="en-US" dirty="0">
                <a:sym typeface="Symbol"/>
              </a:rPr>
              <a:t>If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(j) &lt; 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</a:t>
            </a:r>
            <a:r>
              <a:rPr lang="en-US" dirty="0">
                <a:sym typeface="Symbol"/>
              </a:rPr>
              <a:t>, then </a:t>
            </a:r>
            <a:r>
              <a:rPr lang="en-US" b="1" i="1" dirty="0">
                <a:sym typeface="Symbol"/>
              </a:rPr>
              <a:t>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 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(j)</a:t>
            </a:r>
            <a:endParaRPr lang="en-US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0184" y="4889718"/>
            <a:ext cx="29338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random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function h(x)?</a:t>
            </a:r>
          </a:p>
          <a:p>
            <a:r>
              <a:rPr lang="en-US" sz="1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1600" i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baseline="-25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(x)=((</a:t>
            </a:r>
            <a:r>
              <a:rPr lang="en-US" sz="1600" i="1" dirty="0" err="1">
                <a:latin typeface="Arial" pitchFamily="34" charset="0"/>
                <a:cs typeface="Arial" pitchFamily="34" charset="0"/>
              </a:rPr>
              <a:t>a·x+b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) mod p)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mod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 N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16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p … prime number (p &gt; N)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Locality Sensitive Hashing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499616"/>
          </a:xfrm>
        </p:spPr>
        <p:txBody>
          <a:bodyPr>
            <a:noAutofit/>
          </a:bodyPr>
          <a:lstStyle/>
          <a:p>
            <a:pPr marL="2401824" lvl="8" indent="-609600">
              <a:buFont typeface="Monotype Sorts" pitchFamily="2" charset="2"/>
              <a:buAutoNum type="arabicPeriod"/>
            </a:pPr>
            <a:endParaRPr lang="en-US" sz="2800" dirty="0"/>
          </a:p>
          <a:p>
            <a:r>
              <a:rPr lang="en-US" sz="3200" b="1" dirty="0"/>
              <a:t>Step 3: </a:t>
            </a:r>
            <a:r>
              <a:rPr lang="en-US" sz="3200" b="1" i="1" dirty="0">
                <a:solidFill>
                  <a:srgbClr val="FF0066"/>
                </a:solidFill>
              </a:rPr>
              <a:t>Locality-Sensitive Hashing:</a:t>
            </a:r>
            <a:r>
              <a:rPr lang="en-US" sz="3200" dirty="0"/>
              <a:t> </a:t>
            </a:r>
            <a:br>
              <a:rPr lang="sl-SI" sz="3200" dirty="0"/>
            </a:br>
            <a:r>
              <a:rPr lang="en-US" sz="3200" dirty="0"/>
              <a:t>Focus on pairs of signatures likely to be from similar documents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1338262"/>
            <a:ext cx="1354138" cy="2578100"/>
            <a:chOff x="1488" y="1920"/>
            <a:chExt cx="853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714999" y="455613"/>
            <a:ext cx="3321050" cy="2032001"/>
            <a:chOff x="3600" y="1364"/>
            <a:chExt cx="2092" cy="1280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Locality-</a:t>
              </a:r>
            </a:p>
            <a:p>
              <a:pPr algn="ctr"/>
              <a:r>
                <a:rPr lang="en-US" sz="1800" dirty="0"/>
                <a:t>Sensitive</a:t>
              </a:r>
            </a:p>
            <a:p>
              <a:pPr algn="ctr"/>
              <a:r>
                <a:rPr lang="en-US" sz="1800" dirty="0"/>
                <a:t>Hashing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02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Candidate</a:t>
              </a:r>
            </a:p>
            <a:p>
              <a:r>
                <a:rPr lang="en-US" sz="1800" b="1" i="1" dirty="0">
                  <a:solidFill>
                    <a:srgbClr val="FF0066"/>
                  </a:solidFill>
                </a:rPr>
                <a:t>pairs:</a:t>
              </a:r>
              <a:endParaRPr lang="en-US" sz="1800" b="1" dirty="0"/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41276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LSH: First Cut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81601"/>
          </a:xfrm>
        </p:spPr>
        <p:txBody>
          <a:bodyPr>
            <a:normAutofit/>
          </a:bodyPr>
          <a:lstStyle/>
          <a:p>
            <a:r>
              <a:rPr lang="en-US" b="1" dirty="0"/>
              <a:t>Goal: </a:t>
            </a:r>
            <a:r>
              <a:rPr lang="en-US" dirty="0">
                <a:solidFill>
                  <a:srgbClr val="0000FF"/>
                </a:solidFill>
              </a:rPr>
              <a:t>Find documents with </a:t>
            </a:r>
            <a:r>
              <a:rPr lang="en-US" dirty="0" err="1">
                <a:solidFill>
                  <a:srgbClr val="0000FF"/>
                </a:solidFill>
              </a:rPr>
              <a:t>Jaccard</a:t>
            </a:r>
            <a:r>
              <a:rPr lang="en-US" dirty="0">
                <a:solidFill>
                  <a:srgbClr val="0000FF"/>
                </a:solidFill>
              </a:rPr>
              <a:t> similarity at least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dirty="0"/>
              <a:t>(for some similarity threshold, e.g.,</a:t>
            </a:r>
            <a:r>
              <a:rPr lang="en-US" i="1" dirty="0"/>
              <a:t> </a:t>
            </a:r>
            <a:r>
              <a:rPr lang="en-US" b="1" i="1" dirty="0"/>
              <a:t>s</a:t>
            </a:r>
            <a:r>
              <a:rPr lang="en-US" dirty="0"/>
              <a:t>=0.8)</a:t>
            </a:r>
            <a:endParaRPr lang="en-US" i="1" dirty="0">
              <a:solidFill>
                <a:schemeClr val="accent2"/>
              </a:solidFill>
            </a:endParaRPr>
          </a:p>
          <a:p>
            <a:pPr lvl="8"/>
            <a:endParaRPr lang="en-US" b="1" dirty="0"/>
          </a:p>
          <a:p>
            <a:r>
              <a:rPr lang="en-US" b="1" dirty="0"/>
              <a:t>LSH – </a:t>
            </a:r>
            <a:r>
              <a:rPr lang="en-US" b="1" dirty="0">
                <a:solidFill>
                  <a:srgbClr val="0000FF"/>
                </a:solidFill>
              </a:rPr>
              <a:t>General idea:</a:t>
            </a:r>
            <a:r>
              <a:rPr lang="en-US" dirty="0"/>
              <a:t> Use a function </a:t>
            </a:r>
            <a:r>
              <a:rPr lang="en-US" b="1" i="1" dirty="0"/>
              <a:t>f(</a:t>
            </a:r>
            <a:r>
              <a:rPr lang="en-US" b="1" i="1" dirty="0" err="1"/>
              <a:t>x,y</a:t>
            </a:r>
            <a:r>
              <a:rPr lang="en-US" b="1" i="1" dirty="0"/>
              <a:t>)</a:t>
            </a:r>
            <a:r>
              <a:rPr lang="en-US" dirty="0"/>
              <a:t> that tells whether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is a </a:t>
            </a:r>
            <a:r>
              <a:rPr lang="en-US" b="1" i="1" dirty="0">
                <a:solidFill>
                  <a:srgbClr val="FF0066"/>
                </a:solidFill>
              </a:rPr>
              <a:t>candidate pair</a:t>
            </a:r>
            <a:r>
              <a:rPr lang="en-US" i="1" dirty="0">
                <a:solidFill>
                  <a:srgbClr val="FF0066"/>
                </a:solidFill>
              </a:rPr>
              <a:t>:</a:t>
            </a:r>
            <a:r>
              <a:rPr lang="en-US" dirty="0"/>
              <a:t> a pair of elements whose similarity must be evaluated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For Min-Hash matrices: </a:t>
            </a:r>
          </a:p>
          <a:p>
            <a:pPr lvl="1"/>
            <a:r>
              <a:rPr lang="en-US" dirty="0"/>
              <a:t>Hash columns of </a:t>
            </a:r>
            <a:r>
              <a:rPr lang="en-US" dirty="0">
                <a:solidFill>
                  <a:srgbClr val="FF0066"/>
                </a:solidFill>
              </a:rPr>
              <a:t>signature matrix </a:t>
            </a:r>
            <a:r>
              <a:rPr lang="en-US" b="1" i="1" dirty="0">
                <a:solidFill>
                  <a:srgbClr val="FF0066"/>
                </a:solidFill>
              </a:rPr>
              <a:t>M</a:t>
            </a:r>
            <a:r>
              <a:rPr lang="en-US" dirty="0"/>
              <a:t> to many buckets</a:t>
            </a:r>
          </a:p>
          <a:p>
            <a:pPr lvl="1"/>
            <a:r>
              <a:rPr lang="en-US" dirty="0"/>
              <a:t>Each pair of documents that hashes into the </a:t>
            </a:r>
            <a:br>
              <a:rPr lang="en-US" dirty="0"/>
            </a:br>
            <a:r>
              <a:rPr lang="en-US" dirty="0"/>
              <a:t>same bucket is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3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4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5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6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7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8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6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7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8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9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7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8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9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0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108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/>
              <a:t>Candidates from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Pick a similarity threshold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(0 &lt; s &lt; 1)</a:t>
            </a:r>
          </a:p>
          <a:p>
            <a:pPr lvl="8"/>
            <a:endParaRPr lang="en-US" dirty="0"/>
          </a:p>
          <a:p>
            <a:r>
              <a:rPr lang="en-US" dirty="0"/>
              <a:t>Columns </a:t>
            </a:r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y</a:t>
            </a:r>
            <a:r>
              <a:rPr lang="en-US" dirty="0"/>
              <a:t> of </a:t>
            </a:r>
            <a:r>
              <a:rPr lang="en-US" b="1" i="1" dirty="0"/>
              <a:t>M</a:t>
            </a:r>
            <a:r>
              <a:rPr lang="en-US" dirty="0"/>
              <a:t> are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  <a:r>
              <a:rPr lang="en-US" dirty="0"/>
              <a:t> if their signatures agree on at least fraction </a:t>
            </a:r>
            <a:r>
              <a:rPr lang="en-US" b="1" i="1" dirty="0"/>
              <a:t>s</a:t>
            </a:r>
            <a:r>
              <a:rPr lang="en-US" dirty="0"/>
              <a:t> of their rows: </a:t>
            </a:r>
            <a:br>
              <a:rPr lang="en-US" dirty="0"/>
            </a:b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x</a:t>
            </a:r>
            <a:r>
              <a:rPr lang="en-US" b="1" dirty="0"/>
              <a:t>) = </a:t>
            </a: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y</a:t>
            </a:r>
            <a:r>
              <a:rPr lang="en-US" b="1" dirty="0"/>
              <a:t>)</a:t>
            </a:r>
            <a:r>
              <a:rPr lang="en-US" dirty="0"/>
              <a:t> for at least </a:t>
            </a:r>
            <a:r>
              <a:rPr lang="en-US" dirty="0" err="1"/>
              <a:t>frac</a:t>
            </a:r>
            <a:r>
              <a:rPr lang="en-US" dirty="0"/>
              <a:t>. </a:t>
            </a:r>
            <a:r>
              <a:rPr lang="en-US" b="1" i="1" dirty="0"/>
              <a:t>s</a:t>
            </a:r>
            <a:r>
              <a:rPr lang="en-US" dirty="0"/>
              <a:t> values of </a:t>
            </a:r>
            <a:r>
              <a:rPr lang="en-US" b="1" i="1" dirty="0" err="1"/>
              <a:t>i</a:t>
            </a:r>
            <a:endParaRPr lang="en-US" b="1" dirty="0"/>
          </a:p>
          <a:p>
            <a:pPr lvl="1"/>
            <a:r>
              <a:rPr lang="en-US" dirty="0"/>
              <a:t>We expect documents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to have the same (</a:t>
            </a:r>
            <a:r>
              <a:rPr lang="en-US" dirty="0" err="1"/>
              <a:t>Jaccard</a:t>
            </a:r>
            <a:r>
              <a:rPr lang="en-US" dirty="0"/>
              <a:t>) similarity as their signatures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7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2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9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0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91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2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1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2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3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4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32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987552"/>
          </a:xfrm>
        </p:spPr>
        <p:txBody>
          <a:bodyPr/>
          <a:lstStyle/>
          <a:p>
            <a:r>
              <a:rPr lang="en-US" dirty="0"/>
              <a:t>LSH for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7391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Big idea:</a:t>
            </a:r>
            <a:r>
              <a:rPr lang="en-US" b="1" dirty="0">
                <a:solidFill>
                  <a:srgbClr val="D60093"/>
                </a:solidFill>
              </a:rPr>
              <a:t> Hash columns of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signature matrix </a:t>
            </a:r>
            <a:r>
              <a:rPr lang="en-US" b="1" i="1" dirty="0">
                <a:solidFill>
                  <a:srgbClr val="D60093"/>
                </a:solidFill>
              </a:rPr>
              <a:t>M</a:t>
            </a:r>
            <a:r>
              <a:rPr lang="en-US" b="1" dirty="0">
                <a:solidFill>
                  <a:srgbClr val="D60093"/>
                </a:solidFill>
              </a:rPr>
              <a:t> several times</a:t>
            </a:r>
          </a:p>
          <a:p>
            <a:pPr lvl="8"/>
            <a:endParaRPr lang="en-US" dirty="0"/>
          </a:p>
          <a:p>
            <a:r>
              <a:rPr lang="en-US" dirty="0"/>
              <a:t>Arrange that (only) </a:t>
            </a:r>
            <a:r>
              <a:rPr lang="en-US" b="1" dirty="0"/>
              <a:t>similar columns</a:t>
            </a:r>
            <a:r>
              <a:rPr lang="en-US" dirty="0"/>
              <a:t> are likely to </a:t>
            </a:r>
            <a:r>
              <a:rPr lang="en-US" b="1" dirty="0"/>
              <a:t>hash to the same bucket</a:t>
            </a:r>
            <a:r>
              <a:rPr lang="en-US" dirty="0"/>
              <a:t>, with high probability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Candidate pairs are those that hash to the same bucket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</a:t>
            </a:r>
            <a:r>
              <a:rPr lang="en-US" i="1" dirty="0"/>
              <a:t>M</a:t>
            </a:r>
            <a:r>
              <a:rPr lang="en-US" dirty="0"/>
              <a:t> into </a:t>
            </a:r>
            <a:r>
              <a:rPr lang="en-US" i="1" dirty="0"/>
              <a:t>b</a:t>
            </a:r>
            <a:r>
              <a:rPr lang="en-US" dirty="0"/>
              <a:t> Bands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489083" y="6173788"/>
            <a:ext cx="215155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Signature matrix  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481358" y="2744788"/>
            <a:ext cx="1061509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8000"/>
                </a:solidFill>
              </a:rPr>
              <a:t>r </a:t>
            </a:r>
            <a:r>
              <a:rPr lang="en-US" b="1" dirty="0">
                <a:solidFill>
                  <a:srgbClr val="008000"/>
                </a:solidFill>
              </a:rPr>
              <a:t> rows</a:t>
            </a:r>
          </a:p>
          <a:p>
            <a:pPr algn="ctr"/>
            <a:r>
              <a:rPr lang="en-US" b="1" dirty="0">
                <a:solidFill>
                  <a:srgbClr val="008000"/>
                </a:solidFill>
              </a:rPr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756217" y="3506788"/>
            <a:ext cx="998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8000"/>
                </a:solidFill>
              </a:rPr>
              <a:t>b</a:t>
            </a:r>
            <a:r>
              <a:rPr lang="en-US" b="1" dirty="0">
                <a:solidFill>
                  <a:srgbClr val="008000"/>
                </a:solidFill>
              </a:rPr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8000"/>
                </a:solidFill>
              </a:rPr>
              <a:t>   One</a:t>
            </a:r>
          </a:p>
          <a:p>
            <a:r>
              <a:rPr lang="en-US" sz="1800" b="1">
                <a:solidFill>
                  <a:srgbClr val="008000"/>
                </a:solidFill>
              </a:rPr>
              <a:t>signature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9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90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1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2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3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4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16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6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M into Bands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848600" cy="5257801"/>
          </a:xfrm>
        </p:spPr>
        <p:txBody>
          <a:bodyPr>
            <a:normAutofit/>
          </a:bodyPr>
          <a:lstStyle/>
          <a:p>
            <a:r>
              <a:rPr lang="en-US" dirty="0"/>
              <a:t>Divide matrix </a:t>
            </a:r>
            <a:r>
              <a:rPr lang="en-US" b="1" i="1" dirty="0"/>
              <a:t>M</a:t>
            </a:r>
            <a:r>
              <a:rPr lang="en-US" dirty="0"/>
              <a:t> into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bands of </a:t>
            </a:r>
            <a:r>
              <a:rPr lang="en-US" b="1" i="1" dirty="0"/>
              <a:t>r</a:t>
            </a:r>
            <a:r>
              <a:rPr lang="en-US" dirty="0"/>
              <a:t> rows</a:t>
            </a:r>
          </a:p>
          <a:p>
            <a:pPr lvl="8"/>
            <a:endParaRPr lang="en-US" dirty="0"/>
          </a:p>
          <a:p>
            <a:r>
              <a:rPr lang="en-US" dirty="0"/>
              <a:t>For each band, hash its portion of each column to a hash table with </a:t>
            </a:r>
            <a:r>
              <a:rPr lang="en-US" b="1" i="1" dirty="0"/>
              <a:t>k</a:t>
            </a:r>
            <a:r>
              <a:rPr lang="en-US" dirty="0"/>
              <a:t> buckets</a:t>
            </a:r>
          </a:p>
          <a:p>
            <a:pPr lvl="1"/>
            <a:r>
              <a:rPr lang="en-US" dirty="0"/>
              <a:t>Make </a:t>
            </a:r>
            <a:r>
              <a:rPr lang="en-US" b="1" i="1" dirty="0"/>
              <a:t>k</a:t>
            </a:r>
            <a:r>
              <a:rPr lang="en-US" dirty="0"/>
              <a:t> as large as possible</a:t>
            </a:r>
          </a:p>
          <a:p>
            <a:pPr lvl="8"/>
            <a:endParaRPr lang="en-US" dirty="0"/>
          </a:p>
          <a:p>
            <a:r>
              <a:rPr lang="en-US" b="1" i="1" dirty="0">
                <a:solidFill>
                  <a:srgbClr val="FF0066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for </a:t>
            </a:r>
            <a:r>
              <a:rPr lang="en-US" b="1" dirty="0">
                <a:latin typeface="Lucida Sans Unicode" pitchFamily="34" charset="0"/>
              </a:rPr>
              <a:t>≥</a:t>
            </a:r>
            <a:r>
              <a:rPr lang="en-US" b="1" dirty="0"/>
              <a:t> 1</a:t>
            </a:r>
            <a:r>
              <a:rPr lang="en-US" dirty="0"/>
              <a:t> band</a:t>
            </a:r>
          </a:p>
          <a:p>
            <a:pPr lvl="8"/>
            <a:endParaRPr lang="en-US" dirty="0"/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b="1" i="1" dirty="0"/>
              <a:t>b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to catch most similar pairs, </a:t>
            </a:r>
            <a:br>
              <a:rPr lang="en-US" dirty="0"/>
            </a:br>
            <a:r>
              <a:rPr lang="en-US" dirty="0"/>
              <a:t>but few non-similar pairs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8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76412" y="3352800"/>
            <a:ext cx="2819400" cy="3352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677497" y="2998597"/>
            <a:ext cx="1079142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8000"/>
                </a:solidFill>
                <a:latin typeface="+mj-lt"/>
              </a:rPr>
              <a:t>Matrix </a:t>
            </a:r>
            <a:r>
              <a:rPr lang="en-US" b="1" i="1" dirty="0">
                <a:solidFill>
                  <a:srgbClr val="008000"/>
                </a:solidFill>
                <a:latin typeface="+mj-lt"/>
              </a:rPr>
              <a:t>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74968" y="4724400"/>
            <a:ext cx="84350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solidFill>
                  <a:srgbClr val="008000"/>
                </a:solidFill>
                <a:latin typeface="+mj-lt"/>
              </a:rPr>
              <a:t>r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rows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395412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395412" y="4572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395412" y="5257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395412" y="5943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5434012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434012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881812" y="3276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881812" y="525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445817" y="4648200"/>
            <a:ext cx="99899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008000"/>
                </a:solidFill>
                <a:latin typeface="+mj-lt"/>
              </a:rPr>
              <a:t>b </a:t>
            </a:r>
            <a:r>
              <a:rPr lang="en-US" b="1">
                <a:solidFill>
                  <a:srgbClr val="008000"/>
                </a:solidFill>
                <a:latin typeface="+mj-lt"/>
              </a:rPr>
              <a:t> bands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90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309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928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452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833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071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214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700212" y="1293812"/>
            <a:ext cx="2514600" cy="762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latin typeface="+mj-lt"/>
              </a:rPr>
              <a:t>Buckets</a:t>
            </a:r>
            <a:endParaRPr lang="en-US" b="1" dirty="0">
              <a:latin typeface="+mj-lt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3098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194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5290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005012" y="1752600"/>
            <a:ext cx="457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2386012" y="16764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 flipV="1">
            <a:off x="1852612" y="1524000"/>
            <a:ext cx="914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3148012" y="1752600"/>
            <a:ext cx="152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 flipV="1">
            <a:off x="2690812" y="18288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3910012" y="15240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 flipV="1">
            <a:off x="3300412" y="13716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114799" y="1217612"/>
            <a:ext cx="3810000" cy="915988"/>
            <a:chOff x="2385" y="260"/>
            <a:chExt cx="2400" cy="577"/>
          </a:xfrm>
        </p:grpSpPr>
        <p:sp>
          <p:nvSpPr>
            <p:cNvPr id="11300" name="Text Box 33"/>
            <p:cNvSpPr txBox="1">
              <a:spLocks noChangeArrowheads="1"/>
            </p:cNvSpPr>
            <p:nvPr/>
          </p:nvSpPr>
          <p:spPr bwMode="auto">
            <a:xfrm>
              <a:off x="3254" y="260"/>
              <a:ext cx="153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Columns 2 and 6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are probably identical 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candidate pair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11301" name="Line 34"/>
            <p:cNvSpPr>
              <a:spLocks noChangeShapeType="1"/>
            </p:cNvSpPr>
            <p:nvPr/>
          </p:nvSpPr>
          <p:spPr bwMode="auto">
            <a:xfrm flipH="1">
              <a:off x="2385" y="480"/>
              <a:ext cx="831" cy="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062412" y="2241551"/>
            <a:ext cx="3452813" cy="646113"/>
            <a:chOff x="2352" y="836"/>
            <a:chExt cx="2175" cy="407"/>
          </a:xfrm>
        </p:grpSpPr>
        <p:sp>
          <p:nvSpPr>
            <p:cNvPr id="11298" name="Text Box 36"/>
            <p:cNvSpPr txBox="1">
              <a:spLocks noChangeArrowheads="1"/>
            </p:cNvSpPr>
            <p:nvPr/>
          </p:nvSpPr>
          <p:spPr bwMode="auto">
            <a:xfrm>
              <a:off x="3062" y="836"/>
              <a:ext cx="14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Columns 6 and 7 are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surely different.</a:t>
              </a:r>
            </a:p>
          </p:txBody>
        </p:sp>
        <p:sp>
          <p:nvSpPr>
            <p:cNvPr id="11299" name="Line 37"/>
            <p:cNvSpPr>
              <a:spLocks noChangeShapeType="1"/>
            </p:cNvSpPr>
            <p:nvPr/>
          </p:nvSpPr>
          <p:spPr bwMode="auto">
            <a:xfrm flipH="1">
              <a:off x="2352" y="1056"/>
              <a:ext cx="72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Bands</a:t>
            </a:r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77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enough buckets</a:t>
            </a:r>
            <a:r>
              <a:rPr lang="en-US" dirty="0"/>
              <a:t> that columns are unlikely to hash to the same bucket unless they are </a:t>
            </a:r>
            <a:r>
              <a:rPr lang="en-US" b="1" dirty="0">
                <a:solidFill>
                  <a:srgbClr val="FF0066"/>
                </a:solidFill>
              </a:rPr>
              <a:t>identical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in a particular band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Hereafter, we assume that “</a:t>
            </a:r>
            <a:r>
              <a:rPr lang="en-US" b="1" dirty="0">
                <a:solidFill>
                  <a:srgbClr val="0000FF"/>
                </a:solidFill>
              </a:rPr>
              <a:t>same bucket</a:t>
            </a:r>
            <a:r>
              <a:rPr lang="en-US" dirty="0">
                <a:solidFill>
                  <a:srgbClr val="0000FF"/>
                </a:solidFill>
              </a:rPr>
              <a:t>” means “</a:t>
            </a:r>
            <a:r>
              <a:rPr lang="en-US" b="1" dirty="0">
                <a:solidFill>
                  <a:srgbClr val="0000FF"/>
                </a:solidFill>
              </a:rPr>
              <a:t>identical in that band</a:t>
            </a:r>
            <a:r>
              <a:rPr lang="en-US" dirty="0">
                <a:solidFill>
                  <a:srgbClr val="0000FF"/>
                </a:solidFill>
              </a:rPr>
              <a:t>”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Assumption needed only to simplify analysis, not for correctness of algorithm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476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Today’s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5562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Given: High dimensional data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FF0066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FF0066"/>
                        </a:solidFill>
                        <a:latin typeface="Cambria Math"/>
                      </a:rPr>
                      <m:t>, …</m:t>
                    </m:r>
                  </m:oMath>
                </a14:m>
                <a:endParaRPr lang="en-US" b="1" dirty="0">
                  <a:solidFill>
                    <a:srgbClr val="FF0066"/>
                  </a:solidFill>
                </a:endParaRPr>
              </a:p>
              <a:p>
                <a:pPr lvl="1"/>
                <a:r>
                  <a:rPr lang="en-US" b="1" dirty="0"/>
                  <a:t>For example:</a:t>
                </a:r>
                <a:r>
                  <a:rPr lang="en-US" dirty="0"/>
                  <a:t> Image is a long vector of pixel colors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→[1 2 1 0 2 1 0 1 0]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And some distance function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𝒅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r>
                  <a:rPr lang="en-US" dirty="0"/>
                  <a:t>Which quantifies the “distance”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  <a:p>
                <a:pPr lvl="8"/>
                <a:endParaRPr lang="en-US" sz="500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Goal:</a:t>
                </a:r>
                <a:r>
                  <a:rPr lang="en-US" dirty="0"/>
                  <a:t> Find </a:t>
                </a:r>
                <a:r>
                  <a:rPr lang="en-US" b="1" dirty="0">
                    <a:solidFill>
                      <a:srgbClr val="FF0066"/>
                    </a:solidFill>
                  </a:rPr>
                  <a:t>all pairs of data points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that are within some distance threshold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00FF"/>
                        </a:solidFill>
                        <a:latin typeface="Cambria Math"/>
                      </a:rPr>
                      <m:t>𝒅</m:t>
                    </m:r>
                    <m:d>
                      <m:d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</m:e>
                    </m:d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≤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𝒔</m:t>
                    </m:r>
                  </m:oMath>
                </a14:m>
                <a:endParaRPr lang="en-US" sz="500" b="1" dirty="0">
                  <a:solidFill>
                    <a:srgbClr val="0000FF"/>
                  </a:solidFill>
                </a:endParaRPr>
              </a:p>
              <a:p>
                <a:r>
                  <a:rPr lang="en-US" b="1" dirty="0"/>
                  <a:t>Note:</a:t>
                </a:r>
                <a:r>
                  <a:rPr lang="en-US" b="1" dirty="0">
                    <a:solidFill>
                      <a:srgbClr val="008000"/>
                    </a:solidFill>
                  </a:rPr>
                  <a:t> </a:t>
                </a:r>
                <a:r>
                  <a:rPr lang="en-US" dirty="0">
                    <a:solidFill>
                      <a:srgbClr val="008000"/>
                    </a:solidFill>
                  </a:rPr>
                  <a:t>Naïve solution would take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 </a:t>
                </a:r>
                <a:r>
                  <a:rPr lang="en-US" b="1" dirty="0">
                    <a:solidFill>
                      <a:srgbClr val="008000"/>
                    </a:solidFill>
                    <a:sym typeface="Wingdings" pitchFamily="2" charset="2"/>
                  </a:rPr>
                  <a:t></a:t>
                </a:r>
                <a:endParaRPr lang="en-US" b="1" dirty="0">
                  <a:solidFill>
                    <a:srgbClr val="008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the number of data points</a:t>
                </a:r>
                <a:endParaRPr lang="en-US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r>
                  <a:rPr lang="en-US" sz="3500" b="1" dirty="0">
                    <a:solidFill>
                      <a:srgbClr val="0000FF"/>
                    </a:solidFill>
                    <a:sym typeface="Wingdings" pitchFamily="2" charset="2"/>
                  </a:rPr>
                  <a:t>MAGIC: </a:t>
                </a:r>
                <a:r>
                  <a:rPr lang="en-US" sz="3500" b="1" dirty="0">
                    <a:solidFill>
                      <a:srgbClr val="FF0066"/>
                    </a:solidFill>
                    <a:sym typeface="Wingdings" pitchFamily="2" charset="2"/>
                  </a:rPr>
                  <a:t>This can be done in </a:t>
                </a:r>
                <a14:m>
                  <m:oMath xmlns:m="http://schemas.openxmlformats.org/officeDocument/2006/math">
                    <m:r>
                      <a:rPr lang="en-US" sz="3500" b="1" i="1">
                        <a:solidFill>
                          <a:srgbClr val="FF0066"/>
                        </a:solidFill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sz="3500" b="1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500" b="1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𝑵</m:t>
                        </m:r>
                      </m:e>
                    </m:d>
                  </m:oMath>
                </a14:m>
                <a:r>
                  <a:rPr lang="en-US" sz="3500" b="1" dirty="0">
                    <a:solidFill>
                      <a:srgbClr val="FF0066"/>
                    </a:solidFill>
                  </a:rPr>
                  <a:t>!! How?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562600"/>
              </a:xfrm>
              <a:blipFill rotWithShape="1">
                <a:blip r:embed="rId2"/>
                <a:stretch>
                  <a:fillRect t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Bands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Assume the following case:</a:t>
            </a:r>
          </a:p>
          <a:p>
            <a:r>
              <a:rPr lang="en-US" dirty="0"/>
              <a:t>Suppose 100,000 columns of </a:t>
            </a:r>
            <a:r>
              <a:rPr lang="en-US" b="1" i="1" dirty="0"/>
              <a:t>M</a:t>
            </a:r>
            <a:r>
              <a:rPr lang="en-US" i="1" dirty="0"/>
              <a:t> </a:t>
            </a:r>
            <a:r>
              <a:rPr lang="en-US" dirty="0"/>
              <a:t>(100k docs)</a:t>
            </a:r>
          </a:p>
          <a:p>
            <a:r>
              <a:rPr lang="en-US" dirty="0"/>
              <a:t>Signatures of 100 integers (rows)</a:t>
            </a:r>
          </a:p>
          <a:p>
            <a:r>
              <a:rPr lang="en-US" dirty="0"/>
              <a:t>Therefore, signatures take 40Mb</a:t>
            </a:r>
          </a:p>
          <a:p>
            <a:r>
              <a:rPr lang="en-US" dirty="0"/>
              <a:t>Choose </a:t>
            </a:r>
            <a:r>
              <a:rPr lang="sl-SI" b="1" i="1" dirty="0"/>
              <a:t>b</a:t>
            </a:r>
            <a:r>
              <a:rPr lang="en-US" b="1" dirty="0"/>
              <a:t> </a:t>
            </a:r>
            <a:r>
              <a:rPr lang="en-US" dirty="0"/>
              <a:t>= 20 bands of </a:t>
            </a:r>
            <a:r>
              <a:rPr lang="en-US" b="1" i="1" dirty="0"/>
              <a:t>r</a:t>
            </a:r>
            <a:r>
              <a:rPr lang="en-US" b="1" dirty="0"/>
              <a:t> </a:t>
            </a:r>
            <a:r>
              <a:rPr lang="en-US" dirty="0"/>
              <a:t>= 5 integers/band</a:t>
            </a:r>
          </a:p>
          <a:p>
            <a:pPr lvl="8"/>
            <a:endParaRPr lang="en-US" dirty="0"/>
          </a:p>
          <a:p>
            <a:r>
              <a:rPr lang="en-US" b="1" dirty="0"/>
              <a:t>Goal:</a:t>
            </a:r>
            <a:r>
              <a:rPr lang="en-US" dirty="0">
                <a:solidFill>
                  <a:srgbClr val="008000"/>
                </a:solidFill>
              </a:rPr>
              <a:t> Find pairs of documents that 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are at least </a:t>
            </a:r>
            <a:r>
              <a:rPr lang="en-US" b="1" i="1" dirty="0">
                <a:solidFill>
                  <a:srgbClr val="008000"/>
                </a:solidFill>
              </a:rPr>
              <a:t>s</a:t>
            </a:r>
            <a:r>
              <a:rPr lang="en-US" i="1" dirty="0">
                <a:solidFill>
                  <a:srgbClr val="008000"/>
                </a:solidFill>
              </a:rPr>
              <a:t> = 0.8</a:t>
            </a:r>
            <a:r>
              <a:rPr lang="en-US" dirty="0">
                <a:solidFill>
                  <a:srgbClr val="008000"/>
                </a:solidFill>
              </a:rPr>
              <a:t> similar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5902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80% Similar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295400"/>
            <a:ext cx="8674627" cy="52578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0.8</a:t>
            </a:r>
          </a:p>
          <a:p>
            <a:pPr lvl="1"/>
            <a:r>
              <a:rPr lang="en-US" dirty="0"/>
              <a:t>Since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 </a:t>
            </a:r>
            <a:r>
              <a:rPr lang="en-US" b="1" dirty="0">
                <a:sym typeface="Symbol"/>
              </a:rPr>
              <a:t>s</a:t>
            </a:r>
            <a:r>
              <a:rPr lang="en-US" dirty="0">
                <a:sym typeface="Symbol"/>
              </a:rPr>
              <a:t>, we </a:t>
            </a:r>
            <a:r>
              <a:rPr lang="en-US" dirty="0"/>
              <a:t>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be a </a:t>
            </a:r>
            <a:r>
              <a:rPr lang="en-US" b="1" dirty="0">
                <a:solidFill>
                  <a:srgbClr val="D60093"/>
                </a:solidFill>
              </a:rPr>
              <a:t>candidate pair</a:t>
            </a:r>
            <a:r>
              <a:rPr lang="en-US" dirty="0"/>
              <a:t>: We want them to hash to at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b="1" dirty="0">
                <a:solidFill>
                  <a:srgbClr val="D60093"/>
                </a:solidFill>
              </a:rPr>
              <a:t>least 1 common bucket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(at least one band is identical)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Probability 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 identical in one particular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band: </a:t>
            </a:r>
            <a:r>
              <a:rPr lang="en-US" dirty="0"/>
              <a:t>(0.8)</a:t>
            </a:r>
            <a:r>
              <a:rPr lang="en-US" baseline="30000" dirty="0"/>
              <a:t>5</a:t>
            </a:r>
            <a:r>
              <a:rPr lang="en-US" dirty="0"/>
              <a:t> = 0.328</a:t>
            </a:r>
          </a:p>
          <a:p>
            <a:r>
              <a:rPr lang="en-US" dirty="0"/>
              <a:t>Probability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b="1" i="1" dirty="0">
                <a:solidFill>
                  <a:srgbClr val="FF0066"/>
                </a:solidFill>
              </a:rPr>
              <a:t>not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similar in all of the 20 bands: (1-0.328)</a:t>
            </a:r>
            <a:r>
              <a:rPr lang="en-US" baseline="30000" dirty="0"/>
              <a:t>20</a:t>
            </a:r>
            <a:r>
              <a:rPr lang="en-US" dirty="0"/>
              <a:t> = 0.00035 </a:t>
            </a:r>
          </a:p>
          <a:p>
            <a:pPr lvl="1"/>
            <a:r>
              <a:rPr lang="en-US" dirty="0"/>
              <a:t>i.e., about 1/3000th of the 80%-similar column pairs </a:t>
            </a:r>
            <a:br>
              <a:rPr lang="en-US" dirty="0"/>
            </a:br>
            <a:r>
              <a:rPr lang="en-US" dirty="0"/>
              <a:t>are </a:t>
            </a:r>
            <a:r>
              <a:rPr lang="en-US" b="1" dirty="0">
                <a:solidFill>
                  <a:srgbClr val="FF0066"/>
                </a:solidFill>
              </a:rPr>
              <a:t>false negatives</a:t>
            </a:r>
            <a:r>
              <a:rPr lang="en-US" dirty="0"/>
              <a:t> (we miss them)</a:t>
            </a:r>
          </a:p>
          <a:p>
            <a:pPr lvl="1"/>
            <a:r>
              <a:rPr lang="en-US" b="1" dirty="0"/>
              <a:t>We would find 99.965% pairs of truly similar documents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6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1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9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90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1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2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3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0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1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2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3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4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30% Similar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0.3</a:t>
            </a:r>
          </a:p>
          <a:p>
            <a:pPr lvl="1"/>
            <a:r>
              <a:rPr lang="en-US" dirty="0"/>
              <a:t>Since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&lt; </a:t>
            </a:r>
            <a:r>
              <a:rPr lang="en-US" b="1" dirty="0">
                <a:sym typeface="Symbol"/>
              </a:rPr>
              <a:t>s</a:t>
            </a:r>
            <a:r>
              <a:rPr lang="en-US" dirty="0"/>
              <a:t> we 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hash to </a:t>
            </a:r>
            <a:r>
              <a:rPr lang="en-US" b="1" dirty="0">
                <a:solidFill>
                  <a:srgbClr val="D60093"/>
                </a:solidFill>
              </a:rPr>
              <a:t>NO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common buckets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(all bands should be different)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Probability 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 identical in one particular band: </a:t>
            </a:r>
            <a:r>
              <a:rPr lang="en-US" dirty="0"/>
              <a:t>(0.3)</a:t>
            </a:r>
            <a:r>
              <a:rPr lang="en-US" baseline="30000" dirty="0"/>
              <a:t>5</a:t>
            </a:r>
            <a:r>
              <a:rPr lang="en-US" dirty="0"/>
              <a:t>  = 0.00243</a:t>
            </a:r>
          </a:p>
          <a:p>
            <a:r>
              <a:rPr lang="en-US" dirty="0"/>
              <a:t>Probability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identical in at least 1 of 20 bands: 1 - (1 - 0.00243)</a:t>
            </a:r>
            <a:r>
              <a:rPr lang="en-US" baseline="30000" dirty="0"/>
              <a:t>20</a:t>
            </a:r>
            <a:r>
              <a:rPr lang="en-US" dirty="0"/>
              <a:t> = 0.0474</a:t>
            </a:r>
          </a:p>
          <a:p>
            <a:pPr lvl="1"/>
            <a:r>
              <a:rPr lang="en-US" dirty="0"/>
              <a:t>In other words, approximately 4.74% pairs of docs with similarity 0.3% end up becoming </a:t>
            </a:r>
            <a:r>
              <a:rPr lang="en-US" b="1" dirty="0">
                <a:solidFill>
                  <a:srgbClr val="D60093"/>
                </a:solidFill>
              </a:rPr>
              <a:t>candidate pairs</a:t>
            </a:r>
            <a:endParaRPr lang="en-US" dirty="0"/>
          </a:p>
          <a:p>
            <a:pPr lvl="2"/>
            <a:r>
              <a:rPr lang="en-US" dirty="0"/>
              <a:t>They are </a:t>
            </a:r>
            <a:r>
              <a:rPr lang="en-US" b="1" dirty="0">
                <a:solidFill>
                  <a:srgbClr val="FF0066"/>
                </a:solidFill>
              </a:rPr>
              <a:t>false positives </a:t>
            </a:r>
            <a:r>
              <a:rPr lang="en-US" dirty="0"/>
              <a:t>since we will have to examine them (they are candidate pairs) but then it will turn out their similarity is below threshold </a:t>
            </a:r>
            <a:r>
              <a:rPr lang="en-US" b="1" dirty="0"/>
              <a:t>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3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Involves a Tradeoff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772400" cy="5181601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Pick:</a:t>
            </a:r>
          </a:p>
          <a:p>
            <a:pPr lvl="1"/>
            <a:r>
              <a:rPr lang="en-US" dirty="0"/>
              <a:t>The number of Min-Hashes (rows of </a:t>
            </a:r>
            <a:r>
              <a:rPr lang="en-US" b="1" i="1" dirty="0"/>
              <a:t>M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The number of bands </a:t>
            </a:r>
            <a:r>
              <a:rPr lang="en-US" b="1" i="1" dirty="0"/>
              <a:t>b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The number of rows </a:t>
            </a:r>
            <a:r>
              <a:rPr lang="en-US" b="1" i="1" dirty="0"/>
              <a:t>r</a:t>
            </a:r>
            <a:r>
              <a:rPr lang="en-US" dirty="0"/>
              <a:t> per band</a:t>
            </a:r>
          </a:p>
          <a:p>
            <a:pPr>
              <a:buNone/>
            </a:pPr>
            <a:r>
              <a:rPr lang="en-US" dirty="0"/>
              <a:t>	to balance false positives/negatives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If we had only 15 bands of 5 rows, the number of false positives would go down, but the number of false negatives would go up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00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Analysis of LSH – What We Want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78584" y="5562600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 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66800" y="3444081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943600" y="577953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 rot="16200000">
            <a:off x="3147235" y="3712312"/>
            <a:ext cx="23075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Similarity threshold </a:t>
            </a:r>
            <a:r>
              <a:rPr lang="en-US" b="1" i="1" dirty="0">
                <a:solidFill>
                  <a:srgbClr val="008000"/>
                </a:solidFill>
                <a:latin typeface="Tahoma" pitchFamily="34" charset="0"/>
              </a:rPr>
              <a:t>s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>
                  <a:latin typeface="Tahoma" pitchFamily="34" charset="0"/>
                </a:rPr>
                <a:t>No chance</a:t>
              </a:r>
            </a:p>
            <a:p>
              <a:pPr algn="ctr" eaLnBrk="0" hangingPunct="0"/>
              <a:r>
                <a:rPr lang="en-US" dirty="0">
                  <a:latin typeface="Tahoma" pitchFamily="34" charset="0"/>
                </a:rPr>
                <a:t>if </a:t>
              </a:r>
              <a:r>
                <a:rPr lang="en-US" i="1" dirty="0">
                  <a:latin typeface="Tahoma" pitchFamily="34" charset="0"/>
                </a:rPr>
                <a:t>t</a:t>
              </a:r>
              <a:r>
                <a:rPr lang="en-US" dirty="0">
                  <a:latin typeface="Tahoma" pitchFamily="34" charset="0"/>
                </a:rPr>
                <a:t> &lt; </a:t>
              </a:r>
              <a:r>
                <a:rPr lang="en-US" i="1" dirty="0">
                  <a:latin typeface="Tahoma" pitchFamily="34" charset="0"/>
                </a:rPr>
                <a:t>s</a:t>
              </a:r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48201" y="1828800"/>
            <a:ext cx="1752601" cy="1327150"/>
            <a:chOff x="2928" y="1152"/>
            <a:chExt cx="1104" cy="836"/>
          </a:xfrm>
        </p:grpSpPr>
        <p:sp>
          <p:nvSpPr>
            <p:cNvPr id="18446" name="Text Box 16"/>
            <p:cNvSpPr txBox="1">
              <a:spLocks noChangeArrowheads="1"/>
            </p:cNvSpPr>
            <p:nvPr/>
          </p:nvSpPr>
          <p:spPr bwMode="auto">
            <a:xfrm>
              <a:off x="2928" y="1584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dirty="0">
                  <a:latin typeface="Tahoma" pitchFamily="34" charset="0"/>
                </a:rPr>
                <a:t>Probability = 1 if </a:t>
              </a:r>
              <a:r>
                <a:rPr lang="en-US" i="1" dirty="0">
                  <a:latin typeface="Tahoma" pitchFamily="34" charset="0"/>
                </a:rPr>
                <a:t>t</a:t>
              </a:r>
              <a:r>
                <a:rPr lang="en-US" dirty="0">
                  <a:latin typeface="Tahoma" pitchFamily="34" charset="0"/>
                </a:rPr>
                <a:t> &gt; </a:t>
              </a:r>
              <a:r>
                <a:rPr lang="en-US" i="1" dirty="0">
                  <a:latin typeface="Tahoma" pitchFamily="34" charset="0"/>
                </a:rPr>
                <a:t>s</a:t>
              </a:r>
            </a:p>
          </p:txBody>
        </p:sp>
        <p:sp>
          <p:nvSpPr>
            <p:cNvPr id="18447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1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838200"/>
          </a:xfrm>
        </p:spPr>
        <p:txBody>
          <a:bodyPr>
            <a:normAutofit/>
          </a:bodyPr>
          <a:lstStyle/>
          <a:p>
            <a:r>
              <a:rPr lang="en-US" dirty="0"/>
              <a:t>What 1 Band of 1 Row Gives You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rgbClr val="008000"/>
                </a:solidFill>
                <a:latin typeface="Tahoma" pitchFamily="34" charset="0"/>
              </a:rPr>
              <a:t>Remember: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Probability of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equal hash-values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= similarity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678584" y="5562600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 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66800" y="3444081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5943600" y="577953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5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70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</a:t>
            </a:r>
            <a:r>
              <a:rPr lang="en-US" dirty="0"/>
              <a:t> bands, </a:t>
            </a:r>
            <a:r>
              <a:rPr lang="en-US" i="1" dirty="0"/>
              <a:t>r</a:t>
            </a:r>
            <a:r>
              <a:rPr lang="en-US" dirty="0"/>
              <a:t> rows/band</a:t>
            </a:r>
            <a:endParaRPr lang="en-US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Columns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 have similarity </a:t>
            </a:r>
            <a:r>
              <a:rPr lang="en-US" b="1" i="1" dirty="0">
                <a:solidFill>
                  <a:srgbClr val="FF0066"/>
                </a:solidFill>
              </a:rPr>
              <a:t>t</a:t>
            </a:r>
          </a:p>
          <a:p>
            <a:r>
              <a:rPr lang="en-US" dirty="0"/>
              <a:t>Pick any band (</a:t>
            </a:r>
            <a:r>
              <a:rPr lang="en-US" b="1" i="1" dirty="0">
                <a:solidFill>
                  <a:srgbClr val="FF0066"/>
                </a:solidFill>
              </a:rPr>
              <a:t>r</a:t>
            </a:r>
            <a:r>
              <a:rPr lang="en-US" dirty="0"/>
              <a:t> rows)</a:t>
            </a:r>
          </a:p>
          <a:p>
            <a:pPr lvl="1"/>
            <a:r>
              <a:rPr lang="en-US" dirty="0"/>
              <a:t>Prob. that all rows in band equal =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Prob. that some row in band unequal = </a:t>
            </a:r>
            <a:r>
              <a:rPr lang="en-US" b="1" dirty="0">
                <a:solidFill>
                  <a:srgbClr val="FF0066"/>
                </a:solidFill>
              </a:rPr>
              <a:t>1 -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/>
              <a:t> </a:t>
            </a:r>
          </a:p>
          <a:p>
            <a:pPr lvl="8"/>
            <a:endParaRPr lang="en-US" dirty="0"/>
          </a:p>
          <a:p>
            <a:r>
              <a:rPr lang="en-US" dirty="0"/>
              <a:t>Prob. that no band identical  = </a:t>
            </a:r>
            <a:r>
              <a:rPr lang="en-US" b="1" dirty="0">
                <a:solidFill>
                  <a:srgbClr val="FF0066"/>
                </a:solidFill>
              </a:rPr>
              <a:t>(1 -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>
                <a:solidFill>
                  <a:srgbClr val="FF0066"/>
                </a:solidFill>
              </a:rPr>
              <a:t>)</a:t>
            </a:r>
            <a:r>
              <a:rPr lang="en-US" b="1" i="1" baseline="30000" dirty="0">
                <a:solidFill>
                  <a:srgbClr val="FF0066"/>
                </a:solidFill>
              </a:rPr>
              <a:t>b</a:t>
            </a:r>
          </a:p>
          <a:p>
            <a:pPr lvl="8"/>
            <a:endParaRPr lang="en-US" i="1" baseline="30000" dirty="0">
              <a:solidFill>
                <a:srgbClr val="FF0066"/>
              </a:solidFill>
            </a:endParaRPr>
          </a:p>
          <a:p>
            <a:r>
              <a:rPr lang="en-US" dirty="0"/>
              <a:t>Prob. that at least 1 band identical =                  </a:t>
            </a:r>
            <a:r>
              <a:rPr lang="en-US" b="1" dirty="0"/>
              <a:t>			</a:t>
            </a:r>
            <a:r>
              <a:rPr lang="en-US" b="1" dirty="0">
                <a:solidFill>
                  <a:srgbClr val="FF0066"/>
                </a:solidFill>
              </a:rPr>
              <a:t>1 - (1 -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>
                <a:solidFill>
                  <a:srgbClr val="FF0066"/>
                </a:solidFill>
              </a:rPr>
              <a:t>)</a:t>
            </a:r>
            <a:r>
              <a:rPr lang="en-US" b="1" i="1" baseline="30000" dirty="0">
                <a:solidFill>
                  <a:srgbClr val="FF0066"/>
                </a:solidFill>
              </a:rPr>
              <a:t>b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endParaRPr lang="en-US" i="1" baseline="30000" dirty="0">
              <a:solidFill>
                <a:srgbClr val="FF00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7476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i="1" dirty="0"/>
              <a:t>b</a:t>
            </a:r>
            <a:r>
              <a:rPr lang="en-US" dirty="0"/>
              <a:t>  Bands of </a:t>
            </a:r>
            <a:r>
              <a:rPr lang="en-US" i="1" dirty="0"/>
              <a:t>r</a:t>
            </a:r>
            <a:r>
              <a:rPr lang="en-US" dirty="0"/>
              <a:t>  Rows Gives You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  <a:gd name="T6" fmla="*/ 0 60000 65536"/>
              <a:gd name="T7" fmla="*/ 0 60000 65536"/>
              <a:gd name="T8" fmla="*/ 0 60000 65536"/>
              <a:gd name="T9" fmla="*/ 0 w 56"/>
              <a:gd name="T10" fmla="*/ 0 h 144"/>
              <a:gd name="T11" fmla="*/ 56 w 5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  <a:gd name="T6" fmla="*/ 0 60000 65536"/>
              <a:gd name="T7" fmla="*/ 0 60000 65536"/>
              <a:gd name="T8" fmla="*/ 0 60000 65536"/>
              <a:gd name="T9" fmla="*/ 0 w 96"/>
              <a:gd name="T10" fmla="*/ 0 h 112"/>
              <a:gd name="T11" fmla="*/ 96 w 96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740650" y="3409952"/>
            <a:ext cx="1327150" cy="2228851"/>
            <a:chOff x="4866" y="2169"/>
            <a:chExt cx="836" cy="1404"/>
          </a:xfrm>
        </p:grpSpPr>
        <p:sp>
          <p:nvSpPr>
            <p:cNvPr id="21535" name="Text Box 15"/>
            <p:cNvSpPr txBox="1">
              <a:spLocks noChangeArrowheads="1"/>
            </p:cNvSpPr>
            <p:nvPr/>
          </p:nvSpPr>
          <p:spPr bwMode="auto">
            <a:xfrm>
              <a:off x="4866" y="2169"/>
              <a:ext cx="3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 dirty="0">
                  <a:latin typeface="Tahoma" pitchFamily="34" charset="0"/>
                </a:rPr>
                <a:t>t</a:t>
              </a:r>
              <a:r>
                <a:rPr lang="en-US" sz="2400" b="1" dirty="0">
                  <a:latin typeface="Tahoma" pitchFamily="34" charset="0"/>
                </a:rPr>
                <a:t> </a:t>
              </a:r>
              <a:r>
                <a:rPr lang="en-US" sz="2400" b="1" i="1" baseline="30000" dirty="0">
                  <a:latin typeface="Tahoma" pitchFamily="34" charset="0"/>
                </a:rPr>
                <a:t>r </a:t>
              </a:r>
            </a:p>
          </p:txBody>
        </p:sp>
        <p:sp>
          <p:nvSpPr>
            <p:cNvPr id="21536" name="Text Box 16"/>
            <p:cNvSpPr txBox="1">
              <a:spLocks noChangeArrowheads="1"/>
            </p:cNvSpPr>
            <p:nvPr/>
          </p:nvSpPr>
          <p:spPr bwMode="auto">
            <a:xfrm>
              <a:off x="4980" y="2996"/>
              <a:ext cx="72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All rows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of a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are equal</a:t>
              </a:r>
            </a:p>
          </p:txBody>
        </p:sp>
        <p:sp>
          <p:nvSpPr>
            <p:cNvPr id="21537" name="Line 17"/>
            <p:cNvSpPr>
              <a:spLocks noChangeShapeType="1"/>
            </p:cNvSpPr>
            <p:nvPr/>
          </p:nvSpPr>
          <p:spPr bwMode="auto">
            <a:xfrm flipH="1" flipV="1">
              <a:off x="4992" y="2425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613527" y="3398838"/>
            <a:ext cx="1308101" cy="2425700"/>
            <a:chOff x="4166" y="2141"/>
            <a:chExt cx="824" cy="1528"/>
          </a:xfrm>
        </p:grpSpPr>
        <p:sp>
          <p:nvSpPr>
            <p:cNvPr id="21532" name="Text Box 19"/>
            <p:cNvSpPr txBox="1">
              <a:spLocks noChangeArrowheads="1"/>
            </p:cNvSpPr>
            <p:nvPr/>
          </p:nvSpPr>
          <p:spPr bwMode="auto">
            <a:xfrm>
              <a:off x="4610" y="2141"/>
              <a:ext cx="3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1 -</a:t>
              </a:r>
            </a:p>
          </p:txBody>
        </p:sp>
        <p:sp>
          <p:nvSpPr>
            <p:cNvPr id="21533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Some row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of a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unequal</a:t>
              </a:r>
            </a:p>
          </p:txBody>
        </p:sp>
        <p:sp>
          <p:nvSpPr>
            <p:cNvPr id="21534" name="Line 21"/>
            <p:cNvSpPr>
              <a:spLocks noChangeShapeType="1"/>
            </p:cNvSpPr>
            <p:nvPr/>
          </p:nvSpPr>
          <p:spPr bwMode="auto">
            <a:xfrm flipV="1">
              <a:off x="4512" y="2421"/>
              <a:ext cx="336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223125" y="1752600"/>
            <a:ext cx="1812925" cy="2095501"/>
            <a:chOff x="4550" y="1104"/>
            <a:chExt cx="1142" cy="1320"/>
          </a:xfrm>
        </p:grpSpPr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2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(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)</a:t>
              </a:r>
              <a:r>
                <a:rPr lang="en-US" sz="2400" b="1" i="1" baseline="30000" dirty="0">
                  <a:latin typeface="Tahoma" pitchFamily="34" charset="0"/>
                </a:rPr>
                <a:t>b </a:t>
              </a:r>
            </a:p>
          </p:txBody>
        </p:sp>
        <p:sp>
          <p:nvSpPr>
            <p:cNvPr id="21530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dirty="0">
                <a:solidFill>
                  <a:srgbClr val="008000"/>
                </a:solidFill>
                <a:latin typeface="Tahoma" pitchFamily="34" charset="0"/>
              </a:endParaRP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No bands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identical</a:t>
              </a:r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H="1">
              <a:off x="5228" y="1680"/>
              <a:ext cx="52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705600" y="1903413"/>
            <a:ext cx="1128713" cy="1955801"/>
            <a:chOff x="4214" y="1171"/>
            <a:chExt cx="711" cy="1232"/>
          </a:xfrm>
        </p:grpSpPr>
        <p:sp>
          <p:nvSpPr>
            <p:cNvPr id="21525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1 -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4214" y="1171"/>
              <a:ext cx="71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At least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one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identical</a:t>
              </a:r>
            </a:p>
          </p:txBody>
        </p:sp>
        <p:sp>
          <p:nvSpPr>
            <p:cNvPr id="21527" name="Line 30"/>
            <p:cNvSpPr>
              <a:spLocks noChangeShapeType="1"/>
            </p:cNvSpPr>
            <p:nvPr/>
          </p:nvSpPr>
          <p:spPr bwMode="auto">
            <a:xfrm>
              <a:off x="4483" y="1728"/>
              <a:ext cx="105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495800" y="3429000"/>
            <a:ext cx="2065338" cy="762000"/>
            <a:chOff x="2832" y="2160"/>
            <a:chExt cx="1301" cy="480"/>
          </a:xfrm>
        </p:grpSpPr>
        <p:sp>
          <p:nvSpPr>
            <p:cNvPr id="21523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1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Tahoma" pitchFamily="34" charset="0"/>
                </a:rPr>
                <a:t>s ~ (1/b)</a:t>
              </a:r>
              <a:r>
                <a:rPr lang="en-US" sz="2400" baseline="30000" dirty="0">
                  <a:latin typeface="Tahoma" pitchFamily="34" charset="0"/>
                </a:rPr>
                <a:t>1/r </a:t>
              </a:r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678584" y="5562600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066800" y="3444081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5943600" y="5779532"/>
            <a:ext cx="566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3210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b</a:t>
            </a:r>
            <a:r>
              <a:rPr lang="en-US" dirty="0"/>
              <a:t>  = 20; </a:t>
            </a:r>
            <a:r>
              <a:rPr lang="en-US" i="1" dirty="0"/>
              <a:t>r</a:t>
            </a:r>
            <a:r>
              <a:rPr lang="en-US" dirty="0"/>
              <a:t>  = 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Similarity threshold s</a:t>
            </a:r>
          </a:p>
          <a:p>
            <a:r>
              <a:rPr lang="en-US" b="1" dirty="0">
                <a:solidFill>
                  <a:srgbClr val="D60093"/>
                </a:solidFill>
              </a:rPr>
              <a:t>Prob. that at least 1 band is identical: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aphicFrame>
        <p:nvGraphicFramePr>
          <p:cNvPr id="68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23594"/>
              </p:ext>
            </p:extLst>
          </p:nvPr>
        </p:nvGraphicFramePr>
        <p:xfrm>
          <a:off x="3124200" y="248412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749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: The S-curve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371600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Picking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 and </a:t>
            </a:r>
            <a:r>
              <a:rPr lang="en-US" b="1" i="1" dirty="0">
                <a:solidFill>
                  <a:srgbClr val="D60093"/>
                </a:solidFill>
              </a:rPr>
              <a:t>b</a:t>
            </a:r>
            <a:r>
              <a:rPr lang="en-US" b="1" dirty="0">
                <a:solidFill>
                  <a:srgbClr val="D60093"/>
                </a:solidFill>
              </a:rPr>
              <a:t> to get the best S-curve</a:t>
            </a:r>
          </a:p>
          <a:p>
            <a:pPr lvl="1"/>
            <a:r>
              <a:rPr lang="en-US" dirty="0"/>
              <a:t>50 hash-functions (r=5, b=10)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27288"/>
            <a:ext cx="3906650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 rot="5400000" flipH="1" flipV="1">
            <a:off x="2763252" y="4107700"/>
            <a:ext cx="2803360" cy="52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193674" y="2718720"/>
            <a:ext cx="566821" cy="1053431"/>
          </a:xfrm>
          <a:custGeom>
            <a:avLst/>
            <a:gdLst>
              <a:gd name="connsiteX0" fmla="*/ 0 w 566821"/>
              <a:gd name="connsiteY0" fmla="*/ 1053431 h 1053431"/>
              <a:gd name="connsiteX1" fmla="*/ 32084 w 566821"/>
              <a:gd name="connsiteY1" fmla="*/ 0 h 1053431"/>
              <a:gd name="connsiteX2" fmla="*/ 566821 w 566821"/>
              <a:gd name="connsiteY2" fmla="*/ 0 h 1053431"/>
              <a:gd name="connsiteX3" fmla="*/ 422442 w 566821"/>
              <a:gd name="connsiteY3" fmla="*/ 96252 h 1053431"/>
              <a:gd name="connsiteX4" fmla="*/ 288758 w 566821"/>
              <a:gd name="connsiteY4" fmla="*/ 288757 h 1053431"/>
              <a:gd name="connsiteX5" fmla="*/ 165768 w 566821"/>
              <a:gd name="connsiteY5" fmla="*/ 572168 h 1053431"/>
              <a:gd name="connsiteX6" fmla="*/ 0 w 566821"/>
              <a:gd name="connsiteY6" fmla="*/ 1053431 h 105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821" h="1053431">
                <a:moveTo>
                  <a:pt x="0" y="1053431"/>
                </a:moveTo>
                <a:lnTo>
                  <a:pt x="32084" y="0"/>
                </a:lnTo>
                <a:lnTo>
                  <a:pt x="566821" y="0"/>
                </a:lnTo>
                <a:lnTo>
                  <a:pt x="422442" y="96252"/>
                </a:lnTo>
                <a:lnTo>
                  <a:pt x="288758" y="288757"/>
                </a:lnTo>
                <a:lnTo>
                  <a:pt x="165768" y="572168"/>
                </a:lnTo>
                <a:lnTo>
                  <a:pt x="0" y="10534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83021" y="3996741"/>
            <a:ext cx="973221" cy="1550736"/>
          </a:xfrm>
          <a:custGeom>
            <a:avLst/>
            <a:gdLst>
              <a:gd name="connsiteX0" fmla="*/ 973221 w 973221"/>
              <a:gd name="connsiteY0" fmla="*/ 0 h 1550736"/>
              <a:gd name="connsiteX1" fmla="*/ 941137 w 973221"/>
              <a:gd name="connsiteY1" fmla="*/ 1545389 h 1550736"/>
              <a:gd name="connsiteX2" fmla="*/ 0 w 973221"/>
              <a:gd name="connsiteY2" fmla="*/ 1550736 h 1550736"/>
              <a:gd name="connsiteX3" fmla="*/ 315495 w 973221"/>
              <a:gd name="connsiteY3" fmla="*/ 1374273 h 1550736"/>
              <a:gd name="connsiteX4" fmla="*/ 577516 w 973221"/>
              <a:gd name="connsiteY4" fmla="*/ 1016000 h 1550736"/>
              <a:gd name="connsiteX5" fmla="*/ 802105 w 973221"/>
              <a:gd name="connsiteY5" fmla="*/ 534736 h 1550736"/>
              <a:gd name="connsiteX6" fmla="*/ 973221 w 973221"/>
              <a:gd name="connsiteY6" fmla="*/ 0 h 15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21" h="1550736">
                <a:moveTo>
                  <a:pt x="973221" y="0"/>
                </a:moveTo>
                <a:lnTo>
                  <a:pt x="941137" y="1545389"/>
                </a:lnTo>
                <a:lnTo>
                  <a:pt x="0" y="1550736"/>
                </a:lnTo>
                <a:lnTo>
                  <a:pt x="315495" y="1374273"/>
                </a:lnTo>
                <a:lnTo>
                  <a:pt x="577516" y="1016000"/>
                </a:lnTo>
                <a:lnTo>
                  <a:pt x="802105" y="534736"/>
                </a:lnTo>
                <a:lnTo>
                  <a:pt x="97322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91200" y="4876800"/>
            <a:ext cx="3101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Blue area</a:t>
            </a:r>
            <a:r>
              <a:rPr lang="en-US" b="1" dirty="0"/>
              <a:t>:</a:t>
            </a:r>
            <a:r>
              <a:rPr lang="en-US" dirty="0"/>
              <a:t> False Negative rate</a:t>
            </a:r>
          </a:p>
          <a:p>
            <a:r>
              <a:rPr lang="en-US" b="1" dirty="0">
                <a:solidFill>
                  <a:schemeClr val="accent4"/>
                </a:solidFill>
              </a:rPr>
              <a:t>Green area</a:t>
            </a:r>
            <a:r>
              <a:rPr lang="en-US" b="1" dirty="0"/>
              <a:t>:</a:t>
            </a:r>
            <a:r>
              <a:rPr lang="en-US" dirty="0"/>
              <a:t> False Positive rate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5791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Similarity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784387" y="3940013"/>
            <a:ext cx="230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Prob. sharing a bucket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Finding Similar Items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37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Tune </a:t>
            </a:r>
            <a:r>
              <a:rPr lang="en-US" b="1" i="1" dirty="0">
                <a:solidFill>
                  <a:srgbClr val="0000FF"/>
                </a:solidFill>
              </a:rPr>
              <a:t>M, b, r</a:t>
            </a:r>
            <a:r>
              <a:rPr lang="en-US" dirty="0">
                <a:solidFill>
                  <a:srgbClr val="0000FF"/>
                </a:solidFill>
              </a:rPr>
              <a:t> to get almost all pairs with similar signatures, but eliminate most pairs that do not have similar signatures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Check in main memory that </a:t>
            </a:r>
            <a:r>
              <a:rPr lang="en-US" b="1" dirty="0"/>
              <a:t>candidate pairs</a:t>
            </a:r>
            <a:r>
              <a:rPr lang="en-US" dirty="0"/>
              <a:t> really do have </a:t>
            </a:r>
            <a:r>
              <a:rPr lang="en-US" b="1" dirty="0"/>
              <a:t>similar signatures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Optional: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In another pass through data, check that the remaining candidate pairs really represent similar documents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8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3 Steps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Shingling:</a:t>
            </a:r>
            <a:r>
              <a:rPr lang="en-US" dirty="0"/>
              <a:t> Convert documents to sets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assign each shingle an ID</a:t>
            </a:r>
          </a:p>
          <a:p>
            <a:r>
              <a:rPr lang="en-US" b="1" dirty="0">
                <a:solidFill>
                  <a:srgbClr val="D60093"/>
                </a:solidFill>
              </a:rPr>
              <a:t>Min-Hashing: </a:t>
            </a:r>
            <a:r>
              <a:rPr lang="en-US" dirty="0"/>
              <a:t>Convert large sets to short signatures, while preserving similarity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</a:t>
            </a:r>
            <a:r>
              <a:rPr lang="en-US" b="1" dirty="0">
                <a:solidFill>
                  <a:srgbClr val="0000FF"/>
                </a:solidFill>
              </a:rPr>
              <a:t>similarity preserving hashing</a:t>
            </a:r>
            <a:r>
              <a:rPr lang="en-US" dirty="0">
                <a:solidFill>
                  <a:srgbClr val="0000FF"/>
                </a:solidFill>
              </a:rPr>
              <a:t> to generate signatures with property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get around generating random permutations</a:t>
            </a:r>
          </a:p>
          <a:p>
            <a:r>
              <a:rPr lang="en-US" b="1">
                <a:solidFill>
                  <a:srgbClr val="D60093"/>
                </a:solidFill>
              </a:rPr>
              <a:t>Locality-Sensitive Hashing</a:t>
            </a:r>
            <a:r>
              <a:rPr lang="en-US" b="1" dirty="0">
                <a:solidFill>
                  <a:srgbClr val="D60093"/>
                </a:solidFill>
              </a:rPr>
              <a:t>: </a:t>
            </a:r>
            <a:r>
              <a:rPr lang="en-US" dirty="0"/>
              <a:t>Focus on pairs of signatures likely to be from similar documents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find </a:t>
            </a:r>
            <a:r>
              <a:rPr lang="en-US" b="1" dirty="0">
                <a:solidFill>
                  <a:srgbClr val="0000FF"/>
                </a:solidFill>
              </a:rPr>
              <a:t>candidate pairs</a:t>
            </a:r>
            <a:r>
              <a:rPr lang="en-US" dirty="0">
                <a:solidFill>
                  <a:srgbClr val="0000FF"/>
                </a:solidFill>
              </a:rPr>
              <a:t> of similarity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Measures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>
                <a:solidFill>
                  <a:srgbClr val="D60093"/>
                </a:solidFill>
              </a:rPr>
              <a:t>Goal:</a:t>
            </a:r>
            <a:r>
              <a:rPr lang="en-US" sz="3200" b="1" dirty="0">
                <a:solidFill>
                  <a:srgbClr val="0000FF"/>
                </a:solidFill>
              </a:rPr>
              <a:t> Find near-neighbors in high-dim. space</a:t>
            </a:r>
          </a:p>
          <a:p>
            <a:pPr lvl="1"/>
            <a:r>
              <a:rPr lang="en-US" dirty="0"/>
              <a:t>We formally define “near neighbors” as </a:t>
            </a:r>
            <a:br>
              <a:rPr lang="en-US" dirty="0"/>
            </a:br>
            <a:r>
              <a:rPr lang="en-US" dirty="0"/>
              <a:t>points that are a “small distance” apart</a:t>
            </a:r>
          </a:p>
          <a:p>
            <a:r>
              <a:rPr lang="en-US" dirty="0"/>
              <a:t>For each application, we first need to define what “</a:t>
            </a:r>
            <a:r>
              <a:rPr lang="en-US" b="1" dirty="0"/>
              <a:t>distance</a:t>
            </a:r>
            <a:r>
              <a:rPr lang="en-US" dirty="0"/>
              <a:t>” means</a:t>
            </a:r>
          </a:p>
          <a:p>
            <a:r>
              <a:rPr lang="en-US" b="1" dirty="0">
                <a:solidFill>
                  <a:srgbClr val="D60093"/>
                </a:solidFill>
              </a:rPr>
              <a:t>Today: </a:t>
            </a:r>
            <a:r>
              <a:rPr lang="en-US" b="1" dirty="0" err="1">
                <a:solidFill>
                  <a:srgbClr val="0000FF"/>
                </a:solidFill>
              </a:rPr>
              <a:t>Jaccard</a:t>
            </a:r>
            <a:r>
              <a:rPr lang="en-US" b="1" dirty="0">
                <a:solidFill>
                  <a:srgbClr val="0000FF"/>
                </a:solidFill>
              </a:rPr>
              <a:t> distance/similarity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similarity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/>
              <a:t>of two </a:t>
            </a:r>
            <a:r>
              <a:rPr lang="en-US" b="1" dirty="0">
                <a:solidFill>
                  <a:srgbClr val="FF0066"/>
                </a:solidFill>
              </a:rPr>
              <a:t>sets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is the size of their intersection divided by the size of their union:</a:t>
            </a:r>
            <a:br>
              <a:rPr lang="en-US" dirty="0"/>
            </a:br>
            <a:r>
              <a:rPr lang="en-US" b="1" i="1" dirty="0" err="1"/>
              <a:t>sim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</a:p>
          <a:p>
            <a:pPr lvl="1"/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distance:</a:t>
            </a:r>
            <a:r>
              <a:rPr lang="en-US" b="1" i="1" dirty="0"/>
              <a:t> d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1 -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958798" y="5505271"/>
            <a:ext cx="2499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in intersection</a:t>
            </a:r>
          </a:p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 in union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similarity= 3/8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 = 5/8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05200" y="5638800"/>
            <a:ext cx="2286000" cy="990600"/>
            <a:chOff x="3124200" y="1371600"/>
            <a:chExt cx="2667000" cy="16002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95451" y="6411847"/>
            <a:ext cx="91440" cy="9144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13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Finding Similar Documents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534400" cy="5562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>
                    <a:solidFill>
                      <a:srgbClr val="CC0000"/>
                    </a:solidFill>
                  </a:rPr>
                  <a:t> </a:t>
                </a:r>
                <a:r>
                  <a:rPr lang="en-US" b="1" dirty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/>
                  <a:t> in the millions or billions) of documents, find “near duplicate” pairs</a:t>
                </a:r>
              </a:p>
              <a:p>
                <a:r>
                  <a:rPr lang="en-US" b="1" dirty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/>
                  <a:t>Mirror websites, or approximate mirrors</a:t>
                </a:r>
              </a:p>
              <a:p>
                <a:pPr lvl="2"/>
                <a:r>
                  <a:rPr lang="en-US" dirty="0"/>
                  <a:t>Don’t want to show both in search results</a:t>
                </a:r>
              </a:p>
              <a:p>
                <a:pPr lvl="1"/>
                <a:r>
                  <a:rPr lang="en-US" dirty="0"/>
                  <a:t>Similar news articles at many news sites</a:t>
                </a:r>
              </a:p>
              <a:p>
                <a:pPr lvl="2"/>
                <a:r>
                  <a:rPr lang="en-US" dirty="0"/>
                  <a:t>Cluster articles by “same story”</a:t>
                </a:r>
              </a:p>
              <a:p>
                <a:r>
                  <a:rPr lang="en-US" b="1" dirty="0">
                    <a:solidFill>
                      <a:srgbClr val="FF0066"/>
                    </a:solidFill>
                  </a:rPr>
                  <a:t>Problems:</a:t>
                </a:r>
              </a:p>
              <a:p>
                <a:pPr lvl="1"/>
                <a:r>
                  <a:rPr lang="en-US" dirty="0"/>
                  <a:t>Many small pieces of one document can appear </a:t>
                </a:r>
                <a:br>
                  <a:rPr lang="en-US" dirty="0"/>
                </a:br>
                <a:r>
                  <a:rPr lang="en-US" dirty="0"/>
                  <a:t>out of order in another</a:t>
                </a:r>
              </a:p>
              <a:p>
                <a:pPr lvl="1"/>
                <a:r>
                  <a:rPr lang="en-US" dirty="0"/>
                  <a:t>Too many documents to compare all pairs</a:t>
                </a:r>
              </a:p>
              <a:p>
                <a:pPr lvl="1"/>
                <a:r>
                  <a:rPr lang="en-US" dirty="0"/>
                  <a:t>Documents are so large or so many that they cannot </a:t>
                </a:r>
                <a:br>
                  <a:rPr lang="en-US" dirty="0"/>
                </a:br>
                <a:r>
                  <a:rPr lang="en-US" dirty="0"/>
                  <a:t>fit in main memory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534400" cy="5562600"/>
              </a:xfrm>
              <a:blipFill rotWithShape="1">
                <a:blip r:embed="rId2"/>
                <a:stretch>
                  <a:fillRect t="-1425" r="-643" b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5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3 Essential Steps for Similar Docs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Convert documents to sets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Min-Hashing:</a:t>
            </a:r>
            <a:r>
              <a:rPr lang="en-US" dirty="0"/>
              <a:t> Convert large sets to short signatures, while preserving 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Locality-Sensitive Hashing:</a:t>
            </a:r>
            <a:r>
              <a:rPr lang="en-US" dirty="0"/>
              <a:t> Focus on </a:t>
            </a:r>
            <a:br>
              <a:rPr lang="en-US" dirty="0"/>
            </a:br>
            <a:r>
              <a:rPr lang="en-US" dirty="0"/>
              <a:t>pairs of signatures likely to be from </a:t>
            </a:r>
            <a:br>
              <a:rPr lang="en-US" dirty="0"/>
            </a:br>
            <a:r>
              <a:rPr lang="en-US" dirty="0"/>
              <a:t>similar documents</a:t>
            </a:r>
          </a:p>
          <a:p>
            <a:pPr marL="902208" lvl="1" indent="-609600">
              <a:buClr>
                <a:srgbClr val="0000FF"/>
              </a:buClr>
            </a:pPr>
            <a:r>
              <a:rPr lang="en-US" b="1" dirty="0">
                <a:solidFill>
                  <a:srgbClr val="0000FF"/>
                </a:solidFill>
              </a:rPr>
              <a:t>Candidate pairs!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800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Docu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ment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The set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strings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length </a:t>
              </a:r>
              <a:r>
                <a:rPr lang="en-US" sz="1800" b="1" i="1" dirty="0">
                  <a:latin typeface="Arial" pitchFamily="34" charset="0"/>
                  <a:cs typeface="Arial" pitchFamily="34" charset="0"/>
                </a:rPr>
                <a:t>k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appear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in the doc-</a:t>
              </a:r>
            </a:p>
            <a:p>
              <a:r>
                <a:rPr lang="en-US" sz="1800" dirty="0" err="1">
                  <a:latin typeface="Arial" pitchFamily="34" charset="0"/>
                  <a:cs typeface="Arial" pitchFamily="34" charset="0"/>
                </a:rPr>
                <a:t>ument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Min </a:t>
              </a:r>
              <a:br>
                <a:rPr lang="en-US" sz="1800" dirty="0">
                  <a:latin typeface="Arial" pitchFamily="34" charset="0"/>
                  <a:cs typeface="Arial" pitchFamily="34" charset="0"/>
                </a:rPr>
              </a:br>
              <a:r>
                <a:rPr lang="en-US" sz="18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Signatures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short integer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vectors that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represent the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sets, and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reflect their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Locality-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Sensitive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Candidate</a:t>
              </a:r>
            </a:p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pairs</a:t>
              </a:r>
              <a:r>
                <a:rPr lang="en-US" sz="1800" b="1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those pairs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signatures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we need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to test for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26994</TotalTime>
  <Words>3611</Words>
  <Application>Microsoft Office PowerPoint</Application>
  <PresentationFormat>Předvádění na obrazovce (4:3)</PresentationFormat>
  <Paragraphs>874</Paragraphs>
  <Slides>51</Slides>
  <Notes>6</Notes>
  <HiddenSlides>1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64" baseType="lpstr">
      <vt:lpstr>ＭＳ Ｐゴシック</vt:lpstr>
      <vt:lpstr>Arial</vt:lpstr>
      <vt:lpstr>Calibri</vt:lpstr>
      <vt:lpstr>Cambria Math</vt:lpstr>
      <vt:lpstr>Corbel</vt:lpstr>
      <vt:lpstr>Lucida Sans Unicode</vt:lpstr>
      <vt:lpstr>Monotype Sorts</vt:lpstr>
      <vt:lpstr>Symbol</vt:lpstr>
      <vt:lpstr>Tahoma</vt:lpstr>
      <vt:lpstr>Times New Roman</vt:lpstr>
      <vt:lpstr>Wingdings</vt:lpstr>
      <vt:lpstr>Wingdings 2</vt:lpstr>
      <vt:lpstr>Module</vt:lpstr>
      <vt:lpstr>Finding Similar Items: Locality Sensitive Hashing</vt:lpstr>
      <vt:lpstr>Similarity Search</vt:lpstr>
      <vt:lpstr>A Common Metaphor</vt:lpstr>
      <vt:lpstr>Problem for Today’s Lecture</vt:lpstr>
      <vt:lpstr> Finding Similar Items</vt:lpstr>
      <vt:lpstr>Distance Measures</vt:lpstr>
      <vt:lpstr>Task: Finding Similar Documents</vt:lpstr>
      <vt:lpstr>3 Essential Steps for Similar Docs</vt:lpstr>
      <vt:lpstr>The Big Picture</vt:lpstr>
      <vt:lpstr> Shingling</vt:lpstr>
      <vt:lpstr>Documents as High-Dim Data</vt:lpstr>
      <vt:lpstr>Define: Shingles</vt:lpstr>
      <vt:lpstr>Compressing Shingles</vt:lpstr>
      <vt:lpstr>Similarity Metric for Shingles</vt:lpstr>
      <vt:lpstr>Working Assumption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</vt:lpstr>
      <vt:lpstr>Min-Hashing</vt:lpstr>
      <vt:lpstr>Min-Hashing</vt:lpstr>
      <vt:lpstr>Min-Hashing Example</vt:lpstr>
      <vt:lpstr>The Min-Hash Property</vt:lpstr>
      <vt:lpstr>Four Types of Rows</vt:lpstr>
      <vt:lpstr>Similarity for Signatures</vt:lpstr>
      <vt:lpstr>Min-Hashing Example</vt:lpstr>
      <vt:lpstr>Min-Hash Signatures</vt:lpstr>
      <vt:lpstr>Implementation Trick</vt:lpstr>
      <vt:lpstr> Locality Sensitive Hashing</vt:lpstr>
      <vt:lpstr>LSH: First Cut</vt:lpstr>
      <vt:lpstr>Candidates from Min-Hash</vt:lpstr>
      <vt:lpstr>LSH for Min-Hash</vt:lpstr>
      <vt:lpstr>Partition M into b Bands</vt:lpstr>
      <vt:lpstr>Partition M into Bands</vt:lpstr>
      <vt:lpstr>Hashing Bands</vt:lpstr>
      <vt:lpstr>Simplifying Assumption</vt:lpstr>
      <vt:lpstr>Example of Bands</vt:lpstr>
      <vt:lpstr>C1, C2 are 80% Similar</vt:lpstr>
      <vt:lpstr>C1, C2 are 30% Similar</vt:lpstr>
      <vt:lpstr>LSH Involves a Tradeoff</vt:lpstr>
      <vt:lpstr>Analysis of LSH – What We Want</vt:lpstr>
      <vt:lpstr>What 1 Band of 1 Row Gives You</vt:lpstr>
      <vt:lpstr>b bands, r rows/band</vt:lpstr>
      <vt:lpstr>What b  Bands of r  Rows Gives You</vt:lpstr>
      <vt:lpstr>Example: b  = 20; r  = 5</vt:lpstr>
      <vt:lpstr>Picking r and b: The S-curve</vt:lpstr>
      <vt:lpstr>LSH Summary</vt:lpstr>
      <vt:lpstr>Summary: 3 Steps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1364</cp:revision>
  <cp:lastPrinted>2011-10-20T04:01:43Z</cp:lastPrinted>
  <dcterms:created xsi:type="dcterms:W3CDTF">2009-06-12T17:14:38Z</dcterms:created>
  <dcterms:modified xsi:type="dcterms:W3CDTF">2016-11-08T10:56:57Z</dcterms:modified>
</cp:coreProperties>
</file>