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96" r:id="rId4"/>
    <p:sldId id="297" r:id="rId5"/>
    <p:sldId id="299" r:id="rId6"/>
    <p:sldId id="298" r:id="rId7"/>
    <p:sldId id="300" r:id="rId8"/>
    <p:sldId id="301" r:id="rId9"/>
    <p:sldId id="258" r:id="rId10"/>
    <p:sldId id="295" r:id="rId11"/>
    <p:sldId id="294" r:id="rId12"/>
    <p:sldId id="285" r:id="rId13"/>
    <p:sldId id="286" r:id="rId14"/>
    <p:sldId id="259" r:id="rId15"/>
    <p:sldId id="289" r:id="rId16"/>
    <p:sldId id="290" r:id="rId17"/>
    <p:sldId id="262" r:id="rId18"/>
    <p:sldId id="260" r:id="rId19"/>
    <p:sldId id="261" r:id="rId20"/>
    <p:sldId id="291" r:id="rId21"/>
    <p:sldId id="29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4" r:id="rId42"/>
    <p:sldId id="283" r:id="rId43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3210" autoAdjust="0"/>
  </p:normalViewPr>
  <p:slideViewPr>
    <p:cSldViewPr>
      <p:cViewPr varScale="1">
        <p:scale>
          <a:sx n="89" d="100"/>
          <a:sy n="89" d="100"/>
        </p:scale>
        <p:origin x="3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B20C6-A0EA-4605-ACC8-67BA92442300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0D3D-512C-4842-85A4-CC6790C637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13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AD58-0B9D-4661-8374-50096FAB0980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A160-DB13-4D7B-96F5-E73C4A524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7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92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Proces je sekvenční záležitost.</a:t>
            </a:r>
          </a:p>
          <a:p>
            <a:endParaRPr lang="cs-CZ" dirty="0"/>
          </a:p>
          <a:p>
            <a:r>
              <a:rPr lang="cs-CZ" dirty="0"/>
              <a:t>Jak</a:t>
            </a:r>
            <a:r>
              <a:rPr lang="cs-CZ" baseline="0" dirty="0"/>
              <a:t> rozmělnit proces na menší paralelní části (které není nutné dělat sekvenčně). Vytvoření a správa procesu jsou organizačně náročné činnosti.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Procesor nabízí možnosti jak</a:t>
            </a:r>
            <a:r>
              <a:rPr lang="cs-CZ" baseline="0" dirty="0"/>
              <a:t> rozdělit činnosti, které mohou být provedeny paralelně. Vlákna sdílí zdroje.</a:t>
            </a:r>
          </a:p>
          <a:p>
            <a:endParaRPr lang="cs-CZ" baseline="0" dirty="0"/>
          </a:p>
          <a:p>
            <a:r>
              <a:rPr lang="cs-CZ" baseline="0" dirty="0"/>
              <a:t>Konečně efektivní využití multiprocesorových systémů.</a:t>
            </a:r>
          </a:p>
          <a:p>
            <a:endParaRPr lang="cs-CZ" baseline="0" dirty="0"/>
          </a:p>
          <a:p>
            <a:r>
              <a:rPr lang="cs-CZ" baseline="0" dirty="0"/>
              <a:t>Textový editor načítá data z klávesnice a čas od času je ukládá na vnější paměť. Ta archivace je zdánlivě dlouhodobá záležitost a po celou dobu archivace mi nebude reagovat klávesnice (proces bude obsluhovat tu archivaci). Přeskakování je velmi obtížné a nepomůže nám ani rozdělení na tři samostatné procesy (načítání, vypisování, archivace) … jeden proces by držel prostředky (přístup k souboru).</a:t>
            </a:r>
          </a:p>
          <a:p>
            <a:endParaRPr lang="cs-CZ" baseline="0" dirty="0"/>
          </a:p>
          <a:p>
            <a:r>
              <a:rPr lang="cs-CZ" baseline="0" dirty="0"/>
              <a:t>Na přelomu 80. a 90. let vzniká koncept vláken, která se vytváří v rámci procesu a je viditelné pouze v rámci tohoto procesu.</a:t>
            </a:r>
          </a:p>
          <a:p>
            <a:endParaRPr lang="cs-CZ" baseline="0" dirty="0"/>
          </a:p>
          <a:p>
            <a:r>
              <a:rPr lang="cs-CZ" baseline="0" dirty="0"/>
              <a:t>Vzhledem k tomu, že sdílejí zdroje je nutné, aby se koordinovali a nevnikali nekonzistence.</a:t>
            </a:r>
            <a:endParaRPr lang="cs-CZ" dirty="0"/>
          </a:p>
          <a:p>
            <a:endParaRPr lang="cs-CZ" dirty="0"/>
          </a:p>
          <a:p>
            <a:r>
              <a:rPr lang="cs-CZ" dirty="0"/>
              <a:t>Vlákna - </a:t>
            </a:r>
            <a:r>
              <a:rPr lang="cs-CZ" baseline="0" dirty="0"/>
              <a:t>multitasking na úrovni vnitřku procesu.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71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Vlákno a proces jedno</a:t>
            </a:r>
            <a:r>
              <a:rPr lang="cs-CZ" baseline="0" dirty="0"/>
              <a:t> bylo</a:t>
            </a:r>
          </a:p>
          <a:p>
            <a:endParaRPr lang="cs-CZ" baseline="0" dirty="0"/>
          </a:p>
          <a:p>
            <a:r>
              <a:rPr lang="cs-CZ" baseline="0" dirty="0"/>
              <a:t>Definuji činnosti, které mohou být prováděny současně. Současné systémy umožňují multitasking na úrovni procesu a zároveň na úrovni vláken.</a:t>
            </a:r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Každé vlákno má vlastní </a:t>
            </a:r>
            <a:r>
              <a:rPr lang="cs-CZ" dirty="0" err="1"/>
              <a:t>thread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block</a:t>
            </a:r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Například </a:t>
            </a:r>
            <a:r>
              <a:rPr lang="cs-CZ" dirty="0" err="1"/>
              <a:t>Solaris</a:t>
            </a:r>
            <a:r>
              <a:rPr lang="cs-CZ" dirty="0"/>
              <a:t> – vytvoření procesu 30x pomalejší než vytvoření vlákna. Přepínání mezi procesy 5x pomalejší než mezi vlákny.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Jedno vlákno získává informace ze sítě.</a:t>
            </a:r>
          </a:p>
          <a:p>
            <a:endParaRPr lang="cs-CZ" dirty="0"/>
          </a:p>
          <a:p>
            <a:r>
              <a:rPr lang="cs-CZ" dirty="0"/>
              <a:t>Pro</a:t>
            </a:r>
            <a:r>
              <a:rPr lang="cs-CZ" baseline="0" dirty="0"/>
              <a:t> každý požadavek je vybráno jedno vlákno, které je </a:t>
            </a:r>
            <a:r>
              <a:rPr lang="cs-CZ" baseline="0" dirty="0" err="1"/>
              <a:t>spracovává</a:t>
            </a:r>
            <a:r>
              <a:rPr lang="cs-CZ" baseline="0" dirty="0"/>
              <a:t>.</a:t>
            </a:r>
            <a:r>
              <a:rPr lang="cs-CZ" dirty="0"/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Ukládám</a:t>
            </a:r>
            <a:r>
              <a:rPr lang="cs-CZ" baseline="0" dirty="0"/>
              <a:t> si mezivýsledky do nějaké sdílené proměnné</a:t>
            </a:r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Paralelismus</a:t>
            </a:r>
            <a:r>
              <a:rPr lang="cs-CZ" baseline="0" dirty="0"/>
              <a:t> sebou nese spoustu patologických situací, které nám umožní efektivně řešit jednotlivé synchronizační úlohy</a:t>
            </a:r>
          </a:p>
          <a:p>
            <a:endParaRPr lang="cs-CZ" baseline="0" dirty="0"/>
          </a:p>
          <a:p>
            <a:r>
              <a:rPr lang="cs-CZ" baseline="0" dirty="0"/>
              <a:t>Základní premisa multitaskingu – nemůžu předpokládat (a ani nepředpokládám) nic o rychlosti běhu vlákna/procesu. Může být kdykoliv přerušeno.</a:t>
            </a:r>
          </a:p>
          <a:p>
            <a:endParaRPr lang="cs-CZ" baseline="0" dirty="0"/>
          </a:p>
          <a:p>
            <a:r>
              <a:rPr lang="cs-CZ" baseline="0" dirty="0"/>
              <a:t>My  budeme muset zavést synchronizační mechanismy, které umožní jejich spuštění paralelně, ale v okamžiku, kdy bude provádět vlákno operace počítání s proměnnými (sdílenými daty) bude probíhat jen jedno z nich (a může to být v libovolném pořadí). To zajistím nějakou službou operačního systému. Zavedeme si pojem kritických sekcí.</a:t>
            </a:r>
          </a:p>
          <a:p>
            <a:endParaRPr lang="cs-CZ" baseline="0" dirty="0"/>
          </a:p>
          <a:p>
            <a:r>
              <a:rPr lang="cs-CZ" baseline="0" dirty="0"/>
              <a:t>Synchronizace musí zajistit atomičnost operací (A = </a:t>
            </a:r>
            <a:r>
              <a:rPr lang="cs-CZ" baseline="0" dirty="0" err="1"/>
              <a:t>A</a:t>
            </a:r>
            <a:r>
              <a:rPr lang="cs-CZ" baseline="0" dirty="0"/>
              <a:t>-X a B = </a:t>
            </a:r>
            <a:r>
              <a:rPr lang="cs-CZ" baseline="0" dirty="0" err="1"/>
              <a:t>B</a:t>
            </a:r>
            <a:r>
              <a:rPr lang="cs-CZ" baseline="0" dirty="0"/>
              <a:t>+X)</a:t>
            </a:r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současnosti</a:t>
            </a:r>
            <a:r>
              <a:rPr lang="cs-CZ" baseline="0" dirty="0"/>
              <a:t> se zase vrací k </a:t>
            </a:r>
            <a:r>
              <a:rPr lang="cs-CZ" baseline="0" dirty="0" err="1"/>
              <a:t>monolititickému</a:t>
            </a:r>
            <a:r>
              <a:rPr lang="cs-CZ" baseline="0" dirty="0"/>
              <a:t> jádru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11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vlákna je na úrovni služeb</a:t>
            </a:r>
            <a:r>
              <a:rPr lang="cs-CZ" baseline="0" dirty="0"/>
              <a:t> OS v jádře.</a:t>
            </a:r>
          </a:p>
          <a:p>
            <a:endParaRPr lang="cs-CZ" baseline="0" dirty="0"/>
          </a:p>
          <a:p>
            <a:r>
              <a:rPr lang="cs-CZ" baseline="0" dirty="0"/>
              <a:t>Přepojování mezi vlákny řeší jádro. Tím pádem se řeší přechod mezi uživatelským a privilegovaným režimem procesoru. Zvýšení režie.</a:t>
            </a:r>
          </a:p>
          <a:p>
            <a:endParaRPr lang="cs-CZ" baseline="0" dirty="0"/>
          </a:p>
          <a:p>
            <a:r>
              <a:rPr lang="cs-CZ" baseline="0" dirty="0"/>
              <a:t>Například </a:t>
            </a:r>
            <a:r>
              <a:rPr lang="cs-CZ" baseline="0" dirty="0" err="1"/>
              <a:t>Solaris</a:t>
            </a:r>
            <a:r>
              <a:rPr lang="cs-CZ" baseline="0" dirty="0"/>
              <a:t> podporuje jak user </a:t>
            </a:r>
            <a:r>
              <a:rPr lang="cs-CZ" baseline="0" dirty="0" err="1"/>
              <a:t>level</a:t>
            </a:r>
            <a:r>
              <a:rPr lang="cs-CZ" baseline="0" dirty="0"/>
              <a:t> vlákna (knihovna zavádějící informaci o vláknech do procesu) s </a:t>
            </a:r>
            <a:r>
              <a:rPr lang="cs-CZ" baseline="0" dirty="0" err="1"/>
              <a:t>kernel</a:t>
            </a:r>
            <a:r>
              <a:rPr lang="cs-CZ" baseline="0" dirty="0"/>
              <a:t> </a:t>
            </a:r>
            <a:r>
              <a:rPr lang="cs-CZ" baseline="0" dirty="0" err="1"/>
              <a:t>level</a:t>
            </a:r>
            <a:r>
              <a:rPr lang="cs-CZ" baseline="0" dirty="0"/>
              <a:t> vlákny</a:t>
            </a:r>
          </a:p>
          <a:p>
            <a:endParaRPr lang="cs-CZ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Proces</a:t>
            </a:r>
            <a:r>
              <a:rPr lang="cs-CZ" sz="1200" baseline="0" dirty="0"/>
              <a:t> je dynamická jednotka činnosti řízená programem.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59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Při vytváření procesu si nejdříve vytváří tuto strukturu</a:t>
            </a:r>
          </a:p>
          <a:p>
            <a:pPr marL="628650" lvl="1" indent="-171450">
              <a:buFontTx/>
              <a:buChar char="-"/>
            </a:pPr>
            <a:r>
              <a:rPr lang="cs-CZ" dirty="0"/>
              <a:t>Všechny zdroje,</a:t>
            </a:r>
            <a:r>
              <a:rPr lang="cs-CZ" baseline="0" dirty="0"/>
              <a:t> které proces potřebuji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Obsahuje stavové proměnné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Proces čerpá dobu</a:t>
            </a:r>
            <a:r>
              <a:rPr lang="cs-CZ" baseline="0" dirty="0"/>
              <a:t> procesoru (strojový čas), je uloženo kolik odčerpal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/>
              <a:t>Když mám proces, který trvá hodiny, tak je jedno jestli bude trvat 10 - 11 hodin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/>
              <a:t>Když mám chvilkový proces, tak by neměl čekat několik minut</a:t>
            </a:r>
            <a:endParaRPr lang="cs-CZ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Podpora koexistence více procesů v jednom</a:t>
            </a:r>
            <a:r>
              <a:rPr lang="cs-CZ" baseline="0" dirty="0"/>
              <a:t> pod jedním OS</a:t>
            </a:r>
          </a:p>
          <a:p>
            <a:pPr marL="171450" indent="-171450">
              <a:buFontTx/>
              <a:buChar char="-"/>
            </a:pPr>
            <a:r>
              <a:rPr lang="cs-CZ" dirty="0"/>
              <a:t>Umožňuje</a:t>
            </a:r>
            <a:r>
              <a:rPr lang="cs-CZ" baseline="0" dirty="0"/>
              <a:t> běžící proces přerušit a později v něm pokračovat</a:t>
            </a:r>
          </a:p>
          <a:p>
            <a:pPr marL="628650" lvl="1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9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5 -</a:t>
            </a:r>
            <a:r>
              <a:rPr lang="cs-CZ" baseline="0" dirty="0"/>
              <a:t> stavová abstrakce</a:t>
            </a:r>
          </a:p>
          <a:p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nový,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iniciální stav, právě vytvořený proces, identifikovatelný, dosud neplánovaný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běžící,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jeho program se právě interpretuje některou CPU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čekající,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čeká až nastane jistá událost, jiná než přidělení procesoru (semafor, i/o operaci)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připravený,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čeká na přidělení procesoru, zvláštní stav čekání na jediný typ události, na přidělení procesoru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Ukončený,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terminated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ukončil své provádění, stále ještě identifikovatelný (zombie - už není činný, ale informace o něm ještě přežívá) ... zruší se PCB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32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Máme</a:t>
            </a:r>
            <a:r>
              <a:rPr lang="cs-CZ" baseline="0" dirty="0"/>
              <a:t> frontu  operací čekající na provedení</a:t>
            </a:r>
          </a:p>
          <a:p>
            <a:endParaRPr lang="cs-CZ" baseline="0" dirty="0"/>
          </a:p>
          <a:p>
            <a:r>
              <a:rPr lang="cs-CZ" baseline="0" dirty="0"/>
              <a:t>Stavy mohou být i odložené = nejsou ve fyzické paměti ale jsou na vnější paměti (protože se do vnitřní nevešly) - odložený čekající, odložený připravený</a:t>
            </a:r>
          </a:p>
          <a:p>
            <a:endParaRPr lang="cs-CZ" baseline="0" dirty="0"/>
          </a:p>
          <a:p>
            <a:r>
              <a:rPr lang="cs-CZ" baseline="0" dirty="0" err="1"/>
              <a:t>Blocked</a:t>
            </a:r>
            <a:r>
              <a:rPr lang="cs-CZ" baseline="0" dirty="0"/>
              <a:t> </a:t>
            </a:r>
            <a:r>
              <a:rPr lang="cs-CZ" baseline="0" dirty="0" err="1"/>
              <a:t>queue</a:t>
            </a:r>
            <a:r>
              <a:rPr lang="cs-CZ" baseline="0" dirty="0"/>
              <a:t> ... může jich být více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97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Nemáte šanci adresovat proces</a:t>
            </a:r>
            <a:r>
              <a:rPr lang="cs-CZ" baseline="0" dirty="0"/>
              <a:t> v sítí (neznáte jeho PID). </a:t>
            </a:r>
            <a:r>
              <a:rPr lang="cs-CZ" baseline="0" dirty="0" err="1"/>
              <a:t>Pioužívají</a:t>
            </a:r>
            <a:r>
              <a:rPr lang="cs-CZ" baseline="0" dirty="0"/>
              <a:t> se </a:t>
            </a:r>
            <a:r>
              <a:rPr lang="cs-CZ" baseline="0" dirty="0" err="1"/>
              <a:t>sockets</a:t>
            </a:r>
            <a:r>
              <a:rPr lang="cs-CZ" baseline="0" dirty="0"/>
              <a:t> (schránky) - procesy jsou domluvené, že jeden do ní vkládá informace a druhý si je odebírá.</a:t>
            </a:r>
          </a:p>
          <a:p>
            <a:endParaRPr lang="cs-CZ" baseline="0" dirty="0"/>
          </a:p>
          <a:p>
            <a:r>
              <a:rPr lang="cs-CZ" baseline="0" dirty="0"/>
              <a:t>Asynchronní - něco, co vůbec nesouvisí s běžícím procesem</a:t>
            </a:r>
          </a:p>
          <a:p>
            <a:r>
              <a:rPr lang="cs-CZ" baseline="0" dirty="0"/>
              <a:t>Synchronní (trap) - řízené procesem, já něco potřebuji po operačním systému - nemůžu do něj skočit jako podprogram (jiné mapování LAP na FAP, neznám jako programátor vstupní body pro služby OS) - parametricky řeknu OS co po něm chci. OS stejně musí uklidit proces do PCB (bude to potřebovat procesor) a zařadí ho mezi připravené a zavolá se dispečer (služby mohou změnit priority apod.) - takže dispečer musí rozhodnout férově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6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Vymění se čítač instrukcí za správu přerušení</a:t>
            </a:r>
          </a:p>
          <a:p>
            <a:r>
              <a:rPr lang="cs-CZ" dirty="0"/>
              <a:t>Uklidí se stav procesu do</a:t>
            </a:r>
            <a:r>
              <a:rPr lang="cs-CZ" baseline="0" dirty="0"/>
              <a:t> PCB</a:t>
            </a:r>
          </a:p>
          <a:p>
            <a:endParaRPr lang="cs-CZ" baseline="0" dirty="0"/>
          </a:p>
          <a:p>
            <a:r>
              <a:rPr lang="cs-CZ" baseline="0" dirty="0" err="1"/>
              <a:t>Context</a:t>
            </a:r>
            <a:r>
              <a:rPr lang="cs-CZ" baseline="0" dirty="0"/>
              <a:t> </a:t>
            </a:r>
            <a:r>
              <a:rPr lang="cs-CZ" baseline="0" dirty="0" err="1"/>
              <a:t>switching</a:t>
            </a:r>
            <a:r>
              <a:rPr lang="cs-CZ" baseline="0" dirty="0"/>
              <a:t> jsou statisíce instrukcí = velká režie.</a:t>
            </a:r>
          </a:p>
          <a:p>
            <a:endParaRPr lang="cs-CZ" baseline="0" dirty="0"/>
          </a:p>
          <a:p>
            <a:r>
              <a:rPr lang="cs-CZ" baseline="0" dirty="0"/>
              <a:t>Přidělený čas bývá 50, 80 milisekund (nanosekundová instrukce - je to spousta času).</a:t>
            </a:r>
          </a:p>
          <a:p>
            <a:r>
              <a:rPr lang="cs-CZ" baseline="0" dirty="0"/>
              <a:t>Pokud by byl zase příliš dlouhý, tak by zase snižoval dobu reakce.</a:t>
            </a:r>
          </a:p>
          <a:p>
            <a:endParaRPr lang="cs-CZ" baseline="0" dirty="0"/>
          </a:p>
          <a:p>
            <a:r>
              <a:rPr lang="cs-CZ" baseline="0" dirty="0"/>
              <a:t>Když chci něco zanedbat, tak by to mělo být aspoň o dva řády nižší.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4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37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cxnSp>
        <p:nvCxnSpPr>
          <p:cNvPr id="8" name="Straight Connector 12"/>
          <p:cNvCxnSpPr/>
          <p:nvPr userDrawn="1"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 txBox="1">
            <a:spLocks/>
          </p:cNvSpPr>
          <p:nvPr userDrawn="1"/>
        </p:nvSpPr>
        <p:spPr>
          <a:xfrm>
            <a:off x="1403350" y="332656"/>
            <a:ext cx="70897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aseline="0" dirty="0">
                <a:solidFill>
                  <a:schemeClr val="accent6"/>
                </a:solidFill>
              </a:rPr>
              <a:t>Počítačové sítě a operační systémy </a:t>
            </a:r>
          </a:p>
        </p:txBody>
      </p:sp>
      <p:pic>
        <p:nvPicPr>
          <p:cNvPr id="10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6228184" y="6381328"/>
            <a:ext cx="249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Jaromír Plhák, </a:t>
            </a:r>
            <a:fld id="{66405DBE-A8A8-4C3B-AD88-7EE25EC89073}" type="datetimeFigureOut">
              <a:rPr lang="cs-CZ" smtClean="0"/>
              <a:pPr algn="r"/>
              <a:t>22.05.2017</a:t>
            </a:fld>
            <a:endParaRPr lang="cs-CZ" dirty="0"/>
          </a:p>
        </p:txBody>
      </p:sp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494184" y="6381328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chemeClr val="accent6"/>
                </a:solidFill>
              </a:rPr>
              <a:t>PB169 Počítačové sítě a operační systémy </a:t>
            </a:r>
          </a:p>
        </p:txBody>
      </p:sp>
      <p:sp>
        <p:nvSpPr>
          <p:cNvPr id="3" name="TextovéPole 2"/>
          <p:cNvSpPr txBox="1"/>
          <p:nvPr userDrawn="1"/>
        </p:nvSpPr>
        <p:spPr>
          <a:xfrm>
            <a:off x="2771800" y="443711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Jaromír</a:t>
            </a:r>
            <a:r>
              <a:rPr lang="cs-CZ" sz="3200" baseline="0" dirty="0">
                <a:solidFill>
                  <a:schemeClr val="tx1"/>
                </a:solidFill>
              </a:rPr>
              <a:t> </a:t>
            </a:r>
            <a:r>
              <a:rPr lang="cs-CZ" sz="32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Plhák</a:t>
            </a:r>
          </a:p>
          <a:p>
            <a:pPr algn="ctr"/>
            <a:r>
              <a:rPr lang="cs-CZ" sz="3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xplhak@fi.muni.cz</a:t>
            </a:r>
          </a:p>
        </p:txBody>
      </p:sp>
    </p:spTree>
    <p:extLst>
      <p:ext uri="{BB962C8B-B14F-4D97-AF65-F5344CB8AC3E}">
        <p14:creationId xmlns:p14="http://schemas.microsoft.com/office/powerpoint/2010/main" val="129563294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611560" y="44624"/>
            <a:ext cx="7920880" cy="130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dirty="0"/>
              <a:t>Děkuji</a:t>
            </a:r>
            <a:r>
              <a:rPr lang="cs-CZ" sz="4000" baseline="0" dirty="0"/>
              <a:t>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646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7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4664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4"/>
          <p:cNvCxnSpPr/>
          <p:nvPr userDrawn="1"/>
        </p:nvCxnSpPr>
        <p:spPr>
          <a:xfrm>
            <a:off x="0" y="6453336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395536" y="6453336"/>
            <a:ext cx="3754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chemeClr val="accent6"/>
                </a:solidFill>
              </a:rPr>
              <a:t>PB169 Počítačové sítě a operační systémy </a:t>
            </a:r>
          </a:p>
        </p:txBody>
      </p: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Snímek </a:t>
            </a:r>
            <a:fld id="{4C74E196-3B58-4698-B0F3-0C1A76E061A8}" type="slidenum">
              <a:rPr lang="cs-CZ" smtClean="0"/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cs-CZ" dirty="0"/>
              <a:t> z 42 </a:t>
            </a:r>
            <a:r>
              <a:rPr lang="cs-CZ" baseline="0" dirty="0"/>
              <a:t> </a:t>
            </a:r>
            <a:endParaRPr lang="cs-CZ" dirty="0"/>
          </a:p>
        </p:txBody>
      </p:sp>
      <p:cxnSp>
        <p:nvCxnSpPr>
          <p:cNvPr id="12" name="Straight Connector 8"/>
          <p:cNvCxnSpPr/>
          <p:nvPr userDrawn="1"/>
        </p:nvCxnSpPr>
        <p:spPr>
          <a:xfrm>
            <a:off x="-36512" y="1483197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1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7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2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5DBE-A8A8-4C3B-AD88-7EE25EC89073}" type="datetimeFigureOut">
              <a:rPr lang="cs-CZ" smtClean="0"/>
              <a:pPr/>
              <a:t>22.05.2017</a:t>
            </a:fld>
            <a:r>
              <a:rPr lang="cs-CZ"/>
              <a:t>, </a:t>
            </a:r>
            <a:r>
              <a:rPr lang="cs-CZ" dirty="0"/>
              <a:t>Jaromír Plhák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Seminář z asistivních 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42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Snímek </a:t>
            </a:r>
            <a:fld id="{4C74E196-3B58-4698-B0F3-0C1A76E061A8}" type="slidenum">
              <a:rPr lang="cs-CZ" smtClean="0"/>
              <a:pPr/>
              <a:t>‹#›</a:t>
            </a:fld>
            <a:r>
              <a:rPr lang="cs-CZ" dirty="0"/>
              <a:t> z </a:t>
            </a:r>
          </a:p>
        </p:txBody>
      </p:sp>
    </p:spTree>
    <p:extLst>
      <p:ext uri="{BB962C8B-B14F-4D97-AF65-F5344CB8AC3E}">
        <p14:creationId xmlns:p14="http://schemas.microsoft.com/office/powerpoint/2010/main" val="40516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cs-CZ" dirty="0" err="1"/>
              <a:t>Procesy</a:t>
            </a:r>
            <a:r>
              <a:rPr lang="en-US" altLang="cs-CZ" dirty="0"/>
              <a:t> a </a:t>
            </a:r>
            <a:r>
              <a:rPr lang="en-US" altLang="cs-CZ" dirty="0" err="1"/>
              <a:t>vl</a:t>
            </a:r>
            <a:r>
              <a:rPr lang="cs-CZ" altLang="cs-CZ" dirty="0" err="1"/>
              <a:t>ákna</a:t>
            </a:r>
            <a:endParaRPr lang="cs-CZ" alt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413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Struktura s mikrojádrem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Výhody mikrojádra</a:t>
            </a:r>
          </a:p>
          <a:p>
            <a:pPr lvl="1"/>
            <a:r>
              <a:rPr lang="cs-CZ" dirty="0"/>
              <a:t>Snadná přenositelnost OS, jádro je malé</a:t>
            </a:r>
          </a:p>
          <a:p>
            <a:pPr lvl="1"/>
            <a:r>
              <a:rPr lang="cs-CZ" dirty="0"/>
              <a:t>Vyšší spolehlivost (moduly mají jasné API a jsou snadněji testovatelné)</a:t>
            </a:r>
          </a:p>
          <a:p>
            <a:pPr lvl="1"/>
            <a:r>
              <a:rPr lang="cs-CZ" dirty="0"/>
              <a:t>Vyšší bezpečnost  (méně kódu OS běží v režimu jádra)</a:t>
            </a:r>
          </a:p>
          <a:p>
            <a:pPr lvl="1"/>
            <a:r>
              <a:rPr lang="cs-CZ" dirty="0"/>
              <a:t>Flexibilita (jednodušší modifikace, přidání, odebrání modulů)</a:t>
            </a:r>
          </a:p>
          <a:p>
            <a:pPr lvl="1"/>
            <a:r>
              <a:rPr lang="cs-CZ" dirty="0"/>
              <a:t>Všechny služby jsou poskytovány jednotně (výměnou zpráv)</a:t>
            </a:r>
          </a:p>
          <a:p>
            <a:r>
              <a:rPr lang="cs-CZ" dirty="0"/>
              <a:t>Nevýhoda mikrojádra</a:t>
            </a:r>
          </a:p>
          <a:p>
            <a:pPr lvl="1"/>
            <a:r>
              <a:rPr lang="cs-CZ" dirty="0"/>
              <a:t>Zvýšená režie</a:t>
            </a:r>
          </a:p>
          <a:p>
            <a:pPr lvl="1"/>
            <a:r>
              <a:rPr lang="cs-CZ" dirty="0"/>
              <a:t>Volání služeb je nahrazeno výměnou zpráv mezi procesy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64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Monolitické jádro a mikrojádro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595313" y="3457153"/>
            <a:ext cx="3419475" cy="287972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6" name="Obdélník 6"/>
          <p:cNvSpPr>
            <a:spLocks noChangeArrowheads="1"/>
          </p:cNvSpPr>
          <p:nvPr/>
        </p:nvSpPr>
        <p:spPr bwMode="auto">
          <a:xfrm>
            <a:off x="1736725" y="2590378"/>
            <a:ext cx="1223963" cy="865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286375" y="5174828"/>
            <a:ext cx="3379788" cy="1162050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5286375" y="4323928"/>
            <a:ext cx="1223963" cy="863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6503988" y="4322340"/>
            <a:ext cx="755650" cy="863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464300" y="4314403"/>
            <a:ext cx="77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Unix Server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7226300" y="4322340"/>
            <a:ext cx="720725" cy="863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7943850" y="4322340"/>
            <a:ext cx="720725" cy="8636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238750" y="4314403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Application</a:t>
            </a:r>
          </a:p>
          <a:p>
            <a:pPr algn="ctr"/>
            <a:r>
              <a:rPr lang="cs-CZ" sz="1400" b="1"/>
              <a:t>IPC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7200900" y="4314403"/>
            <a:ext cx="77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Device</a:t>
            </a:r>
          </a:p>
          <a:p>
            <a:pPr algn="ctr"/>
            <a:r>
              <a:rPr lang="cs-CZ" sz="1400" b="1"/>
              <a:t>Driver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7881938" y="4314403"/>
            <a:ext cx="77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File Server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1754188" y="2599903"/>
            <a:ext cx="119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Application</a:t>
            </a:r>
          </a:p>
        </p:txBody>
      </p:sp>
      <p:sp>
        <p:nvSpPr>
          <p:cNvPr id="17" name="Obdélník 24"/>
          <p:cNvSpPr>
            <a:spLocks noChangeArrowheads="1"/>
          </p:cNvSpPr>
          <p:nvPr/>
        </p:nvSpPr>
        <p:spPr bwMode="auto">
          <a:xfrm>
            <a:off x="592138" y="5189115"/>
            <a:ext cx="3419475" cy="576263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" name="Obdélník 25"/>
          <p:cNvSpPr>
            <a:spLocks noChangeArrowheads="1"/>
          </p:cNvSpPr>
          <p:nvPr/>
        </p:nvSpPr>
        <p:spPr bwMode="auto">
          <a:xfrm>
            <a:off x="592138" y="4611265"/>
            <a:ext cx="3419475" cy="576263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9" name="Obdélník 26"/>
          <p:cNvSpPr>
            <a:spLocks noChangeArrowheads="1"/>
          </p:cNvSpPr>
          <p:nvPr/>
        </p:nvSpPr>
        <p:spPr bwMode="auto">
          <a:xfrm>
            <a:off x="592138" y="4035003"/>
            <a:ext cx="3419475" cy="576262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" name="Obdélník 29"/>
          <p:cNvSpPr>
            <a:spLocks noChangeArrowheads="1"/>
          </p:cNvSpPr>
          <p:nvPr/>
        </p:nvSpPr>
        <p:spPr bwMode="auto">
          <a:xfrm>
            <a:off x="592138" y="3457153"/>
            <a:ext cx="3419475" cy="576262"/>
          </a:xfrm>
          <a:prstGeom prst="rect">
            <a:avLst/>
          </a:prstGeom>
          <a:solidFill>
            <a:srgbClr val="66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1" name="TextovéPole 42"/>
          <p:cNvSpPr txBox="1">
            <a:spLocks noChangeArrowheads="1"/>
          </p:cNvSpPr>
          <p:nvPr/>
        </p:nvSpPr>
        <p:spPr bwMode="auto">
          <a:xfrm>
            <a:off x="5224463" y="5347865"/>
            <a:ext cx="3500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Basic IPC. Virtual Memory, Schelduling</a:t>
            </a:r>
          </a:p>
        </p:txBody>
      </p:sp>
      <p:sp>
        <p:nvSpPr>
          <p:cNvPr id="22" name="TextovéPole 43"/>
          <p:cNvSpPr txBox="1">
            <a:spLocks noChangeArrowheads="1"/>
          </p:cNvSpPr>
          <p:nvPr/>
        </p:nvSpPr>
        <p:spPr bwMode="auto">
          <a:xfrm>
            <a:off x="928688" y="5324053"/>
            <a:ext cx="284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Device Drivers, Dispatcher, …</a:t>
            </a:r>
          </a:p>
        </p:txBody>
      </p:sp>
      <p:sp>
        <p:nvSpPr>
          <p:cNvPr id="23" name="TextovéPole 44"/>
          <p:cNvSpPr txBox="1">
            <a:spLocks noChangeArrowheads="1"/>
          </p:cNvSpPr>
          <p:nvPr/>
        </p:nvSpPr>
        <p:spPr bwMode="auto">
          <a:xfrm>
            <a:off x="1035050" y="4746203"/>
            <a:ext cx="262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Scheduler,  Virtual Memory</a:t>
            </a:r>
          </a:p>
        </p:txBody>
      </p:sp>
      <p:sp>
        <p:nvSpPr>
          <p:cNvPr id="24" name="TextovéPole 47"/>
          <p:cNvSpPr txBox="1">
            <a:spLocks noChangeArrowheads="1"/>
          </p:cNvSpPr>
          <p:nvPr/>
        </p:nvSpPr>
        <p:spPr bwMode="auto">
          <a:xfrm>
            <a:off x="1135063" y="4169940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IPC, File System</a:t>
            </a:r>
          </a:p>
        </p:txBody>
      </p:sp>
      <p:sp>
        <p:nvSpPr>
          <p:cNvPr id="25" name="TextovéPole 48"/>
          <p:cNvSpPr txBox="1">
            <a:spLocks noChangeArrowheads="1"/>
          </p:cNvSpPr>
          <p:nvPr/>
        </p:nvSpPr>
        <p:spPr bwMode="auto">
          <a:xfrm>
            <a:off x="1135063" y="3592090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VFS</a:t>
            </a:r>
          </a:p>
        </p:txBody>
      </p:sp>
      <p:cxnSp>
        <p:nvCxnSpPr>
          <p:cNvPr id="26" name="Přímá spojovací čára 52"/>
          <p:cNvCxnSpPr>
            <a:cxnSpLocks noChangeShapeType="1"/>
          </p:cNvCxnSpPr>
          <p:nvPr/>
        </p:nvCxnSpPr>
        <p:spPr bwMode="auto">
          <a:xfrm>
            <a:off x="5095875" y="5171653"/>
            <a:ext cx="3786188" cy="1587"/>
          </a:xfrm>
          <a:prstGeom prst="line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7" name="Pravoúhlá spojovací čára 56"/>
          <p:cNvCxnSpPr>
            <a:cxnSpLocks noChangeShapeType="1"/>
            <a:stCxn id="13" idx="2"/>
            <a:endCxn id="15" idx="2"/>
          </p:cNvCxnSpPr>
          <p:nvPr/>
        </p:nvCxnSpPr>
        <p:spPr bwMode="auto">
          <a:xfrm rot="16200000" flipH="1">
            <a:off x="7077075" y="3642890"/>
            <a:ext cx="1588" cy="2389188"/>
          </a:xfrm>
          <a:prstGeom prst="bentConnector3">
            <a:avLst>
              <a:gd name="adj1" fmla="val 29499065"/>
            </a:avLst>
          </a:prstGeom>
          <a:noFill/>
          <a:ln w="25400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28" name="Přímá spojovací čára 61"/>
          <p:cNvCxnSpPr>
            <a:cxnSpLocks noChangeShapeType="1"/>
          </p:cNvCxnSpPr>
          <p:nvPr/>
        </p:nvCxnSpPr>
        <p:spPr bwMode="auto">
          <a:xfrm rot="16200000" flipH="1">
            <a:off x="3774282" y="3850059"/>
            <a:ext cx="1714500" cy="928687"/>
          </a:xfrm>
          <a:prstGeom prst="line">
            <a:avLst/>
          </a:prstGeom>
          <a:noFill/>
          <a:ln w="50800" cap="rnd" algn="ctr">
            <a:solidFill>
              <a:srgbClr val="C00000"/>
            </a:solidFill>
            <a:bevel/>
            <a:headEnd/>
            <a:tailEnd/>
          </a:ln>
        </p:spPr>
      </p:cxnSp>
      <p:sp>
        <p:nvSpPr>
          <p:cNvPr id="29" name="TextovéPole 66"/>
          <p:cNvSpPr txBox="1">
            <a:spLocks noChangeArrowheads="1"/>
          </p:cNvSpPr>
          <p:nvPr/>
        </p:nvSpPr>
        <p:spPr bwMode="auto">
          <a:xfrm>
            <a:off x="4452938" y="3385715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C00000"/>
                </a:solidFill>
              </a:rPr>
              <a:t>user</a:t>
            </a:r>
          </a:p>
          <a:p>
            <a:pPr algn="ctr"/>
            <a:r>
              <a:rPr lang="cs-CZ" sz="1400" b="1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30" name="TextovéPole 67"/>
          <p:cNvSpPr txBox="1">
            <a:spLocks noChangeArrowheads="1"/>
          </p:cNvSpPr>
          <p:nvPr/>
        </p:nvSpPr>
        <p:spPr bwMode="auto">
          <a:xfrm>
            <a:off x="4095750" y="5171653"/>
            <a:ext cx="92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C00000"/>
                </a:solidFill>
              </a:rPr>
              <a:t>kernel</a:t>
            </a:r>
          </a:p>
          <a:p>
            <a:pPr algn="ctr"/>
            <a:r>
              <a:rPr lang="cs-CZ" sz="1400" b="1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31" name="Obdélník 30"/>
          <p:cNvSpPr/>
          <p:nvPr/>
        </p:nvSpPr>
        <p:spPr bwMode="auto">
          <a:xfrm>
            <a:off x="596900" y="5766965"/>
            <a:ext cx="3419475" cy="571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>
              <a:cs typeface="Arial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743075" y="5898728"/>
            <a:ext cx="12128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chemeClr val="bg1">
                    <a:lumMod val="95000"/>
                  </a:schemeClr>
                </a:solidFill>
              </a:rPr>
              <a:t>Hardware</a:t>
            </a:r>
          </a:p>
        </p:txBody>
      </p:sp>
      <p:sp>
        <p:nvSpPr>
          <p:cNvPr id="33" name="Obdélník 32"/>
          <p:cNvSpPr/>
          <p:nvPr/>
        </p:nvSpPr>
        <p:spPr bwMode="auto">
          <a:xfrm>
            <a:off x="5292725" y="5755853"/>
            <a:ext cx="3381375" cy="571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>
              <a:cs typeface="Arial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373813" y="5887615"/>
            <a:ext cx="1216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solidFill>
                  <a:schemeClr val="bg1">
                    <a:lumMod val="95000"/>
                  </a:schemeClr>
                </a:solidFill>
              </a:rPr>
              <a:t>Hardware</a:t>
            </a:r>
          </a:p>
        </p:txBody>
      </p:sp>
      <p:sp>
        <p:nvSpPr>
          <p:cNvPr id="35" name="TextovéPole 74"/>
          <p:cNvSpPr txBox="1">
            <a:spLocks noChangeArrowheads="1"/>
          </p:cNvSpPr>
          <p:nvPr/>
        </p:nvSpPr>
        <p:spPr bwMode="auto">
          <a:xfrm>
            <a:off x="5500688" y="1630759"/>
            <a:ext cx="292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err="1"/>
              <a:t>Microkernel</a:t>
            </a:r>
            <a:r>
              <a:rPr lang="cs-CZ" b="1" dirty="0"/>
              <a:t> </a:t>
            </a:r>
            <a:r>
              <a:rPr lang="cs-CZ" b="1" dirty="0" err="1"/>
              <a:t>based</a:t>
            </a:r>
            <a:r>
              <a:rPr lang="cs-CZ" b="1" dirty="0"/>
              <a:t> </a:t>
            </a:r>
            <a:r>
              <a:rPr lang="cs-CZ" b="1" dirty="0" err="1"/>
              <a:t>Operating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endParaRPr lang="cs-CZ" b="1" dirty="0"/>
          </a:p>
        </p:txBody>
      </p:sp>
      <p:cxnSp>
        <p:nvCxnSpPr>
          <p:cNvPr id="36" name="Přímá spojovací šipka 39"/>
          <p:cNvCxnSpPr>
            <a:cxnSpLocks noChangeShapeType="1"/>
          </p:cNvCxnSpPr>
          <p:nvPr/>
        </p:nvCxnSpPr>
        <p:spPr bwMode="auto">
          <a:xfrm rot="5400000">
            <a:off x="2087563" y="3290465"/>
            <a:ext cx="50006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" name="Přímá spojovací čára 42"/>
          <p:cNvCxnSpPr>
            <a:cxnSpLocks noChangeShapeType="1"/>
          </p:cNvCxnSpPr>
          <p:nvPr/>
        </p:nvCxnSpPr>
        <p:spPr bwMode="auto">
          <a:xfrm flipV="1">
            <a:off x="2500313" y="3041228"/>
            <a:ext cx="857250" cy="3571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TextovéPole 15"/>
          <p:cNvSpPr txBox="1">
            <a:spLocks noChangeArrowheads="1"/>
          </p:cNvSpPr>
          <p:nvPr/>
        </p:nvSpPr>
        <p:spPr bwMode="auto">
          <a:xfrm>
            <a:off x="3305175" y="2836440"/>
            <a:ext cx="11906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System Call</a:t>
            </a:r>
          </a:p>
        </p:txBody>
      </p:sp>
      <p:sp>
        <p:nvSpPr>
          <p:cNvPr id="39" name="TextovéPole 73"/>
          <p:cNvSpPr txBox="1">
            <a:spLocks noChangeArrowheads="1"/>
          </p:cNvSpPr>
          <p:nvPr/>
        </p:nvSpPr>
        <p:spPr bwMode="auto">
          <a:xfrm>
            <a:off x="785813" y="1612478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err="1"/>
              <a:t>Monolithic</a:t>
            </a:r>
            <a:r>
              <a:rPr lang="cs-CZ" b="1" dirty="0"/>
              <a:t> Kernel </a:t>
            </a:r>
            <a:r>
              <a:rPr lang="cs-CZ" b="1" dirty="0" err="1"/>
              <a:t>based</a:t>
            </a:r>
            <a:r>
              <a:rPr lang="cs-CZ" b="1" dirty="0"/>
              <a:t> </a:t>
            </a:r>
            <a:r>
              <a:rPr lang="cs-CZ" b="1" dirty="0" err="1"/>
              <a:t>Operating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868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a proces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Program</a:t>
            </a:r>
          </a:p>
          <a:p>
            <a:pPr lvl="1"/>
            <a:r>
              <a:rPr lang="cs-CZ" dirty="0"/>
              <a:t>Soubor přesně definovaného formátu obsahující</a:t>
            </a:r>
          </a:p>
          <a:p>
            <a:pPr lvl="2"/>
            <a:r>
              <a:rPr lang="cs-CZ" dirty="0"/>
              <a:t>Posloupnost instrukcí, případně sdílená více procesy</a:t>
            </a:r>
          </a:p>
          <a:p>
            <a:pPr lvl="2"/>
            <a:r>
              <a:rPr lang="cs-CZ" dirty="0"/>
              <a:t>Data potřebná k provedení stanoveného úkolu</a:t>
            </a:r>
          </a:p>
          <a:p>
            <a:r>
              <a:rPr lang="pt-BR" dirty="0"/>
              <a:t>Proces (</a:t>
            </a:r>
            <a:r>
              <a:rPr lang="cs-CZ" dirty="0" err="1"/>
              <a:t>Task</a:t>
            </a:r>
            <a:r>
              <a:rPr lang="pt-BR" dirty="0"/>
              <a:t>)</a:t>
            </a:r>
          </a:p>
          <a:p>
            <a:pPr lvl="1"/>
            <a:r>
              <a:rPr lang="cs-CZ" dirty="0"/>
              <a:t>Akt provádění programu, instance výpočtu podle programu</a:t>
            </a:r>
          </a:p>
          <a:p>
            <a:pPr lvl="1"/>
            <a:r>
              <a:rPr lang="cs-CZ" dirty="0"/>
              <a:t>Proces je systémový objekt – jednotka aktivity </a:t>
            </a:r>
            <a:r>
              <a:rPr lang="cs-CZ" dirty="0" err="1"/>
              <a:t>charakterizovatelná</a:t>
            </a:r>
            <a:r>
              <a:rPr lang="cs-CZ" dirty="0"/>
              <a:t> prováděním posloupnosti instrukcí, okamžitým stavem a relevantní množinou systémových zdrojů</a:t>
            </a:r>
          </a:p>
        </p:txBody>
      </p:sp>
    </p:spTree>
    <p:extLst>
      <p:ext uri="{BB962C8B-B14F-4D97-AF65-F5344CB8AC3E}">
        <p14:creationId xmlns:p14="http://schemas.microsoft.com/office/powerpoint/2010/main" val="161376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a proces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Proces (</a:t>
            </a:r>
            <a:r>
              <a:rPr lang="cs-CZ" dirty="0" err="1"/>
              <a:t>pokr</a:t>
            </a:r>
            <a:r>
              <a:rPr lang="cs-CZ" dirty="0"/>
              <a:t>.)</a:t>
            </a:r>
          </a:p>
          <a:p>
            <a:pPr lvl="1"/>
            <a:r>
              <a:rPr lang="cs-CZ" dirty="0"/>
              <a:t>Je charakterizovaný svým kontextem</a:t>
            </a:r>
          </a:p>
          <a:p>
            <a:pPr lvl="2"/>
            <a:r>
              <a:rPr lang="cs-CZ" dirty="0"/>
              <a:t>OS přiděluje prostor ve FAP procesům, ne programům, proces vlastní obraz virtuálního (logického) adresového prostoru uchovávaný na vnější paměti, proces může vlastnit soubory, I/O zařízení, okna na obrazovce, komunikační kanály k jiným procesům </a:t>
            </a:r>
            <a:r>
              <a:rPr lang="cs-CZ" i="1" dirty="0"/>
              <a:t>(</a:t>
            </a:r>
            <a:r>
              <a:rPr lang="cs-CZ" i="1" dirty="0" err="1"/>
              <a:t>sockets</a:t>
            </a:r>
            <a:r>
              <a:rPr lang="cs-CZ" i="1" dirty="0"/>
              <a:t>), </a:t>
            </a:r>
            <a:r>
              <a:rPr lang="cs-CZ" dirty="0"/>
              <a:t>...</a:t>
            </a:r>
          </a:p>
          <a:p>
            <a:pPr lvl="1"/>
            <a:r>
              <a:rPr lang="cs-CZ" dirty="0"/>
              <a:t>OS přiděluje procesu čas procesoru, proces drží procesor = </a:t>
            </a:r>
            <a:r>
              <a:rPr lang="cs-CZ" b="1" dirty="0"/>
              <a:t>běží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85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 je to</a:t>
            </a:r>
            <a:r>
              <a:rPr lang="cs-CZ" altLang="cs-CZ" dirty="0"/>
              <a:t> proces?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 spuštěný program máme řadu pojmenování</a:t>
            </a:r>
          </a:p>
          <a:p>
            <a:pPr lvl="1"/>
            <a:r>
              <a:rPr lang="cs-CZ" dirty="0"/>
              <a:t>Dávkové systémy – úlohy, dávky, </a:t>
            </a:r>
            <a:r>
              <a:rPr lang="cs-CZ" dirty="0" err="1"/>
              <a:t>jobs</a:t>
            </a:r>
            <a:endParaRPr lang="cs-CZ" dirty="0"/>
          </a:p>
          <a:p>
            <a:pPr lvl="1"/>
            <a:r>
              <a:rPr lang="cs-CZ" dirty="0" err="1"/>
              <a:t>Multitaskingové</a:t>
            </a:r>
            <a:r>
              <a:rPr lang="cs-CZ" dirty="0"/>
              <a:t> systémy – procesy, vlákna</a:t>
            </a:r>
          </a:p>
          <a:p>
            <a:r>
              <a:rPr lang="cs-CZ" dirty="0"/>
              <a:t>Společné pojmenování pro spuštěný program je </a:t>
            </a:r>
            <a:r>
              <a:rPr lang="cs-CZ" b="1" dirty="0"/>
              <a:t>proces</a:t>
            </a:r>
            <a:r>
              <a:rPr lang="cs-CZ" dirty="0"/>
              <a:t> </a:t>
            </a:r>
          </a:p>
          <a:p>
            <a:r>
              <a:rPr lang="cs-CZ" dirty="0"/>
              <a:t>Dále zavádíme pojem </a:t>
            </a:r>
            <a:r>
              <a:rPr lang="cs-CZ" b="1" dirty="0"/>
              <a:t>vlákno</a:t>
            </a:r>
            <a:r>
              <a:rPr lang="cs-CZ" dirty="0"/>
              <a:t> pro „dílčí“ proces v rámci procesu</a:t>
            </a:r>
          </a:p>
          <a:p>
            <a:pPr lvl="1"/>
            <a:r>
              <a:rPr lang="cs-CZ" dirty="0"/>
              <a:t>Abstrakce jedné z možných sekvenčních činností procesu</a:t>
            </a:r>
          </a:p>
          <a:p>
            <a:pPr lvl="1"/>
            <a:r>
              <a:rPr lang="cs-CZ" dirty="0"/>
              <a:t>Proces zahrnuje mimo prostředí běhu alespoň jedno vlákno</a:t>
            </a:r>
          </a:p>
          <a:p>
            <a:pPr lvl="2"/>
            <a:r>
              <a:rPr lang="cs-CZ" dirty="0"/>
              <a:t>Může se realizovat pomocí několika vláken</a:t>
            </a:r>
          </a:p>
        </p:txBody>
      </p:sp>
    </p:spTree>
    <p:extLst>
      <p:ext uri="{BB962C8B-B14F-4D97-AF65-F5344CB8AC3E}">
        <p14:creationId xmlns:p14="http://schemas.microsoft.com/office/powerpoint/2010/main" val="111723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Data nutná pro správu a řízení procesů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Stavové informace</a:t>
            </a:r>
          </a:p>
          <a:p>
            <a:pPr lvl="1"/>
            <a:r>
              <a:rPr lang="cs-CZ" dirty="0"/>
              <a:t>Registry procesoru</a:t>
            </a:r>
          </a:p>
          <a:p>
            <a:pPr lvl="2"/>
            <a:r>
              <a:rPr lang="cs-CZ" dirty="0"/>
              <a:t>Obecné (</a:t>
            </a:r>
            <a:r>
              <a:rPr lang="cs-CZ" dirty="0" err="1"/>
              <a:t>střadače</a:t>
            </a:r>
            <a:r>
              <a:rPr lang="cs-CZ" dirty="0"/>
              <a:t>, ... ), speciální</a:t>
            </a:r>
          </a:p>
          <a:p>
            <a:pPr lvl="2"/>
            <a:r>
              <a:rPr lang="cs-CZ" dirty="0"/>
              <a:t>Stav procesoru, ukazatelé zásobníku, ukazatelé haldy, čítač instrukcí</a:t>
            </a:r>
          </a:p>
          <a:p>
            <a:pPr lvl="2"/>
            <a:r>
              <a:rPr lang="cs-CZ" dirty="0"/>
              <a:t>Registr s návratovou adresou, ...</a:t>
            </a:r>
          </a:p>
          <a:p>
            <a:pPr lvl="1"/>
            <a:r>
              <a:rPr lang="cs-CZ" dirty="0"/>
              <a:t>Běží, čeká na událost, je připravený běžet, …</a:t>
            </a:r>
          </a:p>
        </p:txBody>
      </p:sp>
    </p:spTree>
    <p:extLst>
      <p:ext uri="{BB962C8B-B14F-4D97-AF65-F5344CB8AC3E}">
        <p14:creationId xmlns:p14="http://schemas.microsoft.com/office/powerpoint/2010/main" val="422796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Data nutná pro správu a řízení procesů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Informace nutné pro správu a řízení procesů</a:t>
            </a:r>
          </a:p>
          <a:p>
            <a:pPr lvl="1"/>
            <a:r>
              <a:rPr lang="cs-CZ" dirty="0"/>
              <a:t>Priorita procesu, stav procesu</a:t>
            </a:r>
          </a:p>
          <a:p>
            <a:pPr lvl="1"/>
            <a:r>
              <a:rPr lang="cs-CZ" dirty="0"/>
              <a:t>Informace o používání zdrojů systému procesem</a:t>
            </a:r>
          </a:p>
          <a:p>
            <a:pPr lvl="2"/>
            <a:r>
              <a:rPr lang="cs-CZ" dirty="0"/>
              <a:t>Spotřebovaný čas procesoru, doba běhu</a:t>
            </a:r>
          </a:p>
          <a:p>
            <a:r>
              <a:rPr lang="cs-CZ" dirty="0"/>
              <a:t>PID (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identifier</a:t>
            </a:r>
            <a:r>
              <a:rPr lang="cs-CZ" dirty="0"/>
              <a:t>), účet vlastníka procesu, seznam I/O zařízení vlastněných procesem, seznam otevřených souborů, ukazatelé vyrovnávacích pamětí používaných pro otevřené soubory, ...</a:t>
            </a:r>
          </a:p>
          <a:p>
            <a:r>
              <a:rPr lang="cs-CZ" dirty="0"/>
              <a:t>Informace o používaných prostorech v operační paměti</a:t>
            </a:r>
          </a:p>
          <a:p>
            <a:pPr lvl="1"/>
            <a:r>
              <a:rPr lang="cs-CZ" dirty="0"/>
              <a:t>Báze, délka oblasti </a:t>
            </a:r>
            <a:r>
              <a:rPr lang="cs-CZ" i="1" dirty="0"/>
              <a:t>I </a:t>
            </a:r>
            <a:r>
              <a:rPr lang="cs-CZ" dirty="0"/>
              <a:t>stránkovací tabulka při </a:t>
            </a:r>
            <a:r>
              <a:rPr lang="cs-CZ" dirty="0" err="1"/>
              <a:t>virtualizaci</a:t>
            </a:r>
            <a:r>
              <a:rPr lang="cs-CZ" dirty="0"/>
              <a:t> paměti</a:t>
            </a:r>
          </a:p>
          <a:p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2651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Informace OS o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600" dirty="0" err="1"/>
              <a:t>Process</a:t>
            </a:r>
            <a:r>
              <a:rPr lang="cs-CZ" altLang="cs-CZ" sz="2600" dirty="0"/>
              <a:t> </a:t>
            </a:r>
            <a:r>
              <a:rPr lang="cs-CZ" altLang="cs-CZ" sz="2600" dirty="0" err="1"/>
              <a:t>Control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Block</a:t>
            </a:r>
            <a:r>
              <a:rPr lang="cs-CZ" altLang="cs-CZ" sz="2600" dirty="0"/>
              <a:t> </a:t>
            </a:r>
            <a:r>
              <a:rPr lang="cs-CZ" sz="2800" dirty="0"/>
              <a:t>–</a:t>
            </a:r>
            <a:r>
              <a:rPr lang="cs-CZ" altLang="cs-CZ" sz="2600" dirty="0"/>
              <a:t> tabulka obsahující informace potřebné pro definici a správu procesu (udržovaná OS)</a:t>
            </a:r>
          </a:p>
          <a:p>
            <a:pPr lvl="1"/>
            <a:r>
              <a:rPr lang="cs-CZ" altLang="cs-CZ" sz="2400" dirty="0"/>
              <a:t>Id procesu a jeho priorita</a:t>
            </a:r>
          </a:p>
          <a:p>
            <a:pPr lvl="1"/>
            <a:r>
              <a:rPr lang="cs-CZ" altLang="cs-CZ" sz="2400" dirty="0"/>
              <a:t>Stav procesu (běžící, připravený, …)</a:t>
            </a:r>
          </a:p>
          <a:p>
            <a:pPr lvl="1"/>
            <a:r>
              <a:rPr lang="cs-CZ" altLang="cs-CZ" sz="2400" dirty="0"/>
              <a:t>Čítač instrukcí</a:t>
            </a:r>
          </a:p>
          <a:p>
            <a:pPr lvl="1"/>
            <a:r>
              <a:rPr lang="cs-CZ" altLang="cs-CZ" sz="2400" dirty="0"/>
              <a:t>Registry procesoru</a:t>
            </a:r>
          </a:p>
          <a:p>
            <a:pPr lvl="1"/>
            <a:r>
              <a:rPr lang="cs-CZ" altLang="cs-CZ" sz="2400" dirty="0"/>
              <a:t>Informace potřebné pro správu paměti</a:t>
            </a:r>
          </a:p>
          <a:p>
            <a:pPr lvl="1"/>
            <a:r>
              <a:rPr lang="cs-CZ" altLang="cs-CZ" sz="2400" dirty="0"/>
              <a:t>Informace potřebné pro správu I/O</a:t>
            </a:r>
          </a:p>
          <a:p>
            <a:pPr lvl="1"/>
            <a:r>
              <a:rPr lang="cs-CZ" altLang="cs-CZ" sz="2400" dirty="0"/>
              <a:t>Účtovací informace</a:t>
            </a:r>
          </a:p>
          <a:p>
            <a:pPr lvl="1"/>
            <a:r>
              <a:rPr lang="cs-CZ" altLang="cs-CZ" sz="2400" dirty="0"/>
              <a:t>...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8" t="739" r="28018" b="554"/>
          <a:stretch>
            <a:fillRect/>
          </a:stretch>
        </p:blipFill>
        <p:spPr bwMode="auto">
          <a:xfrm>
            <a:off x="6300788" y="1628800"/>
            <a:ext cx="250825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2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Stavy procesu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se může nacházet v jednom ze stavů</a:t>
            </a:r>
          </a:p>
          <a:p>
            <a:pPr lvl="1"/>
            <a:r>
              <a:rPr lang="cs-CZ" dirty="0"/>
              <a:t>Nový (</a:t>
            </a:r>
            <a:r>
              <a:rPr lang="cs-CZ" dirty="0" err="1"/>
              <a:t>new</a:t>
            </a:r>
            <a:r>
              <a:rPr lang="cs-CZ" dirty="0"/>
              <a:t>) – právě vytvořený proces</a:t>
            </a:r>
          </a:p>
          <a:p>
            <a:pPr lvl="1"/>
            <a:r>
              <a:rPr lang="cs-CZ" dirty="0"/>
              <a:t>Běžící (</a:t>
            </a:r>
            <a:r>
              <a:rPr lang="cs-CZ" dirty="0" err="1"/>
              <a:t>running</a:t>
            </a:r>
            <a:r>
              <a:rPr lang="cs-CZ" dirty="0"/>
              <a:t>) – některý procesor právě vykonává instrukce procesu</a:t>
            </a:r>
          </a:p>
          <a:p>
            <a:pPr lvl="1"/>
            <a:r>
              <a:rPr lang="cs-CZ" dirty="0"/>
              <a:t>Čekající (</a:t>
            </a:r>
            <a:r>
              <a:rPr lang="cs-CZ" dirty="0" err="1"/>
              <a:t>waiting</a:t>
            </a:r>
            <a:r>
              <a:rPr lang="cs-CZ" dirty="0"/>
              <a:t>) – čeká na určitou událost</a:t>
            </a:r>
          </a:p>
          <a:p>
            <a:pPr lvl="1"/>
            <a:r>
              <a:rPr lang="cs-CZ" dirty="0"/>
              <a:t>Připravený (</a:t>
            </a:r>
            <a:r>
              <a:rPr lang="cs-CZ" dirty="0" err="1"/>
              <a:t>ready</a:t>
            </a:r>
            <a:r>
              <a:rPr lang="cs-CZ" dirty="0"/>
              <a:t>) – čeká na přidělení času procesoru</a:t>
            </a:r>
          </a:p>
          <a:p>
            <a:pPr lvl="1"/>
            <a:r>
              <a:rPr lang="cs-CZ" dirty="0"/>
              <a:t>Ukončený (</a:t>
            </a:r>
            <a:r>
              <a:rPr lang="cs-CZ" dirty="0" err="1"/>
              <a:t>terminated</a:t>
            </a:r>
            <a:r>
              <a:rPr lang="cs-CZ" dirty="0"/>
              <a:t>) – ukončil své provádění</a:t>
            </a:r>
          </a:p>
        </p:txBody>
      </p:sp>
    </p:spTree>
    <p:extLst>
      <p:ext uri="{BB962C8B-B14F-4D97-AF65-F5344CB8AC3E}">
        <p14:creationId xmlns:p14="http://schemas.microsoft.com/office/powerpoint/2010/main" val="238154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Stavy procesu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25693" r="591" b="25545"/>
          <a:stretch>
            <a:fillRect/>
          </a:stretch>
        </p:blipFill>
        <p:spPr>
          <a:xfrm>
            <a:off x="467618" y="1628675"/>
            <a:ext cx="8424862" cy="4392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6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Vnitřní struktura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Existuje řada přístupů a implementací</a:t>
            </a:r>
          </a:p>
          <a:p>
            <a:pPr lvl="1"/>
            <a:r>
              <a:rPr lang="cs-CZ" altLang="cs-CZ" dirty="0"/>
              <a:t>Jedno velké monolitické jádro</a:t>
            </a:r>
          </a:p>
          <a:p>
            <a:pPr lvl="1"/>
            <a:r>
              <a:rPr lang="cs-CZ" altLang="cs-CZ" dirty="0"/>
              <a:t>Modulární, hierarchický přístup</a:t>
            </a:r>
          </a:p>
          <a:p>
            <a:pPr lvl="1"/>
            <a:r>
              <a:rPr lang="cs-CZ" altLang="cs-CZ" dirty="0"/>
              <a:t>Malé jádro a samostatné procesy</a:t>
            </a:r>
          </a:p>
          <a:p>
            <a:r>
              <a:rPr lang="cs-CZ" altLang="cs-CZ" dirty="0"/>
              <a:t>Struktura mnoha OS je poznamenána historií OS a původními záměry, které se mohou od současného stavu radikálně lišit</a:t>
            </a:r>
          </a:p>
        </p:txBody>
      </p:sp>
    </p:spTree>
    <p:extLst>
      <p:ext uri="{BB962C8B-B14F-4D97-AF65-F5344CB8AC3E}">
        <p14:creationId xmlns:p14="http://schemas.microsoft.com/office/powerpoint/2010/main" val="553543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Stavy procesu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User1\Disk Google\Flash\!!Lektor\Vyuka\PB169\PrezentacePrednasky\img\05_proce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7715"/>
            <a:ext cx="8642350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6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Vytvoření procesu, přepnutí </a:t>
            </a:r>
            <a:r>
              <a:rPr lang="cs-CZ" dirty="0"/>
              <a:t>z </a:t>
            </a:r>
            <a:r>
              <a:rPr lang="pt-BR" dirty="0"/>
              <a:t>proces</a:t>
            </a:r>
            <a:r>
              <a:rPr lang="cs-CZ" dirty="0"/>
              <a:t>u na</a:t>
            </a:r>
            <a:r>
              <a:rPr lang="pt-BR" dirty="0"/>
              <a:t>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OS rozhodl, že vytvoří nový proces</a:t>
            </a:r>
          </a:p>
          <a:p>
            <a:pPr lvl="1"/>
            <a:r>
              <a:rPr lang="cs-CZ" dirty="0"/>
              <a:t>Přidělí novému procesu jedinečný id</a:t>
            </a:r>
          </a:p>
          <a:p>
            <a:pPr lvl="1"/>
            <a:r>
              <a:rPr lang="cs-CZ" dirty="0"/>
              <a:t>Vyhradí ve fyzickém adresovém prostoru místo </a:t>
            </a:r>
            <a:r>
              <a:rPr lang="pl-PL" dirty="0"/>
              <a:t>pro každou potřebnou komponentu obrazu procesu</a:t>
            </a:r>
          </a:p>
          <a:p>
            <a:pPr lvl="1"/>
            <a:r>
              <a:rPr lang="cs-CZ" dirty="0"/>
              <a:t>Inicializuje PCB</a:t>
            </a:r>
          </a:p>
          <a:p>
            <a:pPr lvl="1"/>
            <a:r>
              <a:rPr lang="cs-CZ" dirty="0"/>
              <a:t>Proces zařadí do vhodné fronty (mezi připravené procesy)</a:t>
            </a:r>
          </a:p>
          <a:p>
            <a:pPr lvl="1"/>
            <a:r>
              <a:rPr lang="cs-CZ" dirty="0"/>
              <a:t>Vytvoří nebo doplní potřebné datové struktury (účtovací soubor apod.)</a:t>
            </a:r>
          </a:p>
          <a:p>
            <a:r>
              <a:rPr lang="pt-BR" dirty="0"/>
              <a:t>Příčiny přepnutí </a:t>
            </a:r>
            <a:r>
              <a:rPr lang="cs-CZ" dirty="0"/>
              <a:t>z </a:t>
            </a:r>
            <a:r>
              <a:rPr lang="pt-BR" dirty="0"/>
              <a:t>proces</a:t>
            </a:r>
            <a:r>
              <a:rPr lang="cs-CZ" dirty="0"/>
              <a:t>u na</a:t>
            </a:r>
            <a:r>
              <a:rPr lang="pt-BR" dirty="0"/>
              <a:t> OS</a:t>
            </a:r>
          </a:p>
          <a:p>
            <a:pPr lvl="1"/>
            <a:r>
              <a:rPr lang="cs-CZ" dirty="0"/>
              <a:t>Přerušením –</a:t>
            </a:r>
            <a:r>
              <a:rPr lang="cs-CZ" i="1" dirty="0"/>
              <a:t> </a:t>
            </a:r>
            <a:r>
              <a:rPr lang="cs-CZ" dirty="0"/>
              <a:t>je nutná reakce OS na asynchronní událost, externí vůči běžícímu procesu (I/O, časovač, výpadek, ... )</a:t>
            </a:r>
          </a:p>
          <a:p>
            <a:pPr lvl="1"/>
            <a:r>
              <a:rPr lang="cs-CZ" dirty="0"/>
              <a:t>Synchronním přerušením –</a:t>
            </a:r>
            <a:r>
              <a:rPr lang="cs-CZ" i="1" dirty="0"/>
              <a:t> </a:t>
            </a:r>
            <a:r>
              <a:rPr lang="cs-CZ" dirty="0"/>
              <a:t>je nutná reakce OS na událost </a:t>
            </a:r>
            <a:r>
              <a:rPr lang="cs-CZ" dirty="0" err="1"/>
              <a:t>souvi</a:t>
            </a:r>
            <a:r>
              <a:rPr lang="cs-CZ" dirty="0"/>
              <a:t>-sející s prováděnou instrukcí (chyba, výjimka, volání služby OS)</a:t>
            </a:r>
          </a:p>
          <a:p>
            <a:pPr lvl="1"/>
            <a:r>
              <a:rPr lang="cs-CZ" dirty="0"/>
              <a:t>OS obslouží příčinu přerušení a rozhodne o dalším postupu</a:t>
            </a:r>
          </a:p>
        </p:txBody>
      </p:sp>
    </p:spTree>
    <p:extLst>
      <p:ext uri="{BB962C8B-B14F-4D97-AF65-F5344CB8AC3E}">
        <p14:creationId xmlns:p14="http://schemas.microsoft.com/office/powerpoint/2010/main" val="82106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Přepnutí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User1\Disk Google\Flash\!!Lektor\Vyuka\PB169\PrezentacePrednasky\img\05_procesy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739261" cy="48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9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Přepnutí kontextu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Vyžádá se služba, akceptuje se některé asynchronní přerušení, obslouží se a nově se vybere jiný běžící proces</a:t>
            </a:r>
          </a:p>
          <a:p>
            <a:r>
              <a:rPr lang="cs-CZ" dirty="0"/>
              <a:t>Když OS přepojuje CPU z procesu X na proces Y, musí</a:t>
            </a:r>
          </a:p>
          <a:p>
            <a:pPr lvl="1"/>
            <a:r>
              <a:rPr lang="cs-CZ" dirty="0"/>
              <a:t>Uchovat (uložit v PCB procesu X) stav původně běžícího procesu</a:t>
            </a:r>
          </a:p>
          <a:p>
            <a:pPr lvl="1"/>
            <a:r>
              <a:rPr lang="cs-CZ" dirty="0"/>
              <a:t>Zavést stav nově běžícího procesu (z PCB procesu Y)</a:t>
            </a:r>
          </a:p>
          <a:p>
            <a:r>
              <a:rPr lang="cs-CZ" dirty="0"/>
              <a:t>Přepnutí kontextu představuje režijní ztrátu (zátěž)</a:t>
            </a:r>
          </a:p>
          <a:p>
            <a:pPr lvl="1"/>
            <a:r>
              <a:rPr lang="cs-CZ" dirty="0"/>
              <a:t>Během přepínání systém nedělá nic efektivního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84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Přepnutí kontextu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Doba přepnutí závisí na konkrétní HW platformě</a:t>
            </a:r>
          </a:p>
          <a:p>
            <a:pPr lvl="1"/>
            <a:r>
              <a:rPr lang="cs-CZ" dirty="0"/>
              <a:t>Počet registrů procesoru, speciální instrukce pro uložení/načtení všech registrů procesoru apod.</a:t>
            </a:r>
          </a:p>
          <a:p>
            <a:r>
              <a:rPr lang="cs-CZ" dirty="0"/>
              <a:t>Při přerušení musí procesor</a:t>
            </a:r>
          </a:p>
          <a:p>
            <a:pPr lvl="1"/>
            <a:r>
              <a:rPr lang="cs-CZ" dirty="0"/>
              <a:t>Uchovat čítač instrukcí</a:t>
            </a:r>
          </a:p>
          <a:p>
            <a:pPr lvl="1"/>
            <a:r>
              <a:rPr lang="cs-CZ" dirty="0"/>
              <a:t>Zavést do čítače instrukcí hodnotou adresy vstupního bodu ovladače přerušení z vektoru přerušení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387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Vytvoření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Rodič vytváří potomky (další procesy)</a:t>
            </a:r>
          </a:p>
          <a:p>
            <a:r>
              <a:rPr lang="cs-CZ" dirty="0"/>
              <a:t>Potomci mohou vytvářet další potomky …</a:t>
            </a:r>
          </a:p>
          <a:p>
            <a:r>
              <a:rPr lang="cs-CZ" dirty="0"/>
              <a:t>Vzniká strom procesů</a:t>
            </a:r>
          </a:p>
          <a:p>
            <a:r>
              <a:rPr lang="cs-CZ" dirty="0"/>
              <a:t>Sdílení zdrojů – varianty při vytváření potomků</a:t>
            </a:r>
          </a:p>
          <a:p>
            <a:pPr lvl="1"/>
            <a:r>
              <a:rPr lang="cs-CZ" dirty="0"/>
              <a:t>Rodič a potomek sdílejí zdroje původně vlastněné rodičem</a:t>
            </a:r>
          </a:p>
          <a:p>
            <a:pPr lvl="1"/>
            <a:r>
              <a:rPr lang="cs-CZ" dirty="0"/>
              <a:t>Potomek sdílí rodičem vyčleněnou podmnožinu zdrojů s rodičem</a:t>
            </a:r>
          </a:p>
          <a:p>
            <a:pPr lvl="1"/>
            <a:r>
              <a:rPr lang="cs-CZ" dirty="0"/>
              <a:t>Potomek a rodič jsou plně samostatné procesy, nesdílí žádný zdroj</a:t>
            </a:r>
          </a:p>
          <a:p>
            <a:r>
              <a:rPr lang="cs-CZ" dirty="0"/>
              <a:t>Běh</a:t>
            </a:r>
          </a:p>
          <a:p>
            <a:pPr lvl="1"/>
            <a:r>
              <a:rPr lang="cs-CZ" dirty="0"/>
              <a:t>Rodič a potomek mohou běžet souběžně</a:t>
            </a:r>
          </a:p>
          <a:p>
            <a:pPr lvl="1"/>
            <a:r>
              <a:rPr lang="cs-CZ" dirty="0"/>
              <a:t>Rodič čeká na ukončení potomka</a:t>
            </a:r>
          </a:p>
        </p:txBody>
      </p:sp>
    </p:spTree>
    <p:extLst>
      <p:ext uri="{BB962C8B-B14F-4D97-AF65-F5344CB8AC3E}">
        <p14:creationId xmlns:p14="http://schemas.microsoft.com/office/powerpoint/2010/main" val="1649652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Ukončení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Proces provede poslední příkaz a sám požádá OS o ukončení</a:t>
            </a:r>
          </a:p>
          <a:p>
            <a:pPr lvl="1"/>
            <a:r>
              <a:rPr lang="cs-CZ" dirty="0"/>
              <a:t>Výstupní data procesu se předají rodiči (pokud o to má zájem – např. čeká na ukončení potomka voláním </a:t>
            </a:r>
            <a:r>
              <a:rPr lang="cs-CZ" dirty="0" err="1"/>
              <a:t>wait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Zdroje končícího procesu se uvolňují operačním systémem</a:t>
            </a:r>
          </a:p>
          <a:p>
            <a:r>
              <a:rPr lang="cs-CZ" dirty="0"/>
              <a:t>O ukončení procesu žádá jeho rodič (nebo jiný proces s dostatečnými právy), protože např.</a:t>
            </a:r>
          </a:p>
          <a:p>
            <a:pPr lvl="1"/>
            <a:r>
              <a:rPr lang="cs-CZ" dirty="0"/>
              <a:t>Potomek překročil stanovenou kvótu přidělených zdrojů</a:t>
            </a:r>
          </a:p>
          <a:p>
            <a:pPr lvl="1"/>
            <a:r>
              <a:rPr lang="cs-CZ" dirty="0"/>
              <a:t>Úkol přidělený potomkovi rodič již dále nepotřebuje</a:t>
            </a:r>
          </a:p>
          <a:p>
            <a:pPr lvl="1"/>
            <a:r>
              <a:rPr lang="cs-CZ" dirty="0"/>
              <a:t>Rodič končí svoji existenci a nebylo povoleno, aby potomek přežil svého rodiče</a:t>
            </a:r>
          </a:p>
          <a:p>
            <a:pPr lvl="1"/>
            <a:r>
              <a:rPr lang="cs-CZ" dirty="0"/>
              <a:t>Může docházet ke kaskádnímu ukončování (ukončí se celá větev stromu procesů)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801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</a:t>
            </a:r>
            <a:r>
              <a:rPr lang="cs-CZ" altLang="cs-CZ" dirty="0" err="1"/>
              <a:t>říklad</a:t>
            </a:r>
            <a:r>
              <a:rPr lang="cs-CZ" altLang="cs-CZ" dirty="0"/>
              <a:t> </a:t>
            </a:r>
            <a:r>
              <a:rPr lang="cs-CZ" dirty="0"/>
              <a:t>–</a:t>
            </a:r>
            <a:r>
              <a:rPr lang="cs-CZ" altLang="cs-CZ" dirty="0"/>
              <a:t> Linux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volání </a:t>
            </a:r>
            <a:r>
              <a:rPr lang="cs-CZ" dirty="0" err="1"/>
              <a:t>fork</a:t>
            </a:r>
            <a:r>
              <a:rPr lang="cs-CZ" dirty="0"/>
              <a:t>() implementováno jako copy-on-</a:t>
            </a:r>
            <a:r>
              <a:rPr lang="cs-CZ" dirty="0" err="1"/>
              <a:t>write</a:t>
            </a:r>
            <a:r>
              <a:rPr lang="cs-CZ" dirty="0"/>
              <a:t> (tj. dokud paměť není měněna je sdílena a až při pokusu o modifikaci je vytvořena kopie)</a:t>
            </a:r>
          </a:p>
          <a:p>
            <a:r>
              <a:rPr lang="cs-CZ" dirty="0" err="1"/>
              <a:t>vfork</a:t>
            </a:r>
            <a:r>
              <a:rPr lang="cs-CZ" dirty="0"/>
              <a:t> – upravené </a:t>
            </a:r>
            <a:r>
              <a:rPr lang="cs-CZ" dirty="0" err="1"/>
              <a:t>fork</a:t>
            </a:r>
            <a:r>
              <a:rPr lang="cs-CZ" dirty="0"/>
              <a:t>, které nekopíruje stránky paměti rodičovského procesu</a:t>
            </a:r>
          </a:p>
          <a:p>
            <a:pPr lvl="1"/>
            <a:r>
              <a:rPr lang="cs-CZ" dirty="0"/>
              <a:t>Rychlejší</a:t>
            </a:r>
          </a:p>
          <a:p>
            <a:pPr lvl="1"/>
            <a:r>
              <a:rPr lang="cs-CZ" dirty="0"/>
              <a:t>Vhodné pro okamžité spuštění </a:t>
            </a:r>
            <a:r>
              <a:rPr lang="cs-CZ" dirty="0" err="1"/>
              <a:t>execve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60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</a:t>
            </a:r>
            <a:r>
              <a:rPr lang="cs-CZ" altLang="cs-CZ" dirty="0" err="1"/>
              <a:t>říklad</a:t>
            </a:r>
            <a:r>
              <a:rPr lang="cs-CZ" altLang="cs-CZ" dirty="0"/>
              <a:t> </a:t>
            </a:r>
            <a:r>
              <a:rPr lang="cs-CZ" dirty="0"/>
              <a:t>–</a:t>
            </a:r>
            <a:r>
              <a:rPr lang="cs-CZ" altLang="cs-CZ" dirty="0"/>
              <a:t> Linux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clone</a:t>
            </a:r>
            <a:r>
              <a:rPr lang="cs-CZ" dirty="0"/>
              <a:t> – upravené </a:t>
            </a:r>
            <a:r>
              <a:rPr lang="cs-CZ" dirty="0" err="1"/>
              <a:t>fork</a:t>
            </a:r>
            <a:r>
              <a:rPr lang="cs-CZ" dirty="0"/>
              <a:t>, které umožňuje sdílet některé zdroje (například paměť, deskriptory souborů, ovladače signálů) mezi rodičovským a nově vytvořeným procesem.</a:t>
            </a:r>
          </a:p>
          <a:p>
            <a:r>
              <a:rPr lang="cs-CZ" dirty="0"/>
              <a:t>Informace o procesu jsou uloženy ve struktuře </a:t>
            </a:r>
            <a:r>
              <a:rPr lang="cs-CZ" dirty="0" err="1"/>
              <a:t>task_struct</a:t>
            </a:r>
            <a:r>
              <a:rPr lang="cs-CZ" dirty="0"/>
              <a:t> (viz </a:t>
            </a:r>
            <a:r>
              <a:rPr lang="cs-CZ" dirty="0" err="1"/>
              <a:t>usr</a:t>
            </a:r>
            <a:r>
              <a:rPr lang="cs-CZ" dirty="0"/>
              <a:t>/</a:t>
            </a:r>
            <a:r>
              <a:rPr lang="cs-CZ" dirty="0" err="1"/>
              <a:t>include</a:t>
            </a:r>
            <a:r>
              <a:rPr lang="cs-CZ" dirty="0"/>
              <a:t>/</a:t>
            </a:r>
            <a:r>
              <a:rPr lang="cs-CZ" dirty="0" err="1"/>
              <a:t>sched.h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73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</a:t>
            </a:r>
            <a:r>
              <a:rPr lang="cs-CZ" altLang="cs-CZ" dirty="0" err="1"/>
              <a:t>říklad</a:t>
            </a:r>
            <a:r>
              <a:rPr lang="cs-CZ" altLang="cs-CZ" dirty="0"/>
              <a:t> </a:t>
            </a:r>
            <a:r>
              <a:rPr lang="cs-CZ" dirty="0"/>
              <a:t>–</a:t>
            </a:r>
            <a:r>
              <a:rPr lang="cs-CZ" altLang="cs-CZ" dirty="0"/>
              <a:t> Linux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procf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1432"/>
            <a:ext cx="6985000" cy="4687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8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Monolitické 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OS běží kompletně v jaderném paměťovém prostoru (kernel </a:t>
            </a:r>
            <a:r>
              <a:rPr lang="cs-CZ" dirty="0" err="1"/>
              <a:t>space</a:t>
            </a:r>
            <a:r>
              <a:rPr lang="cs-CZ" dirty="0"/>
              <a:t>)</a:t>
            </a:r>
          </a:p>
          <a:p>
            <a:r>
              <a:rPr lang="cs-CZ" dirty="0"/>
              <a:t>Činnosti jednotlivých subsystémů jsou odděleny, ale velice silně provázány</a:t>
            </a:r>
          </a:p>
          <a:p>
            <a:pPr lvl="1"/>
            <a:r>
              <a:rPr lang="cs-CZ" dirty="0"/>
              <a:t>Navíc sdílejí stejný paměťový prostor</a:t>
            </a:r>
          </a:p>
          <a:p>
            <a:r>
              <a:rPr lang="cs-CZ" dirty="0"/>
              <a:t>Například MS-DOS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8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Procesy a vlákna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Program</a:t>
            </a:r>
          </a:p>
          <a:p>
            <a:pPr lvl="1"/>
            <a:r>
              <a:rPr lang="cs-CZ" dirty="0"/>
              <a:t>Soubor definovaného formátu obsahující instrukce, data a další informace potřebné k provedení daného úkolu</a:t>
            </a:r>
          </a:p>
          <a:p>
            <a:r>
              <a:rPr lang="cs-CZ" dirty="0"/>
              <a:t>Proces</a:t>
            </a:r>
          </a:p>
          <a:p>
            <a:pPr lvl="1"/>
            <a:r>
              <a:rPr lang="cs-CZ" dirty="0"/>
              <a:t>Systémový objekt charakterizovaný svým paměťovým prostorem a kontextem (paměť i některé další zdroje jsou přidělovány procesům)</a:t>
            </a:r>
          </a:p>
          <a:p>
            <a:r>
              <a:rPr lang="cs-CZ" dirty="0"/>
              <a:t>Vlákno, také „sled“ </a:t>
            </a:r>
          </a:p>
          <a:p>
            <a:pPr lvl="1"/>
            <a:r>
              <a:rPr lang="cs-CZ" dirty="0"/>
              <a:t>Objekt, který vzniká v rámci procesu, je viditelný pouze uvnitř procesu a je charakterizován svým stavem (CPU se přidělují vláknům)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76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Procesy a vlákna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– jen procesy (ne vlákna)</a:t>
            </a:r>
          </a:p>
          <a:p>
            <a:pPr lvl="1"/>
            <a:r>
              <a:rPr lang="cs-CZ" dirty="0"/>
              <a:t>Proces – jednotka plánování činnosti i jednotka vlastnící prostředky</a:t>
            </a:r>
          </a:p>
          <a:p>
            <a:r>
              <a:rPr lang="cs-CZ" dirty="0"/>
              <a:t>Model – procesy a vlákna</a:t>
            </a:r>
          </a:p>
          <a:p>
            <a:pPr lvl="1"/>
            <a:r>
              <a:rPr lang="cs-CZ" dirty="0"/>
              <a:t>Proces – jednotka vlastnící zdroje</a:t>
            </a:r>
          </a:p>
          <a:p>
            <a:pPr lvl="1"/>
            <a:r>
              <a:rPr lang="cs-CZ" dirty="0"/>
              <a:t>Vlákno – jednotka plánování činnosti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31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Procesy a vlákna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Každé vlákno si udržuje svůj vlastní</a:t>
            </a:r>
          </a:p>
          <a:p>
            <a:pPr lvl="1"/>
            <a:r>
              <a:rPr lang="cs-CZ" dirty="0"/>
              <a:t>Zásobník</a:t>
            </a:r>
          </a:p>
          <a:p>
            <a:pPr lvl="1"/>
            <a:r>
              <a:rPr lang="cs-CZ" dirty="0"/>
              <a:t>PC (Program </a:t>
            </a:r>
            <a:r>
              <a:rPr lang="cs-CZ" dirty="0" err="1"/>
              <a:t>Counter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Registry </a:t>
            </a:r>
          </a:p>
          <a:p>
            <a:pPr lvl="1"/>
            <a:r>
              <a:rPr lang="cs-CZ" dirty="0"/>
              <a:t>TCB (</a:t>
            </a:r>
            <a:r>
              <a:rPr lang="cs-CZ" dirty="0" err="1"/>
              <a:t>Thread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)</a:t>
            </a:r>
          </a:p>
          <a:p>
            <a:r>
              <a:rPr lang="cs-CZ" dirty="0"/>
              <a:t>Vlákno může přistupovat k paměti a ostatním zdrojům svého procesu</a:t>
            </a:r>
          </a:p>
          <a:p>
            <a:pPr lvl="1"/>
            <a:r>
              <a:rPr lang="cs-CZ" dirty="0"/>
              <a:t>Zdroje procesu sdílí všechna vlákna jednoho procesu</a:t>
            </a:r>
          </a:p>
          <a:p>
            <a:pPr lvl="1"/>
            <a:r>
              <a:rPr lang="cs-CZ" dirty="0"/>
              <a:t>Jakmile jedno vlákno změní obsah (nelokální – mimo zásobník) buňky, všechna ostatní vlákna (téhož procesu) to vidí</a:t>
            </a:r>
          </a:p>
          <a:p>
            <a:pPr lvl="1"/>
            <a:r>
              <a:rPr lang="cs-CZ" dirty="0"/>
              <a:t>Soubor otevřený jedním vláknem mají k dispozici všechna ostatní vlákna (téhož procesu)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07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Procesy a vlákna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využít vlákna</a:t>
            </a:r>
          </a:p>
          <a:p>
            <a:pPr lvl="1"/>
            <a:r>
              <a:rPr lang="cs-CZ" dirty="0"/>
              <a:t>Využití multiprocesorových strojů (vlákna jednoho procesu mohou běžet na různých CPU)</a:t>
            </a:r>
          </a:p>
          <a:p>
            <a:pPr lvl="1"/>
            <a:r>
              <a:rPr lang="cs-CZ" dirty="0"/>
              <a:t>Typický příklad</a:t>
            </a:r>
          </a:p>
          <a:p>
            <a:pPr lvl="2"/>
            <a:r>
              <a:rPr lang="cs-CZ" dirty="0"/>
              <a:t>Jedno vlákno provádí uživatelem požadovaný úkol a druhé vlákno překresluje obrazovku</a:t>
            </a:r>
          </a:p>
        </p:txBody>
      </p:sp>
    </p:spTree>
    <p:extLst>
      <p:ext uri="{BB962C8B-B14F-4D97-AF65-F5344CB8AC3E}">
        <p14:creationId xmlns:p14="http://schemas.microsoft.com/office/powerpoint/2010/main" val="4026836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Procesy a vlákna 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1:1</a:t>
            </a:r>
          </a:p>
          <a:p>
            <a:pPr lvl="1"/>
            <a:r>
              <a:rPr lang="cs-CZ" dirty="0"/>
              <a:t>UNIX Systém V, (MS-DOS)</a:t>
            </a:r>
          </a:p>
          <a:p>
            <a:pPr lvl="2"/>
            <a:r>
              <a:rPr lang="cs-CZ" dirty="0"/>
              <a:t>Pojem vlákno neznámý, každé „vlákno“ je procesem s vlastním adresovým prostorem a s vlastními prostředky</a:t>
            </a:r>
          </a:p>
          <a:p>
            <a:r>
              <a:rPr lang="cs-CZ" dirty="0"/>
              <a:t>1:M</a:t>
            </a:r>
          </a:p>
          <a:p>
            <a:pPr lvl="1"/>
            <a:r>
              <a:rPr lang="cs-CZ" dirty="0"/>
              <a:t>OS/2, Windows XP, Mach, …</a:t>
            </a:r>
          </a:p>
          <a:p>
            <a:pPr lvl="2"/>
            <a:r>
              <a:rPr lang="cs-CZ" dirty="0"/>
              <a:t>V rámci jednoho procesu lze vytvořit více vláken</a:t>
            </a:r>
          </a:p>
          <a:p>
            <a:pPr lvl="2"/>
            <a:r>
              <a:rPr lang="cs-CZ" dirty="0"/>
              <a:t>Proces je vlastníkem zdrojů (vlákna sdílejí zdroje procesu)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51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Procesy a vlákna (6)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11763" r="406" b="11763"/>
          <a:stretch>
            <a:fillRect/>
          </a:stretch>
        </p:blipFill>
        <p:spPr bwMode="auto">
          <a:xfrm>
            <a:off x="1115616" y="1751013"/>
            <a:ext cx="7508875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58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Výhody využití vláken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Vlákno se vytvoří rychleji než proces</a:t>
            </a:r>
          </a:p>
          <a:p>
            <a:r>
              <a:rPr lang="cs-CZ" dirty="0"/>
              <a:t>Vlákno se ukončí rychleji než proces</a:t>
            </a:r>
          </a:p>
          <a:p>
            <a:r>
              <a:rPr lang="cs-CZ" dirty="0"/>
              <a:t>Mezi vlákny se rychleji přepíná než mezi procesy</a:t>
            </a:r>
          </a:p>
          <a:p>
            <a:r>
              <a:rPr lang="cs-CZ" dirty="0"/>
              <a:t>Jednodušší programování (jednodušší struktura programu)</a:t>
            </a:r>
          </a:p>
          <a:p>
            <a:r>
              <a:rPr lang="cs-CZ" dirty="0"/>
              <a:t>U multiprocesorových systémů může na různých procesorech běžet více vláken jednoho procesu současně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16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využití vláken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Síťový souborový (nebo i jiný) server</a:t>
            </a:r>
          </a:p>
          <a:p>
            <a:pPr lvl="1"/>
            <a:r>
              <a:rPr lang="cs-CZ" dirty="0"/>
              <a:t>Musí vyřizovat řadu požadavků klientů</a:t>
            </a:r>
          </a:p>
          <a:p>
            <a:pPr lvl="1"/>
            <a:r>
              <a:rPr lang="cs-CZ" dirty="0"/>
              <a:t>Pro vyřízení každého požadavku vytváří samostatné vlákno (efektivnější než samostatný proces)</a:t>
            </a:r>
          </a:p>
          <a:p>
            <a:r>
              <a:rPr lang="cs-CZ" dirty="0"/>
              <a:t>Jedno vlákno zobrazuje menu a čte vstup od uživatele a současně druhé vlákno provádí příkazy uživatele</a:t>
            </a:r>
          </a:p>
          <a:p>
            <a:r>
              <a:rPr lang="cs-CZ" dirty="0"/>
              <a:t>Překreslování obrazovky souběžně se zpracováním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196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Problém konzistence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Program se skládá z několika vláken které běží paralelně</a:t>
            </a:r>
          </a:p>
          <a:p>
            <a:r>
              <a:rPr lang="cs-CZ" dirty="0"/>
              <a:t>Výhody</a:t>
            </a:r>
          </a:p>
          <a:p>
            <a:pPr lvl="1"/>
            <a:r>
              <a:rPr lang="cs-CZ" dirty="0"/>
              <a:t>Když vlákno čeká na ukončení I/O operace, může běžet jiné vlákno téhož procesu, aniž by se přepínalo mezi procesy (což je časově náročné)</a:t>
            </a:r>
          </a:p>
          <a:p>
            <a:pPr lvl="1"/>
            <a:r>
              <a:rPr lang="cs-CZ" dirty="0"/>
              <a:t>Vlákna jednoho procesu sdílí paměť a deskriptory otevřených souborů a mohou mezi sebou komunikovat, aniž by k tomu potřebovala služby jádra (což by bylo pomalejší)</a:t>
            </a:r>
          </a:p>
          <a:p>
            <a:r>
              <a:rPr lang="cs-CZ" dirty="0"/>
              <a:t>Konzistence</a:t>
            </a:r>
          </a:p>
          <a:p>
            <a:pPr lvl="1"/>
            <a:r>
              <a:rPr lang="cs-CZ" dirty="0"/>
              <a:t>Vlákna jedné aplikace se proto musí mezi sebou synchronizovat, aby se zachovala konzistentnost dat (musíme zabránit současné modifikace stejných dat dvěma vlákny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3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Problém konzistence </a:t>
            </a:r>
            <a:r>
              <a:rPr lang="cs-CZ" dirty="0"/>
              <a:t>–</a:t>
            </a:r>
            <a:r>
              <a:rPr lang="cs-CZ" altLang="cs-CZ" dirty="0"/>
              <a:t>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Situace</a:t>
            </a:r>
          </a:p>
          <a:p>
            <a:pPr lvl="1"/>
            <a:r>
              <a:rPr lang="cs-CZ" dirty="0"/>
              <a:t>3 proměnné – A, B, C</a:t>
            </a:r>
          </a:p>
          <a:p>
            <a:pPr lvl="1"/>
            <a:r>
              <a:rPr lang="cs-CZ" dirty="0"/>
              <a:t>2 vlákna – T1, T2</a:t>
            </a:r>
          </a:p>
          <a:p>
            <a:pPr lvl="1"/>
            <a:r>
              <a:rPr lang="cs-CZ" dirty="0"/>
              <a:t>Vlákno T1 počítá C = A+B</a:t>
            </a:r>
          </a:p>
          <a:p>
            <a:pPr lvl="1"/>
            <a:r>
              <a:rPr lang="cs-CZ" dirty="0"/>
              <a:t>Vlákno T2 přesouvá hodnotu X z A do B (jakoby z účtu na účet)</a:t>
            </a:r>
          </a:p>
          <a:p>
            <a:r>
              <a:rPr lang="cs-CZ" dirty="0"/>
              <a:t>Představa o chování</a:t>
            </a:r>
          </a:p>
          <a:p>
            <a:pPr lvl="1"/>
            <a:r>
              <a:rPr lang="cs-CZ" dirty="0"/>
              <a:t>T2 dělá A = A-X a B = B+X</a:t>
            </a:r>
          </a:p>
          <a:p>
            <a:pPr lvl="1"/>
            <a:r>
              <a:rPr lang="cs-CZ" dirty="0"/>
              <a:t>T1 počítá konstantní C, tj.  A + B se nezmění</a:t>
            </a:r>
          </a:p>
          <a:p>
            <a:r>
              <a:rPr lang="cs-CZ" dirty="0"/>
              <a:t>Ale jestliže</a:t>
            </a:r>
          </a:p>
          <a:p>
            <a:pPr lvl="1"/>
            <a:r>
              <a:rPr lang="cs-CZ" dirty="0"/>
              <a:t>T1 spočítá A+B poté co T2 udělá A = A-X</a:t>
            </a:r>
          </a:p>
          <a:p>
            <a:pPr lvl="1"/>
            <a:r>
              <a:rPr lang="cs-CZ" dirty="0"/>
              <a:t>Ale dříve než co T2 udělá B = B+X</a:t>
            </a:r>
          </a:p>
          <a:p>
            <a:pPr lvl="1"/>
            <a:r>
              <a:rPr lang="cs-CZ" dirty="0"/>
              <a:t>Pak T1 nezíská správný výsledek C = A+B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44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Hierarchická vrstvová architektura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288"/>
            <a:r>
              <a:rPr lang="cs-CZ" dirty="0"/>
              <a:t>OS se dělí do jistého počtu vrstev (úrovní)</a:t>
            </a:r>
          </a:p>
          <a:p>
            <a:pPr marL="395288"/>
            <a:r>
              <a:rPr lang="cs-CZ" dirty="0"/>
              <a:t>Každá vrstva je budována na funkcionalitě nižších vrstev </a:t>
            </a:r>
          </a:p>
          <a:p>
            <a:pPr marL="395288"/>
            <a:r>
              <a:rPr lang="cs-CZ" dirty="0"/>
              <a:t>Nejnižší vrstva (0) je hardware</a:t>
            </a:r>
          </a:p>
          <a:p>
            <a:pPr marL="395288"/>
            <a:r>
              <a:rPr lang="cs-CZ" dirty="0"/>
              <a:t>Nejvyšší vrstva je uživatelské rozhraní</a:t>
            </a:r>
          </a:p>
          <a:p>
            <a:pPr marL="395288"/>
            <a:r>
              <a:rPr lang="cs-CZ" dirty="0"/>
              <a:t>Pomocí principu modulů jsou vrstvy vybírány tak, aby každá používala funkcí (operací) a služeb pouze vrstvy </a:t>
            </a:r>
            <a:r>
              <a:rPr lang="cs-CZ" i="1" dirty="0"/>
              <a:t>n</a:t>
            </a:r>
            <a:r>
              <a:rPr lang="cs-CZ" dirty="0"/>
              <a:t> – 1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61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Stavy vláken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Tři klíčové stavy vláken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Běžící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Připravené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Čekající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Vlákna se (samostatně) neodkládají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Všechna </a:t>
            </a:r>
            <a:r>
              <a:rPr lang="cs-CZ" altLang="cs-CZ" dirty="0"/>
              <a:t>vlákna jednoho procesu sdílejí stejný adresový prostor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Ukončení procesu ukončuje všechny vlákna existující v rámci tohoto procesu</a:t>
            </a:r>
          </a:p>
        </p:txBody>
      </p:sp>
    </p:spTree>
    <p:extLst>
      <p:ext uri="{BB962C8B-B14F-4D97-AF65-F5344CB8AC3E}">
        <p14:creationId xmlns:p14="http://schemas.microsoft.com/office/powerpoint/2010/main" val="2623712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</a:t>
            </a:r>
            <a:r>
              <a:rPr lang="cs-CZ" altLang="cs-CZ" dirty="0" err="1"/>
              <a:t>říklad</a:t>
            </a:r>
            <a:r>
              <a:rPr lang="cs-CZ" altLang="cs-CZ" dirty="0"/>
              <a:t> </a:t>
            </a:r>
            <a:r>
              <a:rPr lang="cs-CZ" dirty="0"/>
              <a:t>–</a:t>
            </a:r>
            <a:r>
              <a:rPr lang="cs-CZ" altLang="cs-CZ" dirty="0"/>
              <a:t> Win32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Implementuje vlákna na úrovni jádra OS</a:t>
            </a:r>
          </a:p>
          <a:p>
            <a:pPr lvl="1"/>
            <a:r>
              <a:rPr lang="cs-CZ" dirty="0"/>
              <a:t>Implementace je zdařilá, umožňuje mimo jiné paralelní běh vláken jednoho procesu na různých procesorech</a:t>
            </a:r>
          </a:p>
          <a:p>
            <a:r>
              <a:rPr lang="cs-CZ" dirty="0"/>
              <a:t>Služby OS</a:t>
            </a:r>
          </a:p>
          <a:p>
            <a:pPr lvl="1"/>
            <a:r>
              <a:rPr lang="cs-CZ" dirty="0" err="1"/>
              <a:t>CreateThread</a:t>
            </a:r>
            <a:endParaRPr lang="cs-CZ" dirty="0"/>
          </a:p>
          <a:p>
            <a:pPr lvl="1"/>
            <a:r>
              <a:rPr lang="cs-CZ" dirty="0" err="1"/>
              <a:t>ExitThread</a:t>
            </a:r>
            <a:endParaRPr lang="cs-CZ" dirty="0"/>
          </a:p>
          <a:p>
            <a:pPr lvl="1"/>
            <a:r>
              <a:rPr lang="cs-CZ" dirty="0" err="1"/>
              <a:t>GetExitCodeThread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CreateRemoteThread</a:t>
            </a:r>
            <a:r>
              <a:rPr lang="cs-CZ" dirty="0"/>
              <a:t> (vytváří vlákno jiného procesu)</a:t>
            </a:r>
          </a:p>
          <a:p>
            <a:pPr lvl="1"/>
            <a:r>
              <a:rPr lang="cs-CZ" dirty="0" err="1"/>
              <a:t>SuspendThread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91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</a:t>
            </a:r>
            <a:r>
              <a:rPr lang="cs-CZ" altLang="cs-CZ" dirty="0" err="1"/>
              <a:t>říklad</a:t>
            </a:r>
            <a:r>
              <a:rPr lang="cs-CZ" altLang="cs-CZ" dirty="0"/>
              <a:t> </a:t>
            </a:r>
            <a:r>
              <a:rPr lang="cs-CZ" dirty="0"/>
              <a:t>–</a:t>
            </a:r>
            <a:r>
              <a:rPr lang="cs-CZ" altLang="cs-CZ" dirty="0"/>
              <a:t> Win32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Služby OS pokračování</a:t>
            </a:r>
          </a:p>
          <a:p>
            <a:pPr lvl="1"/>
            <a:r>
              <a:rPr lang="cs-CZ" dirty="0" err="1"/>
              <a:t>ResumeThread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GetProcessAffinityMask</a:t>
            </a:r>
            <a:r>
              <a:rPr lang="cs-CZ" dirty="0"/>
              <a:t> (běh vlákna na procesorech)</a:t>
            </a:r>
          </a:p>
          <a:p>
            <a:pPr lvl="1"/>
            <a:r>
              <a:rPr lang="cs-CZ" dirty="0" err="1"/>
              <a:t>SetProcessAffinityMask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SetThreadIdealProcessor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SwitchToThread</a:t>
            </a:r>
            <a:r>
              <a:rPr lang="cs-CZ" dirty="0"/>
              <a:t> (spusť jiný </a:t>
            </a:r>
            <a:r>
              <a:rPr lang="cs-CZ" dirty="0" err="1"/>
              <a:t>thread</a:t>
            </a:r>
            <a:r>
              <a:rPr lang="cs-CZ" dirty="0"/>
              <a:t> – je-li připraven)</a:t>
            </a:r>
          </a:p>
          <a:p>
            <a:pPr lvl="1"/>
            <a:r>
              <a:rPr lang="cs-CZ" dirty="0" err="1"/>
              <a:t>TlsAlloc</a:t>
            </a:r>
            <a:r>
              <a:rPr lang="cs-CZ" dirty="0"/>
              <a:t>, </a:t>
            </a:r>
            <a:r>
              <a:rPr lang="cs-CZ" dirty="0" err="1"/>
              <a:t>TlsFree</a:t>
            </a:r>
            <a:r>
              <a:rPr lang="cs-CZ" dirty="0"/>
              <a:t>, </a:t>
            </a:r>
            <a:r>
              <a:rPr lang="cs-CZ" dirty="0" err="1"/>
              <a:t>TlsSetValue</a:t>
            </a:r>
            <a:r>
              <a:rPr lang="cs-CZ" dirty="0"/>
              <a:t>, </a:t>
            </a:r>
            <a:r>
              <a:rPr lang="cs-CZ" dirty="0" err="1"/>
              <a:t>TlsGetValue</a:t>
            </a:r>
            <a:r>
              <a:rPr lang="cs-CZ" dirty="0"/>
              <a:t> (</a:t>
            </a:r>
            <a:r>
              <a:rPr lang="cs-CZ" dirty="0" err="1"/>
              <a:t>thread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storage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2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Hierarchická vrstvová architektura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5"/>
          <p:cNvSpPr>
            <a:spLocks noChangeArrowheads="1"/>
          </p:cNvSpPr>
          <p:nvPr/>
        </p:nvSpPr>
        <p:spPr bwMode="auto">
          <a:xfrm>
            <a:off x="3742134" y="1804764"/>
            <a:ext cx="4286250" cy="40005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5" name="Obdélník 6"/>
          <p:cNvSpPr>
            <a:spLocks noChangeArrowheads="1"/>
          </p:cNvSpPr>
          <p:nvPr/>
        </p:nvSpPr>
        <p:spPr bwMode="auto">
          <a:xfrm>
            <a:off x="5813821" y="3376389"/>
            <a:ext cx="1785938" cy="2143125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1313259" y="2161951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new</a:t>
            </a:r>
          </a:p>
          <a:p>
            <a:pPr algn="ctr"/>
            <a:r>
              <a:rPr lang="cs-CZ" sz="1600" b="1"/>
              <a:t>operations</a:t>
            </a:r>
          </a:p>
        </p:txBody>
      </p:sp>
      <p:sp>
        <p:nvSpPr>
          <p:cNvPr id="7" name="TextovéPole 8"/>
          <p:cNvSpPr txBox="1">
            <a:spLocks noChangeArrowheads="1"/>
          </p:cNvSpPr>
          <p:nvPr/>
        </p:nvSpPr>
        <p:spPr bwMode="auto">
          <a:xfrm>
            <a:off x="1313259" y="4805139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existing</a:t>
            </a:r>
          </a:p>
          <a:p>
            <a:pPr algn="ctr"/>
            <a:r>
              <a:rPr lang="cs-CZ" sz="1600" b="1"/>
              <a:t>operations</a:t>
            </a:r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3813571" y="3519264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hidden</a:t>
            </a:r>
          </a:p>
          <a:p>
            <a:pPr algn="ctr"/>
            <a:r>
              <a:rPr lang="cs-CZ" sz="1600" b="1"/>
              <a:t>operations</a:t>
            </a:r>
          </a:p>
        </p:txBody>
      </p:sp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5885259" y="2019076"/>
            <a:ext cx="1785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layer </a:t>
            </a:r>
            <a:r>
              <a:rPr lang="cs-CZ" sz="1600" b="1" i="1"/>
              <a:t>M</a:t>
            </a:r>
            <a:endParaRPr lang="cs-CZ" sz="1600" b="1"/>
          </a:p>
        </p:txBody>
      </p:sp>
      <p:sp>
        <p:nvSpPr>
          <p:cNvPr id="10" name="TextovéPole 11"/>
          <p:cNvSpPr txBox="1">
            <a:spLocks noChangeArrowheads="1"/>
          </p:cNvSpPr>
          <p:nvPr/>
        </p:nvSpPr>
        <p:spPr bwMode="auto">
          <a:xfrm>
            <a:off x="6028134" y="3590701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 dirty="0" err="1"/>
              <a:t>layer</a:t>
            </a:r>
            <a:r>
              <a:rPr lang="cs-CZ" sz="1600" b="1" dirty="0"/>
              <a:t> </a:t>
            </a:r>
            <a:r>
              <a:rPr lang="cs-CZ" sz="1600" b="1" i="1" dirty="0"/>
              <a:t>M - 1</a:t>
            </a:r>
            <a:endParaRPr lang="cs-CZ" sz="1600" b="1" dirty="0"/>
          </a:p>
        </p:txBody>
      </p:sp>
      <p:grpSp>
        <p:nvGrpSpPr>
          <p:cNvPr id="11" name="Skupina 41"/>
          <p:cNvGrpSpPr>
            <a:grpSpLocks/>
          </p:cNvGrpSpPr>
          <p:nvPr/>
        </p:nvGrpSpPr>
        <p:grpSpPr bwMode="auto">
          <a:xfrm>
            <a:off x="3165871" y="2276251"/>
            <a:ext cx="71438" cy="357188"/>
            <a:chOff x="1000100" y="4643446"/>
            <a:chExt cx="71438" cy="357190"/>
          </a:xfrm>
        </p:grpSpPr>
        <p:sp>
          <p:nvSpPr>
            <p:cNvPr id="12" name="Elipsa 38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3" name="Elipsa 39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4" name="Elipsa 40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grpSp>
        <p:nvGrpSpPr>
          <p:cNvPr id="15" name="Skupina 41"/>
          <p:cNvGrpSpPr>
            <a:grpSpLocks/>
          </p:cNvGrpSpPr>
          <p:nvPr/>
        </p:nvGrpSpPr>
        <p:grpSpPr bwMode="auto">
          <a:xfrm>
            <a:off x="3027759" y="4919439"/>
            <a:ext cx="71437" cy="357187"/>
            <a:chOff x="1000100" y="4643446"/>
            <a:chExt cx="71438" cy="357190"/>
          </a:xfrm>
        </p:grpSpPr>
        <p:sp>
          <p:nvSpPr>
            <p:cNvPr id="16" name="Elipsa 38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7" name="Elipsa 39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8" name="Elipsa 40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grpSp>
        <p:nvGrpSpPr>
          <p:cNvPr id="19" name="Skupina 41"/>
          <p:cNvGrpSpPr>
            <a:grpSpLocks/>
          </p:cNvGrpSpPr>
          <p:nvPr/>
        </p:nvGrpSpPr>
        <p:grpSpPr bwMode="auto">
          <a:xfrm>
            <a:off x="5170884" y="3633564"/>
            <a:ext cx="71437" cy="357187"/>
            <a:chOff x="1000100" y="4643446"/>
            <a:chExt cx="71438" cy="357190"/>
          </a:xfrm>
        </p:grpSpPr>
        <p:sp>
          <p:nvSpPr>
            <p:cNvPr id="20" name="Elipsa 38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1" name="Elipsa 39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2" name="Elipsa 40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cxnSp>
        <p:nvCxnSpPr>
          <p:cNvPr id="23" name="Přímá spojovací šipka 34"/>
          <p:cNvCxnSpPr>
            <a:cxnSpLocks noChangeShapeType="1"/>
          </p:cNvCxnSpPr>
          <p:nvPr/>
        </p:nvCxnSpPr>
        <p:spPr bwMode="auto">
          <a:xfrm>
            <a:off x="3099196" y="2161951"/>
            <a:ext cx="31321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Přímá spojovací šipka 35"/>
          <p:cNvCxnSpPr>
            <a:cxnSpLocks noChangeShapeType="1"/>
          </p:cNvCxnSpPr>
          <p:nvPr/>
        </p:nvCxnSpPr>
        <p:spPr bwMode="auto">
          <a:xfrm>
            <a:off x="3099196" y="2733451"/>
            <a:ext cx="31321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5" name="Přímá spojovací šipka 38"/>
          <p:cNvCxnSpPr>
            <a:cxnSpLocks noChangeShapeType="1"/>
          </p:cNvCxnSpPr>
          <p:nvPr/>
        </p:nvCxnSpPr>
        <p:spPr bwMode="auto">
          <a:xfrm>
            <a:off x="2956321" y="4805139"/>
            <a:ext cx="313213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Přímá spojovací šipka 39"/>
          <p:cNvCxnSpPr>
            <a:cxnSpLocks noChangeShapeType="1"/>
          </p:cNvCxnSpPr>
          <p:nvPr/>
        </p:nvCxnSpPr>
        <p:spPr bwMode="auto">
          <a:xfrm>
            <a:off x="2956321" y="5376639"/>
            <a:ext cx="313213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Přímá spojovací šipka 40"/>
          <p:cNvCxnSpPr>
            <a:cxnSpLocks noChangeShapeType="1"/>
          </p:cNvCxnSpPr>
          <p:nvPr/>
        </p:nvCxnSpPr>
        <p:spPr bwMode="auto">
          <a:xfrm>
            <a:off x="5099446" y="3519264"/>
            <a:ext cx="10001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" name="Přímá spojovací šipka 42"/>
          <p:cNvCxnSpPr>
            <a:cxnSpLocks noChangeShapeType="1"/>
          </p:cNvCxnSpPr>
          <p:nvPr/>
        </p:nvCxnSpPr>
        <p:spPr bwMode="auto">
          <a:xfrm>
            <a:off x="5099446" y="4090764"/>
            <a:ext cx="10001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6189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Hierarchická vrstvová architektura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Řeší problém přílišné složitosti velkého systému</a:t>
            </a:r>
          </a:p>
          <a:p>
            <a:pPr lvl="1"/>
            <a:r>
              <a:rPr lang="cs-CZ" dirty="0"/>
              <a:t>Provádí se dekompozice velkého problému na několik menších zvládnutelných problémů</a:t>
            </a:r>
          </a:p>
          <a:p>
            <a:r>
              <a:rPr lang="cs-CZ" dirty="0"/>
              <a:t>Každá úroveň řeší konzistentní podmnožinu funkcí</a:t>
            </a:r>
          </a:p>
          <a:p>
            <a:r>
              <a:rPr lang="cs-CZ" dirty="0"/>
              <a:t>Nižší vrstva nabízí vyšší vrstvě „primitivní“ funkce (služby)</a:t>
            </a:r>
          </a:p>
          <a:p>
            <a:r>
              <a:rPr lang="cs-CZ" dirty="0"/>
              <a:t>Nižší vrstva nemůže požadovat provedení služeb vyšší vrstvy</a:t>
            </a:r>
          </a:p>
          <a:p>
            <a:r>
              <a:rPr lang="cs-CZ" dirty="0"/>
              <a:t>Používají se přesně definovaná rozhraní</a:t>
            </a:r>
          </a:p>
          <a:p>
            <a:pPr lvl="1"/>
            <a:r>
              <a:rPr lang="cs-CZ" dirty="0"/>
              <a:t>Jednu vrstvu lze uvnitř modifikovat, aniž to ovlivní ostatní vrstvy – princip modularity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73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Hierarchická vrstvová architektura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5288">
              <a:lnSpc>
                <a:spcPct val="90000"/>
              </a:lnSpc>
            </a:pPr>
            <a:r>
              <a:rPr lang="cs-CZ" dirty="0"/>
              <a:t>Výhodou je modularita OS</a:t>
            </a:r>
          </a:p>
          <a:p>
            <a:pPr marL="395288">
              <a:lnSpc>
                <a:spcPct val="90000"/>
              </a:lnSpc>
            </a:pPr>
            <a:r>
              <a:rPr lang="cs-CZ" dirty="0"/>
              <a:t>Nevýhodou je především vyšší režie a tím pomalejší vykonávání systémových volání</a:t>
            </a:r>
          </a:p>
          <a:p>
            <a:pPr marL="395288">
              <a:lnSpc>
                <a:spcPct val="90000"/>
              </a:lnSpc>
            </a:pPr>
            <a:r>
              <a:rPr lang="cs-CZ" dirty="0"/>
              <a:t>Protože efektivita hraje v jádře OS významnou roli je třeba volit kompromis</a:t>
            </a:r>
          </a:p>
          <a:p>
            <a:pPr marL="795338" lvl="1">
              <a:lnSpc>
                <a:spcPct val="90000"/>
              </a:lnSpc>
            </a:pPr>
            <a:r>
              <a:rPr lang="cs-CZ" dirty="0"/>
              <a:t>Pouze omezený počet úrovní pokrývající vyšší funkcionalitu</a:t>
            </a:r>
          </a:p>
          <a:p>
            <a:pPr marL="795338" lvl="1">
              <a:lnSpc>
                <a:spcPct val="90000"/>
              </a:lnSpc>
            </a:pPr>
            <a:r>
              <a:rPr lang="cs-CZ" dirty="0"/>
              <a:t>Příkladem je první verze Windows NT</a:t>
            </a:r>
          </a:p>
          <a:p>
            <a:pPr marL="1195388" lvl="2">
              <a:lnSpc>
                <a:spcPct val="90000"/>
              </a:lnSpc>
            </a:pPr>
            <a:r>
              <a:rPr lang="cs-CZ" dirty="0"/>
              <a:t>Měly hierarchickou strukturu s řadou vrstev, avšak pro zvýšení výkonu OS bylo ve verzi NT 4.0 rozhodnuto přesunout více funkcionality do jádra a sloučit některé vrstvy</a:t>
            </a:r>
          </a:p>
          <a:p>
            <a:pPr marL="395288"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67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inux_kernel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12" y="72008"/>
            <a:ext cx="898647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4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Struktura s mikrojádrem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Microkernel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/>
              <a:t>Malé jádro OS plnící pouze několik málo nezbytných funkcí</a:t>
            </a:r>
          </a:p>
          <a:p>
            <a:pPr lvl="1"/>
            <a:r>
              <a:rPr lang="cs-CZ" dirty="0"/>
              <a:t>Primitivní správa paměti (adresový prostor)</a:t>
            </a:r>
          </a:p>
          <a:p>
            <a:pPr lvl="1"/>
            <a:r>
              <a:rPr lang="cs-CZ" dirty="0"/>
              <a:t>Komunikace mezi procesy – </a:t>
            </a:r>
            <a:r>
              <a:rPr lang="cs-CZ" dirty="0" err="1"/>
              <a:t>Interprocess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(IPC)</a:t>
            </a:r>
          </a:p>
          <a:p>
            <a:r>
              <a:rPr lang="cs-CZ" dirty="0"/>
              <a:t>Většina funkcí z jádra se přesouvá do „uživatelské“ oblasti</a:t>
            </a:r>
          </a:p>
          <a:p>
            <a:pPr lvl="1"/>
            <a:r>
              <a:rPr lang="cs-CZ" dirty="0"/>
              <a:t>Ovladače HW zařízení, služby systému souborů, </a:t>
            </a:r>
            <a:r>
              <a:rPr lang="cs-CZ" dirty="0" err="1"/>
              <a:t>virtualizace</a:t>
            </a:r>
            <a:r>
              <a:rPr lang="cs-CZ" dirty="0"/>
              <a:t> paměti …</a:t>
            </a:r>
          </a:p>
          <a:p>
            <a:pPr lvl="1"/>
            <a:r>
              <a:rPr lang="cs-CZ" dirty="0"/>
              <a:t>Mezi uživatelskými procesy se komunikuje předáváním zpráv</a:t>
            </a:r>
          </a:p>
        </p:txBody>
      </p:sp>
    </p:spTree>
    <p:extLst>
      <p:ext uri="{BB962C8B-B14F-4D97-AF65-F5344CB8AC3E}">
        <p14:creationId xmlns:p14="http://schemas.microsoft.com/office/powerpoint/2010/main" val="3804632126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seminar_z_asistivních technologi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5302</TotalTime>
  <Words>2994</Words>
  <Application>Microsoft Office PowerPoint</Application>
  <PresentationFormat>Předvádění na obrazovce (4:3)</PresentationFormat>
  <Paragraphs>380</Paragraphs>
  <Slides>42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Arial</vt:lpstr>
      <vt:lpstr>Calibri</vt:lpstr>
      <vt:lpstr>sablona_seminar_z_asistivních technologií</vt:lpstr>
      <vt:lpstr>Procesy a vlákna</vt:lpstr>
      <vt:lpstr>Vnitřní struktura OS</vt:lpstr>
      <vt:lpstr>Monolitické jádro</vt:lpstr>
      <vt:lpstr>Hierarchická vrstvová architektura (1)</vt:lpstr>
      <vt:lpstr>Hierarchická vrstvová architektura (2)</vt:lpstr>
      <vt:lpstr>Hierarchická vrstvová architektura (3)</vt:lpstr>
      <vt:lpstr>Hierarchická vrstvová architektura (4)</vt:lpstr>
      <vt:lpstr>Prezentace aplikace PowerPoint</vt:lpstr>
      <vt:lpstr>Struktura s mikrojádrem (1)</vt:lpstr>
      <vt:lpstr>Struktura s mikrojádrem (2)</vt:lpstr>
      <vt:lpstr>Monolitické jádro a mikrojádro</vt:lpstr>
      <vt:lpstr>Program a proces (1)</vt:lpstr>
      <vt:lpstr>Program a proces (2)</vt:lpstr>
      <vt:lpstr>Co je to proces?</vt:lpstr>
      <vt:lpstr>Data nutná pro správu a řízení procesů (1)</vt:lpstr>
      <vt:lpstr>Data nutná pro správu a řízení procesů (2)</vt:lpstr>
      <vt:lpstr>Informace OS o procesu</vt:lpstr>
      <vt:lpstr>Stavy procesu (1)</vt:lpstr>
      <vt:lpstr>Stavy procesu (2)</vt:lpstr>
      <vt:lpstr>Stavy procesu (3)</vt:lpstr>
      <vt:lpstr>Vytvoření procesu, přepnutí z procesu na OS</vt:lpstr>
      <vt:lpstr>Přepnutí procesu</vt:lpstr>
      <vt:lpstr>Přepnutí kontextu (1)</vt:lpstr>
      <vt:lpstr>Přepnutí kontextu (2)</vt:lpstr>
      <vt:lpstr>Vytvoření procesu</vt:lpstr>
      <vt:lpstr>Ukončení procesu</vt:lpstr>
      <vt:lpstr>Příklad – Linux (1)</vt:lpstr>
      <vt:lpstr>Příklad – Linux (2)</vt:lpstr>
      <vt:lpstr>Příklad – Linux (3)</vt:lpstr>
      <vt:lpstr>Procesy a vlákna (1)</vt:lpstr>
      <vt:lpstr>Procesy a vlákna (2)</vt:lpstr>
      <vt:lpstr>Procesy a vlákna (3)</vt:lpstr>
      <vt:lpstr>Procesy a vlákna (4)</vt:lpstr>
      <vt:lpstr>Procesy a vlákna (5)</vt:lpstr>
      <vt:lpstr>Procesy a vlákna (6)</vt:lpstr>
      <vt:lpstr>Výhody využití vláken</vt:lpstr>
      <vt:lpstr>Příklady využití vláken</vt:lpstr>
      <vt:lpstr>Problém konzistence</vt:lpstr>
      <vt:lpstr>Problém konzistence – příklad</vt:lpstr>
      <vt:lpstr>Stavy vláken</vt:lpstr>
      <vt:lpstr>Příklad – Win32 (1)</vt:lpstr>
      <vt:lpstr>Příklad – Win32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xplhak</dc:creator>
  <cp:lastModifiedBy>xplhak</cp:lastModifiedBy>
  <cp:revision>580</cp:revision>
  <cp:lastPrinted>2016-02-26T09:22:37Z</cp:lastPrinted>
  <dcterms:created xsi:type="dcterms:W3CDTF">2013-02-10T19:29:29Z</dcterms:created>
  <dcterms:modified xsi:type="dcterms:W3CDTF">2017-05-22T08:27:43Z</dcterms:modified>
</cp:coreProperties>
</file>