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9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9.xml.rels" ContentType="application/vnd.openxmlformats-package.relationships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12.png" ContentType="image/png"/>
  <Override PartName="/ppt/media/image11.png" ContentType="image/png"/>
  <Override PartName="/ppt/media/image10.png" ContentType="image/png"/>
  <Override PartName="/ppt/media/image9.png" ContentType="image/png"/>
  <Override PartName="/ppt/media/image8.jpeg" ContentType="image/jpeg"/>
  <Override PartName="/ppt/media/image7.png" ContentType="image/png"/>
  <Override PartName="/ppt/media/image16.png" ContentType="image/png"/>
  <Override PartName="/ppt/media/image13.jpeg" ContentType="image/jpeg"/>
  <Override PartName="/ppt/media/image2.png" ContentType="image/png"/>
  <Override PartName="/ppt/media/image6.jpeg" ContentType="image/jpeg"/>
  <Override PartName="/ppt/media/image15.png" ContentType="image/png"/>
  <Override PartName="/ppt/media/image1.png" ContentType="image/png"/>
  <Override PartName="/ppt/media/image14.png" ContentType="image/png"/>
  <Override PartName="/ppt/media/image4.jpeg" ContentType="image/jpeg"/>
  <Override PartName="/ppt/media/image3.png" ContentType="image/png"/>
  <Override PartName="/ppt/media/image5.jpeg" ContentType="image/jpeg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x="9144000" cy="6858000"/>
  <p:notesSz cx="9926637" cy="679767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f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 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5DB86D0F-A6C4-4A20-AB97-99598271BBDF}" type="slidenum">
              <a:rPr b="0" lang="en-US" sz="1400" spc="-1" strike="noStrike">
                <a:latin typeface="Times New Roman"/>
              </a:rPr>
              <a:t>1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9EEEFA-B5D5-45AA-A186-161C5FB25E5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Algoritmů je více než budeme ukazovat, tohle jsou takové základní a hodně využívané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Budeme se věnovat algoritmům pro jednoprocesorové systémy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Někdy také FIFO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Jednoduchá implementace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ED49410-5AB1-42A9-BAD7-4A3D494B967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Konvojový efekt: Jeden dlouhý proces zhoršuje statistiky dalších procesů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Hodí se, pokud nemáte interaktivní procesy (dávkové úlohy)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CABA280-66EE-48F0-8415-8D2137E87F0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Potkáte ho jak v Linuxu tak i ve Windows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A344729-CC3D-44D6-BD58-00EA139D1FE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Když je kratší než q, tak se nemusí se prostřídat ostatní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8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5B6E4BB-2305-4243-A965-288F11815D1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206A88B-EC41-48B8-BB70-50A3B7F76B5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Musím znát délku kolik bude zabírat procesoru, což často nevím ... Domýšlí ... Odhaduje na základě minulosti procesu (sleduje ten proces a dělá si statistiky) 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Příklad word - stiknu klávesu (jak dlouho to bude trvat - kolik bude potřeba dávek) - vím, kolik to trvalo minule.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Exponenciální průměrování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2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327E01A-FB5A-47D5-A3CD-A8928AC13ED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SRTF - nezajímá mne, co už bylo provedeno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4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1D12389-22F5-48C0-B8C4-F989A806B5E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Racionální zohlednění očekávání uživatelů: zdržení korekce obrazovky po uzavření okna o 2s kvůli emailu je neakceptovatelné, naopak zdržení odeslaní emailu o 2s kvůli korekci obrazovky je akceptovatelné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A6EB17F-753A-4D44-BEE0-A3FB7553438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Priority boost (to co mám na popředí) ... Ale neplatí pro server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Liinux Round robin ... Nice (renice) ... Nastavení priorit -20 - 20 (čím méně tím vyšší priorita)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EAB479C-F0D1-4002-87DE-AAF3EA89501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2000" spc="-1" strike="noStrike">
                <a:latin typeface="Arial"/>
              </a:rPr>
              <a:t>Virtualizace paměti: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- Každý proces má dojem, že má stále k dispozici celý svůj adresový prostor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Časoprostorová lokalita programu – pohybuje se v části, proces je sekvenční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HW + služby procesu pohlídají, že má proces to co potřebuji – mohu mít více procesů v paměti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- Nevyužívá celý prostor najednou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Virtualizace snižuje výkon procesoru (100x zrychlení procesoru, ale aplikace jen třeba 3x)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Proces až do zavedení do vnitřní paměti se pohybuje v logickém adresovém prostoru (instrukce se nemodifikují)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Až při interpretaci instrukce se převádí adresa instrukce z logického adresového prostoru do FAP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LAP je dán strukturou adres instrukčního repertoáru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FAP je dán šířkou adresové sběrnice (kapacita nemusí být naplněna, ale nemůže být více)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LAP bývá kapacitně větší než FAP (šířka adres LAP je vetší)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Chceme je na sebe vázat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8218D01-2E9B-4D01-A4F1-CD95998DAB8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Mikroprogram, který umožní, abychom dynamicky řešili vazbu mezi LAP a FAP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Relokační registr je bázový registr měnitelný v privilegovaném režimu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Nechci programovat tak, abych se musel zabývat správou operační paměti</a:t>
            </a:r>
            <a:endParaRPr b="0" lang="en-US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Přeložený  program netuší, kde bude zaveden v paměti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0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F2EE85D-AF55-4F61-96E0-C6DCF2073F8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Proces může mít prostor kdekoliv, každý prostor začíná od „nuly“ (logické) a instrukce používají relativní adresu (JUMP 400, LOAD 1200) 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Obsah bázového registru připočte k logické adresa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Výhoda ochrana paměti (nemohu se dostat do záporných adres – ty neexistují)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- Mezní registr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  <p:sp>
        <p:nvSpPr>
          <p:cNvPr id="432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DB7F837-549B-4F17-9F8F-76874FD0E92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Procesy mohou být také odložené (mimo operační paměť)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Nový - než se inicializují všechny struktury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Připraven znamená, že ho můžeme plánovat - když ho vybereme může hned běžet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Čekající - čekám na událost (například nějaké zdroje ze sítě)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AB062A2-C841-4155-AD96-0179AE5D637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latin typeface="Arial"/>
            </a:endParaRPr>
          </a:p>
        </p:txBody>
      </p:sp>
      <p:sp>
        <p:nvSpPr>
          <p:cNvPr id="434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227847B-A68A-440A-8392-BCB73F151B89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Například plněné přes DMA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6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D831FC6-C14C-4659-BFBB-A177E2F2525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>
            <a:normAutofit/>
          </a:bodyPr>
          <a:p>
            <a:r>
              <a:rPr b="0" lang="en-US" sz="2000" spc="-1" strike="noStrike">
                <a:latin typeface="Arial"/>
              </a:rPr>
              <a:t>Na konci 70. let. Vždyť nemusíme mít ten prostor spojitý. Rozbijeme ho na malé části a jen musíme mít HW podporu pro to, abychom dokázali přepsat logickou adresu na fyzickou.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Stránkování a segmentace: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  <p:sp>
        <p:nvSpPr>
          <p:cNvPr id="438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2A39E51-9F34-4DB4-A9AB-29A9681E643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Arial"/>
              </a:rPr>
              <a:t>Typickým dlouhodobým plánovačem jsou uživatelé </a:t>
            </a:r>
            <a:r>
              <a:rPr b="0" lang="en-US" sz="2000" spc="-1" strike="noStrike">
                <a:latin typeface="Wingdings"/>
              </a:rPr>
              <a:t></a:t>
            </a:r>
            <a:endParaRPr b="0" lang="en-US" sz="2000" spc="-1" strike="noStrike">
              <a:latin typeface="Arial"/>
            </a:endParaRPr>
          </a:p>
          <a:p>
            <a:pPr marL="1713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Wingdings"/>
              </a:rPr>
              <a:t>Má smysl v dávkových systémech - 1000 úloh, které máte vyřešit v následujících třech měsících</a:t>
            </a:r>
            <a:endParaRPr b="0" lang="en-US" sz="2000" spc="-1" strike="noStrike">
              <a:latin typeface="Arial"/>
            </a:endParaRPr>
          </a:p>
          <a:p>
            <a:pPr lvl="1" marL="6285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Wingdings"/>
              </a:rPr>
              <a:t>Dlouhodobý plánovač rozhodne, jestli spustí 5 nebo 10 a pak bude spouštět další</a:t>
            </a:r>
            <a:endParaRPr b="0" lang="en-US" sz="2000" spc="-1" strike="noStrike">
              <a:latin typeface="Arial"/>
            </a:endParaRPr>
          </a:p>
          <a:p>
            <a:pPr lvl="1" marL="628560" indent="-17100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en-US" sz="2000" spc="-1" strike="noStrike">
                <a:latin typeface="Wingdings"/>
              </a:rPr>
              <a:t>Rozhodně nespouštět všechny zároveň (Problém s pamětí) 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DE3DE26-FA2A-424B-8D97-52CCBF3ECB2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Sleduje paměť - pokud je příliš zaplněná a odloží procesy (zvyšuje efektivitu - ostatní procesy mají více prostoru v paměti)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Střednědobé si mohou dělat statistiky a dělat zajímavé výpočty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48FA08F-CD10-49E6-813D-CA43CCDD94F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+ </a:t>
            </a:r>
            <a:r>
              <a:rPr b="0" lang="en-US" sz="2000" spc="-1" strike="noStrike">
                <a:latin typeface="Arial"/>
              </a:rPr>
              <a:t>Č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á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(</a:t>
            </a:r>
            <a:r>
              <a:rPr b="0" lang="en-US" sz="2000" spc="-1" strike="noStrike">
                <a:latin typeface="Arial"/>
              </a:rPr>
              <a:t>4</a:t>
            </a:r>
            <a:r>
              <a:rPr b="0" lang="en-US" sz="2000" spc="-1" strike="noStrike">
                <a:latin typeface="Arial"/>
              </a:rPr>
              <a:t>5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z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ř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í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j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í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č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á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í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v</a:t>
            </a:r>
            <a:r>
              <a:rPr b="0" lang="en-US" sz="2000" spc="-1" strike="noStrike">
                <a:latin typeface="Arial"/>
              </a:rPr>
              <a:t>ě</a:t>
            </a:r>
            <a:r>
              <a:rPr b="0" lang="en-US" sz="2000" spc="-1" strike="noStrike">
                <a:latin typeface="Arial"/>
              </a:rPr>
              <a:t>ď</a:t>
            </a:r>
            <a:r>
              <a:rPr b="0" lang="en-US" sz="2000" spc="-1" strike="noStrike">
                <a:latin typeface="Arial"/>
              </a:rPr>
              <a:t>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á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y</a:t>
            </a:r>
            <a:r>
              <a:rPr b="0" lang="en-US" sz="2000" spc="-1" strike="noStrike">
                <a:latin typeface="Arial"/>
              </a:rPr>
              <a:t>: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y</a:t>
            </a:r>
            <a:r>
              <a:rPr b="0" lang="en-US" sz="2000" spc="-1" strike="noStrike">
                <a:latin typeface="Arial"/>
              </a:rPr>
              <a:t>ž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á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ě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á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ě</a:t>
            </a:r>
            <a:r>
              <a:rPr b="0" lang="en-US" sz="2000" spc="-1" strike="noStrike">
                <a:latin typeface="Arial"/>
              </a:rPr>
              <a:t>ž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j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j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č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ý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(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í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á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m</a:t>
            </a:r>
            <a:r>
              <a:rPr b="0" lang="en-US" sz="2000" spc="-1" strike="noStrike">
                <a:latin typeface="Arial"/>
              </a:rPr>
              <a:t>ě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)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b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r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c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: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y</a:t>
            </a:r>
            <a:r>
              <a:rPr b="0" lang="en-US" sz="2000" spc="-1" strike="noStrike">
                <a:latin typeface="Arial"/>
              </a:rPr>
              <a:t>ž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i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n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,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z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j</a:t>
            </a:r>
            <a:r>
              <a:rPr b="0" lang="en-US" sz="2000" spc="-1" strike="noStrike">
                <a:latin typeface="Arial"/>
              </a:rPr>
              <a:t>a</a:t>
            </a:r>
            <a:r>
              <a:rPr b="0" lang="en-US" sz="2000" spc="-1" strike="noStrike">
                <a:latin typeface="Arial"/>
              </a:rPr>
              <a:t>k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d</a:t>
            </a:r>
            <a:r>
              <a:rPr b="0" lang="en-US" sz="2000" spc="-1" strike="noStrike">
                <a:latin typeface="Arial"/>
              </a:rPr>
              <a:t>l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h</a:t>
            </a:r>
            <a:r>
              <a:rPr b="0" lang="en-US" sz="2000" spc="-1" strike="noStrike">
                <a:latin typeface="Arial"/>
              </a:rPr>
              <a:t>o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e</a:t>
            </a:r>
            <a:r>
              <a:rPr b="0" lang="en-US" sz="2000" spc="-1" strike="noStrike">
                <a:latin typeface="Arial"/>
              </a:rPr>
              <a:t> 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p</a:t>
            </a:r>
            <a:r>
              <a:rPr b="0" lang="en-US" sz="2000" spc="-1" strike="noStrike">
                <a:latin typeface="Arial"/>
              </a:rPr>
              <a:t>u</a:t>
            </a:r>
            <a:r>
              <a:rPr b="0" lang="en-US" sz="2000" spc="-1" strike="noStrike">
                <a:latin typeface="Arial"/>
              </a:rPr>
              <a:t>s</a:t>
            </a:r>
            <a:r>
              <a:rPr b="0" lang="en-US" sz="2000" spc="-1" strike="noStrike">
                <a:latin typeface="Arial"/>
              </a:rPr>
              <a:t>t</a:t>
            </a:r>
            <a:r>
              <a:rPr b="0" lang="en-US" sz="2000" spc="-1" strike="noStrike">
                <a:latin typeface="Arial"/>
              </a:rPr>
              <a:t>í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1710937-A1C5-4226-9B2F-8E6121EEFCD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+ Prosazování priorit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+ Vyrovnání zátěže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Spravedlnost: Jeden uživatel si spustí 90 procent procesů a druhý 10. Co tedy chceme? Musíme si zadefinovat, a pak to můžeme implementovat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Kritéria jsou nezávislá, nelze optimalizovat všechna současně:</a:t>
            </a:r>
            <a:br/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Například interaktivní uživatelské systémy: minimalizace doby reakce, doby obrátky a maximalizace počtu interaktivních procesů a spravedlivost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90DF4DF-1439-4E49-86FB-B2464CB7E2B5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992520" y="3228840"/>
            <a:ext cx="7940880" cy="305856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latin typeface="Arial"/>
              </a:rPr>
              <a:t>Krátkodobý plánovač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Preemptivní - mám 100 milisekund, ale můžu o ně přijít (přijde prioritnější proces)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5622840" y="6456600"/>
            <a:ext cx="4301280" cy="3394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7EA63ED-6B31-40FF-9522-9FF91287E02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475640" y="274680"/>
            <a:ext cx="72108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1475640" y="274680"/>
            <a:ext cx="72108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475640" y="274680"/>
            <a:ext cx="721080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1628640"/>
            <a:ext cx="7772040" cy="19713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C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c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k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d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M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y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Line 2"/>
          <p:cNvSpPr/>
          <p:nvPr/>
        </p:nvSpPr>
        <p:spPr>
          <a:xfrm>
            <a:off x="0" y="1285560"/>
            <a:ext cx="8572320" cy="1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1403280" y="332640"/>
            <a:ext cx="7089480" cy="7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730e00"/>
                </a:solidFill>
                <a:latin typeface="Calibri"/>
              </a:rPr>
              <a:t>Počítačové sítě a operační systémy 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3" name="Picture 2" descr=""/>
          <p:cNvPicPr/>
          <p:nvPr/>
        </p:nvPicPr>
        <p:blipFill>
          <a:blip r:embed="rId2"/>
          <a:stretch/>
        </p:blipFill>
        <p:spPr>
          <a:xfrm>
            <a:off x="428760" y="214200"/>
            <a:ext cx="974520" cy="955440"/>
          </a:xfrm>
          <a:prstGeom prst="rect">
            <a:avLst/>
          </a:prstGeom>
          <a:ln>
            <a:noFill/>
          </a:ln>
        </p:spPr>
      </p:pic>
      <p:sp>
        <p:nvSpPr>
          <p:cNvPr id="4" name="Line 4"/>
          <p:cNvSpPr/>
          <p:nvPr/>
        </p:nvSpPr>
        <p:spPr>
          <a:xfrm>
            <a:off x="0" y="6381000"/>
            <a:ext cx="9144000" cy="1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5"/>
          <p:cNvSpPr/>
          <p:nvPr/>
        </p:nvSpPr>
        <p:spPr>
          <a:xfrm>
            <a:off x="6228360" y="6381360"/>
            <a:ext cx="24933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730e00"/>
                </a:solidFill>
                <a:latin typeface="Calibri"/>
              </a:rPr>
              <a:t>Jaromír Plhák, </a:t>
            </a:r>
            <a:fld id="{10903D6D-E257-4DE1-B597-2ECFE7EA654A}" type="datetime">
              <a:rPr b="0" lang="en-US" sz="1600" spc="-1" strike="noStrike">
                <a:solidFill>
                  <a:srgbClr val="730e00"/>
                </a:solidFill>
                <a:latin typeface="Calibri"/>
              </a:rPr>
              <a:t>3/5/18</a:t>
            </a:fld>
            <a:endParaRPr b="0" lang="en-US" sz="1600" spc="-1" strike="noStrike">
              <a:latin typeface="Arial"/>
            </a:endParaRPr>
          </a:p>
        </p:txBody>
      </p:sp>
      <p:sp>
        <p:nvSpPr>
          <p:cNvPr id="6" name="CustomShape 6"/>
          <p:cNvSpPr/>
          <p:nvPr/>
        </p:nvSpPr>
        <p:spPr>
          <a:xfrm>
            <a:off x="494280" y="6381360"/>
            <a:ext cx="8227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30e00"/>
                </a:solidFill>
                <a:latin typeface="Calibri"/>
              </a:rPr>
              <a:t>PB169 Počítačové sítě a operační systémy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7" name="CustomShape 7"/>
          <p:cNvSpPr/>
          <p:nvPr/>
        </p:nvSpPr>
        <p:spPr>
          <a:xfrm>
            <a:off x="2771640" y="4437000"/>
            <a:ext cx="331200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Jaromír Plhák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002060"/>
                </a:solidFill>
                <a:latin typeface="Calibri"/>
              </a:rPr>
              <a:t>xplhak@fi.muni.cz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475640" y="274680"/>
            <a:ext cx="721080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C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c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k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d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it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M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y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Picture 2" descr=""/>
          <p:cNvPicPr/>
          <p:nvPr/>
        </p:nvPicPr>
        <p:blipFill>
          <a:blip r:embed="rId2"/>
          <a:stretch/>
        </p:blipFill>
        <p:spPr>
          <a:xfrm>
            <a:off x="428760" y="404640"/>
            <a:ext cx="974520" cy="955440"/>
          </a:xfrm>
          <a:prstGeom prst="rect">
            <a:avLst/>
          </a:prstGeom>
          <a:ln>
            <a:noFill/>
          </a:ln>
        </p:spPr>
      </p:pic>
      <p:sp>
        <p:nvSpPr>
          <p:cNvPr id="48" name="Line 3"/>
          <p:cNvSpPr/>
          <p:nvPr/>
        </p:nvSpPr>
        <p:spPr>
          <a:xfrm>
            <a:off x="0" y="6453000"/>
            <a:ext cx="9144000" cy="1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CustomShape 4"/>
          <p:cNvSpPr/>
          <p:nvPr/>
        </p:nvSpPr>
        <p:spPr>
          <a:xfrm>
            <a:off x="395640" y="6453360"/>
            <a:ext cx="3754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730e00"/>
                </a:solidFill>
                <a:latin typeface="Calibri"/>
              </a:rPr>
              <a:t>PB169 Počítačové sítě a operační systémy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494280" y="6453360"/>
            <a:ext cx="8227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730e00"/>
                </a:solidFill>
                <a:latin typeface="Calibri"/>
              </a:rPr>
              <a:t>Snímek </a:t>
            </a:r>
            <a:fld id="{133823DF-7DAE-4A6C-BF42-5CFBAD9EB104}" type="slidenum">
              <a:rPr b="0" lang="en-US" sz="1600" spc="-1" strike="noStrike">
                <a:solidFill>
                  <a:srgbClr val="730e00"/>
                </a:solidFill>
                <a:latin typeface="Calibri"/>
              </a:rPr>
              <a:t>1</a:t>
            </a:fld>
            <a:r>
              <a:rPr b="0" lang="en-US" sz="1600" spc="-1" strike="noStrike">
                <a:solidFill>
                  <a:srgbClr val="730e00"/>
                </a:solidFill>
                <a:latin typeface="Calibri"/>
              </a:rPr>
              <a:t> z 42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51" name="Line 6"/>
          <p:cNvSpPr/>
          <p:nvPr/>
        </p:nvSpPr>
        <p:spPr>
          <a:xfrm>
            <a:off x="-36360" y="1482840"/>
            <a:ext cx="8572320" cy="180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CC993705-B41D-4777-B1FA-869520C79FD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3/5/18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sldNum"/>
          </p:nvPr>
        </p:nvSpPr>
        <p:spPr>
          <a:xfrm>
            <a:off x="654300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96A7D29-370E-44A4-A8F0-8FAAD395FF1C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Cl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ic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to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e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di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th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e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tit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le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te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xt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fo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r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m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at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5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85800" y="1628640"/>
            <a:ext cx="7772040" cy="19713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Plánování CPU</a:t>
            </a:r>
            <a:br/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Správa paměti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endParaRPr b="0" lang="en-US" sz="3200" spc="-1" strike="noStrike">
              <a:latin typeface="Arial"/>
            </a:endParaRPr>
          </a:p>
        </p:txBody>
      </p:sp>
      <p:sp>
        <p:nvSpPr>
          <p:cNvPr id="136" name="Line 3"/>
          <p:cNvSpPr/>
          <p:nvPr/>
        </p:nvSpPr>
        <p:spPr>
          <a:xfrm>
            <a:off x="0" y="1268280"/>
            <a:ext cx="8572320" cy="14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Dispečer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Předání procesu procesoru zahrnuje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Přepnutí kontextu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Přepnutí režimu procesoru na uživatelský režim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Skok na odpovídající místo v uživatelském programu pro opětovné pokračování v běhu procesu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Dispečerské zpoždění (Dispatch latency)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Doba, kterou potřebuje dispečer pro pozastavení běhu jednoho procesu a start běhu jiného procesu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Algoritmus FCFS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Algoritmus „Kdo dřív přijde, ten dřív mele“ (First Come, First Served), FCFS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Máme 3 procesy P1 (vyžaduje 24 dávek CPU), P2 (vyžaduje 3 dávky CPU), P3 (vyžaduje 3 dávky CPU)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Procesy vznikly v pořadí – P1, P2, P3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Ganttovo schématické vyjádření plánu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Doby čekání – P1 = 0, P2 = 24, P3 = 27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Průměrná doba čekání – (0+24+27)/3 = 17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2293560" y="3933000"/>
            <a:ext cx="525744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4"/>
          <p:cNvSpPr/>
          <p:nvPr/>
        </p:nvSpPr>
        <p:spPr>
          <a:xfrm>
            <a:off x="3595680" y="3992040"/>
            <a:ext cx="406440" cy="401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5958000" y="3992040"/>
            <a:ext cx="406440" cy="401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CustomShape 6"/>
          <p:cNvSpPr/>
          <p:nvPr/>
        </p:nvSpPr>
        <p:spPr>
          <a:xfrm>
            <a:off x="6872400" y="3992040"/>
            <a:ext cx="406440" cy="401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3" name="Line 7"/>
          <p:cNvSpPr/>
          <p:nvPr/>
        </p:nvSpPr>
        <p:spPr>
          <a:xfrm>
            <a:off x="2293560" y="4542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8"/>
          <p:cNvSpPr/>
          <p:nvPr/>
        </p:nvSpPr>
        <p:spPr>
          <a:xfrm>
            <a:off x="7551360" y="4542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9"/>
          <p:cNvSpPr/>
          <p:nvPr/>
        </p:nvSpPr>
        <p:spPr>
          <a:xfrm>
            <a:off x="5646240" y="393300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10"/>
          <p:cNvSpPr/>
          <p:nvPr/>
        </p:nvSpPr>
        <p:spPr>
          <a:xfrm>
            <a:off x="6560640" y="393300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11"/>
          <p:cNvSpPr/>
          <p:nvPr/>
        </p:nvSpPr>
        <p:spPr>
          <a:xfrm>
            <a:off x="5646240" y="4542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12"/>
          <p:cNvSpPr/>
          <p:nvPr/>
        </p:nvSpPr>
        <p:spPr>
          <a:xfrm>
            <a:off x="6560640" y="4542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13"/>
          <p:cNvSpPr/>
          <p:nvPr/>
        </p:nvSpPr>
        <p:spPr>
          <a:xfrm>
            <a:off x="5419440" y="4695840"/>
            <a:ext cx="434160" cy="365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24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CustomShape 14"/>
          <p:cNvSpPr/>
          <p:nvPr/>
        </p:nvSpPr>
        <p:spPr>
          <a:xfrm>
            <a:off x="6333840" y="4695840"/>
            <a:ext cx="434160" cy="365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27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CustomShape 15"/>
          <p:cNvSpPr/>
          <p:nvPr/>
        </p:nvSpPr>
        <p:spPr>
          <a:xfrm>
            <a:off x="7248240" y="4695840"/>
            <a:ext cx="434160" cy="365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30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2" name="CustomShape 16"/>
          <p:cNvSpPr/>
          <p:nvPr/>
        </p:nvSpPr>
        <p:spPr>
          <a:xfrm>
            <a:off x="2130120" y="4695840"/>
            <a:ext cx="307440" cy="36504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Algoritmus FCFS (2)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Varianta jiná – procesy vznikly v pořadí P2, P3, P1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Ganttovo schématické vyjádření plánu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Doby čekání – P2 = 0, P3 = 3, P1 = 6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Průměrná doba čekání – (6+0+3)/3 = 3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To je mnohem lepší výsledek než v předchozím případě, i když se jedná o stejné procesy a stejný plánovací algoritmus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Krátké procesy následující po dlouhém procesu ovlivňuje „konvojový efekt“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CustomShape 3"/>
          <p:cNvSpPr/>
          <p:nvPr/>
        </p:nvSpPr>
        <p:spPr>
          <a:xfrm flipH="1">
            <a:off x="2568960" y="2583720"/>
            <a:ext cx="525744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4"/>
          <p:cNvSpPr/>
          <p:nvPr/>
        </p:nvSpPr>
        <p:spPr>
          <a:xfrm flipH="1">
            <a:off x="6119280" y="264204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 flipH="1">
            <a:off x="3757320" y="264204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CustomShape 6"/>
          <p:cNvSpPr/>
          <p:nvPr/>
        </p:nvSpPr>
        <p:spPr>
          <a:xfrm flipH="1">
            <a:off x="2842920" y="264204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9" name="Line 7"/>
          <p:cNvSpPr/>
          <p:nvPr/>
        </p:nvSpPr>
        <p:spPr>
          <a:xfrm>
            <a:off x="7828200" y="319284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8"/>
          <p:cNvSpPr/>
          <p:nvPr/>
        </p:nvSpPr>
        <p:spPr>
          <a:xfrm>
            <a:off x="2570400" y="319284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Line 9"/>
          <p:cNvSpPr/>
          <p:nvPr/>
        </p:nvSpPr>
        <p:spPr>
          <a:xfrm>
            <a:off x="4475160" y="258336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10"/>
          <p:cNvSpPr/>
          <p:nvPr/>
        </p:nvSpPr>
        <p:spPr>
          <a:xfrm>
            <a:off x="3560760" y="258336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Line 11"/>
          <p:cNvSpPr/>
          <p:nvPr/>
        </p:nvSpPr>
        <p:spPr>
          <a:xfrm>
            <a:off x="4475160" y="319284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Line 12"/>
          <p:cNvSpPr/>
          <p:nvPr/>
        </p:nvSpPr>
        <p:spPr>
          <a:xfrm>
            <a:off x="3560760" y="319284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3"/>
          <p:cNvSpPr/>
          <p:nvPr/>
        </p:nvSpPr>
        <p:spPr>
          <a:xfrm flipH="1">
            <a:off x="4329360" y="33462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6" name="CustomShape 14"/>
          <p:cNvSpPr/>
          <p:nvPr/>
        </p:nvSpPr>
        <p:spPr>
          <a:xfrm flipH="1">
            <a:off x="3414960" y="33462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7" name="CustomShape 15"/>
          <p:cNvSpPr/>
          <p:nvPr/>
        </p:nvSpPr>
        <p:spPr>
          <a:xfrm flipH="1">
            <a:off x="7554960" y="3346200"/>
            <a:ext cx="43380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30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8" name="CustomShape 16"/>
          <p:cNvSpPr/>
          <p:nvPr/>
        </p:nvSpPr>
        <p:spPr>
          <a:xfrm flipH="1">
            <a:off x="2417760" y="33462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Round Robin (RR)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Každý proces dostává CPU na malou jednotku času – časové kvantum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Desítky až stovky ms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Po uplynutí této doby je běžící proces předběhnut nejstarším procesem ve frontě připravených procesů a zařazuje se na konec této fronty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Je-li ve frontě připravených procesů n procesů a časové kvantum je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q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, pak každý proces získává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1/n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doby CPU, najednou nejvýše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q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časových jednotek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Round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Robin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(RR)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(2)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Žádný proces nečeká na přidělení CPU déle než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(n-1)q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časových jednotek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Výkonnostní hodnocení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q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velké → ekvivalent FCFS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q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malé → velká režie; v praxi musí být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q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musí být dostatečně velké s ohledem na režii přepínání kontextu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Zlaté pravidlo volby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q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– 80 % dávek CPU by mělo být &lt;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q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RR s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časov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ým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kvant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em =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20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Proces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Délka dávky CPU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P1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53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17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P3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68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P4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24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Ganttovo schématické vyjádření plánu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Typicky se dosahuje delší průměrné doby obrátky než při plánování SJF, avšak doba odpovědi je výrazně nižší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176832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233244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7" name="CustomShape 5"/>
          <p:cNvSpPr/>
          <p:nvPr/>
        </p:nvSpPr>
        <p:spPr>
          <a:xfrm>
            <a:off x="289620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8" name="CustomShape 6"/>
          <p:cNvSpPr/>
          <p:nvPr/>
        </p:nvSpPr>
        <p:spPr>
          <a:xfrm>
            <a:off x="345996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CustomShape 7"/>
          <p:cNvSpPr/>
          <p:nvPr/>
        </p:nvSpPr>
        <p:spPr>
          <a:xfrm>
            <a:off x="402408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CustomShape 8"/>
          <p:cNvSpPr/>
          <p:nvPr/>
        </p:nvSpPr>
        <p:spPr>
          <a:xfrm>
            <a:off x="458784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9"/>
          <p:cNvSpPr/>
          <p:nvPr/>
        </p:nvSpPr>
        <p:spPr>
          <a:xfrm>
            <a:off x="515160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10"/>
          <p:cNvSpPr/>
          <p:nvPr/>
        </p:nvSpPr>
        <p:spPr>
          <a:xfrm>
            <a:off x="571572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11"/>
          <p:cNvSpPr/>
          <p:nvPr/>
        </p:nvSpPr>
        <p:spPr>
          <a:xfrm>
            <a:off x="627948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12"/>
          <p:cNvSpPr/>
          <p:nvPr/>
        </p:nvSpPr>
        <p:spPr>
          <a:xfrm>
            <a:off x="6843240" y="4077000"/>
            <a:ext cx="56340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13"/>
          <p:cNvSpPr/>
          <p:nvPr/>
        </p:nvSpPr>
        <p:spPr>
          <a:xfrm>
            <a:off x="1617480" y="4687560"/>
            <a:ext cx="307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ustomShape 14"/>
          <p:cNvSpPr/>
          <p:nvPr/>
        </p:nvSpPr>
        <p:spPr>
          <a:xfrm>
            <a:off x="2087640" y="4687560"/>
            <a:ext cx="4341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15"/>
          <p:cNvSpPr/>
          <p:nvPr/>
        </p:nvSpPr>
        <p:spPr>
          <a:xfrm>
            <a:off x="2621160" y="4687560"/>
            <a:ext cx="4341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37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8" name="CustomShape 16"/>
          <p:cNvSpPr/>
          <p:nvPr/>
        </p:nvSpPr>
        <p:spPr>
          <a:xfrm>
            <a:off x="3224520" y="4687560"/>
            <a:ext cx="4341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57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9" name="CustomShape 17"/>
          <p:cNvSpPr/>
          <p:nvPr/>
        </p:nvSpPr>
        <p:spPr>
          <a:xfrm>
            <a:off x="3840480" y="4687560"/>
            <a:ext cx="4341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77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0" name="CustomShape 18"/>
          <p:cNvSpPr/>
          <p:nvPr/>
        </p:nvSpPr>
        <p:spPr>
          <a:xfrm>
            <a:off x="4373640" y="4687560"/>
            <a:ext cx="43416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97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CustomShape 19"/>
          <p:cNvSpPr/>
          <p:nvPr/>
        </p:nvSpPr>
        <p:spPr>
          <a:xfrm>
            <a:off x="4844160" y="4687560"/>
            <a:ext cx="56052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117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CustomShape 20"/>
          <p:cNvSpPr/>
          <p:nvPr/>
        </p:nvSpPr>
        <p:spPr>
          <a:xfrm>
            <a:off x="5453640" y="4687560"/>
            <a:ext cx="56052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121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3" name="CustomShape 21"/>
          <p:cNvSpPr/>
          <p:nvPr/>
        </p:nvSpPr>
        <p:spPr>
          <a:xfrm>
            <a:off x="5987160" y="4687560"/>
            <a:ext cx="56052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134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4" name="CustomShape 22"/>
          <p:cNvSpPr/>
          <p:nvPr/>
        </p:nvSpPr>
        <p:spPr>
          <a:xfrm>
            <a:off x="6571080" y="4687560"/>
            <a:ext cx="56052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154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CustomShape 23"/>
          <p:cNvSpPr/>
          <p:nvPr/>
        </p:nvSpPr>
        <p:spPr>
          <a:xfrm>
            <a:off x="7104600" y="4687560"/>
            <a:ext cx="56052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162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"/>
          <p:cNvPicPr/>
          <p:nvPr/>
        </p:nvPicPr>
        <p:blipFill>
          <a:blip r:embed="rId1"/>
          <a:stretch/>
        </p:blipFill>
        <p:spPr>
          <a:xfrm>
            <a:off x="2123640" y="332640"/>
            <a:ext cx="5214960" cy="2520000"/>
          </a:xfrm>
          <a:prstGeom prst="rect">
            <a:avLst/>
          </a:prstGeom>
          <a:ln>
            <a:noFill/>
          </a:ln>
        </p:spPr>
      </p:pic>
      <p:pic>
        <p:nvPicPr>
          <p:cNvPr id="217" name="Picture 3" descr=""/>
          <p:cNvPicPr/>
          <p:nvPr/>
        </p:nvPicPr>
        <p:blipFill>
          <a:blip r:embed="rId2"/>
          <a:stretch/>
        </p:blipFill>
        <p:spPr>
          <a:xfrm>
            <a:off x="251640" y="3197160"/>
            <a:ext cx="8784720" cy="332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Picture 4" descr=""/>
          <p:cNvPicPr/>
          <p:nvPr/>
        </p:nvPicPr>
        <p:blipFill>
          <a:blip r:embed="rId1"/>
          <a:srcRect l="33303" t="23146" r="28786" b="55484"/>
          <a:stretch/>
        </p:blipFill>
        <p:spPr>
          <a:xfrm>
            <a:off x="826920" y="1522440"/>
            <a:ext cx="6938640" cy="3130200"/>
          </a:xfrm>
          <a:prstGeom prst="rect">
            <a:avLst/>
          </a:prstGeom>
          <a:ln>
            <a:noFill/>
          </a:ln>
        </p:spPr>
      </p:pic>
      <p:sp>
        <p:nvSpPr>
          <p:cNvPr id="219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Časové kvantum a doba přepnutí kontextu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TextShape 2"/>
          <p:cNvSpPr txBox="1"/>
          <p:nvPr/>
        </p:nvSpPr>
        <p:spPr>
          <a:xfrm>
            <a:off x="457200" y="4365000"/>
            <a:ext cx="8229240" cy="1760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Příklad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Doba přepnutí kontextu = 0,01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Ztráty související s režií OS při q = 12, 6 a 1 jsou 0,08 %; 0,16 % a 1 %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Algoritmus SJF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Algoritmus Shortest-Job-First (Shotest-Process-Next)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Musíme znát délku příštího požadavku na dávku CPU pro každý proces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8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Vybírá se proces s nejkratším požadavkem na CPU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SJF je optimální algoritmus (pro danou množinu procesů dává minimální </a:t>
            </a: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průměrnou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dobu čekání)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Algoritmus SJF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Dvě varianty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Nepreemptivní, bez předbíhání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Jakmile se CPU předá vybranému procesu, tento nemůže být předběhnut žádným jiným procesem, dokud přidělenou dávku CPU nedokončí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Preemptivní, s předbíháním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Jakmile se ve frontě připravených procesů objeví proces s délkou dávky CPU kratší než je doba zbývající k dokončení dávky právě běžícího procesu, je právě běžící proces ve využívání CPU předběhnut novým procesem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Tato varianta se rovněž nazývá Shortest-Remaining-Time-First (SRTF)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Motivace k plánování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 multitaskingových systémech existuje více procesů připravených k běhu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Procesorů je ve výpočetním systému (prakticky vždy) méně než procesů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OS musí rozhodovat, který proces poběží jako příští, tj. kterému procesu přidělí (případně na omezenou dobu) procesor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cs-CZ" sz="4400" spc="-1" strike="noStrike">
                <a:solidFill>
                  <a:srgbClr val="730e00"/>
                </a:solidFill>
                <a:latin typeface="Calibri"/>
              </a:rPr>
              <a:t>Nepreemptivní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algoritmus SJF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Proces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Doba příchodu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Délka dávky CPU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P1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0.0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7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2.0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P3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4.0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P4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5.0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Ganttovo schématické vyjádření plánu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Průměrná doba čekání – (0+6+3+7)/4 = 4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CustomShape 3"/>
          <p:cNvSpPr/>
          <p:nvPr/>
        </p:nvSpPr>
        <p:spPr>
          <a:xfrm flipH="1">
            <a:off x="1957320" y="4077000"/>
            <a:ext cx="525744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4"/>
          <p:cNvSpPr/>
          <p:nvPr/>
        </p:nvSpPr>
        <p:spPr>
          <a:xfrm flipH="1">
            <a:off x="2651760" y="4135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 flipH="1">
            <a:off x="4251960" y="4135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0" name="CustomShape 6"/>
          <p:cNvSpPr/>
          <p:nvPr/>
        </p:nvSpPr>
        <p:spPr>
          <a:xfrm flipH="1">
            <a:off x="5166360" y="4135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1" name="Line 7"/>
          <p:cNvSpPr/>
          <p:nvPr/>
        </p:nvSpPr>
        <p:spPr>
          <a:xfrm>
            <a:off x="7216560" y="4686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Line 8"/>
          <p:cNvSpPr/>
          <p:nvPr/>
        </p:nvSpPr>
        <p:spPr>
          <a:xfrm>
            <a:off x="1958760" y="4686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Line 9"/>
          <p:cNvSpPr/>
          <p:nvPr/>
        </p:nvSpPr>
        <p:spPr>
          <a:xfrm>
            <a:off x="4701960" y="407700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Line 10"/>
          <p:cNvSpPr/>
          <p:nvPr/>
        </p:nvSpPr>
        <p:spPr>
          <a:xfrm>
            <a:off x="4244760" y="407700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Line 11"/>
          <p:cNvSpPr/>
          <p:nvPr/>
        </p:nvSpPr>
        <p:spPr>
          <a:xfrm>
            <a:off x="4244760" y="4686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Line 12"/>
          <p:cNvSpPr/>
          <p:nvPr/>
        </p:nvSpPr>
        <p:spPr>
          <a:xfrm>
            <a:off x="264456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3"/>
          <p:cNvSpPr/>
          <p:nvPr/>
        </p:nvSpPr>
        <p:spPr>
          <a:xfrm flipH="1">
            <a:off x="4092480" y="483984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8" name="CustomShape 14"/>
          <p:cNvSpPr/>
          <p:nvPr/>
        </p:nvSpPr>
        <p:spPr>
          <a:xfrm flipH="1">
            <a:off x="2803320" y="483984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15"/>
          <p:cNvSpPr/>
          <p:nvPr/>
        </p:nvSpPr>
        <p:spPr>
          <a:xfrm flipH="1">
            <a:off x="6943320" y="4839840"/>
            <a:ext cx="43380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0" name="CustomShape 16"/>
          <p:cNvSpPr/>
          <p:nvPr/>
        </p:nvSpPr>
        <p:spPr>
          <a:xfrm flipH="1">
            <a:off x="1806480" y="483984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1" name="CustomShape 17"/>
          <p:cNvSpPr/>
          <p:nvPr/>
        </p:nvSpPr>
        <p:spPr>
          <a:xfrm flipH="1">
            <a:off x="6309360" y="4135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42" name="Line 18"/>
          <p:cNvSpPr/>
          <p:nvPr/>
        </p:nvSpPr>
        <p:spPr>
          <a:xfrm>
            <a:off x="5921280" y="4077000"/>
            <a:ext cx="360" cy="60948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Line 19"/>
          <p:cNvSpPr/>
          <p:nvPr/>
        </p:nvSpPr>
        <p:spPr>
          <a:xfrm>
            <a:off x="226368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Line 20"/>
          <p:cNvSpPr/>
          <p:nvPr/>
        </p:nvSpPr>
        <p:spPr>
          <a:xfrm>
            <a:off x="302544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Line 21"/>
          <p:cNvSpPr/>
          <p:nvPr/>
        </p:nvSpPr>
        <p:spPr>
          <a:xfrm>
            <a:off x="340668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Line 22"/>
          <p:cNvSpPr/>
          <p:nvPr/>
        </p:nvSpPr>
        <p:spPr>
          <a:xfrm>
            <a:off x="371124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Line 23"/>
          <p:cNvSpPr/>
          <p:nvPr/>
        </p:nvSpPr>
        <p:spPr>
          <a:xfrm>
            <a:off x="401616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Line 24"/>
          <p:cNvSpPr/>
          <p:nvPr/>
        </p:nvSpPr>
        <p:spPr>
          <a:xfrm>
            <a:off x="4701960" y="4686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5"/>
          <p:cNvSpPr/>
          <p:nvPr/>
        </p:nvSpPr>
        <p:spPr>
          <a:xfrm flipH="1">
            <a:off x="4549680" y="483984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8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0" name="Line 26"/>
          <p:cNvSpPr/>
          <p:nvPr/>
        </p:nvSpPr>
        <p:spPr>
          <a:xfrm>
            <a:off x="508284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Line 27"/>
          <p:cNvSpPr/>
          <p:nvPr/>
        </p:nvSpPr>
        <p:spPr>
          <a:xfrm>
            <a:off x="538776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Line 28"/>
          <p:cNvSpPr/>
          <p:nvPr/>
        </p:nvSpPr>
        <p:spPr>
          <a:xfrm>
            <a:off x="569268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Line 29"/>
          <p:cNvSpPr/>
          <p:nvPr/>
        </p:nvSpPr>
        <p:spPr>
          <a:xfrm>
            <a:off x="5921280" y="4686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0"/>
          <p:cNvSpPr/>
          <p:nvPr/>
        </p:nvSpPr>
        <p:spPr>
          <a:xfrm flipH="1">
            <a:off x="5692680" y="4839840"/>
            <a:ext cx="43380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5" name="Line 31"/>
          <p:cNvSpPr/>
          <p:nvPr/>
        </p:nvSpPr>
        <p:spPr>
          <a:xfrm>
            <a:off x="630216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Line 32"/>
          <p:cNvSpPr/>
          <p:nvPr/>
        </p:nvSpPr>
        <p:spPr>
          <a:xfrm>
            <a:off x="660708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Line 33"/>
          <p:cNvSpPr/>
          <p:nvPr/>
        </p:nvSpPr>
        <p:spPr>
          <a:xfrm>
            <a:off x="6911640" y="45738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i="1" lang="cs-CZ" sz="4400" spc="-1" strike="noStrike">
                <a:solidFill>
                  <a:srgbClr val="730e00"/>
                </a:solidFill>
                <a:latin typeface="Calibri"/>
              </a:rPr>
              <a:t>Preemptivní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algoritmum SJF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Proces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Doba příchodu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Délka dávky CPU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P1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0.0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7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P2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2.0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P3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4.0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P4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5.0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4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Ganttovo schématické vyjádření plánu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Průměrná délka čekání – (9+1+0+2)/4 = 3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CustomShape 3"/>
          <p:cNvSpPr/>
          <p:nvPr/>
        </p:nvSpPr>
        <p:spPr>
          <a:xfrm flipH="1">
            <a:off x="1699560" y="4235400"/>
            <a:ext cx="5562360" cy="609120"/>
          </a:xfrm>
          <a:prstGeom prst="rect">
            <a:avLst/>
          </a:prstGeom>
          <a:solidFill>
            <a:schemeClr val="bg1"/>
          </a:solidFill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4"/>
          <p:cNvSpPr/>
          <p:nvPr/>
        </p:nvSpPr>
        <p:spPr>
          <a:xfrm flipH="1">
            <a:off x="1785240" y="4279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2" name="CustomShape 5"/>
          <p:cNvSpPr/>
          <p:nvPr/>
        </p:nvSpPr>
        <p:spPr>
          <a:xfrm flipH="1">
            <a:off x="3145680" y="426384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3" name="CustomShape 6"/>
          <p:cNvSpPr/>
          <p:nvPr/>
        </p:nvSpPr>
        <p:spPr>
          <a:xfrm flipH="1">
            <a:off x="2496240" y="4279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4" name="Line 7"/>
          <p:cNvSpPr/>
          <p:nvPr/>
        </p:nvSpPr>
        <p:spPr>
          <a:xfrm>
            <a:off x="7245000" y="48304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Line 8"/>
          <p:cNvSpPr/>
          <p:nvPr/>
        </p:nvSpPr>
        <p:spPr>
          <a:xfrm>
            <a:off x="1701720" y="48448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9"/>
          <p:cNvSpPr/>
          <p:nvPr/>
        </p:nvSpPr>
        <p:spPr>
          <a:xfrm>
            <a:off x="4444920" y="4235040"/>
            <a:ext cx="360" cy="60984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10"/>
          <p:cNvSpPr/>
          <p:nvPr/>
        </p:nvSpPr>
        <p:spPr>
          <a:xfrm>
            <a:off x="2311200" y="4221000"/>
            <a:ext cx="360" cy="9144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11"/>
          <p:cNvSpPr/>
          <p:nvPr/>
        </p:nvSpPr>
        <p:spPr>
          <a:xfrm>
            <a:off x="3987720" y="471312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2"/>
          <p:cNvSpPr/>
          <p:nvPr/>
        </p:nvSpPr>
        <p:spPr>
          <a:xfrm flipH="1">
            <a:off x="2920680" y="50598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0" name="CustomShape 13"/>
          <p:cNvSpPr/>
          <p:nvPr/>
        </p:nvSpPr>
        <p:spPr>
          <a:xfrm flipH="1">
            <a:off x="2158920" y="50598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1" name="CustomShape 14"/>
          <p:cNvSpPr/>
          <p:nvPr/>
        </p:nvSpPr>
        <p:spPr>
          <a:xfrm flipH="1">
            <a:off x="5435280" y="4983840"/>
            <a:ext cx="43380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2" name="CustomShape 15"/>
          <p:cNvSpPr/>
          <p:nvPr/>
        </p:nvSpPr>
        <p:spPr>
          <a:xfrm flipH="1">
            <a:off x="1549080" y="499788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CustomShape 16"/>
          <p:cNvSpPr/>
          <p:nvPr/>
        </p:nvSpPr>
        <p:spPr>
          <a:xfrm flipH="1">
            <a:off x="4909320" y="4279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Line 17"/>
          <p:cNvSpPr/>
          <p:nvPr/>
        </p:nvSpPr>
        <p:spPr>
          <a:xfrm>
            <a:off x="5663880" y="4235040"/>
            <a:ext cx="360" cy="60984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Line 18"/>
          <p:cNvSpPr/>
          <p:nvPr/>
        </p:nvSpPr>
        <p:spPr>
          <a:xfrm>
            <a:off x="200628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Line 19"/>
          <p:cNvSpPr/>
          <p:nvPr/>
        </p:nvSpPr>
        <p:spPr>
          <a:xfrm>
            <a:off x="276840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Line 20"/>
          <p:cNvSpPr/>
          <p:nvPr/>
        </p:nvSpPr>
        <p:spPr>
          <a:xfrm>
            <a:off x="4444920" y="48448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8" name="CustomShape 21"/>
          <p:cNvSpPr/>
          <p:nvPr/>
        </p:nvSpPr>
        <p:spPr>
          <a:xfrm flipH="1">
            <a:off x="3454200" y="50598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5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9" name="Line 22"/>
          <p:cNvSpPr/>
          <p:nvPr/>
        </p:nvSpPr>
        <p:spPr>
          <a:xfrm>
            <a:off x="482580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Line 23"/>
          <p:cNvSpPr/>
          <p:nvPr/>
        </p:nvSpPr>
        <p:spPr>
          <a:xfrm>
            <a:off x="513072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24"/>
          <p:cNvSpPr/>
          <p:nvPr/>
        </p:nvSpPr>
        <p:spPr>
          <a:xfrm>
            <a:off x="543528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Line 25"/>
          <p:cNvSpPr/>
          <p:nvPr/>
        </p:nvSpPr>
        <p:spPr>
          <a:xfrm>
            <a:off x="5663880" y="484488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26"/>
          <p:cNvSpPr/>
          <p:nvPr/>
        </p:nvSpPr>
        <p:spPr>
          <a:xfrm flipH="1">
            <a:off x="4292280" y="5059800"/>
            <a:ext cx="30708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7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4" name="Line 27"/>
          <p:cNvSpPr/>
          <p:nvPr/>
        </p:nvSpPr>
        <p:spPr>
          <a:xfrm>
            <a:off x="604512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Line 28"/>
          <p:cNvSpPr/>
          <p:nvPr/>
        </p:nvSpPr>
        <p:spPr>
          <a:xfrm>
            <a:off x="634968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Line 29"/>
          <p:cNvSpPr/>
          <p:nvPr/>
        </p:nvSpPr>
        <p:spPr>
          <a:xfrm>
            <a:off x="665460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Line 30"/>
          <p:cNvSpPr/>
          <p:nvPr/>
        </p:nvSpPr>
        <p:spPr>
          <a:xfrm>
            <a:off x="3073320" y="4221000"/>
            <a:ext cx="360" cy="9144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Line 31"/>
          <p:cNvSpPr/>
          <p:nvPr/>
        </p:nvSpPr>
        <p:spPr>
          <a:xfrm>
            <a:off x="3606480" y="4221000"/>
            <a:ext cx="360" cy="9144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32"/>
          <p:cNvSpPr/>
          <p:nvPr/>
        </p:nvSpPr>
        <p:spPr>
          <a:xfrm flipH="1">
            <a:off x="3766320" y="4279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0" name="CustomShape 33"/>
          <p:cNvSpPr/>
          <p:nvPr/>
        </p:nvSpPr>
        <p:spPr>
          <a:xfrm flipH="1">
            <a:off x="6280920" y="4279680"/>
            <a:ext cx="406080" cy="40212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P</a:t>
            </a:r>
            <a:r>
              <a:rPr b="0" lang="en-US" sz="1800" spc="-1" strike="noStrike" baseline="-25000">
                <a:solidFill>
                  <a:srgbClr val="000099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1" name="Line 34"/>
          <p:cNvSpPr/>
          <p:nvPr/>
        </p:nvSpPr>
        <p:spPr>
          <a:xfrm>
            <a:off x="6959520" y="4732200"/>
            <a:ext cx="360" cy="228600"/>
          </a:xfrm>
          <a:prstGeom prst="line">
            <a:avLst/>
          </a:prstGeom>
          <a:ln w="9360">
            <a:solidFill>
              <a:srgbClr val="00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35"/>
          <p:cNvSpPr/>
          <p:nvPr/>
        </p:nvSpPr>
        <p:spPr>
          <a:xfrm flipH="1">
            <a:off x="7035480" y="4983840"/>
            <a:ext cx="433800" cy="364680"/>
          </a:xfrm>
          <a:prstGeom prst="rect">
            <a:avLst/>
          </a:prstGeom>
          <a:noFill/>
          <a:ln w="9360">
            <a:solidFill>
              <a:srgbClr val="00009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99"/>
                </a:solidFill>
                <a:latin typeface="Arial"/>
              </a:rPr>
              <a:t>16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Picture 2" descr=""/>
          <p:cNvPicPr/>
          <p:nvPr/>
        </p:nvPicPr>
        <p:blipFill>
          <a:blip r:embed="rId1"/>
          <a:stretch/>
        </p:blipFill>
        <p:spPr>
          <a:xfrm>
            <a:off x="144000" y="908640"/>
            <a:ext cx="8892000" cy="5134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Prioritní plánování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 každým procesem je spojeno prioritní číslo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Prioritní číslo – preference procesu pro výběr příště běžícího procesu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CPU se přiděluje procesu s největší prioritou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Nejvyšší prioritě obvykle odpovídá nejnižší prioritní číslo ;-)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Opět dvě varianty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Nepreemptivní, bez předbíhání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Jakmile proces získá přístup k CPU nemůže být předběhnut jiným procesem dokud dávku neukončí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Preemptivní, s předbíháním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Jakmile se ve frontě připravených procesů objeví proces s vyšší prioritou než je priorita běžícího procesu, je běžící proces předběhnut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Prioritní plánování (2)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SJF je prioritní plánování, prioritou je předpokládaná délka příští CPU dávky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Stárnutí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Procesy s nižší prioritou se nemusí nikdy provést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Řešení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Zrání – priorita se s postupem času zvyšuje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Příklad – Win32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Procesy při vytvoření přiděleny do jedné z následujících tříd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Idle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Below Normal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Normal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Above Normal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High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Realtime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Příkla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d –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Win32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(2)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Plánovací algoritmus je řízen především prioritami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32 front (FIFO seznamů) vláken, která jsou „připravena“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Pro každou úroveň priority jedna fronta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Fronty jsou společné pro všechny procesory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Když je vlákno „připraveno“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Buď běží okamžitě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Nebo je umístěno na konec fronty „připravených“ procesů ve své prioritě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 jednoprocesorovém stroji vždy běží vlákno s nejvyšší prioritou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 rámci jedné prioritní skupiny se plánuje algoritmem round-robin pomocí časových kvant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Paměť – principy, základy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 běh procesu je nutné, aby program, který je vykonáván byl umístěn v operační paměti (hlavní paměti)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Včetně dat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 programu se stává proces (aktivní entita schopná spuštění na CPU) provedením celé řady kroků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Naplnění tabulek, umístění do operační paměti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Vázání adres instrukcí a dat na adresy operační paměti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Memory-Management Unit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Hardwarový modul převádějící logické adresy na fyzické adresy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Uživatelský program pracuje s logickými adresami, uživatelský program nevidí fyzické adresy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Připočítává se obsah „relokačního registru“ k adresám generovaným uživatelským procesem v okamžiku, kdy je předávána jako ukazatel do operační paměti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Relokační registr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8" name="Picture 3" descr=""/>
          <p:cNvPicPr/>
          <p:nvPr/>
        </p:nvPicPr>
        <p:blipFill>
          <a:blip r:embed="rId1"/>
          <a:srcRect l="3084" t="4944" r="1509" b="4638"/>
          <a:stretch/>
        </p:blipFill>
        <p:spPr>
          <a:xfrm>
            <a:off x="1116000" y="1700280"/>
            <a:ext cx="6449760" cy="4582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Stavy procesu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Picture 4" descr=""/>
          <p:cNvPicPr/>
          <p:nvPr/>
        </p:nvPicPr>
        <p:blipFill>
          <a:blip r:embed="rId1"/>
          <a:srcRect l="561" t="25693" r="590" b="25545"/>
          <a:stretch/>
        </p:blipFill>
        <p:spPr>
          <a:xfrm>
            <a:off x="126720" y="1628640"/>
            <a:ext cx="8837280" cy="460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d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e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v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ý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Logický adresový prostor (LAP), fyzický adresový prostor (FAP)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LAP – (logická adresa, virtuální adresa) dána adresou ve strojovém jazyku, generuje CPU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FAP – (fyzická) adresa akceptovaná operační pamětí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Logické a fyzické adresové prostory se shodují v době kompilace a v době zavádění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Logické a fyzické adresové prostory mohou být rozdílné při vázání v době běhu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u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v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é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b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Operační paměť se dělí do dvou sekcí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Rezidentní OS, obvykle na počátku FAP s tabulkou ovladačů přerušení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Uživatelské procesy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Přidělování jedné souvislé části paměti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 ochranu procesů uživatelů mezi sebou a OS lze použít schéma s relokačním registrem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Relokační registr – hodnota nejmenší fyzické adresy paměti procesu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Mezní registr – rozpětí logických adres, logická adresa musí být menší nebo rovna meznímu registru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H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W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d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r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15" name="Picture 3" descr=""/>
          <p:cNvPicPr/>
          <p:nvPr/>
        </p:nvPicPr>
        <p:blipFill>
          <a:blip r:embed="rId1"/>
          <a:srcRect l="2297" t="17063" r="1083" b="17894"/>
          <a:stretch/>
        </p:blipFill>
        <p:spPr>
          <a:xfrm>
            <a:off x="1258920" y="2276640"/>
            <a:ext cx="6864120" cy="346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u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v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é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 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o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b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l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a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t</a:t>
            </a: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Přidělování několika částí paměti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Díra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– blok dostupné paměti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Bloky jsou roztroušeny po FAP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Evidenci o přidělených a volných sekcí udržuje OS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1187280" y="3849840"/>
            <a:ext cx="1142640" cy="21333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Line 4"/>
          <p:cNvSpPr/>
          <p:nvPr/>
        </p:nvSpPr>
        <p:spPr>
          <a:xfrm>
            <a:off x="1187280" y="421308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Line 5"/>
          <p:cNvSpPr/>
          <p:nvPr/>
        </p:nvSpPr>
        <p:spPr>
          <a:xfrm>
            <a:off x="1187280" y="462420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1" name="Line 6"/>
          <p:cNvSpPr/>
          <p:nvPr/>
        </p:nvSpPr>
        <p:spPr>
          <a:xfrm>
            <a:off x="1187280" y="555624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2" name="CustomShape 7"/>
          <p:cNvSpPr/>
          <p:nvPr/>
        </p:nvSpPr>
        <p:spPr>
          <a:xfrm>
            <a:off x="1494000" y="3850200"/>
            <a:ext cx="4370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OS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23" name="CustomShape 8"/>
          <p:cNvSpPr/>
          <p:nvPr/>
        </p:nvSpPr>
        <p:spPr>
          <a:xfrm>
            <a:off x="1187280" y="42944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24" name="CustomShape 9"/>
          <p:cNvSpPr/>
          <p:nvPr/>
        </p:nvSpPr>
        <p:spPr>
          <a:xfrm>
            <a:off x="1187280" y="497700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8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25" name="CustomShape 10"/>
          <p:cNvSpPr/>
          <p:nvPr/>
        </p:nvSpPr>
        <p:spPr>
          <a:xfrm>
            <a:off x="1187280" y="55742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26" name="CustomShape 11"/>
          <p:cNvSpPr/>
          <p:nvPr/>
        </p:nvSpPr>
        <p:spPr>
          <a:xfrm>
            <a:off x="3016080" y="3849840"/>
            <a:ext cx="1142640" cy="21333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Line 12"/>
          <p:cNvSpPr/>
          <p:nvPr/>
        </p:nvSpPr>
        <p:spPr>
          <a:xfrm>
            <a:off x="3016080" y="421308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Line 13"/>
          <p:cNvSpPr/>
          <p:nvPr/>
        </p:nvSpPr>
        <p:spPr>
          <a:xfrm>
            <a:off x="3016080" y="462420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Line 14"/>
          <p:cNvSpPr/>
          <p:nvPr/>
        </p:nvSpPr>
        <p:spPr>
          <a:xfrm>
            <a:off x="3016080" y="555624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5"/>
          <p:cNvSpPr/>
          <p:nvPr/>
        </p:nvSpPr>
        <p:spPr>
          <a:xfrm>
            <a:off x="3322800" y="3850200"/>
            <a:ext cx="4370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OS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1" name="CustomShape 16"/>
          <p:cNvSpPr/>
          <p:nvPr/>
        </p:nvSpPr>
        <p:spPr>
          <a:xfrm>
            <a:off x="3016080" y="42944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2" name="CustomShape 17"/>
          <p:cNvSpPr/>
          <p:nvPr/>
        </p:nvSpPr>
        <p:spPr>
          <a:xfrm>
            <a:off x="3016080" y="55742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3" name="CustomShape 18"/>
          <p:cNvSpPr/>
          <p:nvPr/>
        </p:nvSpPr>
        <p:spPr>
          <a:xfrm>
            <a:off x="4844880" y="3849840"/>
            <a:ext cx="1142640" cy="21333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Line 19"/>
          <p:cNvSpPr/>
          <p:nvPr/>
        </p:nvSpPr>
        <p:spPr>
          <a:xfrm>
            <a:off x="4844880" y="421308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20"/>
          <p:cNvSpPr/>
          <p:nvPr/>
        </p:nvSpPr>
        <p:spPr>
          <a:xfrm>
            <a:off x="4844880" y="462420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21"/>
          <p:cNvSpPr/>
          <p:nvPr/>
        </p:nvSpPr>
        <p:spPr>
          <a:xfrm>
            <a:off x="4844880" y="555624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CustomShape 22"/>
          <p:cNvSpPr/>
          <p:nvPr/>
        </p:nvSpPr>
        <p:spPr>
          <a:xfrm>
            <a:off x="5151600" y="3850200"/>
            <a:ext cx="4370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OS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8" name="CustomShape 23"/>
          <p:cNvSpPr/>
          <p:nvPr/>
        </p:nvSpPr>
        <p:spPr>
          <a:xfrm>
            <a:off x="4844880" y="42944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39" name="CustomShape 24"/>
          <p:cNvSpPr/>
          <p:nvPr/>
        </p:nvSpPr>
        <p:spPr>
          <a:xfrm>
            <a:off x="4844880" y="55742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0" name="CustomShape 25"/>
          <p:cNvSpPr/>
          <p:nvPr/>
        </p:nvSpPr>
        <p:spPr>
          <a:xfrm>
            <a:off x="6673680" y="3849840"/>
            <a:ext cx="1142640" cy="21333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Line 26"/>
          <p:cNvSpPr/>
          <p:nvPr/>
        </p:nvSpPr>
        <p:spPr>
          <a:xfrm>
            <a:off x="6673680" y="421308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Line 27"/>
          <p:cNvSpPr/>
          <p:nvPr/>
        </p:nvSpPr>
        <p:spPr>
          <a:xfrm>
            <a:off x="6673680" y="462420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Line 28"/>
          <p:cNvSpPr/>
          <p:nvPr/>
        </p:nvSpPr>
        <p:spPr>
          <a:xfrm>
            <a:off x="6673680" y="555624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29"/>
          <p:cNvSpPr/>
          <p:nvPr/>
        </p:nvSpPr>
        <p:spPr>
          <a:xfrm>
            <a:off x="6980400" y="3850200"/>
            <a:ext cx="43704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OS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5" name="CustomShape 30"/>
          <p:cNvSpPr/>
          <p:nvPr/>
        </p:nvSpPr>
        <p:spPr>
          <a:xfrm>
            <a:off x="6673680" y="42944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5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6" name="CustomShape 31"/>
          <p:cNvSpPr/>
          <p:nvPr/>
        </p:nvSpPr>
        <p:spPr>
          <a:xfrm>
            <a:off x="6673680" y="461196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7" name="CustomShape 32"/>
          <p:cNvSpPr/>
          <p:nvPr/>
        </p:nvSpPr>
        <p:spPr>
          <a:xfrm>
            <a:off x="6673680" y="557424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2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48" name="CustomShape 33"/>
          <p:cNvSpPr/>
          <p:nvPr/>
        </p:nvSpPr>
        <p:spPr>
          <a:xfrm>
            <a:off x="3016080" y="4611600"/>
            <a:ext cx="1142640" cy="990360"/>
          </a:xfrm>
          <a:prstGeom prst="rect">
            <a:avLst/>
          </a:prstGeom>
          <a:solidFill>
            <a:srgbClr val="dddddd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CustomShape 34"/>
          <p:cNvSpPr/>
          <p:nvPr/>
        </p:nvSpPr>
        <p:spPr>
          <a:xfrm>
            <a:off x="4844880" y="4992840"/>
            <a:ext cx="1142640" cy="609120"/>
          </a:xfrm>
          <a:prstGeom prst="rect">
            <a:avLst/>
          </a:prstGeom>
          <a:solidFill>
            <a:srgbClr val="dddddd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35"/>
          <p:cNvSpPr/>
          <p:nvPr/>
        </p:nvSpPr>
        <p:spPr>
          <a:xfrm>
            <a:off x="4844880" y="461196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9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1" name="CustomShape 36"/>
          <p:cNvSpPr/>
          <p:nvPr/>
        </p:nvSpPr>
        <p:spPr>
          <a:xfrm>
            <a:off x="6673680" y="5297400"/>
            <a:ext cx="1142640" cy="304560"/>
          </a:xfrm>
          <a:prstGeom prst="rect">
            <a:avLst/>
          </a:prstGeom>
          <a:solidFill>
            <a:srgbClr val="dddddd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Line 37"/>
          <p:cNvSpPr/>
          <p:nvPr/>
        </p:nvSpPr>
        <p:spPr>
          <a:xfrm>
            <a:off x="6673680" y="494820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38"/>
          <p:cNvSpPr/>
          <p:nvPr/>
        </p:nvSpPr>
        <p:spPr>
          <a:xfrm>
            <a:off x="6673680" y="4993200"/>
            <a:ext cx="1066320" cy="30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process 10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354" name="CustomShape 39"/>
          <p:cNvSpPr/>
          <p:nvPr/>
        </p:nvSpPr>
        <p:spPr>
          <a:xfrm>
            <a:off x="2406600" y="4992840"/>
            <a:ext cx="533160" cy="22824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40"/>
          <p:cNvSpPr/>
          <p:nvPr/>
        </p:nvSpPr>
        <p:spPr>
          <a:xfrm>
            <a:off x="4235400" y="4992840"/>
            <a:ext cx="533160" cy="22824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41"/>
          <p:cNvSpPr/>
          <p:nvPr/>
        </p:nvSpPr>
        <p:spPr>
          <a:xfrm>
            <a:off x="6064200" y="4992840"/>
            <a:ext cx="533160" cy="228240"/>
          </a:xfrm>
          <a:prstGeom prst="rightArrow">
            <a:avLst>
              <a:gd name="adj1" fmla="val 50000"/>
              <a:gd name="adj2" fmla="val 58333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Přidělování paměti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Kterou oblast délky n přidělit, když volná paměť je rozmístěna ve více souvislých nesousedních sekcích?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First-fit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Přiděluje se první dostatečně dlouhá volná oblast resp. její počátek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Best-fit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Přiděluje se nejmenší dostatečně dlouhá volná oblast resp. její počátek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Generují se velmi malé (nejmenší) možné volné díry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Worst-fit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Přiděluje se největší dostatečně dlouhá volná oblast resp. její počátek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Generují se největší možné volné díry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 hlediska rychlosti a kvality využití paměti jsou First-fit a Best-fit lepší techniky než technika Worst-fit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Problém fragmentace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Vnější fragmentace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Souhrn volné paměti je dostatečný, ale ne v dostatečné souvislé oblasti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Vnitřní fragmentace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Přidělená oblast paměti je větší než požadovaná velikost, tj. část přidělené paměti je nevyužitá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Snižování vnější fragmentace setřásáním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Přesouvají se obsahy paměti s cílem vytvořit (jeden) velký volný blok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Použitelné jen když je možná dynamická relokace (viz MMU)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Provádí se v době běhu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Problém I/O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S vyrovnávacími paměťmi plněnými z periférií autonomně nelze hýbat 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Umisťují se proto do prostoru OS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Stránkování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LAP procesu nemusí být jedinou souvislou sekcí FAP, LAP se zobrazuje do (po částech volných) sekcí FAP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FAP se dělí na sekce zvané rámce (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frames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Pevná délka, délka v násobcích mocnin 2 (obvykle mezi 512 až 8192 bajty)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LAP se dělí na sekce zvané stránky (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pages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Pevná délka, shodná s délkou rámců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Udržujeme seznam volných rámců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Program délky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stránek se umístí (zavede) do </a:t>
            </a: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n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rámců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Překlad logická adresa → fyzická adresa − pomocí překladové tabulky nastavované OS a interpretované MMU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Vniká vnitřní fragmentace, neboť paměť je procesu přidělována v násobcích velikosti rámce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Segmentování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65" name="Picture 3" descr=""/>
          <p:cNvPicPr/>
          <p:nvPr/>
        </p:nvPicPr>
        <p:blipFill>
          <a:blip r:embed="rId1"/>
          <a:srcRect l="21689" t="1488" r="21820" b="1838"/>
          <a:stretch/>
        </p:blipFill>
        <p:spPr>
          <a:xfrm>
            <a:off x="515880" y="1836720"/>
            <a:ext cx="2976120" cy="3823920"/>
          </a:xfrm>
          <a:prstGeom prst="rect">
            <a:avLst/>
          </a:prstGeom>
          <a:ln>
            <a:noFill/>
          </a:ln>
        </p:spPr>
      </p:pic>
      <p:sp>
        <p:nvSpPr>
          <p:cNvPr id="366" name="CustomShape 3"/>
          <p:cNvSpPr/>
          <p:nvPr/>
        </p:nvSpPr>
        <p:spPr>
          <a:xfrm>
            <a:off x="3997440" y="1700280"/>
            <a:ext cx="2590560" cy="3312720"/>
          </a:xfrm>
          <a:prstGeom prst="ellipse">
            <a:avLst/>
          </a:prstGeom>
          <a:solidFill>
            <a:schemeClr val="bg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7" name="CustomShape 4"/>
          <p:cNvSpPr/>
          <p:nvPr/>
        </p:nvSpPr>
        <p:spPr>
          <a:xfrm>
            <a:off x="4429080" y="2349360"/>
            <a:ext cx="990360" cy="5331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8" name="CustomShape 5"/>
          <p:cNvSpPr/>
          <p:nvPr/>
        </p:nvSpPr>
        <p:spPr>
          <a:xfrm>
            <a:off x="4429080" y="3284640"/>
            <a:ext cx="914040" cy="91404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9" name="CustomShape 6"/>
          <p:cNvSpPr/>
          <p:nvPr/>
        </p:nvSpPr>
        <p:spPr>
          <a:xfrm>
            <a:off x="5610240" y="2779560"/>
            <a:ext cx="914040" cy="3805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0" name="CustomShape 7"/>
          <p:cNvSpPr/>
          <p:nvPr/>
        </p:nvSpPr>
        <p:spPr>
          <a:xfrm>
            <a:off x="5508720" y="3500280"/>
            <a:ext cx="914040" cy="5331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1" name="CustomShape 8"/>
          <p:cNvSpPr/>
          <p:nvPr/>
        </p:nvSpPr>
        <p:spPr>
          <a:xfrm>
            <a:off x="7267680" y="1628640"/>
            <a:ext cx="1142640" cy="106632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Line 9"/>
          <p:cNvSpPr/>
          <p:nvPr/>
        </p:nvSpPr>
        <p:spPr>
          <a:xfrm>
            <a:off x="7267320" y="216216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3" name="CustomShape 10"/>
          <p:cNvSpPr/>
          <p:nvPr/>
        </p:nvSpPr>
        <p:spPr>
          <a:xfrm>
            <a:off x="7267680" y="2695680"/>
            <a:ext cx="1142640" cy="1066320"/>
          </a:xfrm>
          <a:prstGeom prst="rect">
            <a:avLst/>
          </a:prstGeom>
          <a:solidFill>
            <a:srgbClr val="dddddd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Line 11"/>
          <p:cNvSpPr/>
          <p:nvPr/>
        </p:nvSpPr>
        <p:spPr>
          <a:xfrm>
            <a:off x="7267320" y="322884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CustomShape 12"/>
          <p:cNvSpPr/>
          <p:nvPr/>
        </p:nvSpPr>
        <p:spPr>
          <a:xfrm>
            <a:off x="7646760" y="1751760"/>
            <a:ext cx="307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6" name="CustomShape 13"/>
          <p:cNvSpPr/>
          <p:nvPr/>
        </p:nvSpPr>
        <p:spPr>
          <a:xfrm>
            <a:off x="7650000" y="2239200"/>
            <a:ext cx="307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4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77" name="CustomShape 14"/>
          <p:cNvSpPr/>
          <p:nvPr/>
        </p:nvSpPr>
        <p:spPr>
          <a:xfrm>
            <a:off x="7267680" y="3762360"/>
            <a:ext cx="1142640" cy="1447560"/>
          </a:xfrm>
          <a:prstGeom prst="rect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8" name="CustomShape 15"/>
          <p:cNvSpPr/>
          <p:nvPr/>
        </p:nvSpPr>
        <p:spPr>
          <a:xfrm>
            <a:off x="7267680" y="5210280"/>
            <a:ext cx="1142640" cy="380520"/>
          </a:xfrm>
          <a:prstGeom prst="rect">
            <a:avLst/>
          </a:prstGeom>
          <a:solidFill>
            <a:srgbClr val="dddddd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Line 16"/>
          <p:cNvSpPr/>
          <p:nvPr/>
        </p:nvSpPr>
        <p:spPr>
          <a:xfrm>
            <a:off x="7267320" y="4143240"/>
            <a:ext cx="1143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7"/>
          <p:cNvSpPr/>
          <p:nvPr/>
        </p:nvSpPr>
        <p:spPr>
          <a:xfrm>
            <a:off x="7650000" y="3809160"/>
            <a:ext cx="307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1" name="CustomShape 18"/>
          <p:cNvSpPr/>
          <p:nvPr/>
        </p:nvSpPr>
        <p:spPr>
          <a:xfrm>
            <a:off x="7650000" y="4539240"/>
            <a:ext cx="3074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2" name="CustomShape 19"/>
          <p:cNvSpPr/>
          <p:nvPr/>
        </p:nvSpPr>
        <p:spPr>
          <a:xfrm>
            <a:off x="4433400" y="5569560"/>
            <a:ext cx="136224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user space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83" name="CustomShape 20"/>
          <p:cNvSpPr/>
          <p:nvPr/>
        </p:nvSpPr>
        <p:spPr>
          <a:xfrm>
            <a:off x="6516000" y="5714280"/>
            <a:ext cx="2563200" cy="36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physical memory space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Segmentování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Logická adresa je dvojice (segment s, offset d)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Tabulka segmentů, Segment table, 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Base – počáteční adresa umístění segmentu ve FAP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Limit – délka segmentu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Segment-table base register (STBR)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Odkaz na umístění ST v paměti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Segment-table length register (STLR)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Počet segmentů, s je legální když s &lt; STLR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Relokace – dynamická, pomocí 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Příklad segmentace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87" name="Picture 3" descr=""/>
          <p:cNvPicPr/>
          <p:nvPr/>
        </p:nvPicPr>
        <p:blipFill>
          <a:blip r:embed="rId1"/>
          <a:srcRect l="8006" t="1531" r="9155" b="1575"/>
          <a:stretch/>
        </p:blipFill>
        <p:spPr>
          <a:xfrm>
            <a:off x="1992240" y="1600200"/>
            <a:ext cx="5158800" cy="45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Plánovače v OS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Dlouhodobý plánovač (strategický plánovač,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job scheduler)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Vybírá který požadavek na výpočet lze zařadit mezi procesy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Definuje stupeň multiprogramování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Je vyvoláván řídce, nemusí být rychlý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Nejlepšího výsledku dosáhneme při vhodné kombinaci procesů orientovaných na I/O a na využití CPU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Picture 2" descr=""/>
          <p:cNvPicPr/>
          <p:nvPr/>
        </p:nvPicPr>
        <p:blipFill>
          <a:blip r:embed="rId1"/>
          <a:stretch/>
        </p:blipFill>
        <p:spPr>
          <a:xfrm>
            <a:off x="1547640" y="116640"/>
            <a:ext cx="5919480" cy="5112360"/>
          </a:xfrm>
          <a:prstGeom prst="rect">
            <a:avLst/>
          </a:prstGeom>
          <a:ln>
            <a:noFill/>
          </a:ln>
        </p:spPr>
      </p:pic>
      <p:pic>
        <p:nvPicPr>
          <p:cNvPr id="389" name="Picture 3" descr=""/>
          <p:cNvPicPr/>
          <p:nvPr/>
        </p:nvPicPr>
        <p:blipFill>
          <a:blip r:embed="rId2"/>
          <a:stretch/>
        </p:blipFill>
        <p:spPr>
          <a:xfrm>
            <a:off x="683640" y="5301360"/>
            <a:ext cx="7560360" cy="225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Stránkování, LAP na FAP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2" name="Picture 2" descr=""/>
          <p:cNvPicPr/>
          <p:nvPr/>
        </p:nvPicPr>
        <p:blipFill>
          <a:blip r:embed="rId1"/>
          <a:stretch/>
        </p:blipFill>
        <p:spPr>
          <a:xfrm>
            <a:off x="323640" y="1604520"/>
            <a:ext cx="8617680" cy="4776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Stránkování a segmentování</a:t>
            </a:r>
            <a:br/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(Intel 386)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94" name="" descr=""/>
          <p:cNvPicPr/>
          <p:nvPr/>
        </p:nvPicPr>
        <p:blipFill>
          <a:blip r:embed="rId1"/>
          <a:srcRect l="11987" t="849" r="11780" b="1698"/>
          <a:stretch/>
        </p:blipFill>
        <p:spPr>
          <a:xfrm>
            <a:off x="2358720" y="1600200"/>
            <a:ext cx="4426560" cy="4525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Plánovače v OS (2)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Střednědobý plánovač (taktický plánovač)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Logicky náleží částečně i do správy hlavní paměti (FAP)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Taktika využívání omezené kapacity FAP při multitaskingu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Vybírá který proces je nutné zařadit mezi odložené procesy (odebírá mu prostor ve FAP)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Vybírá kterému odloženému procesu lze opět přidělit prostor ve FAP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Krátkodobý plánovač (operační plánovač, dispečer, 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dispatcher)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Reprezentace správy procesoru(-ů)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Vybírá proces, který poběží na uvolněném procesoru a přiděluje procesu procesor (CPU)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Vyvoláván velmi často, desítky až stovky milisekund, musí být rychlý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Plánovače v OS (3)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395640" y="1556640"/>
            <a:ext cx="8424360" cy="4796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Kritéria kvality plánování (1)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Uživatelsky orientovaná kritéria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Doba obrátky,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Turnaround time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Doba běhu + doba čekání na zdroje vč. CPU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Vhodná míra pro dávkové zpracování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Přirozená je snaha o minimalizaci doby obrátky v dimenzi doby čekání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Normalizovaná doba obrátky = doba obrátky </a:t>
            </a:r>
            <a:r>
              <a:rPr b="0" i="1" lang="cs-CZ" sz="2400" spc="-1" strike="noStrike">
                <a:solidFill>
                  <a:srgbClr val="000000"/>
                </a:solidFill>
                <a:latin typeface="Calibri"/>
              </a:rPr>
              <a:t>I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doba běhu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Doba reakce,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Response time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Míra pro interaktivní systémy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Doba od zadání požadavku do doby očekávané reakce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Cíl – snaha o minimalizaci pro co největší komunitu uživatelů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V interaktivně orientovaných systémech mívají interaktivní úlohy přednost před dávkovými úlohami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Časové limity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Kritéria kvality plánování (2)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Systémově orientovaná kritéria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Propustnost,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Throughput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Počet procesů dokončených za jednotku času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Přirozená je snaha o maximalizaci propustnosti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Požadavek dosažení vysoké propustnosti nebývá kompatibilní s požadavkem minimalizace doby obrátky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Využití CPU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Maximalizace ve víceuživatelských systémech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Pro real-time systémy a jednouživatelské systémy nepodstatné kritérium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Spravedlivost,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Fairness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Porovnatelné procesy musí získat porovnatelnou obsluhu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Pokud uživatel nebo systém neřekne jinak, mají všechny procesy stejnou šanci, vč. ochrany před stárnutím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1475640" y="274680"/>
            <a:ext cx="721080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730e00"/>
                </a:solidFill>
                <a:latin typeface="Calibri"/>
              </a:rPr>
              <a:t>Plánování CPU – Dispečer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Vybírá proces, kterému bude přidělen CPU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Vybírá jeden z procesů, které jsou zavedeny operační paměti a které jsou „připravené“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Plánovací rozhodnutí může vydat v okamžiku, kdy proces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1. přechází ze stavu běžící do stavu čekající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2. přechází ze stavu běžící do stavu připravený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3. přechází ze stavu čekající do stavu připravený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4. končí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Případy 1 a 4 se označují jako nepreemptivní plánování (plánování bez předbíhání)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Případy 2 a 3 se označují jako preemptivní plánování (plánování s předbíháním)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5755</TotalTime>
  <Application>LibreOffice/5.4.5.1$Linux_X86_64 LibreOffice_project/40$Build-1</Application>
  <Words>2686</Words>
  <Paragraphs>442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2013-02-10T19:29:29Z</dcterms:created>
  <dc:creator>xplhak</dc:creator>
  <dc:description/>
  <dc:language>en-US</dc:language>
  <cp:lastModifiedBy/>
  <cp:lastPrinted>2016-02-26T09:22:37Z</cp:lastPrinted>
  <dcterms:modified xsi:type="dcterms:W3CDTF">2018-03-05T10:19:54Z</dcterms:modified>
  <cp:revision>642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22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42</vt:i4>
  </property>
</Properties>
</file>