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handoutMasterIdLst>
    <p:handoutMasterId r:id="rId67"/>
  </p:handoutMasterIdLst>
  <p:sldIdLst>
    <p:sldId id="256" r:id="rId2"/>
    <p:sldId id="257" r:id="rId3"/>
    <p:sldId id="258" r:id="rId4"/>
    <p:sldId id="267" r:id="rId5"/>
    <p:sldId id="268" r:id="rId6"/>
    <p:sldId id="259" r:id="rId7"/>
    <p:sldId id="269" r:id="rId8"/>
    <p:sldId id="270" r:id="rId9"/>
    <p:sldId id="266" r:id="rId10"/>
    <p:sldId id="260" r:id="rId11"/>
    <p:sldId id="261" r:id="rId12"/>
    <p:sldId id="262" r:id="rId13"/>
    <p:sldId id="263" r:id="rId14"/>
    <p:sldId id="318" r:id="rId15"/>
    <p:sldId id="319" r:id="rId16"/>
    <p:sldId id="265" r:id="rId17"/>
    <p:sldId id="271" r:id="rId18"/>
    <p:sldId id="272" r:id="rId19"/>
    <p:sldId id="273" r:id="rId20"/>
    <p:sldId id="274" r:id="rId21"/>
    <p:sldId id="275" r:id="rId22"/>
    <p:sldId id="276" r:id="rId23"/>
    <p:sldId id="277" r:id="rId24"/>
    <p:sldId id="280" r:id="rId25"/>
    <p:sldId id="281" r:id="rId26"/>
    <p:sldId id="282" r:id="rId27"/>
    <p:sldId id="283" r:id="rId28"/>
    <p:sldId id="284" r:id="rId29"/>
    <p:sldId id="285" r:id="rId30"/>
    <p:sldId id="286" r:id="rId31"/>
    <p:sldId id="287" r:id="rId32"/>
    <p:sldId id="288" r:id="rId33"/>
    <p:sldId id="289" r:id="rId34"/>
    <p:sldId id="316" r:id="rId35"/>
    <p:sldId id="292" r:id="rId36"/>
    <p:sldId id="294" r:id="rId37"/>
    <p:sldId id="295" r:id="rId38"/>
    <p:sldId id="293"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21" r:id="rId55"/>
    <p:sldId id="324" r:id="rId56"/>
    <p:sldId id="317" r:id="rId57"/>
    <p:sldId id="311" r:id="rId58"/>
    <p:sldId id="312" r:id="rId59"/>
    <p:sldId id="313" r:id="rId60"/>
    <p:sldId id="314" r:id="rId61"/>
    <p:sldId id="315" r:id="rId62"/>
    <p:sldId id="320" r:id="rId63"/>
    <p:sldId id="322" r:id="rId64"/>
    <p:sldId id="323" r:id="rId65"/>
  </p:sldIdLst>
  <p:sldSz cx="9144000" cy="6858000" type="screen4x3"/>
  <p:notesSz cx="9926638" cy="679767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61" autoAdjust="0"/>
    <p:restoredTop sz="75267" autoAdjust="0"/>
  </p:normalViewPr>
  <p:slideViewPr>
    <p:cSldViewPr>
      <p:cViewPr varScale="1">
        <p:scale>
          <a:sx n="86" d="100"/>
          <a:sy n="86" d="100"/>
        </p:scale>
        <p:origin x="241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F0BB20C6-A0EA-4605-ACC8-67BA92442300}" type="datetimeFigureOut">
              <a:rPr lang="cs-CZ" smtClean="0"/>
              <a:pPr/>
              <a:t>06.03.2017</a:t>
            </a:fld>
            <a:endParaRPr lang="cs-CZ"/>
          </a:p>
        </p:txBody>
      </p:sp>
      <p:sp>
        <p:nvSpPr>
          <p:cNvPr id="4" name="Zástupný symbol pro zápatí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a:defRPr sz="1200"/>
            </a:lvl1pPr>
          </a:lstStyle>
          <a:p>
            <a:fld id="{2A700D3D-512C-4842-85A4-CC6790C6379D}" type="slidenum">
              <a:rPr lang="cs-CZ" smtClean="0"/>
              <a:pPr/>
              <a:t>‹#›</a:t>
            </a:fld>
            <a:endParaRPr lang="cs-CZ"/>
          </a:p>
        </p:txBody>
      </p:sp>
    </p:spTree>
    <p:extLst>
      <p:ext uri="{BB962C8B-B14F-4D97-AF65-F5344CB8AC3E}">
        <p14:creationId xmlns:p14="http://schemas.microsoft.com/office/powerpoint/2010/main" val="2772132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2003AD58-0B9D-4661-8374-50096FAB0980}" type="datetimeFigureOut">
              <a:rPr lang="cs-CZ" smtClean="0"/>
              <a:pPr/>
              <a:t>06.03.2017</a:t>
            </a:fld>
            <a:endParaRPr lang="cs-CZ"/>
          </a:p>
        </p:txBody>
      </p:sp>
      <p:sp>
        <p:nvSpPr>
          <p:cNvPr id="4" name="Zástupný symbol pro obrázek snímku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C5C3A160-DB13-4D7B-96F5-E73C4A524E3A}" type="slidenum">
              <a:rPr lang="cs-CZ" smtClean="0"/>
              <a:pPr/>
              <a:t>‹#›</a:t>
            </a:fld>
            <a:endParaRPr lang="cs-CZ"/>
          </a:p>
        </p:txBody>
      </p:sp>
    </p:spTree>
    <p:extLst>
      <p:ext uri="{BB962C8B-B14F-4D97-AF65-F5344CB8AC3E}">
        <p14:creationId xmlns:p14="http://schemas.microsoft.com/office/powerpoint/2010/main" val="2991432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r>
              <a:rPr lang="cs-CZ" sz="2000" dirty="0"/>
              <a:t>Uváznutí je patologický</a:t>
            </a:r>
            <a:r>
              <a:rPr lang="cs-CZ" sz="2000" baseline="0" dirty="0"/>
              <a:t> situace</a:t>
            </a:r>
            <a:endParaRPr lang="cs-CZ" sz="2000"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1</a:t>
            </a:fld>
            <a:endParaRPr lang="cs-CZ" dirty="0"/>
          </a:p>
        </p:txBody>
      </p:sp>
    </p:spTree>
    <p:extLst>
      <p:ext uri="{BB962C8B-B14F-4D97-AF65-F5344CB8AC3E}">
        <p14:creationId xmlns:p14="http://schemas.microsoft.com/office/powerpoint/2010/main" val="209277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Na první pohled jednoduché</a:t>
            </a:r>
            <a:r>
              <a:rPr lang="cs-CZ" baseline="0" dirty="0"/>
              <a:t> programy … ale co to znamená inkrementuj </a:t>
            </a:r>
            <a:r>
              <a:rPr lang="cs-CZ" baseline="0" dirty="0" err="1"/>
              <a:t>count</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12</a:t>
            </a:fld>
            <a:endParaRPr lang="cs-CZ"/>
          </a:p>
        </p:txBody>
      </p:sp>
    </p:spTree>
    <p:extLst>
      <p:ext uri="{BB962C8B-B14F-4D97-AF65-F5344CB8AC3E}">
        <p14:creationId xmlns:p14="http://schemas.microsoft.com/office/powerpoint/2010/main" val="2722576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 druhém kroku je potlačen</a:t>
            </a:r>
            <a:r>
              <a:rPr lang="cs-CZ" baseline="0" dirty="0"/>
              <a:t> a konzument může běžet, protože v paměti něco vygenerováno.</a:t>
            </a:r>
          </a:p>
          <a:p>
            <a:endParaRPr lang="cs-CZ" baseline="0" dirty="0"/>
          </a:p>
          <a:p>
            <a:r>
              <a:rPr lang="cs-CZ" baseline="0" dirty="0"/>
              <a:t>Ani 4 ani 6 není správně.</a:t>
            </a:r>
          </a:p>
          <a:p>
            <a:endParaRPr lang="cs-CZ" baseline="0" dirty="0"/>
          </a:p>
          <a:p>
            <a:r>
              <a:rPr lang="cs-CZ" baseline="0" dirty="0"/>
              <a:t>Chci, aby posloupnost instrukcí pro </a:t>
            </a:r>
            <a:r>
              <a:rPr lang="cs-CZ" baseline="0" dirty="0" err="1"/>
              <a:t>increment</a:t>
            </a:r>
            <a:r>
              <a:rPr lang="cs-CZ" baseline="0" dirty="0"/>
              <a:t> (a dekrement) nešla přerušit. Je mi jedno, v jakém pořadí proběhnou, ale chci aby proběhly postupně po jedné.</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13</a:t>
            </a:fld>
            <a:endParaRPr lang="cs-CZ"/>
          </a:p>
        </p:txBody>
      </p:sp>
    </p:spTree>
    <p:extLst>
      <p:ext uri="{BB962C8B-B14F-4D97-AF65-F5344CB8AC3E}">
        <p14:creationId xmlns:p14="http://schemas.microsoft.com/office/powerpoint/2010/main" val="1515633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Když spustím n</a:t>
            </a:r>
            <a:r>
              <a:rPr lang="cs-CZ" baseline="0" dirty="0"/>
              <a:t> procesů, tak mne může předběhnout jen n-1 procesů</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20</a:t>
            </a:fld>
            <a:endParaRPr lang="cs-CZ"/>
          </a:p>
        </p:txBody>
      </p:sp>
    </p:spTree>
    <p:extLst>
      <p:ext uri="{BB962C8B-B14F-4D97-AF65-F5344CB8AC3E}">
        <p14:creationId xmlns:p14="http://schemas.microsoft.com/office/powerpoint/2010/main" val="3179897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Před vstupem musíme</a:t>
            </a:r>
            <a:r>
              <a:rPr lang="cs-CZ" baseline="0" dirty="0"/>
              <a:t> provést nějakou operaci nebo službu tak, aby se zajistili první dvě podmínky, ideálně i ta třetí a po provedení KS za musí dát vědět, že ji dokončil a umožnil tak vstup do KS jinému procesu</a:t>
            </a:r>
          </a:p>
          <a:p>
            <a:endParaRPr lang="cs-CZ" baseline="0" dirty="0"/>
          </a:p>
          <a:p>
            <a:r>
              <a:rPr lang="cs-CZ" baseline="0" dirty="0"/>
              <a:t>Neustále se na </a:t>
            </a:r>
            <a:r>
              <a:rPr lang="cs-CZ" baseline="0" dirty="0" err="1"/>
              <a:t>urovni</a:t>
            </a:r>
            <a:r>
              <a:rPr lang="cs-CZ" baseline="0" dirty="0"/>
              <a:t> </a:t>
            </a:r>
            <a:r>
              <a:rPr lang="cs-CZ" baseline="0" dirty="0" err="1"/>
              <a:t>instrukcniho</a:t>
            </a:r>
            <a:r>
              <a:rPr lang="cs-CZ" baseline="0" dirty="0"/>
              <a:t> </a:t>
            </a:r>
            <a:r>
              <a:rPr lang="cs-CZ" baseline="0" dirty="0" err="1"/>
              <a:t>repertoaru</a:t>
            </a:r>
            <a:r>
              <a:rPr lang="cs-CZ" baseline="0" dirty="0"/>
              <a:t> dotazuji, jestli </a:t>
            </a:r>
            <a:r>
              <a:rPr lang="cs-CZ" baseline="0" dirty="0" err="1"/>
              <a:t>muzu</a:t>
            </a:r>
            <a:r>
              <a:rPr lang="cs-CZ" baseline="0" dirty="0"/>
              <a:t> vstoupit do KS.</a:t>
            </a:r>
          </a:p>
          <a:p>
            <a:endParaRPr lang="cs-CZ"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cs-CZ" dirty="0"/>
              <a:t>Maskování přerušení si</a:t>
            </a:r>
            <a:r>
              <a:rPr lang="cs-CZ" baseline="0" dirty="0"/>
              <a:t> můžu dovolit jen na počítači s jedním procesorem. Po vyřešení KS by uvolnil přerušení. Ale nejsem schopen maskovat přerušení na více procesorech – není obecné řešení</a:t>
            </a:r>
            <a:endParaRPr lang="cs-CZ" dirty="0"/>
          </a:p>
          <a:p>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21</a:t>
            </a:fld>
            <a:endParaRPr lang="cs-CZ"/>
          </a:p>
        </p:txBody>
      </p:sp>
    </p:spTree>
    <p:extLst>
      <p:ext uri="{BB962C8B-B14F-4D97-AF65-F5344CB8AC3E}">
        <p14:creationId xmlns:p14="http://schemas.microsoft.com/office/powerpoint/2010/main" val="3435633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I kdy</a:t>
            </a:r>
            <a:r>
              <a:rPr lang="cs-CZ" baseline="0" dirty="0"/>
              <a:t>ž budu mít více procesorů, tak mám společnou sběrnicí … a když se více procesorů se bude snažit zapsat do stejné buňky paměti, tak na úrovni vstupu do paměti dojde k náhodné </a:t>
            </a:r>
            <a:r>
              <a:rPr lang="cs-CZ" baseline="0" dirty="0" err="1"/>
              <a:t>serializaci</a:t>
            </a:r>
            <a:r>
              <a:rPr lang="cs-CZ" baseline="0" dirty="0"/>
              <a:t>. Já nevím v jakém pořadí (bude tam jedna nebo druhá hodnota). Na tomhle principu jsou ta softwarová řešení.</a:t>
            </a:r>
          </a:p>
          <a:p>
            <a:endParaRPr lang="cs-CZ" baseline="0" dirty="0"/>
          </a:p>
          <a:p>
            <a:r>
              <a:rPr lang="cs-CZ" baseline="0" dirty="0"/>
              <a:t>Když se instrukce interpretuje, tak má možnost zablokovat vstup nikoliv nejen na jeden cyklus na dva cykly. Já možnost si něco přečíst a zároveň něco změnit. Mám tedy speciální instrukci, která se chová jinak než ostatní a díky zablokování procesoru na dva cykly nám umožní implementovat vstup do KS.</a:t>
            </a:r>
          </a:p>
          <a:p>
            <a:endParaRPr lang="cs-CZ" baseline="0" dirty="0"/>
          </a:p>
          <a:p>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22</a:t>
            </a:fld>
            <a:endParaRPr lang="cs-CZ"/>
          </a:p>
        </p:txBody>
      </p:sp>
    </p:spTree>
    <p:extLst>
      <p:ext uri="{BB962C8B-B14F-4D97-AF65-F5344CB8AC3E}">
        <p14:creationId xmlns:p14="http://schemas.microsoft.com/office/powerpoint/2010/main" val="3527897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Odpoutání od busy</a:t>
            </a:r>
            <a:r>
              <a:rPr lang="cs-CZ" baseline="0" dirty="0"/>
              <a:t> </a:t>
            </a:r>
            <a:r>
              <a:rPr lang="cs-CZ" baseline="0" dirty="0" err="1"/>
              <a:t>waitingu</a:t>
            </a:r>
            <a:r>
              <a:rPr lang="cs-CZ" baseline="0" dirty="0"/>
              <a:t>. Dám vědět OS, že chci do KS. Když není volno, tak jsem ve frontě čekajících a až se vstup do KS uvolní, tak OS mne zařadí mezi připravené procesy a mohu opětovně žádat o vstup do KS.</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23</a:t>
            </a:fld>
            <a:endParaRPr lang="cs-CZ"/>
          </a:p>
        </p:txBody>
      </p:sp>
    </p:spTree>
    <p:extLst>
      <p:ext uri="{BB962C8B-B14F-4D97-AF65-F5344CB8AC3E}">
        <p14:creationId xmlns:p14="http://schemas.microsoft.com/office/powerpoint/2010/main" val="25639738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Řešení</a:t>
            </a:r>
            <a:r>
              <a:rPr lang="cs-CZ" baseline="0" dirty="0"/>
              <a:t> z 80. let (trvalo cca 10 let)</a:t>
            </a:r>
          </a:p>
          <a:p>
            <a:endParaRPr lang="cs-CZ" baseline="0" dirty="0"/>
          </a:p>
          <a:p>
            <a:r>
              <a:rPr lang="cs-CZ" baseline="0" dirty="0"/>
              <a:t>Sdílí společnou fyzickou paměť a pole příznaků pro každý proces a jednu pomocnou proměnnou (která říká – jeden ano, druhý ne). Oba procesy mohou pracovat se vším. Proces nejprve označí v poli na svém indexu, že chce přístup do kritické sekce (bude </a:t>
            </a:r>
            <a:r>
              <a:rPr lang="cs-CZ" baseline="0" dirty="0" err="1"/>
              <a:t>true</a:t>
            </a:r>
            <a:r>
              <a:rPr lang="cs-CZ" baseline="0" dirty="0"/>
              <a:t>). Jakmile to sdělí, tak se ověří, že v KS není druhý proces. Pokud tam bude, tak se bude neustále dotazovat, jestli může vstoupit … a až ten druhý proces bude opouštět KS, tak změní svůj příznak na </a:t>
            </a:r>
            <a:r>
              <a:rPr lang="cs-CZ" baseline="0" dirty="0" err="1"/>
              <a:t>false</a:t>
            </a:r>
            <a:r>
              <a:rPr lang="cs-CZ" baseline="0" dirty="0"/>
              <a:t>.</a:t>
            </a:r>
          </a:p>
          <a:p>
            <a:endParaRPr lang="cs-CZ" baseline="0" dirty="0"/>
          </a:p>
          <a:p>
            <a:r>
              <a:rPr lang="cs-CZ" baseline="0" dirty="0"/>
              <a:t>Problém by byl, kdyby se oba nahodili na </a:t>
            </a:r>
            <a:r>
              <a:rPr lang="cs-CZ" baseline="0" dirty="0" err="1"/>
              <a:t>true</a:t>
            </a:r>
            <a:r>
              <a:rPr lang="cs-CZ" baseline="0" dirty="0"/>
              <a:t> (při paralelním zpracování) … po přerušení po nastavení příznaku. Proto je použitá proměnná </a:t>
            </a:r>
            <a:r>
              <a:rPr lang="cs-CZ" baseline="0" dirty="0" err="1"/>
              <a:t>turn</a:t>
            </a:r>
            <a:r>
              <a:rPr lang="cs-CZ" baseline="0" dirty="0"/>
              <a:t>. Která říká, že dává přednost tomu druhému procesu (</a:t>
            </a:r>
            <a:r>
              <a:rPr lang="cs-CZ" baseline="0" dirty="0" err="1"/>
              <a:t>ikdyž</a:t>
            </a:r>
            <a:r>
              <a:rPr lang="cs-CZ" baseline="0" dirty="0"/>
              <a:t> jsou oba </a:t>
            </a:r>
            <a:r>
              <a:rPr lang="cs-CZ" baseline="0" dirty="0" err="1"/>
              <a:t>true</a:t>
            </a:r>
            <a:r>
              <a:rPr lang="cs-CZ" baseline="0" dirty="0"/>
              <a:t>). </a:t>
            </a:r>
            <a:r>
              <a:rPr lang="cs-CZ" baseline="0" dirty="0" err="1"/>
              <a:t>Ikdyž</a:t>
            </a:r>
            <a:r>
              <a:rPr lang="cs-CZ" baseline="0" dirty="0"/>
              <a:t> to udělají paralelně, tak výsledek bude 0 nebo 1 (i nebo j) – náhodně, nevíme která.</a:t>
            </a:r>
          </a:p>
          <a:p>
            <a:endParaRPr lang="cs-CZ" baseline="0" dirty="0"/>
          </a:p>
          <a:p>
            <a:r>
              <a:rPr lang="cs-CZ" baseline="0" dirty="0"/>
              <a:t>Nemůžeme zaručit spravedlivost (rozhoduje náhoda). Jeden proces může stárnout. Když jsou KS řídké (a KS jsou rychlé) = dlouhé intervaly, kdy nikdo nežádá o vstup = je i spravedlivý. Vlákno neuvázne, ale může stárnout.</a:t>
            </a:r>
          </a:p>
          <a:p>
            <a:endParaRPr lang="cs-CZ" baseline="0" dirty="0"/>
          </a:p>
          <a:p>
            <a:r>
              <a:rPr lang="cs-CZ" baseline="0" dirty="0" err="1"/>
              <a:t>Pettersonův</a:t>
            </a:r>
            <a:r>
              <a:rPr lang="cs-CZ" baseline="0" dirty="0"/>
              <a:t> </a:t>
            </a:r>
            <a:r>
              <a:rPr lang="cs-CZ" baseline="0" dirty="0" err="1"/>
              <a:t>alg</a:t>
            </a:r>
            <a:r>
              <a:rPr lang="cs-CZ" baseline="0" dirty="0"/>
              <a:t>. Se používá dodnes.</a:t>
            </a:r>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24</a:t>
            </a:fld>
            <a:endParaRPr lang="cs-CZ"/>
          </a:p>
        </p:txBody>
      </p:sp>
    </p:spTree>
    <p:extLst>
      <p:ext uri="{BB962C8B-B14F-4D97-AF65-F5344CB8AC3E}">
        <p14:creationId xmlns:p14="http://schemas.microsoft.com/office/powerpoint/2010/main" val="2221739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Instrukce,</a:t>
            </a:r>
            <a:r>
              <a:rPr lang="cs-CZ" baseline="0" dirty="0"/>
              <a:t> které umožní zablokovat </a:t>
            </a:r>
            <a:r>
              <a:rPr lang="cs-CZ" baseline="0" dirty="0" err="1"/>
              <a:t>pamět</a:t>
            </a:r>
            <a:r>
              <a:rPr lang="cs-CZ" baseline="0" dirty="0"/>
              <a:t> na dva cykly (nikdo jiný se k ní nedostane)</a:t>
            </a:r>
            <a:endParaRPr lang="cs-CZ" dirty="0"/>
          </a:p>
          <a:p>
            <a:endParaRPr lang="cs-CZ" dirty="0"/>
          </a:p>
          <a:p>
            <a:r>
              <a:rPr lang="cs-CZ" dirty="0"/>
              <a:t>Test and set</a:t>
            </a:r>
            <a:r>
              <a:rPr lang="cs-CZ" baseline="0" dirty="0"/>
              <a:t> = testuj a uzamkni zámek. Podívá se do paměti, získá z paměti z proměnné </a:t>
            </a:r>
            <a:r>
              <a:rPr lang="cs-CZ" baseline="0" dirty="0" err="1"/>
              <a:t>lock</a:t>
            </a:r>
            <a:r>
              <a:rPr lang="cs-CZ" baseline="0" dirty="0"/>
              <a:t> hodnotu a zároveň s tím získáním hodnoty nastaví, že je zamčeno. Jestliže provádím dotaz, zdali je možné vstoupit do KS, tak se dozvím, že je zamčeno a zároveň nechám nastaveno na hodnotě zamčeno (bez možnosti aby to měnil někdo jiný). Pokud bylo odemčeno, tak je po provedení nastaveno na zamčeno a já jsem jeden jediný, který se dozví, že je odemčeno.</a:t>
            </a:r>
          </a:p>
          <a:p>
            <a:endParaRPr lang="cs-CZ" baseline="0" dirty="0"/>
          </a:p>
          <a:p>
            <a:endParaRPr lang="cs-CZ" baseline="0" dirty="0"/>
          </a:p>
          <a:p>
            <a:r>
              <a:rPr lang="cs-CZ" baseline="0" dirty="0"/>
              <a:t>Představte si, že prográmek řeší vstup pomocí </a:t>
            </a:r>
            <a:r>
              <a:rPr lang="cs-CZ" baseline="0" dirty="0" err="1"/>
              <a:t>TaS</a:t>
            </a:r>
            <a:r>
              <a:rPr lang="cs-CZ" baseline="0" dirty="0"/>
              <a:t> </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25</a:t>
            </a:fld>
            <a:endParaRPr lang="cs-CZ"/>
          </a:p>
        </p:txBody>
      </p:sp>
    </p:spTree>
    <p:extLst>
      <p:ext uri="{BB962C8B-B14F-4D97-AF65-F5344CB8AC3E}">
        <p14:creationId xmlns:p14="http://schemas.microsoft.com/office/powerpoint/2010/main" val="24785615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t>Exchange výměna = mám dvě paměťová místa a chci vyměnit jejich obsah. Nehraji obsah jednoho do pomocného registru a pak je přes něj prohodit. Registr a paměťová buňka v nedělitelném cyklu přečte hodnotu do registru a obsah registru nahraje zpět do paměti a do paměti se nedostane žádná jiná instrukce (než se provede výměna těch dvou paměťových míst).</a:t>
            </a:r>
          </a:p>
          <a:p>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26</a:t>
            </a:fld>
            <a:endParaRPr lang="cs-CZ"/>
          </a:p>
        </p:txBody>
      </p:sp>
    </p:spTree>
    <p:extLst>
      <p:ext uri="{BB962C8B-B14F-4D97-AF65-F5344CB8AC3E}">
        <p14:creationId xmlns:p14="http://schemas.microsoft.com/office/powerpoint/2010/main" val="51625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t>Když je zamčeno, stále nastavuji na </a:t>
            </a:r>
            <a:r>
              <a:rPr lang="cs-CZ" baseline="0" dirty="0" err="1"/>
              <a:t>lock</a:t>
            </a:r>
            <a:r>
              <a:rPr lang="cs-CZ" baseline="0" dirty="0"/>
              <a:t> … busy </a:t>
            </a:r>
            <a:r>
              <a:rPr lang="cs-CZ" baseline="0" dirty="0" err="1"/>
              <a:t>waiting</a:t>
            </a:r>
            <a:endParaRPr lang="cs-CZ" baseline="0"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27</a:t>
            </a:fld>
            <a:endParaRPr lang="cs-CZ"/>
          </a:p>
        </p:txBody>
      </p:sp>
    </p:spTree>
    <p:extLst>
      <p:ext uri="{BB962C8B-B14F-4D97-AF65-F5344CB8AC3E}">
        <p14:creationId xmlns:p14="http://schemas.microsoft.com/office/powerpoint/2010/main" val="2054601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Já to nějak naprogramuju … obtížně odladitelné</a:t>
            </a:r>
            <a:r>
              <a:rPr lang="cs-CZ" baseline="0" dirty="0"/>
              <a:t> …</a:t>
            </a:r>
          </a:p>
          <a:p>
            <a:endParaRPr lang="cs-CZ" baseline="0" dirty="0"/>
          </a:p>
          <a:p>
            <a:r>
              <a:rPr lang="cs-CZ" dirty="0"/>
              <a:t>Minule</a:t>
            </a:r>
            <a:r>
              <a:rPr lang="cs-CZ" baseline="0" dirty="0"/>
              <a:t> jsme si ukazovali příkladek, kdy se paralelní vlákna ovlivňovala (sdílejí stejný paměťový prostor) = změnil se nekorektně obsah </a:t>
            </a:r>
            <a:r>
              <a:rPr lang="cs-CZ" baseline="0" dirty="0" err="1"/>
              <a:t>proměnnné</a:t>
            </a:r>
            <a:r>
              <a:rPr lang="cs-CZ" baseline="0" dirty="0"/>
              <a:t>   …</a:t>
            </a:r>
            <a:endParaRPr lang="cs-CZ" dirty="0"/>
          </a:p>
          <a:p>
            <a:endParaRPr lang="cs-CZ" dirty="0"/>
          </a:p>
          <a:p>
            <a:r>
              <a:rPr lang="cs-CZ" dirty="0"/>
              <a:t>Je nám jedno, jestli se jedná o proces nebo vlákno</a:t>
            </a:r>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2</a:t>
            </a:fld>
            <a:endParaRPr lang="cs-CZ"/>
          </a:p>
        </p:txBody>
      </p:sp>
    </p:spTree>
    <p:extLst>
      <p:ext uri="{BB962C8B-B14F-4D97-AF65-F5344CB8AC3E}">
        <p14:creationId xmlns:p14="http://schemas.microsoft.com/office/powerpoint/2010/main" val="37336523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Celá řada OS</a:t>
            </a:r>
            <a:r>
              <a:rPr lang="cs-CZ" baseline="0" dirty="0"/>
              <a:t> poskytuje na aplikačním rozhraní nástroj semafor (zvednutý nebo shozený). Jako klasický semafor = když vjedu shodím dolu, jak vyjedu ho dám nahoru.</a:t>
            </a:r>
          </a:p>
          <a:p>
            <a:endParaRPr lang="cs-CZ" baseline="0" dirty="0"/>
          </a:p>
          <a:p>
            <a:r>
              <a:rPr lang="cs-CZ" baseline="0" dirty="0"/>
              <a:t>Synchronizační proměnná, která může být shozená nebo zvednutá. K čemu si ho aplikace využijí je věc dizajnu aplikací … to OS nepodporuje.</a:t>
            </a:r>
          </a:p>
          <a:p>
            <a:endParaRPr lang="cs-CZ" baseline="0" dirty="0"/>
          </a:p>
          <a:p>
            <a:r>
              <a:rPr lang="cs-CZ" baseline="0" dirty="0"/>
              <a:t>Používáme semafory (takového a takového čísla) pro nějaký účel a je na kooperujících procesech (musí se domluvit) aby se domluvili, na jak )</a:t>
            </a:r>
            <a:r>
              <a:rPr lang="cs-CZ" baseline="0" dirty="0" err="1"/>
              <a:t>učel</a:t>
            </a:r>
            <a:r>
              <a:rPr lang="cs-CZ" baseline="0" dirty="0"/>
              <a:t> jej používají. Podobně jako porty u TCP/IP – je domluveno jak se daný port používá</a:t>
            </a:r>
          </a:p>
          <a:p>
            <a:endParaRPr lang="cs-CZ" baseline="0" dirty="0"/>
          </a:p>
          <a:p>
            <a:r>
              <a:rPr lang="cs-CZ" baseline="0" dirty="0"/>
              <a:t>Pokud požaduji zdroj a semafor je dole, tak jsem uspán a dán do fronty procesů čekající na daný semafor. Jakmile je zvednut, tak jsem dán mezi připravené a mohu žádat o přístup ke zdroji (do KS). To </a:t>
            </a:r>
            <a:r>
              <a:rPr lang="cs-CZ" b="1" baseline="0" dirty="0"/>
              <a:t>se mu ale nemusí podařit</a:t>
            </a:r>
            <a:r>
              <a:rPr lang="cs-CZ" baseline="0" dirty="0"/>
              <a:t>, protože do připravených jsou dány všechny čekající procesy na  semafor. Pote zase spadnout do fronty čekající na semafor … mohu nějak implementovat zvyšování instrukce (aby byla splněna spravedlnost) – teoreticky můžu vyhnat ven pouze jeden proces, ale většinou se to nedělá a nechá se to na plánovači OS, který proces vybrat</a:t>
            </a:r>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30</a:t>
            </a:fld>
            <a:endParaRPr lang="cs-CZ"/>
          </a:p>
        </p:txBody>
      </p:sp>
    </p:spTree>
    <p:extLst>
      <p:ext uri="{BB962C8B-B14F-4D97-AF65-F5344CB8AC3E}">
        <p14:creationId xmlns:p14="http://schemas.microsoft.com/office/powerpoint/2010/main" val="19119985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t>Může být obecný (vyšší kladné číslo). Třeba pět tiskáren, S nastaven na 5 a postupně snižuji.</a:t>
            </a:r>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31</a:t>
            </a:fld>
            <a:endParaRPr lang="cs-CZ"/>
          </a:p>
        </p:txBody>
      </p:sp>
    </p:spTree>
    <p:extLst>
      <p:ext uri="{BB962C8B-B14F-4D97-AF65-F5344CB8AC3E}">
        <p14:creationId xmlns:p14="http://schemas.microsoft.com/office/powerpoint/2010/main" val="1487730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Acqiure</a:t>
            </a:r>
            <a:r>
              <a:rPr lang="cs-CZ" dirty="0"/>
              <a:t> a </a:t>
            </a:r>
            <a:r>
              <a:rPr lang="cs-CZ" dirty="0" err="1"/>
              <a:t>release</a:t>
            </a:r>
            <a:r>
              <a:rPr lang="cs-CZ" dirty="0"/>
              <a:t> musí</a:t>
            </a:r>
            <a:r>
              <a:rPr lang="cs-CZ" baseline="0" dirty="0"/>
              <a:t> být mezi sebou výlučné (KS na úrovni jádra), nemohou probíhat souběžně.</a:t>
            </a:r>
          </a:p>
          <a:p>
            <a:endParaRPr lang="cs-CZ" baseline="0" dirty="0"/>
          </a:p>
          <a:p>
            <a:r>
              <a:rPr lang="cs-CZ" baseline="0" dirty="0"/>
              <a:t>Jelikož drží nějaký zdroj, může generovat uváznutí.</a:t>
            </a:r>
          </a:p>
          <a:p>
            <a:endParaRPr lang="cs-CZ"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t>Semafor nemusí být použit jen pro ošetřování vstupu do KS, ale může být použitý jako </a:t>
            </a:r>
            <a:r>
              <a:rPr lang="cs-CZ" baseline="0" dirty="0" err="1"/>
              <a:t>snychronizátor</a:t>
            </a:r>
            <a:r>
              <a:rPr lang="cs-CZ" baseline="0" dirty="0"/>
              <a:t>.</a:t>
            </a:r>
          </a:p>
          <a:p>
            <a:pPr marL="0" marR="0" indent="0" algn="l" defTabSz="914400" rtl="0" eaLnBrk="1" fontAlgn="auto" latinLnBrk="0" hangingPunct="1">
              <a:lnSpc>
                <a:spcPct val="100000"/>
              </a:lnSpc>
              <a:spcBef>
                <a:spcPts val="0"/>
              </a:spcBef>
              <a:spcAft>
                <a:spcPts val="0"/>
              </a:spcAft>
              <a:buClrTx/>
              <a:buSzTx/>
              <a:buFontTx/>
              <a:buNone/>
              <a:tabLst/>
              <a:defRPr/>
            </a:pPr>
            <a:endParaRPr lang="cs-CZ"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t>Tato úloha je časově závislá. Musí to probíhat paralelně přesně tak jak je to napsané. Jakmile se něco předběhne, tak je to ok </a:t>
            </a:r>
            <a:r>
              <a:rPr lang="cs-CZ" baseline="0" dirty="0">
                <a:sym typeface="Wingdings" panose="05000000000000000000" pitchFamily="2" charset="2"/>
              </a:rPr>
              <a:t> (ale my to neumíme říct, jak to časově bude probíhat = </a:t>
            </a:r>
            <a:r>
              <a:rPr lang="cs-CZ" baseline="0" dirty="0" err="1">
                <a:sym typeface="Wingdings" panose="05000000000000000000" pitchFamily="2" charset="2"/>
              </a:rPr>
              <a:t>tězko</a:t>
            </a:r>
            <a:r>
              <a:rPr lang="cs-CZ" baseline="0" dirty="0">
                <a:sym typeface="Wingdings" panose="05000000000000000000" pitchFamily="2" charset="2"/>
              </a:rPr>
              <a:t> detekovatelná chyba.</a:t>
            </a:r>
          </a:p>
          <a:p>
            <a:pPr marL="0" marR="0" indent="0" algn="l" defTabSz="914400" rtl="0" eaLnBrk="1" fontAlgn="auto" latinLnBrk="0" hangingPunct="1">
              <a:lnSpc>
                <a:spcPct val="100000"/>
              </a:lnSpc>
              <a:spcBef>
                <a:spcPts val="0"/>
              </a:spcBef>
              <a:spcAft>
                <a:spcPts val="0"/>
              </a:spcAft>
              <a:buClrTx/>
              <a:buSzTx/>
              <a:buFontTx/>
              <a:buNone/>
              <a:tabLst/>
              <a:defRPr/>
            </a:pPr>
            <a:endParaRPr lang="cs-CZ" baseline="0" dirty="0">
              <a:sym typeface="Wingdings" panose="05000000000000000000" pitchFamily="2" charset="2"/>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sym typeface="Wingdings" panose="05000000000000000000" pitchFamily="2" charset="2"/>
              </a:rPr>
              <a:t>OS většinou nenabízí obecné semafory, jen binární.</a:t>
            </a:r>
          </a:p>
          <a:p>
            <a:pPr marL="0" marR="0" indent="0" algn="l" defTabSz="914400" rtl="0" eaLnBrk="1" fontAlgn="auto" latinLnBrk="0" hangingPunct="1">
              <a:lnSpc>
                <a:spcPct val="100000"/>
              </a:lnSpc>
              <a:spcBef>
                <a:spcPts val="0"/>
              </a:spcBef>
              <a:spcAft>
                <a:spcPts val="0"/>
              </a:spcAft>
              <a:buClrTx/>
              <a:buSzTx/>
              <a:buFontTx/>
              <a:buNone/>
              <a:tabLst/>
              <a:defRPr/>
            </a:pPr>
            <a:endParaRPr lang="cs-CZ" baseline="0" dirty="0">
              <a:sym typeface="Wingdings" panose="05000000000000000000" pitchFamily="2" charset="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baseline="0" dirty="0"/>
          </a:p>
          <a:p>
            <a:endParaRPr lang="cs-CZ" baseline="0"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32</a:t>
            </a:fld>
            <a:endParaRPr lang="cs-CZ"/>
          </a:p>
        </p:txBody>
      </p:sp>
    </p:spTree>
    <p:extLst>
      <p:ext uri="{BB962C8B-B14F-4D97-AF65-F5344CB8AC3E}">
        <p14:creationId xmlns:p14="http://schemas.microsoft.com/office/powerpoint/2010/main" val="10205364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Jsou</a:t>
            </a:r>
            <a:r>
              <a:rPr lang="cs-CZ" baseline="0" dirty="0"/>
              <a:t> to nástroje nízké úrovně</a:t>
            </a:r>
          </a:p>
          <a:p>
            <a:endParaRPr lang="cs-CZ" baseline="0" dirty="0"/>
          </a:p>
          <a:p>
            <a:r>
              <a:rPr lang="cs-CZ" baseline="0" dirty="0"/>
              <a:t>Na vyšší úrovni jsou monitory, případně dalším synchronizačním nástrojem je </a:t>
            </a:r>
            <a:r>
              <a:rPr lang="cs-CZ" baseline="0" dirty="0" err="1"/>
              <a:t>mailbox</a:t>
            </a:r>
            <a:r>
              <a:rPr lang="cs-CZ" baseline="0" dirty="0"/>
              <a:t> a zasílání zpráv (pošli zprávu, </a:t>
            </a:r>
            <a:r>
              <a:rPr lang="cs-CZ" baseline="0" dirty="0" err="1"/>
              <a:t>příjmi</a:t>
            </a:r>
            <a:r>
              <a:rPr lang="cs-CZ" baseline="0" dirty="0"/>
              <a:t> zprávu). Synchronním způsobem čekám na zprávu a jakmile jiný proces pošle asynchronním způsobem zprávu, tak pak můžu reagovat.</a:t>
            </a:r>
          </a:p>
          <a:p>
            <a:endParaRPr lang="cs-CZ" baseline="0" dirty="0"/>
          </a:p>
          <a:p>
            <a:r>
              <a:rPr lang="cs-CZ" baseline="0" dirty="0"/>
              <a:t>Monitor – jazyková konstrukce na úrovni vyšších programovacích jazyků. Je sdílený současně definovanými činnostmi. Sdílený zdroj je uložený uvnitř toho monitoru (a monitor je obálka) a má metody, které pracuji s tímto sdíleným zdrojem. Ty metody zajišťují, že v jednom čase s daným zdrojem pracuje jen jedna metoda jednoho procesu (semafor skrytý v monitoru – pokud je požadavek na další metodu, tak je frontuje na vstupu do monitoru. Po zvednutí semaforu se zas může provést nějaká jiná procedura). Splnění podmínek je schováno na úrovni monitoru. Uvnitř monitoru můžeme definovat podmínkové proměnné – proces který řeší proceduru si může otestovat, jestli bude na podmínku bude čekat (proces vnitřně opustí monitor – ale monitor si ho zapamatuje) ale kdykoliv jiný proces změní tuto podmínku, tak je proces probuzen monitorem (pomocí procedury </a:t>
            </a:r>
            <a:r>
              <a:rPr lang="cs-CZ" baseline="0" dirty="0" err="1"/>
              <a:t>signal</a:t>
            </a:r>
            <a:r>
              <a:rPr lang="cs-CZ" baseline="0" dirty="0"/>
              <a:t> … pokud nikdo nečeká, tak prázdná operace jinak dříve než monitor pustí do monitoru další proces z vnějšku, tak vezme ten uspaný proces a probudí o a pustí ke zdroji)</a:t>
            </a:r>
          </a:p>
          <a:p>
            <a:endParaRPr lang="cs-CZ" baseline="0" dirty="0"/>
          </a:p>
          <a:p>
            <a:r>
              <a:rPr lang="cs-CZ" baseline="0" dirty="0"/>
              <a:t>Semafor, Monitor a zasílaní zprávu mají stejnou sílu – lze implementovat libovolným způsobem (je na nás – otázka citu – který použijeme). Semafory jsou na nízké úrovni (ovládám si je sám), takže je tam náchylnost k chybám.</a:t>
            </a:r>
          </a:p>
          <a:p>
            <a:endParaRPr lang="cs-CZ" baseline="0" dirty="0"/>
          </a:p>
          <a:p>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33</a:t>
            </a:fld>
            <a:endParaRPr lang="cs-CZ"/>
          </a:p>
        </p:txBody>
      </p:sp>
    </p:spTree>
    <p:extLst>
      <p:ext uri="{BB962C8B-B14F-4D97-AF65-F5344CB8AC3E}">
        <p14:creationId xmlns:p14="http://schemas.microsoft.com/office/powerpoint/2010/main" val="3370728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Chybně provedená synchronizace.</a:t>
            </a:r>
            <a:r>
              <a:rPr lang="cs-CZ" baseline="0" dirty="0"/>
              <a:t> </a:t>
            </a:r>
            <a:r>
              <a:rPr lang="cs-CZ" baseline="0" dirty="0" err="1"/>
              <a:t>Deadlock</a:t>
            </a:r>
            <a:r>
              <a:rPr lang="cs-CZ" baseline="0" dirty="0"/>
              <a:t>.</a:t>
            </a:r>
          </a:p>
          <a:p>
            <a:endParaRPr lang="cs-CZ" baseline="0" dirty="0"/>
          </a:p>
          <a:p>
            <a:r>
              <a:rPr lang="cs-CZ" baseline="0" dirty="0"/>
              <a:t>Definice = existuje …</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34</a:t>
            </a:fld>
            <a:endParaRPr lang="cs-CZ"/>
          </a:p>
        </p:txBody>
      </p:sp>
    </p:spTree>
    <p:extLst>
      <p:ext uri="{BB962C8B-B14F-4D97-AF65-F5344CB8AC3E}">
        <p14:creationId xmlns:p14="http://schemas.microsoft.com/office/powerpoint/2010/main" val="3232693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Prevence bude tomu bránit … nesmíš pokračovat </a:t>
            </a:r>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36</a:t>
            </a:fld>
            <a:endParaRPr lang="cs-CZ"/>
          </a:p>
        </p:txBody>
      </p:sp>
    </p:spTree>
    <p:extLst>
      <p:ext uri="{BB962C8B-B14F-4D97-AF65-F5344CB8AC3E}">
        <p14:creationId xmlns:p14="http://schemas.microsoft.com/office/powerpoint/2010/main" val="3026684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Není to umělý příklad</a:t>
            </a:r>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37</a:t>
            </a:fld>
            <a:endParaRPr lang="cs-CZ"/>
          </a:p>
        </p:txBody>
      </p:sp>
    </p:spTree>
    <p:extLst>
      <p:ext uri="{BB962C8B-B14F-4D97-AF65-F5344CB8AC3E}">
        <p14:creationId xmlns:p14="http://schemas.microsoft.com/office/powerpoint/2010/main" val="34179670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Scénář ilustrující </a:t>
            </a:r>
            <a:r>
              <a:rPr lang="cs-CZ" dirty="0" err="1"/>
              <a:t>deadlock</a:t>
            </a:r>
            <a:r>
              <a:rPr lang="cs-CZ" baseline="0" dirty="0"/>
              <a:t> = může být zavedena politika, že pravý se vždycky vracet – ale pokud bude dlouhá řada aut zleva, tak pravý bude furt vracen (pokud třeba neřekneme, že po x </a:t>
            </a:r>
            <a:r>
              <a:rPr lang="cs-CZ" baseline="0" dirty="0" err="1"/>
              <a:t>cykles</a:t>
            </a:r>
            <a:r>
              <a:rPr lang="cs-CZ" baseline="0" dirty="0"/>
              <a:t> dostanou přednost auta zprava)</a:t>
            </a:r>
          </a:p>
          <a:p>
            <a:endParaRPr lang="cs-CZ" baseline="0" dirty="0"/>
          </a:p>
          <a:p>
            <a:r>
              <a:rPr lang="cs-CZ" baseline="0" dirty="0"/>
              <a:t>Preempce (předběhnutí) a návrat</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38</a:t>
            </a:fld>
            <a:endParaRPr lang="cs-CZ"/>
          </a:p>
        </p:txBody>
      </p:sp>
    </p:spTree>
    <p:extLst>
      <p:ext uri="{BB962C8B-B14F-4D97-AF65-F5344CB8AC3E}">
        <p14:creationId xmlns:p14="http://schemas.microsoft.com/office/powerpoint/2010/main" val="34464625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Bankéřův</a:t>
            </a:r>
            <a:r>
              <a:rPr lang="cs-CZ" baseline="0" dirty="0"/>
              <a:t> algoritmus – obcházení </a:t>
            </a:r>
            <a:r>
              <a:rPr lang="cs-CZ" baseline="0" dirty="0" err="1"/>
              <a:t>ubváznutí</a:t>
            </a:r>
            <a:r>
              <a:rPr lang="cs-CZ" baseline="0" dirty="0"/>
              <a:t>. Já ti ten zdroj nedám, protože kdybych ti ho dal, tak by mohlo dojít k uváznutí (ale nemuselo).</a:t>
            </a:r>
          </a:p>
          <a:p>
            <a:endParaRPr lang="cs-CZ" baseline="0" dirty="0"/>
          </a:p>
          <a:p>
            <a:r>
              <a:rPr lang="cs-CZ" baseline="0" dirty="0"/>
              <a:t>Prevence – </a:t>
            </a:r>
            <a:r>
              <a:rPr lang="cs-CZ" baseline="0" dirty="0" err="1"/>
              <a:t>eleminace</a:t>
            </a:r>
            <a:r>
              <a:rPr lang="cs-CZ" baseline="0" dirty="0"/>
              <a:t> možnosti vzniku uváznutí</a:t>
            </a:r>
          </a:p>
          <a:p>
            <a:r>
              <a:rPr lang="cs-CZ" baseline="0" dirty="0"/>
              <a:t>Obcházení – vím, že tam možnost vzniku je, ale zajistím, aby se v průběhu cesty do nevstoupilo do stavu, kdy nastane </a:t>
            </a:r>
            <a:r>
              <a:rPr lang="cs-CZ" baseline="0" dirty="0" err="1"/>
              <a:t>deadlock</a:t>
            </a:r>
            <a:endParaRPr lang="cs-CZ" baseline="0" dirty="0"/>
          </a:p>
          <a:p>
            <a:r>
              <a:rPr lang="cs-CZ" baseline="0" dirty="0"/>
              <a:t>Detekce – nástroje nám umožní zjistit </a:t>
            </a:r>
            <a:r>
              <a:rPr lang="cs-CZ" baseline="0" dirty="0" err="1"/>
              <a:t>deadlock</a:t>
            </a:r>
            <a:r>
              <a:rPr lang="cs-CZ" baseline="0" dirty="0"/>
              <a:t> a řešíme to – eliminace procesů a odebrání jejich zdrojů</a:t>
            </a:r>
          </a:p>
          <a:p>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39</a:t>
            </a:fld>
            <a:endParaRPr lang="cs-CZ"/>
          </a:p>
        </p:txBody>
      </p:sp>
    </p:spTree>
    <p:extLst>
      <p:ext uri="{BB962C8B-B14F-4D97-AF65-F5344CB8AC3E}">
        <p14:creationId xmlns:p14="http://schemas.microsoft.com/office/powerpoint/2010/main" val="27678504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První tři podmínky jsou podmínky nutné = tj. aby došlo k uváznutí, musí</a:t>
            </a:r>
            <a:r>
              <a:rPr lang="cs-CZ" baseline="0" dirty="0"/>
              <a:t> tyhle podmínky platit.</a:t>
            </a:r>
          </a:p>
          <a:p>
            <a:endParaRPr lang="cs-CZ" baseline="0"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41</a:t>
            </a:fld>
            <a:endParaRPr lang="cs-CZ"/>
          </a:p>
        </p:txBody>
      </p:sp>
    </p:spTree>
    <p:extLst>
      <p:ext uri="{BB962C8B-B14F-4D97-AF65-F5344CB8AC3E}">
        <p14:creationId xmlns:p14="http://schemas.microsoft.com/office/powerpoint/2010/main" val="195242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Mějme</a:t>
            </a:r>
            <a:r>
              <a:rPr lang="cs-CZ" baseline="0" dirty="0"/>
              <a:t> program, kde si čteme nebo zapisujeme nějaká data ze souboru. Čteme a najednou se rozhodne do souboru zapisovat písař. Je přirozený požadavek, aby při zápisu nečetl soubor nikdo jiný (nebo </a:t>
            </a:r>
            <a:r>
              <a:rPr lang="cs-CZ" baseline="0" dirty="0" err="1"/>
              <a:t>nedejbože</a:t>
            </a:r>
            <a:r>
              <a:rPr lang="cs-CZ" baseline="0" dirty="0"/>
              <a:t> do něj zapisoval).</a:t>
            </a:r>
          </a:p>
          <a:p>
            <a:endParaRPr lang="cs-CZ" baseline="0" dirty="0"/>
          </a:p>
          <a:p>
            <a:r>
              <a:rPr lang="cs-CZ" baseline="0" dirty="0"/>
              <a:t>Nevadí, že je více čtenářů ale nesmí číst …</a:t>
            </a:r>
            <a:endParaRPr lang="cs-CZ" dirty="0"/>
          </a:p>
          <a:p>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3</a:t>
            </a:fld>
            <a:endParaRPr lang="cs-CZ"/>
          </a:p>
        </p:txBody>
      </p:sp>
    </p:spTree>
    <p:extLst>
      <p:ext uri="{BB962C8B-B14F-4D97-AF65-F5344CB8AC3E}">
        <p14:creationId xmlns:p14="http://schemas.microsoft.com/office/powerpoint/2010/main" val="25683430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Poslední</a:t>
            </a:r>
            <a:r>
              <a:rPr lang="cs-CZ" baseline="0" dirty="0"/>
              <a:t> podmínka je postačující – pokud nastane, tak došlo k uváznutí.</a:t>
            </a:r>
          </a:p>
          <a:p>
            <a:endParaRPr lang="cs-CZ" baseline="0" dirty="0"/>
          </a:p>
          <a:p>
            <a:r>
              <a:rPr lang="cs-CZ" baseline="0" dirty="0"/>
              <a:t>Buď </a:t>
            </a:r>
            <a:r>
              <a:rPr lang="cs-CZ" baseline="0" dirty="0" err="1"/>
              <a:t>eleminujeme</a:t>
            </a:r>
            <a:r>
              <a:rPr lang="cs-CZ" baseline="0" dirty="0"/>
              <a:t> nutné podmínky nebo zabraňujeme cyklickému čekání.</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42</a:t>
            </a:fld>
            <a:endParaRPr lang="cs-CZ"/>
          </a:p>
        </p:txBody>
      </p:sp>
    </p:spTree>
    <p:extLst>
      <p:ext uri="{BB962C8B-B14F-4D97-AF65-F5344CB8AC3E}">
        <p14:creationId xmlns:p14="http://schemas.microsoft.com/office/powerpoint/2010/main" val="20989547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Modelování přes</a:t>
            </a:r>
            <a:r>
              <a:rPr lang="cs-CZ" baseline="0" dirty="0"/>
              <a:t> grafovou strukturu.</a:t>
            </a:r>
          </a:p>
          <a:p>
            <a:endParaRPr lang="cs-CZ" baseline="0" dirty="0"/>
          </a:p>
          <a:p>
            <a:r>
              <a:rPr lang="cs-CZ" baseline="0" dirty="0"/>
              <a:t>Který reprezentuje zdroje přiřazované procesům</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43</a:t>
            </a:fld>
            <a:endParaRPr lang="cs-CZ"/>
          </a:p>
        </p:txBody>
      </p:sp>
    </p:spTree>
    <p:extLst>
      <p:ext uri="{BB962C8B-B14F-4D97-AF65-F5344CB8AC3E}">
        <p14:creationId xmlns:p14="http://schemas.microsoft.com/office/powerpoint/2010/main" val="5503632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Může</a:t>
            </a:r>
            <a:r>
              <a:rPr lang="cs-CZ" baseline="0" dirty="0"/>
              <a:t>me mít více instancí jednoho zdroje – 3 tiskárny, mohou je dostat do držení tři procesy. Proces ten zdroj bere jako realizaci KS.</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44</a:t>
            </a:fld>
            <a:endParaRPr lang="cs-CZ"/>
          </a:p>
        </p:txBody>
      </p:sp>
    </p:spTree>
    <p:extLst>
      <p:ext uri="{BB962C8B-B14F-4D97-AF65-F5344CB8AC3E}">
        <p14:creationId xmlns:p14="http://schemas.microsoft.com/office/powerpoint/2010/main" val="36924709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P3</a:t>
            </a:r>
            <a:r>
              <a:rPr lang="cs-CZ" baseline="0" dirty="0"/>
              <a:t> v konečné čase skončí a uvolní prostředek</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45</a:t>
            </a:fld>
            <a:endParaRPr lang="cs-CZ"/>
          </a:p>
        </p:txBody>
      </p:sp>
    </p:spTree>
    <p:extLst>
      <p:ext uri="{BB962C8B-B14F-4D97-AF65-F5344CB8AC3E}">
        <p14:creationId xmlns:p14="http://schemas.microsoft.com/office/powerpoint/2010/main" val="24668960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Stačí aby P3 požádala o zdroj R2</a:t>
            </a:r>
            <a:r>
              <a:rPr lang="cs-CZ" baseline="0" dirty="0"/>
              <a:t> a jsme v … uváznutí</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46</a:t>
            </a:fld>
            <a:endParaRPr lang="cs-CZ"/>
          </a:p>
        </p:txBody>
      </p:sp>
    </p:spTree>
    <p:extLst>
      <p:ext uri="{BB962C8B-B14F-4D97-AF65-F5344CB8AC3E}">
        <p14:creationId xmlns:p14="http://schemas.microsoft.com/office/powerpoint/2010/main" val="22752383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Cyklus sám o sobě nemusí znamenat uváznutí. Stačí, aby těch zdrojů</a:t>
            </a:r>
            <a:r>
              <a:rPr lang="cs-CZ" baseline="0" dirty="0"/>
              <a:t> bylo více instancí.</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47</a:t>
            </a:fld>
            <a:endParaRPr lang="cs-CZ"/>
          </a:p>
        </p:txBody>
      </p:sp>
    </p:spTree>
    <p:extLst>
      <p:ext uri="{BB962C8B-B14F-4D97-AF65-F5344CB8AC3E}">
        <p14:creationId xmlns:p14="http://schemas.microsoft.com/office/powerpoint/2010/main" val="25513865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Žádný univerzální OS žádný</a:t>
            </a:r>
            <a:r>
              <a:rPr lang="cs-CZ" baseline="0" dirty="0"/>
              <a:t> RAG neřeší. Pokud chceme zajistit řešení takových patologických jevů, tak nemůžeme spoléhat na OS (může to být nějaký </a:t>
            </a:r>
            <a:r>
              <a:rPr lang="cs-CZ" baseline="0" dirty="0" err="1"/>
              <a:t>middleware</a:t>
            </a:r>
            <a:r>
              <a:rPr lang="cs-CZ" baseline="0" dirty="0"/>
              <a:t> mezi OS a aplikací).</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48</a:t>
            </a:fld>
            <a:endParaRPr lang="cs-CZ"/>
          </a:p>
        </p:txBody>
      </p:sp>
    </p:spTree>
    <p:extLst>
      <p:ext uri="{BB962C8B-B14F-4D97-AF65-F5344CB8AC3E}">
        <p14:creationId xmlns:p14="http://schemas.microsoft.com/office/powerpoint/2010/main" val="31635569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r>
              <a:rPr lang="cs-CZ" dirty="0"/>
              <a:t>Poskytneme</a:t>
            </a:r>
            <a:r>
              <a:rPr lang="cs-CZ" baseline="0" dirty="0"/>
              <a:t> virtuální tiskárnu (soubor na disku) a nějaký output </a:t>
            </a:r>
            <a:r>
              <a:rPr lang="cs-CZ" baseline="0" dirty="0" err="1"/>
              <a:t>writer</a:t>
            </a:r>
            <a:r>
              <a:rPr lang="cs-CZ" baseline="0" dirty="0"/>
              <a:t> bude sériově ty zdroje tisknout </a:t>
            </a:r>
          </a:p>
          <a:p>
            <a:pPr marL="0" indent="0">
              <a:buFontTx/>
              <a:buNone/>
            </a:pPr>
            <a:endParaRPr lang="cs-CZ" baseline="0" dirty="0"/>
          </a:p>
          <a:p>
            <a:pPr marL="171450" indent="-171450">
              <a:buFontTx/>
              <a:buChar char="-"/>
            </a:pPr>
            <a:r>
              <a:rPr lang="cs-CZ" baseline="0" dirty="0"/>
              <a:t>Kdybych ti ho </a:t>
            </a:r>
            <a:r>
              <a:rPr lang="cs-CZ" baseline="0" dirty="0" err="1"/>
              <a:t>dal,m</a:t>
            </a:r>
            <a:r>
              <a:rPr lang="cs-CZ" baseline="0" dirty="0"/>
              <a:t> mohlo by dojit k </a:t>
            </a:r>
            <a:r>
              <a:rPr lang="cs-CZ" baseline="0" dirty="0" err="1"/>
              <a:t>uvaznuti</a:t>
            </a:r>
            <a:r>
              <a:rPr lang="cs-CZ" baseline="0" dirty="0"/>
              <a:t> – zeptej se za </a:t>
            </a:r>
            <a:r>
              <a:rPr lang="cs-CZ" baseline="0" dirty="0" err="1"/>
              <a:t>chvili</a:t>
            </a:r>
            <a:r>
              <a:rPr lang="cs-CZ" baseline="0" dirty="0"/>
              <a:t> = nedostaneme se do stavu </a:t>
            </a:r>
            <a:r>
              <a:rPr lang="cs-CZ" baseline="0" dirty="0" err="1"/>
              <a:t>splneni</a:t>
            </a:r>
            <a:r>
              <a:rPr lang="cs-CZ" baseline="0" dirty="0"/>
              <a:t> všech </a:t>
            </a:r>
            <a:r>
              <a:rPr lang="cs-CZ" baseline="0" dirty="0" err="1"/>
              <a:t>tri</a:t>
            </a:r>
            <a:r>
              <a:rPr lang="cs-CZ" baseline="0" dirty="0"/>
              <a:t> </a:t>
            </a:r>
            <a:r>
              <a:rPr lang="cs-CZ" baseline="0" dirty="0" err="1"/>
              <a:t>nutnych</a:t>
            </a:r>
            <a:r>
              <a:rPr lang="cs-CZ" baseline="0" dirty="0"/>
              <a:t> </a:t>
            </a:r>
            <a:r>
              <a:rPr lang="cs-CZ" baseline="0" dirty="0" err="1"/>
              <a:t>podminek</a:t>
            </a:r>
            <a:endParaRPr lang="cs-CZ" baseline="0" dirty="0"/>
          </a:p>
          <a:p>
            <a:pPr marL="171450" indent="-171450">
              <a:buFontTx/>
              <a:buChar char="-"/>
            </a:pPr>
            <a:endParaRPr lang="cs-CZ" baseline="0" dirty="0"/>
          </a:p>
          <a:p>
            <a:pPr marL="171450" indent="-171450">
              <a:buFontTx/>
              <a:buChar char="-"/>
            </a:pPr>
            <a:r>
              <a:rPr lang="cs-CZ" baseline="0" dirty="0"/>
              <a:t>Nějaký </a:t>
            </a:r>
            <a:r>
              <a:rPr lang="cs-CZ" baseline="0" dirty="0" err="1"/>
              <a:t>middleware</a:t>
            </a:r>
            <a:r>
              <a:rPr lang="cs-CZ" baseline="0" dirty="0"/>
              <a:t> spustí algoritmus, který </a:t>
            </a:r>
            <a:r>
              <a:rPr lang="cs-CZ" baseline="0" dirty="0" err="1"/>
              <a:t>vyhodnutí</a:t>
            </a:r>
            <a:r>
              <a:rPr lang="cs-CZ" baseline="0" dirty="0"/>
              <a:t>, jestli dochází k uváznutí a předá lidskému uživateli k řešení </a:t>
            </a:r>
          </a:p>
          <a:p>
            <a:pPr marL="171450" indent="-171450">
              <a:buFontTx/>
              <a:buChar char="-"/>
            </a:pPr>
            <a:endParaRPr lang="cs-CZ" baseline="0" dirty="0"/>
          </a:p>
          <a:p>
            <a:pPr marL="171450" indent="-171450">
              <a:buFontTx/>
              <a:buChar char="-"/>
            </a:pPr>
            <a:r>
              <a:rPr lang="cs-CZ" baseline="0" dirty="0"/>
              <a:t>Pštrosí politika je ve všech univerzálních OS (když dojde jednou za rok k uváznutí, tak se hold nedá nic dělat a řeší to uživatel)</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49</a:t>
            </a:fld>
            <a:endParaRPr lang="cs-CZ"/>
          </a:p>
        </p:txBody>
      </p:sp>
    </p:spTree>
    <p:extLst>
      <p:ext uri="{BB962C8B-B14F-4D97-AF65-F5344CB8AC3E}">
        <p14:creationId xmlns:p14="http://schemas.microsoft.com/office/powerpoint/2010/main" val="36739884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Přidělím</a:t>
            </a:r>
            <a:r>
              <a:rPr lang="cs-CZ" baseline="0" dirty="0"/>
              <a:t> všechny prostředky do </a:t>
            </a:r>
            <a:r>
              <a:rPr lang="cs-CZ" baseline="0" dirty="0" err="1"/>
              <a:t>poslopunosti</a:t>
            </a:r>
            <a:r>
              <a:rPr lang="cs-CZ" baseline="0" dirty="0"/>
              <a:t>. Nejdřív musíš </a:t>
            </a:r>
            <a:r>
              <a:rPr lang="cs-CZ" baseline="0" dirty="0" err="1"/>
              <a:t>přidelit</a:t>
            </a:r>
            <a:r>
              <a:rPr lang="cs-CZ" baseline="0" dirty="0"/>
              <a:t> tiskárnu, potom pásku, potom … takže alespoň jeden z nich dostane všechny prostředky = neefektivní využití zdrojů (1. zdroj použiju až po hodině běhu, ale znemožňuje jeho alokaci jiným prostředkům)</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50</a:t>
            </a:fld>
            <a:endParaRPr lang="cs-CZ"/>
          </a:p>
        </p:txBody>
      </p:sp>
    </p:spTree>
    <p:extLst>
      <p:ext uri="{BB962C8B-B14F-4D97-AF65-F5344CB8AC3E}">
        <p14:creationId xmlns:p14="http://schemas.microsoft.com/office/powerpoint/2010/main" val="1998194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Ale každý prostředek nelze </a:t>
            </a:r>
            <a:r>
              <a:rPr lang="cs-CZ" dirty="0" err="1"/>
              <a:t>virtualizovat</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51</a:t>
            </a:fld>
            <a:endParaRPr lang="cs-CZ"/>
          </a:p>
        </p:txBody>
      </p:sp>
    </p:spTree>
    <p:extLst>
      <p:ext uri="{BB962C8B-B14F-4D97-AF65-F5344CB8AC3E}">
        <p14:creationId xmlns:p14="http://schemas.microsoft.com/office/powerpoint/2010/main" val="223827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Procesy se neperou</a:t>
            </a:r>
            <a:r>
              <a:rPr lang="cs-CZ" baseline="0" dirty="0"/>
              <a:t> přímo. Zadávají požadavky na OS a nějaký arbitr v OS rozhodne, na základě priorit (časového pořadí apod.) komu bude ten zdroj přidělen.</a:t>
            </a:r>
          </a:p>
          <a:p>
            <a:endParaRPr lang="cs-CZ" baseline="0" dirty="0"/>
          </a:p>
          <a:p>
            <a:r>
              <a:rPr lang="cs-CZ" baseline="0" dirty="0"/>
              <a:t>OS musí izolovat procesy (neměly být vůbec o sobě vědět) – je jedno, kolik jich bude (deset, tisíc, libovolně), ale jen jeden musí být jako vítěz </a:t>
            </a:r>
          </a:p>
          <a:p>
            <a:endParaRPr lang="cs-CZ" baseline="0" dirty="0"/>
          </a:p>
          <a:p>
            <a:r>
              <a:rPr lang="cs-CZ" baseline="0" dirty="0"/>
              <a:t>Boční efekt – jestli si dá něco do výhradního vlastnictví a dojde k nějaké chybě … musí být zajištěno, že zdroj bude uvolněn a bude přidán do banku dostupných zdrojů </a:t>
            </a:r>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4</a:t>
            </a:fld>
            <a:endParaRPr lang="cs-CZ"/>
          </a:p>
        </p:txBody>
      </p:sp>
    </p:spTree>
    <p:extLst>
      <p:ext uri="{BB962C8B-B14F-4D97-AF65-F5344CB8AC3E}">
        <p14:creationId xmlns:p14="http://schemas.microsoft.com/office/powerpoint/2010/main" val="12107798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Zase</a:t>
            </a:r>
            <a:r>
              <a:rPr lang="cs-CZ" baseline="0" dirty="0"/>
              <a:t> snížená efektivita</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52</a:t>
            </a:fld>
            <a:endParaRPr lang="cs-CZ"/>
          </a:p>
        </p:txBody>
      </p:sp>
    </p:spTree>
    <p:extLst>
      <p:ext uri="{BB962C8B-B14F-4D97-AF65-F5344CB8AC3E}">
        <p14:creationId xmlns:p14="http://schemas.microsoft.com/office/powerpoint/2010/main" val="41444666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Všechny</a:t>
            </a:r>
            <a:r>
              <a:rPr lang="cs-CZ" baseline="0" dirty="0"/>
              <a:t> podmínky jsou zachovány … ale jejich uplatnění nebude v čase najednou (jinak prevence)</a:t>
            </a:r>
            <a:endParaRPr lang="cs-CZ" dirty="0"/>
          </a:p>
          <a:p>
            <a:endParaRPr lang="cs-CZ" dirty="0"/>
          </a:p>
          <a:p>
            <a:r>
              <a:rPr lang="cs-CZ" dirty="0"/>
              <a:t>Musí vědět, jak se procesy budou chovat (predikce) – mohu</a:t>
            </a:r>
            <a:r>
              <a:rPr lang="cs-CZ" baseline="0" dirty="0"/>
              <a:t> to udělat na začátku a ten proces nespustit = špatně (ale pak nemusím řešit dynamicky)</a:t>
            </a:r>
            <a:endParaRPr lang="cs-CZ" dirty="0"/>
          </a:p>
          <a:p>
            <a:endParaRPr lang="cs-CZ" dirty="0"/>
          </a:p>
          <a:p>
            <a:r>
              <a:rPr lang="cs-CZ" dirty="0"/>
              <a:t>Proces deklaruje =</a:t>
            </a:r>
            <a:r>
              <a:rPr lang="cs-CZ" baseline="0" dirty="0"/>
              <a:t> </a:t>
            </a:r>
            <a:r>
              <a:rPr lang="cs-CZ" dirty="0"/>
              <a:t>Já budu chtít tolik a tolik paměti, tolik a tolik tiskáren, tyto a tyto soubory (nechci je teď</a:t>
            </a:r>
            <a:r>
              <a:rPr lang="cs-CZ" baseline="0" dirty="0"/>
              <a:t>, ale je chtít kdykoliv poději).</a:t>
            </a:r>
          </a:p>
          <a:p>
            <a:endParaRPr lang="cs-CZ" baseline="0" dirty="0"/>
          </a:p>
          <a:p>
            <a:r>
              <a:rPr lang="cs-CZ" baseline="0" dirty="0"/>
              <a:t>Nemusím nechat spustit proces, pokud nemám dostatek prostředků (předpokládám, že všichni uplatní svá maxima najednou) – velmi konzervativní.</a:t>
            </a:r>
          </a:p>
          <a:p>
            <a:endParaRPr lang="cs-CZ" baseline="0" dirty="0"/>
          </a:p>
          <a:p>
            <a:r>
              <a:rPr lang="cs-CZ" baseline="0" dirty="0"/>
              <a:t>Bankéřův algoritmus = půjčky do výše maxima. Bankéř má zdroje. Půjčí jen tehdy, pokud vznikne možnost přidělit požadavek a mám ještě dostatek zdrojů, </a:t>
            </a:r>
            <a:r>
              <a:rPr lang="cs-CZ" baseline="0" dirty="0" err="1"/>
              <a:t>ikdyby</a:t>
            </a:r>
            <a:r>
              <a:rPr lang="cs-CZ" baseline="0" dirty="0"/>
              <a:t> všichni chtěli svá maxima půjčit najednou. Nepůjčím znamená počkej než nějaký proces skončí a pak se uvolní nějaké zdroje (ale neřeknu, jak dlouho budu na půjčku čekat). Udržuje systém v bezpečném stavu (maximum pro každý proces – přidělené je menší než volné prostředky), tj. existuje bezpečná p</a:t>
            </a:r>
            <a:r>
              <a:rPr lang="cs-CZ" sz="1200" kern="1200" baseline="0" dirty="0">
                <a:solidFill>
                  <a:schemeClr val="tx1"/>
                </a:solidFill>
                <a:latin typeface="+mn-lt"/>
                <a:ea typeface="+mn-ea"/>
                <a:cs typeface="+mn-cs"/>
              </a:rPr>
              <a:t>osloupnost procesu P1, P2, …, </a:t>
            </a:r>
            <a:r>
              <a:rPr lang="cs-CZ" sz="1200" kern="1200" baseline="0" dirty="0" err="1">
                <a:solidFill>
                  <a:schemeClr val="tx1"/>
                </a:solidFill>
                <a:latin typeface="+mn-lt"/>
                <a:ea typeface="+mn-ea"/>
                <a:cs typeface="+mn-cs"/>
              </a:rPr>
              <a:t>Pn</a:t>
            </a:r>
            <a:r>
              <a:rPr lang="cs-CZ" sz="1200" kern="1200" baseline="0" dirty="0">
                <a:solidFill>
                  <a:schemeClr val="tx1"/>
                </a:solidFill>
                <a:latin typeface="+mn-lt"/>
                <a:ea typeface="+mn-ea"/>
                <a:cs typeface="+mn-cs"/>
              </a:rPr>
              <a:t> = </a:t>
            </a:r>
            <a:r>
              <a:rPr lang="cs-CZ" sz="1200" kern="1200" baseline="0" dirty="0" err="1">
                <a:solidFill>
                  <a:schemeClr val="tx1"/>
                </a:solidFill>
                <a:latin typeface="+mn-lt"/>
                <a:ea typeface="+mn-ea"/>
                <a:cs typeface="+mn-cs"/>
              </a:rPr>
              <a:t>pozadavky</a:t>
            </a:r>
            <a:r>
              <a:rPr lang="cs-CZ" sz="1200" kern="1200" baseline="0" dirty="0">
                <a:solidFill>
                  <a:schemeClr val="tx1"/>
                </a:solidFill>
                <a:latin typeface="+mn-lt"/>
                <a:ea typeface="+mn-ea"/>
                <a:cs typeface="+mn-cs"/>
              </a:rPr>
              <a:t> </a:t>
            </a:r>
            <a:r>
              <a:rPr lang="cs-CZ" sz="1200" kern="1200" baseline="0" dirty="0" err="1">
                <a:solidFill>
                  <a:schemeClr val="tx1"/>
                </a:solidFill>
                <a:latin typeface="+mn-lt"/>
                <a:ea typeface="+mn-ea"/>
                <a:cs typeface="+mn-cs"/>
              </a:rPr>
              <a:t>kazdeho</a:t>
            </a:r>
            <a:r>
              <a:rPr lang="cs-CZ" sz="1200" kern="1200" baseline="0" dirty="0">
                <a:solidFill>
                  <a:schemeClr val="tx1"/>
                </a:solidFill>
                <a:latin typeface="+mn-lt"/>
                <a:ea typeface="+mn-ea"/>
                <a:cs typeface="+mn-cs"/>
              </a:rPr>
              <a:t> </a:t>
            </a:r>
            <a:r>
              <a:rPr lang="cs-CZ" sz="1200" kern="1200" baseline="0" dirty="0" err="1">
                <a:solidFill>
                  <a:schemeClr val="tx1"/>
                </a:solidFill>
                <a:latin typeface="+mn-lt"/>
                <a:ea typeface="+mn-ea"/>
                <a:cs typeface="+mn-cs"/>
              </a:rPr>
              <a:t>Pi</a:t>
            </a:r>
            <a:r>
              <a:rPr lang="cs-CZ" sz="1200" kern="1200" baseline="0" dirty="0">
                <a:solidFill>
                  <a:schemeClr val="tx1"/>
                </a:solidFill>
                <a:latin typeface="+mn-lt"/>
                <a:ea typeface="+mn-ea"/>
                <a:cs typeface="+mn-cs"/>
              </a:rPr>
              <a:t> lze uspokojit pra ve </a:t>
            </a:r>
            <a:r>
              <a:rPr lang="cs-CZ" sz="1200" kern="1200" baseline="0" dirty="0" err="1">
                <a:solidFill>
                  <a:schemeClr val="tx1"/>
                </a:solidFill>
                <a:latin typeface="+mn-lt"/>
                <a:ea typeface="+mn-ea"/>
                <a:cs typeface="+mn-cs"/>
              </a:rPr>
              <a:t>volnymi</a:t>
            </a:r>
            <a:r>
              <a:rPr lang="cs-CZ" sz="1200" kern="1200" baseline="0" dirty="0">
                <a:solidFill>
                  <a:schemeClr val="tx1"/>
                </a:solidFill>
                <a:latin typeface="+mn-lt"/>
                <a:ea typeface="+mn-ea"/>
                <a:cs typeface="+mn-cs"/>
              </a:rPr>
              <a:t> </a:t>
            </a:r>
            <a:r>
              <a:rPr lang="pl-PL" sz="1200" kern="1200" baseline="0" dirty="0">
                <a:solidFill>
                  <a:schemeClr val="tx1"/>
                </a:solidFill>
                <a:latin typeface="+mn-lt"/>
                <a:ea typeface="+mn-ea"/>
                <a:cs typeface="+mn-cs"/>
              </a:rPr>
              <a:t>zdroji a zdroji drzenymi vsemi Pj , j &lt; i.</a:t>
            </a:r>
            <a:endParaRPr lang="cs-CZ" dirty="0"/>
          </a:p>
          <a:p>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53</a:t>
            </a:fld>
            <a:endParaRPr lang="cs-CZ"/>
          </a:p>
        </p:txBody>
      </p:sp>
    </p:spTree>
    <p:extLst>
      <p:ext uri="{BB962C8B-B14F-4D97-AF65-F5344CB8AC3E}">
        <p14:creationId xmlns:p14="http://schemas.microsoft.com/office/powerpoint/2010/main" val="29154057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r>
              <a:rPr lang="cs-CZ" dirty="0"/>
              <a:t>Nepřidělím, protože by nebyl bezpečný</a:t>
            </a:r>
          </a:p>
        </p:txBody>
      </p:sp>
      <p:sp>
        <p:nvSpPr>
          <p:cNvPr id="4" name="Zástupný symbol čísla snímky 3"/>
          <p:cNvSpPr>
            <a:spLocks noGrp="1"/>
          </p:cNvSpPr>
          <p:nvPr>
            <p:ph type="sldNum" sz="quarter" idx="10"/>
          </p:nvPr>
        </p:nvSpPr>
        <p:spPr/>
        <p:txBody>
          <a:bodyPr/>
          <a:lstStyle/>
          <a:p>
            <a:fld id="{C5C3A160-DB13-4D7B-96F5-E73C4A524E3A}" type="slidenum">
              <a:rPr lang="cs-CZ" smtClean="0"/>
              <a:pPr/>
              <a:t>56</a:t>
            </a:fld>
            <a:endParaRPr lang="cs-CZ"/>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r>
              <a:rPr lang="cs-CZ" dirty="0"/>
              <a:t>Na</a:t>
            </a:r>
            <a:r>
              <a:rPr lang="cs-CZ" baseline="0" dirty="0"/>
              <a:t> úrovni </a:t>
            </a:r>
            <a:r>
              <a:rPr lang="cs-CZ" baseline="0" dirty="0" err="1"/>
              <a:t>middlewaru</a:t>
            </a:r>
            <a:r>
              <a:rPr lang="cs-CZ" baseline="0" dirty="0"/>
              <a:t> rozpoznávám. Jestli v nějakém intervalu nebo se překročil nějaký časový limit k danému procesu a spustí se algoritmus, který zjistí, jestli nedošlo k uváznutí. Udržujeme graf čekání (hledáme cyklus)</a:t>
            </a:r>
          </a:p>
          <a:p>
            <a:endParaRPr lang="cs-CZ" baseline="0" dirty="0"/>
          </a:p>
        </p:txBody>
      </p:sp>
      <p:sp>
        <p:nvSpPr>
          <p:cNvPr id="4" name="Zástupný symbol čísla snímky 3"/>
          <p:cNvSpPr>
            <a:spLocks noGrp="1"/>
          </p:cNvSpPr>
          <p:nvPr>
            <p:ph type="sldNum" sz="quarter" idx="10"/>
          </p:nvPr>
        </p:nvSpPr>
        <p:spPr/>
        <p:txBody>
          <a:bodyPr/>
          <a:lstStyle/>
          <a:p>
            <a:fld id="{C5C3A160-DB13-4D7B-96F5-E73C4A524E3A}" type="slidenum">
              <a:rPr lang="cs-CZ" smtClean="0"/>
              <a:pPr/>
              <a:t>57</a:t>
            </a:fld>
            <a:endParaRPr lang="cs-CZ"/>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r>
              <a:rPr lang="cs-CZ" dirty="0"/>
              <a:t>Kvadratická složitost</a:t>
            </a:r>
            <a:r>
              <a:rPr lang="cs-CZ" baseline="0" dirty="0"/>
              <a:t> – ubírá výkon</a:t>
            </a:r>
            <a:endParaRPr lang="cs-CZ" dirty="0"/>
          </a:p>
        </p:txBody>
      </p:sp>
      <p:sp>
        <p:nvSpPr>
          <p:cNvPr id="4" name="Zástupný symbol čísla snímky 3"/>
          <p:cNvSpPr>
            <a:spLocks noGrp="1"/>
          </p:cNvSpPr>
          <p:nvPr>
            <p:ph type="sldNum" sz="quarter" idx="10"/>
          </p:nvPr>
        </p:nvSpPr>
        <p:spPr/>
        <p:txBody>
          <a:bodyPr/>
          <a:lstStyle/>
          <a:p>
            <a:fld id="{C5C3A160-DB13-4D7B-96F5-E73C4A524E3A}" type="slidenum">
              <a:rPr lang="cs-CZ" smtClean="0"/>
              <a:pPr/>
              <a:t>58</a:t>
            </a:fld>
            <a:endParaRPr lang="cs-CZ"/>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t>Pokud proces má běžet 4 hodiny a již má 3:59 za sebou, tak bude až poslední na řadě apod. Přednost mají interaktivní procesy (tj. ruší se spíše dávkové).</a:t>
            </a:r>
          </a:p>
          <a:p>
            <a:endParaRPr lang="cs-CZ" dirty="0"/>
          </a:p>
        </p:txBody>
      </p:sp>
      <p:sp>
        <p:nvSpPr>
          <p:cNvPr id="4" name="Zástupný symbol čísla snímky 3"/>
          <p:cNvSpPr>
            <a:spLocks noGrp="1"/>
          </p:cNvSpPr>
          <p:nvPr>
            <p:ph type="sldNum" sz="quarter" idx="10"/>
          </p:nvPr>
        </p:nvSpPr>
        <p:spPr/>
        <p:txBody>
          <a:bodyPr/>
          <a:lstStyle/>
          <a:p>
            <a:fld id="{C5C3A160-DB13-4D7B-96F5-E73C4A524E3A}" type="slidenum">
              <a:rPr lang="cs-CZ" smtClean="0"/>
              <a:pPr/>
              <a:t>60</a:t>
            </a:fld>
            <a:endParaRPr lang="cs-CZ"/>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Oběť určuje</a:t>
            </a:r>
            <a:r>
              <a:rPr lang="cs-CZ" baseline="0" dirty="0"/>
              <a:t> návrhář aplikace</a:t>
            </a:r>
          </a:p>
          <a:p>
            <a:pPr marL="0" marR="0" indent="0" algn="l" defTabSz="914400" rtl="0" eaLnBrk="1" fontAlgn="auto" latinLnBrk="0" hangingPunct="1">
              <a:lnSpc>
                <a:spcPct val="100000"/>
              </a:lnSpc>
              <a:spcBef>
                <a:spcPts val="0"/>
              </a:spcBef>
              <a:spcAft>
                <a:spcPts val="0"/>
              </a:spcAft>
              <a:buClrTx/>
              <a:buSzTx/>
              <a:buFontTx/>
              <a:buNone/>
              <a:tabLst/>
              <a:defRPr/>
            </a:pPr>
            <a:endParaRPr lang="cs-CZ"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t>Problém rušení procesů – </a:t>
            </a:r>
            <a:r>
              <a:rPr lang="cs-CZ" baseline="0" dirty="0" err="1"/>
              <a:t>obyvkle</a:t>
            </a:r>
            <a:r>
              <a:rPr lang="cs-CZ" baseline="0" dirty="0"/>
              <a:t> se neřeší návratem na iniciální stav, ale na bezpečný stav. Dělají se tzv. </a:t>
            </a:r>
            <a:r>
              <a:rPr lang="cs-CZ" baseline="0" dirty="0" err="1"/>
              <a:t>checkpointy</a:t>
            </a:r>
            <a:r>
              <a:rPr lang="cs-CZ" baseline="0" dirty="0"/>
              <a:t> (když mám dost místa na vnější paměti) a vracím se k poslednímu </a:t>
            </a:r>
            <a:r>
              <a:rPr lang="cs-CZ" baseline="0" dirty="0" err="1"/>
              <a:t>checkpointu</a:t>
            </a:r>
            <a:r>
              <a:rPr lang="cs-CZ" baseline="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cs-CZ"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t>Řešení stárnutí řeší aplikace.</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61</a:t>
            </a:fld>
            <a:endParaRPr lang="cs-CZ"/>
          </a:p>
        </p:txBody>
      </p:sp>
    </p:spTree>
    <p:extLst>
      <p:ext uri="{BB962C8B-B14F-4D97-AF65-F5344CB8AC3E}">
        <p14:creationId xmlns:p14="http://schemas.microsoft.com/office/powerpoint/2010/main" val="2154121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u="none" strike="noStrike" kern="1200" baseline="0" dirty="0">
                <a:solidFill>
                  <a:schemeClr val="tx1"/>
                </a:solidFill>
                <a:latin typeface="+mn-lt"/>
                <a:ea typeface="+mn-ea"/>
                <a:cs typeface="+mn-cs"/>
              </a:rPr>
              <a:t>D</a:t>
            </a:r>
            <a:r>
              <a:rPr lang="pt-BR" sz="1200" b="0" i="0" u="none" strike="noStrike" kern="1200" baseline="0" dirty="0">
                <a:solidFill>
                  <a:schemeClr val="tx1"/>
                </a:solidFill>
                <a:latin typeface="+mn-lt"/>
                <a:ea typeface="+mn-ea"/>
                <a:cs typeface="+mn-cs"/>
              </a:rPr>
              <a:t>ruhá forma kooexistence procesů</a:t>
            </a:r>
            <a:r>
              <a:rPr lang="cs-CZ" sz="1200" b="0" i="0" u="none" strike="noStrike" kern="1200" baseline="0" dirty="0">
                <a:solidFill>
                  <a:schemeClr val="tx1"/>
                </a:solidFill>
                <a:latin typeface="+mn-lt"/>
                <a:ea typeface="+mn-ea"/>
                <a:cs typeface="+mn-cs"/>
              </a:rPr>
              <a:t>/</a:t>
            </a:r>
            <a:r>
              <a:rPr lang="pt-BR" sz="1200" b="0" i="0" u="none" strike="noStrike" kern="1200" baseline="0" dirty="0">
                <a:solidFill>
                  <a:schemeClr val="tx1"/>
                </a:solidFill>
                <a:latin typeface="+mn-lt"/>
                <a:ea typeface="+mn-ea"/>
                <a:cs typeface="+mn-cs"/>
              </a:rPr>
              <a:t>vláken</a:t>
            </a:r>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Posíláme si nějaké signály a informace, které nám budou koordinovat běh procesů</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5</a:t>
            </a:fld>
            <a:endParaRPr lang="cs-CZ"/>
          </a:p>
        </p:txBody>
      </p:sp>
    </p:spTree>
    <p:extLst>
      <p:ext uri="{BB962C8B-B14F-4D97-AF65-F5344CB8AC3E}">
        <p14:creationId xmlns:p14="http://schemas.microsoft.com/office/powerpoint/2010/main" val="3410077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Manipulují</a:t>
            </a:r>
            <a:r>
              <a:rPr lang="cs-CZ" baseline="0" dirty="0"/>
              <a:t> s daty neatomickými informacemi = mohou být kdykoliv přerušeny.</a:t>
            </a:r>
          </a:p>
          <a:p>
            <a:endParaRPr lang="cs-CZ" baseline="0" dirty="0"/>
          </a:p>
          <a:p>
            <a:r>
              <a:rPr lang="cs-CZ" baseline="0" dirty="0"/>
              <a:t>Načte znak, přepíše ho a vypíše.</a:t>
            </a:r>
          </a:p>
          <a:p>
            <a:endParaRPr lang="cs-CZ" baseline="0" dirty="0"/>
          </a:p>
          <a:p>
            <a:r>
              <a:rPr lang="cs-CZ" baseline="0" dirty="0"/>
              <a:t>Kdykoliv přerušit … před provedení, po provedení. Nevíme, jak rychle běží …</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7</a:t>
            </a:fld>
            <a:endParaRPr lang="cs-CZ"/>
          </a:p>
        </p:txBody>
      </p:sp>
    </p:spTree>
    <p:extLst>
      <p:ext uri="{BB962C8B-B14F-4D97-AF65-F5344CB8AC3E}">
        <p14:creationId xmlns:p14="http://schemas.microsoft.com/office/powerpoint/2010/main" val="74882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Pro jednoduchost</a:t>
            </a:r>
            <a:r>
              <a:rPr lang="cs-CZ" baseline="0" dirty="0"/>
              <a:t> je to </a:t>
            </a:r>
            <a:r>
              <a:rPr lang="cs-CZ" baseline="0" dirty="0" err="1"/>
              <a:t>monoprocesor</a:t>
            </a:r>
            <a:r>
              <a:rPr lang="cs-CZ" baseline="0" dirty="0"/>
              <a:t>.</a:t>
            </a:r>
          </a:p>
          <a:p>
            <a:endParaRPr lang="cs-CZ" baseline="0" dirty="0"/>
          </a:p>
          <a:p>
            <a:r>
              <a:rPr lang="cs-CZ" baseline="0" dirty="0"/>
              <a:t>Chceme, aby procedura byla řešena jako kritická sekce.</a:t>
            </a:r>
          </a:p>
          <a:p>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8</a:t>
            </a:fld>
            <a:endParaRPr lang="cs-CZ"/>
          </a:p>
        </p:txBody>
      </p:sp>
    </p:spTree>
    <p:extLst>
      <p:ext uri="{BB962C8B-B14F-4D97-AF65-F5344CB8AC3E}">
        <p14:creationId xmlns:p14="http://schemas.microsoft.com/office/powerpoint/2010/main" val="2291700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Jeden</a:t>
            </a:r>
            <a:r>
              <a:rPr lang="cs-CZ" baseline="0" dirty="0"/>
              <a:t> generuje data do sdílené paměti a druhý je odebírá … </a:t>
            </a:r>
          </a:p>
          <a:p>
            <a:endParaRPr lang="cs-CZ" baseline="0" dirty="0"/>
          </a:p>
          <a:p>
            <a:r>
              <a:rPr lang="cs-CZ" baseline="0" dirty="0"/>
              <a:t>Můžeme mít dva procesy, například </a:t>
            </a:r>
            <a:r>
              <a:rPr lang="cs-CZ" baseline="0" dirty="0" err="1"/>
              <a:t>file</a:t>
            </a:r>
            <a:r>
              <a:rPr lang="cs-CZ" baseline="0" dirty="0"/>
              <a:t> server. Mezi procesy definujeme sdílenou (vyrovnávací) paměť do které jedno vlákno vkládá (produkuje) data a druhé je odebírá (konzumuje). Velikost paměti je omezená.</a:t>
            </a:r>
          </a:p>
          <a:p>
            <a:endParaRPr lang="cs-CZ" baseline="0" dirty="0"/>
          </a:p>
          <a:p>
            <a:r>
              <a:rPr lang="cs-CZ" baseline="0" dirty="0"/>
              <a:t>Koordinace zajištěna přes synchronizaci sdílené paměti.</a:t>
            </a:r>
          </a:p>
          <a:p>
            <a:endParaRPr lang="cs-CZ" baseline="0" dirty="0"/>
          </a:p>
          <a:p>
            <a:r>
              <a:rPr lang="cs-CZ" baseline="0" dirty="0"/>
              <a:t>Jedno vlákno (konzument) zastaví činnost v momentě, kdy bude paměť prázdná a producent, pokud bude naplněná na maximum. A zase se obnoví činnost producenta, pokud konzument něco odebere.</a:t>
            </a:r>
          </a:p>
          <a:p>
            <a:endParaRPr lang="cs-CZ" baseline="0" dirty="0"/>
          </a:p>
          <a:p>
            <a:r>
              <a:rPr lang="cs-CZ" baseline="0" dirty="0"/>
              <a:t>Je to cyklický </a:t>
            </a:r>
            <a:r>
              <a:rPr lang="cs-CZ" baseline="0" dirty="0" err="1"/>
              <a:t>buffer</a:t>
            </a:r>
            <a:r>
              <a:rPr lang="cs-CZ" baseline="0" dirty="0"/>
              <a:t> (abych nezasahoval do jiného místa v paměti, než mám přiděleno).</a:t>
            </a:r>
          </a:p>
          <a:p>
            <a:endParaRPr lang="cs-CZ" baseline="0" dirty="0"/>
          </a:p>
          <a:p>
            <a:r>
              <a:rPr lang="cs-CZ" baseline="0" dirty="0"/>
              <a:t>In je ukazatel producenta (kam může zapisovat)</a:t>
            </a:r>
          </a:p>
          <a:p>
            <a:r>
              <a:rPr lang="cs-CZ" dirty="0" err="1"/>
              <a:t>Out</a:t>
            </a:r>
            <a:r>
              <a:rPr lang="cs-CZ" dirty="0"/>
              <a:t> je ukazatel</a:t>
            </a:r>
            <a:r>
              <a:rPr lang="cs-CZ" baseline="0" dirty="0"/>
              <a:t> konzumenta (odkud může odebírat)</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9</a:t>
            </a:fld>
            <a:endParaRPr lang="cs-CZ"/>
          </a:p>
        </p:txBody>
      </p:sp>
    </p:spTree>
    <p:extLst>
      <p:ext uri="{BB962C8B-B14F-4D97-AF65-F5344CB8AC3E}">
        <p14:creationId xmlns:p14="http://schemas.microsoft.com/office/powerpoint/2010/main" val="3796269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Nedělej</a:t>
            </a:r>
            <a:r>
              <a:rPr lang="cs-CZ" baseline="0" dirty="0"/>
              <a:t> nic znamená, že může být dán mezi připravené a čekám než budeš znovu aktivován</a:t>
            </a:r>
            <a:endParaRPr lang="cs-CZ" dirty="0"/>
          </a:p>
        </p:txBody>
      </p:sp>
      <p:sp>
        <p:nvSpPr>
          <p:cNvPr id="4" name="Zástupný symbol pro číslo snímku 3"/>
          <p:cNvSpPr>
            <a:spLocks noGrp="1"/>
          </p:cNvSpPr>
          <p:nvPr>
            <p:ph type="sldNum" sz="quarter" idx="10"/>
          </p:nvPr>
        </p:nvSpPr>
        <p:spPr/>
        <p:txBody>
          <a:bodyPr/>
          <a:lstStyle/>
          <a:p>
            <a:fld id="{C5C3A160-DB13-4D7B-96F5-E73C4A524E3A}" type="slidenum">
              <a:rPr lang="cs-CZ" smtClean="0"/>
              <a:pPr/>
              <a:t>10</a:t>
            </a:fld>
            <a:endParaRPr lang="cs-CZ"/>
          </a:p>
        </p:txBody>
      </p:sp>
    </p:spTree>
    <p:extLst>
      <p:ext uri="{BB962C8B-B14F-4D97-AF65-F5344CB8AC3E}">
        <p14:creationId xmlns:p14="http://schemas.microsoft.com/office/powerpoint/2010/main" val="36799713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628801"/>
            <a:ext cx="7772400" cy="1971650"/>
          </a:xfrm>
        </p:spPr>
        <p:txBody>
          <a:bodyPr/>
          <a:lstStyle>
            <a:lvl1pPr>
              <a:defRPr baseline="0">
                <a:solidFill>
                  <a:schemeClr val="accent6"/>
                </a:solidFill>
              </a:defRPr>
            </a:lvl1pPr>
          </a:lstStyle>
          <a:p>
            <a:r>
              <a:rPr lang="en-US" dirty="0"/>
              <a:t>Click to edit Master title style</a:t>
            </a:r>
            <a:endParaRPr lang="cs-CZ" dirty="0"/>
          </a:p>
        </p:txBody>
      </p:sp>
      <p:cxnSp>
        <p:nvCxnSpPr>
          <p:cNvPr id="8" name="Straight Connector 12"/>
          <p:cNvCxnSpPr/>
          <p:nvPr userDrawn="1"/>
        </p:nvCxnSpPr>
        <p:spPr>
          <a:xfrm>
            <a:off x="0" y="1285875"/>
            <a:ext cx="8572500" cy="1588"/>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9" name="Nadpis 1"/>
          <p:cNvSpPr txBox="1">
            <a:spLocks/>
          </p:cNvSpPr>
          <p:nvPr userDrawn="1"/>
        </p:nvSpPr>
        <p:spPr>
          <a:xfrm>
            <a:off x="1403350" y="332656"/>
            <a:ext cx="7089775" cy="792088"/>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aseline="0" dirty="0">
                <a:solidFill>
                  <a:schemeClr val="accent6"/>
                </a:solidFill>
              </a:rPr>
              <a:t>Počítačové sítě a operační systémy </a:t>
            </a:r>
          </a:p>
        </p:txBody>
      </p:sp>
      <p:pic>
        <p:nvPicPr>
          <p:cNvPr id="10" name="Picture 2" descr="C:\Users\xplhak\Desktop\fi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8625" y="214313"/>
            <a:ext cx="974725"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4"/>
          <p:cNvCxnSpPr/>
          <p:nvPr userDrawn="1"/>
        </p:nvCxnSpPr>
        <p:spPr>
          <a:xfrm>
            <a:off x="0" y="6381328"/>
            <a:ext cx="9144000" cy="1588"/>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3" name="Zástupný symbol pro datum 3"/>
          <p:cNvSpPr txBox="1">
            <a:spLocks/>
          </p:cNvSpPr>
          <p:nvPr userDrawn="1"/>
        </p:nvSpPr>
        <p:spPr>
          <a:xfrm>
            <a:off x="6228184" y="6381328"/>
            <a:ext cx="2493640" cy="365125"/>
          </a:xfrm>
          <a:prstGeom prst="rect">
            <a:avLst/>
          </a:prstGeom>
        </p:spPr>
        <p:txBody>
          <a:bodyPr vert="horz" lIns="91440" tIns="45720" rIns="91440" bIns="45720" rtlCol="0" anchor="ctr"/>
          <a:lstStyle>
            <a:defPPr>
              <a:defRPr lang="cs-CZ"/>
            </a:defPPr>
            <a:lvl1pPr marL="0" algn="l" defTabSz="914400" rtl="0" eaLnBrk="1" latinLnBrk="0" hangingPunct="1">
              <a:defRPr sz="16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cs-CZ" dirty="0"/>
              <a:t>Jaromír Plhák, </a:t>
            </a:r>
            <a:fld id="{66405DBE-A8A8-4C3B-AD88-7EE25EC89073}" type="datetimeFigureOut">
              <a:rPr lang="cs-CZ" smtClean="0"/>
              <a:pPr algn="r"/>
              <a:t>06.03.2017</a:t>
            </a:fld>
            <a:endParaRPr lang="cs-CZ" dirty="0"/>
          </a:p>
        </p:txBody>
      </p:sp>
      <p:sp>
        <p:nvSpPr>
          <p:cNvPr id="14" name="Zástupný symbol pro datum 3"/>
          <p:cNvSpPr txBox="1">
            <a:spLocks/>
          </p:cNvSpPr>
          <p:nvPr userDrawn="1"/>
        </p:nvSpPr>
        <p:spPr>
          <a:xfrm>
            <a:off x="494184" y="6381328"/>
            <a:ext cx="8227640" cy="365125"/>
          </a:xfrm>
          <a:prstGeom prst="rect">
            <a:avLst/>
          </a:prstGeom>
        </p:spPr>
        <p:txBody>
          <a:bodyPr vert="horz" lIns="91440" tIns="45720" rIns="91440" bIns="45720" rtlCol="0" anchor="ctr"/>
          <a:lstStyle>
            <a:defPPr>
              <a:defRPr lang="cs-CZ"/>
            </a:defPPr>
            <a:lvl1pPr marL="0" algn="l" defTabSz="914400" rtl="0" eaLnBrk="1" latinLnBrk="0" hangingPunct="1">
              <a:defRPr sz="16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solidFill>
                  <a:schemeClr val="accent6"/>
                </a:solidFill>
              </a:rPr>
              <a:t>PB169 Počítačové sítě a operační systémy </a:t>
            </a:r>
          </a:p>
        </p:txBody>
      </p:sp>
      <p:sp>
        <p:nvSpPr>
          <p:cNvPr id="3" name="TextovéPole 2"/>
          <p:cNvSpPr txBox="1"/>
          <p:nvPr userDrawn="1"/>
        </p:nvSpPr>
        <p:spPr>
          <a:xfrm>
            <a:off x="2771800" y="4437112"/>
            <a:ext cx="3312368" cy="1077218"/>
          </a:xfrm>
          <a:prstGeom prst="rect">
            <a:avLst/>
          </a:prstGeom>
          <a:noFill/>
        </p:spPr>
        <p:txBody>
          <a:bodyPr wrap="square" rtlCol="0">
            <a:spAutoFit/>
          </a:bodyPr>
          <a:lstStyle/>
          <a:p>
            <a:pPr algn="ctr"/>
            <a:r>
              <a:rPr lang="cs-CZ" sz="3200" kern="1200" baseline="0" dirty="0">
                <a:solidFill>
                  <a:schemeClr val="tx1"/>
                </a:solidFill>
                <a:latin typeface="+mj-lt"/>
                <a:ea typeface="+mj-ea"/>
                <a:cs typeface="+mj-cs"/>
              </a:rPr>
              <a:t>Jaromír</a:t>
            </a:r>
            <a:r>
              <a:rPr lang="cs-CZ" sz="3200" baseline="0" dirty="0">
                <a:solidFill>
                  <a:schemeClr val="tx1"/>
                </a:solidFill>
              </a:rPr>
              <a:t> </a:t>
            </a:r>
            <a:r>
              <a:rPr lang="cs-CZ" sz="3200" kern="1200" baseline="0" dirty="0">
                <a:solidFill>
                  <a:schemeClr val="tx1"/>
                </a:solidFill>
                <a:latin typeface="+mj-lt"/>
                <a:ea typeface="+mj-ea"/>
                <a:cs typeface="+mj-cs"/>
              </a:rPr>
              <a:t>Plhák</a:t>
            </a:r>
          </a:p>
          <a:p>
            <a:pPr algn="ctr"/>
            <a:r>
              <a:rPr lang="cs-CZ" sz="3200" kern="1200" dirty="0">
                <a:solidFill>
                  <a:srgbClr val="002060"/>
                </a:solidFill>
                <a:latin typeface="+mn-lt"/>
                <a:ea typeface="+mn-ea"/>
                <a:cs typeface="+mn-cs"/>
              </a:rPr>
              <a:t>xplhak@fi.muni.cz</a:t>
            </a:r>
          </a:p>
        </p:txBody>
      </p:sp>
    </p:spTree>
    <p:extLst>
      <p:ext uri="{BB962C8B-B14F-4D97-AF65-F5344CB8AC3E}">
        <p14:creationId xmlns:p14="http://schemas.microsoft.com/office/powerpoint/2010/main" val="1295632949"/>
      </p:ext>
    </p:extLst>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Click to edit Master title style</a:t>
            </a:r>
            <a:endParaRPr lang="cs-CZ"/>
          </a:p>
        </p:txBody>
      </p:sp>
      <p:sp>
        <p:nvSpPr>
          <p:cNvPr id="3" name="Zástupný symbol pro svislý text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Zástupný symbol pro datum 3"/>
          <p:cNvSpPr>
            <a:spLocks noGrp="1"/>
          </p:cNvSpPr>
          <p:nvPr>
            <p:ph type="dt" sz="half" idx="10"/>
          </p:nvPr>
        </p:nvSpPr>
        <p:spPr/>
        <p:txBody>
          <a:bodyPr/>
          <a:lstStyle/>
          <a:p>
            <a:fld id="{66405DBE-A8A8-4C3B-AD88-7EE25EC89073}" type="datetimeFigureOut">
              <a:rPr lang="cs-CZ" smtClean="0"/>
              <a:pPr/>
              <a:t>06.03.2017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74E196-3B58-4698-B0F3-0C1A76E061A8}" type="slidenum">
              <a:rPr lang="cs-CZ" smtClean="0"/>
              <a:pPr/>
              <a:t>‹#›</a:t>
            </a:fld>
            <a:endParaRPr lang="cs-CZ"/>
          </a:p>
        </p:txBody>
      </p:sp>
    </p:spTree>
    <p:extLst>
      <p:ext uri="{BB962C8B-B14F-4D97-AF65-F5344CB8AC3E}">
        <p14:creationId xmlns:p14="http://schemas.microsoft.com/office/powerpoint/2010/main" val="1290438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Zástupný symbol pro datum 3"/>
          <p:cNvSpPr>
            <a:spLocks noGrp="1"/>
          </p:cNvSpPr>
          <p:nvPr>
            <p:ph type="dt" sz="half" idx="10"/>
          </p:nvPr>
        </p:nvSpPr>
        <p:spPr/>
        <p:txBody>
          <a:bodyPr/>
          <a:lstStyle/>
          <a:p>
            <a:fld id="{66405DBE-A8A8-4C3B-AD88-7EE25EC89073}" type="datetimeFigureOut">
              <a:rPr lang="cs-CZ" smtClean="0"/>
              <a:pPr/>
              <a:t>06.03.2017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74E196-3B58-4698-B0F3-0C1A76E061A8}" type="slidenum">
              <a:rPr lang="cs-CZ" smtClean="0"/>
              <a:pPr/>
              <a:t>‹#›</a:t>
            </a:fld>
            <a:endParaRPr lang="cs-CZ"/>
          </a:p>
        </p:txBody>
      </p:sp>
    </p:spTree>
    <p:extLst>
      <p:ext uri="{BB962C8B-B14F-4D97-AF65-F5344CB8AC3E}">
        <p14:creationId xmlns:p14="http://schemas.microsoft.com/office/powerpoint/2010/main" val="1847724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14" name="Zástupný symbol pro datum 3"/>
          <p:cNvSpPr txBox="1">
            <a:spLocks/>
          </p:cNvSpPr>
          <p:nvPr userDrawn="1"/>
        </p:nvSpPr>
        <p:spPr>
          <a:xfrm>
            <a:off x="611560" y="44624"/>
            <a:ext cx="7920880" cy="1301229"/>
          </a:xfrm>
          <a:prstGeom prst="rect">
            <a:avLst/>
          </a:prstGeom>
        </p:spPr>
        <p:txBody>
          <a:bodyPr vert="horz" lIns="91440" tIns="45720" rIns="91440" bIns="45720" rtlCol="0" anchor="ctr"/>
          <a:lstStyle>
            <a:defPPr>
              <a:defRPr lang="cs-CZ"/>
            </a:defPPr>
            <a:lvl1pPr marL="0" algn="l" defTabSz="914400" rtl="0" eaLnBrk="1" latinLnBrk="0" hangingPunct="1">
              <a:defRPr sz="16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cs-CZ" sz="4000" dirty="0"/>
              <a:t>Děkuji</a:t>
            </a:r>
            <a:r>
              <a:rPr lang="cs-CZ" sz="4000" baseline="0" dirty="0"/>
              <a:t> za pozornost</a:t>
            </a:r>
            <a:endParaRPr lang="cs-CZ" sz="4000" dirty="0"/>
          </a:p>
        </p:txBody>
      </p:sp>
    </p:spTree>
    <p:extLst>
      <p:ext uri="{BB962C8B-B14F-4D97-AF65-F5344CB8AC3E}">
        <p14:creationId xmlns:p14="http://schemas.microsoft.com/office/powerpoint/2010/main" val="3864624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1475656" y="274638"/>
            <a:ext cx="7211144" cy="1143000"/>
          </a:xfrm>
        </p:spPr>
        <p:txBody>
          <a:bodyPr/>
          <a:lstStyle>
            <a:lvl1pPr>
              <a:defRPr>
                <a:solidFill>
                  <a:schemeClr val="accent6"/>
                </a:solidFill>
              </a:defRPr>
            </a:lvl1pPr>
          </a:lstStyle>
          <a:p>
            <a:r>
              <a:rPr lang="en-US" dirty="0"/>
              <a:t>Click to edit Master title style</a:t>
            </a:r>
            <a:endParaRPr lang="cs-CZ" dirty="0"/>
          </a:p>
        </p:txBody>
      </p:sp>
      <p:sp>
        <p:nvSpPr>
          <p:cNvPr id="3" name="Zástupný symbol pro obsah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cs-CZ" dirty="0"/>
          </a:p>
        </p:txBody>
      </p:sp>
      <p:pic>
        <p:nvPicPr>
          <p:cNvPr id="7" name="Picture 2" descr="C:\Users\xplhak\Desktop\fi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8625" y="404664"/>
            <a:ext cx="974725"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14"/>
          <p:cNvCxnSpPr/>
          <p:nvPr userDrawn="1"/>
        </p:nvCxnSpPr>
        <p:spPr>
          <a:xfrm>
            <a:off x="0" y="6453336"/>
            <a:ext cx="9144000" cy="1588"/>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0" name="Zástupný symbol pro datum 3"/>
          <p:cNvSpPr txBox="1">
            <a:spLocks/>
          </p:cNvSpPr>
          <p:nvPr userDrawn="1"/>
        </p:nvSpPr>
        <p:spPr>
          <a:xfrm>
            <a:off x="395536" y="6453336"/>
            <a:ext cx="3754363" cy="365125"/>
          </a:xfrm>
          <a:prstGeom prst="rect">
            <a:avLst/>
          </a:prstGeom>
        </p:spPr>
        <p:txBody>
          <a:bodyPr vert="horz" lIns="91440" tIns="45720" rIns="91440" bIns="45720" rtlCol="0" anchor="ctr"/>
          <a:lstStyle>
            <a:defPPr>
              <a:defRPr lang="cs-CZ"/>
            </a:defPPr>
            <a:lvl1pPr marL="0" algn="l" defTabSz="914400" rtl="0" eaLnBrk="1" latinLnBrk="0" hangingPunct="1">
              <a:defRPr sz="16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a:solidFill>
                  <a:schemeClr val="accent6"/>
                </a:solidFill>
              </a:rPr>
              <a:t>PB169 Počítačové sítě a operační systémy </a:t>
            </a:r>
          </a:p>
        </p:txBody>
      </p:sp>
      <p:sp>
        <p:nvSpPr>
          <p:cNvPr id="11" name="Zástupný symbol pro datum 3"/>
          <p:cNvSpPr txBox="1">
            <a:spLocks/>
          </p:cNvSpPr>
          <p:nvPr userDrawn="1"/>
        </p:nvSpPr>
        <p:spPr>
          <a:xfrm>
            <a:off x="494184" y="6453336"/>
            <a:ext cx="8227640" cy="365125"/>
          </a:xfrm>
          <a:prstGeom prst="rect">
            <a:avLst/>
          </a:prstGeom>
        </p:spPr>
        <p:txBody>
          <a:bodyPr vert="horz" lIns="91440" tIns="45720" rIns="91440" bIns="45720" rtlCol="0" anchor="ctr"/>
          <a:lstStyle>
            <a:defPPr>
              <a:defRPr lang="cs-CZ"/>
            </a:defPPr>
            <a:lvl1pPr marL="0" algn="l" defTabSz="914400" rtl="0" eaLnBrk="1" latinLnBrk="0" hangingPunct="1">
              <a:defRPr sz="16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cs-CZ" dirty="0"/>
              <a:t>Snímek </a:t>
            </a:r>
            <a:fld id="{4C74E196-3B58-4698-B0F3-0C1A76E061A8}" type="slidenum">
              <a:rPr lang="cs-CZ" smtClean="0"/>
              <a:pPr marL="0" marR="0" indent="0" algn="r" defTabSz="914400" rtl="0" eaLnBrk="1" fontAlgn="auto" latinLnBrk="0" hangingPunct="1">
                <a:lnSpc>
                  <a:spcPct val="100000"/>
                </a:lnSpc>
                <a:spcBef>
                  <a:spcPts val="0"/>
                </a:spcBef>
                <a:spcAft>
                  <a:spcPts val="0"/>
                </a:spcAft>
                <a:buClrTx/>
                <a:buSzTx/>
                <a:buFontTx/>
                <a:buNone/>
                <a:tabLst/>
                <a:defRPr/>
              </a:pPr>
              <a:t>‹#›</a:t>
            </a:fld>
            <a:r>
              <a:rPr lang="cs-CZ" dirty="0"/>
              <a:t> z 64</a:t>
            </a:r>
            <a:r>
              <a:rPr lang="cs-CZ" baseline="0" dirty="0"/>
              <a:t> </a:t>
            </a:r>
            <a:endParaRPr lang="cs-CZ" dirty="0"/>
          </a:p>
        </p:txBody>
      </p:sp>
      <p:cxnSp>
        <p:nvCxnSpPr>
          <p:cNvPr id="12" name="Straight Connector 8"/>
          <p:cNvCxnSpPr/>
          <p:nvPr userDrawn="1"/>
        </p:nvCxnSpPr>
        <p:spPr>
          <a:xfrm>
            <a:off x="-36512" y="1483197"/>
            <a:ext cx="8572500" cy="1587"/>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6219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Zástupný symbol pro datum 3"/>
          <p:cNvSpPr>
            <a:spLocks noGrp="1"/>
          </p:cNvSpPr>
          <p:nvPr>
            <p:ph type="dt" sz="half" idx="10"/>
          </p:nvPr>
        </p:nvSpPr>
        <p:spPr/>
        <p:txBody>
          <a:bodyPr/>
          <a:lstStyle/>
          <a:p>
            <a:fld id="{66405DBE-A8A8-4C3B-AD88-7EE25EC89073}" type="datetimeFigureOut">
              <a:rPr lang="cs-CZ" smtClean="0"/>
              <a:pPr/>
              <a:t>06.03.2017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74E196-3B58-4698-B0F3-0C1A76E061A8}" type="slidenum">
              <a:rPr lang="cs-CZ" smtClean="0"/>
              <a:pPr/>
              <a:t>‹#›</a:t>
            </a:fld>
            <a:endParaRPr lang="cs-CZ" dirty="0"/>
          </a:p>
        </p:txBody>
      </p:sp>
    </p:spTree>
    <p:extLst>
      <p:ext uri="{BB962C8B-B14F-4D97-AF65-F5344CB8AC3E}">
        <p14:creationId xmlns:p14="http://schemas.microsoft.com/office/powerpoint/2010/main" val="3947726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Click to edit Master title style</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Zástupný symbol pro datum 4"/>
          <p:cNvSpPr>
            <a:spLocks noGrp="1"/>
          </p:cNvSpPr>
          <p:nvPr>
            <p:ph type="dt" sz="half" idx="10"/>
          </p:nvPr>
        </p:nvSpPr>
        <p:spPr/>
        <p:txBody>
          <a:bodyPr/>
          <a:lstStyle/>
          <a:p>
            <a:fld id="{66405DBE-A8A8-4C3B-AD88-7EE25EC89073}" type="datetimeFigureOut">
              <a:rPr lang="cs-CZ" smtClean="0"/>
              <a:pPr/>
              <a:t>06.03.2017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C74E196-3B58-4698-B0F3-0C1A76E061A8}" type="slidenum">
              <a:rPr lang="cs-CZ" smtClean="0"/>
              <a:pPr/>
              <a:t>‹#›</a:t>
            </a:fld>
            <a:endParaRPr lang="cs-CZ"/>
          </a:p>
        </p:txBody>
      </p:sp>
    </p:spTree>
    <p:extLst>
      <p:ext uri="{BB962C8B-B14F-4D97-AF65-F5344CB8AC3E}">
        <p14:creationId xmlns:p14="http://schemas.microsoft.com/office/powerpoint/2010/main" val="1812260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en-US"/>
              <a:t>Click to edit Master title style</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Zástupný symbol pro datum 6"/>
          <p:cNvSpPr>
            <a:spLocks noGrp="1"/>
          </p:cNvSpPr>
          <p:nvPr>
            <p:ph type="dt" sz="half" idx="10"/>
          </p:nvPr>
        </p:nvSpPr>
        <p:spPr/>
        <p:txBody>
          <a:bodyPr/>
          <a:lstStyle/>
          <a:p>
            <a:fld id="{66405DBE-A8A8-4C3B-AD88-7EE25EC89073}" type="datetimeFigureOut">
              <a:rPr lang="cs-CZ" smtClean="0"/>
              <a:pPr/>
              <a:t>06.03.2017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C74E196-3B58-4698-B0F3-0C1A76E061A8}" type="slidenum">
              <a:rPr lang="cs-CZ" smtClean="0"/>
              <a:pPr/>
              <a:t>‹#›</a:t>
            </a:fld>
            <a:endParaRPr lang="cs-CZ"/>
          </a:p>
        </p:txBody>
      </p:sp>
    </p:spTree>
    <p:extLst>
      <p:ext uri="{BB962C8B-B14F-4D97-AF65-F5344CB8AC3E}">
        <p14:creationId xmlns:p14="http://schemas.microsoft.com/office/powerpoint/2010/main" val="424132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Click to edit Master title style</a:t>
            </a:r>
            <a:endParaRPr lang="cs-CZ"/>
          </a:p>
        </p:txBody>
      </p:sp>
      <p:sp>
        <p:nvSpPr>
          <p:cNvPr id="3" name="Zástupný symbol pro datum 2"/>
          <p:cNvSpPr>
            <a:spLocks noGrp="1"/>
          </p:cNvSpPr>
          <p:nvPr>
            <p:ph type="dt" sz="half" idx="10"/>
          </p:nvPr>
        </p:nvSpPr>
        <p:spPr/>
        <p:txBody>
          <a:bodyPr/>
          <a:lstStyle/>
          <a:p>
            <a:fld id="{66405DBE-A8A8-4C3B-AD88-7EE25EC89073}" type="datetimeFigureOut">
              <a:rPr lang="cs-CZ" smtClean="0"/>
              <a:pPr/>
              <a:t>06.03.2017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C74E196-3B58-4698-B0F3-0C1A76E061A8}" type="slidenum">
              <a:rPr lang="cs-CZ" smtClean="0"/>
              <a:pPr/>
              <a:t>‹#›</a:t>
            </a:fld>
            <a:endParaRPr lang="cs-CZ"/>
          </a:p>
        </p:txBody>
      </p:sp>
    </p:spTree>
    <p:extLst>
      <p:ext uri="{BB962C8B-B14F-4D97-AF65-F5344CB8AC3E}">
        <p14:creationId xmlns:p14="http://schemas.microsoft.com/office/powerpoint/2010/main" val="1528989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6405DBE-A8A8-4C3B-AD88-7EE25EC89073}" type="datetimeFigureOut">
              <a:rPr lang="cs-CZ" smtClean="0"/>
              <a:pPr/>
              <a:t>06.03.2017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C74E196-3B58-4698-B0F3-0C1A76E061A8}" type="slidenum">
              <a:rPr lang="cs-CZ" smtClean="0"/>
              <a:pPr/>
              <a:t>‹#›</a:t>
            </a:fld>
            <a:endParaRPr lang="cs-CZ"/>
          </a:p>
        </p:txBody>
      </p:sp>
    </p:spTree>
    <p:extLst>
      <p:ext uri="{BB962C8B-B14F-4D97-AF65-F5344CB8AC3E}">
        <p14:creationId xmlns:p14="http://schemas.microsoft.com/office/powerpoint/2010/main" val="2104880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Zástupný symbol pro datum 4"/>
          <p:cNvSpPr>
            <a:spLocks noGrp="1"/>
          </p:cNvSpPr>
          <p:nvPr>
            <p:ph type="dt" sz="half" idx="10"/>
          </p:nvPr>
        </p:nvSpPr>
        <p:spPr/>
        <p:txBody>
          <a:bodyPr/>
          <a:lstStyle/>
          <a:p>
            <a:fld id="{66405DBE-A8A8-4C3B-AD88-7EE25EC89073}" type="datetimeFigureOut">
              <a:rPr lang="cs-CZ" smtClean="0"/>
              <a:pPr/>
              <a:t>06.03.2017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C74E196-3B58-4698-B0F3-0C1A76E061A8}" type="slidenum">
              <a:rPr lang="cs-CZ" smtClean="0"/>
              <a:pPr/>
              <a:t>‹#›</a:t>
            </a:fld>
            <a:endParaRPr lang="cs-CZ"/>
          </a:p>
        </p:txBody>
      </p:sp>
    </p:spTree>
    <p:extLst>
      <p:ext uri="{BB962C8B-B14F-4D97-AF65-F5344CB8AC3E}">
        <p14:creationId xmlns:p14="http://schemas.microsoft.com/office/powerpoint/2010/main" val="4270499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Zástupný symbol pro datum 4"/>
          <p:cNvSpPr>
            <a:spLocks noGrp="1"/>
          </p:cNvSpPr>
          <p:nvPr>
            <p:ph type="dt" sz="half" idx="10"/>
          </p:nvPr>
        </p:nvSpPr>
        <p:spPr/>
        <p:txBody>
          <a:bodyPr/>
          <a:lstStyle/>
          <a:p>
            <a:fld id="{66405DBE-A8A8-4C3B-AD88-7EE25EC89073}" type="datetimeFigureOut">
              <a:rPr lang="cs-CZ" smtClean="0"/>
              <a:pPr/>
              <a:t>06.03.2017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C74E196-3B58-4698-B0F3-0C1A76E061A8}" type="slidenum">
              <a:rPr lang="cs-CZ" smtClean="0"/>
              <a:pPr/>
              <a:t>‹#›</a:t>
            </a:fld>
            <a:endParaRPr lang="cs-CZ"/>
          </a:p>
        </p:txBody>
      </p:sp>
    </p:spTree>
    <p:extLst>
      <p:ext uri="{BB962C8B-B14F-4D97-AF65-F5344CB8AC3E}">
        <p14:creationId xmlns:p14="http://schemas.microsoft.com/office/powerpoint/2010/main" val="273141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dirty="0"/>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05DBE-A8A8-4C3B-AD88-7EE25EC89073}" type="datetimeFigureOut">
              <a:rPr lang="cs-CZ" smtClean="0"/>
              <a:pPr/>
              <a:t>06.03.2017</a:t>
            </a:fld>
            <a:r>
              <a:rPr lang="cs-CZ"/>
              <a:t>, </a:t>
            </a:r>
            <a:r>
              <a:rPr lang="cs-CZ" dirty="0"/>
              <a:t>Jaromír Plhák</a:t>
            </a: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Seminář z asistivních  technologií</a:t>
            </a:r>
          </a:p>
        </p:txBody>
      </p:sp>
      <p:sp>
        <p:nvSpPr>
          <p:cNvPr id="6" name="Zástupný symbol pro číslo snímku 5"/>
          <p:cNvSpPr>
            <a:spLocks noGrp="1"/>
          </p:cNvSpPr>
          <p:nvPr>
            <p:ph type="sldNum" sz="quarter" idx="4"/>
          </p:nvPr>
        </p:nvSpPr>
        <p:spPr>
          <a:xfrm>
            <a:off x="6542856"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cs-CZ" dirty="0"/>
              <a:t>Snímek </a:t>
            </a:r>
            <a:fld id="{4C74E196-3B58-4698-B0F3-0C1A76E061A8}" type="slidenum">
              <a:rPr lang="cs-CZ" smtClean="0"/>
              <a:pPr/>
              <a:t>‹#›</a:t>
            </a:fld>
            <a:r>
              <a:rPr lang="cs-CZ" dirty="0"/>
              <a:t> z </a:t>
            </a:r>
          </a:p>
        </p:txBody>
      </p:sp>
    </p:spTree>
    <p:extLst>
      <p:ext uri="{BB962C8B-B14F-4D97-AF65-F5344CB8AC3E}">
        <p14:creationId xmlns:p14="http://schemas.microsoft.com/office/powerpoint/2010/main" val="4051616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en-US" altLang="cs-CZ" dirty="0"/>
              <a:t>S</a:t>
            </a:r>
            <a:r>
              <a:rPr lang="cs-CZ" altLang="cs-CZ" dirty="0" err="1"/>
              <a:t>ynchronizace</a:t>
            </a:r>
            <a:r>
              <a:rPr lang="cs-CZ" altLang="cs-CZ" dirty="0"/>
              <a:t> procesů</a:t>
            </a:r>
            <a:br>
              <a:rPr lang="en-US" altLang="cs-CZ" dirty="0"/>
            </a:br>
            <a:r>
              <a:rPr lang="en-US" altLang="cs-CZ" dirty="0" err="1"/>
              <a:t>Uv</a:t>
            </a:r>
            <a:r>
              <a:rPr lang="cs-CZ" altLang="cs-CZ" dirty="0" err="1"/>
              <a:t>áznutí</a:t>
            </a:r>
            <a:endParaRPr lang="cs-CZ" altLang="cs-CZ" dirty="0"/>
          </a:p>
        </p:txBody>
      </p:sp>
      <p:sp>
        <p:nvSpPr>
          <p:cNvPr id="3" name="Podnadpis 2"/>
          <p:cNvSpPr>
            <a:spLocks noGrp="1"/>
          </p:cNvSpPr>
          <p:nvPr>
            <p:ph type="subTitle" idx="4294967295"/>
          </p:nvPr>
        </p:nvSpPr>
        <p:spPr>
          <a:xfrm>
            <a:off x="1371600" y="3886200"/>
            <a:ext cx="6400800" cy="1752600"/>
          </a:xfrm>
        </p:spPr>
        <p:txBody>
          <a:bodyPr/>
          <a:lstStyle/>
          <a:p>
            <a:endParaRPr lang="cs-CZ" dirty="0"/>
          </a:p>
        </p:txBody>
      </p:sp>
      <p:cxnSp>
        <p:nvCxnSpPr>
          <p:cNvPr id="9" name="Straight Connector 8"/>
          <p:cNvCxnSpPr/>
          <p:nvPr/>
        </p:nvCxnSpPr>
        <p:spPr>
          <a:xfrm>
            <a:off x="0" y="1268413"/>
            <a:ext cx="8572500" cy="1587"/>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301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Producent-konzument (2)</a:t>
            </a:r>
            <a:endParaRPr lang="cs-CZ" dirty="0"/>
          </a:p>
        </p:txBody>
      </p:sp>
      <p:sp>
        <p:nvSpPr>
          <p:cNvPr id="3" name="Zástupný symbol pro obsah 2"/>
          <p:cNvSpPr>
            <a:spLocks noGrp="1"/>
          </p:cNvSpPr>
          <p:nvPr>
            <p:ph idx="1"/>
          </p:nvPr>
        </p:nvSpPr>
        <p:spPr/>
        <p:txBody>
          <a:bodyPr>
            <a:normAutofit fontScale="92500" lnSpcReduction="10000"/>
          </a:bodyPr>
          <a:lstStyle/>
          <a:p>
            <a:pPr>
              <a:lnSpc>
                <a:spcPct val="80000"/>
              </a:lnSpc>
            </a:pPr>
            <a:r>
              <a:rPr lang="cs-CZ" altLang="cs-CZ" sz="3500" dirty="0"/>
              <a:t>Producent</a:t>
            </a:r>
            <a:endParaRPr lang="en-US" altLang="cs-CZ" sz="3500" dirty="0"/>
          </a:p>
          <a:p>
            <a:pPr>
              <a:lnSpc>
                <a:spcPct val="80000"/>
              </a:lnSpc>
              <a:buFont typeface="Wingdings" pitchFamily="2" charset="2"/>
              <a:buNone/>
            </a:pPr>
            <a:endParaRPr lang="cs-CZ" altLang="cs-CZ" dirty="0"/>
          </a:p>
          <a:p>
            <a:pPr>
              <a:lnSpc>
                <a:spcPct val="80000"/>
              </a:lnSpc>
              <a:buFont typeface="Wingdings" pitchFamily="2" charset="2"/>
              <a:buNone/>
            </a:pPr>
            <a:r>
              <a:rPr lang="en-US" altLang="cs-CZ" dirty="0"/>
              <a:t>	</a:t>
            </a:r>
            <a:r>
              <a:rPr lang="en-US" altLang="cs-CZ" b="1" dirty="0"/>
              <a:t>item </a:t>
            </a:r>
            <a:r>
              <a:rPr lang="en-US" altLang="cs-CZ" b="1" dirty="0" err="1"/>
              <a:t>nextProduced</a:t>
            </a:r>
            <a:r>
              <a:rPr lang="en-US" altLang="cs-CZ" b="1" dirty="0"/>
              <a:t>;</a:t>
            </a:r>
            <a:br>
              <a:rPr lang="en-US" altLang="cs-CZ" b="1" dirty="0"/>
            </a:br>
            <a:endParaRPr lang="en-US" altLang="cs-CZ" b="1" dirty="0"/>
          </a:p>
          <a:p>
            <a:pPr>
              <a:lnSpc>
                <a:spcPct val="80000"/>
              </a:lnSpc>
              <a:buFont typeface="Wingdings" pitchFamily="2" charset="2"/>
              <a:buNone/>
            </a:pPr>
            <a:r>
              <a:rPr lang="en-US" altLang="cs-CZ" b="1" dirty="0"/>
              <a:t>	while (1) {</a:t>
            </a:r>
          </a:p>
          <a:p>
            <a:pPr>
              <a:lnSpc>
                <a:spcPct val="80000"/>
              </a:lnSpc>
              <a:buFont typeface="Wingdings" pitchFamily="2" charset="2"/>
              <a:buNone/>
            </a:pPr>
            <a:r>
              <a:rPr lang="en-US" altLang="cs-CZ" b="1" dirty="0"/>
              <a:t>		while (counter == BUFFER_SIZE)</a:t>
            </a:r>
          </a:p>
          <a:p>
            <a:pPr>
              <a:lnSpc>
                <a:spcPct val="80000"/>
              </a:lnSpc>
              <a:buFont typeface="Wingdings" pitchFamily="2" charset="2"/>
              <a:buNone/>
            </a:pPr>
            <a:r>
              <a:rPr lang="en-US" altLang="cs-CZ" b="1" dirty="0"/>
              <a:t>			; /* do nothing */</a:t>
            </a:r>
          </a:p>
          <a:p>
            <a:pPr>
              <a:lnSpc>
                <a:spcPct val="80000"/>
              </a:lnSpc>
              <a:buFont typeface="Wingdings" pitchFamily="2" charset="2"/>
              <a:buNone/>
            </a:pPr>
            <a:r>
              <a:rPr lang="en-US" altLang="cs-CZ" b="1" dirty="0"/>
              <a:t>		buffer[in] = </a:t>
            </a:r>
            <a:r>
              <a:rPr lang="en-US" altLang="cs-CZ" b="1" dirty="0" err="1"/>
              <a:t>nextProduced</a:t>
            </a:r>
            <a:r>
              <a:rPr lang="en-US" altLang="cs-CZ" b="1" dirty="0"/>
              <a:t>;</a:t>
            </a:r>
          </a:p>
          <a:p>
            <a:pPr>
              <a:lnSpc>
                <a:spcPct val="80000"/>
              </a:lnSpc>
              <a:buFont typeface="Wingdings" pitchFamily="2" charset="2"/>
              <a:buNone/>
            </a:pPr>
            <a:r>
              <a:rPr lang="en-US" altLang="cs-CZ" b="1" dirty="0"/>
              <a:t>		in = (in + 1) % BUFFER_SIZE;</a:t>
            </a:r>
          </a:p>
          <a:p>
            <a:pPr>
              <a:lnSpc>
                <a:spcPct val="80000"/>
              </a:lnSpc>
              <a:buFont typeface="Wingdings" pitchFamily="2" charset="2"/>
              <a:buNone/>
            </a:pPr>
            <a:r>
              <a:rPr lang="en-US" altLang="cs-CZ" b="1" dirty="0"/>
              <a:t>		counter++;</a:t>
            </a:r>
          </a:p>
          <a:p>
            <a:pPr>
              <a:lnSpc>
                <a:spcPct val="80000"/>
              </a:lnSpc>
              <a:buFont typeface="Wingdings" pitchFamily="2" charset="2"/>
              <a:buNone/>
            </a:pPr>
            <a:r>
              <a:rPr lang="en-US" altLang="cs-CZ" b="1" dirty="0"/>
              <a:t>	}</a:t>
            </a:r>
          </a:p>
        </p:txBody>
      </p:sp>
    </p:spTree>
    <p:extLst>
      <p:ext uri="{BB962C8B-B14F-4D97-AF65-F5344CB8AC3E}">
        <p14:creationId xmlns:p14="http://schemas.microsoft.com/office/powerpoint/2010/main" val="500909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Producent-konzument (3)</a:t>
            </a:r>
            <a:endParaRPr lang="cs-CZ" dirty="0"/>
          </a:p>
        </p:txBody>
      </p:sp>
      <p:sp>
        <p:nvSpPr>
          <p:cNvPr id="3" name="Zástupný symbol pro obsah 2"/>
          <p:cNvSpPr>
            <a:spLocks noGrp="1"/>
          </p:cNvSpPr>
          <p:nvPr>
            <p:ph idx="1"/>
          </p:nvPr>
        </p:nvSpPr>
        <p:spPr/>
        <p:txBody>
          <a:bodyPr>
            <a:normAutofit fontScale="92500" lnSpcReduction="10000"/>
          </a:bodyPr>
          <a:lstStyle/>
          <a:p>
            <a:pPr>
              <a:lnSpc>
                <a:spcPct val="80000"/>
              </a:lnSpc>
            </a:pPr>
            <a:r>
              <a:rPr lang="cs-CZ" altLang="cs-CZ" dirty="0"/>
              <a:t>Konzument</a:t>
            </a:r>
            <a:endParaRPr lang="en-US" altLang="cs-CZ" dirty="0"/>
          </a:p>
          <a:p>
            <a:pPr>
              <a:lnSpc>
                <a:spcPct val="80000"/>
              </a:lnSpc>
              <a:buFont typeface="Wingdings" pitchFamily="2" charset="2"/>
              <a:buNone/>
            </a:pPr>
            <a:endParaRPr lang="en-US" altLang="cs-CZ" dirty="0"/>
          </a:p>
          <a:p>
            <a:pPr>
              <a:lnSpc>
                <a:spcPct val="80000"/>
              </a:lnSpc>
              <a:buFont typeface="Wingdings" pitchFamily="2" charset="2"/>
              <a:buNone/>
            </a:pPr>
            <a:r>
              <a:rPr lang="en-US" altLang="cs-CZ" dirty="0"/>
              <a:t>	</a:t>
            </a:r>
            <a:r>
              <a:rPr lang="en-US" altLang="cs-CZ" b="1" dirty="0"/>
              <a:t>item </a:t>
            </a:r>
            <a:r>
              <a:rPr lang="en-US" altLang="cs-CZ" b="1" dirty="0" err="1"/>
              <a:t>nextConsumed</a:t>
            </a:r>
            <a:r>
              <a:rPr lang="en-US" altLang="cs-CZ" b="1" dirty="0"/>
              <a:t>;</a:t>
            </a:r>
            <a:br>
              <a:rPr lang="en-US" altLang="cs-CZ" b="1" dirty="0"/>
            </a:br>
            <a:endParaRPr lang="en-US" altLang="cs-CZ" b="1" dirty="0"/>
          </a:p>
          <a:p>
            <a:pPr>
              <a:lnSpc>
                <a:spcPct val="80000"/>
              </a:lnSpc>
              <a:buFont typeface="Wingdings" pitchFamily="2" charset="2"/>
              <a:buNone/>
            </a:pPr>
            <a:r>
              <a:rPr lang="en-US" altLang="cs-CZ" b="1" dirty="0"/>
              <a:t>	while (1) {</a:t>
            </a:r>
          </a:p>
          <a:p>
            <a:pPr>
              <a:lnSpc>
                <a:spcPct val="80000"/>
              </a:lnSpc>
              <a:buFont typeface="Wingdings" pitchFamily="2" charset="2"/>
              <a:buNone/>
            </a:pPr>
            <a:r>
              <a:rPr lang="en-US" altLang="cs-CZ" b="1" dirty="0"/>
              <a:t>		while (counter == 0)</a:t>
            </a:r>
          </a:p>
          <a:p>
            <a:pPr>
              <a:lnSpc>
                <a:spcPct val="80000"/>
              </a:lnSpc>
              <a:buFont typeface="Wingdings" pitchFamily="2" charset="2"/>
              <a:buNone/>
            </a:pPr>
            <a:r>
              <a:rPr lang="en-US" altLang="cs-CZ" b="1" dirty="0"/>
              <a:t>			; /* do nothing */</a:t>
            </a:r>
          </a:p>
          <a:p>
            <a:pPr>
              <a:lnSpc>
                <a:spcPct val="80000"/>
              </a:lnSpc>
              <a:buFont typeface="Wingdings" pitchFamily="2" charset="2"/>
              <a:buNone/>
            </a:pPr>
            <a:r>
              <a:rPr lang="en-US" altLang="cs-CZ" b="1" dirty="0"/>
              <a:t>		</a:t>
            </a:r>
            <a:r>
              <a:rPr lang="en-US" altLang="cs-CZ" b="1" dirty="0" err="1"/>
              <a:t>nextConsumed</a:t>
            </a:r>
            <a:r>
              <a:rPr lang="en-US" altLang="cs-CZ" b="1" dirty="0"/>
              <a:t> = buffer[out];</a:t>
            </a:r>
          </a:p>
          <a:p>
            <a:pPr>
              <a:lnSpc>
                <a:spcPct val="80000"/>
              </a:lnSpc>
              <a:buFont typeface="Wingdings" pitchFamily="2" charset="2"/>
              <a:buNone/>
            </a:pPr>
            <a:r>
              <a:rPr lang="en-US" altLang="cs-CZ" b="1" dirty="0"/>
              <a:t>		out = (out + 1) % BUFFER_SIZE;</a:t>
            </a:r>
          </a:p>
          <a:p>
            <a:pPr>
              <a:lnSpc>
                <a:spcPct val="80000"/>
              </a:lnSpc>
              <a:buFont typeface="Wingdings" pitchFamily="2" charset="2"/>
              <a:buNone/>
            </a:pPr>
            <a:r>
              <a:rPr lang="en-US" altLang="cs-CZ" b="1" dirty="0"/>
              <a:t>		counter--;</a:t>
            </a:r>
          </a:p>
          <a:p>
            <a:pPr>
              <a:lnSpc>
                <a:spcPct val="80000"/>
              </a:lnSpc>
              <a:buFont typeface="Wingdings" pitchFamily="2" charset="2"/>
              <a:buNone/>
            </a:pPr>
            <a:r>
              <a:rPr lang="en-US" altLang="cs-CZ" b="1" dirty="0"/>
              <a:t>	}</a:t>
            </a:r>
            <a:endParaRPr lang="cs-CZ" altLang="cs-CZ" dirty="0"/>
          </a:p>
        </p:txBody>
      </p:sp>
    </p:spTree>
    <p:extLst>
      <p:ext uri="{BB962C8B-B14F-4D97-AF65-F5344CB8AC3E}">
        <p14:creationId xmlns:p14="http://schemas.microsoft.com/office/powerpoint/2010/main" val="2523947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Producent-konzument (4)</a:t>
            </a:r>
            <a:endParaRPr lang="cs-CZ" dirty="0"/>
          </a:p>
        </p:txBody>
      </p:sp>
      <p:sp>
        <p:nvSpPr>
          <p:cNvPr id="3" name="Zástupný symbol pro obsah 2"/>
          <p:cNvSpPr>
            <a:spLocks noGrp="1"/>
          </p:cNvSpPr>
          <p:nvPr>
            <p:ph idx="1"/>
          </p:nvPr>
        </p:nvSpPr>
        <p:spPr>
          <a:xfrm>
            <a:off x="457200" y="1600200"/>
            <a:ext cx="8229600" cy="4853136"/>
          </a:xfrm>
        </p:spPr>
        <p:txBody>
          <a:bodyPr>
            <a:normAutofit fontScale="77500" lnSpcReduction="20000"/>
          </a:bodyPr>
          <a:lstStyle/>
          <a:p>
            <a:r>
              <a:rPr lang="cs-CZ" dirty="0"/>
              <a:t>Atomická operace je taková operace, která vždy proběhne bez přerušení</a:t>
            </a:r>
          </a:p>
          <a:p>
            <a:r>
              <a:rPr lang="cs-CZ" dirty="0"/>
              <a:t>Následující příkazy musí být atomické</a:t>
            </a:r>
          </a:p>
          <a:p>
            <a:pPr lvl="1"/>
            <a:r>
              <a:rPr lang="cs-CZ" dirty="0" err="1"/>
              <a:t>counter</a:t>
            </a:r>
            <a:r>
              <a:rPr lang="cs-CZ" dirty="0"/>
              <a:t>++;</a:t>
            </a:r>
          </a:p>
          <a:p>
            <a:pPr lvl="1"/>
            <a:r>
              <a:rPr lang="cs-CZ" dirty="0" err="1"/>
              <a:t>counter</a:t>
            </a:r>
            <a:r>
              <a:rPr lang="cs-CZ" dirty="0"/>
              <a:t>--;</a:t>
            </a:r>
          </a:p>
          <a:p>
            <a:r>
              <a:rPr lang="cs-CZ" dirty="0" err="1"/>
              <a:t>count</a:t>
            </a:r>
            <a:r>
              <a:rPr lang="cs-CZ" dirty="0"/>
              <a:t>++ v assembleru může vypadat</a:t>
            </a:r>
          </a:p>
          <a:p>
            <a:pPr lvl="1"/>
            <a:r>
              <a:rPr lang="cs-CZ" dirty="0"/>
              <a:t>register</a:t>
            </a:r>
            <a:r>
              <a:rPr lang="cs-CZ" baseline="-25000" dirty="0"/>
              <a:t>1</a:t>
            </a:r>
            <a:r>
              <a:rPr lang="cs-CZ" dirty="0"/>
              <a:t> = </a:t>
            </a:r>
            <a:r>
              <a:rPr lang="cs-CZ" dirty="0" err="1"/>
              <a:t>counter</a:t>
            </a:r>
            <a:endParaRPr lang="cs-CZ" dirty="0"/>
          </a:p>
          <a:p>
            <a:pPr lvl="1"/>
            <a:r>
              <a:rPr lang="cs-CZ" dirty="0"/>
              <a:t>register</a:t>
            </a:r>
            <a:r>
              <a:rPr lang="cs-CZ" baseline="-25000" dirty="0"/>
              <a:t>1</a:t>
            </a:r>
            <a:r>
              <a:rPr lang="cs-CZ" dirty="0"/>
              <a:t> = register</a:t>
            </a:r>
            <a:r>
              <a:rPr lang="cs-CZ" baseline="-25000" dirty="0"/>
              <a:t>1</a:t>
            </a:r>
            <a:r>
              <a:rPr lang="cs-CZ" dirty="0"/>
              <a:t> + 1</a:t>
            </a:r>
          </a:p>
          <a:p>
            <a:pPr lvl="1"/>
            <a:r>
              <a:rPr lang="cs-CZ" dirty="0" err="1"/>
              <a:t>counter</a:t>
            </a:r>
            <a:r>
              <a:rPr lang="cs-CZ" dirty="0"/>
              <a:t> = register</a:t>
            </a:r>
            <a:r>
              <a:rPr lang="cs-CZ" baseline="-25000" dirty="0"/>
              <a:t>1</a:t>
            </a:r>
            <a:endParaRPr lang="cs-CZ" dirty="0"/>
          </a:p>
          <a:p>
            <a:r>
              <a:rPr lang="cs-CZ" dirty="0" err="1"/>
              <a:t>count</a:t>
            </a:r>
            <a:r>
              <a:rPr lang="cs-CZ" dirty="0"/>
              <a:t>-- v assembleru může vypadat</a:t>
            </a:r>
          </a:p>
          <a:p>
            <a:pPr lvl="1"/>
            <a:r>
              <a:rPr lang="cs-CZ" dirty="0"/>
              <a:t>register</a:t>
            </a:r>
            <a:r>
              <a:rPr lang="cs-CZ" baseline="-25000" dirty="0"/>
              <a:t>2</a:t>
            </a:r>
            <a:r>
              <a:rPr lang="cs-CZ" dirty="0"/>
              <a:t> = </a:t>
            </a:r>
            <a:r>
              <a:rPr lang="cs-CZ" dirty="0" err="1"/>
              <a:t>counter</a:t>
            </a:r>
            <a:endParaRPr lang="cs-CZ" dirty="0"/>
          </a:p>
          <a:p>
            <a:pPr lvl="1"/>
            <a:r>
              <a:rPr lang="cs-CZ" dirty="0"/>
              <a:t>register</a:t>
            </a:r>
            <a:r>
              <a:rPr lang="cs-CZ" baseline="-25000" dirty="0"/>
              <a:t>2</a:t>
            </a:r>
            <a:r>
              <a:rPr lang="cs-CZ" dirty="0"/>
              <a:t> = register</a:t>
            </a:r>
            <a:r>
              <a:rPr lang="cs-CZ" baseline="-25000" dirty="0"/>
              <a:t>2</a:t>
            </a:r>
            <a:r>
              <a:rPr lang="cs-CZ" dirty="0"/>
              <a:t> – 1</a:t>
            </a:r>
          </a:p>
          <a:p>
            <a:pPr lvl="1"/>
            <a:r>
              <a:rPr lang="cs-CZ" dirty="0" err="1"/>
              <a:t>counter</a:t>
            </a:r>
            <a:r>
              <a:rPr lang="cs-CZ" dirty="0"/>
              <a:t> = register</a:t>
            </a:r>
            <a:r>
              <a:rPr lang="cs-CZ" baseline="-25000" dirty="0"/>
              <a:t>2</a:t>
            </a:r>
            <a:endParaRPr lang="cs-CZ" dirty="0"/>
          </a:p>
        </p:txBody>
      </p:sp>
    </p:spTree>
    <p:extLst>
      <p:ext uri="{BB962C8B-B14F-4D97-AF65-F5344CB8AC3E}">
        <p14:creationId xmlns:p14="http://schemas.microsoft.com/office/powerpoint/2010/main" val="2710249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Producent-konzument (5)</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Protože takto implementované operace </a:t>
            </a:r>
            <a:r>
              <a:rPr lang="cs-CZ" dirty="0" err="1"/>
              <a:t>count</a:t>
            </a:r>
            <a:r>
              <a:rPr lang="cs-CZ" dirty="0"/>
              <a:t>++ a </a:t>
            </a:r>
            <a:r>
              <a:rPr lang="cs-CZ" dirty="0" err="1"/>
              <a:t>count</a:t>
            </a:r>
            <a:r>
              <a:rPr lang="cs-CZ" dirty="0"/>
              <a:t>-- nejsou atomické, můžeme se dostat do problémů s konzistencí</a:t>
            </a:r>
          </a:p>
          <a:p>
            <a:r>
              <a:rPr lang="cs-CZ" dirty="0"/>
              <a:t>Nechť je hodnota </a:t>
            </a:r>
            <a:r>
              <a:rPr lang="cs-CZ" dirty="0" err="1"/>
              <a:t>counter</a:t>
            </a:r>
            <a:r>
              <a:rPr lang="cs-CZ" dirty="0"/>
              <a:t> nastavena na 5.</a:t>
            </a:r>
          </a:p>
          <a:p>
            <a:pPr lvl="1"/>
            <a:r>
              <a:rPr lang="cs-CZ" dirty="0" err="1"/>
              <a:t>Producer</a:t>
            </a:r>
            <a:r>
              <a:rPr lang="cs-CZ" dirty="0"/>
              <a:t> – register</a:t>
            </a:r>
            <a:r>
              <a:rPr lang="cs-CZ" baseline="-25000" dirty="0"/>
              <a:t>1</a:t>
            </a:r>
            <a:r>
              <a:rPr lang="cs-CZ" dirty="0"/>
              <a:t> = </a:t>
            </a:r>
            <a:r>
              <a:rPr lang="cs-CZ" dirty="0" err="1"/>
              <a:t>counter</a:t>
            </a:r>
            <a:r>
              <a:rPr lang="cs-CZ" dirty="0"/>
              <a:t> (register</a:t>
            </a:r>
            <a:r>
              <a:rPr lang="cs-CZ" baseline="-25000" dirty="0"/>
              <a:t>1</a:t>
            </a:r>
            <a:r>
              <a:rPr lang="cs-CZ" dirty="0"/>
              <a:t> = 5)</a:t>
            </a:r>
          </a:p>
          <a:p>
            <a:pPr lvl="1"/>
            <a:r>
              <a:rPr lang="cs-CZ" dirty="0" err="1"/>
              <a:t>Producer</a:t>
            </a:r>
            <a:r>
              <a:rPr lang="cs-CZ" dirty="0"/>
              <a:t> – register</a:t>
            </a:r>
            <a:r>
              <a:rPr lang="cs-CZ" baseline="-25000" dirty="0"/>
              <a:t>1</a:t>
            </a:r>
            <a:r>
              <a:rPr lang="cs-CZ" dirty="0"/>
              <a:t> = register</a:t>
            </a:r>
            <a:r>
              <a:rPr lang="cs-CZ" baseline="-25000" dirty="0"/>
              <a:t>1</a:t>
            </a:r>
            <a:r>
              <a:rPr lang="cs-CZ" dirty="0"/>
              <a:t> + 1 (register1 = 6)</a:t>
            </a:r>
          </a:p>
          <a:p>
            <a:pPr lvl="1"/>
            <a:r>
              <a:rPr lang="cs-CZ" dirty="0" err="1"/>
              <a:t>Consumer</a:t>
            </a:r>
            <a:r>
              <a:rPr lang="cs-CZ" dirty="0"/>
              <a:t> – register</a:t>
            </a:r>
            <a:r>
              <a:rPr lang="cs-CZ" baseline="-25000" dirty="0"/>
              <a:t>2</a:t>
            </a:r>
            <a:r>
              <a:rPr lang="cs-CZ" dirty="0"/>
              <a:t> = </a:t>
            </a:r>
            <a:r>
              <a:rPr lang="cs-CZ" dirty="0" err="1"/>
              <a:t>counter</a:t>
            </a:r>
            <a:r>
              <a:rPr lang="cs-CZ" dirty="0"/>
              <a:t> (register2 = 5)</a:t>
            </a:r>
          </a:p>
          <a:p>
            <a:pPr lvl="1"/>
            <a:r>
              <a:rPr lang="cs-CZ" dirty="0" err="1"/>
              <a:t>Consumer</a:t>
            </a:r>
            <a:r>
              <a:rPr lang="cs-CZ" dirty="0"/>
              <a:t> – register</a:t>
            </a:r>
            <a:r>
              <a:rPr lang="cs-CZ" baseline="-25000" dirty="0"/>
              <a:t>2</a:t>
            </a:r>
            <a:r>
              <a:rPr lang="cs-CZ" dirty="0"/>
              <a:t> = register</a:t>
            </a:r>
            <a:r>
              <a:rPr lang="cs-CZ" baseline="-25000" dirty="0"/>
              <a:t>2</a:t>
            </a:r>
            <a:r>
              <a:rPr lang="cs-CZ" dirty="0"/>
              <a:t> – 1 (register2 = 4)</a:t>
            </a:r>
          </a:p>
          <a:p>
            <a:pPr lvl="1"/>
            <a:r>
              <a:rPr lang="cs-CZ" dirty="0" err="1"/>
              <a:t>Producer</a:t>
            </a:r>
            <a:r>
              <a:rPr lang="cs-CZ" dirty="0"/>
              <a:t> – </a:t>
            </a:r>
            <a:r>
              <a:rPr lang="cs-CZ" dirty="0" err="1"/>
              <a:t>counter</a:t>
            </a:r>
            <a:r>
              <a:rPr lang="cs-CZ" dirty="0"/>
              <a:t> = register</a:t>
            </a:r>
            <a:r>
              <a:rPr lang="cs-CZ" baseline="-25000" dirty="0"/>
              <a:t>1</a:t>
            </a:r>
            <a:r>
              <a:rPr lang="cs-CZ" dirty="0"/>
              <a:t> (</a:t>
            </a:r>
            <a:r>
              <a:rPr lang="cs-CZ" dirty="0" err="1"/>
              <a:t>counter</a:t>
            </a:r>
            <a:r>
              <a:rPr lang="cs-CZ" dirty="0"/>
              <a:t> = 6)</a:t>
            </a:r>
          </a:p>
          <a:p>
            <a:pPr lvl="1"/>
            <a:r>
              <a:rPr lang="cs-CZ" dirty="0" err="1"/>
              <a:t>Consumer</a:t>
            </a:r>
            <a:r>
              <a:rPr lang="cs-CZ" dirty="0"/>
              <a:t> – </a:t>
            </a:r>
            <a:r>
              <a:rPr lang="cs-CZ" dirty="0" err="1"/>
              <a:t>counter</a:t>
            </a:r>
            <a:r>
              <a:rPr lang="cs-CZ" dirty="0"/>
              <a:t> = register</a:t>
            </a:r>
            <a:r>
              <a:rPr lang="cs-CZ" baseline="-25000" dirty="0"/>
              <a:t>1</a:t>
            </a:r>
            <a:r>
              <a:rPr lang="cs-CZ" dirty="0"/>
              <a:t> (</a:t>
            </a:r>
            <a:r>
              <a:rPr lang="cs-CZ" dirty="0" err="1"/>
              <a:t>counter</a:t>
            </a:r>
            <a:r>
              <a:rPr lang="cs-CZ" dirty="0"/>
              <a:t> = 4)</a:t>
            </a:r>
          </a:p>
          <a:p>
            <a:r>
              <a:rPr lang="cs-CZ" dirty="0"/>
              <a:t>Výsledná hodnota proměnné </a:t>
            </a:r>
            <a:r>
              <a:rPr lang="cs-CZ" dirty="0" err="1"/>
              <a:t>counter</a:t>
            </a:r>
            <a:r>
              <a:rPr lang="cs-CZ" dirty="0"/>
              <a:t> bude 4 (nebo 6), zatímco správný výsledek má být 5.</a:t>
            </a:r>
          </a:p>
          <a:p>
            <a:endParaRPr lang="cs-CZ" dirty="0"/>
          </a:p>
        </p:txBody>
      </p:sp>
    </p:spTree>
    <p:extLst>
      <p:ext uri="{BB962C8B-B14F-4D97-AF65-F5344CB8AC3E}">
        <p14:creationId xmlns:p14="http://schemas.microsoft.com/office/powerpoint/2010/main" val="850092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Čtenáři a písaři (1)</a:t>
            </a:r>
          </a:p>
        </p:txBody>
      </p:sp>
      <p:sp>
        <p:nvSpPr>
          <p:cNvPr id="3" name="Zástupný symbol pro obsah 2"/>
          <p:cNvSpPr>
            <a:spLocks noGrp="1"/>
          </p:cNvSpPr>
          <p:nvPr>
            <p:ph idx="1"/>
          </p:nvPr>
        </p:nvSpPr>
        <p:spPr/>
        <p:txBody>
          <a:bodyPr>
            <a:normAutofit fontScale="85000" lnSpcReduction="20000"/>
          </a:bodyPr>
          <a:lstStyle/>
          <a:p>
            <a:r>
              <a:rPr lang="cs-CZ" dirty="0"/>
              <a:t>Operace zápisu do sdíleného zdroje musí být exklusivní, vzájemně vyloučené s jakoukoli jinou operací</a:t>
            </a:r>
          </a:p>
          <a:p>
            <a:r>
              <a:rPr lang="cs-CZ" dirty="0"/>
              <a:t>Operace čtení mohou čtený zdroj sdílet</a:t>
            </a:r>
          </a:p>
          <a:p>
            <a:r>
              <a:rPr lang="cs-CZ" dirty="0"/>
              <a:t>Libovolný počet procesů-čtenářů muže číst jeden a tentýž zdroj současně</a:t>
            </a:r>
          </a:p>
          <a:p>
            <a:r>
              <a:rPr lang="cs-CZ" dirty="0"/>
              <a:t>V jednom okamžiku smí daný zdroj modifikovat pouze jeden proces-písař</a:t>
            </a:r>
          </a:p>
          <a:p>
            <a:r>
              <a:rPr lang="cs-CZ" dirty="0"/>
              <a:t>Jestliže proces-písař modifikuje zdroj, nesmí ho současně číst žádný proces-čtenář</a:t>
            </a:r>
          </a:p>
          <a:p>
            <a:r>
              <a:rPr lang="cs-CZ" dirty="0"/>
              <a:t>Čtenář není konzument, písař není producent</a:t>
            </a:r>
          </a:p>
          <a:p>
            <a:pPr lvl="1"/>
            <a:r>
              <a:rPr lang="cs-CZ" dirty="0"/>
              <a:t>Jde o jinou úlohu</a:t>
            </a:r>
          </a:p>
        </p:txBody>
      </p:sp>
    </p:spTree>
    <p:extLst>
      <p:ext uri="{BB962C8B-B14F-4D97-AF65-F5344CB8AC3E}">
        <p14:creationId xmlns:p14="http://schemas.microsoft.com/office/powerpoint/2010/main" val="1094261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Čtenáři a </a:t>
            </a:r>
            <a:r>
              <a:rPr lang="cs-CZ"/>
              <a:t>písaři (2)</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a:t>Č</a:t>
            </a:r>
            <a:r>
              <a:rPr lang="pt-BR" dirty="0"/>
              <a:t>tenáři a písaři s prioritou čtenářů</a:t>
            </a:r>
          </a:p>
          <a:p>
            <a:pPr lvl="1"/>
            <a:r>
              <a:rPr lang="cs-CZ" dirty="0"/>
              <a:t>První čtenář přistupující ke zdroji zablokuje všechny písaře</a:t>
            </a:r>
          </a:p>
          <a:p>
            <a:pPr lvl="1"/>
            <a:r>
              <a:rPr lang="cs-CZ" dirty="0"/>
              <a:t>Poslední z čtenářů končící čtení zdroje uvolní přístup ke zdroji, případně čekajícímu některému písaři</a:t>
            </a:r>
          </a:p>
          <a:p>
            <a:pPr lvl="1"/>
            <a:r>
              <a:rPr lang="cs-CZ" dirty="0"/>
              <a:t>Písaři mohou stárnout</a:t>
            </a:r>
          </a:p>
          <a:p>
            <a:r>
              <a:rPr lang="cs-CZ" dirty="0"/>
              <a:t>Č</a:t>
            </a:r>
            <a:r>
              <a:rPr lang="pt-BR" dirty="0"/>
              <a:t>tenáři a písaři s prioritou písařů</a:t>
            </a:r>
          </a:p>
          <a:p>
            <a:pPr lvl="1"/>
            <a:r>
              <a:rPr lang="cs-CZ" dirty="0"/>
              <a:t>První čtenář přistupující ke zdroji zablokuje všechny písaře</a:t>
            </a:r>
          </a:p>
          <a:p>
            <a:pPr lvl="1"/>
            <a:r>
              <a:rPr lang="cs-CZ"/>
              <a:t>První </a:t>
            </a:r>
            <a:r>
              <a:rPr lang="cs-CZ" dirty="0"/>
              <a:t>písař žádající o vstup do kritické sekce dalším čtenářům zakáže přístup ke zdroji</a:t>
            </a:r>
          </a:p>
          <a:p>
            <a:pPr lvl="1"/>
            <a:r>
              <a:rPr lang="cs-CZ" dirty="0"/>
              <a:t>Čtenáři mohou stárnout</a:t>
            </a:r>
          </a:p>
        </p:txBody>
      </p:sp>
    </p:spTree>
    <p:extLst>
      <p:ext uri="{BB962C8B-B14F-4D97-AF65-F5344CB8AC3E}">
        <p14:creationId xmlns:p14="http://schemas.microsoft.com/office/powerpoint/2010/main" val="3300006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Race</a:t>
            </a:r>
            <a:r>
              <a:rPr lang="cs-CZ" dirty="0"/>
              <a:t> </a:t>
            </a:r>
            <a:r>
              <a:rPr lang="cs-CZ" dirty="0" err="1"/>
              <a:t>condition</a:t>
            </a:r>
            <a:endParaRPr lang="cs-CZ" dirty="0"/>
          </a:p>
        </p:txBody>
      </p:sp>
      <p:sp>
        <p:nvSpPr>
          <p:cNvPr id="3" name="Zástupný symbol pro obsah 2"/>
          <p:cNvSpPr>
            <a:spLocks noGrp="1"/>
          </p:cNvSpPr>
          <p:nvPr>
            <p:ph idx="1"/>
          </p:nvPr>
        </p:nvSpPr>
        <p:spPr/>
        <p:txBody>
          <a:bodyPr/>
          <a:lstStyle/>
          <a:p>
            <a:r>
              <a:rPr lang="cs-CZ" dirty="0" err="1"/>
              <a:t>Race</a:t>
            </a:r>
            <a:r>
              <a:rPr lang="cs-CZ" dirty="0"/>
              <a:t> </a:t>
            </a:r>
            <a:r>
              <a:rPr lang="cs-CZ" dirty="0" err="1"/>
              <a:t>condition</a:t>
            </a:r>
            <a:r>
              <a:rPr lang="cs-CZ" dirty="0"/>
              <a:t> (podmínka soupeření)</a:t>
            </a:r>
          </a:p>
          <a:p>
            <a:pPr lvl="1"/>
            <a:r>
              <a:rPr lang="cs-CZ" dirty="0"/>
              <a:t>Více procesů současně přistupuje ke sdíleným zdrojům a manipulují s nimi</a:t>
            </a:r>
          </a:p>
          <a:p>
            <a:pPr lvl="1"/>
            <a:r>
              <a:rPr lang="cs-CZ" dirty="0"/>
              <a:t>Konečnou hodnotu zdroje určuje poslední z procesů, který zdroj po manipulaci opustí</a:t>
            </a:r>
          </a:p>
          <a:p>
            <a:r>
              <a:rPr lang="cs-CZ" dirty="0"/>
              <a:t>Ochrana procesů před negativními dopady </a:t>
            </a:r>
            <a:r>
              <a:rPr lang="cs-CZ" dirty="0" err="1"/>
              <a:t>race</a:t>
            </a:r>
            <a:r>
              <a:rPr lang="cs-CZ" dirty="0"/>
              <a:t> </a:t>
            </a:r>
            <a:r>
              <a:rPr lang="cs-CZ" dirty="0" err="1"/>
              <a:t>condition</a:t>
            </a:r>
            <a:endParaRPr lang="cs-CZ" dirty="0"/>
          </a:p>
          <a:p>
            <a:pPr lvl="1"/>
            <a:r>
              <a:rPr lang="cs-CZ" dirty="0"/>
              <a:t>Je potřeba procesy synchronizovat</a:t>
            </a:r>
          </a:p>
          <a:p>
            <a:endParaRPr lang="cs-CZ" dirty="0"/>
          </a:p>
        </p:txBody>
      </p:sp>
    </p:spTree>
    <p:extLst>
      <p:ext uri="{BB962C8B-B14F-4D97-AF65-F5344CB8AC3E}">
        <p14:creationId xmlns:p14="http://schemas.microsoft.com/office/powerpoint/2010/main" val="2990868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Problém kritické sekce (KS)</a:t>
            </a:r>
            <a:endParaRPr lang="cs-CZ" dirty="0"/>
          </a:p>
        </p:txBody>
      </p:sp>
      <p:sp>
        <p:nvSpPr>
          <p:cNvPr id="3" name="Zástupný symbol pro obsah 2"/>
          <p:cNvSpPr>
            <a:spLocks noGrp="1"/>
          </p:cNvSpPr>
          <p:nvPr>
            <p:ph idx="1"/>
          </p:nvPr>
        </p:nvSpPr>
        <p:spPr/>
        <p:txBody>
          <a:bodyPr>
            <a:normAutofit lnSpcReduction="10000"/>
          </a:bodyPr>
          <a:lstStyle/>
          <a:p>
            <a:r>
              <a:rPr lang="cs-CZ" dirty="0"/>
              <a:t>N procesů soupeří o právo používat jistá sdílená data</a:t>
            </a:r>
          </a:p>
          <a:p>
            <a:r>
              <a:rPr lang="cs-CZ" dirty="0"/>
              <a:t>V každém procesu se nachází segment kódu programu nazývaný kritická sekce, ve kterém proces přistupuje ke sdíleným zdrojům</a:t>
            </a:r>
          </a:p>
          <a:p>
            <a:r>
              <a:rPr lang="cs-CZ" dirty="0"/>
              <a:t>Problém</a:t>
            </a:r>
          </a:p>
          <a:p>
            <a:pPr lvl="1"/>
            <a:r>
              <a:rPr lang="cs-CZ" dirty="0"/>
              <a:t>Je potřeba zajistit, že v kritické sekci, sdružené s jistým zdrojem, se bude nacházet nejvýše jeden proces</a:t>
            </a:r>
          </a:p>
          <a:p>
            <a:endParaRPr lang="cs-CZ" dirty="0"/>
          </a:p>
        </p:txBody>
      </p:sp>
    </p:spTree>
    <p:extLst>
      <p:ext uri="{BB962C8B-B14F-4D97-AF65-F5344CB8AC3E}">
        <p14:creationId xmlns:p14="http://schemas.microsoft.com/office/powerpoint/2010/main" val="1675129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Modelové prostředí</a:t>
            </a:r>
          </a:p>
        </p:txBody>
      </p:sp>
      <p:sp>
        <p:nvSpPr>
          <p:cNvPr id="3" name="Zástupný symbol pro obsah 2"/>
          <p:cNvSpPr>
            <a:spLocks noGrp="1"/>
          </p:cNvSpPr>
          <p:nvPr>
            <p:ph idx="1"/>
          </p:nvPr>
        </p:nvSpPr>
        <p:spPr/>
        <p:txBody>
          <a:bodyPr>
            <a:normAutofit/>
          </a:bodyPr>
          <a:lstStyle/>
          <a:p>
            <a:r>
              <a:rPr lang="cs-CZ" dirty="0"/>
              <a:t>P</a:t>
            </a:r>
            <a:r>
              <a:rPr lang="sv-SE" dirty="0"/>
              <a:t>ro</a:t>
            </a:r>
            <a:r>
              <a:rPr lang="cs-CZ" dirty="0"/>
              <a:t> </a:t>
            </a:r>
            <a:r>
              <a:rPr lang="sv-SE" dirty="0"/>
              <a:t>hledan</a:t>
            </a:r>
            <a:r>
              <a:rPr lang="cs-CZ" dirty="0"/>
              <a:t>í ř</a:t>
            </a:r>
            <a:r>
              <a:rPr lang="sv-SE" dirty="0"/>
              <a:t>esen</a:t>
            </a:r>
            <a:r>
              <a:rPr lang="cs-CZ" dirty="0"/>
              <a:t>í</a:t>
            </a:r>
            <a:r>
              <a:rPr lang="sv-SE" dirty="0"/>
              <a:t> probl</a:t>
            </a:r>
            <a:r>
              <a:rPr lang="cs-CZ" dirty="0"/>
              <a:t>é</a:t>
            </a:r>
            <a:r>
              <a:rPr lang="sv-SE" dirty="0"/>
              <a:t>mu kritick</a:t>
            </a:r>
            <a:r>
              <a:rPr lang="cs-CZ" dirty="0"/>
              <a:t>é </a:t>
            </a:r>
            <a:r>
              <a:rPr lang="sv-SE" dirty="0"/>
              <a:t>sekce</a:t>
            </a:r>
            <a:endParaRPr lang="cs-CZ" dirty="0"/>
          </a:p>
          <a:p>
            <a:pPr lvl="1"/>
            <a:r>
              <a:rPr lang="pl-PL" sz="2800" dirty="0"/>
              <a:t>Předpokládá se, že každý proces beží nenulovou rychlostí</a:t>
            </a:r>
            <a:endParaRPr lang="pl-PL" dirty="0"/>
          </a:p>
          <a:p>
            <a:pPr lvl="1"/>
            <a:r>
              <a:rPr lang="cs-CZ" dirty="0"/>
              <a:t>Nic se nepředpokládá o relativní rychlosti procesu</a:t>
            </a:r>
          </a:p>
          <a:p>
            <a:pPr lvl="1"/>
            <a:r>
              <a:rPr lang="cs-CZ" dirty="0"/>
              <a:t>Žádný proces nezůstane v kritické sekci nekonečně dlouho</a:t>
            </a:r>
          </a:p>
        </p:txBody>
      </p:sp>
    </p:spTree>
    <p:extLst>
      <p:ext uri="{BB962C8B-B14F-4D97-AF65-F5344CB8AC3E}">
        <p14:creationId xmlns:p14="http://schemas.microsoft.com/office/powerpoint/2010/main" val="1599951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Podmínky řešení problému KS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Podmínka </a:t>
            </a:r>
            <a:r>
              <a:rPr lang="cs-CZ" b="1" dirty="0"/>
              <a:t>vzájemného vyloučení</a:t>
            </a:r>
            <a:r>
              <a:rPr lang="cs-CZ" dirty="0"/>
              <a:t> (</a:t>
            </a:r>
            <a:r>
              <a:rPr lang="cs-CZ" dirty="0" err="1"/>
              <a:t>mutual</a:t>
            </a:r>
            <a:r>
              <a:rPr lang="cs-CZ" dirty="0"/>
              <a:t> </a:t>
            </a:r>
            <a:r>
              <a:rPr lang="cs-CZ" dirty="0" err="1"/>
              <a:t>exclusion</a:t>
            </a:r>
            <a:r>
              <a:rPr lang="cs-CZ" dirty="0"/>
              <a:t>), podmínka bezpečnosti, „</a:t>
            </a:r>
            <a:r>
              <a:rPr lang="cs-CZ" dirty="0" err="1"/>
              <a:t>safety</a:t>
            </a:r>
            <a:r>
              <a:rPr lang="cs-CZ" dirty="0"/>
              <a:t>“</a:t>
            </a:r>
          </a:p>
          <a:p>
            <a:pPr lvl="1"/>
            <a:r>
              <a:rPr lang="cs-CZ" dirty="0"/>
              <a:t>Jestliže proces P</a:t>
            </a:r>
            <a:r>
              <a:rPr lang="cs-CZ" baseline="-25000" dirty="0"/>
              <a:t>1</a:t>
            </a:r>
            <a:r>
              <a:rPr lang="cs-CZ" dirty="0"/>
              <a:t> provádí svoji kritickou sekci, žádný jiný proces nemůže provádět svoji kritickou sekci sdruženou se stejným zdrojem</a:t>
            </a:r>
          </a:p>
          <a:p>
            <a:r>
              <a:rPr lang="cs-CZ" dirty="0"/>
              <a:t>Podmínka </a:t>
            </a:r>
            <a:r>
              <a:rPr lang="cs-CZ" b="1" dirty="0"/>
              <a:t>trvalosti postupu</a:t>
            </a:r>
            <a:r>
              <a:rPr lang="cs-CZ" dirty="0"/>
              <a:t> (</a:t>
            </a:r>
            <a:r>
              <a:rPr lang="cs-CZ" dirty="0" err="1"/>
              <a:t>progress</a:t>
            </a:r>
            <a:r>
              <a:rPr lang="cs-CZ" dirty="0"/>
              <a:t>), podmínka živosti, „</a:t>
            </a:r>
            <a:r>
              <a:rPr lang="cs-CZ" dirty="0" err="1"/>
              <a:t>liveliness</a:t>
            </a:r>
            <a:r>
              <a:rPr lang="cs-CZ" dirty="0"/>
              <a:t>“</a:t>
            </a:r>
          </a:p>
          <a:p>
            <a:pPr lvl="1"/>
            <a:r>
              <a:rPr lang="cs-CZ" dirty="0"/>
              <a:t>Jestliže žádný proces neprovádí svoji sekci sdruženou s jistým zdrojem a existuje alespoň jeden proces, který si přeje vstoupit do kritické sekce sdružené s tímto zdroje, pak výběr procesu, který do takové kritické sekce vstoupí, se nesmí odkládat nekonečně dlouho</a:t>
            </a:r>
          </a:p>
          <a:p>
            <a:endParaRPr lang="cs-CZ" dirty="0"/>
          </a:p>
        </p:txBody>
      </p:sp>
    </p:spTree>
    <p:extLst>
      <p:ext uri="{BB962C8B-B14F-4D97-AF65-F5344CB8AC3E}">
        <p14:creationId xmlns:p14="http://schemas.microsoft.com/office/powerpoint/2010/main" val="2708936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tLang="cs-CZ" dirty="0" err="1"/>
              <a:t>Paraleln</a:t>
            </a:r>
            <a:r>
              <a:rPr lang="cs-CZ" altLang="cs-CZ" dirty="0"/>
              <a:t>í běh procesů (1)</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Synchronizace běhu procesů</a:t>
            </a:r>
          </a:p>
          <a:p>
            <a:pPr lvl="1"/>
            <a:r>
              <a:rPr lang="cs-CZ" dirty="0"/>
              <a:t>Jeden proces čeká na událost z druhého procesu</a:t>
            </a:r>
          </a:p>
          <a:p>
            <a:r>
              <a:rPr lang="cs-CZ" dirty="0"/>
              <a:t>Komunikace mezi procesy</a:t>
            </a:r>
          </a:p>
          <a:p>
            <a:pPr lvl="1"/>
            <a:r>
              <a:rPr lang="cs-CZ" dirty="0"/>
              <a:t>Komunikace – způsob synchronizace, koordinace různých aktivit</a:t>
            </a:r>
          </a:p>
          <a:p>
            <a:pPr lvl="1"/>
            <a:r>
              <a:rPr lang="cs-CZ" dirty="0"/>
              <a:t>Může dojít k uváznutí</a:t>
            </a:r>
          </a:p>
          <a:p>
            <a:pPr lvl="2"/>
            <a:r>
              <a:rPr lang="cs-CZ" dirty="0"/>
              <a:t>Každý proces čeká na zprávu od nějakého jiného procesu</a:t>
            </a:r>
          </a:p>
          <a:p>
            <a:pPr lvl="1"/>
            <a:r>
              <a:rPr lang="cs-CZ" dirty="0"/>
              <a:t>Může dojít ke stárnutí</a:t>
            </a:r>
          </a:p>
          <a:p>
            <a:pPr lvl="2"/>
            <a:r>
              <a:rPr lang="cs-CZ" dirty="0"/>
              <a:t>Dva procesy si opakovaně posílají zprávy zatímco třetí proces čeká na zprávu nekonečně dlouho</a:t>
            </a:r>
          </a:p>
        </p:txBody>
      </p:sp>
    </p:spTree>
    <p:extLst>
      <p:ext uri="{BB962C8B-B14F-4D97-AF65-F5344CB8AC3E}">
        <p14:creationId xmlns:p14="http://schemas.microsoft.com/office/powerpoint/2010/main" val="118184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Podmínky řešení problému KS (1)</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Podmínka </a:t>
            </a:r>
            <a:r>
              <a:rPr lang="cs-CZ" b="1" dirty="0"/>
              <a:t>konečnosti doby čekání </a:t>
            </a:r>
            <a:r>
              <a:rPr lang="cs-CZ" dirty="0"/>
              <a:t>(</a:t>
            </a:r>
            <a:r>
              <a:rPr lang="cs-CZ" dirty="0" err="1"/>
              <a:t>bounded</a:t>
            </a:r>
            <a:r>
              <a:rPr lang="cs-CZ" dirty="0"/>
              <a:t> </a:t>
            </a:r>
            <a:r>
              <a:rPr lang="cs-CZ" dirty="0" err="1"/>
              <a:t>waiting</a:t>
            </a:r>
            <a:r>
              <a:rPr lang="cs-CZ" dirty="0"/>
              <a:t>), podmínka spravedlivosti, „</a:t>
            </a:r>
            <a:r>
              <a:rPr lang="cs-CZ" dirty="0" err="1"/>
              <a:t>fairness</a:t>
            </a:r>
            <a:r>
              <a:rPr lang="cs-CZ" dirty="0"/>
              <a:t>“</a:t>
            </a:r>
          </a:p>
          <a:p>
            <a:pPr lvl="1"/>
            <a:r>
              <a:rPr lang="cs-CZ" dirty="0"/>
              <a:t>Musí existovat horní mez počtu, kolikrát může být povolen vstup do kritické sekce sdružené s jistým zdrojem jiným procesům než procesu, který vydal žádost o vstup do kritické sekce sdružené s tímto zdrojem, po vydání takové žádosti a před tím, než je takový požadavek uspokojen</a:t>
            </a:r>
          </a:p>
          <a:p>
            <a:pPr lvl="1"/>
            <a:r>
              <a:rPr lang="cs-CZ" dirty="0"/>
              <a:t>Předpokládáme, že každý proces běží nenulovou rychlostí</a:t>
            </a:r>
          </a:p>
          <a:p>
            <a:pPr lvl="1"/>
            <a:r>
              <a:rPr lang="cs-CZ" dirty="0"/>
              <a:t>O relativní rychlosti procesů nic nevíme</a:t>
            </a:r>
          </a:p>
          <a:p>
            <a:endParaRPr lang="cs-CZ" dirty="0"/>
          </a:p>
        </p:txBody>
      </p:sp>
    </p:spTree>
    <p:extLst>
      <p:ext uri="{BB962C8B-B14F-4D97-AF65-F5344CB8AC3E}">
        <p14:creationId xmlns:p14="http://schemas.microsoft.com/office/powerpoint/2010/main" val="750113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Počáteční návrhy řešení</a:t>
            </a:r>
            <a:endParaRPr lang="cs-CZ" dirty="0"/>
          </a:p>
        </p:txBody>
      </p:sp>
      <p:sp>
        <p:nvSpPr>
          <p:cNvPr id="3" name="Zástupný symbol pro obsah 2"/>
          <p:cNvSpPr>
            <a:spLocks noGrp="1"/>
          </p:cNvSpPr>
          <p:nvPr>
            <p:ph idx="1"/>
          </p:nvPr>
        </p:nvSpPr>
        <p:spPr>
          <a:xfrm>
            <a:off x="457200" y="1600200"/>
            <a:ext cx="8229600" cy="4925144"/>
          </a:xfrm>
        </p:spPr>
        <p:txBody>
          <a:bodyPr>
            <a:normAutofit fontScale="62500" lnSpcReduction="20000"/>
          </a:bodyPr>
          <a:lstStyle/>
          <a:p>
            <a:pPr>
              <a:lnSpc>
                <a:spcPct val="110000"/>
              </a:lnSpc>
            </a:pPr>
            <a:r>
              <a:rPr lang="cs-CZ" altLang="cs-CZ" sz="4200" dirty="0"/>
              <a:t>Máme pouze 2 procesy, P</a:t>
            </a:r>
            <a:r>
              <a:rPr lang="cs-CZ" altLang="cs-CZ" sz="4200" baseline="-25000" dirty="0"/>
              <a:t>0</a:t>
            </a:r>
            <a:r>
              <a:rPr lang="cs-CZ" altLang="cs-CZ" sz="4200" dirty="0"/>
              <a:t> a P</a:t>
            </a:r>
            <a:r>
              <a:rPr lang="cs-CZ" altLang="cs-CZ" sz="4200" baseline="-25000" dirty="0"/>
              <a:t>1</a:t>
            </a:r>
          </a:p>
          <a:p>
            <a:pPr>
              <a:lnSpc>
                <a:spcPct val="110000"/>
              </a:lnSpc>
            </a:pPr>
            <a:r>
              <a:rPr lang="cs-CZ" altLang="cs-CZ" sz="4200" dirty="0"/>
              <a:t>Generická struktura procesu </a:t>
            </a:r>
            <a:r>
              <a:rPr lang="cs-CZ" altLang="cs-CZ" sz="4200" dirty="0" err="1"/>
              <a:t>P</a:t>
            </a:r>
            <a:r>
              <a:rPr lang="cs-CZ" altLang="cs-CZ" sz="4200" baseline="-25000" dirty="0" err="1"/>
              <a:t>i</a:t>
            </a:r>
            <a:endParaRPr lang="cs-CZ" altLang="cs-CZ" sz="4200" baseline="-25000" dirty="0"/>
          </a:p>
          <a:p>
            <a:pPr>
              <a:lnSpc>
                <a:spcPct val="110000"/>
              </a:lnSpc>
              <a:buFont typeface="Wingdings" pitchFamily="2" charset="2"/>
              <a:buNone/>
            </a:pPr>
            <a:r>
              <a:rPr lang="cs-CZ" altLang="cs-CZ" sz="3500" dirty="0"/>
              <a:t>    		</a:t>
            </a:r>
            <a:r>
              <a:rPr lang="en-US" altLang="cs-CZ" sz="3500" dirty="0"/>
              <a:t>do {</a:t>
            </a:r>
          </a:p>
          <a:p>
            <a:pPr>
              <a:lnSpc>
                <a:spcPct val="110000"/>
              </a:lnSpc>
              <a:buFont typeface="Wingdings" pitchFamily="2" charset="2"/>
              <a:buNone/>
            </a:pPr>
            <a:r>
              <a:rPr lang="en-US" altLang="cs-CZ" sz="3500" dirty="0"/>
              <a:t>			entry section</a:t>
            </a:r>
          </a:p>
          <a:p>
            <a:pPr>
              <a:lnSpc>
                <a:spcPct val="110000"/>
              </a:lnSpc>
              <a:buFont typeface="Wingdings" pitchFamily="2" charset="2"/>
              <a:buNone/>
            </a:pPr>
            <a:r>
              <a:rPr lang="en-US" altLang="cs-CZ" sz="3500" dirty="0"/>
              <a:t>				critical section</a:t>
            </a:r>
          </a:p>
          <a:p>
            <a:pPr>
              <a:lnSpc>
                <a:spcPct val="110000"/>
              </a:lnSpc>
              <a:buFont typeface="Wingdings" pitchFamily="2" charset="2"/>
              <a:buNone/>
            </a:pPr>
            <a:r>
              <a:rPr lang="en-US" altLang="cs-CZ" sz="3500" dirty="0"/>
              <a:t>			</a:t>
            </a:r>
            <a:r>
              <a:rPr lang="cs-CZ" altLang="cs-CZ" sz="3500" dirty="0"/>
              <a:t> </a:t>
            </a:r>
            <a:r>
              <a:rPr lang="en-US" altLang="cs-CZ" sz="3500" dirty="0"/>
              <a:t>exit section</a:t>
            </a:r>
          </a:p>
          <a:p>
            <a:pPr>
              <a:lnSpc>
                <a:spcPct val="110000"/>
              </a:lnSpc>
              <a:buFont typeface="Wingdings" pitchFamily="2" charset="2"/>
              <a:buNone/>
            </a:pPr>
            <a:r>
              <a:rPr lang="en-US" altLang="cs-CZ" sz="3500" dirty="0"/>
              <a:t>				reminder section</a:t>
            </a:r>
          </a:p>
          <a:p>
            <a:pPr>
              <a:lnSpc>
                <a:spcPct val="110000"/>
              </a:lnSpc>
              <a:buFont typeface="Wingdings" pitchFamily="2" charset="2"/>
              <a:buNone/>
            </a:pPr>
            <a:r>
              <a:rPr lang="en-US" altLang="cs-CZ" sz="3500" dirty="0"/>
              <a:t>		} while (1);</a:t>
            </a:r>
          </a:p>
          <a:p>
            <a:pPr>
              <a:lnSpc>
                <a:spcPct val="110000"/>
              </a:lnSpc>
            </a:pPr>
            <a:r>
              <a:rPr lang="cs-CZ" altLang="cs-CZ" sz="4200" dirty="0"/>
              <a:t>Procesy mohou za účelem dosažení synchronizace svých akcí sdílet společné proměnné</a:t>
            </a:r>
          </a:p>
          <a:p>
            <a:pPr>
              <a:lnSpc>
                <a:spcPct val="110000"/>
              </a:lnSpc>
            </a:pPr>
            <a:r>
              <a:rPr lang="cs-CZ" altLang="cs-CZ" sz="4200" dirty="0"/>
              <a:t>Činné čekání na splnění podmínky v „</a:t>
            </a:r>
            <a:r>
              <a:rPr lang="cs-CZ" altLang="cs-CZ" sz="4200" dirty="0" err="1"/>
              <a:t>entry</a:t>
            </a:r>
            <a:r>
              <a:rPr lang="cs-CZ" altLang="cs-CZ" sz="4200" dirty="0"/>
              <a:t> </a:t>
            </a:r>
            <a:r>
              <a:rPr lang="cs-CZ" altLang="cs-CZ" sz="4200" dirty="0" err="1"/>
              <a:t>section</a:t>
            </a:r>
            <a:r>
              <a:rPr lang="cs-CZ" altLang="cs-CZ" sz="4200" dirty="0"/>
              <a:t>“ </a:t>
            </a:r>
            <a:r>
              <a:rPr lang="cs-CZ" sz="4400" dirty="0"/>
              <a:t>–</a:t>
            </a:r>
            <a:r>
              <a:rPr lang="cs-CZ" altLang="cs-CZ" sz="4200" dirty="0"/>
              <a:t> „busy </a:t>
            </a:r>
            <a:r>
              <a:rPr lang="cs-CZ" altLang="cs-CZ" sz="4200" dirty="0" err="1"/>
              <a:t>waiting</a:t>
            </a:r>
            <a:r>
              <a:rPr lang="cs-CZ" altLang="cs-CZ" sz="4200" dirty="0"/>
              <a:t>“</a:t>
            </a:r>
          </a:p>
          <a:p>
            <a:endParaRPr lang="cs-CZ" dirty="0"/>
          </a:p>
        </p:txBody>
      </p:sp>
      <p:grpSp>
        <p:nvGrpSpPr>
          <p:cNvPr id="4" name="Group 4"/>
          <p:cNvGrpSpPr>
            <a:grpSpLocks/>
          </p:cNvGrpSpPr>
          <p:nvPr/>
        </p:nvGrpSpPr>
        <p:grpSpPr bwMode="auto">
          <a:xfrm>
            <a:off x="2252662" y="2787366"/>
            <a:ext cx="2103314" cy="1145690"/>
            <a:chOff x="2562" y="1536"/>
            <a:chExt cx="966" cy="690"/>
          </a:xfrm>
        </p:grpSpPr>
        <p:sp>
          <p:nvSpPr>
            <p:cNvPr id="5" name="Rectangle 5"/>
            <p:cNvSpPr>
              <a:spLocks noChangeArrowheads="1"/>
            </p:cNvSpPr>
            <p:nvPr/>
          </p:nvSpPr>
          <p:spPr bwMode="auto">
            <a:xfrm>
              <a:off x="2568" y="1536"/>
              <a:ext cx="960" cy="240"/>
            </a:xfrm>
            <a:prstGeom prst="rect">
              <a:avLst/>
            </a:prstGeom>
            <a:solidFill>
              <a:srgbClr val="FFFF00">
                <a:alpha val="22000"/>
              </a:srgbClr>
            </a:soli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 name="Rectangle 6"/>
            <p:cNvSpPr>
              <a:spLocks noChangeArrowheads="1"/>
            </p:cNvSpPr>
            <p:nvPr/>
          </p:nvSpPr>
          <p:spPr bwMode="auto">
            <a:xfrm>
              <a:off x="2562" y="1986"/>
              <a:ext cx="960" cy="240"/>
            </a:xfrm>
            <a:prstGeom prst="rect">
              <a:avLst/>
            </a:prstGeom>
            <a:solidFill>
              <a:srgbClr val="FFFF00">
                <a:alpha val="22000"/>
              </a:srgbClr>
            </a:soli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Tree>
    <p:extLst>
      <p:ext uri="{BB962C8B-B14F-4D97-AF65-F5344CB8AC3E}">
        <p14:creationId xmlns:p14="http://schemas.microsoft.com/office/powerpoint/2010/main" val="3121712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Řešení problému KS (1)</a:t>
            </a:r>
            <a:endParaRPr lang="cs-CZ" dirty="0"/>
          </a:p>
        </p:txBody>
      </p:sp>
      <p:sp>
        <p:nvSpPr>
          <p:cNvPr id="3" name="Zástupný symbol pro obsah 2"/>
          <p:cNvSpPr>
            <a:spLocks noGrp="1"/>
          </p:cNvSpPr>
          <p:nvPr>
            <p:ph idx="1"/>
          </p:nvPr>
        </p:nvSpPr>
        <p:spPr/>
        <p:txBody>
          <a:bodyPr/>
          <a:lstStyle/>
          <a:p>
            <a:r>
              <a:rPr lang="cs-CZ" dirty="0"/>
              <a:t>Softwarová řešení</a:t>
            </a:r>
          </a:p>
          <a:p>
            <a:pPr lvl="1"/>
            <a:r>
              <a:rPr lang="cs-CZ" dirty="0"/>
              <a:t>Algoritmy, jejichž správnost se nespoléhá na žádné další předpoklady</a:t>
            </a:r>
          </a:p>
          <a:p>
            <a:pPr lvl="1"/>
            <a:r>
              <a:rPr lang="cs-CZ" dirty="0"/>
              <a:t>S aktivním čekáním „busy </a:t>
            </a:r>
            <a:r>
              <a:rPr lang="cs-CZ" dirty="0" err="1"/>
              <a:t>waiting</a:t>
            </a:r>
            <a:r>
              <a:rPr lang="cs-CZ" dirty="0"/>
              <a:t>“</a:t>
            </a:r>
          </a:p>
          <a:p>
            <a:r>
              <a:rPr lang="cs-CZ" dirty="0"/>
              <a:t>Hardwarová řešení</a:t>
            </a:r>
          </a:p>
          <a:p>
            <a:pPr lvl="1"/>
            <a:r>
              <a:rPr lang="cs-CZ" dirty="0"/>
              <a:t>Vyžadují speciální instrukce procesoru</a:t>
            </a:r>
          </a:p>
          <a:p>
            <a:pPr lvl="1"/>
            <a:r>
              <a:rPr lang="cs-CZ" dirty="0"/>
              <a:t>S aktivním čekáním</a:t>
            </a:r>
          </a:p>
          <a:p>
            <a:endParaRPr lang="cs-CZ" dirty="0"/>
          </a:p>
        </p:txBody>
      </p:sp>
    </p:spTree>
    <p:extLst>
      <p:ext uri="{BB962C8B-B14F-4D97-AF65-F5344CB8AC3E}">
        <p14:creationId xmlns:p14="http://schemas.microsoft.com/office/powerpoint/2010/main" val="1130945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Řešení problému KS (2)</a:t>
            </a:r>
            <a:endParaRPr lang="cs-CZ" dirty="0"/>
          </a:p>
        </p:txBody>
      </p:sp>
      <p:sp>
        <p:nvSpPr>
          <p:cNvPr id="3" name="Zástupný symbol pro obsah 2"/>
          <p:cNvSpPr>
            <a:spLocks noGrp="1"/>
          </p:cNvSpPr>
          <p:nvPr>
            <p:ph idx="1"/>
          </p:nvPr>
        </p:nvSpPr>
        <p:spPr/>
        <p:txBody>
          <a:bodyPr/>
          <a:lstStyle/>
          <a:p>
            <a:r>
              <a:rPr lang="cs-CZ" dirty="0"/>
              <a:t>Řešení zprostředkované operačním systémem</a:t>
            </a:r>
          </a:p>
          <a:p>
            <a:pPr lvl="1"/>
            <a:r>
              <a:rPr lang="cs-CZ" dirty="0"/>
              <a:t>Potřebné funkce a datové struktury poskytuje OS</a:t>
            </a:r>
          </a:p>
          <a:p>
            <a:pPr lvl="1"/>
            <a:r>
              <a:rPr lang="cs-CZ" dirty="0"/>
              <a:t>S pasivním čekáním</a:t>
            </a:r>
          </a:p>
          <a:p>
            <a:pPr lvl="1"/>
            <a:r>
              <a:rPr lang="cs-CZ" dirty="0"/>
              <a:t>Podpora v programovacím systému/jazyku</a:t>
            </a:r>
          </a:p>
          <a:p>
            <a:pPr lvl="2"/>
            <a:r>
              <a:rPr lang="cs-CZ" dirty="0"/>
              <a:t>Semafory, monitory, zasílání zpráv</a:t>
            </a:r>
          </a:p>
          <a:p>
            <a:endParaRPr lang="cs-CZ" dirty="0"/>
          </a:p>
        </p:txBody>
      </p:sp>
    </p:spTree>
    <p:extLst>
      <p:ext uri="{BB962C8B-B14F-4D97-AF65-F5344CB8AC3E}">
        <p14:creationId xmlns:p14="http://schemas.microsoft.com/office/powerpoint/2010/main" val="869546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err="1"/>
              <a:t>Petersonův</a:t>
            </a:r>
            <a:r>
              <a:rPr lang="cs-CZ" altLang="cs-CZ" dirty="0"/>
              <a:t> algoritmus</a:t>
            </a:r>
            <a:endParaRPr lang="cs-CZ" dirty="0"/>
          </a:p>
        </p:txBody>
      </p:sp>
      <p:sp>
        <p:nvSpPr>
          <p:cNvPr id="3" name="Zástupný symbol pro obsah 2"/>
          <p:cNvSpPr>
            <a:spLocks noGrp="1"/>
          </p:cNvSpPr>
          <p:nvPr>
            <p:ph idx="1"/>
          </p:nvPr>
        </p:nvSpPr>
        <p:spPr>
          <a:xfrm>
            <a:off x="457200" y="1600200"/>
            <a:ext cx="8229600" cy="4781128"/>
          </a:xfrm>
        </p:spPr>
        <p:txBody>
          <a:bodyPr>
            <a:normAutofit fontScale="92500" lnSpcReduction="10000"/>
          </a:bodyPr>
          <a:lstStyle/>
          <a:p>
            <a:pPr>
              <a:lnSpc>
                <a:spcPct val="90000"/>
              </a:lnSpc>
            </a:pPr>
            <a:r>
              <a:rPr lang="en-US" altLang="cs-CZ" dirty="0" err="1"/>
              <a:t>Proces</a:t>
            </a:r>
            <a:r>
              <a:rPr lang="en-US" altLang="cs-CZ" dirty="0"/>
              <a:t> P</a:t>
            </a:r>
            <a:r>
              <a:rPr lang="en-US" altLang="cs-CZ" baseline="-25000" dirty="0"/>
              <a:t>i</a:t>
            </a:r>
            <a:endParaRPr lang="en-US" altLang="cs-CZ" dirty="0"/>
          </a:p>
          <a:p>
            <a:pPr>
              <a:lnSpc>
                <a:spcPct val="90000"/>
              </a:lnSpc>
              <a:buFont typeface="Wingdings" pitchFamily="2" charset="2"/>
              <a:buNone/>
            </a:pPr>
            <a:r>
              <a:rPr lang="cs-CZ" altLang="cs-CZ" dirty="0"/>
              <a:t>	</a:t>
            </a:r>
            <a:r>
              <a:rPr lang="en-US" altLang="cs-CZ" b="1" dirty="0"/>
              <a:t>do</a:t>
            </a:r>
            <a:r>
              <a:rPr lang="en-US" altLang="cs-CZ" dirty="0"/>
              <a:t> {</a:t>
            </a:r>
          </a:p>
          <a:p>
            <a:pPr>
              <a:lnSpc>
                <a:spcPct val="90000"/>
              </a:lnSpc>
              <a:buNone/>
            </a:pPr>
            <a:r>
              <a:rPr lang="en-US" altLang="cs-CZ" dirty="0"/>
              <a:t>		</a:t>
            </a:r>
            <a:r>
              <a:rPr lang="en-US" altLang="cs-CZ" b="1" dirty="0"/>
              <a:t>flag [</a:t>
            </a:r>
            <a:r>
              <a:rPr lang="en-US" altLang="cs-CZ" b="1" dirty="0" err="1"/>
              <a:t>i</a:t>
            </a:r>
            <a:r>
              <a:rPr lang="en-US" altLang="cs-CZ" b="1" dirty="0"/>
              <a:t>]:= true;</a:t>
            </a:r>
            <a:br>
              <a:rPr lang="en-US" altLang="cs-CZ" b="1" dirty="0"/>
            </a:br>
            <a:r>
              <a:rPr lang="en-US" altLang="cs-CZ" b="1" dirty="0"/>
              <a:t>	turn = j;</a:t>
            </a:r>
            <a:br>
              <a:rPr lang="en-US" altLang="cs-CZ" b="1" dirty="0"/>
            </a:br>
            <a:r>
              <a:rPr lang="en-US" altLang="cs-CZ" b="1" dirty="0"/>
              <a:t>	while (flag [j] and turn == j) /* do nothing */;</a:t>
            </a:r>
          </a:p>
          <a:p>
            <a:pPr>
              <a:lnSpc>
                <a:spcPct val="90000"/>
              </a:lnSpc>
              <a:buFont typeface="Wingdings" pitchFamily="2" charset="2"/>
              <a:buNone/>
            </a:pPr>
            <a:r>
              <a:rPr lang="en-US" altLang="cs-CZ" dirty="0"/>
              <a:t>		critical section</a:t>
            </a:r>
          </a:p>
          <a:p>
            <a:pPr>
              <a:lnSpc>
                <a:spcPct val="90000"/>
              </a:lnSpc>
              <a:buFont typeface="Wingdings" pitchFamily="2" charset="2"/>
              <a:buNone/>
            </a:pPr>
            <a:r>
              <a:rPr lang="en-US" altLang="cs-CZ" dirty="0"/>
              <a:t>		</a:t>
            </a:r>
            <a:r>
              <a:rPr lang="en-US" altLang="cs-CZ" b="1" dirty="0"/>
              <a:t>flag [</a:t>
            </a:r>
            <a:r>
              <a:rPr lang="en-US" altLang="cs-CZ" b="1" dirty="0" err="1"/>
              <a:t>i</a:t>
            </a:r>
            <a:r>
              <a:rPr lang="en-US" altLang="cs-CZ" b="1" dirty="0"/>
              <a:t>] = false;</a:t>
            </a:r>
          </a:p>
          <a:p>
            <a:pPr>
              <a:lnSpc>
                <a:spcPct val="90000"/>
              </a:lnSpc>
              <a:buFont typeface="Wingdings" pitchFamily="2" charset="2"/>
              <a:buNone/>
            </a:pPr>
            <a:r>
              <a:rPr lang="en-US" altLang="cs-CZ" dirty="0"/>
              <a:t>		remainder section</a:t>
            </a:r>
          </a:p>
          <a:p>
            <a:pPr>
              <a:lnSpc>
                <a:spcPct val="90000"/>
              </a:lnSpc>
              <a:buFont typeface="Wingdings" pitchFamily="2" charset="2"/>
              <a:buNone/>
            </a:pPr>
            <a:r>
              <a:rPr lang="en-US" altLang="cs-CZ" dirty="0"/>
              <a:t>	} </a:t>
            </a:r>
            <a:r>
              <a:rPr lang="en-US" altLang="cs-CZ" b="1" dirty="0"/>
              <a:t>while (1);</a:t>
            </a:r>
          </a:p>
          <a:p>
            <a:pPr>
              <a:lnSpc>
                <a:spcPct val="90000"/>
              </a:lnSpc>
            </a:pPr>
            <a:r>
              <a:rPr lang="cs-CZ" altLang="cs-CZ" dirty="0"/>
              <a:t>Jsou splněny všechny první dvě podmínky správnosti řešení problému kritické sekce</a:t>
            </a:r>
          </a:p>
        </p:txBody>
      </p:sp>
    </p:spTree>
    <p:extLst>
      <p:ext uri="{BB962C8B-B14F-4D97-AF65-F5344CB8AC3E}">
        <p14:creationId xmlns:p14="http://schemas.microsoft.com/office/powerpoint/2010/main" val="2891558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Synchronizační hardware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Speciální instrukce strojového jazyka</a:t>
            </a:r>
          </a:p>
          <a:p>
            <a:pPr lvl="1"/>
            <a:r>
              <a:rPr lang="cs-CZ" dirty="0" err="1"/>
              <a:t>Test_and_set</a:t>
            </a:r>
            <a:r>
              <a:rPr lang="cs-CZ" dirty="0"/>
              <a:t>, </a:t>
            </a:r>
            <a:r>
              <a:rPr lang="cs-CZ" dirty="0" err="1"/>
              <a:t>exchange</a:t>
            </a:r>
            <a:r>
              <a:rPr lang="cs-CZ" dirty="0"/>
              <a:t> / swap, …</a:t>
            </a:r>
          </a:p>
          <a:p>
            <a:r>
              <a:rPr lang="cs-CZ" dirty="0"/>
              <a:t>Stále zachována idea používání „busy </a:t>
            </a:r>
            <a:r>
              <a:rPr lang="cs-CZ" dirty="0" err="1"/>
              <a:t>waiting</a:t>
            </a:r>
            <a:r>
              <a:rPr lang="cs-CZ" dirty="0"/>
              <a:t>“</a:t>
            </a:r>
          </a:p>
          <a:p>
            <a:r>
              <a:rPr lang="cs-CZ" dirty="0" err="1"/>
              <a:t>Test_and_set</a:t>
            </a:r>
            <a:endParaRPr lang="cs-CZ" dirty="0"/>
          </a:p>
          <a:p>
            <a:pPr lvl="1"/>
            <a:r>
              <a:rPr lang="cs-CZ" dirty="0"/>
              <a:t>Testování a modifikace hodnoty proměnné – atomicky</a:t>
            </a:r>
          </a:p>
          <a:p>
            <a:pPr marL="0" indent="0">
              <a:buNone/>
            </a:pPr>
            <a:r>
              <a:rPr lang="cs-CZ" dirty="0"/>
              <a:t>	</a:t>
            </a:r>
            <a:r>
              <a:rPr lang="cs-CZ" dirty="0" err="1"/>
              <a:t>boolean</a:t>
            </a:r>
            <a:r>
              <a:rPr lang="cs-CZ" dirty="0"/>
              <a:t> </a:t>
            </a:r>
            <a:r>
              <a:rPr lang="cs-CZ" dirty="0" err="1"/>
              <a:t>TestAndSet</a:t>
            </a:r>
            <a:r>
              <a:rPr lang="cs-CZ" dirty="0"/>
              <a:t> (</a:t>
            </a:r>
            <a:r>
              <a:rPr lang="cs-CZ" dirty="0" err="1"/>
              <a:t>boolean</a:t>
            </a:r>
            <a:r>
              <a:rPr lang="cs-CZ" dirty="0"/>
              <a:t> &amp;</a:t>
            </a:r>
            <a:r>
              <a:rPr lang="cs-CZ" dirty="0" err="1"/>
              <a:t>target</a:t>
            </a:r>
            <a:r>
              <a:rPr lang="cs-CZ" dirty="0"/>
              <a:t>) {</a:t>
            </a:r>
          </a:p>
          <a:p>
            <a:pPr marL="0" indent="0">
              <a:buNone/>
            </a:pPr>
            <a:r>
              <a:rPr lang="cs-CZ" dirty="0"/>
              <a:t>		</a:t>
            </a:r>
            <a:r>
              <a:rPr lang="cs-CZ" dirty="0" err="1"/>
              <a:t>boolean</a:t>
            </a:r>
            <a:r>
              <a:rPr lang="cs-CZ" dirty="0"/>
              <a:t> </a:t>
            </a:r>
            <a:r>
              <a:rPr lang="cs-CZ" dirty="0" err="1"/>
              <a:t>rv</a:t>
            </a:r>
            <a:r>
              <a:rPr lang="cs-CZ" dirty="0"/>
              <a:t> = </a:t>
            </a:r>
            <a:r>
              <a:rPr lang="cs-CZ" dirty="0" err="1"/>
              <a:t>target</a:t>
            </a:r>
            <a:r>
              <a:rPr lang="cs-CZ" dirty="0"/>
              <a:t>;</a:t>
            </a:r>
          </a:p>
          <a:p>
            <a:pPr marL="0" indent="0">
              <a:buNone/>
            </a:pPr>
            <a:r>
              <a:rPr lang="cs-CZ" dirty="0"/>
              <a:t>		</a:t>
            </a:r>
            <a:r>
              <a:rPr lang="cs-CZ" dirty="0" err="1"/>
              <a:t>target</a:t>
            </a:r>
            <a:r>
              <a:rPr lang="cs-CZ" dirty="0"/>
              <a:t> = </a:t>
            </a:r>
            <a:r>
              <a:rPr lang="cs-CZ" dirty="0" err="1"/>
              <a:t>true</a:t>
            </a:r>
            <a:r>
              <a:rPr lang="cs-CZ" dirty="0"/>
              <a:t>;</a:t>
            </a:r>
          </a:p>
          <a:p>
            <a:pPr marL="0" indent="0">
              <a:buNone/>
            </a:pPr>
            <a:r>
              <a:rPr lang="cs-CZ" dirty="0"/>
              <a:t>		return </a:t>
            </a:r>
            <a:r>
              <a:rPr lang="cs-CZ" dirty="0" err="1"/>
              <a:t>rv</a:t>
            </a:r>
            <a:r>
              <a:rPr lang="cs-CZ" dirty="0"/>
              <a:t>;</a:t>
            </a:r>
          </a:p>
          <a:p>
            <a:pPr marL="0" indent="0">
              <a:buNone/>
            </a:pPr>
            <a:r>
              <a:rPr lang="cs-CZ" dirty="0"/>
              <a:t>	}</a:t>
            </a:r>
          </a:p>
          <a:p>
            <a:endParaRPr lang="cs-CZ" dirty="0"/>
          </a:p>
        </p:txBody>
      </p:sp>
    </p:spTree>
    <p:extLst>
      <p:ext uri="{BB962C8B-B14F-4D97-AF65-F5344CB8AC3E}">
        <p14:creationId xmlns:p14="http://schemas.microsoft.com/office/powerpoint/2010/main" val="2537300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Synchronizační hardware (2)</a:t>
            </a:r>
            <a:endParaRPr lang="cs-CZ" dirty="0"/>
          </a:p>
        </p:txBody>
      </p:sp>
      <p:sp>
        <p:nvSpPr>
          <p:cNvPr id="3" name="Zástupný symbol pro obsah 2"/>
          <p:cNvSpPr>
            <a:spLocks noGrp="1"/>
          </p:cNvSpPr>
          <p:nvPr>
            <p:ph idx="1"/>
          </p:nvPr>
        </p:nvSpPr>
        <p:spPr/>
        <p:txBody>
          <a:bodyPr>
            <a:normAutofit/>
          </a:bodyPr>
          <a:lstStyle/>
          <a:p>
            <a:r>
              <a:rPr lang="cs-CZ" dirty="0"/>
              <a:t>Swap</a:t>
            </a:r>
          </a:p>
          <a:p>
            <a:pPr lvl="1"/>
            <a:r>
              <a:rPr lang="cs-CZ" dirty="0"/>
              <a:t>Atomická výměna dvou proměnných</a:t>
            </a:r>
          </a:p>
          <a:p>
            <a:pPr marL="0" indent="0">
              <a:buNone/>
            </a:pPr>
            <a:r>
              <a:rPr lang="cs-CZ" dirty="0"/>
              <a:t>	</a:t>
            </a:r>
            <a:r>
              <a:rPr lang="cs-CZ" dirty="0" err="1"/>
              <a:t>void</a:t>
            </a:r>
            <a:r>
              <a:rPr lang="cs-CZ" dirty="0"/>
              <a:t> Swap (</a:t>
            </a:r>
            <a:r>
              <a:rPr lang="cs-CZ" dirty="0" err="1"/>
              <a:t>boolean</a:t>
            </a:r>
            <a:r>
              <a:rPr lang="cs-CZ" dirty="0"/>
              <a:t> &amp;</a:t>
            </a:r>
            <a:r>
              <a:rPr lang="cs-CZ" dirty="0" err="1"/>
              <a:t>ra</a:t>
            </a:r>
            <a:r>
              <a:rPr lang="cs-CZ" dirty="0"/>
              <a:t>, </a:t>
            </a:r>
            <a:r>
              <a:rPr lang="cs-CZ" dirty="0" err="1"/>
              <a:t>boolean</a:t>
            </a:r>
            <a:r>
              <a:rPr lang="cs-CZ" dirty="0"/>
              <a:t> &amp;</a:t>
            </a:r>
            <a:r>
              <a:rPr lang="cs-CZ" dirty="0" err="1"/>
              <a:t>rb</a:t>
            </a:r>
            <a:r>
              <a:rPr lang="cs-CZ" dirty="0"/>
              <a:t>) {</a:t>
            </a:r>
          </a:p>
          <a:p>
            <a:pPr marL="0" indent="0">
              <a:buNone/>
            </a:pPr>
            <a:r>
              <a:rPr lang="cs-CZ" dirty="0"/>
              <a:t>		</a:t>
            </a:r>
            <a:r>
              <a:rPr lang="cs-CZ" dirty="0" err="1"/>
              <a:t>boolean</a:t>
            </a:r>
            <a:r>
              <a:rPr lang="cs-CZ" dirty="0"/>
              <a:t> temp = a;</a:t>
            </a:r>
          </a:p>
          <a:p>
            <a:pPr marL="0" indent="0">
              <a:buNone/>
            </a:pPr>
            <a:r>
              <a:rPr lang="cs-CZ" dirty="0"/>
              <a:t>		a = b;</a:t>
            </a:r>
          </a:p>
          <a:p>
            <a:pPr marL="0" indent="0">
              <a:buNone/>
            </a:pPr>
            <a:r>
              <a:rPr lang="cs-CZ" dirty="0"/>
              <a:t>		b = temp;</a:t>
            </a:r>
          </a:p>
          <a:p>
            <a:pPr marL="0" indent="0">
              <a:buNone/>
            </a:pPr>
            <a:r>
              <a:rPr lang="cs-CZ" dirty="0"/>
              <a:t>	}</a:t>
            </a:r>
          </a:p>
          <a:p>
            <a:endParaRPr lang="cs-CZ" dirty="0"/>
          </a:p>
        </p:txBody>
      </p:sp>
    </p:spTree>
    <p:extLst>
      <p:ext uri="{BB962C8B-B14F-4D97-AF65-F5344CB8AC3E}">
        <p14:creationId xmlns:p14="http://schemas.microsoft.com/office/powerpoint/2010/main" val="409516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Využití </a:t>
            </a:r>
            <a:r>
              <a:rPr lang="cs-CZ" altLang="cs-CZ" dirty="0" err="1"/>
              <a:t>TestAndSet</a:t>
            </a:r>
            <a:endParaRPr lang="cs-CZ" dirty="0"/>
          </a:p>
        </p:txBody>
      </p:sp>
      <p:sp>
        <p:nvSpPr>
          <p:cNvPr id="3" name="Zástupný symbol pro obsah 2"/>
          <p:cNvSpPr>
            <a:spLocks noGrp="1"/>
          </p:cNvSpPr>
          <p:nvPr>
            <p:ph idx="1"/>
          </p:nvPr>
        </p:nvSpPr>
        <p:spPr/>
        <p:txBody>
          <a:bodyPr>
            <a:normAutofit fontScale="92500" lnSpcReduction="20000"/>
          </a:bodyPr>
          <a:lstStyle/>
          <a:p>
            <a:r>
              <a:rPr lang="cs-CZ" altLang="cs-CZ" dirty="0"/>
              <a:t>Sdílená data (inicializováno na </a:t>
            </a:r>
            <a:r>
              <a:rPr lang="cs-CZ" altLang="cs-CZ" dirty="0" err="1"/>
              <a:t>false</a:t>
            </a:r>
            <a:r>
              <a:rPr lang="cs-CZ" altLang="cs-CZ" dirty="0"/>
              <a:t>)</a:t>
            </a:r>
          </a:p>
          <a:p>
            <a:pPr>
              <a:buFont typeface="Wingdings" pitchFamily="2" charset="2"/>
              <a:buNone/>
            </a:pPr>
            <a:r>
              <a:rPr lang="cs-CZ" altLang="cs-CZ" dirty="0"/>
              <a:t>            </a:t>
            </a:r>
            <a:r>
              <a:rPr lang="cs-CZ" altLang="cs-CZ" dirty="0" err="1"/>
              <a:t>boolean</a:t>
            </a:r>
            <a:r>
              <a:rPr lang="cs-CZ" altLang="cs-CZ" dirty="0"/>
              <a:t> </a:t>
            </a:r>
            <a:r>
              <a:rPr lang="cs-CZ" altLang="cs-CZ" dirty="0" err="1"/>
              <a:t>lock</a:t>
            </a:r>
            <a:r>
              <a:rPr lang="cs-CZ" altLang="cs-CZ" dirty="0"/>
              <a:t> = </a:t>
            </a:r>
            <a:r>
              <a:rPr lang="cs-CZ" altLang="cs-CZ" dirty="0" err="1"/>
              <a:t>false</a:t>
            </a:r>
            <a:r>
              <a:rPr lang="cs-CZ" altLang="cs-CZ" dirty="0"/>
              <a:t>;</a:t>
            </a:r>
          </a:p>
          <a:p>
            <a:r>
              <a:rPr lang="cs-CZ" altLang="cs-CZ" dirty="0"/>
              <a:t>Proces </a:t>
            </a:r>
            <a:r>
              <a:rPr lang="cs-CZ" altLang="cs-CZ" dirty="0" err="1"/>
              <a:t>P</a:t>
            </a:r>
            <a:r>
              <a:rPr lang="cs-CZ" altLang="cs-CZ" baseline="-25000" dirty="0" err="1"/>
              <a:t>i</a:t>
            </a:r>
            <a:endParaRPr lang="cs-CZ" altLang="cs-CZ" dirty="0"/>
          </a:p>
          <a:p>
            <a:pPr>
              <a:buFont typeface="Wingdings" pitchFamily="2" charset="2"/>
              <a:buNone/>
            </a:pPr>
            <a:r>
              <a:rPr lang="cs-CZ" altLang="cs-CZ" b="1" dirty="0"/>
              <a:t>	</a:t>
            </a:r>
            <a:r>
              <a:rPr lang="en-US" altLang="cs-CZ" b="1" dirty="0"/>
              <a:t>do {</a:t>
            </a:r>
          </a:p>
          <a:p>
            <a:pPr>
              <a:buFont typeface="Wingdings" pitchFamily="2" charset="2"/>
              <a:buNone/>
            </a:pPr>
            <a:r>
              <a:rPr lang="cs-CZ" altLang="cs-CZ" b="1" dirty="0"/>
              <a:t>		</a:t>
            </a:r>
            <a:r>
              <a:rPr lang="en-US" altLang="cs-CZ" b="1" dirty="0"/>
              <a:t>while (</a:t>
            </a:r>
            <a:r>
              <a:rPr lang="en-US" altLang="cs-CZ" b="1" dirty="0" err="1"/>
              <a:t>TestAndSet</a:t>
            </a:r>
            <a:r>
              <a:rPr lang="en-US" altLang="cs-CZ" b="1" dirty="0"/>
              <a:t>(lock)) ;</a:t>
            </a:r>
          </a:p>
          <a:p>
            <a:pPr>
              <a:buFont typeface="Wingdings" pitchFamily="2" charset="2"/>
              <a:buNone/>
            </a:pPr>
            <a:r>
              <a:rPr lang="en-US" altLang="cs-CZ" b="1" dirty="0"/>
              <a:t>		</a:t>
            </a:r>
            <a:r>
              <a:rPr lang="en-US" altLang="cs-CZ" dirty="0"/>
              <a:t>critical section</a:t>
            </a:r>
          </a:p>
          <a:p>
            <a:pPr>
              <a:buFont typeface="Wingdings" pitchFamily="2" charset="2"/>
              <a:buNone/>
            </a:pPr>
            <a:r>
              <a:rPr lang="en-US" altLang="cs-CZ" b="1" dirty="0"/>
              <a:t>		lock = false;</a:t>
            </a:r>
          </a:p>
          <a:p>
            <a:pPr>
              <a:buFont typeface="Wingdings" pitchFamily="2" charset="2"/>
              <a:buNone/>
            </a:pPr>
            <a:r>
              <a:rPr lang="en-US" altLang="cs-CZ" b="1" dirty="0"/>
              <a:t>		</a:t>
            </a:r>
            <a:r>
              <a:rPr lang="en-US" altLang="cs-CZ" dirty="0"/>
              <a:t>remainder section</a:t>
            </a:r>
          </a:p>
          <a:p>
            <a:pPr>
              <a:buFont typeface="Wingdings" pitchFamily="2" charset="2"/>
              <a:buNone/>
            </a:pPr>
            <a:r>
              <a:rPr lang="en-US" altLang="cs-CZ" b="1" dirty="0"/>
              <a:t>	}</a:t>
            </a:r>
            <a:endParaRPr lang="cs-CZ" altLang="cs-CZ" b="1" dirty="0"/>
          </a:p>
          <a:p>
            <a:endParaRPr lang="cs-CZ" dirty="0"/>
          </a:p>
        </p:txBody>
      </p:sp>
    </p:spTree>
    <p:extLst>
      <p:ext uri="{BB962C8B-B14F-4D97-AF65-F5344CB8AC3E}">
        <p14:creationId xmlns:p14="http://schemas.microsoft.com/office/powerpoint/2010/main" val="3384555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Využití Swap</a:t>
            </a:r>
            <a:endParaRPr lang="cs-CZ" dirty="0"/>
          </a:p>
        </p:txBody>
      </p:sp>
      <p:sp>
        <p:nvSpPr>
          <p:cNvPr id="3" name="Zástupný symbol pro obsah 2"/>
          <p:cNvSpPr>
            <a:spLocks noGrp="1"/>
          </p:cNvSpPr>
          <p:nvPr>
            <p:ph idx="1"/>
          </p:nvPr>
        </p:nvSpPr>
        <p:spPr>
          <a:xfrm>
            <a:off x="457200" y="1600200"/>
            <a:ext cx="8229600" cy="4709120"/>
          </a:xfrm>
        </p:spPr>
        <p:txBody>
          <a:bodyPr>
            <a:normAutofit fontScale="70000" lnSpcReduction="20000"/>
          </a:bodyPr>
          <a:lstStyle/>
          <a:p>
            <a:pPr>
              <a:lnSpc>
                <a:spcPct val="90000"/>
              </a:lnSpc>
            </a:pPr>
            <a:r>
              <a:rPr lang="cs-CZ" altLang="cs-CZ" sz="4000" dirty="0"/>
              <a:t>Sdílená data (inicializováno na </a:t>
            </a:r>
            <a:r>
              <a:rPr lang="cs-CZ" altLang="cs-CZ" sz="4000" dirty="0" err="1"/>
              <a:t>false</a:t>
            </a:r>
            <a:r>
              <a:rPr lang="cs-CZ" altLang="cs-CZ" sz="4000" dirty="0"/>
              <a:t>)</a:t>
            </a:r>
          </a:p>
          <a:p>
            <a:pPr>
              <a:lnSpc>
                <a:spcPct val="90000"/>
              </a:lnSpc>
              <a:buFont typeface="Wingdings" pitchFamily="2" charset="2"/>
              <a:buNone/>
            </a:pPr>
            <a:r>
              <a:rPr lang="cs-CZ" altLang="cs-CZ" sz="4000" dirty="0"/>
              <a:t>                    </a:t>
            </a:r>
            <a:r>
              <a:rPr lang="cs-CZ" altLang="cs-CZ" sz="4000" dirty="0" err="1"/>
              <a:t>boolean</a:t>
            </a:r>
            <a:r>
              <a:rPr lang="cs-CZ" altLang="cs-CZ" sz="4000" dirty="0"/>
              <a:t> </a:t>
            </a:r>
            <a:r>
              <a:rPr lang="cs-CZ" altLang="cs-CZ" sz="4000" dirty="0" err="1"/>
              <a:t>lock</a:t>
            </a:r>
            <a:r>
              <a:rPr lang="cs-CZ" altLang="cs-CZ" sz="4000" dirty="0"/>
              <a:t> = </a:t>
            </a:r>
            <a:r>
              <a:rPr lang="cs-CZ" altLang="cs-CZ" sz="4000" dirty="0" err="1"/>
              <a:t>false</a:t>
            </a:r>
            <a:r>
              <a:rPr lang="en-US" altLang="cs-CZ" sz="4000" dirty="0"/>
              <a:t>;</a:t>
            </a:r>
          </a:p>
          <a:p>
            <a:pPr>
              <a:lnSpc>
                <a:spcPct val="90000"/>
              </a:lnSpc>
              <a:buFont typeface="Wingdings" pitchFamily="2" charset="2"/>
              <a:buNone/>
            </a:pPr>
            <a:r>
              <a:rPr lang="en-US" altLang="cs-CZ" sz="4000" dirty="0"/>
              <a:t>                    </a:t>
            </a:r>
            <a:r>
              <a:rPr lang="en-US" altLang="cs-CZ" sz="4000" dirty="0" err="1"/>
              <a:t>boolean</a:t>
            </a:r>
            <a:r>
              <a:rPr lang="en-US" altLang="cs-CZ" sz="4000" dirty="0"/>
              <a:t> waiting[n];</a:t>
            </a:r>
          </a:p>
          <a:p>
            <a:pPr>
              <a:lnSpc>
                <a:spcPct val="90000"/>
              </a:lnSpc>
            </a:pPr>
            <a:r>
              <a:rPr lang="en-US" altLang="cs-CZ" sz="4000" dirty="0" err="1"/>
              <a:t>Proces</a:t>
            </a:r>
            <a:r>
              <a:rPr lang="en-US" altLang="cs-CZ" sz="4000" dirty="0"/>
              <a:t> P</a:t>
            </a:r>
            <a:r>
              <a:rPr lang="en-US" altLang="cs-CZ" sz="4000" baseline="-25000" dirty="0"/>
              <a:t>i</a:t>
            </a:r>
          </a:p>
          <a:p>
            <a:pPr>
              <a:lnSpc>
                <a:spcPct val="90000"/>
              </a:lnSpc>
              <a:buFont typeface="Wingdings" pitchFamily="2" charset="2"/>
              <a:buNone/>
            </a:pPr>
            <a:r>
              <a:rPr lang="cs-CZ" altLang="cs-CZ" sz="3600" b="1" dirty="0"/>
              <a:t>     </a:t>
            </a:r>
          </a:p>
          <a:p>
            <a:pPr>
              <a:lnSpc>
                <a:spcPct val="90000"/>
              </a:lnSpc>
              <a:buFont typeface="Wingdings" pitchFamily="2" charset="2"/>
              <a:buNone/>
            </a:pPr>
            <a:r>
              <a:rPr lang="cs-CZ" altLang="cs-CZ" sz="3600" b="1" dirty="0"/>
              <a:t>	</a:t>
            </a:r>
            <a:r>
              <a:rPr lang="en-US" altLang="cs-CZ" sz="3600" b="1" dirty="0"/>
              <a:t>do {</a:t>
            </a:r>
          </a:p>
          <a:p>
            <a:pPr>
              <a:lnSpc>
                <a:spcPct val="90000"/>
              </a:lnSpc>
              <a:buFont typeface="Wingdings" pitchFamily="2" charset="2"/>
              <a:buNone/>
            </a:pPr>
            <a:r>
              <a:rPr lang="en-US" altLang="cs-CZ" sz="3600" b="1" dirty="0"/>
              <a:t>	</a:t>
            </a:r>
            <a:r>
              <a:rPr lang="cs-CZ" altLang="cs-CZ" sz="3600" b="1" dirty="0"/>
              <a:t>	</a:t>
            </a:r>
            <a:r>
              <a:rPr lang="en-US" altLang="cs-CZ" sz="3600" b="1" dirty="0"/>
              <a:t>key = true;</a:t>
            </a:r>
          </a:p>
          <a:p>
            <a:pPr>
              <a:lnSpc>
                <a:spcPct val="90000"/>
              </a:lnSpc>
              <a:buFont typeface="Wingdings" pitchFamily="2" charset="2"/>
              <a:buNone/>
            </a:pPr>
            <a:r>
              <a:rPr lang="en-US" altLang="cs-CZ" sz="3600" b="1" dirty="0"/>
              <a:t>		while (key == true) </a:t>
            </a:r>
          </a:p>
          <a:p>
            <a:pPr>
              <a:lnSpc>
                <a:spcPct val="90000"/>
              </a:lnSpc>
              <a:buFont typeface="Wingdings" pitchFamily="2" charset="2"/>
              <a:buNone/>
            </a:pPr>
            <a:r>
              <a:rPr lang="en-US" altLang="cs-CZ" sz="3600" b="1" dirty="0"/>
              <a:t>		</a:t>
            </a:r>
            <a:r>
              <a:rPr lang="cs-CZ" altLang="cs-CZ" sz="3600" b="1" dirty="0"/>
              <a:t>	s</a:t>
            </a:r>
            <a:r>
              <a:rPr lang="en-US" altLang="cs-CZ" sz="3600" b="1" dirty="0" err="1"/>
              <a:t>wap</a:t>
            </a:r>
            <a:r>
              <a:rPr lang="en-US" altLang="cs-CZ" sz="3600" b="1" dirty="0"/>
              <a:t>(lock,</a:t>
            </a:r>
            <a:r>
              <a:rPr lang="cs-CZ" altLang="cs-CZ" sz="3600" b="1" dirty="0"/>
              <a:t> </a:t>
            </a:r>
            <a:r>
              <a:rPr lang="en-US" altLang="cs-CZ" sz="3600" b="1" dirty="0"/>
              <a:t>key);</a:t>
            </a:r>
            <a:endParaRPr lang="cs-CZ" altLang="cs-CZ" sz="3600" b="1" dirty="0"/>
          </a:p>
          <a:p>
            <a:pPr>
              <a:lnSpc>
                <a:spcPct val="90000"/>
              </a:lnSpc>
              <a:buFont typeface="Wingdings" pitchFamily="2" charset="2"/>
              <a:buNone/>
            </a:pPr>
            <a:r>
              <a:rPr lang="cs-CZ" altLang="cs-CZ" sz="3600" b="1" dirty="0"/>
              <a:t>		</a:t>
            </a:r>
            <a:r>
              <a:rPr lang="en-US" altLang="cs-CZ" sz="3600" dirty="0"/>
              <a:t>critical section</a:t>
            </a:r>
          </a:p>
          <a:p>
            <a:pPr>
              <a:lnSpc>
                <a:spcPct val="90000"/>
              </a:lnSpc>
              <a:buFont typeface="Wingdings" pitchFamily="2" charset="2"/>
              <a:buNone/>
            </a:pPr>
            <a:r>
              <a:rPr lang="en-US" altLang="cs-CZ" sz="3600" b="1" dirty="0"/>
              <a:t>		lock = false;</a:t>
            </a:r>
          </a:p>
          <a:p>
            <a:pPr>
              <a:lnSpc>
                <a:spcPct val="90000"/>
              </a:lnSpc>
              <a:buFont typeface="Wingdings" pitchFamily="2" charset="2"/>
              <a:buNone/>
            </a:pPr>
            <a:r>
              <a:rPr lang="en-US" altLang="cs-CZ" sz="3600" b="1" dirty="0"/>
              <a:t>		</a:t>
            </a:r>
            <a:r>
              <a:rPr lang="en-US" altLang="cs-CZ" sz="3600" dirty="0"/>
              <a:t>remainder section</a:t>
            </a:r>
          </a:p>
          <a:p>
            <a:pPr>
              <a:lnSpc>
                <a:spcPct val="90000"/>
              </a:lnSpc>
              <a:buFont typeface="Wingdings" pitchFamily="2" charset="2"/>
              <a:buNone/>
            </a:pPr>
            <a:r>
              <a:rPr lang="en-US" altLang="cs-CZ" sz="3600" b="1" dirty="0"/>
              <a:t>	}</a:t>
            </a:r>
          </a:p>
          <a:p>
            <a:endParaRPr lang="cs-CZ" dirty="0"/>
          </a:p>
        </p:txBody>
      </p:sp>
    </p:spTree>
    <p:extLst>
      <p:ext uri="{BB962C8B-B14F-4D97-AF65-F5344CB8AC3E}">
        <p14:creationId xmlns:p14="http://schemas.microsoft.com/office/powerpoint/2010/main" val="3511537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Situace bez podpory OS</a:t>
            </a:r>
            <a:endParaRPr lang="cs-CZ" dirty="0"/>
          </a:p>
        </p:txBody>
      </p:sp>
      <p:sp>
        <p:nvSpPr>
          <p:cNvPr id="3" name="Zástupný symbol pro obsah 2"/>
          <p:cNvSpPr>
            <a:spLocks noGrp="1"/>
          </p:cNvSpPr>
          <p:nvPr>
            <p:ph idx="1"/>
          </p:nvPr>
        </p:nvSpPr>
        <p:spPr>
          <a:xfrm>
            <a:off x="457200" y="1600200"/>
            <a:ext cx="8229600" cy="4781128"/>
          </a:xfrm>
        </p:spPr>
        <p:txBody>
          <a:bodyPr>
            <a:normAutofit fontScale="85000" lnSpcReduction="10000"/>
          </a:bodyPr>
          <a:lstStyle/>
          <a:p>
            <a:r>
              <a:rPr lang="cs-CZ" dirty="0"/>
              <a:t>Nedostatek softwarového řešení</a:t>
            </a:r>
          </a:p>
          <a:p>
            <a:pPr lvl="1"/>
            <a:r>
              <a:rPr lang="cs-CZ" dirty="0"/>
              <a:t>Procesy, které žádají o vstup do svých KS to dělají metodou „busy </a:t>
            </a:r>
            <a:r>
              <a:rPr lang="cs-CZ" dirty="0" err="1"/>
              <a:t>waiting</a:t>
            </a:r>
            <a:r>
              <a:rPr lang="cs-CZ" dirty="0"/>
              <a:t>“</a:t>
            </a:r>
          </a:p>
          <a:p>
            <a:pPr lvl="1"/>
            <a:r>
              <a:rPr lang="cs-CZ" dirty="0"/>
              <a:t>Po nezanedbatelnou dobu spotřebovávají čas procesoru</a:t>
            </a:r>
          </a:p>
          <a:p>
            <a:r>
              <a:rPr lang="cs-CZ" dirty="0"/>
              <a:t>Speciální instrukce</a:t>
            </a:r>
          </a:p>
          <a:p>
            <a:pPr lvl="1"/>
            <a:r>
              <a:rPr lang="cs-CZ" dirty="0"/>
              <a:t>Výhody</a:t>
            </a:r>
          </a:p>
          <a:p>
            <a:pPr lvl="2"/>
            <a:r>
              <a:rPr lang="cs-CZ" dirty="0"/>
              <a:t>Vhodné i pro multiprocesory (na rozdíl od prostého maskování/povolení přerušení)</a:t>
            </a:r>
          </a:p>
          <a:p>
            <a:pPr lvl="1"/>
            <a:r>
              <a:rPr lang="cs-CZ" dirty="0"/>
              <a:t>Nevýhody</a:t>
            </a:r>
          </a:p>
          <a:p>
            <a:pPr lvl="2"/>
            <a:r>
              <a:rPr lang="cs-CZ" dirty="0"/>
              <a:t>Opět „busy </a:t>
            </a:r>
            <a:r>
              <a:rPr lang="cs-CZ" dirty="0" err="1"/>
              <a:t>waiting</a:t>
            </a:r>
            <a:r>
              <a:rPr lang="cs-CZ" dirty="0"/>
              <a:t>“</a:t>
            </a:r>
          </a:p>
          <a:p>
            <a:pPr lvl="2"/>
            <a:r>
              <a:rPr lang="cs-CZ" dirty="0"/>
              <a:t>Možnost stárnutí – náhodnost řešení konfliktu</a:t>
            </a:r>
          </a:p>
          <a:p>
            <a:pPr lvl="2"/>
            <a:r>
              <a:rPr lang="cs-CZ" dirty="0"/>
              <a:t>Možnost uváznutí v prioritním prostředí (proces v KS nedostává čas CPU)</a:t>
            </a:r>
          </a:p>
        </p:txBody>
      </p:sp>
    </p:spTree>
    <p:extLst>
      <p:ext uri="{BB962C8B-B14F-4D97-AF65-F5344CB8AC3E}">
        <p14:creationId xmlns:p14="http://schemas.microsoft.com/office/powerpoint/2010/main" val="204782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tLang="cs-CZ" dirty="0" err="1"/>
              <a:t>Paraleln</a:t>
            </a:r>
            <a:r>
              <a:rPr lang="cs-CZ" altLang="cs-CZ" dirty="0"/>
              <a:t>í běh procesů (2)</a:t>
            </a:r>
            <a:endParaRPr lang="cs-CZ" dirty="0"/>
          </a:p>
        </p:txBody>
      </p:sp>
      <p:sp>
        <p:nvSpPr>
          <p:cNvPr id="3" name="Zástupný symbol pro obsah 2"/>
          <p:cNvSpPr>
            <a:spLocks noGrp="1"/>
          </p:cNvSpPr>
          <p:nvPr>
            <p:ph idx="1"/>
          </p:nvPr>
        </p:nvSpPr>
        <p:spPr/>
        <p:txBody>
          <a:bodyPr>
            <a:normAutofit/>
          </a:bodyPr>
          <a:lstStyle/>
          <a:p>
            <a:r>
              <a:rPr lang="cs-CZ" dirty="0"/>
              <a:t>Sdílení prostředků</a:t>
            </a:r>
          </a:p>
          <a:p>
            <a:pPr lvl="1"/>
            <a:r>
              <a:rPr lang="cs-CZ" dirty="0"/>
              <a:t>Procesy používají a modifikují sdílená data</a:t>
            </a:r>
          </a:p>
          <a:p>
            <a:pPr lvl="1"/>
            <a:r>
              <a:rPr lang="cs-CZ" dirty="0"/>
              <a:t>Operace zápisu musí být vzájemně výlučné</a:t>
            </a:r>
          </a:p>
          <a:p>
            <a:pPr lvl="1"/>
            <a:r>
              <a:rPr lang="cs-CZ" dirty="0"/>
              <a:t>Operace zápisu musí být vzájemně výlučné s operacemi čtení</a:t>
            </a:r>
          </a:p>
          <a:p>
            <a:pPr lvl="1"/>
            <a:r>
              <a:rPr lang="cs-CZ" dirty="0"/>
              <a:t>Operace čtení mohou být realizovány souběžně</a:t>
            </a:r>
          </a:p>
          <a:p>
            <a:pPr lvl="1"/>
            <a:r>
              <a:rPr lang="cs-CZ" dirty="0"/>
              <a:t>Pro zabezpečení integrity dat se používají kritické sekce</a:t>
            </a:r>
          </a:p>
          <a:p>
            <a:endParaRPr lang="cs-CZ" dirty="0"/>
          </a:p>
        </p:txBody>
      </p:sp>
    </p:spTree>
    <p:extLst>
      <p:ext uri="{BB962C8B-B14F-4D97-AF65-F5344CB8AC3E}">
        <p14:creationId xmlns:p14="http://schemas.microsoft.com/office/powerpoint/2010/main" val="8044024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Semafory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a:t>Synchronizační nástroj, který lze implementovat i bez „busy </a:t>
            </a:r>
            <a:r>
              <a:rPr lang="cs-CZ" dirty="0" err="1"/>
              <a:t>waiting</a:t>
            </a:r>
            <a:r>
              <a:rPr lang="cs-CZ" dirty="0"/>
              <a:t>“</a:t>
            </a:r>
          </a:p>
          <a:p>
            <a:pPr lvl="1"/>
            <a:r>
              <a:rPr lang="cs-CZ" dirty="0"/>
              <a:t>Proces je (operačním systémem) „uspán“ a „probuzen“</a:t>
            </a:r>
          </a:p>
          <a:p>
            <a:pPr lvl="1"/>
            <a:r>
              <a:rPr lang="cs-CZ" dirty="0"/>
              <a:t>Tj. řešení na úrovni OS</a:t>
            </a:r>
          </a:p>
          <a:p>
            <a:r>
              <a:rPr lang="cs-CZ" dirty="0"/>
              <a:t>Definice</a:t>
            </a:r>
          </a:p>
          <a:p>
            <a:pPr lvl="1"/>
            <a:r>
              <a:rPr lang="cs-CZ" dirty="0" err="1"/>
              <a:t>Semaphore</a:t>
            </a:r>
            <a:r>
              <a:rPr lang="cs-CZ" dirty="0"/>
              <a:t> S : </a:t>
            </a:r>
            <a:r>
              <a:rPr lang="cs-CZ" dirty="0" err="1"/>
              <a:t>integer</a:t>
            </a:r>
            <a:endParaRPr lang="cs-CZ" dirty="0"/>
          </a:p>
          <a:p>
            <a:r>
              <a:rPr lang="cs-CZ" dirty="0"/>
              <a:t>Lze ho zpřístupnit pouze pomocí dvou atomických operací</a:t>
            </a:r>
          </a:p>
          <a:p>
            <a:pPr>
              <a:lnSpc>
                <a:spcPct val="80000"/>
              </a:lnSpc>
              <a:buFont typeface="Wingdings" pitchFamily="2" charset="2"/>
              <a:buNone/>
            </a:pPr>
            <a:r>
              <a:rPr lang="cs-CZ" altLang="cs-CZ" b="1" dirty="0"/>
              <a:t>		</a:t>
            </a:r>
            <a:r>
              <a:rPr lang="cs-CZ" altLang="cs-CZ" b="1" dirty="0" err="1"/>
              <a:t>wait</a:t>
            </a:r>
            <a:r>
              <a:rPr lang="cs-CZ" altLang="cs-CZ" b="1" dirty="0"/>
              <a:t> (S):</a:t>
            </a:r>
            <a:r>
              <a:rPr lang="en-US" altLang="cs-CZ" dirty="0"/>
              <a:t>                                   </a:t>
            </a:r>
            <a:r>
              <a:rPr lang="en-US" altLang="cs-CZ" b="1" dirty="0"/>
              <a:t>signal(S):</a:t>
            </a:r>
            <a:endParaRPr lang="cs-CZ" altLang="cs-CZ" b="1" dirty="0"/>
          </a:p>
          <a:p>
            <a:pPr>
              <a:lnSpc>
                <a:spcPct val="80000"/>
              </a:lnSpc>
              <a:buFont typeface="Wingdings" pitchFamily="2" charset="2"/>
              <a:buNone/>
            </a:pPr>
            <a:r>
              <a:rPr lang="cs-CZ" altLang="cs-CZ" dirty="0"/>
              <a:t>      	    </a:t>
            </a:r>
            <a:r>
              <a:rPr lang="cs-CZ" altLang="cs-CZ" dirty="0" err="1"/>
              <a:t>while</a:t>
            </a:r>
            <a:r>
              <a:rPr lang="cs-CZ" altLang="cs-CZ" dirty="0"/>
              <a:t> S </a:t>
            </a:r>
            <a:r>
              <a:rPr lang="cs-CZ" altLang="cs-CZ" dirty="0">
                <a:cs typeface="Arial" charset="0"/>
              </a:rPr>
              <a:t>≤ 0 do no-op</a:t>
            </a:r>
            <a:r>
              <a:rPr lang="en-US" altLang="cs-CZ" dirty="0">
                <a:cs typeface="Arial" charset="0"/>
              </a:rPr>
              <a:t>;                  S++;</a:t>
            </a:r>
          </a:p>
          <a:p>
            <a:pPr>
              <a:lnSpc>
                <a:spcPct val="80000"/>
              </a:lnSpc>
              <a:buFont typeface="Wingdings" pitchFamily="2" charset="2"/>
              <a:buNone/>
            </a:pPr>
            <a:r>
              <a:rPr lang="en-US" altLang="cs-CZ" dirty="0">
                <a:cs typeface="Arial" charset="0"/>
              </a:rPr>
              <a:t>      </a:t>
            </a:r>
            <a:r>
              <a:rPr lang="cs-CZ" altLang="cs-CZ" dirty="0">
                <a:cs typeface="Arial" charset="0"/>
              </a:rPr>
              <a:t>	    </a:t>
            </a:r>
            <a:r>
              <a:rPr lang="en-US" altLang="cs-CZ" dirty="0">
                <a:cs typeface="Arial" charset="0"/>
              </a:rPr>
              <a:t>S--;</a:t>
            </a:r>
            <a:endParaRPr lang="cs-CZ" altLang="cs-CZ" dirty="0">
              <a:cs typeface="Arial" charset="0"/>
            </a:endParaRPr>
          </a:p>
          <a:p>
            <a:endParaRPr lang="cs-CZ" dirty="0"/>
          </a:p>
        </p:txBody>
      </p:sp>
    </p:spTree>
    <p:extLst>
      <p:ext uri="{BB962C8B-B14F-4D97-AF65-F5344CB8AC3E}">
        <p14:creationId xmlns:p14="http://schemas.microsoft.com/office/powerpoint/2010/main" val="1201608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tLang="cs-CZ" dirty="0" err="1"/>
              <a:t>Kritick</a:t>
            </a:r>
            <a:r>
              <a:rPr lang="cs-CZ" altLang="cs-CZ" dirty="0"/>
              <a:t>á sekce</a:t>
            </a:r>
            <a:endParaRPr lang="cs-CZ" dirty="0"/>
          </a:p>
        </p:txBody>
      </p:sp>
      <p:sp>
        <p:nvSpPr>
          <p:cNvPr id="3" name="Zástupný symbol pro obsah 2"/>
          <p:cNvSpPr>
            <a:spLocks noGrp="1"/>
          </p:cNvSpPr>
          <p:nvPr>
            <p:ph idx="1"/>
          </p:nvPr>
        </p:nvSpPr>
        <p:spPr/>
        <p:txBody>
          <a:bodyPr>
            <a:normAutofit fontScale="92500" lnSpcReduction="20000"/>
          </a:bodyPr>
          <a:lstStyle/>
          <a:p>
            <a:r>
              <a:rPr lang="cs-CZ" altLang="cs-CZ" dirty="0"/>
              <a:t>Sdílená data</a:t>
            </a:r>
          </a:p>
          <a:p>
            <a:pPr>
              <a:buFont typeface="Wingdings" pitchFamily="2" charset="2"/>
              <a:buNone/>
            </a:pPr>
            <a:r>
              <a:rPr lang="cs-CZ" altLang="cs-CZ" dirty="0"/>
              <a:t>		</a:t>
            </a:r>
            <a:r>
              <a:rPr lang="cs-CZ" altLang="cs-CZ" dirty="0" err="1"/>
              <a:t>semaphore</a:t>
            </a:r>
            <a:r>
              <a:rPr lang="cs-CZ" altLang="cs-CZ" dirty="0"/>
              <a:t> </a:t>
            </a:r>
            <a:r>
              <a:rPr lang="cs-CZ" altLang="cs-CZ" dirty="0" err="1"/>
              <a:t>mutex</a:t>
            </a:r>
            <a:r>
              <a:rPr lang="en-US" altLang="cs-CZ" dirty="0"/>
              <a:t>;     // </a:t>
            </a:r>
            <a:r>
              <a:rPr lang="en-US" altLang="cs-CZ" dirty="0" err="1"/>
              <a:t>po</a:t>
            </a:r>
            <a:r>
              <a:rPr lang="cs-CZ" altLang="cs-CZ" dirty="0" err="1"/>
              <a:t>čátečně</a:t>
            </a:r>
            <a:r>
              <a:rPr lang="cs-CZ" altLang="cs-CZ" dirty="0"/>
              <a:t> </a:t>
            </a:r>
            <a:r>
              <a:rPr lang="cs-CZ" altLang="cs-CZ" dirty="0" err="1"/>
              <a:t>mutex</a:t>
            </a:r>
            <a:r>
              <a:rPr lang="cs-CZ" altLang="cs-CZ" dirty="0"/>
              <a:t> = 1 </a:t>
            </a:r>
          </a:p>
          <a:p>
            <a:r>
              <a:rPr lang="cs-CZ" altLang="cs-CZ" dirty="0"/>
              <a:t>Proces </a:t>
            </a:r>
            <a:r>
              <a:rPr lang="cs-CZ" altLang="cs-CZ" dirty="0" err="1"/>
              <a:t>P</a:t>
            </a:r>
            <a:r>
              <a:rPr lang="cs-CZ" altLang="cs-CZ" baseline="-25000" dirty="0" err="1"/>
              <a:t>i</a:t>
            </a:r>
            <a:r>
              <a:rPr lang="cs-CZ" altLang="cs-CZ" dirty="0"/>
              <a:t>:</a:t>
            </a:r>
          </a:p>
          <a:p>
            <a:pPr>
              <a:buFont typeface="Wingdings" pitchFamily="2" charset="2"/>
              <a:buNone/>
            </a:pPr>
            <a:r>
              <a:rPr lang="cs-CZ" altLang="cs-CZ" dirty="0"/>
              <a:t>		</a:t>
            </a:r>
            <a:r>
              <a:rPr lang="en-US" altLang="cs-CZ" dirty="0"/>
              <a:t>do {</a:t>
            </a:r>
          </a:p>
          <a:p>
            <a:pPr>
              <a:buFont typeface="Wingdings" pitchFamily="2" charset="2"/>
              <a:buNone/>
            </a:pPr>
            <a:r>
              <a:rPr lang="en-US" altLang="cs-CZ" dirty="0"/>
              <a:t>         </a:t>
            </a:r>
            <a:r>
              <a:rPr lang="cs-CZ" altLang="cs-CZ" dirty="0"/>
              <a:t>		</a:t>
            </a:r>
            <a:r>
              <a:rPr lang="en-US" altLang="cs-CZ" b="1" dirty="0"/>
              <a:t>wait(</a:t>
            </a:r>
            <a:r>
              <a:rPr lang="en-US" altLang="cs-CZ" b="1" dirty="0" err="1"/>
              <a:t>mutex</a:t>
            </a:r>
            <a:r>
              <a:rPr lang="en-US" altLang="cs-CZ" b="1" dirty="0"/>
              <a:t>);</a:t>
            </a:r>
          </a:p>
          <a:p>
            <a:pPr>
              <a:buFont typeface="Wingdings" pitchFamily="2" charset="2"/>
              <a:buNone/>
            </a:pPr>
            <a:r>
              <a:rPr lang="en-US" altLang="cs-CZ" dirty="0"/>
              <a:t>                </a:t>
            </a:r>
            <a:r>
              <a:rPr lang="cs-CZ" altLang="cs-CZ" dirty="0"/>
              <a:t>	</a:t>
            </a:r>
            <a:r>
              <a:rPr lang="en-US" altLang="cs-CZ" dirty="0"/>
              <a:t>critical section</a:t>
            </a:r>
          </a:p>
          <a:p>
            <a:pPr>
              <a:buFont typeface="Wingdings" pitchFamily="2" charset="2"/>
              <a:buNone/>
            </a:pPr>
            <a:r>
              <a:rPr lang="cs-CZ" altLang="cs-CZ" dirty="0"/>
              <a:t>		</a:t>
            </a:r>
            <a:r>
              <a:rPr lang="en-US" altLang="cs-CZ" dirty="0"/>
              <a:t>        </a:t>
            </a:r>
            <a:r>
              <a:rPr lang="cs-CZ" altLang="cs-CZ" dirty="0"/>
              <a:t>	</a:t>
            </a:r>
            <a:r>
              <a:rPr lang="en-US" altLang="cs-CZ" b="1" dirty="0"/>
              <a:t>signal(</a:t>
            </a:r>
            <a:r>
              <a:rPr lang="en-US" altLang="cs-CZ" b="1" dirty="0" err="1"/>
              <a:t>mutex</a:t>
            </a:r>
            <a:r>
              <a:rPr lang="en-US" altLang="cs-CZ" b="1" dirty="0"/>
              <a:t>);</a:t>
            </a:r>
          </a:p>
          <a:p>
            <a:pPr>
              <a:buFont typeface="Wingdings" pitchFamily="2" charset="2"/>
              <a:buNone/>
            </a:pPr>
            <a:r>
              <a:rPr lang="cs-CZ" altLang="cs-CZ" dirty="0"/>
              <a:t>		</a:t>
            </a:r>
            <a:r>
              <a:rPr lang="en-US" altLang="cs-CZ" dirty="0"/>
              <a:t>           remainder section</a:t>
            </a:r>
          </a:p>
          <a:p>
            <a:pPr>
              <a:buFont typeface="Wingdings" pitchFamily="2" charset="2"/>
              <a:buNone/>
            </a:pPr>
            <a:r>
              <a:rPr lang="cs-CZ" altLang="cs-CZ" dirty="0"/>
              <a:t>		</a:t>
            </a:r>
            <a:r>
              <a:rPr lang="en-US" altLang="cs-CZ" dirty="0"/>
              <a:t>} while (1);</a:t>
            </a:r>
            <a:endParaRPr lang="cs-CZ" altLang="cs-CZ" dirty="0"/>
          </a:p>
        </p:txBody>
      </p:sp>
    </p:spTree>
    <p:extLst>
      <p:ext uri="{BB962C8B-B14F-4D97-AF65-F5344CB8AC3E}">
        <p14:creationId xmlns:p14="http://schemas.microsoft.com/office/powerpoint/2010/main" val="2574006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Uváznutí a stárnutí</a:t>
            </a:r>
            <a:endParaRPr lang="cs-CZ" dirty="0"/>
          </a:p>
        </p:txBody>
      </p:sp>
      <p:sp>
        <p:nvSpPr>
          <p:cNvPr id="3" name="Zástupný symbol pro obsah 2"/>
          <p:cNvSpPr>
            <a:spLocks noGrp="1"/>
          </p:cNvSpPr>
          <p:nvPr>
            <p:ph idx="1"/>
          </p:nvPr>
        </p:nvSpPr>
        <p:spPr>
          <a:xfrm>
            <a:off x="457200" y="1600200"/>
            <a:ext cx="8229600" cy="4853136"/>
          </a:xfrm>
        </p:spPr>
        <p:txBody>
          <a:bodyPr>
            <a:normAutofit fontScale="77500" lnSpcReduction="20000"/>
          </a:bodyPr>
          <a:lstStyle/>
          <a:p>
            <a:r>
              <a:rPr lang="cs-CZ" dirty="0"/>
              <a:t>Uváznutí</a:t>
            </a:r>
          </a:p>
          <a:p>
            <a:pPr lvl="1"/>
            <a:r>
              <a:rPr lang="cs-CZ" dirty="0"/>
              <a:t>Dva nebo více procesů neomezeně dlouho čekají na událost, kterou může generovat pouze jeden z čekajících procesů</a:t>
            </a:r>
          </a:p>
          <a:p>
            <a:pPr lvl="1"/>
            <a:r>
              <a:rPr lang="cs-CZ" dirty="0"/>
              <a:t>Nechť S a Q jsou dva semafory inicializované na 1</a:t>
            </a:r>
          </a:p>
          <a:p>
            <a:pPr marL="0" indent="0">
              <a:buNone/>
            </a:pPr>
            <a:r>
              <a:rPr lang="cs-CZ" dirty="0"/>
              <a:t>		   P</a:t>
            </a:r>
            <a:r>
              <a:rPr lang="cs-CZ" baseline="-25000" dirty="0"/>
              <a:t>0</a:t>
            </a:r>
            <a:r>
              <a:rPr lang="cs-CZ" dirty="0"/>
              <a:t>		   P</a:t>
            </a:r>
            <a:r>
              <a:rPr lang="cs-CZ" baseline="-25000" dirty="0"/>
              <a:t>1</a:t>
            </a:r>
          </a:p>
          <a:p>
            <a:pPr marL="0" indent="0">
              <a:buNone/>
            </a:pPr>
            <a:r>
              <a:rPr lang="cs-CZ" dirty="0"/>
              <a:t>		</a:t>
            </a:r>
            <a:r>
              <a:rPr lang="cs-CZ" dirty="0" err="1"/>
              <a:t>wait</a:t>
            </a:r>
            <a:r>
              <a:rPr lang="cs-CZ" dirty="0"/>
              <a:t>(S);	</a:t>
            </a:r>
            <a:r>
              <a:rPr lang="cs-CZ" dirty="0" err="1"/>
              <a:t>wait</a:t>
            </a:r>
            <a:r>
              <a:rPr lang="cs-CZ" dirty="0"/>
              <a:t>(Q);</a:t>
            </a:r>
          </a:p>
          <a:p>
            <a:pPr marL="0" indent="0">
              <a:buNone/>
            </a:pPr>
            <a:r>
              <a:rPr lang="cs-CZ" dirty="0"/>
              <a:t>		</a:t>
            </a:r>
            <a:r>
              <a:rPr lang="cs-CZ" dirty="0" err="1"/>
              <a:t>wait</a:t>
            </a:r>
            <a:r>
              <a:rPr lang="cs-CZ" dirty="0"/>
              <a:t>(Q);	</a:t>
            </a:r>
            <a:r>
              <a:rPr lang="cs-CZ" dirty="0" err="1"/>
              <a:t>wait</a:t>
            </a:r>
            <a:r>
              <a:rPr lang="cs-CZ" dirty="0"/>
              <a:t>(S);</a:t>
            </a:r>
          </a:p>
          <a:p>
            <a:pPr marL="0" indent="0">
              <a:buNone/>
            </a:pPr>
            <a:r>
              <a:rPr lang="cs-CZ" dirty="0"/>
              <a:t>		    </a:t>
            </a:r>
            <a:r>
              <a:rPr lang="en-US" altLang="cs-CZ" dirty="0">
                <a:sym typeface="MT Extra" pitchFamily="18" charset="2"/>
              </a:rPr>
              <a:t></a:t>
            </a:r>
            <a:r>
              <a:rPr lang="cs-CZ" altLang="cs-CZ" dirty="0">
                <a:sym typeface="MT Extra" pitchFamily="18" charset="2"/>
              </a:rPr>
              <a:t> </a:t>
            </a:r>
            <a:r>
              <a:rPr lang="en-US" altLang="cs-CZ" dirty="0">
                <a:sym typeface="MT Extra" pitchFamily="18" charset="2"/>
              </a:rPr>
              <a:t> </a:t>
            </a:r>
            <a:r>
              <a:rPr lang="cs-CZ" dirty="0"/>
              <a:t>	 	    </a:t>
            </a:r>
            <a:r>
              <a:rPr lang="en-US" altLang="cs-CZ" dirty="0">
                <a:sym typeface="MT Extra" pitchFamily="18" charset="2"/>
              </a:rPr>
              <a:t></a:t>
            </a:r>
            <a:endParaRPr lang="cs-CZ" dirty="0"/>
          </a:p>
          <a:p>
            <a:pPr marL="0" indent="0">
              <a:buNone/>
            </a:pPr>
            <a:r>
              <a:rPr lang="cs-CZ" dirty="0"/>
              <a:t>		</a:t>
            </a:r>
            <a:r>
              <a:rPr lang="cs-CZ" dirty="0" err="1"/>
              <a:t>signal</a:t>
            </a:r>
            <a:r>
              <a:rPr lang="cs-CZ" dirty="0"/>
              <a:t>(S);	</a:t>
            </a:r>
            <a:r>
              <a:rPr lang="cs-CZ" dirty="0" err="1"/>
              <a:t>signal</a:t>
            </a:r>
            <a:r>
              <a:rPr lang="cs-CZ" dirty="0"/>
              <a:t>(Q);</a:t>
            </a:r>
          </a:p>
          <a:p>
            <a:pPr marL="0" indent="0">
              <a:buNone/>
            </a:pPr>
            <a:r>
              <a:rPr lang="cs-CZ" dirty="0"/>
              <a:t>		</a:t>
            </a:r>
            <a:r>
              <a:rPr lang="cs-CZ" dirty="0" err="1"/>
              <a:t>signal</a:t>
            </a:r>
            <a:r>
              <a:rPr lang="cs-CZ" dirty="0"/>
              <a:t>(Q)	</a:t>
            </a:r>
            <a:r>
              <a:rPr lang="cs-CZ" dirty="0" err="1"/>
              <a:t>signal</a:t>
            </a:r>
            <a:r>
              <a:rPr lang="cs-CZ" dirty="0"/>
              <a:t>(S);</a:t>
            </a:r>
          </a:p>
          <a:p>
            <a:r>
              <a:rPr lang="cs-CZ" dirty="0"/>
              <a:t>Stárnutí</a:t>
            </a:r>
          </a:p>
          <a:p>
            <a:pPr lvl="1"/>
            <a:r>
              <a:rPr lang="cs-CZ" dirty="0"/>
              <a:t>Neomezené blokování, proces nemusí být odstraněný z fronty na semafor nikdy (předbíhání vyššími prioritami, …)</a:t>
            </a:r>
          </a:p>
          <a:p>
            <a:endParaRPr lang="cs-CZ" dirty="0"/>
          </a:p>
        </p:txBody>
      </p:sp>
    </p:spTree>
    <p:extLst>
      <p:ext uri="{BB962C8B-B14F-4D97-AF65-F5344CB8AC3E}">
        <p14:creationId xmlns:p14="http://schemas.microsoft.com/office/powerpoint/2010/main" val="40583149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Problémy se semafory</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Semafory jsou mocný nástroj pro dosažení vzájemného vyloučení a koordinaci procesů</a:t>
            </a:r>
          </a:p>
          <a:p>
            <a:r>
              <a:rPr lang="cs-CZ" dirty="0"/>
              <a:t>Operace </a:t>
            </a:r>
            <a:r>
              <a:rPr lang="cs-CZ" dirty="0" err="1"/>
              <a:t>wait</a:t>
            </a:r>
            <a:r>
              <a:rPr lang="cs-CZ" dirty="0"/>
              <a:t>(S) a </a:t>
            </a:r>
            <a:r>
              <a:rPr lang="cs-CZ" dirty="0" err="1"/>
              <a:t>signal</a:t>
            </a:r>
            <a:r>
              <a:rPr lang="cs-CZ" dirty="0"/>
              <a:t> (S) jsou prováděny více procesy a jejich účinek nemusí být vždy explicitně zřejmý</a:t>
            </a:r>
          </a:p>
          <a:p>
            <a:pPr lvl="1"/>
            <a:r>
              <a:rPr lang="cs-CZ" dirty="0"/>
              <a:t>Semafor s explicitním ovládáním </a:t>
            </a:r>
            <a:r>
              <a:rPr lang="cs-CZ" dirty="0" err="1"/>
              <a:t>wait</a:t>
            </a:r>
            <a:r>
              <a:rPr lang="cs-CZ" dirty="0"/>
              <a:t>/</a:t>
            </a:r>
            <a:r>
              <a:rPr lang="cs-CZ" dirty="0" err="1"/>
              <a:t>signal</a:t>
            </a:r>
            <a:r>
              <a:rPr lang="cs-CZ" dirty="0"/>
              <a:t> je nástroj nízké úrovně</a:t>
            </a:r>
          </a:p>
          <a:p>
            <a:r>
              <a:rPr lang="cs-CZ" dirty="0"/>
              <a:t>Chybné použití semaforu v jednom procesu hroutí souhru všech spolupracujících procesů</a:t>
            </a:r>
          </a:p>
          <a:p>
            <a:r>
              <a:rPr lang="cs-CZ" dirty="0"/>
              <a:t>Patologické případy použití semaforů</a:t>
            </a:r>
          </a:p>
          <a:p>
            <a:pPr>
              <a:lnSpc>
                <a:spcPct val="80000"/>
              </a:lnSpc>
              <a:buFont typeface="Wingdings" pitchFamily="2" charset="2"/>
              <a:buNone/>
            </a:pPr>
            <a:r>
              <a:rPr lang="cs-CZ" altLang="cs-CZ" dirty="0"/>
              <a:t>		</a:t>
            </a:r>
            <a:r>
              <a:rPr lang="cs-CZ" altLang="cs-CZ" dirty="0" err="1"/>
              <a:t>wait</a:t>
            </a:r>
            <a:r>
              <a:rPr lang="en-US" altLang="cs-CZ" dirty="0"/>
              <a:t>(x)</a:t>
            </a:r>
            <a:r>
              <a:rPr lang="cs-CZ" altLang="cs-CZ" dirty="0"/>
              <a:t>			</a:t>
            </a:r>
            <a:r>
              <a:rPr lang="en-US" altLang="cs-CZ" dirty="0"/>
              <a:t>wait(x)</a:t>
            </a:r>
            <a:r>
              <a:rPr lang="cs-CZ" altLang="cs-CZ" dirty="0"/>
              <a:t>			</a:t>
            </a:r>
            <a:r>
              <a:rPr lang="cs-CZ" altLang="cs-CZ" dirty="0" err="1"/>
              <a:t>signal</a:t>
            </a:r>
            <a:r>
              <a:rPr lang="cs-CZ" altLang="cs-CZ" dirty="0"/>
              <a:t>(x)</a:t>
            </a:r>
          </a:p>
          <a:p>
            <a:pPr>
              <a:lnSpc>
                <a:spcPct val="80000"/>
              </a:lnSpc>
              <a:buFont typeface="Wingdings" pitchFamily="2" charset="2"/>
              <a:buNone/>
            </a:pPr>
            <a:r>
              <a:rPr lang="cs-CZ" altLang="cs-CZ" dirty="0"/>
              <a:t>		...	</a:t>
            </a:r>
            <a:r>
              <a:rPr lang="en-US" altLang="cs-CZ" dirty="0"/>
              <a:t>                      	</a:t>
            </a:r>
            <a:r>
              <a:rPr lang="cs-CZ" altLang="cs-CZ" dirty="0"/>
              <a:t>...			...</a:t>
            </a:r>
            <a:endParaRPr lang="en-US" altLang="cs-CZ" dirty="0"/>
          </a:p>
          <a:p>
            <a:pPr>
              <a:lnSpc>
                <a:spcPct val="80000"/>
              </a:lnSpc>
              <a:buFont typeface="Wingdings" pitchFamily="2" charset="2"/>
              <a:buNone/>
            </a:pPr>
            <a:r>
              <a:rPr lang="cs-CZ" altLang="cs-CZ" dirty="0"/>
              <a:t>		</a:t>
            </a:r>
            <a:r>
              <a:rPr lang="en-US" altLang="cs-CZ" dirty="0"/>
              <a:t>wait(x)                          signal(y)</a:t>
            </a:r>
            <a:r>
              <a:rPr lang="cs-CZ" altLang="cs-CZ" dirty="0"/>
              <a:t>		</a:t>
            </a:r>
            <a:r>
              <a:rPr lang="cs-CZ" altLang="cs-CZ" dirty="0" err="1"/>
              <a:t>signal</a:t>
            </a:r>
            <a:r>
              <a:rPr lang="cs-CZ" altLang="cs-CZ" dirty="0"/>
              <a:t>(x)</a:t>
            </a:r>
            <a:endParaRPr lang="cs-CZ" dirty="0"/>
          </a:p>
        </p:txBody>
      </p:sp>
    </p:spTree>
    <p:extLst>
      <p:ext uri="{BB962C8B-B14F-4D97-AF65-F5344CB8AC3E}">
        <p14:creationId xmlns:p14="http://schemas.microsoft.com/office/powerpoint/2010/main" val="578453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Problém uváznutí (1)</a:t>
            </a:r>
            <a:endParaRPr lang="cs-CZ" dirty="0"/>
          </a:p>
        </p:txBody>
      </p:sp>
      <p:sp>
        <p:nvSpPr>
          <p:cNvPr id="3" name="Zástupný symbol pro obsah 2"/>
          <p:cNvSpPr>
            <a:spLocks noGrp="1"/>
          </p:cNvSpPr>
          <p:nvPr>
            <p:ph idx="1"/>
          </p:nvPr>
        </p:nvSpPr>
        <p:spPr/>
        <p:txBody>
          <a:bodyPr>
            <a:normAutofit/>
          </a:bodyPr>
          <a:lstStyle/>
          <a:p>
            <a:r>
              <a:rPr lang="cs-CZ" dirty="0"/>
              <a:t>Existuje množina blokovaných procesů, každý proces vlastní nějaký prostředek (zdroj) a čeká na zdroj držený jiným procesem z této množiny</a:t>
            </a:r>
          </a:p>
          <a:p>
            <a:r>
              <a:rPr lang="cs-CZ" dirty="0"/>
              <a:t>Příklad 1</a:t>
            </a:r>
          </a:p>
          <a:p>
            <a:pPr lvl="1"/>
            <a:r>
              <a:rPr lang="cs-CZ" dirty="0"/>
              <a:t>V systému existují 2 páskové mechaniky</a:t>
            </a:r>
          </a:p>
          <a:p>
            <a:pPr lvl="1"/>
            <a:r>
              <a:rPr lang="cs-CZ" dirty="0"/>
              <a:t>Procesy P</a:t>
            </a:r>
            <a:r>
              <a:rPr lang="cs-CZ" baseline="-25000" dirty="0"/>
              <a:t>1</a:t>
            </a:r>
            <a:r>
              <a:rPr lang="cs-CZ" dirty="0"/>
              <a:t> a P</a:t>
            </a:r>
            <a:r>
              <a:rPr lang="cs-CZ" baseline="-25000" dirty="0"/>
              <a:t>2</a:t>
            </a:r>
            <a:r>
              <a:rPr lang="cs-CZ" dirty="0"/>
              <a:t> chtějí kopírovat data z pásky na pásku, každý z procesů „vlastní“ jednu mechaniku a požaduje alokaci druhé</a:t>
            </a:r>
          </a:p>
          <a:p>
            <a:endParaRPr lang="cs-CZ" dirty="0"/>
          </a:p>
        </p:txBody>
      </p:sp>
    </p:spTree>
    <p:extLst>
      <p:ext uri="{BB962C8B-B14F-4D97-AF65-F5344CB8AC3E}">
        <p14:creationId xmlns:p14="http://schemas.microsoft.com/office/powerpoint/2010/main" val="3513958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Problém uváznutí (2)</a:t>
            </a:r>
            <a:endParaRPr lang="cs-CZ" dirty="0"/>
          </a:p>
        </p:txBody>
      </p:sp>
      <p:sp>
        <p:nvSpPr>
          <p:cNvPr id="3" name="Zástupný symbol pro obsah 2"/>
          <p:cNvSpPr>
            <a:spLocks noGrp="1"/>
          </p:cNvSpPr>
          <p:nvPr>
            <p:ph idx="1"/>
          </p:nvPr>
        </p:nvSpPr>
        <p:spPr/>
        <p:txBody>
          <a:bodyPr/>
          <a:lstStyle/>
          <a:p>
            <a:r>
              <a:rPr lang="cs-CZ" dirty="0"/>
              <a:t>Příklad 2</a:t>
            </a:r>
          </a:p>
          <a:p>
            <a:pPr lvl="1"/>
            <a:r>
              <a:rPr lang="cs-CZ" dirty="0"/>
              <a:t>Semafory A </a:t>
            </a:r>
            <a:r>
              <a:rPr lang="cs-CZ" dirty="0" err="1"/>
              <a:t>a</a:t>
            </a:r>
            <a:r>
              <a:rPr lang="cs-CZ" dirty="0"/>
              <a:t> B, inicializované na 1</a:t>
            </a:r>
          </a:p>
          <a:p>
            <a:pPr marL="457200" lvl="1" indent="0">
              <a:buNone/>
            </a:pPr>
            <a:endParaRPr lang="cs-CZ" dirty="0"/>
          </a:p>
          <a:p>
            <a:pPr marL="0" indent="0">
              <a:buNone/>
            </a:pPr>
            <a:r>
              <a:rPr lang="cs-CZ" dirty="0"/>
              <a:t>		P</a:t>
            </a:r>
            <a:r>
              <a:rPr lang="cs-CZ" baseline="-25000" dirty="0"/>
              <a:t>1</a:t>
            </a:r>
            <a:r>
              <a:rPr lang="cs-CZ" dirty="0"/>
              <a:t>		   	P</a:t>
            </a:r>
            <a:r>
              <a:rPr lang="cs-CZ" baseline="-25000" dirty="0"/>
              <a:t>2</a:t>
            </a:r>
          </a:p>
          <a:p>
            <a:pPr marL="0" indent="0">
              <a:buNone/>
            </a:pPr>
            <a:r>
              <a:rPr lang="cs-CZ" dirty="0"/>
              <a:t>		</a:t>
            </a:r>
            <a:r>
              <a:rPr lang="cs-CZ" dirty="0" err="1"/>
              <a:t>wait</a:t>
            </a:r>
            <a:r>
              <a:rPr lang="cs-CZ" dirty="0"/>
              <a:t> (A);		</a:t>
            </a:r>
            <a:r>
              <a:rPr lang="cs-CZ" dirty="0" err="1"/>
              <a:t>wait</a:t>
            </a:r>
            <a:r>
              <a:rPr lang="cs-CZ" dirty="0"/>
              <a:t>(B)</a:t>
            </a:r>
          </a:p>
          <a:p>
            <a:pPr marL="0" indent="0">
              <a:buNone/>
            </a:pPr>
            <a:r>
              <a:rPr lang="cs-CZ" dirty="0"/>
              <a:t>		</a:t>
            </a:r>
            <a:r>
              <a:rPr lang="cs-CZ" dirty="0" err="1"/>
              <a:t>wait</a:t>
            </a:r>
            <a:r>
              <a:rPr lang="cs-CZ" dirty="0"/>
              <a:t> (B);		</a:t>
            </a:r>
            <a:r>
              <a:rPr lang="cs-CZ" dirty="0" err="1"/>
              <a:t>wait</a:t>
            </a:r>
            <a:r>
              <a:rPr lang="cs-CZ" dirty="0"/>
              <a:t>(A)</a:t>
            </a:r>
          </a:p>
          <a:p>
            <a:endParaRPr lang="cs-CZ" dirty="0"/>
          </a:p>
        </p:txBody>
      </p:sp>
    </p:spTree>
    <p:extLst>
      <p:ext uri="{BB962C8B-B14F-4D97-AF65-F5344CB8AC3E}">
        <p14:creationId xmlns:p14="http://schemas.microsoft.com/office/powerpoint/2010/main" val="2355591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Problém uváznutí – soupeření o zdroj (1)</a:t>
            </a:r>
          </a:p>
        </p:txBody>
      </p:sp>
      <p:sp>
        <p:nvSpPr>
          <p:cNvPr id="3" name="Zástupný symbol pro obsah 2"/>
          <p:cNvSpPr>
            <a:spLocks noGrp="1"/>
          </p:cNvSpPr>
          <p:nvPr>
            <p:ph idx="1"/>
          </p:nvPr>
        </p:nvSpPr>
        <p:spPr>
          <a:xfrm>
            <a:off x="457200" y="1600201"/>
            <a:ext cx="8229600" cy="1180728"/>
          </a:xfrm>
        </p:spPr>
        <p:txBody>
          <a:bodyPr>
            <a:normAutofit/>
          </a:bodyPr>
          <a:lstStyle/>
          <a:p>
            <a:r>
              <a:rPr lang="cs-CZ" dirty="0"/>
              <a:t>Auta (procesy) soupeří o výhradní získání prostoru pro přejezd křižovatky (zdroj)</a:t>
            </a:r>
          </a:p>
        </p:txBody>
      </p:sp>
      <p:pic>
        <p:nvPicPr>
          <p:cNvPr id="1026" name="Picture 2" descr="C:\Users\User1\Disk Google\Flash\!!Lektor\Vyuka\PB169\PrezentacePrednasky\img\09_uvaznuti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2780928"/>
            <a:ext cx="7128156" cy="3558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85850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Problém uváznutí – soupeření o zdroj (2)</a:t>
            </a:r>
          </a:p>
        </p:txBody>
      </p:sp>
      <p:sp>
        <p:nvSpPr>
          <p:cNvPr id="3" name="Zástupný symbol pro obsah 2"/>
          <p:cNvSpPr>
            <a:spLocks noGrp="1"/>
          </p:cNvSpPr>
          <p:nvPr>
            <p:ph idx="1"/>
          </p:nvPr>
        </p:nvSpPr>
        <p:spPr/>
        <p:txBody>
          <a:bodyPr/>
          <a:lstStyle/>
          <a:p>
            <a:endParaRPr lang="cs-CZ"/>
          </a:p>
        </p:txBody>
      </p:sp>
      <p:pic>
        <p:nvPicPr>
          <p:cNvPr id="2050" name="Picture 2" descr="C:\Users\User1\Disk Google\Flash\!!Lektor\Vyuka\PB169\PrezentacePrednasky\img\09_uvaznuti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1628800"/>
            <a:ext cx="6142780" cy="4611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39588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Příklad </a:t>
            </a:r>
            <a:r>
              <a:rPr lang="cs-CZ" dirty="0"/>
              <a:t>–</a:t>
            </a:r>
            <a:r>
              <a:rPr lang="cs-CZ" altLang="cs-CZ" dirty="0"/>
              <a:t> úzký most</a:t>
            </a:r>
            <a:endParaRPr lang="cs-CZ" dirty="0"/>
          </a:p>
        </p:txBody>
      </p:sp>
      <p:sp>
        <p:nvSpPr>
          <p:cNvPr id="3" name="Zástupný symbol pro obsah 2"/>
          <p:cNvSpPr>
            <a:spLocks noGrp="1"/>
          </p:cNvSpPr>
          <p:nvPr>
            <p:ph idx="1"/>
          </p:nvPr>
        </p:nvSpPr>
        <p:spPr>
          <a:xfrm>
            <a:off x="447844" y="3501008"/>
            <a:ext cx="8229600" cy="2913187"/>
          </a:xfrm>
        </p:spPr>
        <p:txBody>
          <a:bodyPr>
            <a:normAutofit fontScale="77500" lnSpcReduction="20000"/>
          </a:bodyPr>
          <a:lstStyle/>
          <a:p>
            <a:r>
              <a:rPr lang="cs-CZ" dirty="0"/>
              <a:t>Most s jednosměrným provozem</a:t>
            </a:r>
          </a:p>
          <a:p>
            <a:r>
              <a:rPr lang="cs-CZ" dirty="0"/>
              <a:t>Každý vjezd mostu lze chápat jako zdroj</a:t>
            </a:r>
          </a:p>
          <a:p>
            <a:r>
              <a:rPr lang="cs-CZ" dirty="0"/>
              <a:t>Dojde-li k uváznutí, lze ho řešit tím, že se jedno auto vrátí</a:t>
            </a:r>
          </a:p>
          <a:p>
            <a:pPr lvl="1"/>
            <a:r>
              <a:rPr lang="cs-CZ" dirty="0"/>
              <a:t>Preempce zdroje (přivlastnění si zdroje, který vlastnil někdo jiný) a vrácení soupeře do situace před žádostí o přidělení zdroje (</a:t>
            </a:r>
            <a:r>
              <a:rPr lang="cs-CZ" dirty="0" err="1"/>
              <a:t>preemption</a:t>
            </a:r>
            <a:r>
              <a:rPr lang="cs-CZ" dirty="0"/>
              <a:t> a </a:t>
            </a:r>
            <a:r>
              <a:rPr lang="cs-CZ" dirty="0" err="1"/>
              <a:t>rollback</a:t>
            </a:r>
            <a:r>
              <a:rPr lang="cs-CZ" dirty="0"/>
              <a:t>)</a:t>
            </a:r>
          </a:p>
          <a:p>
            <a:r>
              <a:rPr lang="cs-CZ" dirty="0"/>
              <a:t>Při řešení uváznutí se může vracet i více vozů</a:t>
            </a:r>
          </a:p>
          <a:p>
            <a:r>
              <a:rPr lang="cs-CZ" dirty="0"/>
              <a:t>Může docházet ke stárnutí</a:t>
            </a:r>
          </a:p>
          <a:p>
            <a:endParaRPr lang="cs-CZ" dirty="0"/>
          </a:p>
        </p:txBody>
      </p:sp>
      <p:grpSp>
        <p:nvGrpSpPr>
          <p:cNvPr id="4" name="Group 4"/>
          <p:cNvGrpSpPr>
            <a:grpSpLocks/>
          </p:cNvGrpSpPr>
          <p:nvPr/>
        </p:nvGrpSpPr>
        <p:grpSpPr bwMode="auto">
          <a:xfrm>
            <a:off x="919872" y="1700212"/>
            <a:ext cx="7252528" cy="1584771"/>
            <a:chOff x="798" y="1008"/>
            <a:chExt cx="3954" cy="864"/>
          </a:xfrm>
        </p:grpSpPr>
        <p:grpSp>
          <p:nvGrpSpPr>
            <p:cNvPr id="5" name="Group 5"/>
            <p:cNvGrpSpPr>
              <a:grpSpLocks/>
            </p:cNvGrpSpPr>
            <p:nvPr/>
          </p:nvGrpSpPr>
          <p:grpSpPr bwMode="auto">
            <a:xfrm>
              <a:off x="816" y="1008"/>
              <a:ext cx="3936" cy="240"/>
              <a:chOff x="672" y="1008"/>
              <a:chExt cx="3936" cy="240"/>
            </a:xfrm>
          </p:grpSpPr>
          <p:sp>
            <p:nvSpPr>
              <p:cNvPr id="29" name="Line 6"/>
              <p:cNvSpPr>
                <a:spLocks noChangeShapeType="1"/>
              </p:cNvSpPr>
              <p:nvPr/>
            </p:nvSpPr>
            <p:spPr bwMode="auto">
              <a:xfrm>
                <a:off x="672" y="1008"/>
                <a:ext cx="11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0" name="Line 7"/>
              <p:cNvSpPr>
                <a:spLocks noChangeShapeType="1"/>
              </p:cNvSpPr>
              <p:nvPr/>
            </p:nvSpPr>
            <p:spPr bwMode="auto">
              <a:xfrm>
                <a:off x="1824" y="1008"/>
                <a:ext cx="384"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 name="Line 8"/>
              <p:cNvSpPr>
                <a:spLocks noChangeShapeType="1"/>
              </p:cNvSpPr>
              <p:nvPr/>
            </p:nvSpPr>
            <p:spPr bwMode="auto">
              <a:xfrm>
                <a:off x="2208" y="1248"/>
                <a:ext cx="8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 name="Line 9"/>
              <p:cNvSpPr>
                <a:spLocks noChangeShapeType="1"/>
              </p:cNvSpPr>
              <p:nvPr/>
            </p:nvSpPr>
            <p:spPr bwMode="auto">
              <a:xfrm flipV="1">
                <a:off x="3072" y="1026"/>
                <a:ext cx="384" cy="2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3" name="Line 10"/>
              <p:cNvSpPr>
                <a:spLocks noChangeShapeType="1"/>
              </p:cNvSpPr>
              <p:nvPr/>
            </p:nvSpPr>
            <p:spPr bwMode="auto">
              <a:xfrm>
                <a:off x="3456" y="1020"/>
                <a:ext cx="11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grpSp>
          <p:nvGrpSpPr>
            <p:cNvPr id="6" name="Group 11"/>
            <p:cNvGrpSpPr>
              <a:grpSpLocks/>
            </p:cNvGrpSpPr>
            <p:nvPr/>
          </p:nvGrpSpPr>
          <p:grpSpPr bwMode="auto">
            <a:xfrm flipV="1">
              <a:off x="816" y="1632"/>
              <a:ext cx="3936" cy="240"/>
              <a:chOff x="672" y="1008"/>
              <a:chExt cx="3936" cy="240"/>
            </a:xfrm>
          </p:grpSpPr>
          <p:sp>
            <p:nvSpPr>
              <p:cNvPr id="24" name="Line 12"/>
              <p:cNvSpPr>
                <a:spLocks noChangeShapeType="1"/>
              </p:cNvSpPr>
              <p:nvPr/>
            </p:nvSpPr>
            <p:spPr bwMode="auto">
              <a:xfrm>
                <a:off x="672" y="1008"/>
                <a:ext cx="11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 name="Line 13"/>
              <p:cNvSpPr>
                <a:spLocks noChangeShapeType="1"/>
              </p:cNvSpPr>
              <p:nvPr/>
            </p:nvSpPr>
            <p:spPr bwMode="auto">
              <a:xfrm>
                <a:off x="1824" y="1008"/>
                <a:ext cx="384"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 name="Line 14"/>
              <p:cNvSpPr>
                <a:spLocks noChangeShapeType="1"/>
              </p:cNvSpPr>
              <p:nvPr/>
            </p:nvSpPr>
            <p:spPr bwMode="auto">
              <a:xfrm>
                <a:off x="2208" y="1248"/>
                <a:ext cx="8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7" name="Line 15"/>
              <p:cNvSpPr>
                <a:spLocks noChangeShapeType="1"/>
              </p:cNvSpPr>
              <p:nvPr/>
            </p:nvSpPr>
            <p:spPr bwMode="auto">
              <a:xfrm flipV="1">
                <a:off x="3072" y="1026"/>
                <a:ext cx="384" cy="2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 name="Line 16"/>
              <p:cNvSpPr>
                <a:spLocks noChangeShapeType="1"/>
              </p:cNvSpPr>
              <p:nvPr/>
            </p:nvSpPr>
            <p:spPr bwMode="auto">
              <a:xfrm>
                <a:off x="3456" y="1020"/>
                <a:ext cx="11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grpSp>
          <p:nvGrpSpPr>
            <p:cNvPr id="7" name="Group 17"/>
            <p:cNvGrpSpPr>
              <a:grpSpLocks/>
            </p:cNvGrpSpPr>
            <p:nvPr/>
          </p:nvGrpSpPr>
          <p:grpSpPr bwMode="auto">
            <a:xfrm>
              <a:off x="1512" y="1614"/>
              <a:ext cx="288" cy="162"/>
              <a:chOff x="1056" y="1614"/>
              <a:chExt cx="288" cy="162"/>
            </a:xfrm>
          </p:grpSpPr>
          <p:sp>
            <p:nvSpPr>
              <p:cNvPr id="22" name="Rectangle 18"/>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p>
            </p:txBody>
          </p:sp>
          <p:sp>
            <p:nvSpPr>
              <p:cNvPr id="23" name="Rectangle 19"/>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p>
            </p:txBody>
          </p:sp>
        </p:grpSp>
        <p:sp>
          <p:nvSpPr>
            <p:cNvPr id="8" name="Line 20"/>
            <p:cNvSpPr>
              <a:spLocks noChangeShapeType="1"/>
            </p:cNvSpPr>
            <p:nvPr/>
          </p:nvSpPr>
          <p:spPr bwMode="auto">
            <a:xfrm>
              <a:off x="798" y="1428"/>
              <a:ext cx="127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21"/>
            <p:cNvSpPr>
              <a:spLocks noChangeShapeType="1"/>
            </p:cNvSpPr>
            <p:nvPr/>
          </p:nvSpPr>
          <p:spPr bwMode="auto">
            <a:xfrm>
              <a:off x="3444" y="1422"/>
              <a:ext cx="127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nvGrpSpPr>
            <p:cNvPr id="10" name="Group 22"/>
            <p:cNvGrpSpPr>
              <a:grpSpLocks/>
            </p:cNvGrpSpPr>
            <p:nvPr/>
          </p:nvGrpSpPr>
          <p:grpSpPr bwMode="auto">
            <a:xfrm>
              <a:off x="2382" y="1344"/>
              <a:ext cx="288" cy="162"/>
              <a:chOff x="1056" y="1614"/>
              <a:chExt cx="288" cy="162"/>
            </a:xfrm>
          </p:grpSpPr>
          <p:sp>
            <p:nvSpPr>
              <p:cNvPr id="20" name="Rectangle 23"/>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p>
            </p:txBody>
          </p:sp>
          <p:sp>
            <p:nvSpPr>
              <p:cNvPr id="21" name="Rectangle 24"/>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p>
            </p:txBody>
          </p:sp>
        </p:grpSp>
        <p:grpSp>
          <p:nvGrpSpPr>
            <p:cNvPr id="11" name="Group 25"/>
            <p:cNvGrpSpPr>
              <a:grpSpLocks/>
            </p:cNvGrpSpPr>
            <p:nvPr/>
          </p:nvGrpSpPr>
          <p:grpSpPr bwMode="auto">
            <a:xfrm flipH="1">
              <a:off x="2838" y="1344"/>
              <a:ext cx="288" cy="162"/>
              <a:chOff x="1056" y="1614"/>
              <a:chExt cx="288" cy="162"/>
            </a:xfrm>
          </p:grpSpPr>
          <p:sp>
            <p:nvSpPr>
              <p:cNvPr id="18" name="Rectangle 26"/>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p>
            </p:txBody>
          </p:sp>
          <p:sp>
            <p:nvSpPr>
              <p:cNvPr id="19" name="Rectangle 27"/>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p>
            </p:txBody>
          </p:sp>
        </p:grpSp>
        <p:grpSp>
          <p:nvGrpSpPr>
            <p:cNvPr id="12" name="Group 28"/>
            <p:cNvGrpSpPr>
              <a:grpSpLocks/>
            </p:cNvGrpSpPr>
            <p:nvPr/>
          </p:nvGrpSpPr>
          <p:grpSpPr bwMode="auto">
            <a:xfrm flipH="1">
              <a:off x="3822" y="1140"/>
              <a:ext cx="288" cy="162"/>
              <a:chOff x="1056" y="1614"/>
              <a:chExt cx="288" cy="162"/>
            </a:xfrm>
          </p:grpSpPr>
          <p:sp>
            <p:nvSpPr>
              <p:cNvPr id="16" name="Rectangle 29"/>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p>
            </p:txBody>
          </p:sp>
          <p:sp>
            <p:nvSpPr>
              <p:cNvPr id="17" name="Rectangle 30"/>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p>
            </p:txBody>
          </p:sp>
        </p:grpSp>
        <p:grpSp>
          <p:nvGrpSpPr>
            <p:cNvPr id="13" name="Group 31"/>
            <p:cNvGrpSpPr>
              <a:grpSpLocks/>
            </p:cNvGrpSpPr>
            <p:nvPr/>
          </p:nvGrpSpPr>
          <p:grpSpPr bwMode="auto">
            <a:xfrm flipH="1">
              <a:off x="4248" y="1140"/>
              <a:ext cx="288" cy="162"/>
              <a:chOff x="1056" y="1614"/>
              <a:chExt cx="288" cy="162"/>
            </a:xfrm>
          </p:grpSpPr>
          <p:sp>
            <p:nvSpPr>
              <p:cNvPr id="14" name="Rectangle 32"/>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p>
            </p:txBody>
          </p:sp>
          <p:sp>
            <p:nvSpPr>
              <p:cNvPr id="15" name="Rectangle 33"/>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p>
            </p:txBody>
          </p:sp>
        </p:grpSp>
      </p:grpSp>
    </p:spTree>
    <p:extLst>
      <p:ext uri="{BB962C8B-B14F-4D97-AF65-F5344CB8AC3E}">
        <p14:creationId xmlns:p14="http://schemas.microsoft.com/office/powerpoint/2010/main" val="12158071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Definice uváznutí a stárnutí</a:t>
            </a:r>
            <a:endParaRPr lang="cs-CZ" dirty="0"/>
          </a:p>
        </p:txBody>
      </p:sp>
      <p:sp>
        <p:nvSpPr>
          <p:cNvPr id="3" name="Zástupný symbol pro obsah 2"/>
          <p:cNvSpPr>
            <a:spLocks noGrp="1"/>
          </p:cNvSpPr>
          <p:nvPr>
            <p:ph idx="1"/>
          </p:nvPr>
        </p:nvSpPr>
        <p:spPr/>
        <p:txBody>
          <a:bodyPr>
            <a:normAutofit/>
          </a:bodyPr>
          <a:lstStyle/>
          <a:p>
            <a:r>
              <a:rPr lang="cs-CZ" dirty="0"/>
              <a:t>Uváznutí</a:t>
            </a:r>
          </a:p>
          <a:p>
            <a:pPr lvl="1"/>
            <a:r>
              <a:rPr lang="cs-CZ" dirty="0"/>
              <a:t>Množina procesů P uvázla, jestliže každý proces </a:t>
            </a:r>
            <a:r>
              <a:rPr lang="cs-CZ" dirty="0" err="1"/>
              <a:t>P</a:t>
            </a:r>
            <a:r>
              <a:rPr lang="cs-CZ" baseline="-25000" dirty="0" err="1"/>
              <a:t>i</a:t>
            </a:r>
            <a:r>
              <a:rPr lang="cs-CZ" dirty="0"/>
              <a:t> z P čeká na událost (uvolnění prostředku, zaslání zprávy), kterou vyvolá pouze některý z procesů P</a:t>
            </a:r>
          </a:p>
          <a:p>
            <a:r>
              <a:rPr lang="cs-CZ" dirty="0"/>
              <a:t>Stárnutí</a:t>
            </a:r>
          </a:p>
          <a:p>
            <a:pPr lvl="1"/>
            <a:r>
              <a:rPr lang="cs-CZ" dirty="0"/>
              <a:t>Požadavky 1 nebo více procesů z P nebudou splněny v konečném čase</a:t>
            </a:r>
          </a:p>
          <a:p>
            <a:pPr lvl="2"/>
            <a:r>
              <a:rPr lang="cs-CZ" dirty="0"/>
              <a:t>Z důvodů vyšších priorit jiného procesu</a:t>
            </a:r>
          </a:p>
          <a:p>
            <a:pPr lvl="2"/>
            <a:r>
              <a:rPr lang="cs-CZ" dirty="0"/>
              <a:t>Z důvodů prevence uváznutí apod.</a:t>
            </a:r>
          </a:p>
          <a:p>
            <a:endParaRPr lang="cs-CZ" dirty="0"/>
          </a:p>
        </p:txBody>
      </p:sp>
    </p:spTree>
    <p:extLst>
      <p:ext uri="{BB962C8B-B14F-4D97-AF65-F5344CB8AC3E}">
        <p14:creationId xmlns:p14="http://schemas.microsoft.com/office/powerpoint/2010/main" val="1782429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Soupeření souběžných aktivit</a:t>
            </a:r>
          </a:p>
        </p:txBody>
      </p:sp>
      <p:sp>
        <p:nvSpPr>
          <p:cNvPr id="3" name="Zástupný symbol pro obsah 2"/>
          <p:cNvSpPr>
            <a:spLocks noGrp="1"/>
          </p:cNvSpPr>
          <p:nvPr>
            <p:ph idx="1"/>
          </p:nvPr>
        </p:nvSpPr>
        <p:spPr>
          <a:xfrm>
            <a:off x="457200" y="1600200"/>
            <a:ext cx="8363272" cy="4709120"/>
          </a:xfrm>
        </p:spPr>
        <p:txBody>
          <a:bodyPr>
            <a:normAutofit/>
          </a:bodyPr>
          <a:lstStyle/>
          <a:p>
            <a:r>
              <a:rPr lang="cs-CZ" sz="2700" dirty="0"/>
              <a:t>Souběžné procesy se ucházejí o zdroje </a:t>
            </a:r>
            <a:r>
              <a:rPr lang="cs-CZ" sz="2800" dirty="0"/>
              <a:t>–</a:t>
            </a:r>
            <a:r>
              <a:rPr lang="cs-CZ" sz="2700" dirty="0"/>
              <a:t> procesor, FAP, globálně dostupné periferie, soubory dat, ...</a:t>
            </a:r>
          </a:p>
          <a:p>
            <a:r>
              <a:rPr lang="cs-CZ" sz="2700" dirty="0"/>
              <a:t>Zdroje soupeřícím procesům typicky přiděluje OS</a:t>
            </a:r>
          </a:p>
          <a:p>
            <a:r>
              <a:rPr lang="cs-CZ" sz="2700" dirty="0"/>
              <a:t>OS efektivně isoluje soupeřící procesy, aby se chybně neovlivňovaly</a:t>
            </a:r>
          </a:p>
          <a:p>
            <a:r>
              <a:rPr lang="cs-CZ" sz="2700" dirty="0"/>
              <a:t>Soupeřící procesy se vzájemně neznají, soupeřící proces si není vědom existence ostatních soupeřících procesů</a:t>
            </a:r>
          </a:p>
          <a:p>
            <a:r>
              <a:rPr lang="cs-CZ" sz="2700" dirty="0"/>
              <a:t>Realizace procesů musí být deterministická, reprodukovatelná, procesy musí být </a:t>
            </a:r>
            <a:r>
              <a:rPr lang="cs-CZ" sz="2700" dirty="0" err="1"/>
              <a:t>rušitelné</a:t>
            </a:r>
            <a:r>
              <a:rPr lang="cs-CZ" sz="2700" dirty="0"/>
              <a:t> a </a:t>
            </a:r>
            <a:r>
              <a:rPr lang="cs-CZ" sz="2700" dirty="0" err="1"/>
              <a:t>restartovatelné</a:t>
            </a:r>
            <a:r>
              <a:rPr lang="cs-CZ" sz="2700" dirty="0"/>
              <a:t> bez bočních efektů</a:t>
            </a:r>
            <a:endParaRPr lang="cs-CZ" sz="2700" b="1" dirty="0"/>
          </a:p>
        </p:txBody>
      </p:sp>
    </p:spTree>
    <p:extLst>
      <p:ext uri="{BB962C8B-B14F-4D97-AF65-F5344CB8AC3E}">
        <p14:creationId xmlns:p14="http://schemas.microsoft.com/office/powerpoint/2010/main" val="42016844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Model</a:t>
            </a:r>
            <a:endParaRPr lang="cs-CZ" dirty="0"/>
          </a:p>
        </p:txBody>
      </p:sp>
      <p:sp>
        <p:nvSpPr>
          <p:cNvPr id="3" name="Zástupný symbol pro obsah 2"/>
          <p:cNvSpPr>
            <a:spLocks noGrp="1"/>
          </p:cNvSpPr>
          <p:nvPr>
            <p:ph idx="1"/>
          </p:nvPr>
        </p:nvSpPr>
        <p:spPr/>
        <p:txBody>
          <a:bodyPr/>
          <a:lstStyle/>
          <a:p>
            <a:pPr marL="571500" indent="-571500"/>
            <a:r>
              <a:rPr lang="cs-CZ" altLang="cs-CZ" dirty="0"/>
              <a:t>Typy zdrojů R</a:t>
            </a:r>
            <a:r>
              <a:rPr lang="cs-CZ" altLang="cs-CZ" baseline="-10000" dirty="0"/>
              <a:t>1</a:t>
            </a:r>
            <a:r>
              <a:rPr lang="cs-CZ" altLang="cs-CZ" dirty="0"/>
              <a:t>, R</a:t>
            </a:r>
            <a:r>
              <a:rPr lang="cs-CZ" altLang="cs-CZ" baseline="-10000" dirty="0"/>
              <a:t>2</a:t>
            </a:r>
            <a:r>
              <a:rPr lang="cs-CZ" altLang="cs-CZ" dirty="0"/>
              <a:t>, …, </a:t>
            </a:r>
            <a:r>
              <a:rPr lang="cs-CZ" altLang="cs-CZ" dirty="0" err="1"/>
              <a:t>R</a:t>
            </a:r>
            <a:r>
              <a:rPr lang="cs-CZ" altLang="cs-CZ" baseline="-10000" dirty="0" err="1"/>
              <a:t>m</a:t>
            </a:r>
            <a:endParaRPr lang="cs-CZ" altLang="cs-CZ" baseline="-10000" dirty="0"/>
          </a:p>
          <a:p>
            <a:pPr marL="971550" lvl="1" indent="-571500"/>
            <a:r>
              <a:rPr lang="cs-CZ" altLang="cs-CZ" dirty="0"/>
              <a:t>Tiskárna, paměť, I/O zařízení, …</a:t>
            </a:r>
          </a:p>
          <a:p>
            <a:pPr marL="571500" indent="-571500"/>
            <a:r>
              <a:rPr lang="cs-CZ" altLang="cs-CZ" dirty="0"/>
              <a:t>Každý zdroj </a:t>
            </a:r>
            <a:r>
              <a:rPr lang="cs-CZ" altLang="cs-CZ" dirty="0" err="1"/>
              <a:t>R</a:t>
            </a:r>
            <a:r>
              <a:rPr lang="cs-CZ" altLang="cs-CZ" baseline="-10000" dirty="0" err="1"/>
              <a:t>i</a:t>
            </a:r>
            <a:r>
              <a:rPr lang="cs-CZ" altLang="cs-CZ" dirty="0"/>
              <a:t> má </a:t>
            </a:r>
            <a:r>
              <a:rPr lang="cs-CZ" altLang="cs-CZ" dirty="0" err="1"/>
              <a:t>W</a:t>
            </a:r>
            <a:r>
              <a:rPr lang="cs-CZ" altLang="cs-CZ" baseline="-10000" dirty="0" err="1"/>
              <a:t>i</a:t>
            </a:r>
            <a:r>
              <a:rPr lang="cs-CZ" altLang="cs-CZ" dirty="0"/>
              <a:t> instancí</a:t>
            </a:r>
          </a:p>
          <a:p>
            <a:pPr marL="571500" indent="-571500"/>
            <a:r>
              <a:rPr lang="cs-CZ" altLang="cs-CZ" dirty="0"/>
              <a:t>Každý proces používá zdroj následujícím způsobem</a:t>
            </a:r>
          </a:p>
          <a:p>
            <a:pPr marL="971550" lvl="1" indent="-571500"/>
            <a:r>
              <a:rPr lang="cs-CZ" altLang="cs-CZ" dirty="0"/>
              <a:t>1. žádost </a:t>
            </a:r>
          </a:p>
          <a:p>
            <a:pPr marL="971550" lvl="1" indent="-571500"/>
            <a:r>
              <a:rPr lang="cs-CZ" altLang="cs-CZ" dirty="0"/>
              <a:t>2. použití</a:t>
            </a:r>
          </a:p>
          <a:p>
            <a:pPr marL="971550" lvl="1" indent="-571500"/>
            <a:r>
              <a:rPr lang="cs-CZ" altLang="cs-CZ" dirty="0"/>
              <a:t>3. uvolnění (v konečném čase)</a:t>
            </a:r>
          </a:p>
          <a:p>
            <a:endParaRPr lang="cs-CZ" dirty="0"/>
          </a:p>
        </p:txBody>
      </p:sp>
    </p:spTree>
    <p:extLst>
      <p:ext uri="{BB962C8B-B14F-4D97-AF65-F5344CB8AC3E}">
        <p14:creationId xmlns:p14="http://schemas.microsoft.com/office/powerpoint/2010/main" val="25727150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Charakteristika uváznutí (1)</a:t>
            </a:r>
            <a:endParaRPr lang="cs-CZ" dirty="0"/>
          </a:p>
        </p:txBody>
      </p:sp>
      <p:sp>
        <p:nvSpPr>
          <p:cNvPr id="3" name="Zástupný symbol pro obsah 2"/>
          <p:cNvSpPr>
            <a:spLocks noGrp="1"/>
          </p:cNvSpPr>
          <p:nvPr>
            <p:ph idx="1"/>
          </p:nvPr>
        </p:nvSpPr>
        <p:spPr/>
        <p:txBody>
          <a:bodyPr>
            <a:normAutofit/>
          </a:bodyPr>
          <a:lstStyle/>
          <a:p>
            <a:r>
              <a:rPr lang="cs-CZ" dirty="0"/>
              <a:t>K uváznutí dojde, když začnou současně platit 4 následující podmínky</a:t>
            </a:r>
          </a:p>
          <a:p>
            <a:pPr lvl="1"/>
            <a:r>
              <a:rPr lang="cs-CZ" dirty="0"/>
              <a:t>Vzájemné vyloučení (</a:t>
            </a:r>
            <a:r>
              <a:rPr lang="cs-CZ" dirty="0" err="1"/>
              <a:t>mutual</a:t>
            </a:r>
            <a:r>
              <a:rPr lang="cs-CZ" dirty="0"/>
              <a:t> </a:t>
            </a:r>
            <a:r>
              <a:rPr lang="cs-CZ" dirty="0" err="1"/>
              <a:t>exclusion</a:t>
            </a:r>
            <a:r>
              <a:rPr lang="cs-CZ" dirty="0"/>
              <a:t>)</a:t>
            </a:r>
          </a:p>
          <a:p>
            <a:pPr lvl="2"/>
            <a:r>
              <a:rPr lang="cs-CZ" dirty="0"/>
              <a:t>Sdílený zdroj může v jednom okamžiku používat pouze jeden proces</a:t>
            </a:r>
          </a:p>
          <a:p>
            <a:pPr lvl="1"/>
            <a:r>
              <a:rPr lang="cs-CZ" dirty="0"/>
              <a:t>Ponechání si zdroje a čekání na další (hold and </a:t>
            </a:r>
            <a:r>
              <a:rPr lang="cs-CZ" dirty="0" err="1"/>
              <a:t>wait</a:t>
            </a:r>
            <a:r>
              <a:rPr lang="cs-CZ" dirty="0"/>
              <a:t>)</a:t>
            </a:r>
          </a:p>
          <a:p>
            <a:pPr lvl="2"/>
            <a:r>
              <a:rPr lang="cs-CZ" dirty="0"/>
              <a:t>Proces vlastnící alespoň zdroj čeká na získání dalšího zdroje, dosud vlastněného jiným procesem</a:t>
            </a:r>
          </a:p>
          <a:p>
            <a:endParaRPr lang="cs-CZ" dirty="0"/>
          </a:p>
        </p:txBody>
      </p:sp>
    </p:spTree>
    <p:extLst>
      <p:ext uri="{BB962C8B-B14F-4D97-AF65-F5344CB8AC3E}">
        <p14:creationId xmlns:p14="http://schemas.microsoft.com/office/powerpoint/2010/main" val="40136399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Charakteristika uváznutí (2)</a:t>
            </a:r>
            <a:endParaRPr lang="cs-CZ" dirty="0"/>
          </a:p>
        </p:txBody>
      </p:sp>
      <p:sp>
        <p:nvSpPr>
          <p:cNvPr id="3" name="Zástupný symbol pro obsah 2"/>
          <p:cNvSpPr>
            <a:spLocks noGrp="1"/>
          </p:cNvSpPr>
          <p:nvPr>
            <p:ph idx="1"/>
          </p:nvPr>
        </p:nvSpPr>
        <p:spPr/>
        <p:txBody>
          <a:bodyPr>
            <a:normAutofit/>
          </a:bodyPr>
          <a:lstStyle/>
          <a:p>
            <a:pPr lvl="1"/>
            <a:r>
              <a:rPr lang="cs-CZ" dirty="0"/>
              <a:t>Bez předbíhání (no </a:t>
            </a:r>
            <a:r>
              <a:rPr lang="cs-CZ" dirty="0" err="1"/>
              <a:t>preemption</a:t>
            </a:r>
            <a:r>
              <a:rPr lang="cs-CZ" dirty="0"/>
              <a:t>)</a:t>
            </a:r>
          </a:p>
          <a:p>
            <a:pPr lvl="2"/>
            <a:r>
              <a:rPr lang="cs-CZ" dirty="0"/>
              <a:t>Zdroj lze uvolnit pouze procesem, který ho vlastní, dobrovolně poté, co daný proces zdroj dále nepotřebuje</a:t>
            </a:r>
          </a:p>
          <a:p>
            <a:pPr lvl="1"/>
            <a:r>
              <a:rPr lang="cs-CZ" dirty="0"/>
              <a:t>Kruhové čekání (</a:t>
            </a:r>
            <a:r>
              <a:rPr lang="cs-CZ" dirty="0" err="1"/>
              <a:t>circular</a:t>
            </a:r>
            <a:r>
              <a:rPr lang="cs-CZ" dirty="0"/>
              <a:t> </a:t>
            </a:r>
            <a:r>
              <a:rPr lang="cs-CZ" dirty="0" err="1"/>
              <a:t>wait</a:t>
            </a:r>
            <a:r>
              <a:rPr lang="cs-CZ" dirty="0"/>
              <a:t>)</a:t>
            </a:r>
          </a:p>
          <a:p>
            <a:pPr lvl="2"/>
            <a:r>
              <a:rPr lang="cs-CZ" altLang="cs-CZ" dirty="0"/>
              <a:t>Existuje takový seznam čekajících procesů (P</a:t>
            </a:r>
            <a:r>
              <a:rPr lang="cs-CZ" altLang="cs-CZ" baseline="-10000" dirty="0"/>
              <a:t>0</a:t>
            </a:r>
            <a:r>
              <a:rPr lang="cs-CZ" altLang="cs-CZ" dirty="0"/>
              <a:t>, P</a:t>
            </a:r>
            <a:r>
              <a:rPr lang="cs-CZ" altLang="cs-CZ" baseline="-10000" dirty="0"/>
              <a:t>1</a:t>
            </a:r>
            <a:r>
              <a:rPr lang="cs-CZ" altLang="cs-CZ" dirty="0"/>
              <a:t>, …, </a:t>
            </a:r>
            <a:r>
              <a:rPr lang="cs-CZ" altLang="cs-CZ" dirty="0" err="1"/>
              <a:t>P</a:t>
            </a:r>
            <a:r>
              <a:rPr lang="cs-CZ" altLang="cs-CZ" baseline="-10000" dirty="0" err="1"/>
              <a:t>n</a:t>
            </a:r>
            <a:r>
              <a:rPr lang="cs-CZ" altLang="cs-CZ" dirty="0"/>
              <a:t>), že P</a:t>
            </a:r>
            <a:r>
              <a:rPr lang="cs-CZ" altLang="cs-CZ" baseline="-10000" dirty="0"/>
              <a:t>0</a:t>
            </a:r>
            <a:r>
              <a:rPr lang="cs-CZ" altLang="cs-CZ" dirty="0"/>
              <a:t> čeká na uvolnění zdroje drženého P</a:t>
            </a:r>
            <a:r>
              <a:rPr lang="cs-CZ" altLang="cs-CZ" baseline="-10000" dirty="0"/>
              <a:t>1</a:t>
            </a:r>
            <a:r>
              <a:rPr lang="cs-CZ" altLang="cs-CZ" dirty="0"/>
              <a:t>, P</a:t>
            </a:r>
            <a:r>
              <a:rPr lang="cs-CZ" altLang="cs-CZ" baseline="-10000" dirty="0"/>
              <a:t>1</a:t>
            </a:r>
            <a:r>
              <a:rPr lang="cs-CZ" altLang="cs-CZ" dirty="0"/>
              <a:t> čeká na uvolnění zdroje drženého P</a:t>
            </a:r>
            <a:r>
              <a:rPr lang="cs-CZ" altLang="cs-CZ" baseline="-10000" dirty="0"/>
              <a:t>2</a:t>
            </a:r>
            <a:r>
              <a:rPr lang="cs-CZ" altLang="cs-CZ" dirty="0"/>
              <a:t>, …, P</a:t>
            </a:r>
            <a:r>
              <a:rPr lang="cs-CZ" altLang="cs-CZ" baseline="-10000" dirty="0"/>
              <a:t>n-1 </a:t>
            </a:r>
            <a:r>
              <a:rPr lang="cs-CZ" altLang="cs-CZ" dirty="0"/>
              <a:t>čeká na uvolnění zdroje drženého </a:t>
            </a:r>
            <a:r>
              <a:rPr lang="cs-CZ" altLang="cs-CZ" dirty="0" err="1"/>
              <a:t>P</a:t>
            </a:r>
            <a:r>
              <a:rPr lang="cs-CZ" altLang="cs-CZ" baseline="-10000" dirty="0" err="1"/>
              <a:t>n</a:t>
            </a:r>
            <a:r>
              <a:rPr lang="cs-CZ" altLang="cs-CZ" dirty="0"/>
              <a:t>, a </a:t>
            </a:r>
            <a:r>
              <a:rPr lang="cs-CZ" altLang="cs-CZ" dirty="0" err="1"/>
              <a:t>P</a:t>
            </a:r>
            <a:r>
              <a:rPr lang="cs-CZ" altLang="cs-CZ" baseline="-10000" dirty="0" err="1"/>
              <a:t>n</a:t>
            </a:r>
            <a:r>
              <a:rPr lang="cs-CZ" altLang="cs-CZ" dirty="0"/>
              <a:t> čeká na uvolnění zdroje drženého P</a:t>
            </a:r>
            <a:r>
              <a:rPr lang="cs-CZ" altLang="cs-CZ" baseline="-10000" dirty="0"/>
              <a:t>0</a:t>
            </a:r>
          </a:p>
          <a:p>
            <a:endParaRPr lang="cs-CZ" dirty="0"/>
          </a:p>
        </p:txBody>
      </p:sp>
    </p:spTree>
    <p:extLst>
      <p:ext uri="{BB962C8B-B14F-4D97-AF65-F5344CB8AC3E}">
        <p14:creationId xmlns:p14="http://schemas.microsoft.com/office/powerpoint/2010/main" val="34121944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Graf přidělení zdrojů (1)</a:t>
            </a:r>
            <a:endParaRPr lang="cs-CZ" dirty="0"/>
          </a:p>
        </p:txBody>
      </p:sp>
      <p:sp>
        <p:nvSpPr>
          <p:cNvPr id="3" name="Zástupný symbol pro obsah 2"/>
          <p:cNvSpPr>
            <a:spLocks noGrp="1"/>
          </p:cNvSpPr>
          <p:nvPr>
            <p:ph idx="1"/>
          </p:nvPr>
        </p:nvSpPr>
        <p:spPr/>
        <p:txBody>
          <a:bodyPr>
            <a:normAutofit/>
          </a:bodyPr>
          <a:lstStyle/>
          <a:p>
            <a:pPr>
              <a:lnSpc>
                <a:spcPct val="90000"/>
              </a:lnSpc>
            </a:pPr>
            <a:r>
              <a:rPr lang="cs-CZ" altLang="cs-CZ" dirty="0" err="1"/>
              <a:t>Resource-Allocation</a:t>
            </a:r>
            <a:r>
              <a:rPr lang="cs-CZ" altLang="cs-CZ" dirty="0"/>
              <a:t> </a:t>
            </a:r>
            <a:r>
              <a:rPr lang="cs-CZ" altLang="cs-CZ" dirty="0" err="1"/>
              <a:t>Graph</a:t>
            </a:r>
            <a:r>
              <a:rPr lang="cs-CZ" altLang="cs-CZ" dirty="0"/>
              <a:t>, RAG</a:t>
            </a:r>
          </a:p>
          <a:p>
            <a:pPr>
              <a:lnSpc>
                <a:spcPct val="90000"/>
              </a:lnSpc>
            </a:pPr>
            <a:r>
              <a:rPr lang="cs-CZ" altLang="cs-CZ" dirty="0"/>
              <a:t>Množina uzlů V a množina hran E</a:t>
            </a:r>
          </a:p>
          <a:p>
            <a:pPr>
              <a:lnSpc>
                <a:spcPct val="90000"/>
              </a:lnSpc>
            </a:pPr>
            <a:r>
              <a:rPr lang="cs-CZ" altLang="cs-CZ" dirty="0"/>
              <a:t>Uzly jsou dvou typů</a:t>
            </a:r>
          </a:p>
          <a:p>
            <a:pPr lvl="1">
              <a:lnSpc>
                <a:spcPct val="90000"/>
              </a:lnSpc>
            </a:pPr>
            <a:r>
              <a:rPr lang="cs-CZ" altLang="cs-CZ" sz="2800" dirty="0"/>
              <a:t>P = </a:t>
            </a:r>
            <a:r>
              <a:rPr lang="en-US" altLang="cs-CZ" sz="2800" dirty="0"/>
              <a:t>{</a:t>
            </a:r>
            <a:r>
              <a:rPr lang="cs-CZ" altLang="cs-CZ" sz="2800" dirty="0"/>
              <a:t>P</a:t>
            </a:r>
            <a:r>
              <a:rPr lang="cs-CZ" altLang="cs-CZ" sz="2800" baseline="-10000" dirty="0"/>
              <a:t>1</a:t>
            </a:r>
            <a:r>
              <a:rPr lang="cs-CZ" altLang="cs-CZ" sz="2800" dirty="0"/>
              <a:t>, P</a:t>
            </a:r>
            <a:r>
              <a:rPr lang="cs-CZ" altLang="cs-CZ" sz="2800" baseline="-10000" dirty="0"/>
              <a:t>2</a:t>
            </a:r>
            <a:r>
              <a:rPr lang="cs-CZ" altLang="cs-CZ" sz="2800" dirty="0"/>
              <a:t>, …, </a:t>
            </a:r>
            <a:r>
              <a:rPr lang="cs-CZ" altLang="cs-CZ" sz="2800" dirty="0" err="1"/>
              <a:t>P</a:t>
            </a:r>
            <a:r>
              <a:rPr lang="cs-CZ" altLang="cs-CZ" sz="2800" baseline="-10000" dirty="0" err="1"/>
              <a:t>n</a:t>
            </a:r>
            <a:r>
              <a:rPr lang="en-US" altLang="cs-CZ" sz="2800" dirty="0"/>
              <a:t>}</a:t>
            </a:r>
            <a:r>
              <a:rPr lang="cs-CZ" altLang="cs-CZ" sz="2800" dirty="0"/>
              <a:t>, množina procesů existujících v systému</a:t>
            </a:r>
          </a:p>
          <a:p>
            <a:pPr lvl="1">
              <a:lnSpc>
                <a:spcPct val="90000"/>
              </a:lnSpc>
            </a:pPr>
            <a:r>
              <a:rPr lang="cs-CZ" altLang="cs-CZ" dirty="0"/>
              <a:t>R = </a:t>
            </a:r>
            <a:r>
              <a:rPr lang="en-US" altLang="cs-CZ" dirty="0"/>
              <a:t>{</a:t>
            </a:r>
            <a:r>
              <a:rPr lang="cs-CZ" altLang="cs-CZ" dirty="0"/>
              <a:t>R</a:t>
            </a:r>
            <a:r>
              <a:rPr lang="cs-CZ" altLang="cs-CZ" baseline="-10000" dirty="0"/>
              <a:t>1</a:t>
            </a:r>
            <a:r>
              <a:rPr lang="cs-CZ" altLang="cs-CZ" dirty="0"/>
              <a:t>, R</a:t>
            </a:r>
            <a:r>
              <a:rPr lang="cs-CZ" altLang="cs-CZ" baseline="-10000" dirty="0"/>
              <a:t>2</a:t>
            </a:r>
            <a:r>
              <a:rPr lang="cs-CZ" altLang="cs-CZ" dirty="0"/>
              <a:t>, …, </a:t>
            </a:r>
            <a:r>
              <a:rPr lang="cs-CZ" altLang="cs-CZ" dirty="0" err="1"/>
              <a:t>R</a:t>
            </a:r>
            <a:r>
              <a:rPr lang="cs-CZ" altLang="cs-CZ" baseline="-10000" dirty="0" err="1"/>
              <a:t>m</a:t>
            </a:r>
            <a:r>
              <a:rPr lang="en-US" altLang="cs-CZ" dirty="0"/>
              <a:t>}</a:t>
            </a:r>
            <a:r>
              <a:rPr lang="cs-CZ" altLang="cs-CZ" dirty="0"/>
              <a:t>, množina zdrojů existujících v systému</a:t>
            </a:r>
          </a:p>
          <a:p>
            <a:pPr>
              <a:lnSpc>
                <a:spcPct val="90000"/>
              </a:lnSpc>
            </a:pPr>
            <a:r>
              <a:rPr lang="cs-CZ" altLang="cs-CZ" dirty="0"/>
              <a:t>Hrana požadavku – orientovaná hrana  </a:t>
            </a:r>
            <a:r>
              <a:rPr lang="cs-CZ" altLang="cs-CZ" dirty="0" err="1"/>
              <a:t>P</a:t>
            </a:r>
            <a:r>
              <a:rPr lang="cs-CZ" altLang="cs-CZ" baseline="-10000" dirty="0" err="1"/>
              <a:t>i</a:t>
            </a:r>
            <a:r>
              <a:rPr lang="cs-CZ" altLang="cs-CZ" baseline="-10000" dirty="0"/>
              <a:t> </a:t>
            </a:r>
            <a:r>
              <a:rPr lang="cs-CZ" altLang="cs-CZ" dirty="0">
                <a:cs typeface="Arial" charset="0"/>
              </a:rPr>
              <a:t>→</a:t>
            </a:r>
            <a:r>
              <a:rPr lang="cs-CZ" altLang="cs-CZ" dirty="0"/>
              <a:t> </a:t>
            </a:r>
            <a:r>
              <a:rPr lang="cs-CZ" altLang="cs-CZ" dirty="0" err="1"/>
              <a:t>R</a:t>
            </a:r>
            <a:r>
              <a:rPr lang="cs-CZ" altLang="cs-CZ" baseline="-10000" dirty="0" err="1"/>
              <a:t>j</a:t>
            </a:r>
            <a:endParaRPr lang="cs-CZ" altLang="cs-CZ" baseline="-10000" dirty="0"/>
          </a:p>
          <a:p>
            <a:pPr>
              <a:lnSpc>
                <a:spcPct val="90000"/>
              </a:lnSpc>
            </a:pPr>
            <a:r>
              <a:rPr lang="cs-CZ" altLang="cs-CZ" dirty="0"/>
              <a:t>Hrana přidělení – orientovaná hrana  </a:t>
            </a:r>
            <a:r>
              <a:rPr lang="cs-CZ" altLang="cs-CZ" dirty="0" err="1"/>
              <a:t>R</a:t>
            </a:r>
            <a:r>
              <a:rPr lang="cs-CZ" altLang="cs-CZ" baseline="-10000" dirty="0" err="1"/>
              <a:t>j</a:t>
            </a:r>
            <a:r>
              <a:rPr lang="cs-CZ" altLang="cs-CZ" baseline="-10000" dirty="0"/>
              <a:t> </a:t>
            </a:r>
            <a:r>
              <a:rPr lang="cs-CZ" altLang="cs-CZ" dirty="0">
                <a:cs typeface="Arial" charset="0"/>
              </a:rPr>
              <a:t>→</a:t>
            </a:r>
            <a:r>
              <a:rPr lang="cs-CZ" altLang="cs-CZ" dirty="0"/>
              <a:t> </a:t>
            </a:r>
            <a:r>
              <a:rPr lang="cs-CZ" altLang="cs-CZ" dirty="0" err="1"/>
              <a:t>P</a:t>
            </a:r>
            <a:r>
              <a:rPr lang="cs-CZ" altLang="cs-CZ" baseline="-10000" dirty="0" err="1"/>
              <a:t>i</a:t>
            </a:r>
            <a:endParaRPr lang="cs-CZ" altLang="cs-CZ" baseline="-10000" dirty="0"/>
          </a:p>
          <a:p>
            <a:endParaRPr lang="cs-CZ" dirty="0"/>
          </a:p>
        </p:txBody>
      </p:sp>
    </p:spTree>
    <p:extLst>
      <p:ext uri="{BB962C8B-B14F-4D97-AF65-F5344CB8AC3E}">
        <p14:creationId xmlns:p14="http://schemas.microsoft.com/office/powerpoint/2010/main" val="4997063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Graf přidělení zdrojů (2)</a:t>
            </a:r>
            <a:endParaRPr lang="cs-CZ" dirty="0"/>
          </a:p>
        </p:txBody>
      </p:sp>
      <p:sp>
        <p:nvSpPr>
          <p:cNvPr id="3" name="Zástupný symbol pro obsah 2"/>
          <p:cNvSpPr>
            <a:spLocks noGrp="1"/>
          </p:cNvSpPr>
          <p:nvPr>
            <p:ph idx="1"/>
          </p:nvPr>
        </p:nvSpPr>
        <p:spPr/>
        <p:txBody>
          <a:bodyPr/>
          <a:lstStyle/>
          <a:p>
            <a:r>
              <a:rPr lang="cs-CZ" dirty="0"/>
              <a:t>Proces</a:t>
            </a:r>
          </a:p>
          <a:p>
            <a:endParaRPr lang="cs-CZ" dirty="0"/>
          </a:p>
          <a:p>
            <a:r>
              <a:rPr lang="cs-CZ" dirty="0"/>
              <a:t>Zdroj se 4 instancemi</a:t>
            </a:r>
          </a:p>
          <a:p>
            <a:endParaRPr lang="cs-CZ" dirty="0"/>
          </a:p>
          <a:p>
            <a:r>
              <a:rPr lang="cs-CZ" dirty="0"/>
              <a:t>Proces </a:t>
            </a:r>
            <a:r>
              <a:rPr lang="cs-CZ" dirty="0" err="1"/>
              <a:t>P</a:t>
            </a:r>
            <a:r>
              <a:rPr lang="cs-CZ" baseline="-25000" dirty="0" err="1"/>
              <a:t>i</a:t>
            </a:r>
            <a:r>
              <a:rPr lang="cs-CZ" dirty="0"/>
              <a:t> požadující prostředek </a:t>
            </a:r>
            <a:r>
              <a:rPr lang="cs-CZ" dirty="0" err="1"/>
              <a:t>R</a:t>
            </a:r>
            <a:r>
              <a:rPr lang="cs-CZ" baseline="-25000" dirty="0" err="1"/>
              <a:t>j</a:t>
            </a:r>
            <a:endParaRPr lang="cs-CZ" dirty="0"/>
          </a:p>
          <a:p>
            <a:endParaRPr lang="cs-CZ" dirty="0"/>
          </a:p>
          <a:p>
            <a:r>
              <a:rPr lang="cs-CZ" dirty="0"/>
              <a:t>Proces </a:t>
            </a:r>
            <a:r>
              <a:rPr lang="cs-CZ" dirty="0" err="1"/>
              <a:t>P</a:t>
            </a:r>
            <a:r>
              <a:rPr lang="cs-CZ" baseline="-25000" dirty="0" err="1"/>
              <a:t>i</a:t>
            </a:r>
            <a:r>
              <a:rPr lang="cs-CZ" dirty="0"/>
              <a:t>  vlastnící prostředek </a:t>
            </a:r>
            <a:r>
              <a:rPr lang="cs-CZ" dirty="0" err="1"/>
              <a:t>R</a:t>
            </a:r>
            <a:r>
              <a:rPr lang="cs-CZ" baseline="-25000" dirty="0" err="1"/>
              <a:t>j</a:t>
            </a:r>
            <a:r>
              <a:rPr lang="cs-CZ" baseline="-25000" dirty="0"/>
              <a:t> </a:t>
            </a:r>
            <a:endParaRPr lang="cs-CZ" dirty="0"/>
          </a:p>
          <a:p>
            <a:endParaRPr lang="cs-CZ" dirty="0"/>
          </a:p>
        </p:txBody>
      </p:sp>
      <p:grpSp>
        <p:nvGrpSpPr>
          <p:cNvPr id="28" name="Group 4"/>
          <p:cNvGrpSpPr>
            <a:grpSpLocks/>
          </p:cNvGrpSpPr>
          <p:nvPr/>
        </p:nvGrpSpPr>
        <p:grpSpPr bwMode="auto">
          <a:xfrm>
            <a:off x="4788024" y="2996952"/>
            <a:ext cx="923925" cy="883754"/>
            <a:chOff x="2666" y="1966"/>
            <a:chExt cx="276" cy="264"/>
          </a:xfrm>
        </p:grpSpPr>
        <p:sp>
          <p:nvSpPr>
            <p:cNvPr id="29" name="Rectangle 5"/>
            <p:cNvSpPr>
              <a:spLocks noChangeArrowheads="1"/>
            </p:cNvSpPr>
            <p:nvPr/>
          </p:nvSpPr>
          <p:spPr bwMode="auto">
            <a:xfrm>
              <a:off x="2666" y="1966"/>
              <a:ext cx="276" cy="264"/>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30" name="Rectangle 6"/>
            <p:cNvSpPr>
              <a:spLocks noChangeArrowheads="1"/>
            </p:cNvSpPr>
            <p:nvPr/>
          </p:nvSpPr>
          <p:spPr bwMode="auto">
            <a:xfrm>
              <a:off x="2736" y="2026"/>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31" name="Rectangle 7"/>
            <p:cNvSpPr>
              <a:spLocks noChangeArrowheads="1"/>
            </p:cNvSpPr>
            <p:nvPr/>
          </p:nvSpPr>
          <p:spPr bwMode="auto">
            <a:xfrm>
              <a:off x="2832" y="2026"/>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32" name="Rectangle 8"/>
            <p:cNvSpPr>
              <a:spLocks noChangeArrowheads="1"/>
            </p:cNvSpPr>
            <p:nvPr/>
          </p:nvSpPr>
          <p:spPr bwMode="auto">
            <a:xfrm>
              <a:off x="2736" y="2108"/>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33" name="Rectangle 9"/>
            <p:cNvSpPr>
              <a:spLocks noChangeArrowheads="1"/>
            </p:cNvSpPr>
            <p:nvPr/>
          </p:nvSpPr>
          <p:spPr bwMode="auto">
            <a:xfrm>
              <a:off x="2832" y="2108"/>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grpSp>
      <p:sp>
        <p:nvSpPr>
          <p:cNvPr id="34" name="Oval 10"/>
          <p:cNvSpPr>
            <a:spLocks noChangeArrowheads="1"/>
          </p:cNvSpPr>
          <p:nvPr/>
        </p:nvSpPr>
        <p:spPr bwMode="auto">
          <a:xfrm>
            <a:off x="6804248" y="4191866"/>
            <a:ext cx="740546" cy="740546"/>
          </a:xfrm>
          <a:prstGeom prst="ellipse">
            <a:avLst/>
          </a:prstGeom>
          <a:solidFill>
            <a:srgbClr val="99CCCC"/>
          </a:solidFill>
          <a:ln w="9525">
            <a:solidFill>
              <a:srgbClr val="3366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cs-CZ" sz="1800" b="0" i="1" u="none" strike="noStrike" kern="0" cap="none" spc="0" normalizeH="0" baseline="0" noProof="0" dirty="0">
                <a:ln>
                  <a:noFill/>
                </a:ln>
                <a:solidFill>
                  <a:srgbClr val="336666"/>
                </a:solidFill>
                <a:effectLst/>
                <a:uLnTx/>
                <a:uFillTx/>
                <a:latin typeface="Helvetica" pitchFamily="34" charset="0"/>
              </a:rPr>
              <a:t>P</a:t>
            </a:r>
            <a:r>
              <a:rPr kumimoji="0" lang="en-US" altLang="cs-CZ" sz="1800" b="0" i="1" u="none" strike="noStrike" kern="0" cap="none" spc="0" normalizeH="0" baseline="-25000" noProof="0" dirty="0">
                <a:ln>
                  <a:noFill/>
                </a:ln>
                <a:solidFill>
                  <a:srgbClr val="336666"/>
                </a:solidFill>
                <a:effectLst/>
                <a:uLnTx/>
                <a:uFillTx/>
                <a:latin typeface="Helvetica" pitchFamily="34" charset="0"/>
              </a:rPr>
              <a:t>i</a:t>
            </a:r>
            <a:endParaRPr kumimoji="0" lang="en-US" altLang="cs-CZ" sz="1800" b="0" i="1" u="none" strike="noStrike" kern="0" cap="none" spc="0" normalizeH="0" baseline="0" noProof="0" dirty="0">
              <a:ln>
                <a:noFill/>
              </a:ln>
              <a:solidFill>
                <a:srgbClr val="336666"/>
              </a:solidFill>
              <a:effectLst/>
              <a:uLnTx/>
              <a:uFillTx/>
              <a:latin typeface="Helvetica" pitchFamily="34" charset="0"/>
            </a:endParaRPr>
          </a:p>
        </p:txBody>
      </p:sp>
      <p:grpSp>
        <p:nvGrpSpPr>
          <p:cNvPr id="35" name="Group 11"/>
          <p:cNvGrpSpPr>
            <a:grpSpLocks/>
          </p:cNvGrpSpPr>
          <p:nvPr/>
        </p:nvGrpSpPr>
        <p:grpSpPr bwMode="auto">
          <a:xfrm>
            <a:off x="8085884" y="4277094"/>
            <a:ext cx="655099" cy="626616"/>
            <a:chOff x="2666" y="1966"/>
            <a:chExt cx="276" cy="264"/>
          </a:xfrm>
        </p:grpSpPr>
        <p:sp>
          <p:nvSpPr>
            <p:cNvPr id="36" name="Rectangle 12"/>
            <p:cNvSpPr>
              <a:spLocks noChangeArrowheads="1"/>
            </p:cNvSpPr>
            <p:nvPr/>
          </p:nvSpPr>
          <p:spPr bwMode="auto">
            <a:xfrm>
              <a:off x="2666" y="1966"/>
              <a:ext cx="276" cy="264"/>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37" name="Rectangle 13"/>
            <p:cNvSpPr>
              <a:spLocks noChangeArrowheads="1"/>
            </p:cNvSpPr>
            <p:nvPr/>
          </p:nvSpPr>
          <p:spPr bwMode="auto">
            <a:xfrm>
              <a:off x="2736" y="2026"/>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38" name="Rectangle 14"/>
            <p:cNvSpPr>
              <a:spLocks noChangeArrowheads="1"/>
            </p:cNvSpPr>
            <p:nvPr/>
          </p:nvSpPr>
          <p:spPr bwMode="auto">
            <a:xfrm>
              <a:off x="2832" y="2026"/>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39" name="Rectangle 15"/>
            <p:cNvSpPr>
              <a:spLocks noChangeArrowheads="1"/>
            </p:cNvSpPr>
            <p:nvPr/>
          </p:nvSpPr>
          <p:spPr bwMode="auto">
            <a:xfrm>
              <a:off x="2736" y="2108"/>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40" name="Rectangle 16"/>
            <p:cNvSpPr>
              <a:spLocks noChangeArrowheads="1"/>
            </p:cNvSpPr>
            <p:nvPr/>
          </p:nvSpPr>
          <p:spPr bwMode="auto">
            <a:xfrm>
              <a:off x="2832" y="2108"/>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grpSp>
      <p:sp>
        <p:nvSpPr>
          <p:cNvPr id="41" name="Line 17"/>
          <p:cNvSpPr>
            <a:spLocks noChangeShapeType="1"/>
          </p:cNvSpPr>
          <p:nvPr/>
        </p:nvSpPr>
        <p:spPr bwMode="auto">
          <a:xfrm flipV="1">
            <a:off x="7544794" y="4614135"/>
            <a:ext cx="541090" cy="0"/>
          </a:xfrm>
          <a:prstGeom prst="line">
            <a:avLst/>
          </a:prstGeom>
          <a:noFill/>
          <a:ln w="9525">
            <a:solidFill>
              <a:srgbClr val="3366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sz="1800" b="0" i="0" u="none" strike="noStrike" kern="0" cap="none" spc="0" normalizeH="0" baseline="0" noProof="0">
              <a:ln>
                <a:noFill/>
              </a:ln>
              <a:solidFill>
                <a:srgbClr val="336666"/>
              </a:solidFill>
              <a:effectLst/>
              <a:uLnTx/>
              <a:uFillTx/>
              <a:latin typeface="Arial" charset="0"/>
            </a:endParaRPr>
          </a:p>
        </p:txBody>
      </p:sp>
      <p:sp>
        <p:nvSpPr>
          <p:cNvPr id="42" name="Oval 18"/>
          <p:cNvSpPr>
            <a:spLocks noChangeArrowheads="1"/>
          </p:cNvSpPr>
          <p:nvPr/>
        </p:nvSpPr>
        <p:spPr bwMode="auto">
          <a:xfrm>
            <a:off x="6732241" y="5335168"/>
            <a:ext cx="771426" cy="771426"/>
          </a:xfrm>
          <a:prstGeom prst="ellipse">
            <a:avLst/>
          </a:prstGeom>
          <a:solidFill>
            <a:srgbClr val="99CCCC"/>
          </a:solidFill>
          <a:ln w="9525">
            <a:solidFill>
              <a:srgbClr val="3366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cs-CZ" sz="1800" b="0" i="1" u="none" strike="noStrike" kern="0" cap="none" spc="0" normalizeH="0" baseline="0" noProof="0">
                <a:ln>
                  <a:noFill/>
                </a:ln>
                <a:solidFill>
                  <a:srgbClr val="336666"/>
                </a:solidFill>
                <a:effectLst/>
                <a:uLnTx/>
                <a:uFillTx/>
                <a:latin typeface="Helvetica" pitchFamily="34" charset="0"/>
              </a:rPr>
              <a:t>P</a:t>
            </a:r>
            <a:r>
              <a:rPr kumimoji="0" lang="en-US" altLang="cs-CZ" sz="1800" b="0" i="1" u="none" strike="noStrike" kern="0" cap="none" spc="0" normalizeH="0" baseline="-25000" noProof="0">
                <a:ln>
                  <a:noFill/>
                </a:ln>
                <a:solidFill>
                  <a:srgbClr val="336666"/>
                </a:solidFill>
                <a:effectLst/>
                <a:uLnTx/>
                <a:uFillTx/>
                <a:latin typeface="Helvetica" pitchFamily="34" charset="0"/>
              </a:rPr>
              <a:t>i</a:t>
            </a:r>
            <a:endParaRPr kumimoji="0" lang="en-US" altLang="cs-CZ" sz="1800" b="0" i="0" u="none" strike="noStrike" kern="0" cap="none" spc="0" normalizeH="0" baseline="0" noProof="0">
              <a:ln>
                <a:noFill/>
              </a:ln>
              <a:solidFill>
                <a:srgbClr val="336666"/>
              </a:solidFill>
              <a:effectLst/>
              <a:uLnTx/>
              <a:uFillTx/>
              <a:latin typeface="Helvetica" pitchFamily="34" charset="0"/>
            </a:endParaRPr>
          </a:p>
        </p:txBody>
      </p:sp>
      <p:grpSp>
        <p:nvGrpSpPr>
          <p:cNvPr id="43" name="Group 19"/>
          <p:cNvGrpSpPr>
            <a:grpSpLocks/>
          </p:cNvGrpSpPr>
          <p:nvPr/>
        </p:nvGrpSpPr>
        <p:grpSpPr bwMode="auto">
          <a:xfrm>
            <a:off x="7956376" y="5364707"/>
            <a:ext cx="782376" cy="748359"/>
            <a:chOff x="2666" y="1966"/>
            <a:chExt cx="276" cy="264"/>
          </a:xfrm>
        </p:grpSpPr>
        <p:sp>
          <p:nvSpPr>
            <p:cNvPr id="44" name="Rectangle 20"/>
            <p:cNvSpPr>
              <a:spLocks noChangeArrowheads="1"/>
            </p:cNvSpPr>
            <p:nvPr/>
          </p:nvSpPr>
          <p:spPr bwMode="auto">
            <a:xfrm>
              <a:off x="2666" y="1966"/>
              <a:ext cx="276" cy="264"/>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45" name="Rectangle 21"/>
            <p:cNvSpPr>
              <a:spLocks noChangeArrowheads="1"/>
            </p:cNvSpPr>
            <p:nvPr/>
          </p:nvSpPr>
          <p:spPr bwMode="auto">
            <a:xfrm>
              <a:off x="2736" y="2026"/>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46" name="Rectangle 22"/>
            <p:cNvSpPr>
              <a:spLocks noChangeArrowheads="1"/>
            </p:cNvSpPr>
            <p:nvPr/>
          </p:nvSpPr>
          <p:spPr bwMode="auto">
            <a:xfrm>
              <a:off x="2832" y="2026"/>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47" name="Rectangle 23"/>
            <p:cNvSpPr>
              <a:spLocks noChangeArrowheads="1"/>
            </p:cNvSpPr>
            <p:nvPr/>
          </p:nvSpPr>
          <p:spPr bwMode="auto">
            <a:xfrm>
              <a:off x="2736" y="2108"/>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sp>
          <p:nvSpPr>
            <p:cNvPr id="48" name="Rectangle 24"/>
            <p:cNvSpPr>
              <a:spLocks noChangeArrowheads="1"/>
            </p:cNvSpPr>
            <p:nvPr/>
          </p:nvSpPr>
          <p:spPr bwMode="auto">
            <a:xfrm>
              <a:off x="2832" y="2108"/>
              <a:ext cx="47" cy="47"/>
            </a:xfrm>
            <a:prstGeom prst="rect">
              <a:avLst/>
            </a:prstGeom>
            <a:solidFill>
              <a:srgbClr val="99CCCC"/>
            </a:solidFill>
            <a:ln w="9525">
              <a:solidFill>
                <a:srgbClr val="33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a:ln>
                  <a:noFill/>
                </a:ln>
                <a:solidFill>
                  <a:srgbClr val="336666"/>
                </a:solidFill>
                <a:effectLst/>
                <a:uLnTx/>
                <a:uFillTx/>
                <a:latin typeface="Arial" charset="0"/>
              </a:endParaRPr>
            </a:p>
          </p:txBody>
        </p:sp>
      </p:grpSp>
      <p:sp>
        <p:nvSpPr>
          <p:cNvPr id="49" name="Line 25"/>
          <p:cNvSpPr>
            <a:spLocks noChangeShapeType="1"/>
          </p:cNvSpPr>
          <p:nvPr/>
        </p:nvSpPr>
        <p:spPr bwMode="auto">
          <a:xfrm flipH="1">
            <a:off x="7503666" y="5627979"/>
            <a:ext cx="717753" cy="110907"/>
          </a:xfrm>
          <a:prstGeom prst="line">
            <a:avLst/>
          </a:prstGeom>
          <a:noFill/>
          <a:ln w="9525">
            <a:solidFill>
              <a:srgbClr val="3366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sz="1800" b="0" i="0" u="none" strike="noStrike" kern="0" cap="none" spc="0" normalizeH="0" baseline="0" noProof="0">
              <a:ln>
                <a:noFill/>
              </a:ln>
              <a:solidFill>
                <a:srgbClr val="336666"/>
              </a:solidFill>
              <a:effectLst/>
              <a:uLnTx/>
              <a:uFillTx/>
              <a:latin typeface="Arial" charset="0"/>
            </a:endParaRPr>
          </a:p>
        </p:txBody>
      </p:sp>
      <p:sp>
        <p:nvSpPr>
          <p:cNvPr id="50" name="Oval 26"/>
          <p:cNvSpPr>
            <a:spLocks noChangeArrowheads="1"/>
          </p:cNvSpPr>
          <p:nvPr/>
        </p:nvSpPr>
        <p:spPr bwMode="auto">
          <a:xfrm>
            <a:off x="2627784" y="1700808"/>
            <a:ext cx="864096" cy="864096"/>
          </a:xfrm>
          <a:prstGeom prst="ellipse">
            <a:avLst/>
          </a:prstGeom>
          <a:solidFill>
            <a:srgbClr val="99CCCC"/>
          </a:solidFill>
          <a:ln w="9525">
            <a:solidFill>
              <a:srgbClr val="3366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cs-CZ" sz="1800" b="0" i="1" u="none" strike="noStrike" kern="0" cap="none" spc="0" normalizeH="0" baseline="0" noProof="0" dirty="0">
                <a:ln>
                  <a:noFill/>
                </a:ln>
                <a:solidFill>
                  <a:srgbClr val="336666"/>
                </a:solidFill>
                <a:effectLst/>
                <a:uLnTx/>
                <a:uFillTx/>
                <a:latin typeface="Helvetica" pitchFamily="34" charset="0"/>
              </a:rPr>
              <a:t>P</a:t>
            </a:r>
            <a:r>
              <a:rPr kumimoji="0" lang="en-US" altLang="cs-CZ" sz="1800" b="0" i="1" u="none" strike="noStrike" kern="0" cap="none" spc="0" normalizeH="0" baseline="-25000" noProof="0" dirty="0">
                <a:ln>
                  <a:noFill/>
                </a:ln>
                <a:solidFill>
                  <a:srgbClr val="336666"/>
                </a:solidFill>
                <a:effectLst/>
                <a:uLnTx/>
                <a:uFillTx/>
                <a:latin typeface="Helvetica" pitchFamily="34" charset="0"/>
              </a:rPr>
              <a:t>i</a:t>
            </a:r>
            <a:endParaRPr kumimoji="0" lang="en-US" altLang="cs-CZ" sz="1800" b="0" i="1" u="none" strike="noStrike" kern="0" cap="none" spc="0" normalizeH="0" baseline="0" noProof="0" dirty="0">
              <a:ln>
                <a:noFill/>
              </a:ln>
              <a:solidFill>
                <a:srgbClr val="336666"/>
              </a:solidFill>
              <a:effectLst/>
              <a:uLnTx/>
              <a:uFillTx/>
              <a:latin typeface="Helvetica" pitchFamily="34" charset="0"/>
            </a:endParaRPr>
          </a:p>
        </p:txBody>
      </p:sp>
    </p:spTree>
    <p:extLst>
      <p:ext uri="{BB962C8B-B14F-4D97-AF65-F5344CB8AC3E}">
        <p14:creationId xmlns:p14="http://schemas.microsoft.com/office/powerpoint/2010/main" val="9191072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Příklad RAG (bez cyklu)</a:t>
            </a:r>
            <a:endParaRPr lang="cs-CZ" dirty="0"/>
          </a:p>
        </p:txBody>
      </p:sp>
      <p:pic>
        <p:nvPicPr>
          <p:cNvPr id="4"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l="23029" t="887" r="23206" b="1071"/>
          <a:stretch>
            <a:fillRect/>
          </a:stretch>
        </p:blipFill>
        <p:spPr bwMode="auto">
          <a:xfrm>
            <a:off x="3020351" y="1600200"/>
            <a:ext cx="3103297" cy="45259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59659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Příklad RAG (s uváznutím)</a:t>
            </a:r>
            <a:endParaRPr lang="cs-CZ" dirty="0"/>
          </a:p>
        </p:txBody>
      </p:sp>
      <p:sp>
        <p:nvSpPr>
          <p:cNvPr id="3" name="Zástupný symbol pro obsah 2"/>
          <p:cNvSpPr>
            <a:spLocks noGrp="1"/>
          </p:cNvSpPr>
          <p:nvPr>
            <p:ph idx="1"/>
          </p:nvPr>
        </p:nvSpPr>
        <p:spPr/>
        <p:txBody>
          <a:bodyPr/>
          <a:lstStyle/>
          <a:p>
            <a:endParaRPr lang="cs-CZ"/>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l="23471" t="923" r="23206" b="1366"/>
          <a:stretch>
            <a:fillRect/>
          </a:stretch>
        </p:blipFill>
        <p:spPr bwMode="auto">
          <a:xfrm>
            <a:off x="3059857" y="1628775"/>
            <a:ext cx="3168327" cy="46437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91469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Příklad RAG (bez uváznutí)</a:t>
            </a:r>
            <a:endParaRPr lang="cs-CZ" dirty="0"/>
          </a:p>
        </p:txBody>
      </p:sp>
      <p:sp>
        <p:nvSpPr>
          <p:cNvPr id="3" name="Zástupný symbol pro obsah 2"/>
          <p:cNvSpPr>
            <a:spLocks noGrp="1"/>
          </p:cNvSpPr>
          <p:nvPr>
            <p:ph idx="1"/>
          </p:nvPr>
        </p:nvSpPr>
        <p:spPr/>
        <p:txBody>
          <a:bodyPr/>
          <a:lstStyle/>
          <a:p>
            <a:endParaRPr lang="cs-CZ"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l="19101" t="702" r="19101" b="702"/>
          <a:stretch>
            <a:fillRect/>
          </a:stretch>
        </p:blipFill>
        <p:spPr bwMode="auto">
          <a:xfrm>
            <a:off x="2555776" y="1628775"/>
            <a:ext cx="3556000" cy="4537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88068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RAG </a:t>
            </a:r>
            <a:r>
              <a:rPr lang="cs-CZ" dirty="0"/>
              <a:t>–</a:t>
            </a:r>
            <a:r>
              <a:rPr lang="cs-CZ" altLang="cs-CZ" dirty="0"/>
              <a:t> závěry</a:t>
            </a:r>
            <a:endParaRPr lang="cs-CZ" dirty="0"/>
          </a:p>
        </p:txBody>
      </p:sp>
      <p:sp>
        <p:nvSpPr>
          <p:cNvPr id="3" name="Zástupný symbol pro obsah 2"/>
          <p:cNvSpPr>
            <a:spLocks noGrp="1"/>
          </p:cNvSpPr>
          <p:nvPr>
            <p:ph idx="1"/>
          </p:nvPr>
        </p:nvSpPr>
        <p:spPr/>
        <p:txBody>
          <a:bodyPr/>
          <a:lstStyle/>
          <a:p>
            <a:r>
              <a:rPr lang="cs-CZ" dirty="0"/>
              <a:t>Jestliže se v RAG nevyskytuje cyklus – k uváznutí nedošlo</a:t>
            </a:r>
          </a:p>
          <a:p>
            <a:r>
              <a:rPr lang="cs-CZ" dirty="0"/>
              <a:t>Jestliže se v RAG vyskytuje cyklus</a:t>
            </a:r>
          </a:p>
          <a:p>
            <a:pPr lvl="1"/>
            <a:r>
              <a:rPr lang="cs-CZ" dirty="0"/>
              <a:t>Existuje pouze jedna instance zdroje daného typu </a:t>
            </a:r>
            <a:br>
              <a:rPr lang="cs-CZ" dirty="0"/>
            </a:br>
            <a:r>
              <a:rPr lang="cs-CZ" dirty="0"/>
              <a:t>→ k uváznutí došlo</a:t>
            </a:r>
          </a:p>
          <a:p>
            <a:pPr lvl="1"/>
            <a:r>
              <a:rPr lang="cs-CZ" dirty="0"/>
              <a:t>Existuje více instancí zdroje daného typu </a:t>
            </a:r>
            <a:br>
              <a:rPr lang="cs-CZ" dirty="0"/>
            </a:br>
            <a:r>
              <a:rPr lang="cs-CZ" dirty="0"/>
              <a:t>→ k uváznutí může (ale nemusí) dojít</a:t>
            </a:r>
          </a:p>
          <a:p>
            <a:endParaRPr lang="cs-CZ" dirty="0"/>
          </a:p>
        </p:txBody>
      </p:sp>
    </p:spTree>
    <p:extLst>
      <p:ext uri="{BB962C8B-B14F-4D97-AF65-F5344CB8AC3E}">
        <p14:creationId xmlns:p14="http://schemas.microsoft.com/office/powerpoint/2010/main" val="2968094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Problém uváznutí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Ochrana před uváznutím prevencí</a:t>
            </a:r>
          </a:p>
          <a:p>
            <a:pPr lvl="1"/>
            <a:r>
              <a:rPr lang="cs-CZ" dirty="0"/>
              <a:t>Zajistíme, že se systém nikdy nedostane do stavu uváznutí</a:t>
            </a:r>
          </a:p>
          <a:p>
            <a:pPr lvl="1"/>
            <a:r>
              <a:rPr lang="cs-CZ" dirty="0"/>
              <a:t>Zrušíme platnost některé nutné podmínky</a:t>
            </a:r>
          </a:p>
          <a:p>
            <a:r>
              <a:rPr lang="cs-CZ" dirty="0"/>
              <a:t>Obcházení uváznutí</a:t>
            </a:r>
          </a:p>
          <a:p>
            <a:pPr lvl="1"/>
            <a:r>
              <a:rPr lang="cs-CZ" dirty="0"/>
              <a:t>Detekce potenciální možnosti vzniku uváznutí a nepřipuštění takového stavu</a:t>
            </a:r>
          </a:p>
          <a:p>
            <a:pPr lvl="1"/>
            <a:r>
              <a:rPr lang="cs-CZ" dirty="0"/>
              <a:t>Zamezujeme současné platnosti všech nutných podmínek</a:t>
            </a:r>
          </a:p>
          <a:p>
            <a:pPr lvl="1"/>
            <a:r>
              <a:rPr lang="cs-CZ" dirty="0"/>
              <a:t>Prostředek se nepřidělí, pokud by hrozilo uváznutí (hrozí stárnutí)</a:t>
            </a:r>
          </a:p>
          <a:p>
            <a:r>
              <a:rPr lang="cs-CZ" dirty="0"/>
              <a:t>Obnova po uváznutí</a:t>
            </a:r>
          </a:p>
          <a:p>
            <a:pPr lvl="1"/>
            <a:r>
              <a:rPr lang="cs-CZ" dirty="0"/>
              <a:t>Uváznutí povolíme, ale jeho vznik detekujeme a řešíme</a:t>
            </a:r>
          </a:p>
          <a:p>
            <a:r>
              <a:rPr lang="cs-CZ" dirty="0"/>
              <a:t>Ignorování hrozby uváznutí</a:t>
            </a:r>
          </a:p>
          <a:p>
            <a:pPr lvl="1"/>
            <a:r>
              <a:rPr lang="cs-CZ" dirty="0"/>
              <a:t>Uváznutí je věc aplikace ne systému</a:t>
            </a:r>
          </a:p>
          <a:p>
            <a:pPr lvl="1"/>
            <a:r>
              <a:rPr lang="cs-CZ" dirty="0"/>
              <a:t>Způsob řešení zvolený většinou OS</a:t>
            </a:r>
          </a:p>
          <a:p>
            <a:endParaRPr lang="cs-CZ" dirty="0"/>
          </a:p>
        </p:txBody>
      </p:sp>
    </p:spTree>
    <p:extLst>
      <p:ext uri="{BB962C8B-B14F-4D97-AF65-F5344CB8AC3E}">
        <p14:creationId xmlns:p14="http://schemas.microsoft.com/office/powerpoint/2010/main" val="3251244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Kooperace souběžných aktivit</a:t>
            </a:r>
          </a:p>
        </p:txBody>
      </p:sp>
      <p:sp>
        <p:nvSpPr>
          <p:cNvPr id="3" name="Zástupný symbol pro obsah 2"/>
          <p:cNvSpPr>
            <a:spLocks noGrp="1"/>
          </p:cNvSpPr>
          <p:nvPr>
            <p:ph idx="1"/>
          </p:nvPr>
        </p:nvSpPr>
        <p:spPr/>
        <p:txBody>
          <a:bodyPr>
            <a:normAutofit fontScale="85000" lnSpcReduction="20000"/>
          </a:bodyPr>
          <a:lstStyle/>
          <a:p>
            <a:r>
              <a:rPr lang="cs-CZ" dirty="0"/>
              <a:t>Kooperující procesy sdílí jistou množinu zdrojů, vzájemně se znají</a:t>
            </a:r>
          </a:p>
          <a:p>
            <a:r>
              <a:rPr lang="cs-CZ" dirty="0"/>
              <a:t>Kooperace se dosahuje buďto implicitním sdílením zdrojů nebo explicitní komunikací kooperujících procesů</a:t>
            </a:r>
          </a:p>
          <a:p>
            <a:r>
              <a:rPr lang="pl-PL" dirty="0"/>
              <a:t>Proč vlákna/procesy kooperují</a:t>
            </a:r>
          </a:p>
          <a:p>
            <a:pPr lvl="1"/>
            <a:r>
              <a:rPr lang="cs-CZ" dirty="0"/>
              <a:t>Aby mohly sdílet jisté zdroje</a:t>
            </a:r>
          </a:p>
          <a:p>
            <a:pPr lvl="1"/>
            <a:r>
              <a:rPr lang="cs-CZ" dirty="0"/>
              <a:t>Aby se mohly nezávislé akce řešit souběžně, např. čtení příštího bloku dat během zpracovávání již přečteného bloku dat</a:t>
            </a:r>
          </a:p>
          <a:p>
            <a:r>
              <a:rPr lang="cs-CZ" dirty="0"/>
              <a:t>Vlákna jednoho procesu obvykle kooperují, nesoupeří</a:t>
            </a:r>
          </a:p>
          <a:p>
            <a:r>
              <a:rPr lang="pl-PL" dirty="0"/>
              <a:t>Procesy mohou jak kooperovat, tak i soupeřit</a:t>
            </a:r>
          </a:p>
        </p:txBody>
      </p:sp>
    </p:spTree>
    <p:extLst>
      <p:ext uri="{BB962C8B-B14F-4D97-AF65-F5344CB8AC3E}">
        <p14:creationId xmlns:p14="http://schemas.microsoft.com/office/powerpoint/2010/main" val="38093274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Ochrana prevencí</a:t>
            </a:r>
            <a:endParaRPr lang="cs-CZ" dirty="0"/>
          </a:p>
        </p:txBody>
      </p:sp>
      <p:sp>
        <p:nvSpPr>
          <p:cNvPr id="3" name="Zástupný symbol pro obsah 2"/>
          <p:cNvSpPr>
            <a:spLocks noGrp="1"/>
          </p:cNvSpPr>
          <p:nvPr>
            <p:ph idx="1"/>
          </p:nvPr>
        </p:nvSpPr>
        <p:spPr/>
        <p:txBody>
          <a:bodyPr>
            <a:normAutofit lnSpcReduction="10000"/>
          </a:bodyPr>
          <a:lstStyle/>
          <a:p>
            <a:r>
              <a:rPr lang="cs-CZ" dirty="0"/>
              <a:t>Nepřímé metody</a:t>
            </a:r>
          </a:p>
          <a:p>
            <a:pPr lvl="1"/>
            <a:r>
              <a:rPr lang="cs-CZ" dirty="0"/>
              <a:t>Zneplatnění některé nutné podmínky</a:t>
            </a:r>
          </a:p>
          <a:p>
            <a:pPr lvl="2"/>
            <a:r>
              <a:rPr lang="cs-CZ" dirty="0" err="1"/>
              <a:t>Virtualizací</a:t>
            </a:r>
            <a:r>
              <a:rPr lang="cs-CZ" dirty="0"/>
              <a:t> prostředků, ruším nutnost vzájemné výlučnosti při přístupu</a:t>
            </a:r>
          </a:p>
          <a:p>
            <a:pPr lvl="2"/>
            <a:r>
              <a:rPr lang="cs-CZ" dirty="0"/>
              <a:t>Požadováním všech prostředků najednou</a:t>
            </a:r>
          </a:p>
          <a:p>
            <a:pPr lvl="2"/>
            <a:r>
              <a:rPr lang="cs-CZ" dirty="0"/>
              <a:t>Odebíráním prostředků</a:t>
            </a:r>
          </a:p>
          <a:p>
            <a:r>
              <a:rPr lang="cs-CZ" dirty="0"/>
              <a:t>Přímé metody</a:t>
            </a:r>
          </a:p>
          <a:p>
            <a:pPr lvl="1"/>
            <a:r>
              <a:rPr lang="cs-CZ" dirty="0"/>
              <a:t>Nepřipuštění platnosti postačující podmínky (cyklus v grafu)</a:t>
            </a:r>
          </a:p>
          <a:p>
            <a:pPr lvl="1"/>
            <a:r>
              <a:rPr lang="cs-CZ" dirty="0"/>
              <a:t>Uspořádání pořadí vyžadování prostředků</a:t>
            </a:r>
          </a:p>
          <a:p>
            <a:endParaRPr lang="cs-CZ" dirty="0"/>
          </a:p>
        </p:txBody>
      </p:sp>
    </p:spTree>
    <p:extLst>
      <p:ext uri="{BB962C8B-B14F-4D97-AF65-F5344CB8AC3E}">
        <p14:creationId xmlns:p14="http://schemas.microsoft.com/office/powerpoint/2010/main" val="41997979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Prevence uváznutí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Vzájemné vyloučení</a:t>
            </a:r>
          </a:p>
          <a:p>
            <a:pPr lvl="1"/>
            <a:r>
              <a:rPr lang="cs-CZ" dirty="0"/>
              <a:t>Podmínka není nutná pro sdílené zdroje</a:t>
            </a:r>
          </a:p>
          <a:p>
            <a:pPr lvl="1"/>
            <a:r>
              <a:rPr lang="cs-CZ" dirty="0"/>
              <a:t>U nesdílených zdrojů musí podmínka platit</a:t>
            </a:r>
          </a:p>
          <a:p>
            <a:pPr lvl="1"/>
            <a:r>
              <a:rPr lang="cs-CZ" dirty="0"/>
              <a:t>Řeší se např. </a:t>
            </a:r>
            <a:r>
              <a:rPr lang="cs-CZ" dirty="0" err="1"/>
              <a:t>virtualizací</a:t>
            </a:r>
            <a:r>
              <a:rPr lang="cs-CZ" dirty="0"/>
              <a:t> prostředků (např. tiskárny)</a:t>
            </a:r>
          </a:p>
          <a:p>
            <a:r>
              <a:rPr lang="cs-CZ" dirty="0"/>
              <a:t>Ponechání zdrojů a čekání na další</a:t>
            </a:r>
          </a:p>
          <a:p>
            <a:pPr lvl="1"/>
            <a:r>
              <a:rPr lang="cs-CZ" dirty="0"/>
              <a:t>Při žádosti o zdroje proces žádné zdroje „vlastnit“ nesmí</a:t>
            </a:r>
          </a:p>
          <a:p>
            <a:pPr lvl="1"/>
            <a:r>
              <a:rPr lang="cs-CZ" dirty="0"/>
              <a:t>Proces musí požádat o zdroje a obdržet je dříve než je spuštěn běh procesu </a:t>
            </a:r>
          </a:p>
          <a:p>
            <a:pPr lvl="1"/>
            <a:r>
              <a:rPr lang="cs-CZ" dirty="0"/>
              <a:t>Důsledkem je nízká efektivita využití zdrojů a možnost stárnutí</a:t>
            </a:r>
          </a:p>
          <a:p>
            <a:endParaRPr lang="cs-CZ" dirty="0"/>
          </a:p>
        </p:txBody>
      </p:sp>
    </p:spTree>
    <p:extLst>
      <p:ext uri="{BB962C8B-B14F-4D97-AF65-F5344CB8AC3E}">
        <p14:creationId xmlns:p14="http://schemas.microsoft.com/office/powerpoint/2010/main" val="31062004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Prevence uváznutí (2)</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a:t>Zakázané předbíhání</a:t>
            </a:r>
          </a:p>
          <a:p>
            <a:pPr lvl="1"/>
            <a:r>
              <a:rPr lang="cs-CZ" dirty="0"/>
              <a:t>Jestliže proces držící nějaké zdroje a požadující přidělení dalšího zdroje, nemůže zdroje získat okamžitě, pak se uvolní všechny tímto procesem držené zdroje</a:t>
            </a:r>
          </a:p>
          <a:p>
            <a:pPr lvl="1"/>
            <a:r>
              <a:rPr lang="cs-CZ" dirty="0"/>
              <a:t>„Odebrané“ zdroje se zapíší do seznamu zdrojů, na které proces čeká</a:t>
            </a:r>
          </a:p>
          <a:p>
            <a:pPr lvl="1"/>
            <a:r>
              <a:rPr lang="cs-CZ" dirty="0"/>
              <a:t>Proces bude obnoven, pouze jakmile může získat jak jím původně držené zdroje, tak jím nově požadované zdroje</a:t>
            </a:r>
          </a:p>
          <a:p>
            <a:r>
              <a:rPr lang="cs-CZ" dirty="0"/>
              <a:t>Zabránění kruhovému pořadí</a:t>
            </a:r>
          </a:p>
          <a:p>
            <a:pPr lvl="1"/>
            <a:r>
              <a:rPr lang="cs-CZ" dirty="0"/>
              <a:t>Zavedeme úplné uspořádání typů zdrojů a každý proces bude žádat o prostředky v pořadí daném vzrůstajícím pořadí výčtu</a:t>
            </a:r>
          </a:p>
          <a:p>
            <a:endParaRPr lang="cs-CZ" dirty="0"/>
          </a:p>
        </p:txBody>
      </p:sp>
    </p:spTree>
    <p:extLst>
      <p:ext uri="{BB962C8B-B14F-4D97-AF65-F5344CB8AC3E}">
        <p14:creationId xmlns:p14="http://schemas.microsoft.com/office/powerpoint/2010/main" val="1615044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Obcházení uváznutí</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a:t>Systém musí mít nějaké dodatečné apriorní informace</a:t>
            </a:r>
          </a:p>
          <a:p>
            <a:r>
              <a:rPr lang="cs-CZ" dirty="0"/>
              <a:t>Nejjednodušší a nejužitečnější model požaduje, aby každý proces udal maxima počtu prostředků každého typu, které může požadovat</a:t>
            </a:r>
          </a:p>
          <a:p>
            <a:r>
              <a:rPr lang="cs-CZ" dirty="0"/>
              <a:t>Algoritmus řešící obcházení uváznutí dynamicky zkouší, zda stav systému přidělování zdrojů zaručuje, že se procesy v žádném případě nedostanou do cyklické fronty čekání</a:t>
            </a:r>
          </a:p>
          <a:p>
            <a:r>
              <a:rPr lang="cs-CZ" dirty="0"/>
              <a:t>Stav systému přidělování zdrojů se definuje počtem dostupných a přidělených zdrojů a maximem žádostí procesů</a:t>
            </a:r>
          </a:p>
        </p:txBody>
      </p:sp>
    </p:spTree>
    <p:extLst>
      <p:ext uri="{BB962C8B-B14F-4D97-AF65-F5344CB8AC3E}">
        <p14:creationId xmlns:p14="http://schemas.microsoft.com/office/powerpoint/2010/main" val="31098650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Bankéřův algoritmus (1)</a:t>
            </a:r>
          </a:p>
        </p:txBody>
      </p:sp>
      <p:sp>
        <p:nvSpPr>
          <p:cNvPr id="3" name="Zástupný symbol pro obsah 2"/>
          <p:cNvSpPr>
            <a:spLocks noGrp="1"/>
          </p:cNvSpPr>
          <p:nvPr>
            <p:ph idx="1"/>
          </p:nvPr>
        </p:nvSpPr>
        <p:spPr/>
        <p:txBody>
          <a:bodyPr/>
          <a:lstStyle/>
          <a:p>
            <a:r>
              <a:rPr lang="cs-CZ" dirty="0"/>
              <a:t>Princip</a:t>
            </a:r>
          </a:p>
          <a:p>
            <a:pPr lvl="1"/>
            <a:r>
              <a:rPr lang="cs-CZ" altLang="cs-CZ" dirty="0"/>
              <a:t>B</a:t>
            </a:r>
            <a:r>
              <a:rPr lang="sk-SK" altLang="cs-CZ" dirty="0" err="1"/>
              <a:t>ankéř</a:t>
            </a:r>
            <a:r>
              <a:rPr lang="sk-SK" altLang="cs-CZ" dirty="0"/>
              <a:t> = OS</a:t>
            </a:r>
          </a:p>
          <a:p>
            <a:pPr lvl="1"/>
            <a:r>
              <a:rPr lang="sk-SK" altLang="cs-CZ" dirty="0"/>
              <a:t>Zákazník = proces</a:t>
            </a:r>
          </a:p>
          <a:p>
            <a:pPr lvl="1"/>
            <a:r>
              <a:rPr lang="sk-SK" altLang="cs-CZ" dirty="0" err="1"/>
              <a:t>Peníze</a:t>
            </a:r>
            <a:r>
              <a:rPr lang="sk-SK" altLang="cs-CZ" dirty="0"/>
              <a:t> = </a:t>
            </a:r>
            <a:r>
              <a:rPr lang="sk-SK" altLang="cs-CZ" dirty="0" err="1"/>
              <a:t>prostředky</a:t>
            </a:r>
            <a:endParaRPr lang="sk-SK" altLang="cs-CZ" dirty="0"/>
          </a:p>
          <a:p>
            <a:pPr lvl="1"/>
            <a:r>
              <a:rPr lang="sk-SK" altLang="cs-CZ" dirty="0" err="1"/>
              <a:t>Měna</a:t>
            </a:r>
            <a:r>
              <a:rPr lang="sk-SK" altLang="cs-CZ" dirty="0"/>
              <a:t> = typ </a:t>
            </a:r>
            <a:r>
              <a:rPr lang="sk-SK" altLang="cs-CZ" dirty="0" err="1"/>
              <a:t>prostředku</a:t>
            </a:r>
            <a:endParaRPr lang="sk-SK" altLang="cs-CZ" dirty="0"/>
          </a:p>
          <a:p>
            <a:pPr lvl="1"/>
            <a:r>
              <a:rPr lang="sk-SK" altLang="cs-CZ" dirty="0"/>
              <a:t>Suma = počet </a:t>
            </a:r>
            <a:r>
              <a:rPr lang="sk-SK" altLang="cs-CZ" dirty="0" err="1"/>
              <a:t>instancí</a:t>
            </a:r>
            <a:r>
              <a:rPr lang="sk-SK" altLang="cs-CZ" dirty="0"/>
              <a:t> </a:t>
            </a:r>
            <a:r>
              <a:rPr lang="sk-SK" altLang="cs-CZ" dirty="0" err="1"/>
              <a:t>prostředků</a:t>
            </a:r>
            <a:endParaRPr lang="sk-SK" altLang="cs-CZ" dirty="0"/>
          </a:p>
          <a:p>
            <a:endParaRPr lang="cs-CZ" dirty="0"/>
          </a:p>
        </p:txBody>
      </p:sp>
    </p:spTree>
    <p:extLst>
      <p:ext uri="{BB962C8B-B14F-4D97-AF65-F5344CB8AC3E}">
        <p14:creationId xmlns:p14="http://schemas.microsoft.com/office/powerpoint/2010/main" val="24681390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Bankéřův algoritmus (2)</a:t>
            </a:r>
          </a:p>
        </p:txBody>
      </p:sp>
      <p:sp>
        <p:nvSpPr>
          <p:cNvPr id="3" name="Zástupný symbol pro obsah 2"/>
          <p:cNvSpPr>
            <a:spLocks noGrp="1"/>
          </p:cNvSpPr>
          <p:nvPr>
            <p:ph idx="1"/>
          </p:nvPr>
        </p:nvSpPr>
        <p:spPr/>
        <p:txBody>
          <a:bodyPr>
            <a:normAutofit fontScale="85000" lnSpcReduction="10000"/>
          </a:bodyPr>
          <a:lstStyle/>
          <a:p>
            <a:r>
              <a:rPr lang="cs-CZ" dirty="0"/>
              <a:t>Nový zákazník deklaruje max. částku v každé měně, kterou si chce půjčit</a:t>
            </a:r>
          </a:p>
          <a:p>
            <a:r>
              <a:rPr lang="cs-CZ" dirty="0"/>
              <a:t>Pokud zákazník dostal všechny peníze, vrátí je v konečném čase</a:t>
            </a:r>
          </a:p>
          <a:p>
            <a:r>
              <a:rPr lang="cs-CZ" dirty="0"/>
              <a:t>Půjčku může zákazník čerpat postupně. Pokud bankéř zjistí, že půjčení právě požadované částky nevede k bezpečnému stavu pokladny, zákazník musí čekat, dokud jiný zákazník nevrátí dostatek peněz</a:t>
            </a:r>
          </a:p>
          <a:p>
            <a:r>
              <a:rPr lang="cs-CZ" dirty="0"/>
              <a:t>Stav je bezpečný, pokud bankéř dokáže aplikací pravidel 2. a 3. uspokojit potřeby všech zákazníků v konečném čase</a:t>
            </a:r>
          </a:p>
        </p:txBody>
      </p:sp>
    </p:spTree>
    <p:extLst>
      <p:ext uri="{BB962C8B-B14F-4D97-AF65-F5344CB8AC3E}">
        <p14:creationId xmlns:p14="http://schemas.microsoft.com/office/powerpoint/2010/main" val="26371757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Obcházení – příklad</a:t>
            </a:r>
          </a:p>
        </p:txBody>
      </p:sp>
      <p:sp>
        <p:nvSpPr>
          <p:cNvPr id="3" name="Zástupný symbol obsahu 2"/>
          <p:cNvSpPr>
            <a:spLocks noGrp="1"/>
          </p:cNvSpPr>
          <p:nvPr>
            <p:ph idx="1"/>
          </p:nvPr>
        </p:nvSpPr>
        <p:spPr/>
        <p:txBody>
          <a:bodyPr/>
          <a:lstStyle/>
          <a:p>
            <a:endParaRPr lang="cs-CZ"/>
          </a:p>
        </p:txBody>
      </p:sp>
      <p:pic>
        <p:nvPicPr>
          <p:cNvPr id="1026" name="Picture 2" descr="D:\Users\Jarek\Disk Google\Flash\!!Lektor\Vyuka\PB169\PrezentacePrednasky\img\bank.jpg"/>
          <p:cNvPicPr>
            <a:picLocks noChangeAspect="1" noChangeArrowheads="1"/>
          </p:cNvPicPr>
          <p:nvPr/>
        </p:nvPicPr>
        <p:blipFill>
          <a:blip r:embed="rId3" cstate="print"/>
          <a:srcRect/>
          <a:stretch>
            <a:fillRect/>
          </a:stretch>
        </p:blipFill>
        <p:spPr bwMode="auto">
          <a:xfrm>
            <a:off x="827584" y="1691476"/>
            <a:ext cx="7740352" cy="4371763"/>
          </a:xfrm>
          <a:prstGeom prst="rect">
            <a:avLst/>
          </a:prstGeom>
          <a:noFill/>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Detekce uváznutí</a:t>
            </a:r>
            <a:endParaRPr lang="cs-CZ" dirty="0"/>
          </a:p>
        </p:txBody>
      </p:sp>
      <p:sp>
        <p:nvSpPr>
          <p:cNvPr id="3" name="Zástupný symbol pro obsah 2"/>
          <p:cNvSpPr>
            <a:spLocks noGrp="1"/>
          </p:cNvSpPr>
          <p:nvPr>
            <p:ph idx="1"/>
          </p:nvPr>
        </p:nvSpPr>
        <p:spPr/>
        <p:txBody>
          <a:bodyPr>
            <a:normAutofit/>
          </a:bodyPr>
          <a:lstStyle/>
          <a:p>
            <a:r>
              <a:rPr lang="cs-CZ" altLang="cs-CZ" dirty="0"/>
              <a:t>Umožníme, aby došlo k uváznutí</a:t>
            </a:r>
          </a:p>
          <a:p>
            <a:r>
              <a:rPr lang="cs-CZ" altLang="cs-CZ" dirty="0"/>
              <a:t>Ale toto uváznutí detekujeme</a:t>
            </a:r>
          </a:p>
          <a:p>
            <a:r>
              <a:rPr lang="cs-CZ" altLang="cs-CZ" dirty="0"/>
              <a:t>Aplikujeme plán obnovy</a:t>
            </a:r>
          </a:p>
        </p:txBody>
      </p:sp>
    </p:spTree>
    <p:extLst>
      <p:ext uri="{BB962C8B-B14F-4D97-AF65-F5344CB8AC3E}">
        <p14:creationId xmlns:p14="http://schemas.microsoft.com/office/powerpoint/2010/main" val="24063717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1 instance prostředku každého typu</a:t>
            </a:r>
            <a:endParaRPr lang="cs-CZ" dirty="0"/>
          </a:p>
        </p:txBody>
      </p:sp>
      <p:sp>
        <p:nvSpPr>
          <p:cNvPr id="3" name="Zástupný symbol pro obsah 2"/>
          <p:cNvSpPr>
            <a:spLocks noGrp="1"/>
          </p:cNvSpPr>
          <p:nvPr>
            <p:ph idx="1"/>
          </p:nvPr>
        </p:nvSpPr>
        <p:spPr/>
        <p:txBody>
          <a:bodyPr/>
          <a:lstStyle/>
          <a:p>
            <a:r>
              <a:rPr lang="cs-CZ" altLang="cs-CZ" dirty="0"/>
              <a:t>Udržuje se graf čekání (</a:t>
            </a:r>
            <a:r>
              <a:rPr lang="cs-CZ" altLang="cs-CZ" dirty="0" err="1"/>
              <a:t>wait-for</a:t>
            </a:r>
            <a:r>
              <a:rPr lang="cs-CZ" altLang="cs-CZ" dirty="0"/>
              <a:t> </a:t>
            </a:r>
            <a:r>
              <a:rPr lang="cs-CZ" altLang="cs-CZ" dirty="0" err="1"/>
              <a:t>graph</a:t>
            </a:r>
            <a:r>
              <a:rPr lang="cs-CZ" altLang="cs-CZ" dirty="0"/>
              <a:t>)</a:t>
            </a:r>
          </a:p>
          <a:p>
            <a:pPr lvl="1"/>
            <a:r>
              <a:rPr lang="cs-CZ" altLang="cs-CZ" dirty="0"/>
              <a:t>Uzly jsou procesy</a:t>
            </a:r>
          </a:p>
          <a:p>
            <a:pPr lvl="1"/>
            <a:r>
              <a:rPr lang="cs-CZ" altLang="cs-CZ" dirty="0" err="1"/>
              <a:t>P</a:t>
            </a:r>
            <a:r>
              <a:rPr lang="cs-CZ" altLang="cs-CZ" baseline="-10000" dirty="0" err="1"/>
              <a:t>i</a:t>
            </a:r>
            <a:r>
              <a:rPr lang="cs-CZ" altLang="cs-CZ" dirty="0"/>
              <a:t> </a:t>
            </a:r>
            <a:r>
              <a:rPr lang="cs-CZ" altLang="cs-CZ" dirty="0">
                <a:cs typeface="Arial" charset="0"/>
              </a:rPr>
              <a:t>→ </a:t>
            </a:r>
            <a:r>
              <a:rPr lang="cs-CZ" altLang="cs-CZ" dirty="0" err="1">
                <a:cs typeface="Arial" charset="0"/>
              </a:rPr>
              <a:t>P</a:t>
            </a:r>
            <a:r>
              <a:rPr lang="cs-CZ" altLang="cs-CZ" baseline="-10000" dirty="0" err="1">
                <a:cs typeface="Arial" charset="0"/>
              </a:rPr>
              <a:t>j</a:t>
            </a:r>
            <a:r>
              <a:rPr lang="cs-CZ" altLang="cs-CZ" dirty="0">
                <a:cs typeface="Arial" charset="0"/>
              </a:rPr>
              <a:t> jestliže </a:t>
            </a:r>
            <a:r>
              <a:rPr lang="cs-CZ" altLang="cs-CZ" dirty="0" err="1">
                <a:cs typeface="Arial" charset="0"/>
              </a:rPr>
              <a:t>P</a:t>
            </a:r>
            <a:r>
              <a:rPr lang="cs-CZ" altLang="cs-CZ" baseline="-10000" dirty="0" err="1">
                <a:cs typeface="Arial" charset="0"/>
              </a:rPr>
              <a:t>i</a:t>
            </a:r>
            <a:r>
              <a:rPr lang="cs-CZ" altLang="cs-CZ" dirty="0">
                <a:cs typeface="Arial" charset="0"/>
              </a:rPr>
              <a:t> čeká na </a:t>
            </a:r>
            <a:r>
              <a:rPr lang="cs-CZ" altLang="cs-CZ" dirty="0" err="1">
                <a:cs typeface="Arial" charset="0"/>
              </a:rPr>
              <a:t>P</a:t>
            </a:r>
            <a:r>
              <a:rPr lang="cs-CZ" altLang="cs-CZ" baseline="-10000" dirty="0" err="1">
                <a:cs typeface="Arial" charset="0"/>
              </a:rPr>
              <a:t>j</a:t>
            </a:r>
            <a:endParaRPr lang="cs-CZ" altLang="cs-CZ" baseline="-10000" dirty="0">
              <a:cs typeface="Arial" charset="0"/>
            </a:endParaRPr>
          </a:p>
          <a:p>
            <a:r>
              <a:rPr lang="cs-CZ" altLang="cs-CZ" dirty="0">
                <a:cs typeface="Arial" charset="0"/>
              </a:rPr>
              <a:t>Periodicky se provádí algoritmus, který v grafu hledá cykly</a:t>
            </a:r>
          </a:p>
          <a:p>
            <a:r>
              <a:rPr lang="cs-CZ" altLang="cs-CZ" dirty="0">
                <a:cs typeface="Arial" charset="0"/>
              </a:rPr>
              <a:t>Algoritmus pro detekci cyklu v grafu požaduje provedení </a:t>
            </a:r>
            <a:r>
              <a:rPr lang="cs-CZ" altLang="cs-CZ" i="1" dirty="0">
                <a:cs typeface="Arial" charset="0"/>
              </a:rPr>
              <a:t>n</a:t>
            </a:r>
            <a:r>
              <a:rPr lang="cs-CZ" altLang="cs-CZ" i="1" baseline="20000" dirty="0">
                <a:cs typeface="Arial" charset="0"/>
              </a:rPr>
              <a:t>2</a:t>
            </a:r>
            <a:r>
              <a:rPr lang="cs-CZ" altLang="cs-CZ" dirty="0">
                <a:cs typeface="Arial" charset="0"/>
              </a:rPr>
              <a:t> operací, kde </a:t>
            </a:r>
            <a:r>
              <a:rPr lang="cs-CZ" altLang="cs-CZ" i="1" dirty="0">
                <a:cs typeface="Arial" charset="0"/>
              </a:rPr>
              <a:t>n</a:t>
            </a:r>
            <a:r>
              <a:rPr lang="cs-CZ" altLang="cs-CZ" dirty="0">
                <a:cs typeface="Arial" charset="0"/>
              </a:rPr>
              <a:t> je počet uzlů v grafu</a:t>
            </a:r>
          </a:p>
        </p:txBody>
      </p:sp>
    </p:spTree>
    <p:extLst>
      <p:ext uri="{BB962C8B-B14F-4D97-AF65-F5344CB8AC3E}">
        <p14:creationId xmlns:p14="http://schemas.microsoft.com/office/powerpoint/2010/main" val="18341060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Grafy</a:t>
            </a:r>
            <a:endParaRPr lang="cs-CZ" dirty="0"/>
          </a:p>
        </p:txBody>
      </p:sp>
      <p:sp>
        <p:nvSpPr>
          <p:cNvPr id="3" name="Zástupný symbol pro obsah 2"/>
          <p:cNvSpPr>
            <a:spLocks noGrp="1"/>
          </p:cNvSpPr>
          <p:nvPr>
            <p:ph idx="1"/>
          </p:nvPr>
        </p:nvSpPr>
        <p:spPr/>
        <p:txBody>
          <a:bodyPr/>
          <a:lstStyle/>
          <a:p>
            <a:r>
              <a:rPr lang="cs-CZ" altLang="cs-CZ" dirty="0"/>
              <a:t>(a) Graf přidělení zdrojů</a:t>
            </a:r>
          </a:p>
          <a:p>
            <a:r>
              <a:rPr lang="cs-CZ" altLang="cs-CZ" dirty="0"/>
              <a:t>(b) Odpovídající graf čekání</a:t>
            </a:r>
          </a:p>
          <a:p>
            <a:pPr marL="0" indent="0">
              <a:buNone/>
            </a:pPr>
            <a:endParaRPr lang="cs-CZ" altLang="cs-CZ" dirty="0"/>
          </a:p>
          <a:p>
            <a:endParaRPr lang="cs-CZ" dirty="0"/>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l="591" t="9819" r="473" b="9856"/>
          <a:stretch>
            <a:fillRect/>
          </a:stretch>
        </p:blipFill>
        <p:spPr bwMode="auto">
          <a:xfrm>
            <a:off x="1763713" y="2736428"/>
            <a:ext cx="5608637" cy="3644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6216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Problém konzistence</a:t>
            </a:r>
            <a:endParaRPr lang="cs-CZ" dirty="0"/>
          </a:p>
        </p:txBody>
      </p:sp>
      <p:sp>
        <p:nvSpPr>
          <p:cNvPr id="3" name="Zástupný symbol pro obsah 2"/>
          <p:cNvSpPr>
            <a:spLocks noGrp="1"/>
          </p:cNvSpPr>
          <p:nvPr>
            <p:ph idx="1"/>
          </p:nvPr>
        </p:nvSpPr>
        <p:spPr/>
        <p:txBody>
          <a:bodyPr/>
          <a:lstStyle/>
          <a:p>
            <a:r>
              <a:rPr lang="cs-CZ" altLang="cs-CZ" dirty="0"/>
              <a:t>Paralelní přístup ke sdíleným údajům může být příčinou nekonzistence dat</a:t>
            </a:r>
          </a:p>
          <a:p>
            <a:r>
              <a:rPr lang="cs-CZ" altLang="cs-CZ" dirty="0"/>
              <a:t>Udržování konzistence dat vyžaduje používání mechanismů, které zajistí patřičné provádění spolupracujících procesů</a:t>
            </a:r>
          </a:p>
          <a:p>
            <a:r>
              <a:rPr lang="cs-CZ" altLang="cs-CZ" dirty="0"/>
              <a:t>Problém komunikace procesů v úloze typu Producent-Konzument přes vyrovnávací paměť s omezenou kapacitou</a:t>
            </a:r>
          </a:p>
        </p:txBody>
      </p:sp>
    </p:spTree>
    <p:extLst>
      <p:ext uri="{BB962C8B-B14F-4D97-AF65-F5344CB8AC3E}">
        <p14:creationId xmlns:p14="http://schemas.microsoft.com/office/powerpoint/2010/main" val="42824045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Obnova </a:t>
            </a:r>
            <a:r>
              <a:rPr lang="cs-CZ" dirty="0"/>
              <a:t>–</a:t>
            </a:r>
            <a:r>
              <a:rPr lang="cs-CZ" altLang="cs-CZ" dirty="0"/>
              <a:t> ukončení procesu</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Násilné ukončení uváznutých procesů</a:t>
            </a:r>
          </a:p>
          <a:p>
            <a:r>
              <a:rPr lang="cs-CZ" dirty="0"/>
              <a:t>Násilně se ukončuje jednotlivě proces po procesu, dokud se neodstraní cyklus</a:t>
            </a:r>
          </a:p>
          <a:p>
            <a:r>
              <a:rPr lang="cs-CZ" dirty="0"/>
              <a:t>Čím je dáno pořadí násilného ukončení?</a:t>
            </a:r>
          </a:p>
          <a:p>
            <a:pPr lvl="1"/>
            <a:r>
              <a:rPr lang="cs-CZ" dirty="0"/>
              <a:t>Priorita procesu</a:t>
            </a:r>
          </a:p>
          <a:p>
            <a:pPr lvl="1"/>
            <a:r>
              <a:rPr lang="cs-CZ" dirty="0"/>
              <a:t>Doba běhu procesu, doba potřebná k ukončení procesu</a:t>
            </a:r>
          </a:p>
          <a:p>
            <a:pPr lvl="1"/>
            <a:r>
              <a:rPr lang="cs-CZ" dirty="0"/>
              <a:t>Prostředky, které proces použil</a:t>
            </a:r>
          </a:p>
          <a:p>
            <a:pPr lvl="1"/>
            <a:r>
              <a:rPr lang="cs-CZ" dirty="0"/>
              <a:t>Prostředky, které proces potřebuje k ukončení</a:t>
            </a:r>
          </a:p>
          <a:p>
            <a:pPr lvl="1"/>
            <a:r>
              <a:rPr lang="cs-CZ" dirty="0"/>
              <a:t>Počet procesů, které bude potřeba ukončit</a:t>
            </a:r>
          </a:p>
          <a:p>
            <a:pPr lvl="1"/>
            <a:r>
              <a:rPr lang="cs-CZ" dirty="0"/>
              <a:t>Preference interaktivních nebo dávkových procesů</a:t>
            </a:r>
          </a:p>
          <a:p>
            <a:endParaRPr lang="cs-CZ" dirty="0"/>
          </a:p>
        </p:txBody>
      </p:sp>
    </p:spTree>
    <p:extLst>
      <p:ext uri="{BB962C8B-B14F-4D97-AF65-F5344CB8AC3E}">
        <p14:creationId xmlns:p14="http://schemas.microsoft.com/office/powerpoint/2010/main" val="34517088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Obnova </a:t>
            </a:r>
            <a:r>
              <a:rPr lang="cs-CZ" dirty="0"/>
              <a:t>–</a:t>
            </a:r>
            <a:r>
              <a:rPr lang="cs-CZ" altLang="cs-CZ" dirty="0"/>
              <a:t> nové rozdělení prostředků</a:t>
            </a:r>
            <a:endParaRPr lang="cs-CZ" dirty="0"/>
          </a:p>
        </p:txBody>
      </p:sp>
      <p:sp>
        <p:nvSpPr>
          <p:cNvPr id="3" name="Zástupný symbol pro obsah 2"/>
          <p:cNvSpPr>
            <a:spLocks noGrp="1"/>
          </p:cNvSpPr>
          <p:nvPr>
            <p:ph idx="1"/>
          </p:nvPr>
        </p:nvSpPr>
        <p:spPr/>
        <p:txBody>
          <a:bodyPr/>
          <a:lstStyle/>
          <a:p>
            <a:r>
              <a:rPr lang="cs-CZ" altLang="cs-CZ" dirty="0"/>
              <a:t>Výběr oběti </a:t>
            </a:r>
            <a:r>
              <a:rPr lang="cs-CZ" dirty="0"/>
              <a:t>–</a:t>
            </a:r>
            <a:r>
              <a:rPr lang="cs-CZ" altLang="cs-CZ" dirty="0"/>
              <a:t> minimalizace ceny</a:t>
            </a:r>
          </a:p>
          <a:p>
            <a:r>
              <a:rPr lang="cs-CZ" altLang="cs-CZ" dirty="0"/>
              <a:t>Návrat zpět (</a:t>
            </a:r>
            <a:r>
              <a:rPr lang="cs-CZ" altLang="cs-CZ" dirty="0" err="1"/>
              <a:t>rollback</a:t>
            </a:r>
            <a:r>
              <a:rPr lang="cs-CZ" altLang="cs-CZ" dirty="0"/>
              <a:t>) – návrat do některého bezpečného stavu, proces restartujeme z tohoto stavu</a:t>
            </a:r>
          </a:p>
          <a:p>
            <a:r>
              <a:rPr lang="cs-CZ" altLang="cs-CZ" dirty="0"/>
              <a:t>Stárnutí – některý proces může být vybírán jako oběť trvale</a:t>
            </a:r>
          </a:p>
          <a:p>
            <a:pPr lvl="1"/>
            <a:r>
              <a:rPr lang="cs-CZ" altLang="cs-CZ" dirty="0"/>
              <a:t>Řešení </a:t>
            </a:r>
            <a:r>
              <a:rPr lang="cs-CZ" dirty="0"/>
              <a:t>–</a:t>
            </a:r>
            <a:r>
              <a:rPr lang="cs-CZ" altLang="cs-CZ" dirty="0"/>
              <a:t> do cenové funkce zahrneme počet restartů (</a:t>
            </a:r>
            <a:r>
              <a:rPr lang="cs-CZ" altLang="cs-CZ" dirty="0" err="1"/>
              <a:t>rollbacků</a:t>
            </a:r>
            <a:r>
              <a:rPr lang="cs-CZ" altLang="cs-CZ" dirty="0"/>
              <a:t>)</a:t>
            </a:r>
          </a:p>
          <a:p>
            <a:endParaRPr lang="cs-CZ" altLang="cs-CZ" dirty="0"/>
          </a:p>
        </p:txBody>
      </p:sp>
    </p:spTree>
    <p:extLst>
      <p:ext uri="{BB962C8B-B14F-4D97-AF65-F5344CB8AC3E}">
        <p14:creationId xmlns:p14="http://schemas.microsoft.com/office/powerpoint/2010/main" val="13950082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Večeřící filozofové (1)</a:t>
            </a:r>
          </a:p>
        </p:txBody>
      </p:sp>
      <p:sp>
        <p:nvSpPr>
          <p:cNvPr id="3" name="Zástupný symbol pro obsah 2"/>
          <p:cNvSpPr>
            <a:spLocks noGrp="1"/>
          </p:cNvSpPr>
          <p:nvPr>
            <p:ph idx="1"/>
          </p:nvPr>
        </p:nvSpPr>
        <p:spPr/>
        <p:txBody>
          <a:bodyPr>
            <a:normAutofit/>
          </a:bodyPr>
          <a:lstStyle/>
          <a:p>
            <a:r>
              <a:rPr lang="cs-CZ" dirty="0"/>
              <a:t>5 filozofů buď myslí nebo jí</a:t>
            </a:r>
          </a:p>
          <a:p>
            <a:pPr lvl="1"/>
            <a:r>
              <a:rPr lang="cs-CZ" dirty="0"/>
              <a:t>Jí špagety jen 2 vidličkami</a:t>
            </a:r>
          </a:p>
          <a:p>
            <a:pPr lvl="1"/>
            <a:r>
              <a:rPr lang="pl-PL" dirty="0"/>
              <a:t>Co se stane, když se všech 5 filozofů </a:t>
            </a:r>
            <a:r>
              <a:rPr lang="cs-CZ" dirty="0"/>
              <a:t>najednou chopí např. levé vidličky ?</a:t>
            </a:r>
          </a:p>
          <a:p>
            <a:pPr lvl="2"/>
            <a:r>
              <a:rPr lang="cs-CZ" sz="1200" i="1" dirty="0"/>
              <a:t>…</a:t>
            </a:r>
            <a:r>
              <a:rPr lang="pt-BR" sz="1200" i="1" dirty="0"/>
              <a:t> </a:t>
            </a:r>
            <a:r>
              <a:rPr lang="cs-CZ" sz="1200" i="1" dirty="0"/>
              <a:t>z</a:t>
            </a:r>
            <a:r>
              <a:rPr lang="pt-BR" sz="1200" i="1" dirty="0"/>
              <a:t>em</a:t>
            </a:r>
            <a:r>
              <a:rPr lang="cs-CZ" sz="1200" i="1" dirty="0"/>
              <a:t>ř</a:t>
            </a:r>
            <a:r>
              <a:rPr lang="pt-BR" sz="1200" i="1" dirty="0"/>
              <a:t>ou hladem</a:t>
            </a:r>
          </a:p>
          <a:p>
            <a:r>
              <a:rPr lang="cs-CZ" dirty="0"/>
              <a:t>Hledáme řešení – rituál/protokol zajišťující ochranu před uváznutím a stárnutím</a:t>
            </a:r>
          </a:p>
        </p:txBody>
      </p:sp>
    </p:spTree>
    <p:extLst>
      <p:ext uri="{BB962C8B-B14F-4D97-AF65-F5344CB8AC3E}">
        <p14:creationId xmlns:p14="http://schemas.microsoft.com/office/powerpoint/2010/main" val="23705302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Večeřící filozofové (2)</a:t>
            </a:r>
          </a:p>
        </p:txBody>
      </p:sp>
      <p:sp>
        <p:nvSpPr>
          <p:cNvPr id="3" name="Zástupný symbol pro obsah 2"/>
          <p:cNvSpPr>
            <a:spLocks noGrp="1"/>
          </p:cNvSpPr>
          <p:nvPr>
            <p:ph idx="1"/>
          </p:nvPr>
        </p:nvSpPr>
        <p:spPr/>
        <p:txBody>
          <a:bodyPr>
            <a:normAutofit lnSpcReduction="10000"/>
          </a:bodyPr>
          <a:lstStyle/>
          <a:p>
            <a:r>
              <a:rPr lang="cs-CZ" dirty="0"/>
              <a:t>Zrušení symetrie</a:t>
            </a:r>
          </a:p>
          <a:p>
            <a:pPr lvl="1"/>
            <a:r>
              <a:rPr lang="cs-CZ" dirty="0"/>
              <a:t>Jeden filozof je levák, ostatní jsou praváci</a:t>
            </a:r>
          </a:p>
          <a:p>
            <a:pPr lvl="1"/>
            <a:r>
              <a:rPr lang="cs-CZ" dirty="0"/>
              <a:t>Levák se liší pořadím získávání vidliček</a:t>
            </a:r>
          </a:p>
          <a:p>
            <a:r>
              <a:rPr lang="pt-BR" dirty="0"/>
              <a:t>Strava se pod</a:t>
            </a:r>
            <a:r>
              <a:rPr lang="cs-CZ" dirty="0"/>
              <a:t>á</a:t>
            </a:r>
            <a:r>
              <a:rPr lang="pt-BR" dirty="0"/>
              <a:t>v</a:t>
            </a:r>
            <a:r>
              <a:rPr lang="cs-CZ" dirty="0"/>
              <a:t>á</a:t>
            </a:r>
            <a:r>
              <a:rPr lang="pt-BR" dirty="0"/>
              <a:t> </a:t>
            </a:r>
            <a:r>
              <a:rPr lang="pt-BR" i="1" dirty="0"/>
              <a:t>n</a:t>
            </a:r>
            <a:r>
              <a:rPr lang="pt-BR" dirty="0"/>
              <a:t> </a:t>
            </a:r>
            <a:r>
              <a:rPr lang="cs-CZ" dirty="0" err="1"/>
              <a:t>fi</a:t>
            </a:r>
            <a:r>
              <a:rPr lang="pt-BR" dirty="0"/>
              <a:t>lozof</a:t>
            </a:r>
            <a:r>
              <a:rPr lang="cs-CZ" dirty="0"/>
              <a:t>ů</a:t>
            </a:r>
            <a:r>
              <a:rPr lang="pt-BR" dirty="0"/>
              <a:t>m v j</a:t>
            </a:r>
            <a:r>
              <a:rPr lang="cs-CZ" dirty="0"/>
              <a:t>í</a:t>
            </a:r>
            <a:r>
              <a:rPr lang="pt-BR" dirty="0"/>
              <a:t>deln</a:t>
            </a:r>
            <a:r>
              <a:rPr lang="cs-CZ" dirty="0"/>
              <a:t>ě</a:t>
            </a:r>
            <a:r>
              <a:rPr lang="pt-BR" dirty="0"/>
              <a:t> s </a:t>
            </a:r>
            <a:r>
              <a:rPr lang="cs-CZ" dirty="0"/>
              <a:t>(</a:t>
            </a:r>
            <a:r>
              <a:rPr lang="pt-BR" i="1" dirty="0"/>
              <a:t>n</a:t>
            </a:r>
            <a:r>
              <a:rPr lang="cs-CZ" i="1" dirty="0"/>
              <a:t> – </a:t>
            </a:r>
            <a:r>
              <a:rPr lang="pt-BR" i="1" dirty="0"/>
              <a:t>1</a:t>
            </a:r>
            <a:r>
              <a:rPr lang="cs-CZ" i="1" dirty="0"/>
              <a:t>)</a:t>
            </a:r>
            <a:r>
              <a:rPr lang="pt-BR" dirty="0"/>
              <a:t> </a:t>
            </a:r>
            <a:r>
              <a:rPr lang="cs-CZ" dirty="0"/>
              <a:t>ž</a:t>
            </a:r>
            <a:r>
              <a:rPr lang="pt-BR" dirty="0"/>
              <a:t>idlemi</a:t>
            </a:r>
          </a:p>
          <a:p>
            <a:pPr lvl="1"/>
            <a:r>
              <a:rPr lang="pl-PL" dirty="0"/>
              <a:t>Vstup do jídelny hlída obecný semafor iniciálně</a:t>
            </a:r>
            <a:r>
              <a:rPr lang="cs-CZ" dirty="0"/>
              <a:t> nastavený na kapacitu </a:t>
            </a:r>
            <a:r>
              <a:rPr lang="cs-CZ" i="1" dirty="0"/>
              <a:t>n – 1</a:t>
            </a:r>
          </a:p>
          <a:p>
            <a:pPr lvl="1"/>
            <a:r>
              <a:rPr lang="cs-CZ" dirty="0"/>
              <a:t>Řešení chránící jak před uváznutím, tak i před stárnutím</a:t>
            </a:r>
          </a:p>
        </p:txBody>
      </p:sp>
    </p:spTree>
    <p:extLst>
      <p:ext uri="{BB962C8B-B14F-4D97-AF65-F5344CB8AC3E}">
        <p14:creationId xmlns:p14="http://schemas.microsoft.com/office/powerpoint/2010/main" val="22751286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Večeřící filozofové (3)</a:t>
            </a:r>
          </a:p>
        </p:txBody>
      </p:sp>
      <p:sp>
        <p:nvSpPr>
          <p:cNvPr id="3" name="Zástupný symbol pro obsah 2"/>
          <p:cNvSpPr>
            <a:spLocks noGrp="1"/>
          </p:cNvSpPr>
          <p:nvPr>
            <p:ph idx="1"/>
          </p:nvPr>
        </p:nvSpPr>
        <p:spPr/>
        <p:txBody>
          <a:bodyPr>
            <a:normAutofit fontScale="92500" lnSpcReduction="20000"/>
          </a:bodyPr>
          <a:lstStyle/>
          <a:p>
            <a:r>
              <a:rPr lang="cs-CZ" dirty="0"/>
              <a:t>Filozof smí uchopit vidličky pouze když jsou obě (jeho levá i pravá) volné</a:t>
            </a:r>
          </a:p>
          <a:p>
            <a:pPr lvl="1"/>
            <a:r>
              <a:rPr lang="cs-CZ" dirty="0"/>
              <a:t>Musí je uchopit uvnitř kritické sekce, pro řešení lze použít monitor</a:t>
            </a:r>
          </a:p>
          <a:p>
            <a:pPr lvl="1"/>
            <a:r>
              <a:rPr lang="cs-CZ" dirty="0"/>
              <a:t>Definuje se vektor n podmínkových proměnných (čekání na vidličku)</a:t>
            </a:r>
          </a:p>
          <a:p>
            <a:pPr lvl="2"/>
            <a:r>
              <a:rPr lang="cs-CZ" dirty="0"/>
              <a:t>N dle počtu filozofů</a:t>
            </a:r>
          </a:p>
          <a:p>
            <a:pPr lvl="1"/>
            <a:r>
              <a:rPr lang="cs-CZ" dirty="0"/>
              <a:t>Definuje se vektor indikující stav vidličky (</a:t>
            </a:r>
            <a:r>
              <a:rPr lang="cs-CZ" dirty="0" err="1"/>
              <a:t>true</a:t>
            </a:r>
            <a:r>
              <a:rPr lang="cs-CZ" dirty="0"/>
              <a:t> = volná)</a:t>
            </a:r>
          </a:p>
          <a:p>
            <a:pPr lvl="1"/>
            <a:r>
              <a:rPr lang="cs-CZ" dirty="0"/>
              <a:t>Definují se dvě monitorové procedury pro získaní a uvolnění 2 vidliček</a:t>
            </a:r>
          </a:p>
          <a:p>
            <a:pPr lvl="1"/>
            <a:r>
              <a:rPr lang="pl-PL" dirty="0"/>
              <a:t>Uváznutí nehrozí, v </a:t>
            </a:r>
            <a:r>
              <a:rPr lang="pl-PL"/>
              <a:t>monitoru může </a:t>
            </a:r>
            <a:r>
              <a:rPr lang="pl-PL" dirty="0"/>
              <a:t>by pouze jeden filozof</a:t>
            </a:r>
            <a:endParaRPr lang="cs-CZ" dirty="0"/>
          </a:p>
        </p:txBody>
      </p:sp>
    </p:spTree>
    <p:extLst>
      <p:ext uri="{BB962C8B-B14F-4D97-AF65-F5344CB8AC3E}">
        <p14:creationId xmlns:p14="http://schemas.microsoft.com/office/powerpoint/2010/main" val="565693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err="1"/>
              <a:t>Probl</a:t>
            </a:r>
            <a:r>
              <a:rPr lang="cs-CZ" dirty="0" err="1"/>
              <a:t>ém</a:t>
            </a:r>
            <a:r>
              <a:rPr lang="cs-CZ" dirty="0"/>
              <a:t> konzistence – příklad (1)</a:t>
            </a:r>
          </a:p>
        </p:txBody>
      </p:sp>
      <p:sp>
        <p:nvSpPr>
          <p:cNvPr id="3" name="Zástupný symbol pro obsah 2"/>
          <p:cNvSpPr>
            <a:spLocks noGrp="1"/>
          </p:cNvSpPr>
          <p:nvPr>
            <p:ph idx="1"/>
          </p:nvPr>
        </p:nvSpPr>
        <p:spPr>
          <a:xfrm>
            <a:off x="457200" y="1600200"/>
            <a:ext cx="8229600" cy="4709120"/>
          </a:xfrm>
        </p:spPr>
        <p:txBody>
          <a:bodyPr>
            <a:normAutofit fontScale="62500" lnSpcReduction="20000"/>
          </a:bodyPr>
          <a:lstStyle/>
          <a:p>
            <a:r>
              <a:rPr lang="cs-CZ" sz="4000" dirty="0"/>
              <a:t>Souběžný přístup ke sdíleným údajům se musí mnohdy provádět neatomickými operacemi</a:t>
            </a:r>
          </a:p>
          <a:p>
            <a:r>
              <a:rPr lang="cs-CZ" sz="4000" dirty="0"/>
              <a:t>Příklad neatomické operace nad sdílenými proměnnými</a:t>
            </a:r>
            <a:endParaRPr lang="en-US" sz="4000" dirty="0"/>
          </a:p>
          <a:p>
            <a:pPr marL="0" indent="0">
              <a:buNone/>
            </a:pPr>
            <a:r>
              <a:rPr lang="en-US" dirty="0"/>
              <a:t>	</a:t>
            </a:r>
            <a:r>
              <a:rPr lang="cs-CZ" dirty="0" err="1"/>
              <a:t>void</a:t>
            </a:r>
            <a:r>
              <a:rPr lang="cs-CZ" dirty="0"/>
              <a:t> echo</a:t>
            </a:r>
            <a:r>
              <a:rPr lang="en-US" dirty="0"/>
              <a:t>()</a:t>
            </a:r>
          </a:p>
          <a:p>
            <a:pPr marL="0" indent="0">
              <a:buNone/>
            </a:pPr>
            <a:r>
              <a:rPr lang="en-US" dirty="0"/>
              <a:t>	{</a:t>
            </a:r>
          </a:p>
          <a:p>
            <a:pPr marL="0" indent="0">
              <a:buNone/>
            </a:pPr>
            <a:r>
              <a:rPr lang="en-US" dirty="0"/>
              <a:t>	</a:t>
            </a:r>
            <a:r>
              <a:rPr lang="cs-CZ" dirty="0"/>
              <a:t>    </a:t>
            </a:r>
            <a:r>
              <a:rPr lang="cs-CZ" dirty="0" err="1"/>
              <a:t>chin</a:t>
            </a:r>
            <a:r>
              <a:rPr lang="cs-CZ" dirty="0"/>
              <a:t> = </a:t>
            </a:r>
            <a:r>
              <a:rPr lang="cs-CZ" dirty="0" err="1"/>
              <a:t>getchar</a:t>
            </a:r>
            <a:r>
              <a:rPr lang="en-US" dirty="0"/>
              <a:t>();</a:t>
            </a:r>
          </a:p>
          <a:p>
            <a:pPr marL="0" indent="0">
              <a:buNone/>
            </a:pPr>
            <a:r>
              <a:rPr lang="en-US" dirty="0"/>
              <a:t>	</a:t>
            </a:r>
            <a:r>
              <a:rPr lang="cs-CZ" dirty="0"/>
              <a:t>    </a:t>
            </a:r>
            <a:r>
              <a:rPr lang="cs-CZ" dirty="0" err="1"/>
              <a:t>chout</a:t>
            </a:r>
            <a:r>
              <a:rPr lang="cs-CZ" dirty="0"/>
              <a:t> = </a:t>
            </a:r>
            <a:r>
              <a:rPr lang="cs-CZ" dirty="0" err="1"/>
              <a:t>chin</a:t>
            </a:r>
            <a:r>
              <a:rPr lang="en-US" dirty="0"/>
              <a:t>;</a:t>
            </a:r>
          </a:p>
          <a:p>
            <a:pPr marL="0" indent="0">
              <a:buNone/>
            </a:pPr>
            <a:r>
              <a:rPr lang="en-US" dirty="0"/>
              <a:t>	</a:t>
            </a:r>
            <a:r>
              <a:rPr lang="cs-CZ" dirty="0"/>
              <a:t>    </a:t>
            </a:r>
            <a:r>
              <a:rPr lang="en-US" dirty="0"/>
              <a:t>p</a:t>
            </a:r>
            <a:r>
              <a:rPr lang="cs-CZ" dirty="0" err="1"/>
              <a:t>utchar</a:t>
            </a:r>
            <a:r>
              <a:rPr lang="cs-CZ" dirty="0"/>
              <a:t>( </a:t>
            </a:r>
            <a:r>
              <a:rPr lang="cs-CZ" dirty="0" err="1"/>
              <a:t>chout</a:t>
            </a:r>
            <a:r>
              <a:rPr lang="cs-CZ" dirty="0"/>
              <a:t>) ;</a:t>
            </a:r>
          </a:p>
          <a:p>
            <a:pPr marL="457200" lvl="1" indent="0">
              <a:buNone/>
            </a:pPr>
            <a:r>
              <a:rPr lang="en-US" dirty="0"/>
              <a:t>	}</a:t>
            </a:r>
            <a:endParaRPr lang="cs-CZ" dirty="0"/>
          </a:p>
          <a:p>
            <a:r>
              <a:rPr lang="en-US" sz="4000" dirty="0"/>
              <a:t>P</a:t>
            </a:r>
            <a:r>
              <a:rPr lang="cs-CZ" sz="4000" dirty="0" err="1"/>
              <a:t>rocesy</a:t>
            </a:r>
            <a:r>
              <a:rPr lang="cs-CZ" sz="4000" dirty="0"/>
              <a:t> P</a:t>
            </a:r>
            <a:r>
              <a:rPr lang="cs-CZ" sz="4000" baseline="-25000" dirty="0"/>
              <a:t>1</a:t>
            </a:r>
            <a:r>
              <a:rPr lang="cs-CZ" sz="4000" dirty="0"/>
              <a:t> a P</a:t>
            </a:r>
            <a:r>
              <a:rPr lang="cs-CZ" sz="4000" baseline="-25000" dirty="0"/>
              <a:t>2</a:t>
            </a:r>
            <a:r>
              <a:rPr lang="cs-CZ" sz="4000" i="1" dirty="0"/>
              <a:t> </a:t>
            </a:r>
            <a:r>
              <a:rPr lang="cs-CZ" sz="4000" dirty="0"/>
              <a:t>provádějí tutéž proceduru </a:t>
            </a:r>
            <a:r>
              <a:rPr lang="cs-CZ" sz="4000" i="1" dirty="0"/>
              <a:t>echo </a:t>
            </a:r>
            <a:r>
              <a:rPr lang="cs-CZ" sz="4000" dirty="0"/>
              <a:t>a</a:t>
            </a:r>
            <a:r>
              <a:rPr lang="en-US" sz="4000" dirty="0"/>
              <a:t> o</a:t>
            </a:r>
            <a:r>
              <a:rPr lang="cs-CZ" sz="4000" dirty="0" err="1"/>
              <a:t>perují</a:t>
            </a:r>
            <a:r>
              <a:rPr lang="cs-CZ" sz="4000" dirty="0"/>
              <a:t> se sdílenými proměnnými </a:t>
            </a:r>
            <a:r>
              <a:rPr lang="cs-CZ" sz="4000" i="1" dirty="0" err="1"/>
              <a:t>chin</a:t>
            </a:r>
            <a:r>
              <a:rPr lang="cs-CZ" sz="4000" i="1" dirty="0"/>
              <a:t>, </a:t>
            </a:r>
            <a:r>
              <a:rPr lang="cs-CZ" sz="4000" i="1" dirty="0" err="1"/>
              <a:t>chout</a:t>
            </a:r>
            <a:endParaRPr lang="cs-CZ" sz="4000" i="1" dirty="0"/>
          </a:p>
          <a:p>
            <a:r>
              <a:rPr lang="en-US" sz="4000" dirty="0"/>
              <a:t>O</a:t>
            </a:r>
            <a:r>
              <a:rPr lang="cs-CZ" sz="4000" dirty="0"/>
              <a:t>ba procesy lze přerušit v kterémkoliv místě</a:t>
            </a:r>
          </a:p>
          <a:p>
            <a:r>
              <a:rPr lang="en-US" sz="4000" dirty="0"/>
              <a:t>O</a:t>
            </a:r>
            <a:r>
              <a:rPr lang="cs-CZ" sz="4000" dirty="0"/>
              <a:t> rychlosti postupu každého z procesů nelze nic předpovědět</a:t>
            </a:r>
          </a:p>
        </p:txBody>
      </p:sp>
    </p:spTree>
    <p:extLst>
      <p:ext uri="{BB962C8B-B14F-4D97-AF65-F5344CB8AC3E}">
        <p14:creationId xmlns:p14="http://schemas.microsoft.com/office/powerpoint/2010/main" val="4235465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err="1"/>
              <a:t>Probl</a:t>
            </a:r>
            <a:r>
              <a:rPr lang="cs-CZ" dirty="0" err="1"/>
              <a:t>ém</a:t>
            </a:r>
            <a:r>
              <a:rPr lang="cs-CZ" dirty="0"/>
              <a:t> konzistence – příklad (2)</a:t>
            </a:r>
          </a:p>
        </p:txBody>
      </p:sp>
      <p:sp>
        <p:nvSpPr>
          <p:cNvPr id="3" name="Zástupný symbol pro obsah 2"/>
          <p:cNvSpPr>
            <a:spLocks noGrp="1"/>
          </p:cNvSpPr>
          <p:nvPr>
            <p:ph idx="1"/>
          </p:nvPr>
        </p:nvSpPr>
        <p:spPr/>
        <p:txBody>
          <a:bodyPr>
            <a:normAutofit fontScale="62500" lnSpcReduction="20000"/>
          </a:bodyPr>
          <a:lstStyle/>
          <a:p>
            <a:r>
              <a:rPr lang="pl-PL" sz="4500" dirty="0"/>
              <a:t>Příklad možného průběhu procesu P</a:t>
            </a:r>
            <a:r>
              <a:rPr lang="pl-PL" sz="4500" baseline="-25000" dirty="0"/>
              <a:t>1</a:t>
            </a:r>
            <a:r>
              <a:rPr lang="pl-PL" sz="4500" dirty="0"/>
              <a:t> a P</a:t>
            </a:r>
            <a:r>
              <a:rPr lang="pl-PL" sz="4500" baseline="-25000" dirty="0"/>
              <a:t>2</a:t>
            </a:r>
          </a:p>
          <a:p>
            <a:pPr marL="0" indent="0">
              <a:spcBef>
                <a:spcPts val="2400"/>
              </a:spcBef>
              <a:buNone/>
            </a:pPr>
            <a:r>
              <a:rPr lang="cs-CZ" dirty="0"/>
              <a:t>	</a:t>
            </a:r>
            <a:r>
              <a:rPr lang="cs-CZ" b="1" dirty="0"/>
              <a:t>P</a:t>
            </a:r>
            <a:r>
              <a:rPr lang="cs-CZ" b="1" baseline="-25000" dirty="0"/>
              <a:t>1</a:t>
            </a:r>
            <a:r>
              <a:rPr lang="cs-CZ" dirty="0"/>
              <a:t>					</a:t>
            </a:r>
            <a:r>
              <a:rPr lang="cs-CZ" b="1" dirty="0"/>
              <a:t>P</a:t>
            </a:r>
            <a:r>
              <a:rPr lang="cs-CZ" b="1" baseline="-25000" dirty="0"/>
              <a:t>2</a:t>
            </a:r>
          </a:p>
          <a:p>
            <a:pPr marL="0" indent="0">
              <a:buNone/>
            </a:pPr>
            <a:r>
              <a:rPr lang="cs-CZ" dirty="0"/>
              <a:t>	. . . 					. . .</a:t>
            </a:r>
          </a:p>
          <a:p>
            <a:pPr marL="0" indent="0">
              <a:buNone/>
            </a:pPr>
            <a:r>
              <a:rPr lang="cs-CZ" dirty="0"/>
              <a:t>	</a:t>
            </a:r>
            <a:r>
              <a:rPr lang="cs-CZ" dirty="0" err="1"/>
              <a:t>chin</a:t>
            </a:r>
            <a:r>
              <a:rPr lang="cs-CZ" dirty="0"/>
              <a:t> = </a:t>
            </a:r>
            <a:r>
              <a:rPr lang="cs-CZ" dirty="0" err="1"/>
              <a:t>getchar</a:t>
            </a:r>
            <a:r>
              <a:rPr lang="cs-CZ" dirty="0"/>
              <a:t>(); 				. . .</a:t>
            </a:r>
          </a:p>
          <a:p>
            <a:pPr marL="0" indent="0">
              <a:buNone/>
            </a:pPr>
            <a:r>
              <a:rPr lang="cs-CZ" dirty="0"/>
              <a:t>	. . . 					</a:t>
            </a:r>
            <a:r>
              <a:rPr lang="cs-CZ" dirty="0" err="1"/>
              <a:t>chin</a:t>
            </a:r>
            <a:r>
              <a:rPr lang="cs-CZ" dirty="0"/>
              <a:t> = </a:t>
            </a:r>
            <a:r>
              <a:rPr lang="cs-CZ" dirty="0" err="1"/>
              <a:t>getchar</a:t>
            </a:r>
            <a:r>
              <a:rPr lang="cs-CZ" dirty="0"/>
              <a:t>();</a:t>
            </a:r>
          </a:p>
          <a:p>
            <a:pPr marL="0" indent="0">
              <a:buNone/>
            </a:pPr>
            <a:r>
              <a:rPr lang="cs-CZ" dirty="0"/>
              <a:t>	</a:t>
            </a:r>
            <a:r>
              <a:rPr lang="cs-CZ" dirty="0" err="1"/>
              <a:t>chout</a:t>
            </a:r>
            <a:r>
              <a:rPr lang="cs-CZ" dirty="0"/>
              <a:t> = </a:t>
            </a:r>
            <a:r>
              <a:rPr lang="cs-CZ" dirty="0" err="1"/>
              <a:t>chin</a:t>
            </a:r>
            <a:r>
              <a:rPr lang="cs-CZ" dirty="0"/>
              <a:t>; 				. . .</a:t>
            </a:r>
          </a:p>
          <a:p>
            <a:pPr marL="0" indent="0">
              <a:buNone/>
            </a:pPr>
            <a:r>
              <a:rPr lang="cs-CZ" dirty="0"/>
              <a:t>	. . . 					</a:t>
            </a:r>
            <a:r>
              <a:rPr lang="cs-CZ" dirty="0" err="1"/>
              <a:t>chout</a:t>
            </a:r>
            <a:r>
              <a:rPr lang="cs-CZ" dirty="0"/>
              <a:t> = </a:t>
            </a:r>
            <a:r>
              <a:rPr lang="cs-CZ" dirty="0" err="1"/>
              <a:t>chin</a:t>
            </a:r>
            <a:r>
              <a:rPr lang="cs-CZ" dirty="0"/>
              <a:t>;</a:t>
            </a:r>
          </a:p>
          <a:p>
            <a:pPr marL="0" indent="0">
              <a:buNone/>
            </a:pPr>
            <a:r>
              <a:rPr lang="cs-CZ" dirty="0"/>
              <a:t>	</a:t>
            </a:r>
            <a:r>
              <a:rPr lang="cs-CZ" dirty="0" err="1"/>
              <a:t>putchar</a:t>
            </a:r>
            <a:r>
              <a:rPr lang="cs-CZ" dirty="0"/>
              <a:t>(</a:t>
            </a:r>
            <a:r>
              <a:rPr lang="cs-CZ" dirty="0" err="1"/>
              <a:t>chout</a:t>
            </a:r>
            <a:r>
              <a:rPr lang="cs-CZ" dirty="0"/>
              <a:t>); 				. . .</a:t>
            </a:r>
          </a:p>
          <a:p>
            <a:pPr marL="0" indent="0">
              <a:buNone/>
            </a:pPr>
            <a:r>
              <a:rPr lang="cs-CZ" dirty="0"/>
              <a:t>	. . . 					</a:t>
            </a:r>
            <a:r>
              <a:rPr lang="cs-CZ" dirty="0" err="1"/>
              <a:t>putchar</a:t>
            </a:r>
            <a:r>
              <a:rPr lang="cs-CZ" dirty="0"/>
              <a:t>(</a:t>
            </a:r>
            <a:r>
              <a:rPr lang="cs-CZ" dirty="0" err="1"/>
              <a:t>chout</a:t>
            </a:r>
            <a:r>
              <a:rPr lang="cs-CZ" dirty="0"/>
              <a:t>);</a:t>
            </a:r>
          </a:p>
          <a:p>
            <a:pPr marL="0" indent="0">
              <a:spcAft>
                <a:spcPts val="1200"/>
              </a:spcAft>
              <a:buNone/>
            </a:pPr>
            <a:r>
              <a:rPr lang="cs-CZ" dirty="0"/>
              <a:t>	. . . 					. . .</a:t>
            </a:r>
          </a:p>
          <a:p>
            <a:r>
              <a:rPr lang="pl-PL" sz="4500" dirty="0"/>
              <a:t>Znak načtený v P</a:t>
            </a:r>
            <a:r>
              <a:rPr lang="pl-PL" b="1" baseline="-25000" dirty="0"/>
              <a:t>1</a:t>
            </a:r>
            <a:r>
              <a:rPr lang="pl-PL" sz="4500" dirty="0"/>
              <a:t> se ztrácí dříve než je zobrazený</a:t>
            </a:r>
          </a:p>
          <a:p>
            <a:r>
              <a:rPr lang="pl-PL" sz="4500" dirty="0"/>
              <a:t>Znak načtený v P</a:t>
            </a:r>
            <a:r>
              <a:rPr lang="pl-PL" b="1" baseline="-25000" dirty="0"/>
              <a:t>2</a:t>
            </a:r>
            <a:r>
              <a:rPr lang="pl-PL" sz="4500" dirty="0"/>
              <a:t> se vypisuje v P</a:t>
            </a:r>
            <a:r>
              <a:rPr lang="pl-PL" b="1" baseline="-25000" dirty="0"/>
              <a:t>1</a:t>
            </a:r>
            <a:r>
              <a:rPr lang="pl-PL" sz="4500" dirty="0"/>
              <a:t> i P</a:t>
            </a:r>
            <a:r>
              <a:rPr lang="pl-PL" b="1" baseline="-25000" dirty="0"/>
              <a:t>2</a:t>
            </a:r>
            <a:endParaRPr lang="cs-CZ" b="1" baseline="-25000" dirty="0"/>
          </a:p>
        </p:txBody>
      </p:sp>
    </p:spTree>
    <p:extLst>
      <p:ext uri="{BB962C8B-B14F-4D97-AF65-F5344CB8AC3E}">
        <p14:creationId xmlns:p14="http://schemas.microsoft.com/office/powerpoint/2010/main" val="3592630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Producent-konzument (1)</a:t>
            </a:r>
            <a:endParaRPr lang="cs-CZ" dirty="0"/>
          </a:p>
        </p:txBody>
      </p:sp>
      <p:sp>
        <p:nvSpPr>
          <p:cNvPr id="3" name="Zástupný symbol pro obsah 2"/>
          <p:cNvSpPr>
            <a:spLocks noGrp="1"/>
          </p:cNvSpPr>
          <p:nvPr>
            <p:ph idx="1"/>
          </p:nvPr>
        </p:nvSpPr>
        <p:spPr/>
        <p:txBody>
          <a:bodyPr>
            <a:normAutofit lnSpcReduction="10000"/>
          </a:bodyPr>
          <a:lstStyle/>
          <a:p>
            <a:pPr>
              <a:lnSpc>
                <a:spcPct val="90000"/>
              </a:lnSpc>
            </a:pPr>
            <a:r>
              <a:rPr lang="cs-CZ" altLang="cs-CZ" dirty="0"/>
              <a:t>Sdílená data</a:t>
            </a:r>
            <a:br>
              <a:rPr lang="en-US" altLang="cs-CZ" dirty="0"/>
            </a:br>
            <a:endParaRPr lang="en-US" altLang="cs-CZ" dirty="0"/>
          </a:p>
          <a:p>
            <a:pPr lvl="3">
              <a:lnSpc>
                <a:spcPct val="90000"/>
              </a:lnSpc>
              <a:buFontTx/>
              <a:buNone/>
            </a:pPr>
            <a:r>
              <a:rPr lang="en-US" altLang="cs-CZ" sz="2800" b="1" dirty="0"/>
              <a:t>#define BUFFER_SIZE 10</a:t>
            </a:r>
          </a:p>
          <a:p>
            <a:pPr lvl="3">
              <a:lnSpc>
                <a:spcPct val="90000"/>
              </a:lnSpc>
              <a:buFontTx/>
              <a:buNone/>
            </a:pPr>
            <a:r>
              <a:rPr lang="en-US" altLang="cs-CZ" sz="2800" b="1" dirty="0" err="1"/>
              <a:t>typedef</a:t>
            </a:r>
            <a:r>
              <a:rPr lang="en-US" altLang="cs-CZ" sz="2800" b="1" dirty="0"/>
              <a:t> </a:t>
            </a:r>
            <a:r>
              <a:rPr lang="en-US" altLang="cs-CZ" sz="2800" b="1" dirty="0" err="1"/>
              <a:t>struct</a:t>
            </a:r>
            <a:r>
              <a:rPr lang="en-US" altLang="cs-CZ" sz="2800" b="1" dirty="0"/>
              <a:t> {</a:t>
            </a:r>
          </a:p>
          <a:p>
            <a:pPr lvl="3">
              <a:lnSpc>
                <a:spcPct val="90000"/>
              </a:lnSpc>
              <a:buFontTx/>
              <a:buNone/>
            </a:pPr>
            <a:r>
              <a:rPr lang="en-US" altLang="cs-CZ" sz="2800" b="1" dirty="0"/>
              <a:t>	</a:t>
            </a:r>
            <a:r>
              <a:rPr lang="cs-CZ" altLang="cs-CZ" sz="2800" b="1" dirty="0"/>
              <a:t>. . .</a:t>
            </a:r>
            <a:endParaRPr lang="en-US" altLang="cs-CZ" sz="2800" b="1" dirty="0"/>
          </a:p>
          <a:p>
            <a:pPr lvl="3">
              <a:lnSpc>
                <a:spcPct val="90000"/>
              </a:lnSpc>
              <a:buFontTx/>
              <a:buNone/>
            </a:pPr>
            <a:r>
              <a:rPr lang="en-US" altLang="cs-CZ" sz="2800" b="1" dirty="0"/>
              <a:t>} item</a:t>
            </a:r>
            <a:r>
              <a:rPr lang="en-US" altLang="cs-CZ" sz="2800" dirty="0"/>
              <a:t>;</a:t>
            </a:r>
          </a:p>
          <a:p>
            <a:pPr lvl="3">
              <a:lnSpc>
                <a:spcPct val="90000"/>
              </a:lnSpc>
              <a:buFontTx/>
              <a:buNone/>
            </a:pPr>
            <a:r>
              <a:rPr lang="en-US" altLang="cs-CZ" sz="2800" b="1" dirty="0"/>
              <a:t>item buffer[BUFFER_SIZE];</a:t>
            </a:r>
          </a:p>
          <a:p>
            <a:pPr lvl="3">
              <a:lnSpc>
                <a:spcPct val="90000"/>
              </a:lnSpc>
              <a:buFontTx/>
              <a:buNone/>
            </a:pPr>
            <a:r>
              <a:rPr lang="en-US" altLang="cs-CZ" sz="2800" b="1" dirty="0" err="1"/>
              <a:t>int</a:t>
            </a:r>
            <a:r>
              <a:rPr lang="en-US" altLang="cs-CZ" sz="2800" b="1" dirty="0"/>
              <a:t> in = 0;</a:t>
            </a:r>
          </a:p>
          <a:p>
            <a:pPr lvl="3">
              <a:lnSpc>
                <a:spcPct val="90000"/>
              </a:lnSpc>
              <a:buFontTx/>
              <a:buNone/>
            </a:pPr>
            <a:r>
              <a:rPr lang="en-US" altLang="cs-CZ" sz="2800" b="1" dirty="0" err="1"/>
              <a:t>int</a:t>
            </a:r>
            <a:r>
              <a:rPr lang="en-US" altLang="cs-CZ" sz="2800" b="1" dirty="0"/>
              <a:t> out = 0;</a:t>
            </a:r>
          </a:p>
          <a:p>
            <a:pPr lvl="3">
              <a:lnSpc>
                <a:spcPct val="90000"/>
              </a:lnSpc>
              <a:buFontTx/>
              <a:buNone/>
            </a:pPr>
            <a:r>
              <a:rPr lang="en-US" altLang="cs-CZ" sz="2800" b="1" dirty="0" err="1"/>
              <a:t>int</a:t>
            </a:r>
            <a:r>
              <a:rPr lang="en-US" altLang="cs-CZ" sz="2800" b="1" dirty="0"/>
              <a:t> counter = 0;</a:t>
            </a:r>
          </a:p>
        </p:txBody>
      </p:sp>
    </p:spTree>
    <p:extLst>
      <p:ext uri="{BB962C8B-B14F-4D97-AF65-F5344CB8AC3E}">
        <p14:creationId xmlns:p14="http://schemas.microsoft.com/office/powerpoint/2010/main" val="3984948775"/>
      </p:ext>
    </p:extLst>
  </p:cSld>
  <p:clrMapOvr>
    <a:masterClrMapping/>
  </p:clrMapOvr>
</p:sld>
</file>

<file path=ppt/theme/theme1.xml><?xml version="1.0" encoding="utf-8"?>
<a:theme xmlns:a="http://schemas.openxmlformats.org/drawingml/2006/main" name="sablona_seminar_z_asistivních technologií">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7435</TotalTime>
  <Words>5299</Words>
  <Application>Microsoft Office PowerPoint</Application>
  <PresentationFormat>Předvádění na obrazovce (4:3)</PresentationFormat>
  <Paragraphs>661</Paragraphs>
  <Slides>64</Slides>
  <Notes>46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64</vt:i4>
      </vt:variant>
    </vt:vector>
  </HeadingPairs>
  <TitlesOfParts>
    <vt:vector size="70" baseType="lpstr">
      <vt:lpstr>Arial</vt:lpstr>
      <vt:lpstr>Calibri</vt:lpstr>
      <vt:lpstr>Helvetica</vt:lpstr>
      <vt:lpstr>MT Extra</vt:lpstr>
      <vt:lpstr>Wingdings</vt:lpstr>
      <vt:lpstr>sablona_seminar_z_asistivních technologií</vt:lpstr>
      <vt:lpstr>Synchronizace procesů Uváznutí</vt:lpstr>
      <vt:lpstr>Paralelní běh procesů (1)</vt:lpstr>
      <vt:lpstr>Paralelní běh procesů (2)</vt:lpstr>
      <vt:lpstr>Soupeření souběžných aktivit</vt:lpstr>
      <vt:lpstr>Kooperace souběžných aktivit</vt:lpstr>
      <vt:lpstr>Problém konzistence</vt:lpstr>
      <vt:lpstr>Problém konzistence – příklad (1)</vt:lpstr>
      <vt:lpstr>Problém konzistence – příklad (2)</vt:lpstr>
      <vt:lpstr>Producent-konzument (1)</vt:lpstr>
      <vt:lpstr>Producent-konzument (2)</vt:lpstr>
      <vt:lpstr>Producent-konzument (3)</vt:lpstr>
      <vt:lpstr>Producent-konzument (4)</vt:lpstr>
      <vt:lpstr>Producent-konzument (5)</vt:lpstr>
      <vt:lpstr>Čtenáři a písaři (1)</vt:lpstr>
      <vt:lpstr>Čtenáři a písaři (2)</vt:lpstr>
      <vt:lpstr>Race condition</vt:lpstr>
      <vt:lpstr>Problém kritické sekce (KS)</vt:lpstr>
      <vt:lpstr>Modelové prostředí</vt:lpstr>
      <vt:lpstr>Podmínky řešení problému KS (1)</vt:lpstr>
      <vt:lpstr>Podmínky řešení problému KS (1)</vt:lpstr>
      <vt:lpstr>Počáteční návrhy řešení</vt:lpstr>
      <vt:lpstr>Řešení problému KS (1)</vt:lpstr>
      <vt:lpstr>Řešení problému KS (2)</vt:lpstr>
      <vt:lpstr>Petersonův algoritmus</vt:lpstr>
      <vt:lpstr>Synchronizační hardware (1)</vt:lpstr>
      <vt:lpstr>Synchronizační hardware (2)</vt:lpstr>
      <vt:lpstr>Využití TestAndSet</vt:lpstr>
      <vt:lpstr>Využití Swap</vt:lpstr>
      <vt:lpstr>Situace bez podpory OS</vt:lpstr>
      <vt:lpstr>Semafory</vt:lpstr>
      <vt:lpstr>Kritická sekce</vt:lpstr>
      <vt:lpstr>Uváznutí a stárnutí</vt:lpstr>
      <vt:lpstr>Problémy se semafory</vt:lpstr>
      <vt:lpstr>Problém uváznutí (1)</vt:lpstr>
      <vt:lpstr>Problém uváznutí (2)</vt:lpstr>
      <vt:lpstr>Problém uváznutí – soupeření o zdroj (1)</vt:lpstr>
      <vt:lpstr>Problém uváznutí – soupeření o zdroj (2)</vt:lpstr>
      <vt:lpstr>Příklad – úzký most</vt:lpstr>
      <vt:lpstr>Definice uváznutí a stárnutí</vt:lpstr>
      <vt:lpstr>Model</vt:lpstr>
      <vt:lpstr>Charakteristika uváznutí (1)</vt:lpstr>
      <vt:lpstr>Charakteristika uváznutí (2)</vt:lpstr>
      <vt:lpstr>Graf přidělení zdrojů (1)</vt:lpstr>
      <vt:lpstr>Graf přidělení zdrojů (2)</vt:lpstr>
      <vt:lpstr>Příklad RAG (bez cyklu)</vt:lpstr>
      <vt:lpstr>Příklad RAG (s uváznutím)</vt:lpstr>
      <vt:lpstr>Příklad RAG (bez uváznutí)</vt:lpstr>
      <vt:lpstr>RAG – závěry</vt:lpstr>
      <vt:lpstr>Problém uváznutí</vt:lpstr>
      <vt:lpstr>Ochrana prevencí</vt:lpstr>
      <vt:lpstr>Prevence uváznutí (1)</vt:lpstr>
      <vt:lpstr>Prevence uváznutí (2)</vt:lpstr>
      <vt:lpstr>Obcházení uváznutí</vt:lpstr>
      <vt:lpstr>Bankéřův algoritmus (1)</vt:lpstr>
      <vt:lpstr>Bankéřův algoritmus (2)</vt:lpstr>
      <vt:lpstr>Obcházení – příklad</vt:lpstr>
      <vt:lpstr>Detekce uváznutí</vt:lpstr>
      <vt:lpstr>1 instance prostředku každého typu</vt:lpstr>
      <vt:lpstr>Grafy</vt:lpstr>
      <vt:lpstr>Obnova – ukončení procesu</vt:lpstr>
      <vt:lpstr>Obnova – nové rozdělení prostředků</vt:lpstr>
      <vt:lpstr>Večeřící filozofové (1)</vt:lpstr>
      <vt:lpstr>Večeřící filozofové (2)</vt:lpstr>
      <vt:lpstr>Večeřící filozofové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xplhak</dc:creator>
  <cp:lastModifiedBy>xplhak</cp:lastModifiedBy>
  <cp:revision>763</cp:revision>
  <cp:lastPrinted>2016-02-26T09:22:37Z</cp:lastPrinted>
  <dcterms:created xsi:type="dcterms:W3CDTF">2013-02-10T19:29:29Z</dcterms:created>
  <dcterms:modified xsi:type="dcterms:W3CDTF">2017-03-06T14:42:08Z</dcterms:modified>
</cp:coreProperties>
</file>