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256" r:id="rId2"/>
    <p:sldId id="257" r:id="rId3"/>
    <p:sldId id="258" r:id="rId4"/>
    <p:sldId id="259" r:id="rId5"/>
    <p:sldId id="260" r:id="rId6"/>
    <p:sldId id="264" r:id="rId7"/>
    <p:sldId id="263" r:id="rId8"/>
    <p:sldId id="262" r:id="rId9"/>
    <p:sldId id="261" r:id="rId10"/>
    <p:sldId id="265" r:id="rId11"/>
    <p:sldId id="269" r:id="rId12"/>
    <p:sldId id="270" r:id="rId13"/>
    <p:sldId id="271" r:id="rId14"/>
    <p:sldId id="266" r:id="rId15"/>
    <p:sldId id="267" r:id="rId16"/>
    <p:sldId id="268" r:id="rId17"/>
    <p:sldId id="273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7" r:id="rId28"/>
    <p:sldId id="286" r:id="rId29"/>
    <p:sldId id="288" r:id="rId30"/>
    <p:sldId id="289" r:id="rId31"/>
    <p:sldId id="290" r:id="rId32"/>
    <p:sldId id="291" r:id="rId33"/>
    <p:sldId id="292" r:id="rId34"/>
    <p:sldId id="274" r:id="rId35"/>
    <p:sldId id="275" r:id="rId36"/>
    <p:sldId id="276" r:id="rId37"/>
    <p:sldId id="293" r:id="rId38"/>
    <p:sldId id="301" r:id="rId39"/>
    <p:sldId id="294" r:id="rId40"/>
    <p:sldId id="295" r:id="rId41"/>
    <p:sldId id="296" r:id="rId42"/>
    <p:sldId id="308" r:id="rId43"/>
    <p:sldId id="309" r:id="rId44"/>
    <p:sldId id="310" r:id="rId45"/>
    <p:sldId id="311" r:id="rId46"/>
    <p:sldId id="312" r:id="rId47"/>
    <p:sldId id="313" r:id="rId48"/>
    <p:sldId id="315" r:id="rId49"/>
    <p:sldId id="299" r:id="rId50"/>
    <p:sldId id="300" r:id="rId51"/>
    <p:sldId id="303" r:id="rId52"/>
    <p:sldId id="304" r:id="rId53"/>
    <p:sldId id="307" r:id="rId54"/>
    <p:sldId id="305" r:id="rId55"/>
  </p:sldIdLst>
  <p:sldSz cx="9144000" cy="6858000" type="screen4x3"/>
  <p:notesSz cx="9926638" cy="679767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09" autoAdjust="0"/>
    <p:restoredTop sz="64113" autoAdjust="0"/>
  </p:normalViewPr>
  <p:slideViewPr>
    <p:cSldViewPr>
      <p:cViewPr varScale="1">
        <p:scale>
          <a:sx n="73" d="100"/>
          <a:sy n="73" d="100"/>
        </p:scale>
        <p:origin x="254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BB20C6-A0EA-4605-ACC8-67BA92442300}" type="datetimeFigureOut">
              <a:rPr lang="cs-CZ" smtClean="0"/>
              <a:pPr/>
              <a:t>14.03.2017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21696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700D3D-512C-4842-85A4-CC6790C6379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21321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03AD58-0B9D-4661-8374-50096FAB0980}" type="datetimeFigureOut">
              <a:rPr lang="cs-CZ" smtClean="0"/>
              <a:pPr/>
              <a:t>14.03.2017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C3A160-DB13-4D7B-96F5-E73C4A524E3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1432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Vstup/v%C3%BDstup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s.wikipedia.org/wiki/Fronta_(datov%C3%A1_struktura)" TargetMode="Externa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000" dirty="0"/>
              <a:t>Jsou heterogenní – různé normy´+ výjimky</a:t>
            </a:r>
          </a:p>
          <a:p>
            <a:r>
              <a:rPr lang="cs-CZ" sz="2000" dirty="0"/>
              <a:t>Každý výrobek stejného typu se ovládá unikátně – řeší to OS na úrovni služeb</a:t>
            </a:r>
          </a:p>
          <a:p>
            <a:r>
              <a:rPr lang="cs-CZ" sz="2000" dirty="0"/>
              <a:t>Heterogenita skryta ve spolupráci s řadičem</a:t>
            </a:r>
          </a:p>
          <a:p>
            <a:r>
              <a:rPr lang="cs-CZ" sz="2000" dirty="0"/>
              <a:t>Chceme, aby IO operace probíhaly současně s prací procesoru</a:t>
            </a:r>
          </a:p>
          <a:p>
            <a:pPr marL="0" indent="0">
              <a:buFontTx/>
              <a:buNone/>
            </a:pP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3A160-DB13-4D7B-96F5-E73C4A524E3A}" type="slidenum">
              <a:rPr 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2778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cs-CZ" dirty="0"/>
              <a:t>Blokující – proces je zařazen do fronty čekajících a přesunut do připravených po konci </a:t>
            </a:r>
            <a:r>
              <a:rPr lang="cs-CZ" dirty="0" err="1"/>
              <a:t>io</a:t>
            </a:r>
            <a:r>
              <a:rPr lang="cs-CZ" dirty="0"/>
              <a:t> operace</a:t>
            </a:r>
          </a:p>
          <a:p>
            <a:pPr marL="171450" indent="-171450">
              <a:buFontTx/>
              <a:buChar char="-"/>
            </a:pPr>
            <a:r>
              <a:rPr lang="cs-CZ" dirty="0"/>
              <a:t>I pokud nebyla IO dokončena</a:t>
            </a:r>
          </a:p>
          <a:p>
            <a:pPr marL="171450" indent="-171450">
              <a:buFontTx/>
              <a:buChar char="-"/>
            </a:pPr>
            <a:r>
              <a:rPr lang="cs-CZ" dirty="0"/>
              <a:t>Umožňuje zjistit dostupnost dat aniž by vytuhl, pokud by dostupná nebyla</a:t>
            </a:r>
          </a:p>
          <a:p>
            <a:pPr marL="171450" indent="-171450">
              <a:buFontTx/>
              <a:buChar char="-"/>
            </a:pPr>
            <a:r>
              <a:rPr lang="cs-CZ" dirty="0"/>
              <a:t>Typicky jedno vlákno dělá blokující (načítání z klávesnice) a druhé </a:t>
            </a:r>
            <a:r>
              <a:rPr lang="cs-CZ" dirty="0" err="1"/>
              <a:t>prekresluje</a:t>
            </a:r>
            <a:r>
              <a:rPr lang="cs-CZ" dirty="0"/>
              <a:t> obrazovku</a:t>
            </a:r>
          </a:p>
          <a:p>
            <a:pPr marL="171450" indent="-171450">
              <a:buFontTx/>
              <a:buChar char="-"/>
            </a:pPr>
            <a:r>
              <a:rPr lang="cs-CZ" dirty="0"/>
              <a:t>Můžeme teoreticky umožnit aplikaci ovládání IO zařízení napřímo (</a:t>
            </a:r>
            <a:r>
              <a:rPr lang="cs-CZ" dirty="0" err="1"/>
              <a:t>rnabídneme</a:t>
            </a:r>
            <a:r>
              <a:rPr lang="cs-CZ" dirty="0"/>
              <a:t> přímo rozhraní) – výjimečné, většinou si vystačím s </a:t>
            </a:r>
            <a:r>
              <a:rPr lang="cs-CZ" dirty="0" err="1"/>
              <a:t>read</a:t>
            </a:r>
            <a:r>
              <a:rPr lang="cs-CZ" dirty="0"/>
              <a:t>/</a:t>
            </a:r>
            <a:r>
              <a:rPr lang="cs-CZ" dirty="0" err="1"/>
              <a:t>write</a:t>
            </a:r>
            <a:r>
              <a:rPr lang="cs-CZ" dirty="0"/>
              <a:t>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3A160-DB13-4D7B-96F5-E73C4A524E3A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08720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cs-CZ" dirty="0"/>
              <a:t>Variace na neblokující IO</a:t>
            </a:r>
          </a:p>
          <a:p>
            <a:pPr marL="171450" indent="-171450">
              <a:buFontTx/>
              <a:buChar char="-"/>
            </a:pPr>
            <a:r>
              <a:rPr lang="cs-CZ" dirty="0"/>
              <a:t>Signály = proměnná procesu, </a:t>
            </a:r>
            <a:r>
              <a:rPr lang="cs-CZ" dirty="0" err="1"/>
              <a:t>callback</a:t>
            </a:r>
            <a:r>
              <a:rPr lang="cs-CZ" dirty="0"/>
              <a:t> funkcí (předá adresu </a:t>
            </a:r>
            <a:r>
              <a:rPr lang="cs-CZ" dirty="0" err="1"/>
              <a:t>fuknce</a:t>
            </a:r>
            <a:r>
              <a:rPr lang="cs-CZ" dirty="0"/>
              <a:t>, která se spustí po dokončení IO)</a:t>
            </a:r>
          </a:p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3A160-DB13-4D7B-96F5-E73C4A524E3A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21586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cs-CZ" dirty="0"/>
              <a:t>Máme speciální fronty procesů, které čekají na dokončení specifické IO operace</a:t>
            </a:r>
          </a:p>
          <a:p>
            <a:pPr marL="171450" indent="-171450">
              <a:buFontTx/>
              <a:buChar char="-"/>
            </a:pPr>
            <a:r>
              <a:rPr lang="cs-CZ" dirty="0"/>
              <a:t>Pomalejší ukládá do bufferu, který je poslán rychlejšímu zařízení najednou a pomalejší mezitím ukládá do alternativního bufferu</a:t>
            </a:r>
          </a:p>
          <a:p>
            <a:pPr marL="171450" indent="-171450">
              <a:buFontTx/>
              <a:buChar char="-"/>
            </a:pPr>
            <a:r>
              <a:rPr lang="cs-CZ" dirty="0"/>
              <a:t>Např. zobrazování animované grafiky – nevidíme nehotové obrázky</a:t>
            </a:r>
          </a:p>
          <a:p>
            <a:pPr marL="171450" indent="-171450">
              <a:buFontTx/>
              <a:buChar char="-"/>
            </a:pPr>
            <a:r>
              <a:rPr lang="cs-CZ" dirty="0"/>
              <a:t>-Sítě – rozbití na malé pakety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3A160-DB13-4D7B-96F5-E73C4A524E3A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900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cs-CZ" dirty="0"/>
              <a:t>Podobné jako </a:t>
            </a:r>
            <a:r>
              <a:rPr lang="cs-CZ" dirty="0" err="1"/>
              <a:t>buffering</a:t>
            </a:r>
            <a:r>
              <a:rPr lang="cs-CZ" dirty="0"/>
              <a:t> ale u </a:t>
            </a:r>
            <a:r>
              <a:rPr lang="cs-CZ" dirty="0" err="1"/>
              <a:t>bufferingu</a:t>
            </a:r>
            <a:r>
              <a:rPr lang="cs-CZ" dirty="0"/>
              <a:t> neděláme kopii</a:t>
            </a:r>
          </a:p>
          <a:p>
            <a:pPr marL="171450" indent="-171450">
              <a:buFontTx/>
              <a:buChar char="-"/>
            </a:pPr>
            <a:r>
              <a:rPr lang="cs-CZ" dirty="0"/>
              <a:t>Heuristiky předvídají, co má být v </a:t>
            </a:r>
            <a:r>
              <a:rPr lang="cs-CZ" dirty="0" err="1"/>
              <a:t>cache</a:t>
            </a:r>
            <a:r>
              <a:rPr lang="cs-CZ" dirty="0"/>
              <a:t> (část FAP, která se často používá)</a:t>
            </a:r>
          </a:p>
          <a:p>
            <a:pPr marL="171450" indent="-171450">
              <a:buFontTx/>
              <a:buChar char="-"/>
            </a:pPr>
            <a:r>
              <a:rPr lang="cs-CZ" dirty="0" err="1"/>
              <a:t>Spooling</a:t>
            </a:r>
            <a:r>
              <a:rPr lang="cs-CZ" dirty="0"/>
              <a:t> – </a:t>
            </a:r>
            <a:r>
              <a:rPr lang="cs-CZ" dirty="0" err="1"/>
              <a:t>Simultaneous</a:t>
            </a:r>
            <a:r>
              <a:rPr lang="cs-CZ" dirty="0"/>
              <a:t> </a:t>
            </a:r>
            <a:r>
              <a:rPr lang="cs-CZ" dirty="0" err="1"/>
              <a:t>Peripheral</a:t>
            </a:r>
            <a:r>
              <a:rPr lang="cs-CZ" dirty="0"/>
              <a:t> </a:t>
            </a:r>
            <a:r>
              <a:rPr lang="cs-CZ" dirty="0" err="1"/>
              <a:t>Operations</a:t>
            </a:r>
            <a:r>
              <a:rPr lang="cs-CZ" dirty="0"/>
              <a:t> Online</a:t>
            </a:r>
          </a:p>
          <a:p>
            <a:pPr marL="171450" indent="-171450">
              <a:buFontTx/>
              <a:buChar char="-"/>
            </a:pP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 daném okamžiku může </a:t>
            </a:r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Vstup/výstup"/>
              </a:rPr>
              <a:t>vstupně-výstupní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zařízení provádět jen jednu úlohu, a proto jsou při současném přístupu více aplikací k zařízení jejich požadavky řazeny do </a:t>
            </a:r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Fronta (datová struktura)"/>
              </a:rPr>
              <a:t>fronty</a:t>
            </a:r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například tisková fronta</a:t>
            </a:r>
          </a:p>
          <a:p>
            <a:pPr marL="171450" indent="-171450">
              <a:buFontTx/>
              <a:buChar char="-"/>
            </a:pPr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Mohou si držet zdroje navzájem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3A160-DB13-4D7B-96F5-E73C4A524E3A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1408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- Ideální je kombinace IO a výpočtů</a:t>
            </a:r>
          </a:p>
          <a:p>
            <a:pPr marL="171450" indent="-171450">
              <a:buFontTx/>
              <a:buChar char="-"/>
            </a:pPr>
            <a:r>
              <a:rPr lang="cs-CZ" dirty="0"/>
              <a:t>Síťový provoz – různé rychlosti zařízení</a:t>
            </a:r>
          </a:p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3A160-DB13-4D7B-96F5-E73C4A524E3A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01167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Počet kroků při napsání </a:t>
            </a:r>
            <a:r>
              <a:rPr lang="cs-CZ" dirty="0" err="1"/>
              <a:t>jjednoho</a:t>
            </a:r>
            <a:r>
              <a:rPr lang="cs-CZ" dirty="0"/>
              <a:t> znaku v telnet relaci a podobný počet kroků musí být proveden k zobrazení znaku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3A160-DB13-4D7B-96F5-E73C4A524E3A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49765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cs-CZ" dirty="0"/>
              <a:t>Rychlost přístupu klesá</a:t>
            </a:r>
          </a:p>
          <a:p>
            <a:pPr marL="171450" indent="-171450">
              <a:buFontTx/>
              <a:buChar char="-"/>
            </a:pPr>
            <a:r>
              <a:rPr lang="cs-CZ" dirty="0"/>
              <a:t>Cena bitu klesá</a:t>
            </a:r>
          </a:p>
          <a:p>
            <a:pPr marL="171450" indent="-171450">
              <a:buFontTx/>
              <a:buChar char="-"/>
            </a:pPr>
            <a:r>
              <a:rPr lang="cs-CZ" dirty="0"/>
              <a:t>Kapacita roste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3A160-DB13-4D7B-96F5-E73C4A524E3A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22786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- Několik magnetických kotoučů nasazených na rotující vřeteno</a:t>
            </a:r>
          </a:p>
          <a:p>
            <a:pPr marL="171450" indent="-171450">
              <a:buFontTx/>
              <a:buChar char="-"/>
            </a:pPr>
            <a:r>
              <a:rPr lang="cs-CZ" dirty="0"/>
              <a:t>Na jeden povrch jedna hlava plovoucí blízko nad povrchem</a:t>
            </a:r>
          </a:p>
          <a:p>
            <a:pPr marL="171450" indent="-171450">
              <a:buFontTx/>
              <a:buChar char="-"/>
            </a:pPr>
            <a:r>
              <a:rPr lang="cs-CZ" dirty="0"/>
              <a:t>5400 – 15000 RPM</a:t>
            </a:r>
          </a:p>
          <a:p>
            <a:pPr marL="171450" indent="-171450">
              <a:buFontTx/>
              <a:buChar char="-"/>
            </a:pPr>
            <a:r>
              <a:rPr lang="cs-CZ" dirty="0"/>
              <a:t>Čtení: vystavení hlavy na požadovanou stopu; vyčkání na natočení; zápis/čtení během průchodu</a:t>
            </a:r>
          </a:p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3A160-DB13-4D7B-96F5-E73C4A524E3A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18576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redundance se dosahuje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duplikovanm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vsech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dat</a:t>
            </a: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spolehlivost na ba zi </a:t>
            </a:r>
            <a:r>
              <a:rPr lang="pl-PL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„alesponˇ 1 kopie ze 2 je O.K.”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</a:p>
          <a:p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nejjednoduss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obnova disku z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druheho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disku</a:t>
            </a:r>
          </a:p>
          <a:p>
            <a:r>
              <a:rPr lang="pt-B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provad se paraleln zapis,</a:t>
            </a: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cte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z disku, z ne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jz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dosahne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nejkrats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doby vystaven</a:t>
            </a: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50% kapacity disku je redundance, vysoka cena</a:t>
            </a:r>
          </a:p>
          <a:p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vhodne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kriticke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aplikace z hlediska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ztra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ty dat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3A160-DB13-4D7B-96F5-E73C4A524E3A}" type="slidenum">
              <a:rPr lang="cs-CZ" smtClean="0"/>
              <a:pPr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36612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RAID 2,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Error-Correcting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Coding</a:t>
            </a:r>
            <a:endParaRPr lang="cs-CZ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netypicka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,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rdce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pouzvana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implementace</a:t>
            </a: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 zalozena na ba zi prouzkovan bitu</a:t>
            </a: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 podpora spolehlivosti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opravnymi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Hammingovymi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dy</a:t>
            </a:r>
            <a:endParaRPr lang="cs-CZ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prostred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velkym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vy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skytem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diskovy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ch poruch</a:t>
            </a: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(oprava 1b chyb, detekce 2b chyb)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RAID 3, Bit-Interleaved Parity</a:t>
            </a: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netypicka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,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rdce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pouzvana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implementace</a:t>
            </a: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prouzkovan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na u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rovn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bytu s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dedikovanym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paritnm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diskem</a:t>
            </a: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 IO operace adresuj najednou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vsechny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disky,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resen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soucasny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ch</a:t>
            </a: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 sobny ch pozadavku nelze prekry vat, raciona lne pouzitelne pro</a:t>
            </a: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monouzitelske prostred s aplikacemi s dlouhymi za znamy</a:t>
            </a: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 v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soucasnosti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plne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nahrazeno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kongurac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RAID 5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3A160-DB13-4D7B-96F5-E73C4A524E3A}" type="slidenum">
              <a:rPr lang="cs-CZ" smtClean="0"/>
              <a:pPr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8734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- Port – identifikovatelné místo v architektuře počítače, který reprezentuje místo, na které je připojena  periferie</a:t>
            </a:r>
          </a:p>
          <a:p>
            <a:pPr marL="171450" indent="-171450">
              <a:buFontTx/>
              <a:buChar char="-"/>
            </a:pPr>
            <a:r>
              <a:rPr lang="cs-CZ" dirty="0"/>
              <a:t>Sběrnice – základní komunikační systém pro přenos informací</a:t>
            </a:r>
          </a:p>
          <a:p>
            <a:pPr marL="171450" indent="-171450">
              <a:buFontTx/>
              <a:buChar char="-"/>
            </a:pPr>
            <a:r>
              <a:rPr lang="cs-CZ" dirty="0"/>
              <a:t>Řadič – aby se připojení přizpůsobilo instrukčnímu repertoáru – je ovládáno pomocným procesorem = řadič, který vyváží na sběrnici registry, do kterých se zadávají příkazy nebo data</a:t>
            </a:r>
          </a:p>
          <a:p>
            <a:pPr marL="171450" indent="-171450">
              <a:buFontTx/>
              <a:buChar char="-"/>
            </a:pPr>
            <a:r>
              <a:rPr lang="cs-CZ" dirty="0"/>
              <a:t>I/O instrukce – pro ovládání přenosů: dodat data na port, odebrat data z portu, získat informaci, zda je periferní operace hotova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3A160-DB13-4D7B-96F5-E73C4A524E3A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57719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obcas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pouzvana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implementace na ba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zi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prouzkovan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bloku</a:t>
            </a: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analogie RAID 0, doplneny je disk s paritn informac</a:t>
            </a: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 parita { XOR pres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vsechny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bloky ,,v jednom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radku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</a:t>
            </a: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oprava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vypadku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jednoho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datoveho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disku viz RAID 3</a:t>
            </a: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 na obr. je 20% kapacity disk u redundance</a:t>
            </a: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 pokud se vyskytuje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hodne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maly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ch bloku ,</a:t>
            </a:r>
          </a:p>
          <a:p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coz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caste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multitaskingovem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multiuzivatelskem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prostred</a:t>
            </a:r>
            <a:endParaRPr lang="cs-CZ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paritn disk je z hlediska propustnosti u zky prol,</a:t>
            </a: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neposkytuje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vyhodu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proti RAID 5</a:t>
            </a:r>
          </a:p>
          <a:p>
            <a:endParaRPr lang="cs-CZ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l-N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cten bloku { cte se pouze 1 blok s daty</a:t>
            </a: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cten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bloku z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vypadleho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disku {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ctou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dane bloky ze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vsech</a:t>
            </a:r>
            <a:endParaRPr lang="cs-CZ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disku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vc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paritnho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hodnota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cteneho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bloky se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vypocta</a:t>
            </a:r>
            <a:endParaRPr lang="cs-CZ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pomoc XOR</a:t>
            </a: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zapis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bloku</a:t>
            </a: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naivn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resen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{</a:t>
            </a:r>
          </a:p>
          <a:p>
            <a:r>
              <a:rPr lang="pt-B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nacte se n 􀀀 1 blok  u, spocte se parita a zapse se</a:t>
            </a: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zapisovany a paritn blok, tj. manipuluje se s n + 1 bloky</a:t>
            </a: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chytrejs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resen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{</a:t>
            </a:r>
          </a:p>
          <a:p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precte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prepisovany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blok,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precte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paritn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blok,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zapse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blok,</a:t>
            </a:r>
          </a:p>
          <a:p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zapse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novy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paritn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blok</a:t>
            </a: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 </a:t>
            </a:r>
            <a:r>
              <a:rPr lang="cs-CZ" sz="1200" b="0" i="1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P°uvodn´ıHodnotaBloku</a:t>
            </a:r>
            <a:r>
              <a:rPr lang="cs-CZ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XOR </a:t>
            </a:r>
            <a:r>
              <a:rPr lang="cs-CZ" sz="1200" b="0" i="1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Nov´aHodnotaBloku</a:t>
            </a:r>
            <a:r>
              <a:rPr lang="cs-CZ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XOR</a:t>
            </a:r>
          </a:p>
          <a:p>
            <a:r>
              <a:rPr lang="cs-CZ" sz="1200" b="0" i="1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</a:t>
            </a:r>
            <a:r>
              <a:rPr lang="cs-CZ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° </a:t>
            </a:r>
            <a:r>
              <a:rPr lang="cs-CZ" sz="1200" b="0" i="1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vodn´ıHodnotaParitn´ıhoBloku</a:t>
            </a:r>
            <a:r>
              <a:rPr lang="cs-CZ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(4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diskove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operace)</a:t>
            </a: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 v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soucasnosti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plne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nahrazeno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kongurac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RAID 5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3A160-DB13-4D7B-96F5-E73C4A524E3A}" type="slidenum">
              <a:rPr lang="cs-CZ" smtClean="0"/>
              <a:pPr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2434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cs-CZ" dirty="0"/>
              <a:t>Buď mají samostatný adresový prostor (neudávají se adresy ve FAP ale řeší se přes porty)</a:t>
            </a:r>
          </a:p>
          <a:p>
            <a:pPr marL="171450" indent="-171450">
              <a:buFontTx/>
              <a:buChar char="-"/>
            </a:pPr>
            <a:r>
              <a:rPr lang="cs-CZ" dirty="0"/>
              <a:t>I/O porty jsou skryty vůči procesoru. Ve FAP se rezervuje škála adres, </a:t>
            </a:r>
            <a:r>
              <a:rPr lang="cs-CZ" dirty="0" err="1"/>
              <a:t>kt</a:t>
            </a:r>
            <a:r>
              <a:rPr lang="cs-CZ" dirty="0"/>
              <a:t>. </a:t>
            </a:r>
            <a:r>
              <a:rPr lang="cs-CZ" dirty="0" err="1"/>
              <a:t>Slouí</a:t>
            </a:r>
            <a:r>
              <a:rPr lang="cs-CZ" dirty="0"/>
              <a:t> jako přístupové cesty k I/O zařízením. Nají speciální vstupně výstupní instrukci a používá klasickou </a:t>
            </a:r>
            <a:r>
              <a:rPr lang="cs-CZ" dirty="0" err="1"/>
              <a:t>memory</a:t>
            </a:r>
            <a:r>
              <a:rPr lang="cs-CZ" dirty="0"/>
              <a:t> reference</a:t>
            </a:r>
          </a:p>
          <a:p>
            <a:pPr marL="171450" indent="-171450">
              <a:buFontTx/>
              <a:buChar char="-"/>
            </a:pPr>
            <a:r>
              <a:rPr lang="cs-CZ" dirty="0"/>
              <a:t>Například operace STORE – ulož obsah registru na nějakou adresu</a:t>
            </a:r>
          </a:p>
          <a:p>
            <a:pPr marL="171450" indent="-171450">
              <a:buFontTx/>
              <a:buChar char="-"/>
            </a:pPr>
            <a:r>
              <a:rPr lang="cs-CZ" dirty="0" err="1"/>
              <a:t>Polling</a:t>
            </a:r>
            <a:r>
              <a:rPr lang="cs-CZ" dirty="0"/>
              <a:t> – periferní zařízení zahájí činnost a busy </a:t>
            </a:r>
            <a:r>
              <a:rPr lang="cs-CZ" dirty="0" err="1"/>
              <a:t>waiting</a:t>
            </a:r>
            <a:r>
              <a:rPr lang="cs-CZ" dirty="0"/>
              <a:t> (nelze u multitaskingu)</a:t>
            </a:r>
          </a:p>
          <a:p>
            <a:pPr marL="0" indent="0">
              <a:buFontTx/>
              <a:buNone/>
            </a:pPr>
            <a:endParaRPr lang="cs-CZ" dirty="0"/>
          </a:p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3A160-DB13-4D7B-96F5-E73C4A524E3A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5097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- Vydání I/O instrukce a doptávání, zda už je konec</a:t>
            </a:r>
          </a:p>
          <a:p>
            <a:pPr marL="171450" indent="-171450">
              <a:buFontTx/>
              <a:buChar char="-"/>
            </a:pPr>
            <a:r>
              <a:rPr lang="cs-CZ" dirty="0"/>
              <a:t>Driver říká – dělej si co chceš a až skončí I/O operace, domluvíme se co dál</a:t>
            </a:r>
          </a:p>
          <a:p>
            <a:pPr marL="0" indent="0">
              <a:buFontTx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3A160-DB13-4D7B-96F5-E73C4A524E3A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021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cs-CZ" dirty="0"/>
              <a:t>řadič po spuštění I/O operace předá řízení dispečeru, po přerušení se zavolá jádro OS, které vyhodnotí, že se jedná o periferní přerušení. zjistí, která periferie přerušení způsobila a aktivuje se příslušný řadič, který vyhodnotí, zda operace již skončila. Pokud neskončila, pokračuje se v přenosu, pokud skončila mohou být procesy, které čekali na tuto periferní operaci zařazeny mezi připravené</a:t>
            </a:r>
          </a:p>
          <a:p>
            <a:pPr marL="171450" indent="-171450">
              <a:buFontTx/>
              <a:buChar char="-"/>
            </a:pPr>
            <a:r>
              <a:rPr lang="cs-CZ" dirty="0"/>
              <a:t>Musí být zachována možnost obnovit instrukci (využití PCB)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3A160-DB13-4D7B-96F5-E73C4A524E3A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4070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cs-CZ" dirty="0"/>
              <a:t>Krade cykly na sběrnici (má prioritu vyšší než procesor)</a:t>
            </a:r>
          </a:p>
          <a:p>
            <a:pPr marL="171450" indent="-171450">
              <a:buFontTx/>
              <a:buChar char="-"/>
            </a:pPr>
            <a:r>
              <a:rPr lang="cs-CZ" dirty="0"/>
              <a:t>Relativně nákladné zařízení</a:t>
            </a:r>
          </a:p>
          <a:p>
            <a:pPr marL="171450" indent="-171450">
              <a:buFontTx/>
              <a:buChar char="-"/>
            </a:pPr>
            <a:r>
              <a:rPr lang="cs-CZ" dirty="0"/>
              <a:t>Implementuje se do řadiče, </a:t>
            </a:r>
            <a:r>
              <a:rPr lang="cs-CZ" dirty="0" err="1"/>
              <a:t>kt</a:t>
            </a:r>
            <a:r>
              <a:rPr lang="cs-CZ" dirty="0"/>
              <a:t>. Je schopen manipulovat s několika periferiemi – vzniká I/O kanál</a:t>
            </a:r>
          </a:p>
          <a:p>
            <a:pPr marL="171450" indent="-171450">
              <a:buFontTx/>
              <a:buChar char="-"/>
            </a:pPr>
            <a:r>
              <a:rPr lang="cs-CZ" dirty="0"/>
              <a:t>Ne každá periferie má vlastní DMA řadič (například více diskových jednotek může mít společný)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3A160-DB13-4D7B-96F5-E73C4A524E3A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6004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cs-CZ" dirty="0"/>
              <a:t>OS definuje služby např. </a:t>
            </a:r>
            <a:r>
              <a:rPr lang="cs-CZ" dirty="0" err="1"/>
              <a:t>Read</a:t>
            </a:r>
            <a:r>
              <a:rPr lang="cs-CZ" dirty="0"/>
              <a:t>/</a:t>
            </a:r>
            <a:r>
              <a:rPr lang="cs-CZ" dirty="0" err="1"/>
              <a:t>Write</a:t>
            </a:r>
            <a:r>
              <a:rPr lang="cs-CZ" dirty="0"/>
              <a:t> – mohu říct, které zařízení má plnit roli standardního vstupu/výstupu a na tuto periferii se zasílají data</a:t>
            </a:r>
          </a:p>
          <a:p>
            <a:pPr marL="171450" indent="-171450">
              <a:buFontTx/>
              <a:buChar char="-"/>
            </a:pPr>
            <a:r>
              <a:rPr lang="cs-CZ" dirty="0"/>
              <a:t>Heterogenita je obrovská, vše musím zvládnout pomocí služeb (vidím jednotné API nad jádrem)</a:t>
            </a:r>
          </a:p>
          <a:p>
            <a:pPr marL="171450" indent="-171450">
              <a:buFontTx/>
              <a:buChar char="-"/>
            </a:pPr>
            <a:r>
              <a:rPr lang="cs-CZ" dirty="0"/>
              <a:t>Transformace se zajistí pomocí driverů - ovladačů (SW moduly) – ty se také snaží poskytovat jednotné rozhraní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3A160-DB13-4D7B-96F5-E73C4A524E3A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64687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- Jednotky až desítky </a:t>
            </a:r>
            <a:r>
              <a:rPr lang="cs-CZ" dirty="0" err="1"/>
              <a:t>kbytů</a:t>
            </a:r>
            <a:endParaRPr lang="cs-CZ" dirty="0"/>
          </a:p>
          <a:p>
            <a:endParaRPr lang="cs-CZ" dirty="0"/>
          </a:p>
          <a:p>
            <a:r>
              <a:rPr lang="cs-CZ" dirty="0"/>
              <a:t>- Malé jednotky bytů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3A160-DB13-4D7B-96F5-E73C4A524E3A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47264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cs-CZ" dirty="0"/>
              <a:t>Komplexní</a:t>
            </a:r>
          </a:p>
          <a:p>
            <a:pPr marL="171450" indent="-171450">
              <a:buFontTx/>
              <a:buChar char="-"/>
            </a:pPr>
            <a:r>
              <a:rPr lang="cs-CZ" dirty="0"/>
              <a:t>Předáváme si zprávy mezi procesy, které jsou v izolovaných prostředích a jsou propojeny komunikačním prostředím s neznámou rychlostí</a:t>
            </a:r>
          </a:p>
          <a:p>
            <a:pPr marL="171450" indent="-171450">
              <a:buFontTx/>
              <a:buChar char="-"/>
            </a:pPr>
            <a:r>
              <a:rPr lang="cs-CZ" dirty="0"/>
              <a:t>Při distribuovaném systému nejsme schopni identifikovat procesy (např. pomocí PID). Nelze říct – pošli to procesu 1005 na tom a tom uzlu – ale posílám to do tzv. mrtvé schránky</a:t>
            </a:r>
          </a:p>
          <a:p>
            <a:pPr marL="171450" indent="-171450">
              <a:buFontTx/>
              <a:buChar char="-"/>
            </a:pPr>
            <a:r>
              <a:rPr lang="cs-CZ" dirty="0" err="1"/>
              <a:t>Socket</a:t>
            </a:r>
            <a:r>
              <a:rPr lang="cs-CZ" dirty="0"/>
              <a:t> – mrtvá schránka – existuje domluva, pro jaký </a:t>
            </a:r>
            <a:r>
              <a:rPr lang="cs-CZ" dirty="0" err="1"/>
              <a:t>učel</a:t>
            </a:r>
            <a:r>
              <a:rPr lang="cs-CZ" dirty="0"/>
              <a:t> se </a:t>
            </a:r>
            <a:r>
              <a:rPr lang="cs-CZ" dirty="0" err="1"/>
              <a:t>saná</a:t>
            </a:r>
            <a:r>
              <a:rPr lang="cs-CZ" dirty="0"/>
              <a:t> schránka používá – a ten kdo získává data musí vědět, kam si pro ně chodit a naopak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3A160-DB13-4D7B-96F5-E73C4A524E3A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9883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628801"/>
            <a:ext cx="7772400" cy="1971650"/>
          </a:xfrm>
        </p:spPr>
        <p:txBody>
          <a:bodyPr/>
          <a:lstStyle>
            <a:lvl1pPr>
              <a:defRPr baseline="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cxnSp>
        <p:nvCxnSpPr>
          <p:cNvPr id="8" name="Straight Connector 12"/>
          <p:cNvCxnSpPr/>
          <p:nvPr userDrawn="1"/>
        </p:nvCxnSpPr>
        <p:spPr>
          <a:xfrm>
            <a:off x="0" y="1285875"/>
            <a:ext cx="8572500" cy="1588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Nadpis 1"/>
          <p:cNvSpPr txBox="1">
            <a:spLocks/>
          </p:cNvSpPr>
          <p:nvPr userDrawn="1"/>
        </p:nvSpPr>
        <p:spPr>
          <a:xfrm>
            <a:off x="1403350" y="332656"/>
            <a:ext cx="7089775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aseline="0" dirty="0">
                <a:solidFill>
                  <a:schemeClr val="accent6"/>
                </a:solidFill>
              </a:rPr>
              <a:t>Počítačové sítě a operační systémy </a:t>
            </a:r>
          </a:p>
        </p:txBody>
      </p:sp>
      <p:pic>
        <p:nvPicPr>
          <p:cNvPr id="10" name="Picture 2" descr="C:\Users\xplhak\Desktop\fi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14313"/>
            <a:ext cx="974725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4"/>
          <p:cNvCxnSpPr/>
          <p:nvPr userDrawn="1"/>
        </p:nvCxnSpPr>
        <p:spPr>
          <a:xfrm>
            <a:off x="0" y="6381328"/>
            <a:ext cx="9144000" cy="1588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ástupný symbol pro datum 3"/>
          <p:cNvSpPr txBox="1">
            <a:spLocks/>
          </p:cNvSpPr>
          <p:nvPr userDrawn="1"/>
        </p:nvSpPr>
        <p:spPr>
          <a:xfrm>
            <a:off x="6228184" y="6381328"/>
            <a:ext cx="24936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dirty="0"/>
              <a:t>Jaromír Plhák, </a:t>
            </a:r>
            <a:fld id="{66405DBE-A8A8-4C3B-AD88-7EE25EC89073}" type="datetimeFigureOut">
              <a:rPr lang="cs-CZ" smtClean="0"/>
              <a:pPr algn="r"/>
              <a:t>14.03.2017</a:t>
            </a:fld>
            <a:endParaRPr lang="cs-CZ" dirty="0"/>
          </a:p>
        </p:txBody>
      </p:sp>
      <p:sp>
        <p:nvSpPr>
          <p:cNvPr id="14" name="Zástupný symbol pro datum 3"/>
          <p:cNvSpPr txBox="1">
            <a:spLocks/>
          </p:cNvSpPr>
          <p:nvPr userDrawn="1"/>
        </p:nvSpPr>
        <p:spPr>
          <a:xfrm>
            <a:off x="494184" y="6381328"/>
            <a:ext cx="82276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aseline="0" dirty="0">
                <a:solidFill>
                  <a:schemeClr val="accent6"/>
                </a:solidFill>
              </a:rPr>
              <a:t>PB169 Počítačové sítě a operační systémy </a:t>
            </a:r>
          </a:p>
        </p:txBody>
      </p:sp>
      <p:sp>
        <p:nvSpPr>
          <p:cNvPr id="3" name="TextovéPole 2"/>
          <p:cNvSpPr txBox="1"/>
          <p:nvPr userDrawn="1"/>
        </p:nvSpPr>
        <p:spPr>
          <a:xfrm>
            <a:off x="2771800" y="4437112"/>
            <a:ext cx="3312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Jaromír</a:t>
            </a:r>
            <a:r>
              <a:rPr lang="cs-CZ" sz="3200" baseline="0" dirty="0">
                <a:solidFill>
                  <a:schemeClr val="tx1"/>
                </a:solidFill>
              </a:rPr>
              <a:t> </a:t>
            </a:r>
            <a:r>
              <a:rPr lang="cs-CZ" sz="3200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Plhák</a:t>
            </a:r>
          </a:p>
          <a:p>
            <a:pPr algn="ctr"/>
            <a:r>
              <a:rPr lang="cs-CZ" sz="3200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xplhak@fi.muni.cz</a:t>
            </a:r>
          </a:p>
        </p:txBody>
      </p:sp>
    </p:spTree>
    <p:extLst>
      <p:ext uri="{BB962C8B-B14F-4D97-AF65-F5344CB8AC3E}">
        <p14:creationId xmlns:p14="http://schemas.microsoft.com/office/powerpoint/2010/main" val="1295632949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05DBE-A8A8-4C3B-AD88-7EE25EC89073}" type="datetimeFigureOut">
              <a:rPr lang="cs-CZ" smtClean="0"/>
              <a:pPr/>
              <a:t>14.03.2017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E196-3B58-4698-B0F3-0C1A76E061A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0438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05DBE-A8A8-4C3B-AD88-7EE25EC89073}" type="datetimeFigureOut">
              <a:rPr lang="cs-CZ" smtClean="0"/>
              <a:pPr/>
              <a:t>14.03.2017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E196-3B58-4698-B0F3-0C1A76E061A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7724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datum 3"/>
          <p:cNvSpPr txBox="1">
            <a:spLocks/>
          </p:cNvSpPr>
          <p:nvPr userDrawn="1"/>
        </p:nvSpPr>
        <p:spPr>
          <a:xfrm>
            <a:off x="611560" y="44624"/>
            <a:ext cx="7920880" cy="13012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4000" dirty="0"/>
              <a:t>Děkuji</a:t>
            </a:r>
            <a:r>
              <a:rPr lang="cs-CZ" sz="4000" baseline="0" dirty="0"/>
              <a:t> za pozornost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3864624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pic>
        <p:nvPicPr>
          <p:cNvPr id="7" name="Picture 2" descr="C:\Users\xplhak\Desktop\fi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404664"/>
            <a:ext cx="974725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14"/>
          <p:cNvCxnSpPr/>
          <p:nvPr userDrawn="1"/>
        </p:nvCxnSpPr>
        <p:spPr>
          <a:xfrm>
            <a:off x="0" y="6453336"/>
            <a:ext cx="9144000" cy="1588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ástupný symbol pro datum 3"/>
          <p:cNvSpPr txBox="1">
            <a:spLocks/>
          </p:cNvSpPr>
          <p:nvPr userDrawn="1"/>
        </p:nvSpPr>
        <p:spPr>
          <a:xfrm>
            <a:off x="395536" y="6453336"/>
            <a:ext cx="37543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aseline="0" dirty="0">
                <a:solidFill>
                  <a:schemeClr val="accent6"/>
                </a:solidFill>
              </a:rPr>
              <a:t>PB169 Počítačové sítě a operační systémy </a:t>
            </a:r>
          </a:p>
        </p:txBody>
      </p:sp>
      <p:sp>
        <p:nvSpPr>
          <p:cNvPr id="11" name="Zástupný symbol pro datum 3"/>
          <p:cNvSpPr txBox="1">
            <a:spLocks/>
          </p:cNvSpPr>
          <p:nvPr userDrawn="1"/>
        </p:nvSpPr>
        <p:spPr>
          <a:xfrm>
            <a:off x="494184" y="6453336"/>
            <a:ext cx="82276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Snímek </a:t>
            </a:r>
            <a:fld id="{4C74E196-3B58-4698-B0F3-0C1A76E061A8}" type="slidenum">
              <a:rPr lang="cs-CZ" smtClean="0"/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cs-CZ" dirty="0"/>
              <a:t> z 54</a:t>
            </a:r>
            <a:r>
              <a:rPr lang="cs-CZ" baseline="0" dirty="0"/>
              <a:t> </a:t>
            </a:r>
            <a:endParaRPr lang="cs-CZ" dirty="0"/>
          </a:p>
        </p:txBody>
      </p:sp>
      <p:cxnSp>
        <p:nvCxnSpPr>
          <p:cNvPr id="12" name="Straight Connector 8"/>
          <p:cNvCxnSpPr/>
          <p:nvPr userDrawn="1"/>
        </p:nvCxnSpPr>
        <p:spPr>
          <a:xfrm>
            <a:off x="-36512" y="1483197"/>
            <a:ext cx="8572500" cy="1587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6219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05DBE-A8A8-4C3B-AD88-7EE25EC89073}" type="datetimeFigureOut">
              <a:rPr lang="cs-CZ" smtClean="0"/>
              <a:pPr/>
              <a:t>14.03.2017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E196-3B58-4698-B0F3-0C1A76E061A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7726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05DBE-A8A8-4C3B-AD88-7EE25EC89073}" type="datetimeFigureOut">
              <a:rPr lang="cs-CZ" smtClean="0"/>
              <a:pPr/>
              <a:t>14.03.2017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E196-3B58-4698-B0F3-0C1A76E061A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2260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05DBE-A8A8-4C3B-AD88-7EE25EC89073}" type="datetimeFigureOut">
              <a:rPr lang="cs-CZ" smtClean="0"/>
              <a:pPr/>
              <a:t>14.03.2017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E196-3B58-4698-B0F3-0C1A76E061A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1325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05DBE-A8A8-4C3B-AD88-7EE25EC89073}" type="datetimeFigureOut">
              <a:rPr lang="cs-CZ" smtClean="0"/>
              <a:pPr/>
              <a:t>14.03.2017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E196-3B58-4698-B0F3-0C1A76E061A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8989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05DBE-A8A8-4C3B-AD88-7EE25EC89073}" type="datetimeFigureOut">
              <a:rPr lang="cs-CZ" smtClean="0"/>
              <a:pPr/>
              <a:t>14.03.2017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E196-3B58-4698-B0F3-0C1A76E061A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4880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05DBE-A8A8-4C3B-AD88-7EE25EC89073}" type="datetimeFigureOut">
              <a:rPr lang="cs-CZ" smtClean="0"/>
              <a:pPr/>
              <a:t>14.03.2017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E196-3B58-4698-B0F3-0C1A76E061A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0499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05DBE-A8A8-4C3B-AD88-7EE25EC89073}" type="datetimeFigureOut">
              <a:rPr lang="cs-CZ" smtClean="0"/>
              <a:pPr/>
              <a:t>14.03.2017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E196-3B58-4698-B0F3-0C1A76E061A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1411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05DBE-A8A8-4C3B-AD88-7EE25EC89073}" type="datetimeFigureOut">
              <a:rPr lang="cs-CZ" smtClean="0"/>
              <a:pPr/>
              <a:t>14.03.2017</a:t>
            </a:fld>
            <a:r>
              <a:rPr lang="cs-CZ"/>
              <a:t>, </a:t>
            </a:r>
            <a:r>
              <a:rPr lang="cs-CZ" dirty="0"/>
              <a:t>Jaromír Plhák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dirty="0"/>
              <a:t>Seminář z asistivních  technologií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4285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dirty="0"/>
              <a:t>Snímek </a:t>
            </a:r>
            <a:fld id="{4C74E196-3B58-4698-B0F3-0C1A76E061A8}" type="slidenum">
              <a:rPr lang="cs-CZ" smtClean="0"/>
              <a:pPr/>
              <a:t>‹#›</a:t>
            </a:fld>
            <a:r>
              <a:rPr lang="cs-CZ" dirty="0"/>
              <a:t> z </a:t>
            </a:r>
          </a:p>
        </p:txBody>
      </p:sp>
    </p:spTree>
    <p:extLst>
      <p:ext uri="{BB962C8B-B14F-4D97-AF65-F5344CB8AC3E}">
        <p14:creationId xmlns:p14="http://schemas.microsoft.com/office/powerpoint/2010/main" val="4051616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cs-CZ" dirty="0"/>
              <a:t>I</a:t>
            </a:r>
            <a:r>
              <a:rPr lang="cs-CZ" altLang="cs-CZ" dirty="0"/>
              <a:t>/O systém</a:t>
            </a:r>
            <a:br>
              <a:rPr lang="en-US" altLang="cs-CZ" dirty="0"/>
            </a:br>
            <a:r>
              <a:rPr lang="en-US" altLang="cs-CZ" dirty="0" err="1"/>
              <a:t>Vn</a:t>
            </a:r>
            <a:r>
              <a:rPr lang="cs-CZ" altLang="cs-CZ" dirty="0" err="1"/>
              <a:t>ější</a:t>
            </a:r>
            <a:r>
              <a:rPr lang="cs-CZ" altLang="cs-CZ" dirty="0"/>
              <a:t> paměti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cs-CZ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268413"/>
            <a:ext cx="8572500" cy="1587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1301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Síťová zařízení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Přístup k nim se značně liší jak od znakových, tak od blokových zařízení</a:t>
            </a:r>
          </a:p>
          <a:p>
            <a:pPr lvl="1"/>
            <a:r>
              <a:rPr lang="cs-CZ" dirty="0"/>
              <a:t>Proto mívají samostatné rozhraní OS</a:t>
            </a:r>
          </a:p>
          <a:p>
            <a:r>
              <a:rPr lang="cs-CZ" dirty="0"/>
              <a:t>Unix i Windows obsahující rozhraní nazývané „</a:t>
            </a:r>
            <a:r>
              <a:rPr lang="cs-CZ" dirty="0" err="1"/>
              <a:t>sockets</a:t>
            </a:r>
            <a:r>
              <a:rPr lang="cs-CZ" dirty="0"/>
              <a:t>“</a:t>
            </a:r>
          </a:p>
          <a:p>
            <a:pPr lvl="1"/>
            <a:r>
              <a:rPr lang="cs-CZ" dirty="0"/>
              <a:t>Separují síťové protokoly od síťových operací</a:t>
            </a:r>
          </a:p>
          <a:p>
            <a:pPr lvl="1"/>
            <a:r>
              <a:rPr lang="cs-CZ" dirty="0"/>
              <a:t>Přístup jako k souborům (včetně funkce </a:t>
            </a:r>
            <a:r>
              <a:rPr lang="cs-CZ" dirty="0" err="1"/>
              <a:t>select</a:t>
            </a:r>
            <a:r>
              <a:rPr lang="cs-CZ" dirty="0"/>
              <a:t>)</a:t>
            </a:r>
          </a:p>
          <a:p>
            <a:r>
              <a:rPr lang="cs-CZ" dirty="0"/>
              <a:t>Existuje celá řada přístupů k síťovým službám</a:t>
            </a:r>
          </a:p>
          <a:p>
            <a:pPr lvl="1"/>
            <a:r>
              <a:rPr lang="cs-CZ" dirty="0" err="1"/>
              <a:t>Pipes</a:t>
            </a:r>
            <a:r>
              <a:rPr lang="cs-CZ" dirty="0"/>
              <a:t> (roury), </a:t>
            </a:r>
            <a:r>
              <a:rPr lang="cs-CZ" dirty="0" err="1"/>
              <a:t>FIFOs</a:t>
            </a:r>
            <a:r>
              <a:rPr lang="cs-CZ" dirty="0"/>
              <a:t>, </a:t>
            </a:r>
            <a:r>
              <a:rPr lang="cs-CZ" dirty="0" err="1"/>
              <a:t>streams</a:t>
            </a:r>
            <a:r>
              <a:rPr lang="cs-CZ" dirty="0"/>
              <a:t>, </a:t>
            </a:r>
            <a:r>
              <a:rPr lang="cs-CZ" dirty="0" err="1"/>
              <a:t>queues</a:t>
            </a:r>
            <a:r>
              <a:rPr lang="cs-CZ" dirty="0"/>
              <a:t>, </a:t>
            </a:r>
            <a:r>
              <a:rPr lang="cs-CZ" dirty="0" err="1"/>
              <a:t>mailboxes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4055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Blokující a neblokující I/O (1)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Blokující</a:t>
            </a:r>
          </a:p>
          <a:p>
            <a:pPr lvl="1"/>
            <a:r>
              <a:rPr lang="cs-CZ" dirty="0"/>
              <a:t>Z hlediska procesu synchronní</a:t>
            </a:r>
          </a:p>
          <a:p>
            <a:pPr lvl="1"/>
            <a:r>
              <a:rPr lang="cs-CZ" dirty="0"/>
              <a:t>Proces čeká na ukončení I/O</a:t>
            </a:r>
          </a:p>
          <a:p>
            <a:pPr lvl="1"/>
            <a:r>
              <a:rPr lang="cs-CZ" dirty="0"/>
              <a:t>Snadné použití (programovaní), snadné porozumění (po provedení operace je hotovo to co jsem požadoval)</a:t>
            </a:r>
          </a:p>
          <a:p>
            <a:pPr lvl="1"/>
            <a:r>
              <a:rPr lang="cs-CZ" dirty="0"/>
              <a:t>Někdy však není dostačující (z důvodu efektivity)</a:t>
            </a:r>
          </a:p>
          <a:p>
            <a:r>
              <a:rPr lang="cs-CZ" dirty="0"/>
              <a:t>Neblokující</a:t>
            </a:r>
          </a:p>
          <a:p>
            <a:pPr lvl="1"/>
            <a:r>
              <a:rPr lang="cs-CZ" dirty="0"/>
              <a:t>Řízení se procesu vrací co nejdříve po zadání požadavku</a:t>
            </a:r>
          </a:p>
          <a:p>
            <a:pPr lvl="1"/>
            <a:r>
              <a:rPr lang="cs-CZ" dirty="0"/>
              <a:t>Vhodné pro uživatelské rozhraní, </a:t>
            </a:r>
            <a:r>
              <a:rPr lang="cs-CZ" dirty="0" err="1"/>
              <a:t>bufferovaný</a:t>
            </a:r>
            <a:r>
              <a:rPr lang="cs-CZ" dirty="0"/>
              <a:t> I/O</a:t>
            </a:r>
          </a:p>
          <a:p>
            <a:pPr lvl="1"/>
            <a:r>
              <a:rPr lang="cs-CZ" dirty="0"/>
              <a:t>Bývá implementováno pomocí vláken</a:t>
            </a:r>
          </a:p>
          <a:p>
            <a:pPr lvl="1"/>
            <a:r>
              <a:rPr lang="cs-CZ" dirty="0"/>
              <a:t>Okamžitě vrací počet načtených či zapsaných znaků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4055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Blokující a neblokující I/O (2)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Asynchronní</a:t>
            </a:r>
          </a:p>
          <a:p>
            <a:pPr lvl="1"/>
            <a:r>
              <a:rPr lang="cs-CZ" dirty="0"/>
              <a:t>Proces běží souběžně s I/O</a:t>
            </a:r>
          </a:p>
          <a:p>
            <a:pPr lvl="1"/>
            <a:r>
              <a:rPr lang="cs-CZ" dirty="0"/>
              <a:t>Konec I/O je procesu hlášen signály</a:t>
            </a:r>
          </a:p>
          <a:p>
            <a:pPr lvl="1"/>
            <a:r>
              <a:rPr lang="cs-CZ" dirty="0"/>
              <a:t>Obtížné na programovaní, složité používání, ale v případě vhodně promyšleného programu velice efektivní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6038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I/O subsystém v jádru (1)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Plánování</a:t>
            </a:r>
          </a:p>
          <a:p>
            <a:pPr lvl="1"/>
            <a:r>
              <a:rPr lang="cs-CZ" dirty="0"/>
              <a:t>Některé I/O operace požadují řazení do front na zařízení</a:t>
            </a:r>
          </a:p>
          <a:p>
            <a:pPr lvl="1"/>
            <a:r>
              <a:rPr lang="cs-CZ" dirty="0"/>
              <a:t>Některé OS se snaží o „spravedlnost“</a:t>
            </a:r>
          </a:p>
          <a:p>
            <a:r>
              <a:rPr lang="cs-CZ" dirty="0"/>
              <a:t>Vyrovnání (vyrovnávací paměti), </a:t>
            </a:r>
            <a:r>
              <a:rPr lang="cs-CZ" dirty="0" err="1"/>
              <a:t>buffering</a:t>
            </a:r>
            <a:endParaRPr lang="cs-CZ" dirty="0"/>
          </a:p>
          <a:p>
            <a:pPr lvl="1"/>
            <a:r>
              <a:rPr lang="cs-CZ" dirty="0"/>
              <a:t>Ukládání dat v paměti v době přenosu k/ze zařízení</a:t>
            </a:r>
          </a:p>
          <a:p>
            <a:pPr lvl="1"/>
            <a:r>
              <a:rPr lang="cs-CZ" dirty="0"/>
              <a:t>Řeší rozdílnost rychlosti</a:t>
            </a:r>
          </a:p>
          <a:p>
            <a:pPr lvl="1"/>
            <a:r>
              <a:rPr lang="cs-CZ" dirty="0"/>
              <a:t>Řeší rozdílnost velikosti datových jednotek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3339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I/O subsystém v jádru (2)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err="1"/>
              <a:t>Caching</a:t>
            </a:r>
            <a:endParaRPr lang="cs-CZ" dirty="0"/>
          </a:p>
          <a:p>
            <a:pPr lvl="1"/>
            <a:r>
              <a:rPr lang="cs-CZ" dirty="0"/>
              <a:t>Rychlá paměť udržuje kopii dat</a:t>
            </a:r>
          </a:p>
          <a:p>
            <a:pPr lvl="1"/>
            <a:r>
              <a:rPr lang="cs-CZ" dirty="0"/>
              <a:t>Vždy pouze kopii</a:t>
            </a:r>
          </a:p>
          <a:p>
            <a:pPr lvl="1"/>
            <a:r>
              <a:rPr lang="cs-CZ" dirty="0" err="1"/>
              <a:t>Caching</a:t>
            </a:r>
            <a:r>
              <a:rPr lang="cs-CZ" dirty="0"/>
              <a:t> je klíčem k dosažení vysokého výkonu</a:t>
            </a:r>
          </a:p>
          <a:p>
            <a:r>
              <a:rPr lang="cs-CZ" dirty="0" err="1"/>
              <a:t>Spooling</a:t>
            </a:r>
            <a:endParaRPr lang="cs-CZ" dirty="0"/>
          </a:p>
          <a:p>
            <a:pPr lvl="1"/>
            <a:r>
              <a:rPr lang="cs-CZ" dirty="0"/>
              <a:t>Udržování fronty dat určených k výpis na zařízení</a:t>
            </a:r>
          </a:p>
          <a:p>
            <a:pPr lvl="1"/>
            <a:r>
              <a:rPr lang="cs-CZ" dirty="0"/>
              <a:t>Pokud zařízení může vyřizovat požadavky pouze sekvenčně</a:t>
            </a:r>
          </a:p>
          <a:p>
            <a:pPr lvl="1"/>
            <a:r>
              <a:rPr lang="cs-CZ" dirty="0"/>
              <a:t>Typicky tiskárna</a:t>
            </a:r>
          </a:p>
          <a:p>
            <a:r>
              <a:rPr lang="cs-CZ" dirty="0"/>
              <a:t>Rezervace zařízení</a:t>
            </a:r>
          </a:p>
          <a:p>
            <a:pPr lvl="1"/>
            <a:r>
              <a:rPr lang="cs-CZ" dirty="0"/>
              <a:t>Exkluzivita přístupu k zařízení pro proces</a:t>
            </a:r>
          </a:p>
          <a:p>
            <a:pPr lvl="1"/>
            <a:r>
              <a:rPr lang="cs-CZ" dirty="0"/>
              <a:t>Rezervace / uvolnění – volání systému</a:t>
            </a:r>
          </a:p>
          <a:p>
            <a:pPr lvl="1"/>
            <a:r>
              <a:rPr lang="cs-CZ" dirty="0"/>
              <a:t>Pozor na uváznutí (</a:t>
            </a:r>
            <a:r>
              <a:rPr lang="cs-CZ" dirty="0" err="1"/>
              <a:t>deadlock</a:t>
            </a:r>
            <a:r>
              <a:rPr lang="cs-CZ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6038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Výkon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I/O je nejvýznamnějším faktorem výkonu celého systému</a:t>
            </a:r>
          </a:p>
          <a:p>
            <a:pPr lvl="1"/>
            <a:r>
              <a:rPr lang="cs-CZ" dirty="0"/>
              <a:t>CPU musí provádět ovladače a programy I/O části jádra</a:t>
            </a:r>
          </a:p>
          <a:p>
            <a:pPr lvl="1"/>
            <a:r>
              <a:rPr lang="cs-CZ" dirty="0"/>
              <a:t>Při přerušení se přepíná kontext</a:t>
            </a:r>
          </a:p>
          <a:p>
            <a:pPr lvl="1"/>
            <a:r>
              <a:rPr lang="cs-CZ" dirty="0"/>
              <a:t>Provádí se kopírování dat</a:t>
            </a:r>
          </a:p>
          <a:p>
            <a:pPr lvl="1"/>
            <a:r>
              <a:rPr lang="cs-CZ" dirty="0"/>
              <a:t>Zvláště významný je síťový provoz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33396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Příklad </a:t>
            </a:r>
            <a:r>
              <a:rPr lang="cs-CZ" dirty="0"/>
              <a:t>–</a:t>
            </a:r>
            <a:r>
              <a:rPr lang="cs-CZ" altLang="cs-CZ" dirty="0"/>
              <a:t> Síťová aplikace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4" t="542" r="18161" b="542"/>
          <a:stretch>
            <a:fillRect/>
          </a:stretch>
        </p:blipFill>
        <p:spPr bwMode="auto">
          <a:xfrm>
            <a:off x="2411760" y="1628800"/>
            <a:ext cx="4391694" cy="4699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CC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16741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Zvyšování výkonu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Omezujeme počet přepnutí kontextu</a:t>
            </a:r>
          </a:p>
          <a:p>
            <a:r>
              <a:rPr lang="cs-CZ" dirty="0"/>
              <a:t>Omezujeme zbytečné kopírování dat</a:t>
            </a:r>
          </a:p>
          <a:p>
            <a:r>
              <a:rPr lang="cs-CZ" dirty="0"/>
              <a:t>Omezujeme počet přerušení tím, že přenášíme delší bloky</a:t>
            </a:r>
          </a:p>
          <a:p>
            <a:r>
              <a:rPr lang="cs-CZ" dirty="0"/>
              <a:t>Využíváme všech výhod (funkcí) moderních řadičů</a:t>
            </a:r>
          </a:p>
          <a:p>
            <a:r>
              <a:rPr lang="cs-CZ" dirty="0"/>
              <a:t>Používáme co nejvíce DMA</a:t>
            </a:r>
          </a:p>
          <a:p>
            <a:r>
              <a:rPr lang="cs-CZ" dirty="0"/>
              <a:t>Všechny komponenty kombinujeme s cílem dosažení co nejvyšší propustnosti</a:t>
            </a:r>
          </a:p>
          <a:p>
            <a:pPr lvl="1"/>
            <a:r>
              <a:rPr lang="cs-CZ" dirty="0"/>
              <a:t>CPU, paměť, sběrnice, I/O zařízení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7478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Paměťová hierarchie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370263" cy="4525963"/>
          </a:xfrm>
        </p:spPr>
        <p:txBody>
          <a:bodyPr>
            <a:normAutofit fontScale="62500" lnSpcReduction="20000"/>
          </a:bodyPr>
          <a:lstStyle/>
          <a:p>
            <a:r>
              <a:rPr lang="cs-CZ" dirty="0"/>
              <a:t>Primární paměti</a:t>
            </a:r>
          </a:p>
          <a:p>
            <a:pPr lvl="1"/>
            <a:r>
              <a:rPr lang="cs-CZ" dirty="0"/>
              <a:t>Nejrychlejší</a:t>
            </a:r>
          </a:p>
          <a:p>
            <a:pPr lvl="1"/>
            <a:r>
              <a:rPr lang="cs-CZ" dirty="0"/>
              <a:t>Energeticky závislé</a:t>
            </a:r>
          </a:p>
          <a:p>
            <a:pPr lvl="1"/>
            <a:r>
              <a:rPr lang="cs-CZ" dirty="0" err="1"/>
              <a:t>Cache</a:t>
            </a:r>
            <a:r>
              <a:rPr lang="cs-CZ" dirty="0"/>
              <a:t>, hlavní (operační) paměť</a:t>
            </a:r>
          </a:p>
          <a:p>
            <a:r>
              <a:rPr lang="cs-CZ" dirty="0"/>
              <a:t>Sekundární paměti</a:t>
            </a:r>
          </a:p>
          <a:p>
            <a:pPr lvl="1"/>
            <a:r>
              <a:rPr lang="cs-CZ" dirty="0"/>
              <a:t>Středně rychlé</a:t>
            </a:r>
          </a:p>
          <a:p>
            <a:pPr lvl="1"/>
            <a:r>
              <a:rPr lang="cs-CZ" dirty="0"/>
              <a:t>Energeticky nezávislé</a:t>
            </a:r>
          </a:p>
          <a:p>
            <a:pPr lvl="1"/>
            <a:r>
              <a:rPr lang="cs-CZ" dirty="0"/>
              <a:t>Také nazývané „on-line </a:t>
            </a:r>
            <a:r>
              <a:rPr lang="cs-CZ" dirty="0" err="1"/>
              <a:t>storage</a:t>
            </a:r>
            <a:r>
              <a:rPr lang="cs-CZ" dirty="0"/>
              <a:t>“</a:t>
            </a:r>
          </a:p>
          <a:p>
            <a:pPr lvl="1"/>
            <a:r>
              <a:rPr lang="cs-CZ" dirty="0" err="1"/>
              <a:t>Flash</a:t>
            </a:r>
            <a:r>
              <a:rPr lang="cs-CZ" dirty="0"/>
              <a:t> disky, magnetické disky</a:t>
            </a:r>
          </a:p>
          <a:p>
            <a:r>
              <a:rPr lang="cs-CZ" dirty="0"/>
              <a:t>Terciální paměti</a:t>
            </a:r>
          </a:p>
          <a:p>
            <a:pPr lvl="1"/>
            <a:r>
              <a:rPr lang="cs-CZ" dirty="0"/>
              <a:t>Levná typicky vyměnitelná média</a:t>
            </a:r>
          </a:p>
          <a:p>
            <a:pPr lvl="1"/>
            <a:r>
              <a:rPr lang="cs-CZ" dirty="0"/>
              <a:t>Pomalé</a:t>
            </a:r>
          </a:p>
          <a:p>
            <a:pPr lvl="1"/>
            <a:r>
              <a:rPr lang="cs-CZ" dirty="0"/>
              <a:t>Energeticky nezávislé</a:t>
            </a:r>
          </a:p>
          <a:p>
            <a:pPr lvl="1"/>
            <a:r>
              <a:rPr lang="cs-CZ" dirty="0"/>
              <a:t>Také nazývané „off-line </a:t>
            </a:r>
            <a:r>
              <a:rPr lang="cs-CZ" dirty="0" err="1"/>
              <a:t>storage</a:t>
            </a:r>
            <a:r>
              <a:rPr lang="cs-CZ" dirty="0"/>
              <a:t>“</a:t>
            </a:r>
          </a:p>
          <a:p>
            <a:pPr lvl="1"/>
            <a:r>
              <a:rPr lang="cs-CZ" dirty="0"/>
              <a:t>Floppy disky, magnetické pásky, optické disky</a:t>
            </a:r>
          </a:p>
          <a:p>
            <a:endParaRPr lang="cs-CZ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5" t="1292" r="2599" b="554"/>
          <a:stretch>
            <a:fillRect/>
          </a:stretch>
        </p:blipFill>
        <p:spPr bwMode="auto">
          <a:xfrm>
            <a:off x="4827463" y="1500188"/>
            <a:ext cx="4137025" cy="466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7478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Magnetické disky</a:t>
            </a:r>
            <a:endParaRPr lang="cs-CZ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" t="2461" r="812" b="2855"/>
          <a:stretch>
            <a:fillRect/>
          </a:stretch>
        </p:blipFill>
        <p:spPr bwMode="auto">
          <a:xfrm>
            <a:off x="1437038" y="1600200"/>
            <a:ext cx="626992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CC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9296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Hardware (1)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HW pro I/O je značně rozmanitý</a:t>
            </a:r>
          </a:p>
          <a:p>
            <a:r>
              <a:rPr lang="cs-CZ" dirty="0"/>
              <a:t>Existují však určité běžně používané prvky</a:t>
            </a:r>
          </a:p>
          <a:p>
            <a:pPr lvl="1"/>
            <a:r>
              <a:rPr lang="cs-CZ" dirty="0"/>
              <a:t>Port</a:t>
            </a:r>
          </a:p>
          <a:p>
            <a:pPr lvl="1"/>
            <a:r>
              <a:rPr lang="cs-CZ" dirty="0"/>
              <a:t>Sběrnice (bus)</a:t>
            </a:r>
          </a:p>
          <a:p>
            <a:pPr lvl="1"/>
            <a:r>
              <a:rPr lang="cs-CZ" dirty="0"/>
              <a:t>Řadič (host adapter, </a:t>
            </a:r>
            <a:r>
              <a:rPr lang="cs-CZ" dirty="0" err="1"/>
              <a:t>controller</a:t>
            </a:r>
            <a:r>
              <a:rPr lang="cs-CZ" dirty="0"/>
              <a:t>)</a:t>
            </a:r>
          </a:p>
          <a:p>
            <a:r>
              <a:rPr lang="cs-CZ" dirty="0"/>
              <a:t>I/O zařízení jsou řízena I/O instrukcemi</a:t>
            </a:r>
          </a:p>
          <a:p>
            <a:pPr lvl="1"/>
            <a:r>
              <a:rPr lang="cs-CZ" dirty="0"/>
              <a:t>IN, OUT</a:t>
            </a:r>
          </a:p>
        </p:txBody>
      </p:sp>
    </p:spTree>
    <p:extLst>
      <p:ext uri="{BB962C8B-B14F-4D97-AF65-F5344CB8AC3E}">
        <p14:creationId xmlns:p14="http://schemas.microsoft.com/office/powerpoint/2010/main" val="21929283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Struktura disku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600" dirty="0"/>
              <a:t>Diskové mechanismy se adresují jako velká  1-dimen-sionální pole logických bloků</a:t>
            </a:r>
          </a:p>
          <a:p>
            <a:pPr lvl="1"/>
            <a:r>
              <a:rPr lang="cs-CZ" altLang="cs-CZ" sz="2400" dirty="0"/>
              <a:t>Logické bloky jsou nejmenší jednotkou přenosu dat</a:t>
            </a:r>
          </a:p>
          <a:p>
            <a:r>
              <a:rPr lang="cs-CZ" altLang="cs-CZ" sz="2600" dirty="0"/>
              <a:t>1-dimensionální pole logických bloků je zobrazováno do sektorů disku sekvenčně</a:t>
            </a:r>
          </a:p>
          <a:p>
            <a:pPr lvl="1"/>
            <a:r>
              <a:rPr lang="cs-CZ" altLang="cs-CZ" sz="2400" dirty="0"/>
              <a:t>Sektor 0</a:t>
            </a:r>
          </a:p>
          <a:p>
            <a:pPr lvl="2"/>
            <a:r>
              <a:rPr lang="cs-CZ" altLang="cs-CZ" sz="2000" dirty="0"/>
              <a:t>První sektor na první stopě vnějšího válce</a:t>
            </a:r>
          </a:p>
          <a:p>
            <a:pPr lvl="1"/>
            <a:r>
              <a:rPr lang="cs-CZ" altLang="cs-CZ" sz="2400" dirty="0"/>
              <a:t>Zobrazování pokračuje po této stopě, potom po ostatních stopách tohoto válce, a potom po válcích směrem ke středu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15790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Plánování disku (1)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OS je odpovědný za efektivní používání hardware</a:t>
            </a:r>
          </a:p>
          <a:p>
            <a:pPr lvl="1"/>
            <a:r>
              <a:rPr lang="cs-CZ" dirty="0"/>
              <a:t>Pro disky – co nejrychlejší přístup a co největší šířka pásma</a:t>
            </a:r>
          </a:p>
          <a:p>
            <a:r>
              <a:rPr lang="cs-CZ" dirty="0"/>
              <a:t>Doba přístupu (</a:t>
            </a:r>
            <a:r>
              <a:rPr lang="cs-CZ" dirty="0" err="1"/>
              <a:t>access</a:t>
            </a:r>
            <a:r>
              <a:rPr lang="cs-CZ" dirty="0"/>
              <a:t> </a:t>
            </a:r>
            <a:r>
              <a:rPr lang="cs-CZ" dirty="0" err="1"/>
              <a:t>time</a:t>
            </a:r>
            <a:r>
              <a:rPr lang="cs-CZ" dirty="0"/>
              <a:t>) je dána</a:t>
            </a:r>
          </a:p>
          <a:p>
            <a:pPr lvl="1"/>
            <a:r>
              <a:rPr lang="cs-CZ" dirty="0"/>
              <a:t>Dobou vystavení (</a:t>
            </a:r>
            <a:r>
              <a:rPr lang="cs-CZ" dirty="0" err="1"/>
              <a:t>seek</a:t>
            </a:r>
            <a:r>
              <a:rPr lang="cs-CZ" dirty="0"/>
              <a:t> </a:t>
            </a:r>
            <a:r>
              <a:rPr lang="cs-CZ" dirty="0" err="1"/>
              <a:t>time</a:t>
            </a:r>
            <a:r>
              <a:rPr lang="cs-CZ" dirty="0"/>
              <a:t>) – na válec se stopou s adresovaným sektorem</a:t>
            </a:r>
          </a:p>
          <a:p>
            <a:pPr lvl="1"/>
            <a:r>
              <a:rPr lang="cs-CZ" dirty="0"/>
              <a:t>Dobou rotačního zpoždění – dodatečná doba do průchodu adresovaného sektoru pod čtecí/zápisovou hlavou</a:t>
            </a:r>
          </a:p>
          <a:p>
            <a:r>
              <a:rPr lang="cs-CZ" dirty="0"/>
              <a:t>Minimalizace doby vystavení</a:t>
            </a:r>
          </a:p>
          <a:p>
            <a:pPr lvl="1"/>
            <a:r>
              <a:rPr lang="cs-CZ" dirty="0"/>
              <a:t>Doba vystavení </a:t>
            </a:r>
            <a:r>
              <a:rPr lang="en-US" altLang="cs-CZ" dirty="0">
                <a:sym typeface="Symbol" pitchFamily="18" charset="2"/>
              </a:rPr>
              <a:t></a:t>
            </a:r>
            <a:r>
              <a:rPr lang="cs-CZ" dirty="0"/>
              <a:t> vystavovací vzdálenosti</a:t>
            </a:r>
          </a:p>
          <a:p>
            <a:pPr lvl="1"/>
            <a:r>
              <a:rPr lang="cs-CZ" dirty="0"/>
              <a:t>Řeší plánování činnosti disku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09469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Plánování disku (2)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Rotační zpoždění</a:t>
            </a:r>
          </a:p>
          <a:p>
            <a:pPr lvl="1"/>
            <a:r>
              <a:rPr lang="cs-CZ" dirty="0"/>
              <a:t>Shora omezeno konstantou</a:t>
            </a:r>
          </a:p>
          <a:p>
            <a:r>
              <a:rPr lang="cs-CZ" dirty="0"/>
              <a:t>Šířka pásma</a:t>
            </a:r>
          </a:p>
          <a:p>
            <a:pPr lvl="1"/>
            <a:r>
              <a:rPr lang="cs-CZ" dirty="0"/>
              <a:t>Počet přenesených bytů / doba od zadání skupiny požadavků do jejich ukončení</a:t>
            </a:r>
          </a:p>
          <a:p>
            <a:pPr lvl="1"/>
            <a:r>
              <a:rPr lang="cs-CZ" dirty="0"/>
              <a:t>Převzatý pojem z telekomunikací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7478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Plánování disku (3)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Existuje celá řada algoritmů pro plánování přístupu na disk</a:t>
            </a:r>
          </a:p>
          <a:p>
            <a:r>
              <a:rPr lang="cs-CZ" dirty="0"/>
              <a:t>Příklad – vzorová fronta požadavků na přístup k disku (máme válce 0-199)</a:t>
            </a:r>
          </a:p>
          <a:p>
            <a:pPr marL="0" indent="0">
              <a:buNone/>
            </a:pPr>
            <a:r>
              <a:rPr lang="cs-CZ" dirty="0"/>
              <a:t>	</a:t>
            </a:r>
            <a:br>
              <a:rPr lang="cs-CZ" dirty="0"/>
            </a:br>
            <a:r>
              <a:rPr lang="cs-CZ" dirty="0"/>
              <a:t>	98, 183, 37, 122, 14, 124, 65, 67</a:t>
            </a:r>
          </a:p>
          <a:p>
            <a:endParaRPr lang="cs-CZ" dirty="0"/>
          </a:p>
          <a:p>
            <a:r>
              <a:rPr lang="cs-CZ" dirty="0"/>
              <a:t>Hlavička disku vystavena na pozici 53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92960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FCFS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Celkem přesun o 640 válců</a:t>
            </a:r>
          </a:p>
          <a:p>
            <a:endParaRPr lang="cs-CZ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" t="6497" r="739" b="6497"/>
          <a:stretch>
            <a:fillRect/>
          </a:stretch>
        </p:blipFill>
        <p:spPr bwMode="auto">
          <a:xfrm>
            <a:off x="1763713" y="2420938"/>
            <a:ext cx="5899150" cy="389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CC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15790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SSTF (1)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 fronty požadavků vybírá ten požadavek, který vyžaduje minimální dobu vystavení od současné pozice hlavičky</a:t>
            </a:r>
          </a:p>
          <a:p>
            <a:r>
              <a:rPr lang="cs-CZ" b="1" dirty="0" err="1"/>
              <a:t>S</a:t>
            </a:r>
            <a:r>
              <a:rPr lang="cs-CZ" dirty="0" err="1"/>
              <a:t>hortest</a:t>
            </a:r>
            <a:r>
              <a:rPr lang="cs-CZ" dirty="0"/>
              <a:t> </a:t>
            </a:r>
            <a:r>
              <a:rPr lang="cs-CZ" b="1" dirty="0" err="1"/>
              <a:t>S</a:t>
            </a:r>
            <a:r>
              <a:rPr lang="cs-CZ" dirty="0" err="1"/>
              <a:t>eek</a:t>
            </a:r>
            <a:r>
              <a:rPr lang="cs-CZ" dirty="0"/>
              <a:t> </a:t>
            </a:r>
            <a:r>
              <a:rPr lang="cs-CZ" b="1" dirty="0"/>
              <a:t>T</a:t>
            </a:r>
            <a:r>
              <a:rPr lang="cs-CZ" dirty="0"/>
              <a:t>ime </a:t>
            </a:r>
            <a:r>
              <a:rPr lang="cs-CZ" b="1" dirty="0" err="1"/>
              <a:t>F</a:t>
            </a:r>
            <a:r>
              <a:rPr lang="cs-CZ" dirty="0" err="1"/>
              <a:t>irst</a:t>
            </a:r>
            <a:r>
              <a:rPr lang="cs-CZ" dirty="0"/>
              <a:t> algoritmus je variantou algoritmu SJF (</a:t>
            </a:r>
            <a:r>
              <a:rPr lang="cs-CZ" dirty="0" err="1"/>
              <a:t>shortest</a:t>
            </a:r>
            <a:r>
              <a:rPr lang="cs-CZ" dirty="0"/>
              <a:t> </a:t>
            </a:r>
            <a:r>
              <a:rPr lang="cs-CZ" dirty="0" err="1"/>
              <a:t>job</a:t>
            </a:r>
            <a:r>
              <a:rPr lang="cs-CZ" dirty="0"/>
              <a:t> </a:t>
            </a:r>
            <a:r>
              <a:rPr lang="cs-CZ" dirty="0" err="1"/>
              <a:t>first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Může způsobit stárnutí požadavků.</a:t>
            </a:r>
          </a:p>
          <a:p>
            <a:r>
              <a:rPr lang="cs-CZ" dirty="0"/>
              <a:t>Náš příklad vyžaduje přesun o 236 válců</a:t>
            </a:r>
          </a:p>
        </p:txBody>
      </p:sp>
    </p:spTree>
    <p:extLst>
      <p:ext uri="{BB962C8B-B14F-4D97-AF65-F5344CB8AC3E}">
        <p14:creationId xmlns:p14="http://schemas.microsoft.com/office/powerpoint/2010/main" val="28909469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SSTF (2)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" t="6152" r="812" b="6152"/>
          <a:stretch>
            <a:fillRect/>
          </a:stretch>
        </p:blipFill>
        <p:spPr bwMode="auto">
          <a:xfrm>
            <a:off x="1544638" y="1684338"/>
            <a:ext cx="6916737" cy="462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CC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7478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SCAN</a:t>
            </a:r>
            <a:r>
              <a:rPr lang="cs-CZ" altLang="cs-CZ" dirty="0"/>
              <a:t> (1)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Hlavička disku začíná na jedné straně disku a přesunuje se při splňování požadavků ke druhé straně disku. Pak se vrací zpět a opět plní požadavky</a:t>
            </a:r>
          </a:p>
          <a:p>
            <a:r>
              <a:rPr lang="cs-CZ" dirty="0"/>
              <a:t>Někdy nazývané algoritmus typu výtah</a:t>
            </a:r>
          </a:p>
          <a:p>
            <a:r>
              <a:rPr lang="cs-CZ" dirty="0"/>
              <a:t>Náš příklad vyžaduje přesun o 208 válců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15790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SCAN</a:t>
            </a:r>
            <a:r>
              <a:rPr lang="cs-CZ" altLang="cs-CZ" dirty="0"/>
              <a:t> (2)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" t="3839" r="887" b="4381"/>
          <a:stretch>
            <a:fillRect/>
          </a:stretch>
        </p:blipFill>
        <p:spPr bwMode="auto">
          <a:xfrm>
            <a:off x="1475656" y="1628800"/>
            <a:ext cx="6621934" cy="4619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CC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92960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C-SCAN (1)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Poskytuje jednotnější čekací dobu než SCAN</a:t>
            </a:r>
          </a:p>
          <a:p>
            <a:r>
              <a:rPr lang="en-US" altLang="cs-CZ" dirty="0" err="1"/>
              <a:t>Hlavi</a:t>
            </a:r>
            <a:r>
              <a:rPr lang="cs-CZ" altLang="cs-CZ" dirty="0" err="1"/>
              <a:t>čka</a:t>
            </a:r>
            <a:r>
              <a:rPr lang="cs-CZ" altLang="cs-CZ" dirty="0"/>
              <a:t> se posouvá z jednoho konce disku na druhý a zpracovává požadavky. Potom se vrací zpět bez vyřizování požadavků a opět začíná vyřizovat požadavky z prvního konce</a:t>
            </a:r>
            <a:endParaRPr lang="en-US" altLang="cs-CZ" dirty="0"/>
          </a:p>
          <a:p>
            <a:r>
              <a:rPr lang="cs-CZ" altLang="cs-CZ" dirty="0"/>
              <a:t>Válce považuje za kruhový seznam, který za posledním válcem pokračuje opět prvním válcem</a:t>
            </a:r>
            <a:endParaRPr lang="en-US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0946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Hardware (2)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Adresy I/O zařízení</a:t>
            </a:r>
          </a:p>
          <a:p>
            <a:pPr lvl="1"/>
            <a:r>
              <a:rPr lang="cs-CZ" dirty="0"/>
              <a:t>Uváděné přímo v I/O instrukcích (např. IN AL, DX : DX port, AL získaný bajt)</a:t>
            </a:r>
          </a:p>
          <a:p>
            <a:r>
              <a:rPr lang="cs-CZ" dirty="0"/>
              <a:t>I/O se mapuje na přístup k paměti (např. grafická karta, </a:t>
            </a:r>
            <a:r>
              <a:rPr lang="cs-CZ" dirty="0" err="1"/>
              <a:t>videopaměť</a:t>
            </a:r>
            <a:r>
              <a:rPr lang="cs-CZ" dirty="0"/>
              <a:t>)</a:t>
            </a:r>
          </a:p>
          <a:p>
            <a:r>
              <a:rPr lang="cs-CZ" dirty="0"/>
              <a:t>Základní způsoby ovládání I/O</a:t>
            </a:r>
          </a:p>
          <a:p>
            <a:pPr lvl="1"/>
            <a:r>
              <a:rPr lang="cs-CZ" dirty="0" err="1"/>
              <a:t>Polling</a:t>
            </a:r>
            <a:r>
              <a:rPr lang="cs-CZ" dirty="0"/>
              <a:t>, programované I/O operace</a:t>
            </a:r>
          </a:p>
          <a:p>
            <a:pPr lvl="2"/>
            <a:r>
              <a:rPr lang="cs-CZ" dirty="0"/>
              <a:t>Aktivní čekání na konec operace</a:t>
            </a:r>
          </a:p>
          <a:p>
            <a:pPr lvl="1"/>
            <a:r>
              <a:rPr lang="cs-CZ" dirty="0"/>
              <a:t>Přerušení</a:t>
            </a:r>
          </a:p>
          <a:p>
            <a:pPr lvl="1"/>
            <a:r>
              <a:rPr lang="cs-CZ" dirty="0"/>
              <a:t>DMA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12262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C-SCAN (2)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" t="3740" r="923" b="3740"/>
          <a:stretch>
            <a:fillRect/>
          </a:stretch>
        </p:blipFill>
        <p:spPr bwMode="auto">
          <a:xfrm>
            <a:off x="1259632" y="1582744"/>
            <a:ext cx="6772176" cy="4778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CC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7478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C-LOOK</a:t>
            </a:r>
            <a:r>
              <a:rPr lang="cs-CZ" altLang="cs-CZ" dirty="0"/>
              <a:t> (1)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cs-CZ" dirty="0" err="1"/>
              <a:t>Obdoba</a:t>
            </a:r>
            <a:r>
              <a:rPr lang="en-US" altLang="cs-CZ" dirty="0"/>
              <a:t> C-SCAN, ale </a:t>
            </a:r>
            <a:r>
              <a:rPr lang="en-US" altLang="cs-CZ" dirty="0" err="1"/>
              <a:t>hlavi</a:t>
            </a:r>
            <a:r>
              <a:rPr lang="cs-CZ" altLang="cs-CZ" dirty="0" err="1"/>
              <a:t>čka</a:t>
            </a:r>
            <a:r>
              <a:rPr lang="cs-CZ" altLang="cs-CZ" dirty="0"/>
              <a:t> jen potud do kraje, pokud existují požadavky.</a:t>
            </a:r>
          </a:p>
          <a:p>
            <a:r>
              <a:rPr lang="cs-CZ" altLang="cs-CZ" dirty="0"/>
              <a:t>Pak se vrací zpět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92960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C-LOOK</a:t>
            </a:r>
            <a:r>
              <a:rPr lang="cs-CZ" altLang="cs-CZ" dirty="0"/>
              <a:t> (2)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" t="4135" r="1292" b="4529"/>
          <a:stretch>
            <a:fillRect/>
          </a:stretch>
        </p:blipFill>
        <p:spPr bwMode="auto">
          <a:xfrm>
            <a:off x="1380926" y="1621355"/>
            <a:ext cx="6719466" cy="4687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CC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15790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Výběr algoritmu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SSTF je přirozený, má přirozené chápání</a:t>
            </a:r>
          </a:p>
          <a:p>
            <a:r>
              <a:rPr lang="cs-CZ" dirty="0"/>
              <a:t>SCAN a C-SCAN jsou vhodnější pro velkou zátěž disku</a:t>
            </a:r>
          </a:p>
          <a:p>
            <a:r>
              <a:rPr lang="cs-CZ" dirty="0"/>
              <a:t>Výkon závisí na počtu a typech požadavků</a:t>
            </a:r>
          </a:p>
          <a:p>
            <a:r>
              <a:rPr lang="cs-CZ" dirty="0"/>
              <a:t>Požadavky na disk mohou být ovlivněny metodami organizace souborů v souborovém systému</a:t>
            </a:r>
          </a:p>
          <a:p>
            <a:r>
              <a:rPr lang="cs-CZ" dirty="0"/>
              <a:t>Plánovací algoritmus by měl být napsán jako samostatný modul</a:t>
            </a:r>
          </a:p>
          <a:p>
            <a:pPr lvl="1"/>
            <a:r>
              <a:rPr lang="cs-CZ" dirty="0"/>
              <a:t>Možnost záměny plánovacího algoritmu</a:t>
            </a:r>
          </a:p>
          <a:p>
            <a:r>
              <a:rPr lang="cs-CZ" dirty="0"/>
              <a:t>Častá implicitní volba bývá SSTF nebo LOOK</a:t>
            </a:r>
          </a:p>
        </p:txBody>
      </p:sp>
    </p:spTree>
    <p:extLst>
      <p:ext uri="{BB962C8B-B14F-4D97-AF65-F5344CB8AC3E}">
        <p14:creationId xmlns:p14="http://schemas.microsoft.com/office/powerpoint/2010/main" val="28909469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Moderní HW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U moderních disků nemusí být známé mapování logických bloků na fyzické adresy</a:t>
            </a:r>
          </a:p>
          <a:p>
            <a:r>
              <a:rPr lang="cs-CZ" dirty="0"/>
              <a:t>Disku předáme skupinu požadavků a disk si pořadí optimalizuje sám</a:t>
            </a:r>
          </a:p>
          <a:p>
            <a:r>
              <a:rPr lang="cs-CZ" dirty="0"/>
              <a:t>OS přesto může mít zájem na vlastním řazení požadavků</a:t>
            </a:r>
          </a:p>
          <a:p>
            <a:pPr lvl="1"/>
            <a:r>
              <a:rPr lang="cs-CZ" dirty="0"/>
              <a:t>Priorita I/O operací z důvodu výpadků stránek</a:t>
            </a:r>
          </a:p>
          <a:p>
            <a:pPr lvl="1"/>
            <a:r>
              <a:rPr lang="cs-CZ" dirty="0"/>
              <a:t>Pořadí operací zápisu dat a </a:t>
            </a:r>
            <a:r>
              <a:rPr lang="cs-CZ" dirty="0" err="1"/>
              <a:t>metadat</a:t>
            </a:r>
            <a:r>
              <a:rPr lang="cs-CZ" dirty="0"/>
              <a:t> souborového systému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92960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Technologie RAID (1)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RAID (</a:t>
            </a:r>
            <a:r>
              <a:rPr lang="cs-CZ" b="1" dirty="0" err="1"/>
              <a:t>R</a:t>
            </a:r>
            <a:r>
              <a:rPr lang="cs-CZ" dirty="0" err="1"/>
              <a:t>edundant</a:t>
            </a:r>
            <a:r>
              <a:rPr lang="cs-CZ" dirty="0"/>
              <a:t> </a:t>
            </a:r>
            <a:r>
              <a:rPr lang="cs-CZ" b="1" dirty="0" err="1"/>
              <a:t>A</a:t>
            </a:r>
            <a:r>
              <a:rPr lang="cs-CZ" dirty="0" err="1"/>
              <a:t>rrays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b="1" dirty="0"/>
              <a:t>I</a:t>
            </a:r>
            <a:r>
              <a:rPr lang="cs-CZ" dirty="0"/>
              <a:t>ndependent (</a:t>
            </a:r>
            <a:r>
              <a:rPr lang="cs-CZ" b="1" dirty="0" err="1"/>
              <a:t>I</a:t>
            </a:r>
            <a:r>
              <a:rPr lang="cs-CZ" dirty="0" err="1"/>
              <a:t>nexpensive</a:t>
            </a:r>
            <a:r>
              <a:rPr lang="cs-CZ" dirty="0"/>
              <a:t>) </a:t>
            </a:r>
            <a:r>
              <a:rPr lang="cs-CZ" b="1" dirty="0" err="1"/>
              <a:t>D</a:t>
            </a:r>
            <a:r>
              <a:rPr lang="cs-CZ" dirty="0" err="1"/>
              <a:t>isks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Organizace disků řízená tak, že poskytuje dojem jednoho (logického) disku</a:t>
            </a:r>
          </a:p>
          <a:p>
            <a:pPr lvl="1"/>
            <a:r>
              <a:rPr lang="cs-CZ" dirty="0"/>
              <a:t>S velkou kapacitou a rychlostí díky tomu, že mnoho disků pracuje paralelně</a:t>
            </a:r>
          </a:p>
          <a:p>
            <a:pPr lvl="1"/>
            <a:r>
              <a:rPr lang="cs-CZ" dirty="0"/>
              <a:t>S velkou spolehlivostí, data se uchovávají redundantně, lze je obnovit i po poruše některého z disků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15790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Technologie RAID (2)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Pravděpodobnost, že některý disk z množiny N disků selže je mnohem vyšší, než pravděpodobnost, že selže jediný disk</a:t>
            </a:r>
          </a:p>
          <a:p>
            <a:pPr lvl="1"/>
            <a:r>
              <a:rPr lang="cs-CZ" dirty="0"/>
              <a:t>N = 100 disků, každý má MTTF = 100 000 hodin (cca 11 let), celý systém bude mít MTTF = 1000 hodin (cca 41 dní)</a:t>
            </a:r>
          </a:p>
          <a:p>
            <a:pPr lvl="1"/>
            <a:r>
              <a:rPr lang="cs-CZ" dirty="0"/>
              <a:t>Techniky na bázi redundance chránící před ztrátou dat jsou pro systémy s velkým počtem komponent (disků) kritické</a:t>
            </a:r>
          </a:p>
          <a:p>
            <a:r>
              <a:rPr lang="cs-CZ" dirty="0"/>
              <a:t>Původní záměr</a:t>
            </a:r>
          </a:p>
          <a:p>
            <a:pPr lvl="1"/>
            <a:r>
              <a:rPr lang="cs-CZ" dirty="0"/>
              <a:t>Levná alternativa nahrazující velké drahé disky</a:t>
            </a:r>
          </a:p>
          <a:p>
            <a:pPr lvl="1"/>
            <a:r>
              <a:rPr lang="cs-CZ" dirty="0"/>
              <a:t>„I“ je interpretováno jako „independent“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09469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RAID </a:t>
            </a:r>
            <a:r>
              <a:rPr lang="cs-CZ" dirty="0"/>
              <a:t>–</a:t>
            </a:r>
            <a:r>
              <a:rPr lang="cs-CZ" altLang="cs-CZ" dirty="0"/>
              <a:t> zvýšení spolehlivosti (1)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556792"/>
            <a:ext cx="8640960" cy="5141168"/>
          </a:xfrm>
        </p:spPr>
        <p:txBody>
          <a:bodyPr>
            <a:normAutofit/>
          </a:bodyPr>
          <a:lstStyle/>
          <a:p>
            <a:r>
              <a:rPr lang="cs-CZ" dirty="0"/>
              <a:t>Redundance</a:t>
            </a:r>
          </a:p>
          <a:p>
            <a:pPr lvl="1"/>
            <a:r>
              <a:rPr lang="cs-CZ" dirty="0"/>
              <a:t>Nadbytečnost, doplňková informace použitelná pro obnovu informace po poruše (disku)</a:t>
            </a:r>
          </a:p>
          <a:p>
            <a:r>
              <a:rPr lang="cs-CZ" dirty="0"/>
              <a:t>Zrcadlení (stínování), </a:t>
            </a:r>
            <a:r>
              <a:rPr lang="cs-CZ" dirty="0" err="1"/>
              <a:t>Mirroring</a:t>
            </a:r>
            <a:r>
              <a:rPr lang="cs-CZ" dirty="0"/>
              <a:t> (</a:t>
            </a:r>
            <a:r>
              <a:rPr lang="cs-CZ" dirty="0" err="1"/>
              <a:t>shadowing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Každý disk je duplikován, 1 logický disk je tvořen 2 fyzickými disky</a:t>
            </a:r>
          </a:p>
          <a:p>
            <a:pPr lvl="1"/>
            <a:r>
              <a:rPr lang="cs-CZ" dirty="0"/>
              <a:t>Každý zápis se provede na obou discích, čte se z jednoho disku (s kratší dobou vystavení)</a:t>
            </a:r>
          </a:p>
          <a:p>
            <a:pPr lvl="1"/>
            <a:r>
              <a:rPr lang="cs-CZ" dirty="0"/>
              <a:t>Jestliže se jeden disk porouchá, data jsou k dispozici na druhém disku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81860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RAID </a:t>
            </a:r>
            <a:r>
              <a:rPr lang="cs-CZ" dirty="0"/>
              <a:t>–</a:t>
            </a:r>
            <a:r>
              <a:rPr lang="cs-CZ" altLang="cs-CZ" dirty="0"/>
              <a:t> zvýšení spolehlivosti (2)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Zrcadlení (</a:t>
            </a:r>
            <a:r>
              <a:rPr lang="cs-CZ" dirty="0" err="1"/>
              <a:t>pokr</a:t>
            </a:r>
            <a:r>
              <a:rPr lang="cs-CZ" dirty="0"/>
              <a:t>.)</a:t>
            </a:r>
          </a:p>
          <a:p>
            <a:pPr lvl="1"/>
            <a:r>
              <a:rPr lang="cs-CZ" dirty="0"/>
              <a:t>Ke ztrátě dat dojde při výpadku obou disků, když zrcadlový disk selže dříve, než se systém opraví</a:t>
            </a:r>
          </a:p>
          <a:p>
            <a:pPr lvl="1"/>
            <a:r>
              <a:rPr lang="cs-CZ" dirty="0"/>
              <a:t>Průměrná doba do ztráty dat závisí na průměrné době do poruchy a průměrné doby opravy</a:t>
            </a:r>
          </a:p>
          <a:p>
            <a:pPr lvl="1"/>
            <a:r>
              <a:rPr lang="cs-CZ" dirty="0"/>
              <a:t>Např. MTTF = 100 000 hodin, průměrná doba opravy 10 hodin, dává u zrcadlené dvojice disků průměrnou dobu ztráty dat 100 000</a:t>
            </a:r>
            <a:r>
              <a:rPr lang="cs-CZ" baseline="30000" dirty="0"/>
              <a:t>2</a:t>
            </a:r>
            <a:r>
              <a:rPr lang="cs-CZ" dirty="0"/>
              <a:t> / (2 * 10) = 500*10</a:t>
            </a:r>
            <a:r>
              <a:rPr lang="cs-CZ" baseline="30000" dirty="0"/>
              <a:t>6</a:t>
            </a:r>
            <a:r>
              <a:rPr lang="cs-CZ" dirty="0"/>
              <a:t> hodin (čili 57 000 let), když budeme ignorovat požáry apod.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25208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RAID </a:t>
            </a:r>
            <a:r>
              <a:rPr lang="cs-CZ" dirty="0"/>
              <a:t>–</a:t>
            </a:r>
            <a:r>
              <a:rPr lang="cs-CZ" altLang="cs-CZ" dirty="0"/>
              <a:t> zvýšení výkonu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Dva hlavní cíle paralelismu v diskových systémech</a:t>
            </a:r>
          </a:p>
          <a:p>
            <a:pPr lvl="1"/>
            <a:r>
              <a:rPr lang="cs-CZ" dirty="0"/>
              <a:t>Zvýšení propustnosti vyvážením zátěže malými přístupy</a:t>
            </a:r>
          </a:p>
          <a:p>
            <a:pPr lvl="1"/>
            <a:r>
              <a:rPr lang="cs-CZ" dirty="0"/>
              <a:t>Paralelizace velkých přístupů s cílem zkrácení doby odpovědi</a:t>
            </a:r>
          </a:p>
          <a:p>
            <a:r>
              <a:rPr lang="cs-CZ" dirty="0"/>
              <a:t>Zvýšení přenosové rychlosti paralelním zápisem do více disků (dělení, </a:t>
            </a:r>
            <a:r>
              <a:rPr lang="cs-CZ" dirty="0" err="1"/>
              <a:t>striping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Bit-</a:t>
            </a:r>
            <a:r>
              <a:rPr lang="cs-CZ" dirty="0" err="1"/>
              <a:t>level</a:t>
            </a:r>
            <a:r>
              <a:rPr lang="cs-CZ" dirty="0"/>
              <a:t> </a:t>
            </a:r>
            <a:r>
              <a:rPr lang="cs-CZ" dirty="0" err="1"/>
              <a:t>striping</a:t>
            </a:r>
            <a:endParaRPr lang="cs-CZ" dirty="0"/>
          </a:p>
          <a:p>
            <a:pPr lvl="1"/>
            <a:r>
              <a:rPr lang="cs-CZ" dirty="0"/>
              <a:t>Blok-</a:t>
            </a:r>
            <a:r>
              <a:rPr lang="cs-CZ" dirty="0" err="1"/>
              <a:t>level</a:t>
            </a:r>
            <a:r>
              <a:rPr lang="cs-CZ" dirty="0"/>
              <a:t> </a:t>
            </a:r>
            <a:r>
              <a:rPr lang="cs-CZ" dirty="0" err="1"/>
              <a:t>striping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0714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Rozmístění I/O portů v PC</a:t>
            </a:r>
            <a:endParaRPr lang="cs-CZ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" t="12453" r="664" b="12453"/>
          <a:stretch>
            <a:fillRect/>
          </a:stretch>
        </p:blipFill>
        <p:spPr bwMode="auto">
          <a:xfrm>
            <a:off x="616277" y="1600200"/>
            <a:ext cx="791144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CC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00416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RAID – Bit-level </a:t>
            </a:r>
            <a:r>
              <a:rPr lang="cs-CZ" dirty="0" err="1"/>
              <a:t>striping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Dělení bitů každého bytu mezi samostatné disky</a:t>
            </a:r>
          </a:p>
          <a:p>
            <a:r>
              <a:rPr lang="cs-CZ" dirty="0"/>
              <a:t>V poli 8 disků se zapisuje bit </a:t>
            </a:r>
            <a:r>
              <a:rPr lang="cs-CZ" i="1" dirty="0"/>
              <a:t>i</a:t>
            </a:r>
            <a:r>
              <a:rPr lang="cs-CZ" dirty="0"/>
              <a:t> každého bytu na disk </a:t>
            </a:r>
            <a:r>
              <a:rPr lang="cs-CZ" i="1" dirty="0"/>
              <a:t>i</a:t>
            </a:r>
          </a:p>
          <a:p>
            <a:r>
              <a:rPr lang="cs-CZ" dirty="0"/>
              <a:t>Čtení dat probíhá 8krát rychleji než z jednoho disku</a:t>
            </a:r>
          </a:p>
          <a:p>
            <a:r>
              <a:rPr lang="cs-CZ" dirty="0"/>
              <a:t>Vystavení je delší než v případě jednoho disku</a:t>
            </a:r>
          </a:p>
          <a:p>
            <a:r>
              <a:rPr lang="cs-CZ" dirty="0"/>
              <a:t>Dnes se bit-</a:t>
            </a:r>
            <a:r>
              <a:rPr lang="cs-CZ" dirty="0" err="1"/>
              <a:t>level</a:t>
            </a:r>
            <a:r>
              <a:rPr lang="cs-CZ" dirty="0"/>
              <a:t> </a:t>
            </a:r>
            <a:r>
              <a:rPr lang="cs-CZ" dirty="0" err="1"/>
              <a:t>striping</a:t>
            </a:r>
            <a:r>
              <a:rPr lang="cs-CZ" dirty="0"/>
              <a:t> de facto už nepoužívá</a:t>
            </a:r>
          </a:p>
        </p:txBody>
      </p:sp>
    </p:spTree>
    <p:extLst>
      <p:ext uri="{BB962C8B-B14F-4D97-AF65-F5344CB8AC3E}">
        <p14:creationId xmlns:p14="http://schemas.microsoft.com/office/powerpoint/2010/main" val="28186098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Block</a:t>
            </a:r>
            <a:r>
              <a:rPr lang="cs-CZ" dirty="0"/>
              <a:t> </a:t>
            </a:r>
            <a:r>
              <a:rPr lang="cs-CZ" dirty="0" err="1"/>
              <a:t>level</a:t>
            </a:r>
            <a:r>
              <a:rPr lang="cs-CZ" dirty="0"/>
              <a:t> </a:t>
            </a:r>
            <a:r>
              <a:rPr lang="cs-CZ" dirty="0" err="1"/>
              <a:t>striping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Systém s </a:t>
            </a:r>
            <a:r>
              <a:rPr lang="cs-CZ" i="1" dirty="0"/>
              <a:t>n</a:t>
            </a:r>
            <a:r>
              <a:rPr lang="cs-CZ" dirty="0"/>
              <a:t> disky, blok souboru </a:t>
            </a:r>
            <a:r>
              <a:rPr lang="cs-CZ" i="1" dirty="0"/>
              <a:t>i</a:t>
            </a:r>
            <a:r>
              <a:rPr lang="cs-CZ" dirty="0"/>
              <a:t> se zapisuje na disk (</a:t>
            </a:r>
            <a:r>
              <a:rPr lang="cs-CZ" i="1" dirty="0"/>
              <a:t>i</a:t>
            </a:r>
            <a:r>
              <a:rPr lang="cs-CZ" dirty="0"/>
              <a:t> </a:t>
            </a:r>
            <a:r>
              <a:rPr lang="cs-CZ" dirty="0" err="1"/>
              <a:t>mod</a:t>
            </a:r>
            <a:r>
              <a:rPr lang="cs-CZ" dirty="0"/>
              <a:t> </a:t>
            </a:r>
            <a:r>
              <a:rPr lang="cs-CZ" i="1" dirty="0"/>
              <a:t>n</a:t>
            </a:r>
            <a:r>
              <a:rPr lang="cs-CZ" dirty="0"/>
              <a:t>) + 1</a:t>
            </a:r>
          </a:p>
          <a:p>
            <a:r>
              <a:rPr lang="cs-CZ" dirty="0"/>
              <a:t>Požadavky na různé bloky se mohou realizovat paralelně, jestliže bloky leží na různých discích</a:t>
            </a:r>
          </a:p>
          <a:p>
            <a:r>
              <a:rPr lang="cs-CZ" dirty="0"/>
              <a:t>Požadavek na dlouhou posloupnost bloků může použít všechny disky paralelně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26758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RAID 0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Žádná redundance, jen souběžnost</a:t>
            </a:r>
          </a:p>
          <a:p>
            <a:r>
              <a:rPr lang="cs-CZ" dirty="0"/>
              <a:t>Porucha jedno disku znamená ztrátu všech dat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887050"/>
            <a:ext cx="8244408" cy="342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5774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RAID 1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687953"/>
            <a:ext cx="8229600" cy="435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6928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RAID 2 a 3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602655"/>
            <a:ext cx="8100392" cy="470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2926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RAID 4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6792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Občas používaná implementace na bázi proužkování bloku</a:t>
            </a:r>
          </a:p>
          <a:p>
            <a:pPr lvl="1"/>
            <a:r>
              <a:rPr lang="cs-CZ" dirty="0"/>
              <a:t>A</a:t>
            </a:r>
            <a:r>
              <a:rPr lang="pl-PL" dirty="0"/>
              <a:t>nalogie RAID 0 s paritním diskem</a:t>
            </a:r>
            <a:endParaRPr lang="cs-CZ" dirty="0"/>
          </a:p>
          <a:p>
            <a:pPr lvl="1"/>
            <a:r>
              <a:rPr lang="cs-CZ" dirty="0"/>
              <a:t>Parita pomocí XOR</a:t>
            </a:r>
            <a:endParaRPr lang="pl-PL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3212976"/>
            <a:ext cx="8422831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8183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RAID 5 (1)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Velmi populární implementace RAID na bázi proužkování bloku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130" y="2910668"/>
            <a:ext cx="8084408" cy="347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2772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RAID 5 (2)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Minimum jsou 3 disky (prokládaná data + parita), z které je možno obnovit poškozená data</a:t>
            </a:r>
          </a:p>
          <a:p>
            <a:r>
              <a:rPr lang="cs-CZ" dirty="0"/>
              <a:t>Proužkovaná je i opravná redundantní informace</a:t>
            </a:r>
          </a:p>
          <a:p>
            <a:r>
              <a:rPr lang="cs-CZ" dirty="0"/>
              <a:t>Na rozdíl od RAID 4 jsou paritní data rozložena po všech discích</a:t>
            </a:r>
          </a:p>
          <a:p>
            <a:r>
              <a:rPr lang="cs-CZ" dirty="0"/>
              <a:t>Dosahuje se vyrovnané propustnosti</a:t>
            </a:r>
          </a:p>
          <a:p>
            <a:pPr lvl="1"/>
            <a:r>
              <a:rPr lang="cs-CZ" dirty="0"/>
              <a:t>Doba odezvy je velmi dobrá</a:t>
            </a:r>
          </a:p>
          <a:p>
            <a:r>
              <a:rPr lang="cs-CZ" dirty="0"/>
              <a:t>Čtení ze všech disku najednou mimo parity, tzn. zrychlení  (n – 1) krát</a:t>
            </a:r>
          </a:p>
          <a:p>
            <a:r>
              <a:rPr lang="cs-CZ" dirty="0"/>
              <a:t>Při zápisu je třeba počítat paritu – hardware na řadiči</a:t>
            </a:r>
          </a:p>
          <a:p>
            <a:r>
              <a:rPr lang="cs-CZ" dirty="0"/>
              <a:t>Využitá kapacita je (n – 1) krát velikost disku</a:t>
            </a:r>
          </a:p>
          <a:p>
            <a:r>
              <a:rPr lang="cs-CZ" dirty="0"/>
              <a:t>Zvládne výpadek 1 disku</a:t>
            </a:r>
          </a:p>
        </p:txBody>
      </p:sp>
    </p:spTree>
    <p:extLst>
      <p:ext uri="{BB962C8B-B14F-4D97-AF65-F5344CB8AC3E}">
        <p14:creationId xmlns:p14="http://schemas.microsoft.com/office/powerpoint/2010/main" val="204344614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RAID 6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Proužkování na úrovni bloků</a:t>
            </a:r>
          </a:p>
          <a:p>
            <a:r>
              <a:rPr lang="pl-PL" dirty="0"/>
              <a:t>Zabezpečovací informace (opravné kódy) je dělena mezi </a:t>
            </a:r>
            <a:r>
              <a:rPr lang="cs-CZ" dirty="0"/>
              <a:t>všechny disky</a:t>
            </a:r>
          </a:p>
          <a:p>
            <a:r>
              <a:rPr lang="cs-CZ" dirty="0"/>
              <a:t>Obdoba RAID 5</a:t>
            </a:r>
          </a:p>
          <a:p>
            <a:pPr lvl="1"/>
            <a:r>
              <a:rPr lang="pl-PL" dirty="0"/>
              <a:t>Ale </a:t>
            </a:r>
            <a:r>
              <a:rPr lang="pl-PL"/>
              <a:t>udrzuje 2krát </a:t>
            </a:r>
            <a:r>
              <a:rPr lang="pl-PL" dirty="0"/>
              <a:t>paritní informaci</a:t>
            </a:r>
          </a:p>
          <a:p>
            <a:pPr lvl="1"/>
            <a:r>
              <a:rPr lang="pl-PL" dirty="0"/>
              <a:t>Zvládne výpadek dvou disků najednou</a:t>
            </a:r>
          </a:p>
          <a:p>
            <a:r>
              <a:rPr lang="cs-CZ" dirty="0"/>
              <a:t>Minimum 4 disky</a:t>
            </a:r>
          </a:p>
          <a:p>
            <a:r>
              <a:rPr lang="cs-CZ" dirty="0"/>
              <a:t>V</a:t>
            </a:r>
            <a:r>
              <a:rPr lang="sv-SE" dirty="0"/>
              <a:t>yu</a:t>
            </a:r>
            <a:r>
              <a:rPr lang="cs-CZ" dirty="0"/>
              <a:t>ž</a:t>
            </a:r>
            <a:r>
              <a:rPr lang="sv-SE" dirty="0"/>
              <a:t>iteln</a:t>
            </a:r>
            <a:r>
              <a:rPr lang="cs-CZ" dirty="0"/>
              <a:t>á</a:t>
            </a:r>
            <a:r>
              <a:rPr lang="sv-SE" dirty="0"/>
              <a:t> kapacita </a:t>
            </a:r>
            <a:r>
              <a:rPr lang="cs-CZ" dirty="0"/>
              <a:t>(</a:t>
            </a:r>
            <a:r>
              <a:rPr lang="sv-SE" dirty="0"/>
              <a:t>n </a:t>
            </a:r>
            <a:r>
              <a:rPr lang="cs-CZ" dirty="0"/>
              <a:t>– </a:t>
            </a:r>
            <a:r>
              <a:rPr lang="sv-SE" dirty="0"/>
              <a:t>2</a:t>
            </a:r>
            <a:r>
              <a:rPr lang="cs-CZ" dirty="0"/>
              <a:t>)</a:t>
            </a:r>
            <a:r>
              <a:rPr lang="sv-SE" dirty="0"/>
              <a:t> kr</a:t>
            </a:r>
            <a:r>
              <a:rPr lang="cs-CZ" dirty="0"/>
              <a:t>á</a:t>
            </a:r>
            <a:r>
              <a:rPr lang="sv-SE" dirty="0"/>
              <a:t>t kapacita 1 disku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19535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Cena MB RAM (1981 – 2004)</a:t>
            </a:r>
            <a:endParaRPr lang="cs-CZ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" t="11369" r="443" b="11369"/>
          <a:stretch>
            <a:fillRect/>
          </a:stretch>
        </p:blipFill>
        <p:spPr bwMode="auto">
          <a:xfrm>
            <a:off x="717123" y="1600200"/>
            <a:ext cx="770975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CC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79512" y="5983287"/>
            <a:ext cx="288252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dirty="0"/>
              <a:t>Dnes asi $0.005/MB</a:t>
            </a:r>
            <a:r>
              <a:rPr lang="en-US" altLang="cs-CZ" dirty="0"/>
              <a:t> (</a:t>
            </a:r>
            <a:r>
              <a:rPr lang="cs-CZ" altLang="cs-CZ" dirty="0"/>
              <a:t>16 </a:t>
            </a:r>
            <a:r>
              <a:rPr lang="en-US" altLang="cs-CZ" dirty="0"/>
              <a:t>GB)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101094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Techniky provádění I/O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Programovaný I/O (busy-</a:t>
            </a:r>
            <a:r>
              <a:rPr lang="cs-CZ" dirty="0" err="1"/>
              <a:t>waiting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Opakovaně se ptám na stav zařízení</a:t>
            </a:r>
          </a:p>
          <a:p>
            <a:pPr lvl="2"/>
            <a:r>
              <a:rPr lang="cs-CZ" dirty="0"/>
              <a:t>Připraven / Pracuje / Chyba</a:t>
            </a:r>
          </a:p>
          <a:p>
            <a:r>
              <a:rPr lang="cs-CZ" dirty="0"/>
              <a:t>I/O řízený přerušením</a:t>
            </a:r>
          </a:p>
          <a:p>
            <a:pPr lvl="1"/>
            <a:r>
              <a:rPr lang="cs-CZ" dirty="0"/>
              <a:t>Zahájení I/O pomocí I/O příkazu</a:t>
            </a:r>
          </a:p>
          <a:p>
            <a:pPr lvl="1"/>
            <a:r>
              <a:rPr lang="cs-CZ" dirty="0"/>
              <a:t>Paralelní běh I/O s během procesoru</a:t>
            </a:r>
          </a:p>
          <a:p>
            <a:pPr lvl="1"/>
            <a:r>
              <a:rPr lang="cs-CZ" dirty="0"/>
              <a:t>I/O modul oznamuje přerušením konec přenosu</a:t>
            </a:r>
          </a:p>
          <a:p>
            <a:r>
              <a:rPr lang="cs-CZ" dirty="0"/>
              <a:t>Direct </a:t>
            </a:r>
            <a:r>
              <a:rPr lang="cs-CZ" dirty="0" err="1"/>
              <a:t>Memory</a:t>
            </a:r>
            <a:r>
              <a:rPr lang="cs-CZ" dirty="0"/>
              <a:t> Access (DMA)</a:t>
            </a:r>
          </a:p>
          <a:p>
            <a:pPr lvl="1"/>
            <a:r>
              <a:rPr lang="cs-CZ" dirty="0"/>
              <a:t>Kopírování bloků mezi pamětí a I/O zařízením na principu kradení cyklů paměti</a:t>
            </a:r>
          </a:p>
          <a:p>
            <a:pPr lvl="1"/>
            <a:r>
              <a:rPr lang="cs-CZ" dirty="0"/>
              <a:t>Přerušení po přenosu bloku (indikace konce)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1047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dirty="0"/>
              <a:t>Cena MB pevných disků (1956 – 2012)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C:\Users\User1\Disk Google\Flash\!!Lektor\Vyuka\PB169\PrezentacePrednasky\img\HDDFlashOverTime-e141392500292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43187"/>
            <a:ext cx="7920880" cy="469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17505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SSD disky (1)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Solid-</a:t>
            </a:r>
            <a:r>
              <a:rPr lang="cs-CZ" dirty="0" err="1"/>
              <a:t>state</a:t>
            </a:r>
            <a:r>
              <a:rPr lang="cs-CZ" dirty="0"/>
              <a:t> drive</a:t>
            </a:r>
          </a:p>
          <a:p>
            <a:r>
              <a:rPr lang="cs-CZ" dirty="0"/>
              <a:t>Neobsahuje pohyblivé mechanické části</a:t>
            </a:r>
          </a:p>
          <a:p>
            <a:pPr lvl="1"/>
            <a:r>
              <a:rPr lang="cs-CZ" dirty="0"/>
              <a:t>Nižší spotřeba elektrické energie</a:t>
            </a:r>
          </a:p>
          <a:p>
            <a:r>
              <a:rPr lang="cs-CZ" dirty="0"/>
              <a:t>Pro uložení použita</a:t>
            </a:r>
          </a:p>
          <a:p>
            <a:pPr marL="0" indent="0">
              <a:buNone/>
            </a:pPr>
            <a:r>
              <a:rPr lang="cs-CZ" dirty="0"/>
              <a:t>    </a:t>
            </a:r>
            <a:r>
              <a:rPr lang="cs-CZ" dirty="0" err="1"/>
              <a:t>flash</a:t>
            </a:r>
            <a:r>
              <a:rPr lang="cs-CZ" dirty="0"/>
              <a:t> paměť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212976"/>
            <a:ext cx="5143500" cy="332422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121265"/>
            <a:ext cx="3397459" cy="254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22988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SSD disky (2)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Čip na rozhraní emuluje rozhraní používaná pro pevné disky (typicky SATA)</a:t>
            </a:r>
            <a:endParaRPr lang="pl-PL" dirty="0"/>
          </a:p>
          <a:p>
            <a:r>
              <a:rPr lang="pl-PL" dirty="0"/>
              <a:t>Nižší čas pro získání dat</a:t>
            </a:r>
          </a:p>
          <a:p>
            <a:pPr lvl="1"/>
            <a:r>
              <a:rPr lang="pl-PL" dirty="0"/>
              <a:t>Mikrosekundy místo milisekund</a:t>
            </a:r>
          </a:p>
          <a:p>
            <a:r>
              <a:rPr lang="pl-PL" dirty="0"/>
              <a:t>Vyšší rychlosti čtení</a:t>
            </a:r>
          </a:p>
          <a:p>
            <a:r>
              <a:rPr lang="pl-PL" dirty="0"/>
              <a:t>Nehlučné</a:t>
            </a:r>
          </a:p>
          <a:p>
            <a:r>
              <a:rPr lang="pl-PL" dirty="0"/>
              <a:t>Méně náchylné na otřesy</a:t>
            </a:r>
          </a:p>
          <a:p>
            <a:pPr lvl="1"/>
            <a:r>
              <a:rPr lang="pl-PL" dirty="0"/>
              <a:t>Výhoda zejména v přenosných počítačích</a:t>
            </a:r>
          </a:p>
        </p:txBody>
      </p:sp>
    </p:spTree>
    <p:extLst>
      <p:ext uri="{BB962C8B-B14F-4D97-AF65-F5344CB8AC3E}">
        <p14:creationId xmlns:p14="http://schemas.microsoft.com/office/powerpoint/2010/main" val="99900114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SSD disky (3)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Omezená životnost maximálním počtem zápisů do stejného místa</a:t>
            </a:r>
          </a:p>
          <a:p>
            <a:pPr lvl="1"/>
            <a:r>
              <a:rPr lang="cs-CZ" dirty="0"/>
              <a:t>Přibližně 100 000 zápisů</a:t>
            </a:r>
          </a:p>
          <a:p>
            <a:pPr lvl="1"/>
            <a:r>
              <a:rPr lang="cs-CZ" dirty="0"/>
              <a:t>Ale rovnoměrně se rozkládá</a:t>
            </a:r>
          </a:p>
          <a:p>
            <a:r>
              <a:rPr lang="cs-CZ" dirty="0"/>
              <a:t>Vyšší cena</a:t>
            </a:r>
          </a:p>
          <a:p>
            <a:r>
              <a:rPr lang="cs-CZ" dirty="0"/>
              <a:t>Některé OS (Windows) k nim obvykle přistupují díky kompatibilitě </a:t>
            </a:r>
            <a:r>
              <a:rPr lang="pl-PL" dirty="0"/>
              <a:t>jako k normálním pevným diskům a tak dochází k degradaci jejich výkonu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066804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76" y="332656"/>
            <a:ext cx="8003480" cy="600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630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Přerušení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Přerušení obsluhuje ovladač přerušení (kód OS)</a:t>
            </a:r>
          </a:p>
          <a:p>
            <a:r>
              <a:rPr lang="cs-CZ" dirty="0"/>
              <a:t>Maskováním lze některá přerušení ignorovat nebo oddálit jejich obsluhu</a:t>
            </a:r>
          </a:p>
          <a:p>
            <a:r>
              <a:rPr lang="cs-CZ" dirty="0"/>
              <a:t>Patřičný ovladač přerušení se vybírá přerušovacím vektorem</a:t>
            </a:r>
          </a:p>
          <a:p>
            <a:pPr lvl="1"/>
            <a:r>
              <a:rPr lang="cs-CZ" dirty="0"/>
              <a:t>Některá přerušení nelze maskovat</a:t>
            </a:r>
          </a:p>
          <a:p>
            <a:pPr lvl="1"/>
            <a:r>
              <a:rPr lang="cs-CZ" dirty="0"/>
              <a:t>Přerušení mohou být uspořádána podle priorit</a:t>
            </a:r>
          </a:p>
          <a:p>
            <a:r>
              <a:rPr lang="cs-CZ" dirty="0"/>
              <a:t>Přerušení se používá i pro řešení výjimek (nejsou asynchronní)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8583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DMA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Přímý přístup do paměti (</a:t>
            </a:r>
            <a:r>
              <a:rPr lang="cs-CZ" b="1" dirty="0"/>
              <a:t>D</a:t>
            </a:r>
            <a:r>
              <a:rPr lang="cs-CZ" dirty="0"/>
              <a:t>irect </a:t>
            </a:r>
            <a:r>
              <a:rPr lang="cs-CZ" b="1" dirty="0" err="1"/>
              <a:t>M</a:t>
            </a:r>
            <a:r>
              <a:rPr lang="cs-CZ" dirty="0" err="1"/>
              <a:t>emory</a:t>
            </a:r>
            <a:r>
              <a:rPr lang="cs-CZ" dirty="0"/>
              <a:t> </a:t>
            </a:r>
            <a:r>
              <a:rPr lang="cs-CZ" b="1" dirty="0"/>
              <a:t>A</a:t>
            </a:r>
            <a:r>
              <a:rPr lang="cs-CZ" dirty="0"/>
              <a:t>ccess)</a:t>
            </a:r>
          </a:p>
          <a:p>
            <a:pPr lvl="1"/>
            <a:r>
              <a:rPr lang="cs-CZ" dirty="0"/>
              <a:t>Nahrazuje programovaný I/O při velkých přesunech dat</a:t>
            </a:r>
          </a:p>
          <a:p>
            <a:pPr lvl="1"/>
            <a:r>
              <a:rPr lang="cs-CZ" dirty="0"/>
              <a:t>Vyžaduje speciální DMA řadič</a:t>
            </a:r>
          </a:p>
          <a:p>
            <a:pPr lvl="1"/>
            <a:r>
              <a:rPr lang="cs-CZ" dirty="0"/>
              <a:t>Při přenosu dat se obchází procesor, přístup do paměti zajišťuje přímo DMA řadič</a:t>
            </a:r>
          </a:p>
          <a:p>
            <a:pPr lvl="1"/>
            <a:r>
              <a:rPr lang="cs-CZ" dirty="0"/>
              <a:t>Procesor a DMA soutěží o přístup k paměti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5849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Aplikační rozhraní I/O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Jádro OS se snaží skrýt rozdíly mezi I/O zařízeními a programátorům poskytuje jednotné rozhraní</a:t>
            </a:r>
          </a:p>
          <a:p>
            <a:r>
              <a:rPr lang="cs-CZ" dirty="0"/>
              <a:t>Dále vrstva ovladačů ukrývá rozdílnost chování I/O řadičů i před některými částmi jádra</a:t>
            </a:r>
          </a:p>
          <a:p>
            <a:r>
              <a:rPr lang="cs-CZ" dirty="0"/>
              <a:t>Některé vlastnosti I/O zařízení</a:t>
            </a:r>
          </a:p>
          <a:p>
            <a:pPr lvl="1"/>
            <a:r>
              <a:rPr lang="cs-CZ" dirty="0"/>
              <a:t>Mód přenosu dat – znakové (terminál) / blokové (disk)</a:t>
            </a:r>
          </a:p>
          <a:p>
            <a:pPr lvl="1"/>
            <a:r>
              <a:rPr lang="cs-CZ" dirty="0"/>
              <a:t>Způsob přístupu – sekvenční (modem) / přímý (disk)</a:t>
            </a:r>
          </a:p>
          <a:p>
            <a:pPr lvl="1"/>
            <a:r>
              <a:rPr lang="cs-CZ" dirty="0"/>
              <a:t>Sdílené/dedikované – klávesnice / páska</a:t>
            </a:r>
          </a:p>
          <a:p>
            <a:pPr lvl="1"/>
            <a:r>
              <a:rPr lang="cs-CZ" dirty="0"/>
              <a:t>Rychlost přenosu – vystavení, přenos, ...</a:t>
            </a:r>
          </a:p>
          <a:p>
            <a:pPr lvl="1"/>
            <a:r>
              <a:rPr lang="cs-CZ" dirty="0" err="1"/>
              <a:t>Read-write</a:t>
            </a:r>
            <a:r>
              <a:rPr lang="cs-CZ" dirty="0"/>
              <a:t>, </a:t>
            </a:r>
            <a:r>
              <a:rPr lang="cs-CZ" dirty="0" err="1"/>
              <a:t>read</a:t>
            </a:r>
            <a:r>
              <a:rPr lang="cs-CZ" dirty="0"/>
              <a:t> </a:t>
            </a:r>
            <a:r>
              <a:rPr lang="cs-CZ" dirty="0" err="1"/>
              <a:t>only</a:t>
            </a:r>
            <a:r>
              <a:rPr lang="cs-CZ" dirty="0"/>
              <a:t>, </a:t>
            </a:r>
            <a:r>
              <a:rPr lang="cs-CZ" dirty="0" err="1"/>
              <a:t>write</a:t>
            </a:r>
            <a:r>
              <a:rPr lang="cs-CZ" dirty="0"/>
              <a:t> </a:t>
            </a:r>
            <a:r>
              <a:rPr lang="cs-CZ" dirty="0" err="1"/>
              <a:t>only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0472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Bloková a znaková zařízení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Bloková zařízení – typicky disk</a:t>
            </a:r>
          </a:p>
          <a:p>
            <a:pPr lvl="1"/>
            <a:r>
              <a:rPr lang="cs-CZ" dirty="0"/>
              <a:t>Příkazy – </a:t>
            </a:r>
            <a:r>
              <a:rPr lang="cs-CZ" dirty="0" err="1"/>
              <a:t>read</a:t>
            </a:r>
            <a:r>
              <a:rPr lang="cs-CZ" dirty="0"/>
              <a:t>, </a:t>
            </a:r>
            <a:r>
              <a:rPr lang="cs-CZ" dirty="0" err="1"/>
              <a:t>write</a:t>
            </a:r>
            <a:r>
              <a:rPr lang="cs-CZ" dirty="0"/>
              <a:t>, </a:t>
            </a:r>
            <a:r>
              <a:rPr lang="cs-CZ" dirty="0" err="1"/>
              <a:t>seek</a:t>
            </a:r>
            <a:endParaRPr lang="cs-CZ" dirty="0"/>
          </a:p>
          <a:p>
            <a:pPr lvl="1"/>
            <a:r>
              <a:rPr lang="cs-CZ" dirty="0"/>
              <a:t>Logický způsob přístupu – obecný I/O nebo souborový systém</a:t>
            </a:r>
          </a:p>
          <a:p>
            <a:pPr lvl="1"/>
            <a:r>
              <a:rPr lang="cs-CZ" dirty="0"/>
              <a:t>Možný přístup formou souboru mapovaného do paměti</a:t>
            </a:r>
          </a:p>
          <a:p>
            <a:r>
              <a:rPr lang="cs-CZ" dirty="0"/>
              <a:t>Znaková – klávesnice, myš, sériový port</a:t>
            </a:r>
          </a:p>
          <a:p>
            <a:pPr lvl="1"/>
            <a:r>
              <a:rPr lang="cs-CZ" dirty="0"/>
              <a:t>Příkazy – </a:t>
            </a:r>
            <a:r>
              <a:rPr lang="cs-CZ" dirty="0" err="1"/>
              <a:t>get</a:t>
            </a:r>
            <a:r>
              <a:rPr lang="cs-CZ" dirty="0"/>
              <a:t>, </a:t>
            </a:r>
            <a:r>
              <a:rPr lang="cs-CZ" dirty="0" err="1"/>
              <a:t>put</a:t>
            </a:r>
            <a:endParaRPr lang="cs-CZ" dirty="0"/>
          </a:p>
          <a:p>
            <a:pPr lvl="1"/>
            <a:r>
              <a:rPr lang="cs-CZ" dirty="0"/>
              <a:t>Nad nimi knihovní podprogramy pro další možnosti (např. řádková editace)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7694895"/>
      </p:ext>
    </p:extLst>
  </p:cSld>
  <p:clrMapOvr>
    <a:masterClrMapping/>
  </p:clrMapOvr>
</p:sld>
</file>

<file path=ppt/theme/theme1.xml><?xml version="1.0" encoding="utf-8"?>
<a:theme xmlns:a="http://schemas.openxmlformats.org/drawingml/2006/main" name="sablona_seminar_z_asistivních technologií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6032</TotalTime>
  <Words>3278</Words>
  <Application>Microsoft Office PowerPoint</Application>
  <PresentationFormat>Předvádění na obrazovce (4:3)</PresentationFormat>
  <Paragraphs>414</Paragraphs>
  <Slides>54</Slides>
  <Notes>20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54</vt:i4>
      </vt:variant>
    </vt:vector>
  </HeadingPairs>
  <TitlesOfParts>
    <vt:vector size="58" baseType="lpstr">
      <vt:lpstr>Arial</vt:lpstr>
      <vt:lpstr>Calibri</vt:lpstr>
      <vt:lpstr>Symbol</vt:lpstr>
      <vt:lpstr>sablona_seminar_z_asistivních technologií</vt:lpstr>
      <vt:lpstr>I/O systém Vnější paměti</vt:lpstr>
      <vt:lpstr>Hardware (1)</vt:lpstr>
      <vt:lpstr>Hardware (2)</vt:lpstr>
      <vt:lpstr>Rozmístění I/O portů v PC</vt:lpstr>
      <vt:lpstr>Techniky provádění I/O</vt:lpstr>
      <vt:lpstr>Přerušení </vt:lpstr>
      <vt:lpstr>DMA</vt:lpstr>
      <vt:lpstr>Aplikační rozhraní I/O</vt:lpstr>
      <vt:lpstr>Bloková a znaková zařízení</vt:lpstr>
      <vt:lpstr>Síťová zařízení</vt:lpstr>
      <vt:lpstr>Blokující a neblokující I/O (1)</vt:lpstr>
      <vt:lpstr>Blokující a neblokující I/O (2)</vt:lpstr>
      <vt:lpstr>I/O subsystém v jádru (1)</vt:lpstr>
      <vt:lpstr>I/O subsystém v jádru (2)</vt:lpstr>
      <vt:lpstr>Výkon</vt:lpstr>
      <vt:lpstr>Příklad – Síťová aplikace</vt:lpstr>
      <vt:lpstr>Zvyšování výkonu</vt:lpstr>
      <vt:lpstr>Paměťová hierarchie</vt:lpstr>
      <vt:lpstr>Magnetické disky</vt:lpstr>
      <vt:lpstr>Struktura disku</vt:lpstr>
      <vt:lpstr>Plánování disku (1)</vt:lpstr>
      <vt:lpstr>Plánování disku (2)</vt:lpstr>
      <vt:lpstr>Plánování disku (3)</vt:lpstr>
      <vt:lpstr>FCFS</vt:lpstr>
      <vt:lpstr>SSTF (1)</vt:lpstr>
      <vt:lpstr>SSTF (2)</vt:lpstr>
      <vt:lpstr>SCAN (1)</vt:lpstr>
      <vt:lpstr>SCAN (2)</vt:lpstr>
      <vt:lpstr>C-SCAN (1)</vt:lpstr>
      <vt:lpstr>C-SCAN (2)</vt:lpstr>
      <vt:lpstr>C-LOOK (1)</vt:lpstr>
      <vt:lpstr>C-LOOK (2)</vt:lpstr>
      <vt:lpstr>Výběr algoritmu</vt:lpstr>
      <vt:lpstr>Moderní HW</vt:lpstr>
      <vt:lpstr>Technologie RAID (1)</vt:lpstr>
      <vt:lpstr>Technologie RAID (2)</vt:lpstr>
      <vt:lpstr>RAID – zvýšení spolehlivosti (1) </vt:lpstr>
      <vt:lpstr>RAID – zvýšení spolehlivosti (2)</vt:lpstr>
      <vt:lpstr>RAID – zvýšení výkonu</vt:lpstr>
      <vt:lpstr>RAID – Bit-level striping</vt:lpstr>
      <vt:lpstr>Block level striping</vt:lpstr>
      <vt:lpstr>RAID 0</vt:lpstr>
      <vt:lpstr>RAID 1</vt:lpstr>
      <vt:lpstr>RAID 2 a 3</vt:lpstr>
      <vt:lpstr>RAID 4</vt:lpstr>
      <vt:lpstr>RAID 5 (1)</vt:lpstr>
      <vt:lpstr>RAID 5 (2)</vt:lpstr>
      <vt:lpstr>RAID 6</vt:lpstr>
      <vt:lpstr>Cena MB RAM (1981 – 2004)</vt:lpstr>
      <vt:lpstr>Cena MB pevných disků (1956 – 2012)</vt:lpstr>
      <vt:lpstr>SSD disky (1)</vt:lpstr>
      <vt:lpstr>SSD disky (2)</vt:lpstr>
      <vt:lpstr>SSD disky (3)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xplhak</dc:creator>
  <cp:lastModifiedBy>xplhak</cp:lastModifiedBy>
  <cp:revision>725</cp:revision>
  <cp:lastPrinted>2016-02-26T09:22:37Z</cp:lastPrinted>
  <dcterms:created xsi:type="dcterms:W3CDTF">2013-02-10T19:29:29Z</dcterms:created>
  <dcterms:modified xsi:type="dcterms:W3CDTF">2017-03-14T10:28:08Z</dcterms:modified>
</cp:coreProperties>
</file>