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6"/>
  </p:notesMasterIdLst>
  <p:handoutMasterIdLst>
    <p:handoutMasterId r:id="rId57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304" r:id="rId11"/>
    <p:sldId id="305" r:id="rId12"/>
    <p:sldId id="268" r:id="rId13"/>
    <p:sldId id="269" r:id="rId14"/>
    <p:sldId id="270" r:id="rId15"/>
    <p:sldId id="271" r:id="rId16"/>
    <p:sldId id="272" r:id="rId17"/>
    <p:sldId id="306" r:id="rId18"/>
    <p:sldId id="274" r:id="rId19"/>
    <p:sldId id="275" r:id="rId20"/>
    <p:sldId id="308" r:id="rId21"/>
    <p:sldId id="307" r:id="rId22"/>
    <p:sldId id="309" r:id="rId23"/>
    <p:sldId id="310" r:id="rId24"/>
    <p:sldId id="311" r:id="rId25"/>
    <p:sldId id="312" r:id="rId26"/>
    <p:sldId id="313" r:id="rId27"/>
    <p:sldId id="314" r:id="rId28"/>
    <p:sldId id="315" r:id="rId29"/>
    <p:sldId id="316" r:id="rId30"/>
    <p:sldId id="317" r:id="rId31"/>
    <p:sldId id="318" r:id="rId32"/>
    <p:sldId id="337" r:id="rId33"/>
    <p:sldId id="338" r:id="rId34"/>
    <p:sldId id="339" r:id="rId35"/>
    <p:sldId id="340" r:id="rId36"/>
    <p:sldId id="341" r:id="rId37"/>
    <p:sldId id="319" r:id="rId38"/>
    <p:sldId id="320" r:id="rId39"/>
    <p:sldId id="321" r:id="rId40"/>
    <p:sldId id="322" r:id="rId41"/>
    <p:sldId id="323" r:id="rId42"/>
    <p:sldId id="324" r:id="rId43"/>
    <p:sldId id="325" r:id="rId44"/>
    <p:sldId id="326" r:id="rId45"/>
    <p:sldId id="327" r:id="rId46"/>
    <p:sldId id="328" r:id="rId47"/>
    <p:sldId id="329" r:id="rId48"/>
    <p:sldId id="330" r:id="rId49"/>
    <p:sldId id="331" r:id="rId50"/>
    <p:sldId id="332" r:id="rId51"/>
    <p:sldId id="333" r:id="rId52"/>
    <p:sldId id="334" r:id="rId53"/>
    <p:sldId id="335" r:id="rId54"/>
    <p:sldId id="336" r:id="rId5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09" autoAdjust="0"/>
    <p:restoredTop sz="64113" autoAdjust="0"/>
  </p:normalViewPr>
  <p:slideViewPr>
    <p:cSldViewPr>
      <p:cViewPr varScale="1">
        <p:scale>
          <a:sx n="73" d="100"/>
          <a:sy n="73" d="100"/>
        </p:scale>
        <p:origin x="254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BB20C6-A0EA-4605-ACC8-67BA92442300}" type="datetimeFigureOut">
              <a:rPr lang="cs-CZ" smtClean="0"/>
              <a:pPr/>
              <a:t>20.03.2017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700D3D-512C-4842-85A4-CC6790C6379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1321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03AD58-0B9D-4661-8374-50096FAB0980}" type="datetimeFigureOut">
              <a:rPr lang="cs-CZ" smtClean="0"/>
              <a:pPr/>
              <a:t>20.03.2017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C3A160-DB13-4D7B-96F5-E73C4A524E3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432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cs.wikipedia.org/wiki/Secure_Hash_Algorithm" TargetMode="External"/><Relationship Id="rId3" Type="http://schemas.openxmlformats.org/officeDocument/2006/relationships/hyperlink" Target="https://cs.wikipedia.org/wiki/RSA" TargetMode="External"/><Relationship Id="rId7" Type="http://schemas.openxmlformats.org/officeDocument/2006/relationships/hyperlink" Target="https://cs.wikipedia.org/wiki/Message-Digest_algorithm" TargetMode="External"/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cs.wikipedia.org/wiki/Kryptografick%C3%A1_ha%C5%A1ovac%C3%AD_funkce" TargetMode="External"/><Relationship Id="rId5" Type="http://schemas.openxmlformats.org/officeDocument/2006/relationships/hyperlink" Target="https://cs.wikipedia.org/wiki/Jednosm%C4%9Brn%C3%A1_funkce" TargetMode="External"/><Relationship Id="rId4" Type="http://schemas.openxmlformats.org/officeDocument/2006/relationships/hyperlink" Target="https://cs.wikipedia.org/wiki/Digital_Signature_Algorithm" TargetMode="Externa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3A160-DB13-4D7B-96F5-E73C4A524E3A}" type="slidenum">
              <a:rPr lang="cs-CZ" smtClean="0"/>
              <a:pPr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2778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Fyzická aktiva</a:t>
            </a:r>
            <a:r>
              <a:rPr lang="cs-CZ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počítačové vybavení, komunikační zařízení (kabeláž, aktivní prvky počítačové sítě, telefonní ústředny, faxy, záznamníky), úložná media (magnetické disky, pásky, CD/DVD nosiče), další technická zařízení (napájecí zdroje, klimatizační zařízení), nábytek, prostory.</a:t>
            </a:r>
          </a:p>
          <a:p>
            <a:r>
              <a:rPr lang="cs-CZ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Aplikační programová aktiva</a:t>
            </a:r>
            <a:r>
              <a:rPr lang="cs-CZ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aplikační a systémové programové vybavení, vývojové nástroje a utility.</a:t>
            </a:r>
          </a:p>
          <a:p>
            <a:r>
              <a:rPr lang="cs-CZ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Informační aktiva</a:t>
            </a:r>
            <a:r>
              <a:rPr lang="cs-CZ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databáze, datové soubory, systémová dokumentace, uživatelské manuály, školící materiály, provozní nebo podpůrné postupy, plány obnovy funkčnosti, dohody o zajištění záložního provozu, záznamy z auditů, archivované informace.</a:t>
            </a:r>
          </a:p>
          <a:p>
            <a:r>
              <a:rPr lang="cs-CZ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Služby</a:t>
            </a:r>
            <a:r>
              <a:rPr lang="cs-CZ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počítačové a komunikační služby, další technické služby (topení, osvětlení, napájení, klimatizace).</a:t>
            </a:r>
          </a:p>
          <a:p>
            <a:r>
              <a:rPr lang="cs-CZ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Lidé a jejich kvalifikace, dovednosti, zkušenosti, schopnosti řešit dosud neznámé problémy.</a:t>
            </a:r>
          </a:p>
          <a:p>
            <a:r>
              <a:rPr lang="cs-CZ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Nehmotná aktiva</a:t>
            </a:r>
            <a:r>
              <a:rPr lang="cs-CZ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pověst, image organizace.</a:t>
            </a:r>
          </a:p>
          <a:p>
            <a:endParaRPr lang="cs-CZ" dirty="0"/>
          </a:p>
          <a:p>
            <a:r>
              <a:rPr lang="cs-CZ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Bezpečnostní hrozba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- na informační aktiva (na jejich zranitelná místa) působí vlivy jak zevnitř informačního systému, tak i z okolí. Pokud tyto vlivy mohou způsobit nežádoucí změny ve struktuře, vlastnostech a vazbách aktiva, nazýváme je hrozby. Mohou-li takovéto změny aktiva ohrozit bezpečnost informačního systému, nazýváme je</a:t>
            </a:r>
            <a:r>
              <a:rPr lang="cs-CZ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bezpečnostní hrozby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cs-CZ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Bezpečnostní událost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- situaci, kdy se hrozba pokusí působit na zranitelné místo s cílem ohrozit informační bezpečnost aktiva, se říká bezpečnostní událost.</a:t>
            </a:r>
          </a:p>
          <a:p>
            <a:r>
              <a:rPr lang="cs-CZ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Bezpečnostní incident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- pokud se působením hrozby naruší vlastnosti aktiva natolik, že dojde k narušení informační bezpečnosti, vzniká bezpečnostní incident.</a:t>
            </a:r>
          </a:p>
          <a:p>
            <a:r>
              <a:rPr lang="cs-CZ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Bezpečnostní riziko 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 pravděpodobnost, s jakou může nastat konkrétní bezpečnostní incident.</a:t>
            </a:r>
          </a:p>
          <a:p>
            <a:r>
              <a:rPr lang="cs-CZ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Dopad incidentu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- ohodnocení reálného následku na provozovatele informačního systému. </a:t>
            </a:r>
          </a:p>
          <a:p>
            <a:r>
              <a:rPr lang="cs-CZ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Bezpečnostní opatření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- způsob snížení rizika, snížení zranitelnosti. 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3A160-DB13-4D7B-96F5-E73C4A524E3A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6645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sz="1200" dirty="0"/>
              <a:t>Fyzická ochrana – cena!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r>
              <a:rPr lang="cs-CZ" dirty="0" err="1"/>
              <a:t>Kryptotoanalýza</a:t>
            </a:r>
            <a:r>
              <a:rPr lang="cs-CZ" dirty="0"/>
              <a:t> – dešifrování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3A160-DB13-4D7B-96F5-E73C4A524E3A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01910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Existují i různé příklady využívající dokonce digitální podpisy, kde slabší odolnost proti kolizi tolik nevadí. Jedná se většinou o autentizační schémata. Můžeme si uvést následující primitivní příklad autentizace, kdy ten, kdo autentizuje (řekněme nějaká webová aplikace), vyšle náhodnou výzvu RND uživateli. Ten aplikaci </a:t>
            </a:r>
            <a:r>
              <a:rPr lang="cs-CZ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vrátí digitálně podepsanou </a:t>
            </a:r>
            <a:r>
              <a:rPr lang="cs-CZ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hašovací</a:t>
            </a:r>
            <a:r>
              <a:rPr lang="cs-CZ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hodnotu h(RND).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Tím se autentizuje, neboť aplikace si jeho podpis může ověřit. V tomto případě nalézání kolizí útočníkovi nepomůže, protože výzvu RND nevytváří on, ale aplikace. I kdyby útočník dokonce uměl 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3A160-DB13-4D7B-96F5-E73C4A524E3A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81767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Asymetrická kryptografie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3A160-DB13-4D7B-96F5-E73C4A524E3A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79545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 elektronický podpis se používají tyto algoritmy:</a:t>
            </a:r>
          </a:p>
          <a:p>
            <a:r>
              <a:rPr lang="cs-CZ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RSA"/>
              </a:rPr>
              <a:t>RSA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(</a:t>
            </a:r>
            <a:r>
              <a:rPr lang="cs-CZ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Rivest-Shamir-Adleman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  <a:p>
            <a:r>
              <a:rPr lang="cs-CZ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Digital Signature Algorithm"/>
              </a:rPr>
              <a:t>DSA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(Digital </a:t>
            </a:r>
            <a:r>
              <a:rPr lang="cs-CZ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Signature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Algorithm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  <a:p>
            <a:r>
              <a:rPr lang="cs-CZ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Jednosměrná funkce"/>
              </a:rPr>
              <a:t>jednosměrné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cs-CZ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 tooltip="Kryptografická hašovací funkce"/>
              </a:rPr>
              <a:t>kryptografické </a:t>
            </a:r>
            <a:r>
              <a:rPr lang="cs-CZ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 tooltip="Kryptografická hašovací funkce"/>
              </a:rPr>
              <a:t>hašovací</a:t>
            </a:r>
            <a:r>
              <a:rPr lang="cs-CZ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 tooltip="Kryptografická hašovací funkce"/>
              </a:rPr>
              <a:t> funkce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</a:p>
          <a:p>
            <a:pPr lvl="1"/>
            <a:r>
              <a:rPr lang="cs-CZ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7" tooltip="Message-Digest algorithm"/>
              </a:rPr>
              <a:t>MD5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(</a:t>
            </a:r>
            <a:r>
              <a:rPr lang="cs-CZ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Message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Digest 5)</a:t>
            </a:r>
          </a:p>
          <a:p>
            <a:pPr lvl="1"/>
            <a:r>
              <a:rPr lang="cs-CZ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8" tooltip="Secure Hash Algorithm"/>
              </a:rPr>
              <a:t>SHA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(</a:t>
            </a:r>
            <a:r>
              <a:rPr lang="cs-CZ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Secure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Hash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Algorithm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3A160-DB13-4D7B-96F5-E73C4A524E3A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98952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Karel má veřejný klíč (e, n) = (13, 77) (e je šifrovací exponent).</a:t>
            </a:r>
          </a:p>
          <a:p>
            <a:r>
              <a:rPr lang="cs-CZ" dirty="0"/>
              <a:t>Zašifrujte vzkaz pro Karla, jímž je číslo m = 26.</a:t>
            </a:r>
          </a:p>
          <a:p>
            <a:r>
              <a:rPr lang="cs-CZ" dirty="0"/>
              <a:t>Označme zašifrovaný text jako c.</a:t>
            </a:r>
          </a:p>
          <a:p>
            <a:r>
              <a:rPr lang="cs-CZ" dirty="0"/>
              <a:t>Je to číslo z množiny {0, . . . , 76} splňující vztah : c ≡ </a:t>
            </a:r>
            <a:r>
              <a:rPr lang="cs-CZ" dirty="0" err="1"/>
              <a:t>m</a:t>
            </a:r>
            <a:r>
              <a:rPr lang="cs-CZ" baseline="30000" dirty="0" err="1"/>
              <a:t>e</a:t>
            </a:r>
            <a:r>
              <a:rPr lang="cs-CZ" dirty="0"/>
              <a:t> ( </a:t>
            </a:r>
            <a:r>
              <a:rPr lang="cs-CZ" dirty="0" err="1"/>
              <a:t>mod</a:t>
            </a:r>
            <a:r>
              <a:rPr lang="cs-CZ" dirty="0"/>
              <a:t> n)</a:t>
            </a:r>
          </a:p>
          <a:p>
            <a:endParaRPr lang="cs-CZ" dirty="0"/>
          </a:p>
          <a:p>
            <a:r>
              <a:rPr lang="cs-CZ" dirty="0"/>
              <a:t>c ≡ 26</a:t>
            </a:r>
            <a:r>
              <a:rPr lang="cs-CZ" baseline="30000" dirty="0"/>
              <a:t>13</a:t>
            </a:r>
            <a:r>
              <a:rPr lang="cs-CZ" dirty="0"/>
              <a:t>( </a:t>
            </a:r>
            <a:r>
              <a:rPr lang="cs-CZ" dirty="0" err="1"/>
              <a:t>mod</a:t>
            </a:r>
            <a:r>
              <a:rPr lang="cs-CZ" dirty="0"/>
              <a:t> 77)</a:t>
            </a:r>
          </a:p>
          <a:p>
            <a:endParaRPr lang="cs-CZ" dirty="0"/>
          </a:p>
          <a:p>
            <a:r>
              <a:rPr lang="cs-CZ" dirty="0"/>
              <a:t>Řešíme </a:t>
            </a:r>
            <a:r>
              <a:rPr lang="cs-CZ" dirty="0" err="1"/>
              <a:t>kongruenci</a:t>
            </a:r>
            <a:r>
              <a:rPr lang="cs-CZ" dirty="0"/>
              <a:t> c ≡ 26</a:t>
            </a:r>
            <a:r>
              <a:rPr lang="cs-CZ" baseline="30000" dirty="0"/>
              <a:t>13</a:t>
            </a:r>
            <a:r>
              <a:rPr lang="cs-CZ" dirty="0"/>
              <a:t> ( </a:t>
            </a:r>
            <a:r>
              <a:rPr lang="cs-CZ" dirty="0" err="1"/>
              <a:t>mod</a:t>
            </a:r>
            <a:r>
              <a:rPr lang="cs-CZ" dirty="0"/>
              <a:t> 77)</a:t>
            </a:r>
          </a:p>
          <a:p>
            <a:r>
              <a:rPr lang="cs-CZ" dirty="0"/>
              <a:t>Je zbytečné počítat číslo 26</a:t>
            </a:r>
            <a:r>
              <a:rPr lang="cs-CZ" baseline="30000" dirty="0"/>
              <a:t>13</a:t>
            </a:r>
            <a:r>
              <a:rPr lang="cs-CZ" dirty="0"/>
              <a:t> - místo toho postupujeme následovně:</a:t>
            </a:r>
          </a:p>
          <a:p>
            <a:r>
              <a:rPr lang="cs-CZ" dirty="0"/>
              <a:t>26</a:t>
            </a:r>
            <a:r>
              <a:rPr lang="cs-CZ" baseline="30000" dirty="0"/>
              <a:t>1</a:t>
            </a:r>
            <a:r>
              <a:rPr lang="cs-CZ" dirty="0"/>
              <a:t> ≡ 26 ( </a:t>
            </a:r>
            <a:r>
              <a:rPr lang="cs-CZ" dirty="0" err="1"/>
              <a:t>mod</a:t>
            </a:r>
            <a:r>
              <a:rPr lang="cs-CZ" dirty="0"/>
              <a:t> 77)</a:t>
            </a:r>
          </a:p>
          <a:p>
            <a:r>
              <a:rPr lang="cs-CZ" dirty="0"/>
              <a:t>26</a:t>
            </a:r>
            <a:r>
              <a:rPr lang="cs-CZ" baseline="30000" dirty="0"/>
              <a:t>2</a:t>
            </a:r>
            <a:r>
              <a:rPr lang="cs-CZ" dirty="0"/>
              <a:t> ≡ 676 ≡ − 17 ( </a:t>
            </a:r>
            <a:r>
              <a:rPr lang="cs-CZ" dirty="0" err="1"/>
              <a:t>mod</a:t>
            </a:r>
            <a:r>
              <a:rPr lang="cs-CZ" dirty="0"/>
              <a:t> 77)</a:t>
            </a:r>
          </a:p>
          <a:p>
            <a:r>
              <a:rPr lang="cs-CZ" dirty="0"/>
              <a:t>26</a:t>
            </a:r>
            <a:r>
              <a:rPr lang="cs-CZ" baseline="30000" dirty="0"/>
              <a:t>4</a:t>
            </a:r>
            <a:r>
              <a:rPr lang="cs-CZ" dirty="0"/>
              <a:t> ≡ ( − 17) </a:t>
            </a:r>
            <a:r>
              <a:rPr lang="cs-CZ" baseline="30000" dirty="0"/>
              <a:t>2</a:t>
            </a:r>
            <a:r>
              <a:rPr lang="cs-CZ" dirty="0"/>
              <a:t> ≡ − 19 ( </a:t>
            </a:r>
            <a:r>
              <a:rPr lang="cs-CZ" dirty="0" err="1"/>
              <a:t>mod</a:t>
            </a:r>
            <a:r>
              <a:rPr lang="cs-CZ" dirty="0"/>
              <a:t> 77)</a:t>
            </a:r>
          </a:p>
          <a:p>
            <a:r>
              <a:rPr lang="cs-CZ" dirty="0"/>
              <a:t>26</a:t>
            </a:r>
            <a:r>
              <a:rPr lang="cs-CZ" baseline="30000" dirty="0"/>
              <a:t>8</a:t>
            </a:r>
            <a:r>
              <a:rPr lang="cs-CZ" dirty="0"/>
              <a:t> ≡ ( − 19) </a:t>
            </a:r>
            <a:r>
              <a:rPr lang="cs-CZ" baseline="30000" dirty="0"/>
              <a:t>2</a:t>
            </a:r>
            <a:r>
              <a:rPr lang="cs-CZ" dirty="0"/>
              <a:t> ≡ − 24 ( </a:t>
            </a:r>
            <a:r>
              <a:rPr lang="cs-CZ" dirty="0" err="1"/>
              <a:t>mod</a:t>
            </a:r>
            <a:r>
              <a:rPr lang="cs-CZ" dirty="0"/>
              <a:t> 77)</a:t>
            </a:r>
          </a:p>
          <a:p>
            <a:endParaRPr lang="cs-CZ" dirty="0"/>
          </a:p>
          <a:p>
            <a:r>
              <a:rPr lang="cs-CZ" dirty="0"/>
              <a:t>c ≡ 26</a:t>
            </a:r>
            <a:r>
              <a:rPr lang="cs-CZ" baseline="30000" dirty="0"/>
              <a:t>13</a:t>
            </a:r>
            <a:r>
              <a:rPr lang="cs-CZ" dirty="0"/>
              <a:t> ≡ 26</a:t>
            </a:r>
            <a:r>
              <a:rPr lang="cs-CZ" baseline="30000" dirty="0"/>
              <a:t>8+4+1</a:t>
            </a:r>
            <a:r>
              <a:rPr lang="cs-CZ" dirty="0"/>
              <a:t> ≡ − 24 · ( − 19) · 26 ≡ 75 ( </a:t>
            </a:r>
            <a:r>
              <a:rPr lang="cs-CZ" dirty="0" err="1"/>
              <a:t>mod</a:t>
            </a:r>
            <a:r>
              <a:rPr lang="cs-CZ" dirty="0"/>
              <a:t> 77) ⇒ Zašifrovaný text je c = 75.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3A160-DB13-4D7B-96F5-E73C4A524E3A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43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err="1">
                <a:solidFill>
                  <a:srgbClr val="FF0000"/>
                </a:solidFill>
              </a:rPr>
              <a:t>Rozsireny</a:t>
            </a:r>
            <a:r>
              <a:rPr lang="en-US" b="0" dirty="0">
                <a:solidFill>
                  <a:srgbClr val="FF0000"/>
                </a:solidFill>
              </a:rPr>
              <a:t> </a:t>
            </a:r>
            <a:r>
              <a:rPr lang="en-US" b="0" dirty="0" err="1">
                <a:solidFill>
                  <a:srgbClr val="FF0000"/>
                </a:solidFill>
              </a:rPr>
              <a:t>eukliduv</a:t>
            </a:r>
            <a:r>
              <a:rPr lang="en-US" b="0" dirty="0">
                <a:solidFill>
                  <a:srgbClr val="FF0000"/>
                </a:solidFill>
              </a:rPr>
              <a:t> </a:t>
            </a:r>
            <a:r>
              <a:rPr lang="en-US" b="0" dirty="0" err="1">
                <a:solidFill>
                  <a:srgbClr val="FF0000"/>
                </a:solidFill>
              </a:rPr>
              <a:t>algiritmus</a:t>
            </a:r>
            <a:endParaRPr lang="cs-CZ" b="0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3A160-DB13-4D7B-96F5-E73C4A524E3A}" type="slidenum">
              <a:rPr lang="cs-CZ" smtClean="0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4940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628801"/>
            <a:ext cx="7772400" cy="1971650"/>
          </a:xfrm>
        </p:spPr>
        <p:txBody>
          <a:bodyPr/>
          <a:lstStyle>
            <a:lvl1pPr>
              <a:defRPr baseline="0">
                <a:solidFill>
                  <a:schemeClr val="accent6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cxnSp>
        <p:nvCxnSpPr>
          <p:cNvPr id="8" name="Straight Connector 12"/>
          <p:cNvCxnSpPr/>
          <p:nvPr userDrawn="1"/>
        </p:nvCxnSpPr>
        <p:spPr>
          <a:xfrm>
            <a:off x="0" y="1285875"/>
            <a:ext cx="8572500" cy="1588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Nadpis 1"/>
          <p:cNvSpPr txBox="1">
            <a:spLocks/>
          </p:cNvSpPr>
          <p:nvPr userDrawn="1"/>
        </p:nvSpPr>
        <p:spPr>
          <a:xfrm>
            <a:off x="1403350" y="332656"/>
            <a:ext cx="7089775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aseline="0" dirty="0">
                <a:solidFill>
                  <a:schemeClr val="accent6"/>
                </a:solidFill>
              </a:rPr>
              <a:t>Počítačové sítě a operační systémy </a:t>
            </a:r>
          </a:p>
        </p:txBody>
      </p:sp>
      <p:pic>
        <p:nvPicPr>
          <p:cNvPr id="10" name="Picture 2" descr="C:\Users\xplhak\Desktop\filog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214313"/>
            <a:ext cx="974725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4"/>
          <p:cNvCxnSpPr/>
          <p:nvPr userDrawn="1"/>
        </p:nvCxnSpPr>
        <p:spPr>
          <a:xfrm>
            <a:off x="0" y="6381328"/>
            <a:ext cx="9144000" cy="1588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ástupný symbol pro datum 3"/>
          <p:cNvSpPr txBox="1">
            <a:spLocks/>
          </p:cNvSpPr>
          <p:nvPr userDrawn="1"/>
        </p:nvSpPr>
        <p:spPr>
          <a:xfrm>
            <a:off x="6228184" y="6381328"/>
            <a:ext cx="24936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16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dirty="0"/>
              <a:t>Jaromír Plhák, </a:t>
            </a:r>
            <a:fld id="{66405DBE-A8A8-4C3B-AD88-7EE25EC89073}" type="datetimeFigureOut">
              <a:rPr lang="cs-CZ" smtClean="0"/>
              <a:pPr algn="r"/>
              <a:t>20.03.2017</a:t>
            </a:fld>
            <a:endParaRPr lang="cs-CZ" dirty="0"/>
          </a:p>
        </p:txBody>
      </p:sp>
      <p:sp>
        <p:nvSpPr>
          <p:cNvPr id="14" name="Zástupný symbol pro datum 3"/>
          <p:cNvSpPr txBox="1">
            <a:spLocks/>
          </p:cNvSpPr>
          <p:nvPr userDrawn="1"/>
        </p:nvSpPr>
        <p:spPr>
          <a:xfrm>
            <a:off x="494184" y="6381328"/>
            <a:ext cx="82276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16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aseline="0" dirty="0">
                <a:solidFill>
                  <a:schemeClr val="accent6"/>
                </a:solidFill>
              </a:rPr>
              <a:t>PB169 Počítačové sítě a operační systémy </a:t>
            </a:r>
          </a:p>
        </p:txBody>
      </p:sp>
      <p:sp>
        <p:nvSpPr>
          <p:cNvPr id="3" name="TextovéPole 2"/>
          <p:cNvSpPr txBox="1"/>
          <p:nvPr userDrawn="1"/>
        </p:nvSpPr>
        <p:spPr>
          <a:xfrm>
            <a:off x="2771800" y="4437112"/>
            <a:ext cx="33123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Jaromír</a:t>
            </a:r>
            <a:r>
              <a:rPr lang="cs-CZ" sz="3200" baseline="0" dirty="0">
                <a:solidFill>
                  <a:schemeClr val="tx1"/>
                </a:solidFill>
              </a:rPr>
              <a:t> </a:t>
            </a:r>
            <a:r>
              <a:rPr lang="cs-CZ" sz="3200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Plhák</a:t>
            </a:r>
          </a:p>
          <a:p>
            <a:pPr algn="ctr"/>
            <a:r>
              <a:rPr lang="cs-CZ" sz="3200" kern="12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xplhak@fi.muni.cz</a:t>
            </a:r>
          </a:p>
        </p:txBody>
      </p:sp>
    </p:spTree>
    <p:extLst>
      <p:ext uri="{BB962C8B-B14F-4D97-AF65-F5344CB8AC3E}">
        <p14:creationId xmlns:p14="http://schemas.microsoft.com/office/powerpoint/2010/main" val="1295632949"/>
      </p:ext>
    </p:extLst>
  </p:cSld>
  <p:clrMapOvr>
    <a:masterClrMapping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05DBE-A8A8-4C3B-AD88-7EE25EC89073}" type="datetimeFigureOut">
              <a:rPr lang="cs-CZ" smtClean="0"/>
              <a:pPr/>
              <a:t>20.03.2017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E196-3B58-4698-B0F3-0C1A76E061A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0438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05DBE-A8A8-4C3B-AD88-7EE25EC89073}" type="datetimeFigureOut">
              <a:rPr lang="cs-CZ" smtClean="0"/>
              <a:pPr/>
              <a:t>20.03.2017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E196-3B58-4698-B0F3-0C1A76E061A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77240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datum 3"/>
          <p:cNvSpPr txBox="1">
            <a:spLocks/>
          </p:cNvSpPr>
          <p:nvPr userDrawn="1"/>
        </p:nvSpPr>
        <p:spPr>
          <a:xfrm>
            <a:off x="611560" y="44624"/>
            <a:ext cx="7920880" cy="13012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16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4000" dirty="0"/>
              <a:t>Děkuji</a:t>
            </a:r>
            <a:r>
              <a:rPr lang="cs-CZ" sz="4000" baseline="0" dirty="0"/>
              <a:t> za pozornost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864624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1143000"/>
          </a:xfr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pic>
        <p:nvPicPr>
          <p:cNvPr id="7" name="Picture 2" descr="C:\Users\xplhak\Desktop\filog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404664"/>
            <a:ext cx="974725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14"/>
          <p:cNvCxnSpPr/>
          <p:nvPr userDrawn="1"/>
        </p:nvCxnSpPr>
        <p:spPr>
          <a:xfrm>
            <a:off x="0" y="6453336"/>
            <a:ext cx="9144000" cy="1588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ástupný symbol pro datum 3"/>
          <p:cNvSpPr txBox="1">
            <a:spLocks/>
          </p:cNvSpPr>
          <p:nvPr userDrawn="1"/>
        </p:nvSpPr>
        <p:spPr>
          <a:xfrm>
            <a:off x="395536" y="6453336"/>
            <a:ext cx="37543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16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aseline="0" dirty="0">
                <a:solidFill>
                  <a:schemeClr val="accent6"/>
                </a:solidFill>
              </a:rPr>
              <a:t>PB169 Počítačové sítě a operační systémy </a:t>
            </a:r>
          </a:p>
        </p:txBody>
      </p:sp>
      <p:sp>
        <p:nvSpPr>
          <p:cNvPr id="11" name="Zástupný symbol pro datum 3"/>
          <p:cNvSpPr txBox="1">
            <a:spLocks/>
          </p:cNvSpPr>
          <p:nvPr userDrawn="1"/>
        </p:nvSpPr>
        <p:spPr>
          <a:xfrm>
            <a:off x="494184" y="6453336"/>
            <a:ext cx="82276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16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Snímek </a:t>
            </a:r>
            <a:fld id="{4C74E196-3B58-4698-B0F3-0C1A76E061A8}" type="slidenum">
              <a:rPr lang="cs-CZ" smtClean="0"/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lang="cs-CZ" dirty="0"/>
              <a:t> z </a:t>
            </a:r>
            <a:r>
              <a:rPr lang="en-US" dirty="0"/>
              <a:t>5</a:t>
            </a:r>
            <a:r>
              <a:rPr lang="cs-CZ" dirty="0"/>
              <a:t>4</a:t>
            </a:r>
            <a:r>
              <a:rPr lang="cs-CZ" baseline="0" dirty="0"/>
              <a:t> </a:t>
            </a:r>
            <a:endParaRPr lang="cs-CZ" dirty="0"/>
          </a:p>
        </p:txBody>
      </p:sp>
      <p:cxnSp>
        <p:nvCxnSpPr>
          <p:cNvPr id="12" name="Straight Connector 8"/>
          <p:cNvCxnSpPr/>
          <p:nvPr userDrawn="1"/>
        </p:nvCxnSpPr>
        <p:spPr>
          <a:xfrm>
            <a:off x="-36512" y="1483197"/>
            <a:ext cx="8572500" cy="1587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6219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05DBE-A8A8-4C3B-AD88-7EE25EC89073}" type="datetimeFigureOut">
              <a:rPr lang="cs-CZ" smtClean="0"/>
              <a:pPr/>
              <a:t>20.03.2017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E196-3B58-4698-B0F3-0C1A76E061A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7726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05DBE-A8A8-4C3B-AD88-7EE25EC89073}" type="datetimeFigureOut">
              <a:rPr lang="cs-CZ" smtClean="0"/>
              <a:pPr/>
              <a:t>20.03.2017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E196-3B58-4698-B0F3-0C1A76E061A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2260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05DBE-A8A8-4C3B-AD88-7EE25EC89073}" type="datetimeFigureOut">
              <a:rPr lang="cs-CZ" smtClean="0"/>
              <a:pPr/>
              <a:t>20.03.2017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E196-3B58-4698-B0F3-0C1A76E061A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325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05DBE-A8A8-4C3B-AD88-7EE25EC89073}" type="datetimeFigureOut">
              <a:rPr lang="cs-CZ" smtClean="0"/>
              <a:pPr/>
              <a:t>20.03.2017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E196-3B58-4698-B0F3-0C1A76E061A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8989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05DBE-A8A8-4C3B-AD88-7EE25EC89073}" type="datetimeFigureOut">
              <a:rPr lang="cs-CZ" smtClean="0"/>
              <a:pPr/>
              <a:t>20.03.2017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E196-3B58-4698-B0F3-0C1A76E061A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4880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05DBE-A8A8-4C3B-AD88-7EE25EC89073}" type="datetimeFigureOut">
              <a:rPr lang="cs-CZ" smtClean="0"/>
              <a:pPr/>
              <a:t>20.03.2017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E196-3B58-4698-B0F3-0C1A76E061A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0499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05DBE-A8A8-4C3B-AD88-7EE25EC89073}" type="datetimeFigureOut">
              <a:rPr lang="cs-CZ" smtClean="0"/>
              <a:pPr/>
              <a:t>20.03.2017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E196-3B58-4698-B0F3-0C1A76E061A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1411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05DBE-A8A8-4C3B-AD88-7EE25EC89073}" type="datetimeFigureOut">
              <a:rPr lang="cs-CZ" smtClean="0"/>
              <a:pPr/>
              <a:t>20.03.2017</a:t>
            </a:fld>
            <a:r>
              <a:rPr lang="cs-CZ"/>
              <a:t>, </a:t>
            </a:r>
            <a:r>
              <a:rPr lang="cs-CZ" dirty="0"/>
              <a:t>Jaromír Plhák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/>
              <a:t>Seminář z asistivních  technologií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42856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/>
              <a:t>Snímek </a:t>
            </a:r>
            <a:fld id="{4C74E196-3B58-4698-B0F3-0C1A76E061A8}" type="slidenum">
              <a:rPr lang="cs-CZ" smtClean="0"/>
              <a:pPr/>
              <a:t>‹#›</a:t>
            </a:fld>
            <a:r>
              <a:rPr lang="cs-CZ" dirty="0"/>
              <a:t> z </a:t>
            </a:r>
          </a:p>
        </p:txBody>
      </p:sp>
    </p:spTree>
    <p:extLst>
      <p:ext uri="{BB962C8B-B14F-4D97-AF65-F5344CB8AC3E}">
        <p14:creationId xmlns:p14="http://schemas.microsoft.com/office/powerpoint/2010/main" val="4051616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8.pn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13" Type="http://schemas.openxmlformats.org/officeDocument/2006/relationships/image" Target="file:///\\Bart\zriha\biop\logo17.jpg" TargetMode="External"/><Relationship Id="rId3" Type="http://schemas.openxmlformats.org/officeDocument/2006/relationships/image" Target="file:///\\Bart\zriha\biop\logo13.jpg" TargetMode="External"/><Relationship Id="rId7" Type="http://schemas.openxmlformats.org/officeDocument/2006/relationships/image" Target="file:///\\Bart\zriha\biop\logo22.jpg" TargetMode="External"/><Relationship Id="rId12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11" Type="http://schemas.openxmlformats.org/officeDocument/2006/relationships/image" Target="file:///\\Bart\zriha\biop\logo21.jpg" TargetMode="External"/><Relationship Id="rId5" Type="http://schemas.openxmlformats.org/officeDocument/2006/relationships/image" Target="file:///\\Bart\zriha\biop\logo15.jpg" TargetMode="External"/><Relationship Id="rId10" Type="http://schemas.openxmlformats.org/officeDocument/2006/relationships/image" Target="../media/image15.jpeg"/><Relationship Id="rId4" Type="http://schemas.openxmlformats.org/officeDocument/2006/relationships/image" Target="../media/image12.jpeg"/><Relationship Id="rId9" Type="http://schemas.openxmlformats.org/officeDocument/2006/relationships/image" Target="file:///\\Bart\zriha\biop\voice.jpg" TargetMode="Externa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Bezpečnost v informačních technologiích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cs-CZ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1268413"/>
            <a:ext cx="8572500" cy="1587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13010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latin typeface="Akzidenz Grotesk BE Bold" pitchFamily="34" charset="0"/>
              </a:rPr>
              <a:t>Co je </a:t>
            </a:r>
            <a:r>
              <a:rPr lang="cs-CZ" altLang="cs-CZ" dirty="0" err="1">
                <a:latin typeface="Akzidenz Grotesk BE Bold" pitchFamily="34" charset="0"/>
              </a:rPr>
              <a:t>hašování</a:t>
            </a:r>
            <a:r>
              <a:rPr lang="cs-CZ" altLang="cs-CZ" dirty="0">
                <a:latin typeface="Akzidenz Grotesk BE Bold" pitchFamily="34" charset="0"/>
              </a:rPr>
              <a:t> (</a:t>
            </a:r>
            <a:r>
              <a:rPr lang="cs-CZ" altLang="cs-CZ" dirty="0" err="1">
                <a:latin typeface="Akzidenz Grotesk BE Bold" pitchFamily="34" charset="0"/>
              </a:rPr>
              <a:t>hashování</a:t>
            </a:r>
            <a:r>
              <a:rPr lang="cs-CZ" altLang="cs-CZ" dirty="0">
                <a:latin typeface="Akzidenz Grotesk BE Bold" pitchFamily="34" charset="0"/>
              </a:rPr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“Otisk dat”</a:t>
            </a:r>
          </a:p>
          <a:p>
            <a:pPr lvl="1"/>
            <a:r>
              <a:rPr lang="cs-CZ" dirty="0"/>
              <a:t>Malý a jedinečný reprezentant jakkoliv velkých dat</a:t>
            </a:r>
          </a:p>
          <a:p>
            <a:pPr lvl="1"/>
            <a:r>
              <a:rPr lang="cs-CZ" dirty="0"/>
              <a:t>01:A0:7D:2B:76:52:67:05:EC:43:6F:B3:68:CE:20:E7</a:t>
            </a:r>
          </a:p>
          <a:p>
            <a:r>
              <a:rPr lang="cs-CZ" dirty="0" err="1"/>
              <a:t>Hašovací</a:t>
            </a:r>
            <a:r>
              <a:rPr lang="cs-CZ" dirty="0"/>
              <a:t> funkce</a:t>
            </a:r>
          </a:p>
          <a:p>
            <a:pPr lvl="1"/>
            <a:r>
              <a:rPr lang="cs-CZ" dirty="0"/>
              <a:t>Jednosměrnost, </a:t>
            </a:r>
            <a:r>
              <a:rPr lang="cs-CZ" dirty="0" err="1"/>
              <a:t>bezkoliznost</a:t>
            </a:r>
            <a:endParaRPr lang="cs-CZ" dirty="0"/>
          </a:p>
          <a:p>
            <a:pPr lvl="1"/>
            <a:r>
              <a:rPr lang="cs-CZ" dirty="0"/>
              <a:t>Dnes považovány za bezpečné – SHA-256 a verze vyšší </a:t>
            </a:r>
          </a:p>
          <a:p>
            <a:pPr lvl="1"/>
            <a:r>
              <a:rPr lang="cs-CZ" dirty="0"/>
              <a:t>Nedostatečně bezpečné – SHA-1 (160 bit), MD5 (128 bit)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69150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 err="1"/>
              <a:t>Obvykl</a:t>
            </a:r>
            <a:r>
              <a:rPr lang="cs-CZ" altLang="cs-CZ" dirty="0"/>
              <a:t>é označení činitelů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362200" y="1752600"/>
            <a:ext cx="2057400" cy="2057400"/>
            <a:chOff x="288" y="1056"/>
            <a:chExt cx="1296" cy="1296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1056"/>
              <a:ext cx="1296" cy="12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288" y="1104"/>
              <a:ext cx="5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altLang="cs-CZ" b="1">
                  <a:latin typeface="Akzidenz Grotesk BE Bold" pitchFamily="34" charset="0"/>
                </a:rPr>
                <a:t>Alice</a:t>
              </a:r>
              <a:endParaRPr lang="en-GB" altLang="cs-CZ" sz="2400" b="1">
                <a:latin typeface="Akzidenz Grotesk BE Bold" pitchFamily="34" charset="0"/>
              </a:endParaRPr>
            </a:p>
          </p:txBody>
        </p:sp>
      </p:grp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4876800" y="3886200"/>
            <a:ext cx="381000" cy="533400"/>
          </a:xfrm>
          <a:prstGeom prst="upDownArrow">
            <a:avLst>
              <a:gd name="adj1" fmla="val 50000"/>
              <a:gd name="adj2" fmla="val 28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4343400" y="3200400"/>
            <a:ext cx="3886200" cy="2057400"/>
            <a:chOff x="2976" y="2640"/>
            <a:chExt cx="2448" cy="1296"/>
          </a:xfrm>
        </p:grpSpPr>
        <p:grpSp>
          <p:nvGrpSpPr>
            <p:cNvPr id="9" name="Group 8"/>
            <p:cNvGrpSpPr>
              <a:grpSpLocks/>
            </p:cNvGrpSpPr>
            <p:nvPr/>
          </p:nvGrpSpPr>
          <p:grpSpPr bwMode="auto">
            <a:xfrm>
              <a:off x="4080" y="2640"/>
              <a:ext cx="1344" cy="1296"/>
              <a:chOff x="4176" y="2640"/>
              <a:chExt cx="1344" cy="1296"/>
            </a:xfrm>
          </p:grpSpPr>
          <p:pic>
            <p:nvPicPr>
              <p:cNvPr id="11" name="Picture 9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76" y="2640"/>
                <a:ext cx="1296" cy="12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2" name="Text Box 10"/>
              <p:cNvSpPr txBox="1">
                <a:spLocks noChangeArrowheads="1"/>
              </p:cNvSpPr>
              <p:nvPr/>
            </p:nvSpPr>
            <p:spPr bwMode="auto">
              <a:xfrm>
                <a:off x="5088" y="2640"/>
                <a:ext cx="43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altLang="cs-CZ" b="1">
                    <a:latin typeface="Akzidenz Grotesk BE Light" pitchFamily="34" charset="0"/>
                  </a:rPr>
                  <a:t>Bob</a:t>
                </a:r>
                <a:endParaRPr lang="en-GB" altLang="cs-CZ" sz="2400" b="1">
                  <a:latin typeface="Times New Roman" pitchFamily="18" charset="0"/>
                </a:endParaRPr>
              </a:p>
            </p:txBody>
          </p:sp>
        </p:grpSp>
        <p:sp>
          <p:nvSpPr>
            <p:cNvPr id="10" name="AutoShape 11"/>
            <p:cNvSpPr>
              <a:spLocks noChangeArrowheads="1"/>
            </p:cNvSpPr>
            <p:nvPr/>
          </p:nvSpPr>
          <p:spPr bwMode="auto">
            <a:xfrm rot="1800000">
              <a:off x="2976" y="2640"/>
              <a:ext cx="1392" cy="288"/>
            </a:xfrm>
            <a:prstGeom prst="leftRightArrow">
              <a:avLst>
                <a:gd name="adj1" fmla="val 50000"/>
                <a:gd name="adj2" fmla="val 96667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cs-CZ"/>
            </a:p>
          </p:txBody>
        </p:sp>
      </p:grpSp>
      <p:pic>
        <p:nvPicPr>
          <p:cNvPr id="13" name="Picture 12" descr="PE02484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419600"/>
            <a:ext cx="1863725" cy="196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2819400" y="6019800"/>
            <a:ext cx="590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cs-CZ" b="1">
                <a:latin typeface="Akzidenz Grotesk BE" pitchFamily="34" charset="0"/>
              </a:rPr>
              <a:t>Ev</a:t>
            </a:r>
            <a:r>
              <a:rPr lang="cs-CZ" altLang="cs-CZ" b="1">
                <a:latin typeface="Akzidenz Grotesk BE" pitchFamily="34" charset="0"/>
              </a:rPr>
              <a:t>a</a:t>
            </a:r>
            <a:endParaRPr lang="en-US" altLang="cs-CZ" b="1">
              <a:latin typeface="Akzidenz Grotesk B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3163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ChangeArrowheads="1"/>
          </p:cNvSpPr>
          <p:nvPr/>
        </p:nvSpPr>
        <p:spPr bwMode="auto">
          <a:xfrm>
            <a:off x="2043113" y="3638550"/>
            <a:ext cx="1201737" cy="976313"/>
          </a:xfrm>
          <a:prstGeom prst="rect">
            <a:avLst/>
          </a:prstGeom>
          <a:solidFill>
            <a:srgbClr val="800040"/>
          </a:solidFill>
          <a:ln w="762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875" name="Rectangle 3"/>
          <p:cNvSpPr>
            <a:spLocks noChangeArrowheads="1"/>
          </p:cNvSpPr>
          <p:nvPr/>
        </p:nvSpPr>
        <p:spPr bwMode="auto">
          <a:xfrm>
            <a:off x="2041525" y="3635375"/>
            <a:ext cx="1203325" cy="977900"/>
          </a:xfrm>
          <a:prstGeom prst="rect">
            <a:avLst/>
          </a:prstGeom>
          <a:solidFill>
            <a:srgbClr val="FF99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876" name="Rectangle 4"/>
          <p:cNvSpPr>
            <a:spLocks noChangeArrowheads="1"/>
          </p:cNvSpPr>
          <p:nvPr/>
        </p:nvSpPr>
        <p:spPr bwMode="auto">
          <a:xfrm>
            <a:off x="2133600" y="3657600"/>
            <a:ext cx="1114425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050" tIns="26988" rIns="19050" bIns="26988"/>
          <a:lstStyle>
            <a:lvl1pPr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452438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904875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357313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80975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2669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7241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1813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6385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hangingPunct="0">
              <a:lnSpc>
                <a:spcPts val="3300"/>
              </a:lnSpc>
            </a:pPr>
            <a:r>
              <a:rPr lang="en-US" altLang="cs-CZ">
                <a:latin typeface="Industria Solid" charset="0"/>
              </a:rPr>
              <a:t>Šifrovací</a:t>
            </a:r>
          </a:p>
          <a:p>
            <a:pPr algn="ctr" eaLnBrk="0" hangingPunct="0">
              <a:lnSpc>
                <a:spcPts val="3300"/>
              </a:lnSpc>
            </a:pPr>
            <a:r>
              <a:rPr lang="en-US" altLang="cs-CZ">
                <a:latin typeface="Industria Solid" charset="0"/>
              </a:rPr>
              <a:t>algoritmus</a:t>
            </a:r>
            <a:r>
              <a:rPr lang="en-US" altLang="cs-CZ" sz="2000">
                <a:latin typeface="Industria Solid" charset="0"/>
              </a:rPr>
              <a:t> </a:t>
            </a:r>
          </a:p>
        </p:txBody>
      </p:sp>
      <p:sp>
        <p:nvSpPr>
          <p:cNvPr id="207877" name="Rectangle 5"/>
          <p:cNvSpPr>
            <a:spLocks noChangeArrowheads="1"/>
          </p:cNvSpPr>
          <p:nvPr/>
        </p:nvSpPr>
        <p:spPr bwMode="auto">
          <a:xfrm>
            <a:off x="4962525" y="3638550"/>
            <a:ext cx="1201738" cy="976313"/>
          </a:xfrm>
          <a:prstGeom prst="rect">
            <a:avLst/>
          </a:prstGeom>
          <a:solidFill>
            <a:srgbClr val="800040"/>
          </a:solidFill>
          <a:ln w="762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878" name="Rectangle 6"/>
          <p:cNvSpPr>
            <a:spLocks noChangeArrowheads="1"/>
          </p:cNvSpPr>
          <p:nvPr/>
        </p:nvSpPr>
        <p:spPr bwMode="auto">
          <a:xfrm>
            <a:off x="4960938" y="3635375"/>
            <a:ext cx="1201737" cy="977900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879" name="Rectangle 7"/>
          <p:cNvSpPr>
            <a:spLocks noChangeArrowheads="1"/>
          </p:cNvSpPr>
          <p:nvPr/>
        </p:nvSpPr>
        <p:spPr bwMode="auto">
          <a:xfrm>
            <a:off x="5029200" y="3657600"/>
            <a:ext cx="1114425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050" tIns="26988" rIns="19050" bIns="26988"/>
          <a:lstStyle>
            <a:lvl1pPr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452438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904875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357313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80975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2669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7241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1813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6385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hangingPunct="0">
              <a:lnSpc>
                <a:spcPts val="3300"/>
              </a:lnSpc>
            </a:pPr>
            <a:r>
              <a:rPr lang="en-US" altLang="cs-CZ">
                <a:latin typeface="Industria Solid" charset="0"/>
              </a:rPr>
              <a:t>Dešifrovací</a:t>
            </a:r>
          </a:p>
          <a:p>
            <a:pPr algn="ctr" eaLnBrk="0" hangingPunct="0">
              <a:lnSpc>
                <a:spcPts val="3300"/>
              </a:lnSpc>
            </a:pPr>
            <a:r>
              <a:rPr lang="en-US" altLang="cs-CZ">
                <a:latin typeface="Industria Solid" charset="0"/>
              </a:rPr>
              <a:t>algoritmus</a:t>
            </a:r>
          </a:p>
        </p:txBody>
      </p:sp>
      <p:sp>
        <p:nvSpPr>
          <p:cNvPr id="207880" name="Line 8"/>
          <p:cNvSpPr>
            <a:spLocks noChangeShapeType="1"/>
          </p:cNvSpPr>
          <p:nvPr/>
        </p:nvSpPr>
        <p:spPr bwMode="auto">
          <a:xfrm>
            <a:off x="727075" y="4149725"/>
            <a:ext cx="1239838" cy="0"/>
          </a:xfrm>
          <a:prstGeom prst="line">
            <a:avLst/>
          </a:prstGeom>
          <a:noFill/>
          <a:ln w="76200">
            <a:solidFill>
              <a:srgbClr val="FFBB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881" name="Line 9"/>
          <p:cNvSpPr>
            <a:spLocks noChangeShapeType="1"/>
          </p:cNvSpPr>
          <p:nvPr/>
        </p:nvSpPr>
        <p:spPr bwMode="auto">
          <a:xfrm>
            <a:off x="3319463" y="4149725"/>
            <a:ext cx="1577975" cy="0"/>
          </a:xfrm>
          <a:prstGeom prst="line">
            <a:avLst/>
          </a:prstGeom>
          <a:noFill/>
          <a:ln w="76200">
            <a:solidFill>
              <a:srgbClr val="FFBB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882" name="Line 10"/>
          <p:cNvSpPr>
            <a:spLocks noChangeShapeType="1"/>
          </p:cNvSpPr>
          <p:nvPr/>
        </p:nvSpPr>
        <p:spPr bwMode="auto">
          <a:xfrm>
            <a:off x="6237288" y="4149725"/>
            <a:ext cx="1241425" cy="0"/>
          </a:xfrm>
          <a:prstGeom prst="line">
            <a:avLst/>
          </a:prstGeom>
          <a:noFill/>
          <a:ln w="76200">
            <a:solidFill>
              <a:srgbClr val="FFBB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207883" name="Group 11"/>
          <p:cNvGrpSpPr>
            <a:grpSpLocks/>
          </p:cNvGrpSpPr>
          <p:nvPr/>
        </p:nvGrpSpPr>
        <p:grpSpPr bwMode="auto">
          <a:xfrm>
            <a:off x="3757613" y="2132013"/>
            <a:ext cx="677862" cy="350837"/>
            <a:chOff x="2367" y="1343"/>
            <a:chExt cx="427" cy="221"/>
          </a:xfrm>
        </p:grpSpPr>
        <p:sp>
          <p:nvSpPr>
            <p:cNvPr id="207884" name="Oval 12"/>
            <p:cNvSpPr>
              <a:spLocks noChangeArrowheads="1"/>
            </p:cNvSpPr>
            <p:nvPr/>
          </p:nvSpPr>
          <p:spPr bwMode="auto">
            <a:xfrm>
              <a:off x="2368" y="1344"/>
              <a:ext cx="197" cy="220"/>
            </a:xfrm>
            <a:prstGeom prst="ellipse">
              <a:avLst/>
            </a:prstGeom>
            <a:solidFill>
              <a:srgbClr val="FFBB00"/>
            </a:solidFill>
            <a:ln w="762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7885" name="Rectangle 13"/>
            <p:cNvSpPr>
              <a:spLocks noChangeArrowheads="1"/>
            </p:cNvSpPr>
            <p:nvPr/>
          </p:nvSpPr>
          <p:spPr bwMode="auto">
            <a:xfrm>
              <a:off x="2479" y="1415"/>
              <a:ext cx="315" cy="63"/>
            </a:xfrm>
            <a:prstGeom prst="rect">
              <a:avLst/>
            </a:prstGeom>
            <a:solidFill>
              <a:srgbClr val="FFBB00"/>
            </a:solidFill>
            <a:ln w="762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207886" name="Group 14"/>
            <p:cNvGrpSpPr>
              <a:grpSpLocks/>
            </p:cNvGrpSpPr>
            <p:nvPr/>
          </p:nvGrpSpPr>
          <p:grpSpPr bwMode="auto">
            <a:xfrm>
              <a:off x="2645" y="1439"/>
              <a:ext cx="133" cy="118"/>
              <a:chOff x="2645" y="1439"/>
              <a:chExt cx="133" cy="118"/>
            </a:xfrm>
          </p:grpSpPr>
          <p:sp>
            <p:nvSpPr>
              <p:cNvPr id="207887" name="Rectangle 15"/>
              <p:cNvSpPr>
                <a:spLocks noChangeArrowheads="1"/>
              </p:cNvSpPr>
              <p:nvPr/>
            </p:nvSpPr>
            <p:spPr bwMode="auto">
              <a:xfrm>
                <a:off x="2731" y="1439"/>
                <a:ext cx="47" cy="118"/>
              </a:xfrm>
              <a:prstGeom prst="rect">
                <a:avLst/>
              </a:prstGeom>
              <a:solidFill>
                <a:srgbClr val="FFBB00"/>
              </a:solidFill>
              <a:ln w="762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7888" name="Rectangle 16"/>
              <p:cNvSpPr>
                <a:spLocks noChangeArrowheads="1"/>
              </p:cNvSpPr>
              <p:nvPr/>
            </p:nvSpPr>
            <p:spPr bwMode="auto">
              <a:xfrm>
                <a:off x="2645" y="1439"/>
                <a:ext cx="54" cy="118"/>
              </a:xfrm>
              <a:prstGeom prst="rect">
                <a:avLst/>
              </a:prstGeom>
              <a:solidFill>
                <a:srgbClr val="FFBB00"/>
              </a:solidFill>
              <a:ln w="762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207889" name="Oval 17"/>
            <p:cNvSpPr>
              <a:spLocks noChangeArrowheads="1"/>
            </p:cNvSpPr>
            <p:nvPr/>
          </p:nvSpPr>
          <p:spPr bwMode="auto">
            <a:xfrm>
              <a:off x="2367" y="1343"/>
              <a:ext cx="197" cy="221"/>
            </a:xfrm>
            <a:prstGeom prst="ellipse">
              <a:avLst/>
            </a:prstGeom>
            <a:solidFill>
              <a:srgbClr val="E3E3E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7890" name="Rectangle 18"/>
            <p:cNvSpPr>
              <a:spLocks noChangeArrowheads="1"/>
            </p:cNvSpPr>
            <p:nvPr/>
          </p:nvSpPr>
          <p:spPr bwMode="auto">
            <a:xfrm>
              <a:off x="2478" y="1414"/>
              <a:ext cx="315" cy="63"/>
            </a:xfrm>
            <a:prstGeom prst="rect">
              <a:avLst/>
            </a:prstGeom>
            <a:solidFill>
              <a:srgbClr val="E3E3E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207891" name="Group 19"/>
            <p:cNvGrpSpPr>
              <a:grpSpLocks/>
            </p:cNvGrpSpPr>
            <p:nvPr/>
          </p:nvGrpSpPr>
          <p:grpSpPr bwMode="auto">
            <a:xfrm>
              <a:off x="2643" y="1437"/>
              <a:ext cx="134" cy="119"/>
              <a:chOff x="2643" y="1437"/>
              <a:chExt cx="134" cy="119"/>
            </a:xfrm>
          </p:grpSpPr>
          <p:sp>
            <p:nvSpPr>
              <p:cNvPr id="207892" name="Rectangle 20"/>
              <p:cNvSpPr>
                <a:spLocks noChangeArrowheads="1"/>
              </p:cNvSpPr>
              <p:nvPr/>
            </p:nvSpPr>
            <p:spPr bwMode="auto">
              <a:xfrm>
                <a:off x="2730" y="1437"/>
                <a:ext cx="47" cy="119"/>
              </a:xfrm>
              <a:prstGeom prst="rect">
                <a:avLst/>
              </a:prstGeom>
              <a:solidFill>
                <a:srgbClr val="E3E3E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7893" name="Rectangle 21"/>
              <p:cNvSpPr>
                <a:spLocks noChangeArrowheads="1"/>
              </p:cNvSpPr>
              <p:nvPr/>
            </p:nvSpPr>
            <p:spPr bwMode="auto">
              <a:xfrm>
                <a:off x="2643" y="1437"/>
                <a:ext cx="56" cy="119"/>
              </a:xfrm>
              <a:prstGeom prst="rect">
                <a:avLst/>
              </a:prstGeom>
              <a:solidFill>
                <a:srgbClr val="E3E3E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207894" name="Oval 22"/>
            <p:cNvSpPr>
              <a:spLocks noChangeArrowheads="1"/>
            </p:cNvSpPr>
            <p:nvPr/>
          </p:nvSpPr>
          <p:spPr bwMode="auto">
            <a:xfrm>
              <a:off x="2414" y="1414"/>
              <a:ext cx="56" cy="71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07895" name="Line 23"/>
          <p:cNvSpPr>
            <a:spLocks noChangeShapeType="1"/>
          </p:cNvSpPr>
          <p:nvPr/>
        </p:nvSpPr>
        <p:spPr bwMode="auto">
          <a:xfrm>
            <a:off x="2655888" y="2306638"/>
            <a:ext cx="0" cy="1190625"/>
          </a:xfrm>
          <a:prstGeom prst="line">
            <a:avLst/>
          </a:prstGeom>
          <a:noFill/>
          <a:ln w="76200">
            <a:solidFill>
              <a:srgbClr val="FFBB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896" name="Line 24"/>
          <p:cNvSpPr>
            <a:spLocks noChangeShapeType="1"/>
          </p:cNvSpPr>
          <p:nvPr/>
        </p:nvSpPr>
        <p:spPr bwMode="auto">
          <a:xfrm flipH="1">
            <a:off x="4610100" y="2306638"/>
            <a:ext cx="901700" cy="0"/>
          </a:xfrm>
          <a:prstGeom prst="line">
            <a:avLst/>
          </a:prstGeom>
          <a:noFill/>
          <a:ln w="76200">
            <a:solidFill>
              <a:srgbClr val="FFBB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897" name="Line 25"/>
          <p:cNvSpPr>
            <a:spLocks noChangeShapeType="1"/>
          </p:cNvSpPr>
          <p:nvPr/>
        </p:nvSpPr>
        <p:spPr bwMode="auto">
          <a:xfrm>
            <a:off x="5586413" y="2306638"/>
            <a:ext cx="0" cy="1190625"/>
          </a:xfrm>
          <a:prstGeom prst="line">
            <a:avLst/>
          </a:prstGeom>
          <a:noFill/>
          <a:ln w="76200">
            <a:solidFill>
              <a:srgbClr val="FFBB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898" name="Line 26"/>
          <p:cNvSpPr>
            <a:spLocks noChangeShapeType="1"/>
          </p:cNvSpPr>
          <p:nvPr/>
        </p:nvSpPr>
        <p:spPr bwMode="auto">
          <a:xfrm flipH="1">
            <a:off x="2655888" y="2306638"/>
            <a:ext cx="901700" cy="0"/>
          </a:xfrm>
          <a:prstGeom prst="line">
            <a:avLst/>
          </a:prstGeom>
          <a:noFill/>
          <a:ln w="76200">
            <a:solidFill>
              <a:srgbClr val="FFBB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899" name="Rectangle 27"/>
          <p:cNvSpPr>
            <a:spLocks noChangeArrowheads="1"/>
          </p:cNvSpPr>
          <p:nvPr/>
        </p:nvSpPr>
        <p:spPr bwMode="auto">
          <a:xfrm>
            <a:off x="3346450" y="2509838"/>
            <a:ext cx="1503363" cy="66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050" tIns="26988" rIns="19050" bIns="26988"/>
          <a:lstStyle>
            <a:lvl1pPr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452438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904875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357313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80975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2669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7241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1813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6385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hangingPunct="0">
              <a:lnSpc>
                <a:spcPts val="3300"/>
              </a:lnSpc>
            </a:pPr>
            <a:r>
              <a:rPr lang="en-US" altLang="cs-CZ" sz="3000">
                <a:latin typeface="Industria Solid" charset="0"/>
              </a:rPr>
              <a:t>Tajn</a:t>
            </a:r>
            <a:r>
              <a:rPr lang="cs-CZ" altLang="cs-CZ" sz="3000">
                <a:latin typeface="Industria Solid" charset="0"/>
              </a:rPr>
              <a:t>ý klíč</a:t>
            </a:r>
            <a:endParaRPr lang="en-US" altLang="cs-CZ" sz="3000">
              <a:latin typeface="Industria Solid" charset="0"/>
            </a:endParaRPr>
          </a:p>
        </p:txBody>
      </p:sp>
      <p:sp>
        <p:nvSpPr>
          <p:cNvPr id="207900" name="Rectangle 28"/>
          <p:cNvSpPr>
            <a:spLocks noChangeArrowheads="1"/>
          </p:cNvSpPr>
          <p:nvPr/>
        </p:nvSpPr>
        <p:spPr bwMode="auto">
          <a:xfrm>
            <a:off x="390525" y="4302125"/>
            <a:ext cx="17526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050" tIns="26988" rIns="19050" bIns="26988"/>
          <a:lstStyle>
            <a:lvl1pPr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452438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904875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357313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80975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2669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7241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1813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6385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hangingPunct="0">
              <a:lnSpc>
                <a:spcPts val="2100"/>
              </a:lnSpc>
            </a:pPr>
            <a:r>
              <a:rPr lang="cs-CZ" altLang="cs-CZ">
                <a:latin typeface="AGaramond" charset="0"/>
              </a:rPr>
              <a:t>Otevř. text</a:t>
            </a:r>
            <a:endParaRPr lang="en-US" altLang="cs-CZ">
              <a:latin typeface="AGaramond" charset="0"/>
            </a:endParaRPr>
          </a:p>
        </p:txBody>
      </p:sp>
      <p:sp>
        <p:nvSpPr>
          <p:cNvPr id="207901" name="Rectangle 29"/>
          <p:cNvSpPr>
            <a:spLocks noChangeArrowheads="1"/>
          </p:cNvSpPr>
          <p:nvPr/>
        </p:nvSpPr>
        <p:spPr bwMode="auto">
          <a:xfrm>
            <a:off x="3308350" y="4302125"/>
            <a:ext cx="141605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050" tIns="26988" rIns="19050" bIns="26988"/>
          <a:lstStyle>
            <a:lvl1pPr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452438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904875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357313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80975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2669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7241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1813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6385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hangingPunct="0">
              <a:lnSpc>
                <a:spcPts val="2100"/>
              </a:lnSpc>
            </a:pPr>
            <a:r>
              <a:rPr lang="cs-CZ" altLang="cs-CZ">
                <a:latin typeface="AGaramond" charset="0"/>
              </a:rPr>
              <a:t>Zašifr. text</a:t>
            </a:r>
            <a:endParaRPr lang="en-US" altLang="cs-CZ">
              <a:latin typeface="AGaramond" charset="0"/>
            </a:endParaRPr>
          </a:p>
        </p:txBody>
      </p:sp>
      <p:sp>
        <p:nvSpPr>
          <p:cNvPr id="207902" name="Rectangle 30"/>
          <p:cNvSpPr>
            <a:spLocks noChangeArrowheads="1"/>
          </p:cNvSpPr>
          <p:nvPr/>
        </p:nvSpPr>
        <p:spPr bwMode="auto">
          <a:xfrm>
            <a:off x="6058172" y="4302125"/>
            <a:ext cx="1754188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050" tIns="26988" rIns="19050" bIns="26988"/>
          <a:lstStyle>
            <a:lvl1pPr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452438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904875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357313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80975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2669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7241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1813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6385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hangingPunct="0">
              <a:lnSpc>
                <a:spcPts val="2100"/>
              </a:lnSpc>
            </a:pPr>
            <a:r>
              <a:rPr lang="cs-CZ" altLang="cs-CZ" dirty="0" err="1">
                <a:latin typeface="AGaramond" charset="0"/>
              </a:rPr>
              <a:t>Otevř</a:t>
            </a:r>
            <a:r>
              <a:rPr lang="cs-CZ" altLang="cs-CZ" dirty="0">
                <a:latin typeface="AGaramond" charset="0"/>
              </a:rPr>
              <a:t>. text</a:t>
            </a:r>
            <a:endParaRPr lang="en-US" altLang="cs-CZ" dirty="0">
              <a:latin typeface="AGaramond" charset="0"/>
            </a:endParaRPr>
          </a:p>
        </p:txBody>
      </p:sp>
      <p:sp>
        <p:nvSpPr>
          <p:cNvPr id="207903" name="Rectangle 31"/>
          <p:cNvSpPr>
            <a:spLocks noChangeArrowheads="1"/>
          </p:cNvSpPr>
          <p:nvPr/>
        </p:nvSpPr>
        <p:spPr bwMode="auto">
          <a:xfrm>
            <a:off x="6622529" y="5930478"/>
            <a:ext cx="2379662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050" tIns="26988" rIns="19050" bIns="26988"/>
          <a:lstStyle>
            <a:lvl1pPr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452438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904875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357313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80975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2669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7241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1813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6385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hangingPunct="0">
              <a:lnSpc>
                <a:spcPts val="1400"/>
              </a:lnSpc>
            </a:pPr>
            <a:r>
              <a:rPr lang="en-US" altLang="cs-CZ" sz="1200" dirty="0" err="1">
                <a:solidFill>
                  <a:srgbClr val="000000"/>
                </a:solidFill>
              </a:rPr>
              <a:t>Převzato</a:t>
            </a:r>
            <a:r>
              <a:rPr lang="en-US" altLang="cs-CZ" sz="1200" dirty="0">
                <a:solidFill>
                  <a:srgbClr val="000000"/>
                </a:solidFill>
              </a:rPr>
              <a:t> z: </a:t>
            </a:r>
            <a:r>
              <a:rPr lang="en-US" altLang="cs-CZ" sz="1200" i="1" dirty="0">
                <a:solidFill>
                  <a:srgbClr val="000000"/>
                </a:solidFill>
              </a:rPr>
              <a:t>Network and </a:t>
            </a:r>
            <a:br>
              <a:rPr lang="en-US" altLang="cs-CZ" sz="1200" i="1" dirty="0">
                <a:solidFill>
                  <a:srgbClr val="000000"/>
                </a:solidFill>
              </a:rPr>
            </a:br>
            <a:r>
              <a:rPr lang="en-US" altLang="cs-CZ" sz="1200" i="1" dirty="0">
                <a:solidFill>
                  <a:srgbClr val="000000"/>
                </a:solidFill>
              </a:rPr>
              <a:t>Internetwork Security</a:t>
            </a:r>
            <a:r>
              <a:rPr lang="en-US" altLang="cs-CZ" sz="1200" dirty="0">
                <a:solidFill>
                  <a:srgbClr val="000000"/>
                </a:solidFill>
              </a:rPr>
              <a:t> (Stallings)</a:t>
            </a:r>
          </a:p>
        </p:txBody>
      </p:sp>
      <p:sp>
        <p:nvSpPr>
          <p:cNvPr id="207904" name="Rectangle 3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>
            <a:normAutofit fontScale="90000"/>
          </a:bodyPr>
          <a:lstStyle/>
          <a:p>
            <a:r>
              <a:rPr lang="en-US" altLang="cs-CZ" dirty="0" err="1"/>
              <a:t>Zjednodušený</a:t>
            </a:r>
            <a:r>
              <a:rPr lang="en-US" altLang="cs-CZ" dirty="0"/>
              <a:t> model</a:t>
            </a:r>
            <a:r>
              <a:rPr lang="cs-CZ" altLang="cs-CZ" dirty="0"/>
              <a:t> </a:t>
            </a:r>
            <a:r>
              <a:rPr lang="en-US" altLang="cs-CZ" dirty="0" err="1"/>
              <a:t>konvenčního</a:t>
            </a:r>
            <a:r>
              <a:rPr lang="en-US" altLang="cs-CZ" dirty="0"/>
              <a:t> </a:t>
            </a:r>
            <a:r>
              <a:rPr lang="en-US" altLang="cs-CZ" dirty="0" err="1"/>
              <a:t>šifrování</a:t>
            </a: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1570790261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ChangeArrowheads="1"/>
          </p:cNvSpPr>
          <p:nvPr/>
        </p:nvSpPr>
        <p:spPr bwMode="auto">
          <a:xfrm>
            <a:off x="2519363" y="4176713"/>
            <a:ext cx="1201737" cy="977900"/>
          </a:xfrm>
          <a:prstGeom prst="rect">
            <a:avLst/>
          </a:prstGeom>
          <a:solidFill>
            <a:srgbClr val="800040"/>
          </a:solidFill>
          <a:ln w="762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8899" name="Rectangle 3"/>
          <p:cNvSpPr>
            <a:spLocks noChangeArrowheads="1"/>
          </p:cNvSpPr>
          <p:nvPr/>
        </p:nvSpPr>
        <p:spPr bwMode="auto">
          <a:xfrm>
            <a:off x="2517775" y="4175125"/>
            <a:ext cx="1201738" cy="977900"/>
          </a:xfrm>
          <a:prstGeom prst="rect">
            <a:avLst/>
          </a:prstGeom>
          <a:solidFill>
            <a:srgbClr val="FF99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8900" name="Rectangle 4"/>
          <p:cNvSpPr>
            <a:spLocks noChangeArrowheads="1"/>
          </p:cNvSpPr>
          <p:nvPr/>
        </p:nvSpPr>
        <p:spPr bwMode="auto">
          <a:xfrm>
            <a:off x="2590800" y="4191000"/>
            <a:ext cx="1114425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050" tIns="26988" rIns="19050" bIns="26988"/>
          <a:lstStyle>
            <a:lvl1pPr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452438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904875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357313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80975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2669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7241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1813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6385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hangingPunct="0">
              <a:lnSpc>
                <a:spcPts val="3300"/>
              </a:lnSpc>
            </a:pPr>
            <a:r>
              <a:rPr lang="en-US" altLang="cs-CZ">
                <a:latin typeface="Industria Solid" charset="0"/>
              </a:rPr>
              <a:t>Šifrovací</a:t>
            </a:r>
          </a:p>
          <a:p>
            <a:pPr algn="ctr" eaLnBrk="0" hangingPunct="0">
              <a:lnSpc>
                <a:spcPts val="3300"/>
              </a:lnSpc>
            </a:pPr>
            <a:r>
              <a:rPr lang="en-US" altLang="cs-CZ">
                <a:latin typeface="Industria Solid" charset="0"/>
              </a:rPr>
              <a:t>algoritmus</a:t>
            </a:r>
          </a:p>
        </p:txBody>
      </p:sp>
      <p:sp>
        <p:nvSpPr>
          <p:cNvPr id="208901" name="Rectangle 5"/>
          <p:cNvSpPr>
            <a:spLocks noChangeArrowheads="1"/>
          </p:cNvSpPr>
          <p:nvPr/>
        </p:nvSpPr>
        <p:spPr bwMode="auto">
          <a:xfrm>
            <a:off x="5438775" y="4176713"/>
            <a:ext cx="1201738" cy="977900"/>
          </a:xfrm>
          <a:prstGeom prst="rect">
            <a:avLst/>
          </a:prstGeom>
          <a:solidFill>
            <a:srgbClr val="800040"/>
          </a:solidFill>
          <a:ln w="762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8902" name="Rectangle 6"/>
          <p:cNvSpPr>
            <a:spLocks noChangeArrowheads="1"/>
          </p:cNvSpPr>
          <p:nvPr/>
        </p:nvSpPr>
        <p:spPr bwMode="auto">
          <a:xfrm>
            <a:off x="5435600" y="4175125"/>
            <a:ext cx="1203325" cy="977900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8903" name="Rectangle 7"/>
          <p:cNvSpPr>
            <a:spLocks noChangeArrowheads="1"/>
          </p:cNvSpPr>
          <p:nvPr/>
        </p:nvSpPr>
        <p:spPr bwMode="auto">
          <a:xfrm>
            <a:off x="5473700" y="4221163"/>
            <a:ext cx="1114425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050" tIns="26988" rIns="19050" bIns="26988"/>
          <a:lstStyle>
            <a:lvl1pPr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452438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904875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357313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80975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2669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7241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1813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6385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hangingPunct="0">
              <a:lnSpc>
                <a:spcPts val="3300"/>
              </a:lnSpc>
            </a:pPr>
            <a:r>
              <a:rPr lang="en-US" altLang="cs-CZ">
                <a:latin typeface="Industria Solid" charset="0"/>
              </a:rPr>
              <a:t>Dešifrovací</a:t>
            </a:r>
          </a:p>
          <a:p>
            <a:pPr algn="ctr" eaLnBrk="0" hangingPunct="0">
              <a:lnSpc>
                <a:spcPts val="3300"/>
              </a:lnSpc>
            </a:pPr>
            <a:r>
              <a:rPr lang="en-US" altLang="cs-CZ">
                <a:latin typeface="Industria Solid" charset="0"/>
              </a:rPr>
              <a:t>algoritmus</a:t>
            </a:r>
          </a:p>
        </p:txBody>
      </p:sp>
      <p:sp>
        <p:nvSpPr>
          <p:cNvPr id="208904" name="Line 8"/>
          <p:cNvSpPr>
            <a:spLocks noChangeShapeType="1"/>
          </p:cNvSpPr>
          <p:nvPr/>
        </p:nvSpPr>
        <p:spPr bwMode="auto">
          <a:xfrm>
            <a:off x="1201738" y="4702175"/>
            <a:ext cx="1241425" cy="0"/>
          </a:xfrm>
          <a:prstGeom prst="line">
            <a:avLst/>
          </a:prstGeom>
          <a:noFill/>
          <a:ln w="76200">
            <a:solidFill>
              <a:srgbClr val="FFBB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8905" name="Line 9"/>
          <p:cNvSpPr>
            <a:spLocks noChangeShapeType="1"/>
          </p:cNvSpPr>
          <p:nvPr/>
        </p:nvSpPr>
        <p:spPr bwMode="auto">
          <a:xfrm>
            <a:off x="3795713" y="4702175"/>
            <a:ext cx="1577975" cy="0"/>
          </a:xfrm>
          <a:prstGeom prst="line">
            <a:avLst/>
          </a:prstGeom>
          <a:noFill/>
          <a:ln w="76200">
            <a:solidFill>
              <a:srgbClr val="FFBB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8906" name="Line 10"/>
          <p:cNvSpPr>
            <a:spLocks noChangeShapeType="1"/>
          </p:cNvSpPr>
          <p:nvPr/>
        </p:nvSpPr>
        <p:spPr bwMode="auto">
          <a:xfrm>
            <a:off x="6075363" y="3735388"/>
            <a:ext cx="0" cy="376237"/>
          </a:xfrm>
          <a:prstGeom prst="line">
            <a:avLst/>
          </a:prstGeom>
          <a:noFill/>
          <a:ln w="76200">
            <a:solidFill>
              <a:srgbClr val="FFBB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8907" name="Rectangle 11"/>
          <p:cNvSpPr>
            <a:spLocks noChangeArrowheads="1"/>
          </p:cNvSpPr>
          <p:nvPr/>
        </p:nvSpPr>
        <p:spPr bwMode="auto">
          <a:xfrm>
            <a:off x="4911725" y="1706563"/>
            <a:ext cx="1516063" cy="107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050" tIns="26988" rIns="19050" bIns="26988"/>
          <a:lstStyle>
            <a:lvl1pPr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452438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904875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357313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80975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2669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7241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1813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6385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hangingPunct="0">
              <a:lnSpc>
                <a:spcPts val="3300"/>
              </a:lnSpc>
            </a:pPr>
            <a:r>
              <a:rPr lang="cs-CZ" altLang="cs-CZ" sz="2000">
                <a:latin typeface="Industria Solid" charset="0"/>
              </a:rPr>
              <a:t>Bobův</a:t>
            </a:r>
            <a:r>
              <a:rPr lang="en-US" altLang="cs-CZ" sz="2000">
                <a:latin typeface="Industria Solid" charset="0"/>
              </a:rPr>
              <a:t> veřejný klíč</a:t>
            </a:r>
          </a:p>
        </p:txBody>
      </p:sp>
      <p:sp>
        <p:nvSpPr>
          <p:cNvPr id="208908" name="Rectangle 12"/>
          <p:cNvSpPr>
            <a:spLocks noChangeArrowheads="1"/>
          </p:cNvSpPr>
          <p:nvPr/>
        </p:nvSpPr>
        <p:spPr bwMode="auto">
          <a:xfrm>
            <a:off x="1066800" y="4800600"/>
            <a:ext cx="1277938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050" tIns="26988" rIns="19050" bIns="26988"/>
          <a:lstStyle>
            <a:lvl1pPr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452438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904875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357313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80975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2669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7241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1813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6385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hangingPunct="0">
              <a:lnSpc>
                <a:spcPts val="2100"/>
              </a:lnSpc>
            </a:pPr>
            <a:r>
              <a:rPr lang="cs-CZ" altLang="cs-CZ">
                <a:latin typeface="AGaramond" charset="0"/>
              </a:rPr>
              <a:t>Otevř. text</a:t>
            </a:r>
            <a:endParaRPr lang="en-US" altLang="cs-CZ">
              <a:latin typeface="AGaramond" charset="0"/>
            </a:endParaRPr>
          </a:p>
        </p:txBody>
      </p:sp>
      <p:sp>
        <p:nvSpPr>
          <p:cNvPr id="208909" name="Rectangle 13"/>
          <p:cNvSpPr>
            <a:spLocks noChangeArrowheads="1"/>
          </p:cNvSpPr>
          <p:nvPr/>
        </p:nvSpPr>
        <p:spPr bwMode="auto">
          <a:xfrm>
            <a:off x="3784600" y="4852988"/>
            <a:ext cx="141605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050" tIns="26988" rIns="19050" bIns="26988"/>
          <a:lstStyle>
            <a:lvl1pPr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452438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904875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357313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80975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2669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7241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1813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6385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hangingPunct="0">
              <a:lnSpc>
                <a:spcPts val="2100"/>
              </a:lnSpc>
            </a:pPr>
            <a:r>
              <a:rPr lang="cs-CZ" altLang="cs-CZ">
                <a:latin typeface="AGaramond" charset="0"/>
              </a:rPr>
              <a:t>Zašifr. text</a:t>
            </a:r>
            <a:endParaRPr lang="en-US" altLang="cs-CZ">
              <a:latin typeface="AGaramond" charset="0"/>
            </a:endParaRPr>
          </a:p>
        </p:txBody>
      </p:sp>
      <p:sp>
        <p:nvSpPr>
          <p:cNvPr id="208910" name="Rectangle 14"/>
          <p:cNvSpPr>
            <a:spLocks noChangeArrowheads="1"/>
          </p:cNvSpPr>
          <p:nvPr/>
        </p:nvSpPr>
        <p:spPr bwMode="auto">
          <a:xfrm>
            <a:off x="6629400" y="4852988"/>
            <a:ext cx="1427163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050" tIns="26988" rIns="19050" bIns="26988"/>
          <a:lstStyle>
            <a:lvl1pPr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452438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904875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357313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80975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2669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7241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1813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6385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hangingPunct="0">
              <a:lnSpc>
                <a:spcPts val="2100"/>
              </a:lnSpc>
            </a:pPr>
            <a:r>
              <a:rPr lang="cs-CZ" altLang="cs-CZ">
                <a:latin typeface="AGaramond" charset="0"/>
              </a:rPr>
              <a:t>Otevř. text</a:t>
            </a:r>
            <a:endParaRPr lang="en-US" altLang="cs-CZ">
              <a:latin typeface="AGaramond" charset="0"/>
            </a:endParaRPr>
          </a:p>
          <a:p>
            <a:pPr algn="ctr" eaLnBrk="0" hangingPunct="0">
              <a:lnSpc>
                <a:spcPts val="2100"/>
              </a:lnSpc>
            </a:pPr>
            <a:endParaRPr lang="en-US" altLang="cs-CZ">
              <a:solidFill>
                <a:srgbClr val="FFFFFF"/>
              </a:solidFill>
              <a:latin typeface="AGaramond" charset="0"/>
            </a:endParaRPr>
          </a:p>
        </p:txBody>
      </p:sp>
      <p:sp>
        <p:nvSpPr>
          <p:cNvPr id="208911" name="Rectangle 15"/>
          <p:cNvSpPr>
            <a:spLocks noChangeArrowheads="1"/>
          </p:cNvSpPr>
          <p:nvPr/>
        </p:nvSpPr>
        <p:spPr bwMode="auto">
          <a:xfrm>
            <a:off x="252413" y="4440238"/>
            <a:ext cx="1076325" cy="66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050" tIns="26988" rIns="19050" bIns="26988"/>
          <a:lstStyle>
            <a:lvl1pPr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452438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904875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357313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80975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2669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7241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1813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6385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hangingPunct="0">
              <a:lnSpc>
                <a:spcPts val="3300"/>
              </a:lnSpc>
            </a:pPr>
            <a:r>
              <a:rPr lang="cs-CZ" altLang="cs-CZ" sz="2000">
                <a:latin typeface="Industria Solid" charset="0"/>
              </a:rPr>
              <a:t>Alice</a:t>
            </a:r>
            <a:endParaRPr lang="en-US" altLang="cs-CZ" sz="2000">
              <a:latin typeface="Industria Solid" charset="0"/>
            </a:endParaRPr>
          </a:p>
        </p:txBody>
      </p:sp>
      <p:sp>
        <p:nvSpPr>
          <p:cNvPr id="208912" name="Arc 16"/>
          <p:cNvSpPr>
            <a:spLocks/>
          </p:cNvSpPr>
          <p:nvPr/>
        </p:nvSpPr>
        <p:spPr bwMode="auto">
          <a:xfrm>
            <a:off x="6038850" y="3060700"/>
            <a:ext cx="752475" cy="677863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549 h 21600"/>
              <a:gd name="T2" fmla="*/ 21554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549"/>
                </a:moveTo>
                <a:cubicBezTo>
                  <a:pt x="28" y="9657"/>
                  <a:pt x="9662" y="25"/>
                  <a:pt x="21554" y="0"/>
                </a:cubicBezTo>
              </a:path>
              <a:path w="21600" h="21600" stroke="0" extrusionOk="0">
                <a:moveTo>
                  <a:pt x="0" y="21549"/>
                </a:moveTo>
                <a:cubicBezTo>
                  <a:pt x="28" y="9657"/>
                  <a:pt x="9662" y="25"/>
                  <a:pt x="21554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76200" cap="rnd">
            <a:solidFill>
              <a:srgbClr val="FFBB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8913" name="Arc 17"/>
          <p:cNvSpPr>
            <a:spLocks/>
          </p:cNvSpPr>
          <p:nvPr/>
        </p:nvSpPr>
        <p:spPr bwMode="auto">
          <a:xfrm>
            <a:off x="6721475" y="3060700"/>
            <a:ext cx="1535113" cy="1341438"/>
          </a:xfrm>
          <a:custGeom>
            <a:avLst/>
            <a:gdLst>
              <a:gd name="G0" fmla="+- 22 0 0"/>
              <a:gd name="G1" fmla="+- 21600 0 0"/>
              <a:gd name="G2" fmla="+- 21600 0 0"/>
              <a:gd name="T0" fmla="*/ 0 w 21622"/>
              <a:gd name="T1" fmla="*/ 0 h 21600"/>
              <a:gd name="T2" fmla="*/ 21622 w 21622"/>
              <a:gd name="T3" fmla="*/ 21600 h 21600"/>
              <a:gd name="T4" fmla="*/ 22 w 21622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22" h="21600" fill="none" extrusionOk="0">
                <a:moveTo>
                  <a:pt x="0" y="0"/>
                </a:moveTo>
                <a:cubicBezTo>
                  <a:pt x="7" y="0"/>
                  <a:pt x="14" y="-1"/>
                  <a:pt x="22" y="0"/>
                </a:cubicBezTo>
                <a:cubicBezTo>
                  <a:pt x="11951" y="0"/>
                  <a:pt x="21622" y="9670"/>
                  <a:pt x="21622" y="21600"/>
                </a:cubicBezTo>
              </a:path>
              <a:path w="21622" h="21600" stroke="0" extrusionOk="0">
                <a:moveTo>
                  <a:pt x="0" y="0"/>
                </a:moveTo>
                <a:cubicBezTo>
                  <a:pt x="7" y="0"/>
                  <a:pt x="14" y="-1"/>
                  <a:pt x="22" y="0"/>
                </a:cubicBezTo>
                <a:cubicBezTo>
                  <a:pt x="11951" y="0"/>
                  <a:pt x="21622" y="9670"/>
                  <a:pt x="21622" y="21600"/>
                </a:cubicBezTo>
                <a:lnTo>
                  <a:pt x="22" y="21600"/>
                </a:lnTo>
                <a:close/>
              </a:path>
            </a:pathLst>
          </a:custGeom>
          <a:noFill/>
          <a:ln w="76200" cap="rnd">
            <a:solidFill>
              <a:srgbClr val="FFBB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8914" name="Line 18"/>
          <p:cNvSpPr>
            <a:spLocks noChangeShapeType="1"/>
          </p:cNvSpPr>
          <p:nvPr/>
        </p:nvSpPr>
        <p:spPr bwMode="auto">
          <a:xfrm>
            <a:off x="3119438" y="3735388"/>
            <a:ext cx="0" cy="376237"/>
          </a:xfrm>
          <a:prstGeom prst="line">
            <a:avLst/>
          </a:prstGeom>
          <a:noFill/>
          <a:ln w="76200">
            <a:solidFill>
              <a:srgbClr val="FFBB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8915" name="Arc 19"/>
          <p:cNvSpPr>
            <a:spLocks/>
          </p:cNvSpPr>
          <p:nvPr/>
        </p:nvSpPr>
        <p:spPr bwMode="auto">
          <a:xfrm>
            <a:off x="3082925" y="2320925"/>
            <a:ext cx="2668588" cy="1417638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576 h 21600"/>
              <a:gd name="T2" fmla="*/ 21587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576"/>
                </a:moveTo>
                <a:cubicBezTo>
                  <a:pt x="13" y="9661"/>
                  <a:pt x="9672" y="7"/>
                  <a:pt x="21587" y="0"/>
                </a:cubicBezTo>
              </a:path>
              <a:path w="21600" h="21600" stroke="0" extrusionOk="0">
                <a:moveTo>
                  <a:pt x="0" y="21576"/>
                </a:moveTo>
                <a:cubicBezTo>
                  <a:pt x="13" y="9661"/>
                  <a:pt x="9672" y="7"/>
                  <a:pt x="21587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76200" cap="rnd">
            <a:solidFill>
              <a:srgbClr val="FFBB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8916" name="Arc 20"/>
          <p:cNvSpPr>
            <a:spLocks/>
          </p:cNvSpPr>
          <p:nvPr/>
        </p:nvSpPr>
        <p:spPr bwMode="auto">
          <a:xfrm>
            <a:off x="5673725" y="2320925"/>
            <a:ext cx="2708275" cy="2081213"/>
          </a:xfrm>
          <a:custGeom>
            <a:avLst/>
            <a:gdLst>
              <a:gd name="G0" fmla="+- 13 0 0"/>
              <a:gd name="G1" fmla="+- 21600 0 0"/>
              <a:gd name="G2" fmla="+- 21600 0 0"/>
              <a:gd name="T0" fmla="*/ 0 w 21613"/>
              <a:gd name="T1" fmla="*/ 0 h 21600"/>
              <a:gd name="T2" fmla="*/ 21613 w 21613"/>
              <a:gd name="T3" fmla="*/ 21600 h 21600"/>
              <a:gd name="T4" fmla="*/ 13 w 21613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13" h="21600" fill="none" extrusionOk="0">
                <a:moveTo>
                  <a:pt x="0" y="0"/>
                </a:moveTo>
                <a:cubicBezTo>
                  <a:pt x="4" y="0"/>
                  <a:pt x="8" y="-1"/>
                  <a:pt x="13" y="0"/>
                </a:cubicBezTo>
                <a:cubicBezTo>
                  <a:pt x="11942" y="0"/>
                  <a:pt x="21613" y="9670"/>
                  <a:pt x="21613" y="21600"/>
                </a:cubicBezTo>
              </a:path>
              <a:path w="21613" h="21600" stroke="0" extrusionOk="0">
                <a:moveTo>
                  <a:pt x="0" y="0"/>
                </a:moveTo>
                <a:cubicBezTo>
                  <a:pt x="4" y="0"/>
                  <a:pt x="8" y="-1"/>
                  <a:pt x="13" y="0"/>
                </a:cubicBezTo>
                <a:cubicBezTo>
                  <a:pt x="11942" y="0"/>
                  <a:pt x="21613" y="9670"/>
                  <a:pt x="21613" y="21600"/>
                </a:cubicBezTo>
                <a:lnTo>
                  <a:pt x="13" y="21600"/>
                </a:lnTo>
                <a:close/>
              </a:path>
            </a:pathLst>
          </a:custGeom>
          <a:noFill/>
          <a:ln w="76200" cap="rnd">
            <a:solidFill>
              <a:srgbClr val="FFBB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208917" name="Group 21"/>
          <p:cNvGrpSpPr>
            <a:grpSpLocks/>
          </p:cNvGrpSpPr>
          <p:nvPr/>
        </p:nvGrpSpPr>
        <p:grpSpPr bwMode="auto">
          <a:xfrm>
            <a:off x="5311775" y="2193925"/>
            <a:ext cx="676275" cy="352425"/>
            <a:chOff x="3346" y="1382"/>
            <a:chExt cx="426" cy="222"/>
          </a:xfrm>
        </p:grpSpPr>
        <p:sp>
          <p:nvSpPr>
            <p:cNvPr id="208918" name="Oval 22"/>
            <p:cNvSpPr>
              <a:spLocks noChangeArrowheads="1"/>
            </p:cNvSpPr>
            <p:nvPr/>
          </p:nvSpPr>
          <p:spPr bwMode="auto">
            <a:xfrm>
              <a:off x="3347" y="1383"/>
              <a:ext cx="196" cy="221"/>
            </a:xfrm>
            <a:prstGeom prst="ellipse">
              <a:avLst/>
            </a:prstGeom>
            <a:solidFill>
              <a:srgbClr val="FFBB00"/>
            </a:solidFill>
            <a:ln w="762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8919" name="Rectangle 23"/>
            <p:cNvSpPr>
              <a:spLocks noChangeArrowheads="1"/>
            </p:cNvSpPr>
            <p:nvPr/>
          </p:nvSpPr>
          <p:spPr bwMode="auto">
            <a:xfrm>
              <a:off x="3465" y="1462"/>
              <a:ext cx="307" cy="55"/>
            </a:xfrm>
            <a:prstGeom prst="rect">
              <a:avLst/>
            </a:prstGeom>
            <a:solidFill>
              <a:srgbClr val="FFBB00"/>
            </a:solidFill>
            <a:ln w="762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208920" name="Group 24"/>
            <p:cNvGrpSpPr>
              <a:grpSpLocks/>
            </p:cNvGrpSpPr>
            <p:nvPr/>
          </p:nvGrpSpPr>
          <p:grpSpPr bwMode="auto">
            <a:xfrm>
              <a:off x="3623" y="1478"/>
              <a:ext cx="141" cy="118"/>
              <a:chOff x="3623" y="1478"/>
              <a:chExt cx="141" cy="118"/>
            </a:xfrm>
          </p:grpSpPr>
          <p:sp>
            <p:nvSpPr>
              <p:cNvPr id="208921" name="Rectangle 25"/>
              <p:cNvSpPr>
                <a:spLocks noChangeArrowheads="1"/>
              </p:cNvSpPr>
              <p:nvPr/>
            </p:nvSpPr>
            <p:spPr bwMode="auto">
              <a:xfrm>
                <a:off x="3710" y="1478"/>
                <a:ext cx="54" cy="118"/>
              </a:xfrm>
              <a:prstGeom prst="rect">
                <a:avLst/>
              </a:prstGeom>
              <a:solidFill>
                <a:srgbClr val="FFBB00"/>
              </a:solidFill>
              <a:ln w="762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8922" name="Rectangle 26"/>
              <p:cNvSpPr>
                <a:spLocks noChangeArrowheads="1"/>
              </p:cNvSpPr>
              <p:nvPr/>
            </p:nvSpPr>
            <p:spPr bwMode="auto">
              <a:xfrm>
                <a:off x="3623" y="1478"/>
                <a:ext cx="55" cy="118"/>
              </a:xfrm>
              <a:prstGeom prst="rect">
                <a:avLst/>
              </a:prstGeom>
              <a:solidFill>
                <a:srgbClr val="FFBB00"/>
              </a:solidFill>
              <a:ln w="762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208923" name="Oval 27"/>
            <p:cNvSpPr>
              <a:spLocks noChangeArrowheads="1"/>
            </p:cNvSpPr>
            <p:nvPr/>
          </p:nvSpPr>
          <p:spPr bwMode="auto">
            <a:xfrm>
              <a:off x="3346" y="1382"/>
              <a:ext cx="197" cy="221"/>
            </a:xfrm>
            <a:prstGeom prst="ellipse">
              <a:avLst/>
            </a:prstGeom>
            <a:solidFill>
              <a:srgbClr val="E3E3E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8924" name="Rectangle 28"/>
            <p:cNvSpPr>
              <a:spLocks noChangeArrowheads="1"/>
            </p:cNvSpPr>
            <p:nvPr/>
          </p:nvSpPr>
          <p:spPr bwMode="auto">
            <a:xfrm>
              <a:off x="3464" y="1461"/>
              <a:ext cx="308" cy="55"/>
            </a:xfrm>
            <a:prstGeom prst="rect">
              <a:avLst/>
            </a:prstGeom>
            <a:solidFill>
              <a:srgbClr val="E3E3E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208925" name="Group 29"/>
            <p:cNvGrpSpPr>
              <a:grpSpLocks/>
            </p:cNvGrpSpPr>
            <p:nvPr/>
          </p:nvGrpSpPr>
          <p:grpSpPr bwMode="auto">
            <a:xfrm>
              <a:off x="3622" y="1477"/>
              <a:ext cx="142" cy="118"/>
              <a:chOff x="3622" y="1477"/>
              <a:chExt cx="142" cy="118"/>
            </a:xfrm>
          </p:grpSpPr>
          <p:sp>
            <p:nvSpPr>
              <p:cNvPr id="208926" name="Rectangle 30"/>
              <p:cNvSpPr>
                <a:spLocks noChangeArrowheads="1"/>
              </p:cNvSpPr>
              <p:nvPr/>
            </p:nvSpPr>
            <p:spPr bwMode="auto">
              <a:xfrm>
                <a:off x="3708" y="1477"/>
                <a:ext cx="56" cy="118"/>
              </a:xfrm>
              <a:prstGeom prst="rect">
                <a:avLst/>
              </a:prstGeom>
              <a:solidFill>
                <a:srgbClr val="E3E3E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8927" name="Rectangle 31"/>
              <p:cNvSpPr>
                <a:spLocks noChangeArrowheads="1"/>
              </p:cNvSpPr>
              <p:nvPr/>
            </p:nvSpPr>
            <p:spPr bwMode="auto">
              <a:xfrm>
                <a:off x="3622" y="1477"/>
                <a:ext cx="55" cy="118"/>
              </a:xfrm>
              <a:prstGeom prst="rect">
                <a:avLst/>
              </a:prstGeom>
              <a:solidFill>
                <a:srgbClr val="E3E3E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208928" name="Oval 32"/>
            <p:cNvSpPr>
              <a:spLocks noChangeArrowheads="1"/>
            </p:cNvSpPr>
            <p:nvPr/>
          </p:nvSpPr>
          <p:spPr bwMode="auto">
            <a:xfrm>
              <a:off x="3393" y="1461"/>
              <a:ext cx="63" cy="63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08929" name="Oval 33"/>
          <p:cNvSpPr>
            <a:spLocks noChangeArrowheads="1"/>
          </p:cNvSpPr>
          <p:nvPr/>
        </p:nvSpPr>
        <p:spPr bwMode="auto">
          <a:xfrm>
            <a:off x="6578600" y="2947988"/>
            <a:ext cx="311150" cy="350837"/>
          </a:xfrm>
          <a:prstGeom prst="ellipse">
            <a:avLst/>
          </a:prstGeom>
          <a:solidFill>
            <a:srgbClr val="FFBB00"/>
          </a:solidFill>
          <a:ln w="762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8930" name="Rectangle 34"/>
          <p:cNvSpPr>
            <a:spLocks noChangeArrowheads="1"/>
          </p:cNvSpPr>
          <p:nvPr/>
        </p:nvSpPr>
        <p:spPr bwMode="auto">
          <a:xfrm>
            <a:off x="6753225" y="3073400"/>
            <a:ext cx="500063" cy="87313"/>
          </a:xfrm>
          <a:prstGeom prst="rect">
            <a:avLst/>
          </a:prstGeom>
          <a:solidFill>
            <a:srgbClr val="FFBB00"/>
          </a:solidFill>
          <a:ln w="762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208931" name="Group 35"/>
          <p:cNvGrpSpPr>
            <a:grpSpLocks/>
          </p:cNvGrpSpPr>
          <p:nvPr/>
        </p:nvGrpSpPr>
        <p:grpSpPr bwMode="auto">
          <a:xfrm>
            <a:off x="7016750" y="3098800"/>
            <a:ext cx="211138" cy="187325"/>
            <a:chOff x="4420" y="1952"/>
            <a:chExt cx="133" cy="118"/>
          </a:xfrm>
        </p:grpSpPr>
        <p:sp>
          <p:nvSpPr>
            <p:cNvPr id="208932" name="Rectangle 36"/>
            <p:cNvSpPr>
              <a:spLocks noChangeArrowheads="1"/>
            </p:cNvSpPr>
            <p:nvPr/>
          </p:nvSpPr>
          <p:spPr bwMode="auto">
            <a:xfrm>
              <a:off x="4507" y="1952"/>
              <a:ext cx="46" cy="118"/>
            </a:xfrm>
            <a:prstGeom prst="rect">
              <a:avLst/>
            </a:prstGeom>
            <a:solidFill>
              <a:srgbClr val="FFBB00"/>
            </a:solidFill>
            <a:ln w="762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8933" name="Rectangle 37"/>
            <p:cNvSpPr>
              <a:spLocks noChangeArrowheads="1"/>
            </p:cNvSpPr>
            <p:nvPr/>
          </p:nvSpPr>
          <p:spPr bwMode="auto">
            <a:xfrm>
              <a:off x="4420" y="1952"/>
              <a:ext cx="55" cy="118"/>
            </a:xfrm>
            <a:prstGeom prst="rect">
              <a:avLst/>
            </a:prstGeom>
            <a:solidFill>
              <a:srgbClr val="FFBB00"/>
            </a:solidFill>
            <a:ln w="762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08934" name="Oval 38"/>
          <p:cNvSpPr>
            <a:spLocks noChangeArrowheads="1"/>
          </p:cNvSpPr>
          <p:nvPr/>
        </p:nvSpPr>
        <p:spPr bwMode="auto">
          <a:xfrm>
            <a:off x="6575425" y="2946400"/>
            <a:ext cx="314325" cy="350838"/>
          </a:xfrm>
          <a:prstGeom prst="ellipse">
            <a:avLst/>
          </a:prstGeom>
          <a:solidFill>
            <a:srgbClr val="80A7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8935" name="Rectangle 39"/>
          <p:cNvSpPr>
            <a:spLocks noChangeArrowheads="1"/>
          </p:cNvSpPr>
          <p:nvPr/>
        </p:nvSpPr>
        <p:spPr bwMode="auto">
          <a:xfrm>
            <a:off x="6751638" y="3071813"/>
            <a:ext cx="501650" cy="87312"/>
          </a:xfrm>
          <a:prstGeom prst="rect">
            <a:avLst/>
          </a:prstGeom>
          <a:solidFill>
            <a:srgbClr val="80A7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208936" name="Group 40"/>
          <p:cNvGrpSpPr>
            <a:grpSpLocks/>
          </p:cNvGrpSpPr>
          <p:nvPr/>
        </p:nvGrpSpPr>
        <p:grpSpPr bwMode="auto">
          <a:xfrm>
            <a:off x="7015163" y="3097213"/>
            <a:ext cx="212725" cy="187325"/>
            <a:chOff x="4419" y="1951"/>
            <a:chExt cx="134" cy="118"/>
          </a:xfrm>
        </p:grpSpPr>
        <p:sp>
          <p:nvSpPr>
            <p:cNvPr id="208937" name="Rectangle 41"/>
            <p:cNvSpPr>
              <a:spLocks noChangeArrowheads="1"/>
            </p:cNvSpPr>
            <p:nvPr/>
          </p:nvSpPr>
          <p:spPr bwMode="auto">
            <a:xfrm>
              <a:off x="4505" y="1951"/>
              <a:ext cx="48" cy="118"/>
            </a:xfrm>
            <a:prstGeom prst="rect">
              <a:avLst/>
            </a:prstGeom>
            <a:solidFill>
              <a:srgbClr val="80A7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8938" name="Rectangle 42"/>
            <p:cNvSpPr>
              <a:spLocks noChangeArrowheads="1"/>
            </p:cNvSpPr>
            <p:nvPr/>
          </p:nvSpPr>
          <p:spPr bwMode="auto">
            <a:xfrm>
              <a:off x="4419" y="1951"/>
              <a:ext cx="55" cy="118"/>
            </a:xfrm>
            <a:prstGeom prst="rect">
              <a:avLst/>
            </a:prstGeom>
            <a:solidFill>
              <a:srgbClr val="80A7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08939" name="Oval 43"/>
          <p:cNvSpPr>
            <a:spLocks noChangeArrowheads="1"/>
          </p:cNvSpPr>
          <p:nvPr/>
        </p:nvSpPr>
        <p:spPr bwMode="auto">
          <a:xfrm>
            <a:off x="6651625" y="3071813"/>
            <a:ext cx="87313" cy="100012"/>
          </a:xfrm>
          <a:prstGeom prst="ellipse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8940" name="Rectangle 44"/>
          <p:cNvSpPr>
            <a:spLocks noChangeArrowheads="1"/>
          </p:cNvSpPr>
          <p:nvPr/>
        </p:nvSpPr>
        <p:spPr bwMode="auto">
          <a:xfrm>
            <a:off x="6276975" y="3362325"/>
            <a:ext cx="1516063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050" tIns="26988" rIns="19050" bIns="26988"/>
          <a:lstStyle>
            <a:lvl1pPr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452438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904875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357313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80975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2669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7241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1813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6385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hangingPunct="0">
              <a:lnSpc>
                <a:spcPts val="3300"/>
              </a:lnSpc>
            </a:pPr>
            <a:r>
              <a:rPr lang="en-US" altLang="cs-CZ" sz="2000">
                <a:latin typeface="Industria Solid" charset="0"/>
              </a:rPr>
              <a:t>Bo</a:t>
            </a:r>
            <a:r>
              <a:rPr lang="cs-CZ" altLang="cs-CZ" sz="2000">
                <a:latin typeface="Industria Solid" charset="0"/>
              </a:rPr>
              <a:t>b</a:t>
            </a:r>
            <a:r>
              <a:rPr lang="en-US" altLang="cs-CZ" sz="2000">
                <a:latin typeface="Industria Solid" charset="0"/>
              </a:rPr>
              <a:t>ův privátní klíč</a:t>
            </a:r>
          </a:p>
        </p:txBody>
      </p:sp>
      <p:sp>
        <p:nvSpPr>
          <p:cNvPr id="208941" name="Oval 45"/>
          <p:cNvSpPr>
            <a:spLocks noChangeArrowheads="1"/>
          </p:cNvSpPr>
          <p:nvPr/>
        </p:nvSpPr>
        <p:spPr bwMode="auto">
          <a:xfrm>
            <a:off x="7878763" y="4349750"/>
            <a:ext cx="1101725" cy="728663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8942" name="Rectangle 46"/>
          <p:cNvSpPr>
            <a:spLocks noChangeArrowheads="1"/>
          </p:cNvSpPr>
          <p:nvPr/>
        </p:nvSpPr>
        <p:spPr bwMode="auto">
          <a:xfrm>
            <a:off x="7867650" y="4440238"/>
            <a:ext cx="1090613" cy="66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050" tIns="26988" rIns="19050" bIns="26988"/>
          <a:lstStyle>
            <a:lvl1pPr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452438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904875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357313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80975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2669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7241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1813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6385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hangingPunct="0">
              <a:lnSpc>
                <a:spcPts val="3300"/>
              </a:lnSpc>
            </a:pPr>
            <a:r>
              <a:rPr lang="en-US" altLang="cs-CZ" sz="2000">
                <a:latin typeface="Industria Solid" charset="0"/>
              </a:rPr>
              <a:t>Bo</a:t>
            </a:r>
            <a:r>
              <a:rPr lang="cs-CZ" altLang="cs-CZ" sz="2000">
                <a:latin typeface="Industria Solid" charset="0"/>
              </a:rPr>
              <a:t>b</a:t>
            </a:r>
            <a:endParaRPr lang="en-US" altLang="cs-CZ" sz="2000">
              <a:latin typeface="Industria Solid" charset="0"/>
            </a:endParaRPr>
          </a:p>
        </p:txBody>
      </p:sp>
      <p:sp>
        <p:nvSpPr>
          <p:cNvPr id="208943" name="Line 47"/>
          <p:cNvSpPr>
            <a:spLocks noChangeShapeType="1"/>
          </p:cNvSpPr>
          <p:nvPr/>
        </p:nvSpPr>
        <p:spPr bwMode="auto">
          <a:xfrm>
            <a:off x="6713538" y="4702175"/>
            <a:ext cx="1239837" cy="0"/>
          </a:xfrm>
          <a:prstGeom prst="line">
            <a:avLst/>
          </a:prstGeom>
          <a:noFill/>
          <a:ln w="76200">
            <a:solidFill>
              <a:srgbClr val="FFBB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8944" name="Rectangle 48"/>
          <p:cNvSpPr>
            <a:spLocks noChangeArrowheads="1"/>
          </p:cNvSpPr>
          <p:nvPr/>
        </p:nvSpPr>
        <p:spPr bwMode="auto">
          <a:xfrm>
            <a:off x="6572974" y="5893573"/>
            <a:ext cx="2379662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050" tIns="26988" rIns="19050" bIns="26988"/>
          <a:lstStyle>
            <a:lvl1pPr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452438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904875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357313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80975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2669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7241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1813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6385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hangingPunct="0">
              <a:lnSpc>
                <a:spcPts val="1400"/>
              </a:lnSpc>
            </a:pPr>
            <a:r>
              <a:rPr lang="en-US" altLang="cs-CZ" sz="1200" dirty="0" err="1">
                <a:solidFill>
                  <a:srgbClr val="000000"/>
                </a:solidFill>
              </a:rPr>
              <a:t>Převzato</a:t>
            </a:r>
            <a:r>
              <a:rPr lang="en-US" altLang="cs-CZ" sz="1200" dirty="0">
                <a:solidFill>
                  <a:srgbClr val="000000"/>
                </a:solidFill>
              </a:rPr>
              <a:t> z: </a:t>
            </a:r>
            <a:r>
              <a:rPr lang="en-US" altLang="cs-CZ" sz="1200" i="1" dirty="0">
                <a:solidFill>
                  <a:srgbClr val="000000"/>
                </a:solidFill>
              </a:rPr>
              <a:t>Network and </a:t>
            </a:r>
            <a:br>
              <a:rPr lang="en-US" altLang="cs-CZ" sz="1200" i="1" dirty="0">
                <a:solidFill>
                  <a:srgbClr val="000000"/>
                </a:solidFill>
              </a:rPr>
            </a:br>
            <a:r>
              <a:rPr lang="en-US" altLang="cs-CZ" sz="1200" i="1" dirty="0">
                <a:solidFill>
                  <a:srgbClr val="000000"/>
                </a:solidFill>
              </a:rPr>
              <a:t>Internetwork Security</a:t>
            </a:r>
            <a:r>
              <a:rPr lang="en-US" altLang="cs-CZ" sz="1200" dirty="0">
                <a:solidFill>
                  <a:srgbClr val="000000"/>
                </a:solidFill>
              </a:rPr>
              <a:t> (Stallings)</a:t>
            </a:r>
          </a:p>
        </p:txBody>
      </p:sp>
      <p:sp>
        <p:nvSpPr>
          <p:cNvPr id="208945" name="Rectangle 49"/>
          <p:cNvSpPr>
            <a:spLocks noGrp="1" noChangeArrowheads="1"/>
          </p:cNvSpPr>
          <p:nvPr>
            <p:ph type="title"/>
          </p:nvPr>
        </p:nvSpPr>
        <p:spPr>
          <a:xfrm>
            <a:off x="1692275" y="260648"/>
            <a:ext cx="7058025" cy="1143000"/>
          </a:xfrm>
          <a:noFill/>
          <a:ln/>
        </p:spPr>
        <p:txBody>
          <a:bodyPr lIns="92075" tIns="46038" rIns="92075" bIns="46038">
            <a:normAutofit fontScale="90000"/>
          </a:bodyPr>
          <a:lstStyle/>
          <a:p>
            <a:r>
              <a:rPr lang="en-US" altLang="cs-CZ" dirty="0" err="1"/>
              <a:t>Zjednodušený</a:t>
            </a:r>
            <a:r>
              <a:rPr lang="en-US" altLang="cs-CZ" dirty="0"/>
              <a:t> model </a:t>
            </a:r>
            <a:r>
              <a:rPr lang="en-US" altLang="cs-CZ" dirty="0" err="1"/>
              <a:t>šifrování</a:t>
            </a:r>
            <a:r>
              <a:rPr lang="en-US" altLang="cs-CZ" dirty="0"/>
              <a:t> </a:t>
            </a:r>
            <a:r>
              <a:rPr lang="en-US" altLang="cs-CZ" dirty="0" err="1"/>
              <a:t>veřejným</a:t>
            </a:r>
            <a:r>
              <a:rPr lang="en-US" altLang="cs-CZ" dirty="0"/>
              <a:t> </a:t>
            </a:r>
            <a:r>
              <a:rPr lang="en-US" altLang="cs-CZ" dirty="0" err="1"/>
              <a:t>klíčem</a:t>
            </a: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3862058260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35" name="Rectangle 1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 err="1"/>
              <a:t>Šifrování</a:t>
            </a:r>
            <a:r>
              <a:rPr lang="en-GB" altLang="cs-CZ" dirty="0"/>
              <a:t> </a:t>
            </a:r>
            <a:r>
              <a:rPr lang="en-GB" altLang="cs-CZ" dirty="0" err="1"/>
              <a:t>veřejným</a:t>
            </a:r>
            <a:r>
              <a:rPr lang="en-GB" altLang="cs-CZ" dirty="0"/>
              <a:t> </a:t>
            </a:r>
            <a:r>
              <a:rPr lang="en-GB" altLang="cs-CZ" dirty="0" err="1"/>
              <a:t>klíčem</a:t>
            </a:r>
            <a:endParaRPr lang="en-GB" alt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pSp>
        <p:nvGrpSpPr>
          <p:cNvPr id="209922" name="Group 2"/>
          <p:cNvGrpSpPr>
            <a:grpSpLocks/>
          </p:cNvGrpSpPr>
          <p:nvPr/>
        </p:nvGrpSpPr>
        <p:grpSpPr bwMode="auto">
          <a:xfrm>
            <a:off x="457200" y="2092325"/>
            <a:ext cx="2057400" cy="2057400"/>
            <a:chOff x="288" y="1056"/>
            <a:chExt cx="1296" cy="1296"/>
          </a:xfrm>
        </p:grpSpPr>
        <p:pic>
          <p:nvPicPr>
            <p:cNvPr id="209923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1056"/>
              <a:ext cx="1296" cy="12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09924" name="Text Box 4"/>
            <p:cNvSpPr txBox="1">
              <a:spLocks noChangeArrowheads="1"/>
            </p:cNvSpPr>
            <p:nvPr/>
          </p:nvSpPr>
          <p:spPr bwMode="auto">
            <a:xfrm>
              <a:off x="288" y="1104"/>
              <a:ext cx="5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cs-CZ" altLang="cs-CZ">
                  <a:latin typeface="Times New Roman" pitchFamily="18" charset="0"/>
                </a:rPr>
                <a:t>Alice</a:t>
              </a:r>
              <a:endParaRPr lang="en-GB" altLang="cs-CZ" sz="2400">
                <a:latin typeface="Times New Roman" pitchFamily="18" charset="0"/>
              </a:endParaRPr>
            </a:p>
          </p:txBody>
        </p:sp>
      </p:grpSp>
      <p:grpSp>
        <p:nvGrpSpPr>
          <p:cNvPr id="209925" name="Group 5"/>
          <p:cNvGrpSpPr>
            <a:grpSpLocks/>
          </p:cNvGrpSpPr>
          <p:nvPr/>
        </p:nvGrpSpPr>
        <p:grpSpPr bwMode="auto">
          <a:xfrm>
            <a:off x="2209800" y="1676400"/>
            <a:ext cx="2362200" cy="3962400"/>
            <a:chOff x="1392" y="1056"/>
            <a:chExt cx="1488" cy="2496"/>
          </a:xfrm>
        </p:grpSpPr>
        <p:grpSp>
          <p:nvGrpSpPr>
            <p:cNvPr id="209926" name="Group 6"/>
            <p:cNvGrpSpPr>
              <a:grpSpLocks/>
            </p:cNvGrpSpPr>
            <p:nvPr/>
          </p:nvGrpSpPr>
          <p:grpSpPr bwMode="auto">
            <a:xfrm>
              <a:off x="1392" y="1056"/>
              <a:ext cx="1488" cy="2496"/>
              <a:chOff x="1440" y="1056"/>
              <a:chExt cx="1488" cy="2256"/>
            </a:xfrm>
          </p:grpSpPr>
          <p:sp>
            <p:nvSpPr>
              <p:cNvPr id="209927" name="Rectangle 7"/>
              <p:cNvSpPr>
                <a:spLocks noChangeArrowheads="1"/>
              </p:cNvSpPr>
              <p:nvPr/>
            </p:nvSpPr>
            <p:spPr bwMode="auto">
              <a:xfrm>
                <a:off x="1440" y="1056"/>
                <a:ext cx="1488" cy="2256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9928" name="Text Box 8"/>
              <p:cNvSpPr txBox="1">
                <a:spLocks noChangeArrowheads="1"/>
              </p:cNvSpPr>
              <p:nvPr/>
            </p:nvSpPr>
            <p:spPr bwMode="auto">
              <a:xfrm>
                <a:off x="1536" y="1152"/>
                <a:ext cx="1296" cy="2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altLang="cs-CZ" sz="2400">
                    <a:latin typeface="Times New Roman" pitchFamily="18" charset="0"/>
                  </a:rPr>
                  <a:t>Šifrování</a:t>
                </a:r>
              </a:p>
            </p:txBody>
          </p:sp>
        </p:grpSp>
        <p:grpSp>
          <p:nvGrpSpPr>
            <p:cNvPr id="209929" name="Group 9"/>
            <p:cNvGrpSpPr>
              <a:grpSpLocks/>
            </p:cNvGrpSpPr>
            <p:nvPr/>
          </p:nvGrpSpPr>
          <p:grpSpPr bwMode="auto">
            <a:xfrm>
              <a:off x="1680" y="2590"/>
              <a:ext cx="578" cy="770"/>
              <a:chOff x="624" y="1647"/>
              <a:chExt cx="1008" cy="513"/>
            </a:xfrm>
          </p:grpSpPr>
          <p:sp>
            <p:nvSpPr>
              <p:cNvPr id="209930" name="Text Box 10"/>
              <p:cNvSpPr txBox="1">
                <a:spLocks noChangeArrowheads="1"/>
              </p:cNvSpPr>
              <p:nvPr/>
            </p:nvSpPr>
            <p:spPr bwMode="auto">
              <a:xfrm>
                <a:off x="1008" y="1647"/>
                <a:ext cx="20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endParaRPr lang="en-GB" altLang="cs-CZ" sz="2400">
                  <a:latin typeface="Times New Roman" pitchFamily="18" charset="0"/>
                </a:endParaRPr>
              </a:p>
            </p:txBody>
          </p:sp>
          <p:grpSp>
            <p:nvGrpSpPr>
              <p:cNvPr id="209931" name="Group 11"/>
              <p:cNvGrpSpPr>
                <a:grpSpLocks/>
              </p:cNvGrpSpPr>
              <p:nvPr/>
            </p:nvGrpSpPr>
            <p:grpSpPr bwMode="auto">
              <a:xfrm>
                <a:off x="624" y="1776"/>
                <a:ext cx="1008" cy="384"/>
                <a:chOff x="576" y="1632"/>
                <a:chExt cx="1008" cy="384"/>
              </a:xfrm>
            </p:grpSpPr>
            <p:sp>
              <p:nvSpPr>
                <p:cNvPr id="209932" name="AutoShape 12"/>
                <p:cNvSpPr>
                  <a:spLocks noChangeArrowheads="1"/>
                </p:cNvSpPr>
                <p:nvPr/>
              </p:nvSpPr>
              <p:spPr bwMode="auto">
                <a:xfrm>
                  <a:off x="576" y="1632"/>
                  <a:ext cx="384" cy="384"/>
                </a:xfrm>
                <a:custGeom>
                  <a:avLst/>
                  <a:gdLst>
                    <a:gd name="G0" fmla="+- 5400 0 0"/>
                    <a:gd name="G1" fmla="+- 21600 0 5400"/>
                    <a:gd name="G2" fmla="+- 21600 0 5400"/>
                    <a:gd name="G3" fmla="*/ G0 2929 10000"/>
                    <a:gd name="G4" fmla="+- 21600 0 G3"/>
                    <a:gd name="G5" fmla="+- 21600 0 G3"/>
                    <a:gd name="T0" fmla="*/ 10800 w 21600"/>
                    <a:gd name="T1" fmla="*/ 0 h 21600"/>
                    <a:gd name="T2" fmla="*/ 3163 w 21600"/>
                    <a:gd name="T3" fmla="*/ 3163 h 21600"/>
                    <a:gd name="T4" fmla="*/ 0 w 21600"/>
                    <a:gd name="T5" fmla="*/ 10800 h 21600"/>
                    <a:gd name="T6" fmla="*/ 3163 w 21600"/>
                    <a:gd name="T7" fmla="*/ 18437 h 21600"/>
                    <a:gd name="T8" fmla="*/ 10800 w 21600"/>
                    <a:gd name="T9" fmla="*/ 21600 h 21600"/>
                    <a:gd name="T10" fmla="*/ 18437 w 21600"/>
                    <a:gd name="T11" fmla="*/ 18437 h 21600"/>
                    <a:gd name="T12" fmla="*/ 21600 w 21600"/>
                    <a:gd name="T13" fmla="*/ 10800 h 21600"/>
                    <a:gd name="T14" fmla="*/ 18437 w 21600"/>
                    <a:gd name="T15" fmla="*/ 3163 h 21600"/>
                    <a:gd name="T16" fmla="*/ 3163 w 21600"/>
                    <a:gd name="T17" fmla="*/ 3163 h 21600"/>
                    <a:gd name="T18" fmla="*/ 18437 w 21600"/>
                    <a:gd name="T19" fmla="*/ 184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T16" t="T17" r="T18" b="T19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lose/>
                      <a:moveTo>
                        <a:pt x="5400" y="10800"/>
                      </a:moveTo>
                      <a:cubicBezTo>
                        <a:pt x="5400" y="13782"/>
                        <a:pt x="7818" y="16200"/>
                        <a:pt x="10800" y="16200"/>
                      </a:cubicBezTo>
                      <a:cubicBezTo>
                        <a:pt x="13782" y="16200"/>
                        <a:pt x="16200" y="13782"/>
                        <a:pt x="16200" y="10800"/>
                      </a:cubicBezTo>
                      <a:cubicBezTo>
                        <a:pt x="16200" y="7818"/>
                        <a:pt x="13782" y="5400"/>
                        <a:pt x="10800" y="5400"/>
                      </a:cubicBezTo>
                      <a:cubicBezTo>
                        <a:pt x="7818" y="5400"/>
                        <a:pt x="5400" y="7818"/>
                        <a:pt x="5400" y="10800"/>
                      </a:cubicBezTo>
                      <a:close/>
                    </a:path>
                  </a:pathLst>
                </a:custGeom>
                <a:solidFill>
                  <a:srgbClr val="FFCC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107763" dir="2700000" algn="ctr" rotWithShape="0">
                    <a:schemeClr val="bg2"/>
                  </a:outerShdw>
                </a:effec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209933" name="Freeform 13"/>
                <p:cNvSpPr>
                  <a:spLocks/>
                </p:cNvSpPr>
                <p:nvPr/>
              </p:nvSpPr>
              <p:spPr bwMode="auto">
                <a:xfrm>
                  <a:off x="960" y="1776"/>
                  <a:ext cx="624" cy="240"/>
                </a:xfrm>
                <a:custGeom>
                  <a:avLst/>
                  <a:gdLst>
                    <a:gd name="T0" fmla="*/ 0 w 624"/>
                    <a:gd name="T1" fmla="*/ 0 h 240"/>
                    <a:gd name="T2" fmla="*/ 624 w 624"/>
                    <a:gd name="T3" fmla="*/ 0 h 240"/>
                    <a:gd name="T4" fmla="*/ 624 w 624"/>
                    <a:gd name="T5" fmla="*/ 240 h 240"/>
                    <a:gd name="T6" fmla="*/ 528 w 624"/>
                    <a:gd name="T7" fmla="*/ 240 h 240"/>
                    <a:gd name="T8" fmla="*/ 528 w 624"/>
                    <a:gd name="T9" fmla="*/ 96 h 240"/>
                    <a:gd name="T10" fmla="*/ 432 w 624"/>
                    <a:gd name="T11" fmla="*/ 96 h 240"/>
                    <a:gd name="T12" fmla="*/ 432 w 624"/>
                    <a:gd name="T13" fmla="*/ 240 h 240"/>
                    <a:gd name="T14" fmla="*/ 336 w 624"/>
                    <a:gd name="T15" fmla="*/ 240 h 240"/>
                    <a:gd name="T16" fmla="*/ 336 w 624"/>
                    <a:gd name="T17" fmla="*/ 96 h 240"/>
                    <a:gd name="T18" fmla="*/ 0 w 624"/>
                    <a:gd name="T19" fmla="*/ 96 h 240"/>
                    <a:gd name="T20" fmla="*/ 0 w 624"/>
                    <a:gd name="T21" fmla="*/ 0 h 2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624" h="240">
                      <a:moveTo>
                        <a:pt x="0" y="0"/>
                      </a:moveTo>
                      <a:lnTo>
                        <a:pt x="624" y="0"/>
                      </a:lnTo>
                      <a:lnTo>
                        <a:pt x="624" y="240"/>
                      </a:lnTo>
                      <a:lnTo>
                        <a:pt x="528" y="240"/>
                      </a:lnTo>
                      <a:lnTo>
                        <a:pt x="528" y="96"/>
                      </a:lnTo>
                      <a:lnTo>
                        <a:pt x="432" y="96"/>
                      </a:lnTo>
                      <a:lnTo>
                        <a:pt x="432" y="240"/>
                      </a:lnTo>
                      <a:lnTo>
                        <a:pt x="336" y="240"/>
                      </a:lnTo>
                      <a:lnTo>
                        <a:pt x="336" y="96"/>
                      </a:lnTo>
                      <a:lnTo>
                        <a:pt x="0" y="9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CC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107763" dir="2700000" algn="ctr" rotWithShape="0">
                    <a:schemeClr val="bg2"/>
                  </a:outerShdw>
                </a:effec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</p:grpSp>
        <p:sp>
          <p:nvSpPr>
            <p:cNvPr id="209934" name="Text Box 14"/>
            <p:cNvSpPr txBox="1">
              <a:spLocks noChangeArrowheads="1"/>
            </p:cNvSpPr>
            <p:nvPr/>
          </p:nvSpPr>
          <p:spPr bwMode="auto">
            <a:xfrm>
              <a:off x="1872" y="2592"/>
              <a:ext cx="100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cs-CZ" altLang="cs-CZ" dirty="0">
                  <a:latin typeface="Times New Roman" pitchFamily="18" charset="0"/>
                </a:rPr>
                <a:t>Bob</a:t>
              </a:r>
              <a:r>
                <a:rPr lang="en-GB" altLang="cs-CZ" dirty="0">
                  <a:latin typeface="Times New Roman" pitchFamily="18" charset="0"/>
                </a:rPr>
                <a:t> - </a:t>
              </a:r>
              <a:r>
                <a:rPr lang="en-GB" altLang="cs-CZ" b="1" dirty="0" err="1">
                  <a:latin typeface="Times New Roman" pitchFamily="18" charset="0"/>
                </a:rPr>
                <a:t>veřejný</a:t>
              </a:r>
              <a:r>
                <a:rPr lang="en-GB" altLang="cs-CZ" b="1" dirty="0">
                  <a:latin typeface="Times New Roman" pitchFamily="18" charset="0"/>
                </a:rPr>
                <a:t> </a:t>
              </a:r>
              <a:r>
                <a:rPr lang="en-GB" altLang="cs-CZ" dirty="0" err="1">
                  <a:latin typeface="Times New Roman" pitchFamily="18" charset="0"/>
                </a:rPr>
                <a:t>klíč</a:t>
              </a:r>
              <a:endParaRPr lang="en-GB" altLang="cs-CZ" sz="2400" dirty="0">
                <a:latin typeface="Times New Roman" pitchFamily="18" charset="0"/>
              </a:endParaRPr>
            </a:p>
          </p:txBody>
        </p:sp>
      </p:grpSp>
      <p:grpSp>
        <p:nvGrpSpPr>
          <p:cNvPr id="209936" name="Group 16"/>
          <p:cNvGrpSpPr>
            <a:grpSpLocks/>
          </p:cNvGrpSpPr>
          <p:nvPr/>
        </p:nvGrpSpPr>
        <p:grpSpPr bwMode="auto">
          <a:xfrm>
            <a:off x="6629400" y="4191000"/>
            <a:ext cx="2438400" cy="2057400"/>
            <a:chOff x="4224" y="2640"/>
            <a:chExt cx="1536" cy="1296"/>
          </a:xfrm>
        </p:grpSpPr>
        <p:pic>
          <p:nvPicPr>
            <p:cNvPr id="209937" name="Picture 1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24" y="2640"/>
              <a:ext cx="1152" cy="12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09938" name="Text Box 18"/>
            <p:cNvSpPr txBox="1">
              <a:spLocks noChangeArrowheads="1"/>
            </p:cNvSpPr>
            <p:nvPr/>
          </p:nvSpPr>
          <p:spPr bwMode="auto">
            <a:xfrm>
              <a:off x="5136" y="2640"/>
              <a:ext cx="6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cs-CZ" altLang="cs-CZ">
                  <a:latin typeface="Times New Roman" pitchFamily="18" charset="0"/>
                </a:rPr>
                <a:t>Bob</a:t>
              </a:r>
              <a:endParaRPr lang="en-GB" altLang="cs-CZ" sz="2400">
                <a:latin typeface="Times New Roman" pitchFamily="18" charset="0"/>
              </a:endParaRPr>
            </a:p>
          </p:txBody>
        </p:sp>
      </p:grpSp>
      <p:grpSp>
        <p:nvGrpSpPr>
          <p:cNvPr id="209939" name="Group 19"/>
          <p:cNvGrpSpPr>
            <a:grpSpLocks/>
          </p:cNvGrpSpPr>
          <p:nvPr/>
        </p:nvGrpSpPr>
        <p:grpSpPr bwMode="auto">
          <a:xfrm>
            <a:off x="2743200" y="2362200"/>
            <a:ext cx="1371600" cy="1600200"/>
            <a:chOff x="624" y="2736"/>
            <a:chExt cx="864" cy="1008"/>
          </a:xfrm>
        </p:grpSpPr>
        <p:sp>
          <p:nvSpPr>
            <p:cNvPr id="209940" name="Rectangle 20"/>
            <p:cNvSpPr>
              <a:spLocks noChangeArrowheads="1"/>
            </p:cNvSpPr>
            <p:nvPr/>
          </p:nvSpPr>
          <p:spPr bwMode="auto">
            <a:xfrm>
              <a:off x="624" y="2736"/>
              <a:ext cx="864" cy="1008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9941" name="Text Box 21"/>
            <p:cNvSpPr txBox="1">
              <a:spLocks noChangeArrowheads="1"/>
            </p:cNvSpPr>
            <p:nvPr/>
          </p:nvSpPr>
          <p:spPr bwMode="auto">
            <a:xfrm>
              <a:off x="667" y="2824"/>
              <a:ext cx="778" cy="905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cs-CZ" altLang="cs-CZ" sz="1600" dirty="0">
                  <a:latin typeface="Times New Roman" pitchFamily="18" charset="0"/>
                </a:rPr>
                <a:t>Pošli</a:t>
              </a:r>
              <a:r>
                <a:rPr lang="en-GB" altLang="cs-CZ" sz="1600" dirty="0">
                  <a:latin typeface="Times New Roman" pitchFamily="18" charset="0"/>
                </a:rPr>
                <a:t>: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GB" altLang="cs-CZ" sz="1600" dirty="0">
                  <a:latin typeface="Times New Roman" pitchFamily="18" charset="0"/>
                </a:rPr>
                <a:t>kilo masa,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GB" altLang="cs-CZ" sz="1600" dirty="0" err="1">
                  <a:latin typeface="Times New Roman" pitchFamily="18" charset="0"/>
                </a:rPr>
                <a:t>litr</a:t>
              </a:r>
              <a:r>
                <a:rPr lang="en-GB" altLang="cs-CZ" sz="1600" dirty="0">
                  <a:latin typeface="Times New Roman" pitchFamily="18" charset="0"/>
                </a:rPr>
                <a:t> </a:t>
              </a:r>
              <a:r>
                <a:rPr lang="en-GB" altLang="cs-CZ" sz="1600" dirty="0" err="1">
                  <a:latin typeface="Times New Roman" pitchFamily="18" charset="0"/>
                </a:rPr>
                <a:t>mléka</a:t>
              </a:r>
              <a:r>
                <a:rPr lang="en-GB" altLang="cs-CZ" sz="1600" dirty="0">
                  <a:latin typeface="Times New Roman" pitchFamily="18" charset="0"/>
                </a:rPr>
                <a:t>,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GB" altLang="cs-CZ" sz="1600" dirty="0" err="1">
                  <a:latin typeface="Times New Roman" pitchFamily="18" charset="0"/>
                </a:rPr>
                <a:t>alimenty</a:t>
              </a:r>
              <a:r>
                <a:rPr lang="en-GB" altLang="cs-CZ" sz="1600" dirty="0">
                  <a:latin typeface="Times New Roman" pitchFamily="18" charset="0"/>
                </a:rPr>
                <a:t>...</a:t>
              </a:r>
            </a:p>
          </p:txBody>
        </p:sp>
      </p:grpSp>
      <p:sp>
        <p:nvSpPr>
          <p:cNvPr id="209942" name="AutoShape 22"/>
          <p:cNvSpPr>
            <a:spLocks noChangeArrowheads="1"/>
          </p:cNvSpPr>
          <p:nvPr/>
        </p:nvSpPr>
        <p:spPr bwMode="auto">
          <a:xfrm>
            <a:off x="4953000" y="2362200"/>
            <a:ext cx="1066800" cy="609600"/>
          </a:xfrm>
          <a:prstGeom prst="rightArrow">
            <a:avLst>
              <a:gd name="adj1" fmla="val 50000"/>
              <a:gd name="adj2" fmla="val 4375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GB" altLang="cs-CZ" sz="1600">
                <a:latin typeface="Akzidenz Grotesk BE Light" pitchFamily="34" charset="0"/>
              </a:rPr>
              <a:t>Pošle</a:t>
            </a:r>
            <a:endParaRPr lang="en-GB" altLang="cs-CZ" sz="2400">
              <a:latin typeface="Times New Roman" pitchFamily="18" charset="0"/>
            </a:endParaRPr>
          </a:p>
        </p:txBody>
      </p:sp>
      <p:grpSp>
        <p:nvGrpSpPr>
          <p:cNvPr id="209943" name="Group 23"/>
          <p:cNvGrpSpPr>
            <a:grpSpLocks/>
          </p:cNvGrpSpPr>
          <p:nvPr/>
        </p:nvGrpSpPr>
        <p:grpSpPr bwMode="auto">
          <a:xfrm>
            <a:off x="6172200" y="1905000"/>
            <a:ext cx="1371600" cy="2514600"/>
            <a:chOff x="3888" y="1200"/>
            <a:chExt cx="864" cy="1584"/>
          </a:xfrm>
        </p:grpSpPr>
        <p:grpSp>
          <p:nvGrpSpPr>
            <p:cNvPr id="209944" name="Group 24"/>
            <p:cNvGrpSpPr>
              <a:grpSpLocks/>
            </p:cNvGrpSpPr>
            <p:nvPr/>
          </p:nvGrpSpPr>
          <p:grpSpPr bwMode="auto">
            <a:xfrm>
              <a:off x="3888" y="1200"/>
              <a:ext cx="864" cy="1008"/>
              <a:chOff x="624" y="2736"/>
              <a:chExt cx="864" cy="1008"/>
            </a:xfrm>
          </p:grpSpPr>
          <p:sp>
            <p:nvSpPr>
              <p:cNvPr id="209945" name="Rectangle 25"/>
              <p:cNvSpPr>
                <a:spLocks noChangeArrowheads="1"/>
              </p:cNvSpPr>
              <p:nvPr/>
            </p:nvSpPr>
            <p:spPr bwMode="auto">
              <a:xfrm>
                <a:off x="624" y="2736"/>
                <a:ext cx="864" cy="1008"/>
              </a:xfrm>
              <a:prstGeom prst="rect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9946" name="Text Box 26"/>
              <p:cNvSpPr txBox="1">
                <a:spLocks noChangeArrowheads="1"/>
              </p:cNvSpPr>
              <p:nvPr/>
            </p:nvSpPr>
            <p:spPr bwMode="auto">
              <a:xfrm>
                <a:off x="667" y="2824"/>
                <a:ext cx="778" cy="828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altLang="cs-CZ" sz="1600" dirty="0" err="1">
                    <a:latin typeface="Akzidenz Grotesk BE Light" pitchFamily="34" charset="0"/>
                  </a:rPr>
                  <a:t>hjsdkyufdzjcnjkeldhcjdzcndjlszhcjdncjldzncjdzncjklzdxnckzdx</a:t>
                </a:r>
                <a:endParaRPr lang="en-GB" altLang="cs-CZ" sz="1600" dirty="0">
                  <a:latin typeface="Akzidenz Grotesk BE Light" pitchFamily="34" charset="0"/>
                </a:endParaRPr>
              </a:p>
            </p:txBody>
          </p:sp>
        </p:grpSp>
        <p:sp>
          <p:nvSpPr>
            <p:cNvPr id="209947" name="AutoShape 27"/>
            <p:cNvSpPr>
              <a:spLocks noChangeArrowheads="1"/>
            </p:cNvSpPr>
            <p:nvPr/>
          </p:nvSpPr>
          <p:spPr bwMode="auto">
            <a:xfrm rot="21000000">
              <a:off x="4272" y="2352"/>
              <a:ext cx="288" cy="432"/>
            </a:xfrm>
            <a:prstGeom prst="downArrow">
              <a:avLst>
                <a:gd name="adj1" fmla="val 50000"/>
                <a:gd name="adj2" fmla="val 37500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2371727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0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42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sz="4000" dirty="0" err="1"/>
              <a:t>Dešifrování</a:t>
            </a:r>
            <a:r>
              <a:rPr lang="en-GB" altLang="cs-CZ" sz="4000" dirty="0"/>
              <a:t> </a:t>
            </a:r>
            <a:r>
              <a:rPr lang="en-GB" altLang="cs-CZ" sz="4000" dirty="0" err="1"/>
              <a:t>zprávy</a:t>
            </a:r>
            <a:r>
              <a:rPr lang="en-GB" altLang="cs-CZ" sz="4000" dirty="0"/>
              <a:t> od </a:t>
            </a:r>
            <a:r>
              <a:rPr lang="cs-CZ" altLang="cs-CZ" sz="4000" dirty="0"/>
              <a:t>Alice</a:t>
            </a:r>
            <a:endParaRPr lang="en-GB" altLang="cs-CZ" sz="40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pSp>
        <p:nvGrpSpPr>
          <p:cNvPr id="210946" name="Group 2"/>
          <p:cNvGrpSpPr>
            <a:grpSpLocks/>
          </p:cNvGrpSpPr>
          <p:nvPr/>
        </p:nvGrpSpPr>
        <p:grpSpPr bwMode="auto">
          <a:xfrm>
            <a:off x="3505200" y="1752600"/>
            <a:ext cx="2286000" cy="4114800"/>
            <a:chOff x="576" y="1200"/>
            <a:chExt cx="1440" cy="2592"/>
          </a:xfrm>
        </p:grpSpPr>
        <p:sp>
          <p:nvSpPr>
            <p:cNvPr id="210947" name="Rectangle 3"/>
            <p:cNvSpPr>
              <a:spLocks noChangeArrowheads="1"/>
            </p:cNvSpPr>
            <p:nvPr/>
          </p:nvSpPr>
          <p:spPr bwMode="auto">
            <a:xfrm>
              <a:off x="576" y="1200"/>
              <a:ext cx="1440" cy="259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10948" name="Text Box 4"/>
            <p:cNvSpPr txBox="1">
              <a:spLocks noChangeArrowheads="1"/>
            </p:cNvSpPr>
            <p:nvPr/>
          </p:nvSpPr>
          <p:spPr bwMode="auto">
            <a:xfrm>
              <a:off x="621" y="1296"/>
              <a:ext cx="135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altLang="cs-CZ">
                  <a:latin typeface="Times New Roman" pitchFamily="18" charset="0"/>
                </a:rPr>
                <a:t>Dešifrování</a:t>
              </a:r>
              <a:endParaRPr lang="en-GB" altLang="cs-CZ" sz="2400">
                <a:latin typeface="Akzidenz Grotesk BE" pitchFamily="34" charset="0"/>
              </a:endParaRPr>
            </a:p>
          </p:txBody>
        </p:sp>
      </p:grpSp>
      <p:pic>
        <p:nvPicPr>
          <p:cNvPr id="21095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163763"/>
            <a:ext cx="205740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10951" name="Group 7"/>
          <p:cNvGrpSpPr>
            <a:grpSpLocks/>
          </p:cNvGrpSpPr>
          <p:nvPr/>
        </p:nvGrpSpPr>
        <p:grpSpPr bwMode="auto">
          <a:xfrm>
            <a:off x="3810000" y="4510088"/>
            <a:ext cx="1720850" cy="1150937"/>
            <a:chOff x="624" y="1677"/>
            <a:chExt cx="1894" cy="483"/>
          </a:xfrm>
        </p:grpSpPr>
        <p:sp>
          <p:nvSpPr>
            <p:cNvPr id="210952" name="Text Box 8"/>
            <p:cNvSpPr txBox="1">
              <a:spLocks noChangeArrowheads="1"/>
            </p:cNvSpPr>
            <p:nvPr/>
          </p:nvSpPr>
          <p:spPr bwMode="auto">
            <a:xfrm>
              <a:off x="1008" y="1677"/>
              <a:ext cx="1510" cy="2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altLang="cs-CZ" dirty="0">
                  <a:latin typeface="Times New Roman" pitchFamily="18" charset="0"/>
                </a:rPr>
                <a:t>Bob</a:t>
              </a:r>
              <a:r>
                <a:rPr lang="en-GB" altLang="cs-CZ" dirty="0">
                  <a:latin typeface="Times New Roman" pitchFamily="18" charset="0"/>
                </a:rPr>
                <a:t> - </a:t>
              </a:r>
            </a:p>
            <a:p>
              <a:pPr eaLnBrk="0" hangingPunct="0"/>
              <a:r>
                <a:rPr lang="en-GB" altLang="cs-CZ" b="1" dirty="0" err="1">
                  <a:latin typeface="Times New Roman" pitchFamily="18" charset="0"/>
                </a:rPr>
                <a:t>privátní</a:t>
              </a:r>
              <a:r>
                <a:rPr lang="en-GB" altLang="cs-CZ" b="1" dirty="0">
                  <a:latin typeface="Times New Roman" pitchFamily="18" charset="0"/>
                </a:rPr>
                <a:t> </a:t>
              </a:r>
              <a:r>
                <a:rPr lang="en-GB" altLang="cs-CZ" dirty="0" err="1">
                  <a:latin typeface="Times New Roman" pitchFamily="18" charset="0"/>
                </a:rPr>
                <a:t>klíč</a:t>
              </a:r>
              <a:endParaRPr lang="en-GB" altLang="cs-CZ" dirty="0">
                <a:latin typeface="Times New Roman" pitchFamily="18" charset="0"/>
              </a:endParaRPr>
            </a:p>
          </p:txBody>
        </p:sp>
        <p:grpSp>
          <p:nvGrpSpPr>
            <p:cNvPr id="210953" name="Group 9"/>
            <p:cNvGrpSpPr>
              <a:grpSpLocks/>
            </p:cNvGrpSpPr>
            <p:nvPr/>
          </p:nvGrpSpPr>
          <p:grpSpPr bwMode="auto">
            <a:xfrm>
              <a:off x="624" y="1776"/>
              <a:ext cx="1008" cy="384"/>
              <a:chOff x="576" y="1632"/>
              <a:chExt cx="1008" cy="384"/>
            </a:xfrm>
          </p:grpSpPr>
          <p:sp>
            <p:nvSpPr>
              <p:cNvPr id="210954" name="AutoShape 10"/>
              <p:cNvSpPr>
                <a:spLocks noChangeArrowheads="1"/>
              </p:cNvSpPr>
              <p:nvPr/>
            </p:nvSpPr>
            <p:spPr bwMode="auto">
              <a:xfrm>
                <a:off x="576" y="1632"/>
                <a:ext cx="384" cy="384"/>
              </a:xfrm>
              <a:custGeom>
                <a:avLst/>
                <a:gdLst>
                  <a:gd name="G0" fmla="+- 5400 0 0"/>
                  <a:gd name="G1" fmla="+- 21600 0 5400"/>
                  <a:gd name="G2" fmla="+- 21600 0 5400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5400" y="10800"/>
                    </a:moveTo>
                    <a:cubicBezTo>
                      <a:pt x="5400" y="13782"/>
                      <a:pt x="7818" y="16200"/>
                      <a:pt x="10800" y="16200"/>
                    </a:cubicBezTo>
                    <a:cubicBezTo>
                      <a:pt x="13782" y="16200"/>
                      <a:pt x="16200" y="13782"/>
                      <a:pt x="16200" y="10800"/>
                    </a:cubicBezTo>
                    <a:cubicBezTo>
                      <a:pt x="16200" y="7818"/>
                      <a:pt x="13782" y="5400"/>
                      <a:pt x="10800" y="5400"/>
                    </a:cubicBezTo>
                    <a:cubicBezTo>
                      <a:pt x="7818" y="5400"/>
                      <a:pt x="5400" y="7818"/>
                      <a:pt x="5400" y="10800"/>
                    </a:cubicBez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10955" name="Freeform 11"/>
              <p:cNvSpPr>
                <a:spLocks/>
              </p:cNvSpPr>
              <p:nvPr/>
            </p:nvSpPr>
            <p:spPr bwMode="auto">
              <a:xfrm>
                <a:off x="960" y="1776"/>
                <a:ext cx="624" cy="240"/>
              </a:xfrm>
              <a:custGeom>
                <a:avLst/>
                <a:gdLst>
                  <a:gd name="T0" fmla="*/ 0 w 624"/>
                  <a:gd name="T1" fmla="*/ 0 h 240"/>
                  <a:gd name="T2" fmla="*/ 624 w 624"/>
                  <a:gd name="T3" fmla="*/ 0 h 240"/>
                  <a:gd name="T4" fmla="*/ 624 w 624"/>
                  <a:gd name="T5" fmla="*/ 240 h 240"/>
                  <a:gd name="T6" fmla="*/ 528 w 624"/>
                  <a:gd name="T7" fmla="*/ 240 h 240"/>
                  <a:gd name="T8" fmla="*/ 528 w 624"/>
                  <a:gd name="T9" fmla="*/ 96 h 240"/>
                  <a:gd name="T10" fmla="*/ 432 w 624"/>
                  <a:gd name="T11" fmla="*/ 96 h 240"/>
                  <a:gd name="T12" fmla="*/ 432 w 624"/>
                  <a:gd name="T13" fmla="*/ 240 h 240"/>
                  <a:gd name="T14" fmla="*/ 336 w 624"/>
                  <a:gd name="T15" fmla="*/ 240 h 240"/>
                  <a:gd name="T16" fmla="*/ 336 w 624"/>
                  <a:gd name="T17" fmla="*/ 96 h 240"/>
                  <a:gd name="T18" fmla="*/ 0 w 624"/>
                  <a:gd name="T19" fmla="*/ 96 h 240"/>
                  <a:gd name="T20" fmla="*/ 0 w 624"/>
                  <a:gd name="T21" fmla="*/ 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24" h="240">
                    <a:moveTo>
                      <a:pt x="0" y="0"/>
                    </a:moveTo>
                    <a:lnTo>
                      <a:pt x="624" y="0"/>
                    </a:lnTo>
                    <a:lnTo>
                      <a:pt x="624" y="240"/>
                    </a:lnTo>
                    <a:lnTo>
                      <a:pt x="528" y="240"/>
                    </a:lnTo>
                    <a:lnTo>
                      <a:pt x="528" y="96"/>
                    </a:lnTo>
                    <a:lnTo>
                      <a:pt x="432" y="96"/>
                    </a:lnTo>
                    <a:lnTo>
                      <a:pt x="432" y="240"/>
                    </a:lnTo>
                    <a:lnTo>
                      <a:pt x="336" y="240"/>
                    </a:lnTo>
                    <a:lnTo>
                      <a:pt x="336" y="96"/>
                    </a:lnTo>
                    <a:lnTo>
                      <a:pt x="0" y="9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grpSp>
        <p:nvGrpSpPr>
          <p:cNvPr id="210956" name="Group 12"/>
          <p:cNvGrpSpPr>
            <a:grpSpLocks/>
          </p:cNvGrpSpPr>
          <p:nvPr/>
        </p:nvGrpSpPr>
        <p:grpSpPr bwMode="auto">
          <a:xfrm>
            <a:off x="2743200" y="2667000"/>
            <a:ext cx="2590800" cy="1600200"/>
            <a:chOff x="1728" y="1680"/>
            <a:chExt cx="1632" cy="1008"/>
          </a:xfrm>
        </p:grpSpPr>
        <p:grpSp>
          <p:nvGrpSpPr>
            <p:cNvPr id="210957" name="Group 13"/>
            <p:cNvGrpSpPr>
              <a:grpSpLocks/>
            </p:cNvGrpSpPr>
            <p:nvPr/>
          </p:nvGrpSpPr>
          <p:grpSpPr bwMode="auto">
            <a:xfrm>
              <a:off x="2496" y="1680"/>
              <a:ext cx="864" cy="1008"/>
              <a:chOff x="624" y="2736"/>
              <a:chExt cx="864" cy="1008"/>
            </a:xfrm>
          </p:grpSpPr>
          <p:sp>
            <p:nvSpPr>
              <p:cNvPr id="210958" name="Rectangle 14"/>
              <p:cNvSpPr>
                <a:spLocks noChangeArrowheads="1"/>
              </p:cNvSpPr>
              <p:nvPr/>
            </p:nvSpPr>
            <p:spPr bwMode="auto">
              <a:xfrm>
                <a:off x="624" y="2736"/>
                <a:ext cx="864" cy="1008"/>
              </a:xfrm>
              <a:prstGeom prst="rect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10959" name="Text Box 15"/>
              <p:cNvSpPr txBox="1">
                <a:spLocks noChangeArrowheads="1"/>
              </p:cNvSpPr>
              <p:nvPr/>
            </p:nvSpPr>
            <p:spPr bwMode="auto">
              <a:xfrm>
                <a:off x="667" y="2824"/>
                <a:ext cx="778" cy="828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altLang="cs-CZ" sz="1600">
                    <a:latin typeface="Akzidenz Grotesk BE Light" pitchFamily="34" charset="0"/>
                  </a:rPr>
                  <a:t>hjsdkyufdzjcnjkeldhcjdzcndjlszhcjdncjldzncjdzncjklzdxnckzdx</a:t>
                </a:r>
              </a:p>
            </p:txBody>
          </p:sp>
        </p:grpSp>
        <p:sp>
          <p:nvSpPr>
            <p:cNvPr id="210960" name="AutoShape 16"/>
            <p:cNvSpPr>
              <a:spLocks noChangeArrowheads="1"/>
            </p:cNvSpPr>
            <p:nvPr/>
          </p:nvSpPr>
          <p:spPr bwMode="auto">
            <a:xfrm rot="1200000">
              <a:off x="1728" y="1680"/>
              <a:ext cx="624" cy="336"/>
            </a:xfrm>
            <a:prstGeom prst="leftRightArrow">
              <a:avLst>
                <a:gd name="adj1" fmla="val 50000"/>
                <a:gd name="adj2" fmla="val 37143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10961" name="Text Box 17"/>
          <p:cNvSpPr txBox="1">
            <a:spLocks noChangeArrowheads="1"/>
          </p:cNvSpPr>
          <p:nvPr/>
        </p:nvSpPr>
        <p:spPr bwMode="auto">
          <a:xfrm>
            <a:off x="2362200" y="16002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cs-CZ" altLang="cs-CZ">
                <a:latin typeface="Times New Roman" pitchFamily="18" charset="0"/>
              </a:rPr>
              <a:t>Bob</a:t>
            </a:r>
            <a:endParaRPr lang="en-GB" altLang="cs-CZ" sz="2400">
              <a:latin typeface="Times New Roman" pitchFamily="18" charset="0"/>
            </a:endParaRPr>
          </a:p>
        </p:txBody>
      </p:sp>
      <p:grpSp>
        <p:nvGrpSpPr>
          <p:cNvPr id="210962" name="Group 18"/>
          <p:cNvGrpSpPr>
            <a:grpSpLocks/>
          </p:cNvGrpSpPr>
          <p:nvPr/>
        </p:nvGrpSpPr>
        <p:grpSpPr bwMode="auto">
          <a:xfrm>
            <a:off x="5486400" y="4191000"/>
            <a:ext cx="3003550" cy="1828800"/>
            <a:chOff x="3456" y="2640"/>
            <a:chExt cx="1892" cy="1152"/>
          </a:xfrm>
        </p:grpSpPr>
        <p:grpSp>
          <p:nvGrpSpPr>
            <p:cNvPr id="210963" name="Group 19"/>
            <p:cNvGrpSpPr>
              <a:grpSpLocks/>
            </p:cNvGrpSpPr>
            <p:nvPr/>
          </p:nvGrpSpPr>
          <p:grpSpPr bwMode="auto">
            <a:xfrm>
              <a:off x="3456" y="2688"/>
              <a:ext cx="1728" cy="1104"/>
              <a:chOff x="3456" y="2688"/>
              <a:chExt cx="1728" cy="1104"/>
            </a:xfrm>
          </p:grpSpPr>
          <p:grpSp>
            <p:nvGrpSpPr>
              <p:cNvPr id="210964" name="Group 20"/>
              <p:cNvGrpSpPr>
                <a:grpSpLocks/>
              </p:cNvGrpSpPr>
              <p:nvPr/>
            </p:nvGrpSpPr>
            <p:grpSpPr bwMode="auto">
              <a:xfrm>
                <a:off x="4320" y="2784"/>
                <a:ext cx="864" cy="1008"/>
                <a:chOff x="624" y="2736"/>
                <a:chExt cx="864" cy="1008"/>
              </a:xfrm>
            </p:grpSpPr>
            <p:sp>
              <p:nvSpPr>
                <p:cNvPr id="210965" name="Rectangle 21"/>
                <p:cNvSpPr>
                  <a:spLocks noChangeArrowheads="1"/>
                </p:cNvSpPr>
                <p:nvPr/>
              </p:nvSpPr>
              <p:spPr bwMode="auto">
                <a:xfrm>
                  <a:off x="624" y="2736"/>
                  <a:ext cx="864" cy="1008"/>
                </a:xfrm>
                <a:prstGeom prst="rect">
                  <a:avLst/>
                </a:prstGeom>
                <a:solidFill>
                  <a:srgbClr val="99CC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107763" dir="2700000" algn="ctr" rotWithShape="0">
                    <a:schemeClr val="bg2"/>
                  </a:outerShdw>
                </a:effec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210966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667" y="2824"/>
                  <a:ext cx="778" cy="212"/>
                </a:xfrm>
                <a:prstGeom prst="rect">
                  <a:avLst/>
                </a:prstGeom>
                <a:solidFill>
                  <a:srgbClr val="99CC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7763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endParaRPr lang="en-GB" altLang="cs-CZ" sz="1600">
                    <a:latin typeface="Akzidenz Grotesk BE Light" pitchFamily="34" charset="0"/>
                  </a:endParaRPr>
                </a:p>
              </p:txBody>
            </p:sp>
          </p:grpSp>
          <p:sp>
            <p:nvSpPr>
              <p:cNvPr id="210967" name="AutoShape 23"/>
              <p:cNvSpPr>
                <a:spLocks noChangeArrowheads="1"/>
              </p:cNvSpPr>
              <p:nvPr/>
            </p:nvSpPr>
            <p:spPr bwMode="auto">
              <a:xfrm rot="1200000">
                <a:off x="3456" y="2688"/>
                <a:ext cx="768" cy="336"/>
              </a:xfrm>
              <a:prstGeom prst="leftRightArrow">
                <a:avLst>
                  <a:gd name="adj1" fmla="val 50000"/>
                  <a:gd name="adj2" fmla="val 45714"/>
                </a:avLst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210968" name="Group 24"/>
            <p:cNvGrpSpPr>
              <a:grpSpLocks/>
            </p:cNvGrpSpPr>
            <p:nvPr/>
          </p:nvGrpSpPr>
          <p:grpSpPr bwMode="auto">
            <a:xfrm>
              <a:off x="4416" y="2640"/>
              <a:ext cx="932" cy="1097"/>
              <a:chOff x="4416" y="2640"/>
              <a:chExt cx="932" cy="1097"/>
            </a:xfrm>
          </p:grpSpPr>
          <p:sp>
            <p:nvSpPr>
              <p:cNvPr id="210969" name="Rectangle 25"/>
              <p:cNvSpPr>
                <a:spLocks noChangeArrowheads="1"/>
              </p:cNvSpPr>
              <p:nvPr/>
            </p:nvSpPr>
            <p:spPr bwMode="auto">
              <a:xfrm>
                <a:off x="5232" y="2640"/>
                <a:ext cx="11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endParaRPr lang="cs-CZ" altLang="cs-CZ" sz="1600">
                  <a:latin typeface="Akzidenz Grotesk BE Light" pitchFamily="34" charset="0"/>
                </a:endParaRPr>
              </a:p>
            </p:txBody>
          </p:sp>
          <p:sp>
            <p:nvSpPr>
              <p:cNvPr id="210970" name="Rectangle 26"/>
              <p:cNvSpPr>
                <a:spLocks noChangeArrowheads="1"/>
              </p:cNvSpPr>
              <p:nvPr/>
            </p:nvSpPr>
            <p:spPr bwMode="auto">
              <a:xfrm>
                <a:off x="4416" y="2832"/>
                <a:ext cx="662" cy="9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cs-CZ" altLang="cs-CZ" sz="1600" dirty="0">
                    <a:latin typeface="Times New Roman" pitchFamily="18" charset="0"/>
                  </a:rPr>
                  <a:t>Pošli</a:t>
                </a:r>
                <a:r>
                  <a:rPr lang="en-GB" altLang="cs-CZ" sz="1600" dirty="0">
                    <a:latin typeface="Times New Roman" pitchFamily="18" charset="0"/>
                  </a:rPr>
                  <a:t>:</a:t>
                </a:r>
              </a:p>
              <a:p>
                <a:pPr algn="ctr" eaLnBrk="0" hangingPunct="0">
                  <a:spcBef>
                    <a:spcPct val="50000"/>
                  </a:spcBef>
                </a:pPr>
                <a:r>
                  <a:rPr lang="en-GB" altLang="cs-CZ" sz="1600" dirty="0">
                    <a:latin typeface="Times New Roman" pitchFamily="18" charset="0"/>
                  </a:rPr>
                  <a:t>kilo masa,</a:t>
                </a:r>
              </a:p>
              <a:p>
                <a:pPr algn="ctr" eaLnBrk="0" hangingPunct="0">
                  <a:spcBef>
                    <a:spcPct val="50000"/>
                  </a:spcBef>
                </a:pPr>
                <a:r>
                  <a:rPr lang="en-GB" altLang="cs-CZ" sz="1600" dirty="0" err="1">
                    <a:latin typeface="Times New Roman" pitchFamily="18" charset="0"/>
                  </a:rPr>
                  <a:t>litr</a:t>
                </a:r>
                <a:r>
                  <a:rPr lang="en-GB" altLang="cs-CZ" sz="1600" dirty="0">
                    <a:latin typeface="Times New Roman" pitchFamily="18" charset="0"/>
                  </a:rPr>
                  <a:t> </a:t>
                </a:r>
                <a:r>
                  <a:rPr lang="en-GB" altLang="cs-CZ" sz="1600" dirty="0" err="1">
                    <a:latin typeface="Times New Roman" pitchFamily="18" charset="0"/>
                  </a:rPr>
                  <a:t>mléka</a:t>
                </a:r>
                <a:r>
                  <a:rPr lang="en-GB" altLang="cs-CZ" sz="1600" dirty="0">
                    <a:latin typeface="Times New Roman" pitchFamily="18" charset="0"/>
                  </a:rPr>
                  <a:t>,</a:t>
                </a:r>
              </a:p>
              <a:p>
                <a:pPr algn="ctr" eaLnBrk="0" hangingPunct="0">
                  <a:spcBef>
                    <a:spcPct val="50000"/>
                  </a:spcBef>
                </a:pPr>
                <a:r>
                  <a:rPr lang="en-GB" altLang="cs-CZ" sz="1600" dirty="0" err="1">
                    <a:latin typeface="Times New Roman" pitchFamily="18" charset="0"/>
                  </a:rPr>
                  <a:t>alimenty</a:t>
                </a:r>
                <a:r>
                  <a:rPr lang="en-GB" altLang="cs-CZ" sz="1600" dirty="0">
                    <a:latin typeface="Times New Roman" pitchFamily="18" charset="0"/>
                  </a:rPr>
                  <a:t>...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2353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10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/>
              <a:t>Co je </a:t>
            </a:r>
            <a:r>
              <a:rPr lang="en-GB" altLang="cs-CZ" dirty="0" err="1"/>
              <a:t>digitální</a:t>
            </a:r>
            <a:r>
              <a:rPr lang="en-GB" altLang="cs-CZ" dirty="0"/>
              <a:t> </a:t>
            </a:r>
            <a:r>
              <a:rPr lang="en-GB" altLang="cs-CZ" dirty="0" err="1"/>
              <a:t>podpis</a:t>
            </a:r>
            <a:r>
              <a:rPr lang="en-GB" altLang="cs-CZ" dirty="0"/>
              <a:t>?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pSp>
        <p:nvGrpSpPr>
          <p:cNvPr id="211970" name="Group 2"/>
          <p:cNvGrpSpPr>
            <a:grpSpLocks/>
          </p:cNvGrpSpPr>
          <p:nvPr/>
        </p:nvGrpSpPr>
        <p:grpSpPr bwMode="auto">
          <a:xfrm>
            <a:off x="457200" y="2163763"/>
            <a:ext cx="2057400" cy="2057400"/>
            <a:chOff x="288" y="1056"/>
            <a:chExt cx="1296" cy="1296"/>
          </a:xfrm>
        </p:grpSpPr>
        <p:pic>
          <p:nvPicPr>
            <p:cNvPr id="211971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1056"/>
              <a:ext cx="1296" cy="12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11972" name="Text Box 4"/>
            <p:cNvSpPr txBox="1">
              <a:spLocks noChangeArrowheads="1"/>
            </p:cNvSpPr>
            <p:nvPr/>
          </p:nvSpPr>
          <p:spPr bwMode="auto">
            <a:xfrm>
              <a:off x="288" y="1104"/>
              <a:ext cx="5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cs-CZ" altLang="cs-CZ">
                  <a:latin typeface="Times New Roman" pitchFamily="18" charset="0"/>
                </a:rPr>
                <a:t>Alice</a:t>
              </a:r>
              <a:endParaRPr lang="en-GB" altLang="cs-CZ">
                <a:latin typeface="Times New Roman" pitchFamily="18" charset="0"/>
              </a:endParaRPr>
            </a:p>
          </p:txBody>
        </p:sp>
      </p:grpSp>
      <p:grpSp>
        <p:nvGrpSpPr>
          <p:cNvPr id="211973" name="Group 5"/>
          <p:cNvGrpSpPr>
            <a:grpSpLocks/>
          </p:cNvGrpSpPr>
          <p:nvPr/>
        </p:nvGrpSpPr>
        <p:grpSpPr bwMode="auto">
          <a:xfrm>
            <a:off x="2362200" y="1828800"/>
            <a:ext cx="2286000" cy="4114800"/>
            <a:chOff x="1488" y="1152"/>
            <a:chExt cx="1584" cy="2592"/>
          </a:xfrm>
        </p:grpSpPr>
        <p:sp>
          <p:nvSpPr>
            <p:cNvPr id="211974" name="Rectangle 6"/>
            <p:cNvSpPr>
              <a:spLocks noChangeArrowheads="1"/>
            </p:cNvSpPr>
            <p:nvPr/>
          </p:nvSpPr>
          <p:spPr bwMode="auto">
            <a:xfrm>
              <a:off x="1488" y="1152"/>
              <a:ext cx="1584" cy="259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11975" name="Text Box 7"/>
            <p:cNvSpPr txBox="1">
              <a:spLocks noChangeArrowheads="1"/>
            </p:cNvSpPr>
            <p:nvPr/>
          </p:nvSpPr>
          <p:spPr bwMode="auto">
            <a:xfrm>
              <a:off x="1536" y="1248"/>
              <a:ext cx="14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altLang="cs-CZ">
                  <a:latin typeface="Times New Roman" pitchFamily="18" charset="0"/>
                </a:rPr>
                <a:t>Podpis</a:t>
              </a:r>
              <a:endParaRPr lang="en-GB" altLang="cs-CZ" sz="2400">
                <a:latin typeface="Times New Roman" pitchFamily="18" charset="0"/>
              </a:endParaRPr>
            </a:p>
          </p:txBody>
        </p:sp>
      </p:grpSp>
      <p:grpSp>
        <p:nvGrpSpPr>
          <p:cNvPr id="211977" name="Group 9"/>
          <p:cNvGrpSpPr>
            <a:grpSpLocks/>
          </p:cNvGrpSpPr>
          <p:nvPr/>
        </p:nvGrpSpPr>
        <p:grpSpPr bwMode="auto">
          <a:xfrm>
            <a:off x="2590800" y="2514600"/>
            <a:ext cx="1828800" cy="1600200"/>
            <a:chOff x="624" y="2736"/>
            <a:chExt cx="864" cy="1008"/>
          </a:xfrm>
        </p:grpSpPr>
        <p:sp>
          <p:nvSpPr>
            <p:cNvPr id="211978" name="Rectangle 10"/>
            <p:cNvSpPr>
              <a:spLocks noChangeArrowheads="1"/>
            </p:cNvSpPr>
            <p:nvPr/>
          </p:nvSpPr>
          <p:spPr bwMode="auto">
            <a:xfrm>
              <a:off x="624" y="2736"/>
              <a:ext cx="864" cy="1008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11979" name="Text Box 11"/>
            <p:cNvSpPr txBox="1">
              <a:spLocks noChangeArrowheads="1"/>
            </p:cNvSpPr>
            <p:nvPr/>
          </p:nvSpPr>
          <p:spPr bwMode="auto">
            <a:xfrm>
              <a:off x="667" y="2824"/>
              <a:ext cx="778" cy="770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altLang="cs-CZ" sz="1600" dirty="0" err="1">
                  <a:latin typeface="Times New Roman" pitchFamily="18" charset="0"/>
                </a:rPr>
                <a:t>Milý</a:t>
              </a:r>
              <a:r>
                <a:rPr lang="en-GB" altLang="cs-CZ" sz="1600" dirty="0">
                  <a:latin typeface="Times New Roman" pitchFamily="18" charset="0"/>
                </a:rPr>
                <a:t> </a:t>
              </a:r>
              <a:r>
                <a:rPr lang="cs-CZ" altLang="cs-CZ" sz="1600" dirty="0">
                  <a:latin typeface="Times New Roman" pitchFamily="18" charset="0"/>
                </a:rPr>
                <a:t>Bobe</a:t>
              </a:r>
              <a:r>
                <a:rPr lang="en-GB" altLang="cs-CZ" sz="1600" dirty="0">
                  <a:latin typeface="Times New Roman" pitchFamily="18" charset="0"/>
                </a:rPr>
                <a:t>,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GB" altLang="cs-CZ" sz="1600" dirty="0">
                  <a:latin typeface="Times New Roman" pitchFamily="18" charset="0"/>
                </a:rPr>
                <a:t>o ty </a:t>
              </a:r>
              <a:r>
                <a:rPr lang="en-GB" altLang="cs-CZ" sz="1600" dirty="0" err="1">
                  <a:latin typeface="Times New Roman" pitchFamily="18" charset="0"/>
                </a:rPr>
                <a:t>alimenty</a:t>
              </a:r>
              <a:r>
                <a:rPr lang="en-GB" altLang="cs-CZ" sz="1600" dirty="0">
                  <a:latin typeface="Times New Roman" pitchFamily="18" charset="0"/>
                </a:rPr>
                <a:t> </a:t>
              </a:r>
              <a:r>
                <a:rPr lang="en-GB" altLang="cs-CZ" sz="1600" dirty="0" err="1">
                  <a:latin typeface="Times New Roman" pitchFamily="18" charset="0"/>
                </a:rPr>
                <a:t>skutečně</a:t>
              </a:r>
              <a:r>
                <a:rPr lang="en-GB" altLang="cs-CZ" sz="1600" dirty="0">
                  <a:latin typeface="Times New Roman" pitchFamily="18" charset="0"/>
                </a:rPr>
                <a:t> </a:t>
              </a:r>
              <a:r>
                <a:rPr lang="en-GB" altLang="cs-CZ" sz="1600" dirty="0" err="1">
                  <a:latin typeface="Times New Roman" pitchFamily="18" charset="0"/>
                </a:rPr>
                <a:t>žádám</a:t>
              </a:r>
              <a:r>
                <a:rPr lang="en-GB" altLang="cs-CZ" sz="1600" dirty="0">
                  <a:latin typeface="Times New Roman" pitchFamily="18" charset="0"/>
                </a:rPr>
                <a:t> </a:t>
              </a:r>
              <a:r>
                <a:rPr lang="en-GB" altLang="cs-CZ" sz="1600" dirty="0" err="1">
                  <a:latin typeface="Times New Roman" pitchFamily="18" charset="0"/>
                </a:rPr>
                <a:t>já</a:t>
              </a:r>
              <a:r>
                <a:rPr lang="en-GB" altLang="cs-CZ" sz="1600" dirty="0">
                  <a:latin typeface="Times New Roman" pitchFamily="18" charset="0"/>
                </a:rPr>
                <a:t> - </a:t>
              </a:r>
              <a:r>
                <a:rPr lang="cs-CZ" altLang="cs-CZ" dirty="0">
                  <a:latin typeface="Times New Roman" pitchFamily="18" charset="0"/>
                </a:rPr>
                <a:t>Alice</a:t>
              </a:r>
              <a:endParaRPr lang="en-GB" altLang="cs-CZ" dirty="0">
                <a:latin typeface="Times New Roman" pitchFamily="18" charset="0"/>
              </a:endParaRPr>
            </a:p>
          </p:txBody>
        </p:sp>
      </p:grpSp>
      <p:grpSp>
        <p:nvGrpSpPr>
          <p:cNvPr id="211980" name="Group 12"/>
          <p:cNvGrpSpPr>
            <a:grpSpLocks/>
          </p:cNvGrpSpPr>
          <p:nvPr/>
        </p:nvGrpSpPr>
        <p:grpSpPr bwMode="auto">
          <a:xfrm>
            <a:off x="2819400" y="4260850"/>
            <a:ext cx="1720850" cy="1149350"/>
            <a:chOff x="624" y="1678"/>
            <a:chExt cx="1894" cy="482"/>
          </a:xfrm>
        </p:grpSpPr>
        <p:sp>
          <p:nvSpPr>
            <p:cNvPr id="211981" name="Text Box 13"/>
            <p:cNvSpPr txBox="1">
              <a:spLocks noChangeArrowheads="1"/>
            </p:cNvSpPr>
            <p:nvPr/>
          </p:nvSpPr>
          <p:spPr bwMode="auto">
            <a:xfrm>
              <a:off x="1008" y="1678"/>
              <a:ext cx="1510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altLang="cs-CZ" dirty="0">
                  <a:latin typeface="Times New Roman" pitchFamily="18" charset="0"/>
                </a:rPr>
                <a:t>Alice</a:t>
              </a:r>
              <a:r>
                <a:rPr lang="en-GB" altLang="cs-CZ" dirty="0">
                  <a:latin typeface="Times New Roman" pitchFamily="18" charset="0"/>
                </a:rPr>
                <a:t> - </a:t>
              </a:r>
            </a:p>
            <a:p>
              <a:pPr eaLnBrk="0" hangingPunct="0"/>
              <a:r>
                <a:rPr lang="en-GB" altLang="cs-CZ" b="1" dirty="0" err="1">
                  <a:latin typeface="Times New Roman" pitchFamily="18" charset="0"/>
                </a:rPr>
                <a:t>privátní</a:t>
              </a:r>
              <a:r>
                <a:rPr lang="en-GB" altLang="cs-CZ" b="1" dirty="0">
                  <a:latin typeface="Times New Roman" pitchFamily="18" charset="0"/>
                </a:rPr>
                <a:t> </a:t>
              </a:r>
              <a:r>
                <a:rPr lang="en-GB" altLang="cs-CZ" dirty="0" err="1">
                  <a:latin typeface="Times New Roman" pitchFamily="18" charset="0"/>
                </a:rPr>
                <a:t>klíč</a:t>
              </a:r>
              <a:endParaRPr lang="en-GB" altLang="cs-CZ" dirty="0">
                <a:latin typeface="Times New Roman" pitchFamily="18" charset="0"/>
              </a:endParaRPr>
            </a:p>
            <a:p>
              <a:pPr eaLnBrk="0" hangingPunct="0"/>
              <a:endParaRPr lang="en-GB" altLang="cs-CZ" sz="2400" dirty="0">
                <a:latin typeface="Times New Roman" pitchFamily="18" charset="0"/>
              </a:endParaRPr>
            </a:p>
          </p:txBody>
        </p:sp>
        <p:grpSp>
          <p:nvGrpSpPr>
            <p:cNvPr id="211982" name="Group 14"/>
            <p:cNvGrpSpPr>
              <a:grpSpLocks/>
            </p:cNvGrpSpPr>
            <p:nvPr/>
          </p:nvGrpSpPr>
          <p:grpSpPr bwMode="auto">
            <a:xfrm>
              <a:off x="624" y="1776"/>
              <a:ext cx="1008" cy="384"/>
              <a:chOff x="576" y="1632"/>
              <a:chExt cx="1008" cy="384"/>
            </a:xfrm>
          </p:grpSpPr>
          <p:sp>
            <p:nvSpPr>
              <p:cNvPr id="211983" name="AutoShape 15"/>
              <p:cNvSpPr>
                <a:spLocks noChangeArrowheads="1"/>
              </p:cNvSpPr>
              <p:nvPr/>
            </p:nvSpPr>
            <p:spPr bwMode="auto">
              <a:xfrm>
                <a:off x="576" y="1632"/>
                <a:ext cx="384" cy="384"/>
              </a:xfrm>
              <a:custGeom>
                <a:avLst/>
                <a:gdLst>
                  <a:gd name="G0" fmla="+- 5400 0 0"/>
                  <a:gd name="G1" fmla="+- 21600 0 5400"/>
                  <a:gd name="G2" fmla="+- 21600 0 5400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5400" y="10800"/>
                    </a:moveTo>
                    <a:cubicBezTo>
                      <a:pt x="5400" y="13782"/>
                      <a:pt x="7818" y="16200"/>
                      <a:pt x="10800" y="16200"/>
                    </a:cubicBezTo>
                    <a:cubicBezTo>
                      <a:pt x="13782" y="16200"/>
                      <a:pt x="16200" y="13782"/>
                      <a:pt x="16200" y="10800"/>
                    </a:cubicBezTo>
                    <a:cubicBezTo>
                      <a:pt x="16200" y="7818"/>
                      <a:pt x="13782" y="5400"/>
                      <a:pt x="10800" y="5400"/>
                    </a:cubicBezTo>
                    <a:cubicBezTo>
                      <a:pt x="7818" y="5400"/>
                      <a:pt x="5400" y="7818"/>
                      <a:pt x="5400" y="10800"/>
                    </a:cubicBez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11984" name="Freeform 16"/>
              <p:cNvSpPr>
                <a:spLocks/>
              </p:cNvSpPr>
              <p:nvPr/>
            </p:nvSpPr>
            <p:spPr bwMode="auto">
              <a:xfrm>
                <a:off x="960" y="1776"/>
                <a:ext cx="624" cy="240"/>
              </a:xfrm>
              <a:custGeom>
                <a:avLst/>
                <a:gdLst>
                  <a:gd name="T0" fmla="*/ 0 w 624"/>
                  <a:gd name="T1" fmla="*/ 0 h 240"/>
                  <a:gd name="T2" fmla="*/ 624 w 624"/>
                  <a:gd name="T3" fmla="*/ 0 h 240"/>
                  <a:gd name="T4" fmla="*/ 624 w 624"/>
                  <a:gd name="T5" fmla="*/ 240 h 240"/>
                  <a:gd name="T6" fmla="*/ 528 w 624"/>
                  <a:gd name="T7" fmla="*/ 240 h 240"/>
                  <a:gd name="T8" fmla="*/ 528 w 624"/>
                  <a:gd name="T9" fmla="*/ 96 h 240"/>
                  <a:gd name="T10" fmla="*/ 432 w 624"/>
                  <a:gd name="T11" fmla="*/ 96 h 240"/>
                  <a:gd name="T12" fmla="*/ 432 w 624"/>
                  <a:gd name="T13" fmla="*/ 240 h 240"/>
                  <a:gd name="T14" fmla="*/ 336 w 624"/>
                  <a:gd name="T15" fmla="*/ 240 h 240"/>
                  <a:gd name="T16" fmla="*/ 336 w 624"/>
                  <a:gd name="T17" fmla="*/ 96 h 240"/>
                  <a:gd name="T18" fmla="*/ 0 w 624"/>
                  <a:gd name="T19" fmla="*/ 96 h 240"/>
                  <a:gd name="T20" fmla="*/ 0 w 624"/>
                  <a:gd name="T21" fmla="*/ 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24" h="240">
                    <a:moveTo>
                      <a:pt x="0" y="0"/>
                    </a:moveTo>
                    <a:lnTo>
                      <a:pt x="624" y="0"/>
                    </a:lnTo>
                    <a:lnTo>
                      <a:pt x="624" y="240"/>
                    </a:lnTo>
                    <a:lnTo>
                      <a:pt x="528" y="240"/>
                    </a:lnTo>
                    <a:lnTo>
                      <a:pt x="528" y="96"/>
                    </a:lnTo>
                    <a:lnTo>
                      <a:pt x="432" y="96"/>
                    </a:lnTo>
                    <a:lnTo>
                      <a:pt x="432" y="240"/>
                    </a:lnTo>
                    <a:lnTo>
                      <a:pt x="336" y="240"/>
                    </a:lnTo>
                    <a:lnTo>
                      <a:pt x="336" y="96"/>
                    </a:lnTo>
                    <a:lnTo>
                      <a:pt x="0" y="9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grpSp>
        <p:nvGrpSpPr>
          <p:cNvPr id="211985" name="Group 17"/>
          <p:cNvGrpSpPr>
            <a:grpSpLocks/>
          </p:cNvGrpSpPr>
          <p:nvPr/>
        </p:nvGrpSpPr>
        <p:grpSpPr bwMode="auto">
          <a:xfrm>
            <a:off x="6858000" y="2438400"/>
            <a:ext cx="1371600" cy="1295400"/>
            <a:chOff x="4297" y="1130"/>
            <a:chExt cx="864" cy="816"/>
          </a:xfrm>
        </p:grpSpPr>
        <p:sp>
          <p:nvSpPr>
            <p:cNvPr id="211986" name="AutoShape 18"/>
            <p:cNvSpPr>
              <a:spLocks noChangeArrowheads="1"/>
            </p:cNvSpPr>
            <p:nvPr/>
          </p:nvSpPr>
          <p:spPr bwMode="auto">
            <a:xfrm>
              <a:off x="4297" y="1130"/>
              <a:ext cx="864" cy="787"/>
            </a:xfrm>
            <a:prstGeom prst="verticalScroll">
              <a:avLst>
                <a:gd name="adj" fmla="val 12500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11987" name="Text Box 19"/>
            <p:cNvSpPr txBox="1">
              <a:spLocks noChangeArrowheads="1"/>
            </p:cNvSpPr>
            <p:nvPr/>
          </p:nvSpPr>
          <p:spPr bwMode="auto">
            <a:xfrm>
              <a:off x="4368" y="1248"/>
              <a:ext cx="626" cy="5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GB" altLang="cs-CZ" sz="1400" dirty="0" err="1">
                  <a:latin typeface="Times New Roman" pitchFamily="18" charset="0"/>
                </a:rPr>
                <a:t>Certifikát</a:t>
              </a:r>
              <a:r>
                <a:rPr lang="en-GB" altLang="cs-CZ" sz="1400" dirty="0">
                  <a:latin typeface="Times New Roman" pitchFamily="18" charset="0"/>
                </a:rPr>
                <a:t> - </a:t>
              </a:r>
              <a:r>
                <a:rPr lang="cs-CZ" altLang="cs-CZ" sz="1400" dirty="0">
                  <a:latin typeface="Times New Roman" pitchFamily="18" charset="0"/>
                </a:rPr>
                <a:t>Alicin</a:t>
              </a:r>
              <a:r>
                <a:rPr lang="en-GB" altLang="cs-CZ" sz="1400" dirty="0">
                  <a:latin typeface="Times New Roman" pitchFamily="18" charset="0"/>
                </a:rPr>
                <a:t> </a:t>
              </a:r>
              <a:r>
                <a:rPr lang="en-GB" altLang="cs-CZ" sz="1400" dirty="0" err="1">
                  <a:latin typeface="Times New Roman" pitchFamily="18" charset="0"/>
                </a:rPr>
                <a:t>ve</a:t>
              </a:r>
              <a:r>
                <a:rPr lang="cs-CZ" altLang="cs-CZ" sz="1400" dirty="0">
                  <a:latin typeface="Times New Roman" pitchFamily="18" charset="0"/>
                </a:rPr>
                <a:t>ř</a:t>
              </a:r>
              <a:r>
                <a:rPr lang="en-GB" altLang="cs-CZ" sz="1400" dirty="0" err="1">
                  <a:latin typeface="Times New Roman" pitchFamily="18" charset="0"/>
                </a:rPr>
                <a:t>ejný</a:t>
              </a:r>
              <a:r>
                <a:rPr lang="en-GB" altLang="cs-CZ" sz="1400" dirty="0">
                  <a:latin typeface="Times New Roman" pitchFamily="18" charset="0"/>
                </a:rPr>
                <a:t> </a:t>
              </a:r>
              <a:r>
                <a:rPr lang="en-GB" altLang="cs-CZ" sz="1400" dirty="0" err="1">
                  <a:latin typeface="Times New Roman" pitchFamily="18" charset="0"/>
                </a:rPr>
                <a:t>klíč</a:t>
              </a:r>
              <a:endParaRPr lang="en-GB" altLang="cs-CZ" sz="1400" dirty="0">
                <a:latin typeface="Times New Roman" pitchFamily="18" charset="0"/>
              </a:endParaRPr>
            </a:p>
          </p:txBody>
        </p:sp>
        <p:grpSp>
          <p:nvGrpSpPr>
            <p:cNvPr id="211988" name="Group 20"/>
            <p:cNvGrpSpPr>
              <a:grpSpLocks/>
            </p:cNvGrpSpPr>
            <p:nvPr/>
          </p:nvGrpSpPr>
          <p:grpSpPr bwMode="auto">
            <a:xfrm>
              <a:off x="4808" y="1692"/>
              <a:ext cx="196" cy="254"/>
              <a:chOff x="1536" y="3216"/>
              <a:chExt cx="240" cy="325"/>
            </a:xfrm>
          </p:grpSpPr>
          <p:sp>
            <p:nvSpPr>
              <p:cNvPr id="211989" name="Oval 2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11990" name="Freeform 22"/>
              <p:cNvSpPr>
                <a:spLocks/>
              </p:cNvSpPr>
              <p:nvPr/>
            </p:nvSpPr>
            <p:spPr bwMode="auto">
              <a:xfrm rot="21000000">
                <a:off x="1680" y="3360"/>
                <a:ext cx="68" cy="181"/>
              </a:xfrm>
              <a:custGeom>
                <a:avLst/>
                <a:gdLst>
                  <a:gd name="T0" fmla="*/ 0 w 96"/>
                  <a:gd name="T1" fmla="*/ 0 h 144"/>
                  <a:gd name="T2" fmla="*/ 96 w 96"/>
                  <a:gd name="T3" fmla="*/ 0 h 144"/>
                  <a:gd name="T4" fmla="*/ 96 w 96"/>
                  <a:gd name="T5" fmla="*/ 144 h 144"/>
                  <a:gd name="T6" fmla="*/ 48 w 96"/>
                  <a:gd name="T7" fmla="*/ 96 h 144"/>
                  <a:gd name="T8" fmla="*/ 0 w 96"/>
                  <a:gd name="T9" fmla="*/ 144 h 144"/>
                  <a:gd name="T10" fmla="*/ 0 w 96"/>
                  <a:gd name="T11" fmla="*/ 0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144">
                    <a:moveTo>
                      <a:pt x="0" y="0"/>
                    </a:moveTo>
                    <a:lnTo>
                      <a:pt x="96" y="0"/>
                    </a:lnTo>
                    <a:lnTo>
                      <a:pt x="96" y="144"/>
                    </a:lnTo>
                    <a:lnTo>
                      <a:pt x="48" y="96"/>
                    </a:lnTo>
                    <a:lnTo>
                      <a:pt x="0" y="14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11991" name="Oval 23"/>
              <p:cNvSpPr>
                <a:spLocks noChangeArrowheads="1"/>
              </p:cNvSpPr>
              <p:nvPr/>
            </p:nvSpPr>
            <p:spPr bwMode="auto">
              <a:xfrm>
                <a:off x="1584" y="3264"/>
                <a:ext cx="144" cy="144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pic>
        <p:nvPicPr>
          <p:cNvPr id="211992" name="Picture 2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191000"/>
            <a:ext cx="228600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1993" name="Text Box 25"/>
          <p:cNvSpPr txBox="1">
            <a:spLocks noChangeArrowheads="1"/>
          </p:cNvSpPr>
          <p:nvPr/>
        </p:nvSpPr>
        <p:spPr bwMode="auto">
          <a:xfrm>
            <a:off x="7924800" y="4191000"/>
            <a:ext cx="1066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cs-CZ" altLang="cs-CZ">
                <a:latin typeface="Times New Roman" pitchFamily="18" charset="0"/>
              </a:rPr>
              <a:t>Bob</a:t>
            </a:r>
            <a:endParaRPr lang="en-GB" altLang="cs-CZ">
              <a:latin typeface="Times New Roman" pitchFamily="18" charset="0"/>
            </a:endParaRPr>
          </a:p>
        </p:txBody>
      </p:sp>
      <p:sp>
        <p:nvSpPr>
          <p:cNvPr id="211994" name="AutoShape 26"/>
          <p:cNvSpPr>
            <a:spLocks noChangeArrowheads="1"/>
          </p:cNvSpPr>
          <p:nvPr/>
        </p:nvSpPr>
        <p:spPr bwMode="auto">
          <a:xfrm rot="1800000">
            <a:off x="4724400" y="4191000"/>
            <a:ext cx="2209800" cy="457200"/>
          </a:xfrm>
          <a:prstGeom prst="leftRightArrow">
            <a:avLst>
              <a:gd name="adj1" fmla="val 50000"/>
              <a:gd name="adj2" fmla="val 9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4494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1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1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19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19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52400" y="620688"/>
            <a:ext cx="8828088" cy="2427288"/>
            <a:chOff x="96" y="752"/>
            <a:chExt cx="5561" cy="1529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1587" y="1655"/>
              <a:ext cx="757" cy="616"/>
            </a:xfrm>
            <a:prstGeom prst="rect">
              <a:avLst/>
            </a:prstGeom>
            <a:solidFill>
              <a:srgbClr val="800040"/>
            </a:solidFill>
            <a:ln w="762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1586" y="1654"/>
              <a:ext cx="757" cy="616"/>
            </a:xfrm>
            <a:prstGeom prst="rect">
              <a:avLst/>
            </a:prstGeom>
            <a:solidFill>
              <a:srgbClr val="80004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1632" y="1680"/>
              <a:ext cx="702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050" tIns="26988" rIns="19050" bIns="26988"/>
            <a:lstStyle>
              <a:lvl1pPr defTabSz="904875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452438" defTabSz="904875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904875" defTabSz="904875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357313" defTabSz="904875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1809750" defTabSz="904875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266950" defTabSz="904875" fontAlgn="base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724150" defTabSz="904875" fontAlgn="base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181350" defTabSz="904875" fontAlgn="base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638550" defTabSz="904875" fontAlgn="base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0" hangingPunct="0">
                <a:lnSpc>
                  <a:spcPts val="3300"/>
                </a:lnSpc>
              </a:pPr>
              <a:r>
                <a:rPr lang="cs-CZ" altLang="cs-CZ" sz="2300" b="1" dirty="0">
                  <a:solidFill>
                    <a:srgbClr val="FFFFFF"/>
                  </a:solidFill>
                  <a:latin typeface="Garamond" pitchFamily="18" charset="0"/>
                </a:rPr>
                <a:t>Ověření </a:t>
              </a:r>
            </a:p>
            <a:p>
              <a:pPr algn="ctr" eaLnBrk="0" hangingPunct="0">
                <a:lnSpc>
                  <a:spcPts val="3300"/>
                </a:lnSpc>
              </a:pPr>
              <a:r>
                <a:rPr lang="cs-CZ" altLang="cs-CZ" sz="2300" b="1" dirty="0">
                  <a:solidFill>
                    <a:srgbClr val="FFFFFF"/>
                  </a:solidFill>
                  <a:latin typeface="Garamond" pitchFamily="18" charset="0"/>
                </a:rPr>
                <a:t>podpisu</a:t>
              </a:r>
              <a:endParaRPr lang="en-US" altLang="cs-CZ" sz="2300" b="1" dirty="0">
                <a:solidFill>
                  <a:srgbClr val="FFFFFF"/>
                </a:solidFill>
                <a:latin typeface="Garamond" pitchFamily="18" charset="0"/>
              </a:endParaRP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3426" y="1655"/>
              <a:ext cx="757" cy="616"/>
            </a:xfrm>
            <a:prstGeom prst="rect">
              <a:avLst/>
            </a:prstGeom>
            <a:solidFill>
              <a:srgbClr val="800040"/>
            </a:solidFill>
            <a:ln w="762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3424" y="1654"/>
              <a:ext cx="758" cy="616"/>
            </a:xfrm>
            <a:prstGeom prst="rect">
              <a:avLst/>
            </a:prstGeom>
            <a:solidFill>
              <a:srgbClr val="00554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3456" y="1680"/>
              <a:ext cx="702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050" tIns="26988" rIns="19050" bIns="26988"/>
            <a:lstStyle>
              <a:lvl1pPr defTabSz="904875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452438" defTabSz="904875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904875" defTabSz="904875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357313" defTabSz="904875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1809750" defTabSz="904875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266950" defTabSz="904875" fontAlgn="base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724150" defTabSz="904875" fontAlgn="base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181350" defTabSz="904875" fontAlgn="base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638550" defTabSz="904875" fontAlgn="base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0" hangingPunct="0">
                <a:lnSpc>
                  <a:spcPts val="3300"/>
                </a:lnSpc>
              </a:pPr>
              <a:r>
                <a:rPr lang="cs-CZ" altLang="cs-CZ" sz="2300" b="1">
                  <a:solidFill>
                    <a:srgbClr val="FFFFFF"/>
                  </a:solidFill>
                  <a:latin typeface="Garamond" pitchFamily="18" charset="0"/>
                </a:rPr>
                <a:t>Tvorba </a:t>
              </a:r>
            </a:p>
            <a:p>
              <a:pPr algn="ctr" eaLnBrk="0" hangingPunct="0">
                <a:lnSpc>
                  <a:spcPts val="3300"/>
                </a:lnSpc>
              </a:pPr>
              <a:r>
                <a:rPr lang="cs-CZ" altLang="cs-CZ" sz="2300" b="1">
                  <a:solidFill>
                    <a:srgbClr val="FFFFFF"/>
                  </a:solidFill>
                  <a:latin typeface="Garamond" pitchFamily="18" charset="0"/>
                </a:rPr>
                <a:t>podpisu</a:t>
              </a:r>
              <a:endParaRPr lang="en-US" altLang="cs-CZ" sz="2300" b="1">
                <a:solidFill>
                  <a:srgbClr val="FFFFFF"/>
                </a:solidFill>
                <a:latin typeface="Garamond" pitchFamily="18" charset="0"/>
              </a:endParaRPr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>
              <a:off x="870" y="2000"/>
              <a:ext cx="680" cy="0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 type="triangle" w="med" len="med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2391" y="1986"/>
              <a:ext cx="994" cy="0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 type="triangle" w="med" len="med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3827" y="1377"/>
              <a:ext cx="0" cy="237"/>
            </a:xfrm>
            <a:prstGeom prst="line">
              <a:avLst/>
            </a:prstGeom>
            <a:noFill/>
            <a:ln w="76200">
              <a:solidFill>
                <a:srgbClr val="FFBB00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3024" y="912"/>
              <a:ext cx="955" cy="3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050" tIns="26988" rIns="19050" bIns="26988"/>
            <a:lstStyle>
              <a:lvl1pPr defTabSz="904875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452438" defTabSz="904875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904875" defTabSz="904875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357313" defTabSz="904875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1809750" defTabSz="904875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266950" defTabSz="904875" fontAlgn="base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724150" defTabSz="904875" fontAlgn="base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181350" defTabSz="904875" fontAlgn="base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638550" defTabSz="904875" fontAlgn="base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0" hangingPunct="0">
                <a:lnSpc>
                  <a:spcPts val="3300"/>
                </a:lnSpc>
              </a:pPr>
              <a:r>
                <a:rPr lang="cs-CZ" altLang="cs-CZ" sz="2000" b="1">
                  <a:latin typeface="Garamond" pitchFamily="18" charset="0"/>
                </a:rPr>
                <a:t>Veřejný klíč B</a:t>
              </a:r>
              <a:endParaRPr lang="en-US" altLang="cs-CZ" sz="2000" b="1">
                <a:latin typeface="Garamond" pitchFamily="18" charset="0"/>
              </a:endParaRPr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2448" y="1525"/>
              <a:ext cx="892" cy="3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050" tIns="26988" rIns="19050" bIns="26988"/>
            <a:lstStyle>
              <a:lvl1pPr defTabSz="904875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452438" defTabSz="904875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904875" defTabSz="904875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357313" defTabSz="904875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1809750" defTabSz="904875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266950" defTabSz="904875" fontAlgn="base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724150" defTabSz="904875" fontAlgn="base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181350" defTabSz="904875" fontAlgn="base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638550" defTabSz="904875" fontAlgn="base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0" hangingPunct="0">
                <a:lnSpc>
                  <a:spcPts val="2100"/>
                </a:lnSpc>
              </a:pPr>
              <a:r>
                <a:rPr lang="cs-CZ" altLang="cs-CZ" sz="1600" b="1">
                  <a:latin typeface="Garamond" pitchFamily="18" charset="0"/>
                </a:rPr>
                <a:t>Podepsaná</a:t>
              </a:r>
            </a:p>
            <a:p>
              <a:pPr algn="ctr" eaLnBrk="0" hangingPunct="0">
                <a:lnSpc>
                  <a:spcPts val="2100"/>
                </a:lnSpc>
              </a:pPr>
              <a:r>
                <a:rPr lang="cs-CZ" altLang="cs-CZ" sz="1600" b="1">
                  <a:latin typeface="Garamond" pitchFamily="18" charset="0"/>
                </a:rPr>
                <a:t>zpráva</a:t>
              </a:r>
              <a:endParaRPr lang="en-US" altLang="cs-CZ" sz="1600" b="1">
                <a:solidFill>
                  <a:srgbClr val="FFFFFF"/>
                </a:solidFill>
                <a:latin typeface="Garamond" pitchFamily="18" charset="0"/>
              </a:endParaRPr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96" y="1824"/>
              <a:ext cx="678" cy="4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050" tIns="26988" rIns="19050" bIns="26988"/>
            <a:lstStyle>
              <a:lvl1pPr defTabSz="904875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452438" defTabSz="904875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904875" defTabSz="904875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357313" defTabSz="904875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1809750" defTabSz="904875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266950" defTabSz="904875" fontAlgn="base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724150" defTabSz="904875" fontAlgn="base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181350" defTabSz="904875" fontAlgn="base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638550" defTabSz="904875" fontAlgn="base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0" hangingPunct="0">
                <a:lnSpc>
                  <a:spcPts val="3300"/>
                </a:lnSpc>
              </a:pPr>
              <a:r>
                <a:rPr lang="cs-CZ" altLang="cs-CZ" sz="2000" b="1" dirty="0">
                  <a:latin typeface="Garamond" pitchFamily="18" charset="0"/>
                </a:rPr>
                <a:t>  Uživatel </a:t>
              </a:r>
              <a:r>
                <a:rPr lang="en-US" altLang="cs-CZ" sz="2000" b="1" dirty="0">
                  <a:latin typeface="Garamond" pitchFamily="18" charset="0"/>
                </a:rPr>
                <a:t>A</a:t>
              </a:r>
            </a:p>
          </p:txBody>
        </p:sp>
        <p:sp>
          <p:nvSpPr>
            <p:cNvPr id="17" name="Arc 17"/>
            <p:cNvSpPr>
              <a:spLocks/>
            </p:cNvSpPr>
            <p:nvPr/>
          </p:nvSpPr>
          <p:spPr bwMode="auto">
            <a:xfrm>
              <a:off x="3840" y="1232"/>
              <a:ext cx="438" cy="14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49 h 21600"/>
                <a:gd name="T2" fmla="*/ 21554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49"/>
                  </a:moveTo>
                  <a:cubicBezTo>
                    <a:pt x="28" y="9657"/>
                    <a:pt x="9662" y="25"/>
                    <a:pt x="21554" y="0"/>
                  </a:cubicBezTo>
                </a:path>
                <a:path w="21600" h="21600" stroke="0" extrusionOk="0">
                  <a:moveTo>
                    <a:pt x="0" y="21549"/>
                  </a:moveTo>
                  <a:cubicBezTo>
                    <a:pt x="28" y="9657"/>
                    <a:pt x="9662" y="25"/>
                    <a:pt x="21554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76200" cap="rnd">
              <a:solidFill>
                <a:srgbClr val="FFBB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8" name="Arc 18"/>
            <p:cNvSpPr>
              <a:spLocks/>
            </p:cNvSpPr>
            <p:nvPr/>
          </p:nvSpPr>
          <p:spPr bwMode="auto">
            <a:xfrm>
              <a:off x="4272" y="1232"/>
              <a:ext cx="929" cy="565"/>
            </a:xfrm>
            <a:custGeom>
              <a:avLst/>
              <a:gdLst>
                <a:gd name="G0" fmla="+- 22 0 0"/>
                <a:gd name="G1" fmla="+- 21600 0 0"/>
                <a:gd name="G2" fmla="+- 21600 0 0"/>
                <a:gd name="T0" fmla="*/ 0 w 21622"/>
                <a:gd name="T1" fmla="*/ 0 h 21600"/>
                <a:gd name="T2" fmla="*/ 21622 w 21622"/>
                <a:gd name="T3" fmla="*/ 21600 h 21600"/>
                <a:gd name="T4" fmla="*/ 22 w 21622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22" h="21600" fill="none" extrusionOk="0">
                  <a:moveTo>
                    <a:pt x="0" y="0"/>
                  </a:moveTo>
                  <a:cubicBezTo>
                    <a:pt x="7" y="0"/>
                    <a:pt x="14" y="-1"/>
                    <a:pt x="22" y="0"/>
                  </a:cubicBezTo>
                  <a:cubicBezTo>
                    <a:pt x="11951" y="0"/>
                    <a:pt x="21622" y="9670"/>
                    <a:pt x="21622" y="21600"/>
                  </a:cubicBezTo>
                </a:path>
                <a:path w="21622" h="21600" stroke="0" extrusionOk="0">
                  <a:moveTo>
                    <a:pt x="0" y="0"/>
                  </a:moveTo>
                  <a:cubicBezTo>
                    <a:pt x="7" y="0"/>
                    <a:pt x="14" y="-1"/>
                    <a:pt x="22" y="0"/>
                  </a:cubicBezTo>
                  <a:cubicBezTo>
                    <a:pt x="11951" y="0"/>
                    <a:pt x="21622" y="9670"/>
                    <a:pt x="21622" y="21600"/>
                  </a:cubicBezTo>
                  <a:lnTo>
                    <a:pt x="22" y="21600"/>
                  </a:lnTo>
                  <a:close/>
                </a:path>
              </a:pathLst>
            </a:custGeom>
            <a:noFill/>
            <a:ln w="76200" cap="rnd">
              <a:solidFill>
                <a:srgbClr val="FFBB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>
              <a:off x="1965" y="1377"/>
              <a:ext cx="0" cy="237"/>
            </a:xfrm>
            <a:prstGeom prst="line">
              <a:avLst/>
            </a:prstGeom>
            <a:noFill/>
            <a:ln w="76200">
              <a:solidFill>
                <a:srgbClr val="FFBB00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" name="Arc 20"/>
            <p:cNvSpPr>
              <a:spLocks/>
            </p:cNvSpPr>
            <p:nvPr/>
          </p:nvSpPr>
          <p:spPr bwMode="auto">
            <a:xfrm>
              <a:off x="1968" y="864"/>
              <a:ext cx="1680" cy="515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76 h 21600"/>
                <a:gd name="T2" fmla="*/ 21587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76"/>
                  </a:moveTo>
                  <a:cubicBezTo>
                    <a:pt x="13" y="9661"/>
                    <a:pt x="9672" y="7"/>
                    <a:pt x="21587" y="0"/>
                  </a:cubicBezTo>
                </a:path>
                <a:path w="21600" h="21600" stroke="0" extrusionOk="0">
                  <a:moveTo>
                    <a:pt x="0" y="21576"/>
                  </a:moveTo>
                  <a:cubicBezTo>
                    <a:pt x="13" y="9661"/>
                    <a:pt x="9672" y="7"/>
                    <a:pt x="21587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76200" cap="rnd">
              <a:solidFill>
                <a:srgbClr val="FFBB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1" name="Arc 21"/>
            <p:cNvSpPr>
              <a:spLocks/>
            </p:cNvSpPr>
            <p:nvPr/>
          </p:nvSpPr>
          <p:spPr bwMode="auto">
            <a:xfrm>
              <a:off x="3574" y="896"/>
              <a:ext cx="1731" cy="901"/>
            </a:xfrm>
            <a:custGeom>
              <a:avLst/>
              <a:gdLst>
                <a:gd name="G0" fmla="+- 13 0 0"/>
                <a:gd name="G1" fmla="+- 21600 0 0"/>
                <a:gd name="G2" fmla="+- 21600 0 0"/>
                <a:gd name="T0" fmla="*/ 0 w 21613"/>
                <a:gd name="T1" fmla="*/ 0 h 21600"/>
                <a:gd name="T2" fmla="*/ 21613 w 21613"/>
                <a:gd name="T3" fmla="*/ 21600 h 21600"/>
                <a:gd name="T4" fmla="*/ 13 w 21613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13" h="21600" fill="none" extrusionOk="0">
                  <a:moveTo>
                    <a:pt x="0" y="0"/>
                  </a:moveTo>
                  <a:cubicBezTo>
                    <a:pt x="4" y="0"/>
                    <a:pt x="8" y="-1"/>
                    <a:pt x="13" y="0"/>
                  </a:cubicBezTo>
                  <a:cubicBezTo>
                    <a:pt x="11942" y="0"/>
                    <a:pt x="21613" y="9670"/>
                    <a:pt x="21613" y="21600"/>
                  </a:cubicBezTo>
                </a:path>
                <a:path w="21613" h="21600" stroke="0" extrusionOk="0">
                  <a:moveTo>
                    <a:pt x="0" y="0"/>
                  </a:moveTo>
                  <a:cubicBezTo>
                    <a:pt x="4" y="0"/>
                    <a:pt x="8" y="-1"/>
                    <a:pt x="13" y="0"/>
                  </a:cubicBezTo>
                  <a:cubicBezTo>
                    <a:pt x="11942" y="0"/>
                    <a:pt x="21613" y="9670"/>
                    <a:pt x="21613" y="21600"/>
                  </a:cubicBezTo>
                  <a:lnTo>
                    <a:pt x="13" y="21600"/>
                  </a:lnTo>
                  <a:close/>
                </a:path>
              </a:pathLst>
            </a:custGeom>
            <a:noFill/>
            <a:ln w="76200" cap="rnd">
              <a:solidFill>
                <a:srgbClr val="FFBB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22" name="Group 22"/>
            <p:cNvGrpSpPr>
              <a:grpSpLocks/>
            </p:cNvGrpSpPr>
            <p:nvPr/>
          </p:nvGrpSpPr>
          <p:grpSpPr bwMode="auto">
            <a:xfrm>
              <a:off x="3360" y="752"/>
              <a:ext cx="426" cy="222"/>
              <a:chOff x="3346" y="1382"/>
              <a:chExt cx="426" cy="222"/>
            </a:xfrm>
          </p:grpSpPr>
          <p:sp>
            <p:nvSpPr>
              <p:cNvPr id="40" name="Oval 23"/>
              <p:cNvSpPr>
                <a:spLocks noChangeArrowheads="1"/>
              </p:cNvSpPr>
              <p:nvPr/>
            </p:nvSpPr>
            <p:spPr bwMode="auto">
              <a:xfrm>
                <a:off x="3347" y="1383"/>
                <a:ext cx="196" cy="221"/>
              </a:xfrm>
              <a:prstGeom prst="ellipse">
                <a:avLst/>
              </a:prstGeom>
              <a:solidFill>
                <a:srgbClr val="FFBB00"/>
              </a:solidFill>
              <a:ln w="762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1" name="Rectangle 24"/>
              <p:cNvSpPr>
                <a:spLocks noChangeArrowheads="1"/>
              </p:cNvSpPr>
              <p:nvPr/>
            </p:nvSpPr>
            <p:spPr bwMode="auto">
              <a:xfrm>
                <a:off x="3465" y="1462"/>
                <a:ext cx="307" cy="55"/>
              </a:xfrm>
              <a:prstGeom prst="rect">
                <a:avLst/>
              </a:prstGeom>
              <a:solidFill>
                <a:srgbClr val="FFBB00"/>
              </a:solidFill>
              <a:ln w="762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grpSp>
            <p:nvGrpSpPr>
              <p:cNvPr id="42" name="Group 25"/>
              <p:cNvGrpSpPr>
                <a:grpSpLocks/>
              </p:cNvGrpSpPr>
              <p:nvPr/>
            </p:nvGrpSpPr>
            <p:grpSpPr bwMode="auto">
              <a:xfrm>
                <a:off x="3623" y="1478"/>
                <a:ext cx="141" cy="118"/>
                <a:chOff x="3623" y="1478"/>
                <a:chExt cx="141" cy="118"/>
              </a:xfrm>
            </p:grpSpPr>
            <p:sp>
              <p:nvSpPr>
                <p:cNvPr id="49" name="Rectangle 26"/>
                <p:cNvSpPr>
                  <a:spLocks noChangeArrowheads="1"/>
                </p:cNvSpPr>
                <p:nvPr/>
              </p:nvSpPr>
              <p:spPr bwMode="auto">
                <a:xfrm>
                  <a:off x="3710" y="1478"/>
                  <a:ext cx="54" cy="118"/>
                </a:xfrm>
                <a:prstGeom prst="rect">
                  <a:avLst/>
                </a:prstGeom>
                <a:solidFill>
                  <a:srgbClr val="FFBB00"/>
                </a:solidFill>
                <a:ln w="762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50" name="Rectangle 27"/>
                <p:cNvSpPr>
                  <a:spLocks noChangeArrowheads="1"/>
                </p:cNvSpPr>
                <p:nvPr/>
              </p:nvSpPr>
              <p:spPr bwMode="auto">
                <a:xfrm>
                  <a:off x="3623" y="1478"/>
                  <a:ext cx="55" cy="118"/>
                </a:xfrm>
                <a:prstGeom prst="rect">
                  <a:avLst/>
                </a:prstGeom>
                <a:solidFill>
                  <a:srgbClr val="FFBB00"/>
                </a:solidFill>
                <a:ln w="762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43" name="Oval 28"/>
              <p:cNvSpPr>
                <a:spLocks noChangeArrowheads="1"/>
              </p:cNvSpPr>
              <p:nvPr/>
            </p:nvSpPr>
            <p:spPr bwMode="auto">
              <a:xfrm>
                <a:off x="3346" y="1382"/>
                <a:ext cx="197" cy="221"/>
              </a:xfrm>
              <a:prstGeom prst="ellipse">
                <a:avLst/>
              </a:prstGeom>
              <a:solidFill>
                <a:srgbClr val="E3E3E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4" name="Rectangle 29"/>
              <p:cNvSpPr>
                <a:spLocks noChangeArrowheads="1"/>
              </p:cNvSpPr>
              <p:nvPr/>
            </p:nvSpPr>
            <p:spPr bwMode="auto">
              <a:xfrm>
                <a:off x="3464" y="1461"/>
                <a:ext cx="308" cy="55"/>
              </a:xfrm>
              <a:prstGeom prst="rect">
                <a:avLst/>
              </a:prstGeom>
              <a:solidFill>
                <a:srgbClr val="E3E3E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grpSp>
            <p:nvGrpSpPr>
              <p:cNvPr id="45" name="Group 30"/>
              <p:cNvGrpSpPr>
                <a:grpSpLocks/>
              </p:cNvGrpSpPr>
              <p:nvPr/>
            </p:nvGrpSpPr>
            <p:grpSpPr bwMode="auto">
              <a:xfrm>
                <a:off x="3622" y="1477"/>
                <a:ext cx="142" cy="118"/>
                <a:chOff x="3622" y="1477"/>
                <a:chExt cx="142" cy="118"/>
              </a:xfrm>
            </p:grpSpPr>
            <p:sp>
              <p:nvSpPr>
                <p:cNvPr id="47" name="Rectangle 31"/>
                <p:cNvSpPr>
                  <a:spLocks noChangeArrowheads="1"/>
                </p:cNvSpPr>
                <p:nvPr/>
              </p:nvSpPr>
              <p:spPr bwMode="auto">
                <a:xfrm>
                  <a:off x="3708" y="1477"/>
                  <a:ext cx="56" cy="118"/>
                </a:xfrm>
                <a:prstGeom prst="rect">
                  <a:avLst/>
                </a:prstGeom>
                <a:solidFill>
                  <a:srgbClr val="E3E3E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48" name="Rectangle 32"/>
                <p:cNvSpPr>
                  <a:spLocks noChangeArrowheads="1"/>
                </p:cNvSpPr>
                <p:nvPr/>
              </p:nvSpPr>
              <p:spPr bwMode="auto">
                <a:xfrm>
                  <a:off x="3622" y="1477"/>
                  <a:ext cx="55" cy="118"/>
                </a:xfrm>
                <a:prstGeom prst="rect">
                  <a:avLst/>
                </a:prstGeom>
                <a:solidFill>
                  <a:srgbClr val="E3E3E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46" name="Oval 33"/>
              <p:cNvSpPr>
                <a:spLocks noChangeArrowheads="1"/>
              </p:cNvSpPr>
              <p:nvPr/>
            </p:nvSpPr>
            <p:spPr bwMode="auto">
              <a:xfrm>
                <a:off x="3393" y="1461"/>
                <a:ext cx="63" cy="63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23" name="Group 34"/>
            <p:cNvGrpSpPr>
              <a:grpSpLocks/>
            </p:cNvGrpSpPr>
            <p:nvPr/>
          </p:nvGrpSpPr>
          <p:grpSpPr bwMode="auto">
            <a:xfrm>
              <a:off x="4176" y="1136"/>
              <a:ext cx="427" cy="222"/>
              <a:chOff x="4142" y="1856"/>
              <a:chExt cx="427" cy="222"/>
            </a:xfrm>
          </p:grpSpPr>
          <p:sp>
            <p:nvSpPr>
              <p:cNvPr id="29" name="Oval 35"/>
              <p:cNvSpPr>
                <a:spLocks noChangeArrowheads="1"/>
              </p:cNvSpPr>
              <p:nvPr/>
            </p:nvSpPr>
            <p:spPr bwMode="auto">
              <a:xfrm>
                <a:off x="4144" y="1857"/>
                <a:ext cx="196" cy="221"/>
              </a:xfrm>
              <a:prstGeom prst="ellipse">
                <a:avLst/>
              </a:prstGeom>
              <a:solidFill>
                <a:srgbClr val="FFBB00"/>
              </a:solidFill>
              <a:ln w="762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0" name="Rectangle 36"/>
              <p:cNvSpPr>
                <a:spLocks noChangeArrowheads="1"/>
              </p:cNvSpPr>
              <p:nvPr/>
            </p:nvSpPr>
            <p:spPr bwMode="auto">
              <a:xfrm>
                <a:off x="4254" y="1936"/>
                <a:ext cx="315" cy="55"/>
              </a:xfrm>
              <a:prstGeom prst="rect">
                <a:avLst/>
              </a:prstGeom>
              <a:solidFill>
                <a:srgbClr val="FFBB00"/>
              </a:solidFill>
              <a:ln w="762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grpSp>
            <p:nvGrpSpPr>
              <p:cNvPr id="31" name="Group 37"/>
              <p:cNvGrpSpPr>
                <a:grpSpLocks/>
              </p:cNvGrpSpPr>
              <p:nvPr/>
            </p:nvGrpSpPr>
            <p:grpSpPr bwMode="auto">
              <a:xfrm>
                <a:off x="4420" y="1952"/>
                <a:ext cx="133" cy="118"/>
                <a:chOff x="4420" y="1952"/>
                <a:chExt cx="133" cy="118"/>
              </a:xfrm>
            </p:grpSpPr>
            <p:sp>
              <p:nvSpPr>
                <p:cNvPr id="38" name="Rectangle 38"/>
                <p:cNvSpPr>
                  <a:spLocks noChangeArrowheads="1"/>
                </p:cNvSpPr>
                <p:nvPr/>
              </p:nvSpPr>
              <p:spPr bwMode="auto">
                <a:xfrm>
                  <a:off x="4507" y="1952"/>
                  <a:ext cx="46" cy="118"/>
                </a:xfrm>
                <a:prstGeom prst="rect">
                  <a:avLst/>
                </a:prstGeom>
                <a:solidFill>
                  <a:srgbClr val="FFBB00"/>
                </a:solidFill>
                <a:ln w="762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39" name="Rectangle 39"/>
                <p:cNvSpPr>
                  <a:spLocks noChangeArrowheads="1"/>
                </p:cNvSpPr>
                <p:nvPr/>
              </p:nvSpPr>
              <p:spPr bwMode="auto">
                <a:xfrm>
                  <a:off x="4420" y="1952"/>
                  <a:ext cx="55" cy="118"/>
                </a:xfrm>
                <a:prstGeom prst="rect">
                  <a:avLst/>
                </a:prstGeom>
                <a:solidFill>
                  <a:srgbClr val="FFBB00"/>
                </a:solidFill>
                <a:ln w="762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32" name="Oval 40"/>
              <p:cNvSpPr>
                <a:spLocks noChangeArrowheads="1"/>
              </p:cNvSpPr>
              <p:nvPr/>
            </p:nvSpPr>
            <p:spPr bwMode="auto">
              <a:xfrm>
                <a:off x="4142" y="1856"/>
                <a:ext cx="198" cy="221"/>
              </a:xfrm>
              <a:prstGeom prst="ellipse">
                <a:avLst/>
              </a:prstGeom>
              <a:solidFill>
                <a:srgbClr val="80A7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3" name="Rectangle 41"/>
              <p:cNvSpPr>
                <a:spLocks noChangeArrowheads="1"/>
              </p:cNvSpPr>
              <p:nvPr/>
            </p:nvSpPr>
            <p:spPr bwMode="auto">
              <a:xfrm>
                <a:off x="4253" y="1935"/>
                <a:ext cx="316" cy="55"/>
              </a:xfrm>
              <a:prstGeom prst="rect">
                <a:avLst/>
              </a:prstGeom>
              <a:solidFill>
                <a:srgbClr val="80A7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grpSp>
            <p:nvGrpSpPr>
              <p:cNvPr id="34" name="Group 42"/>
              <p:cNvGrpSpPr>
                <a:grpSpLocks/>
              </p:cNvGrpSpPr>
              <p:nvPr/>
            </p:nvGrpSpPr>
            <p:grpSpPr bwMode="auto">
              <a:xfrm>
                <a:off x="4419" y="1951"/>
                <a:ext cx="134" cy="118"/>
                <a:chOff x="4419" y="1951"/>
                <a:chExt cx="134" cy="118"/>
              </a:xfrm>
            </p:grpSpPr>
            <p:sp>
              <p:nvSpPr>
                <p:cNvPr id="36" name="Rectangle 43"/>
                <p:cNvSpPr>
                  <a:spLocks noChangeArrowheads="1"/>
                </p:cNvSpPr>
                <p:nvPr/>
              </p:nvSpPr>
              <p:spPr bwMode="auto">
                <a:xfrm>
                  <a:off x="4505" y="1951"/>
                  <a:ext cx="48" cy="118"/>
                </a:xfrm>
                <a:prstGeom prst="rect">
                  <a:avLst/>
                </a:prstGeom>
                <a:solidFill>
                  <a:srgbClr val="80A7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37" name="Rectangle 44"/>
                <p:cNvSpPr>
                  <a:spLocks noChangeArrowheads="1"/>
                </p:cNvSpPr>
                <p:nvPr/>
              </p:nvSpPr>
              <p:spPr bwMode="auto">
                <a:xfrm>
                  <a:off x="4419" y="1951"/>
                  <a:ext cx="55" cy="118"/>
                </a:xfrm>
                <a:prstGeom prst="rect">
                  <a:avLst/>
                </a:prstGeom>
                <a:solidFill>
                  <a:srgbClr val="80A7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35" name="Oval 45"/>
              <p:cNvSpPr>
                <a:spLocks noChangeArrowheads="1"/>
              </p:cNvSpPr>
              <p:nvPr/>
            </p:nvSpPr>
            <p:spPr bwMode="auto">
              <a:xfrm>
                <a:off x="4190" y="1935"/>
                <a:ext cx="55" cy="63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24" name="Rectangle 46"/>
            <p:cNvSpPr>
              <a:spLocks noChangeArrowheads="1"/>
            </p:cNvSpPr>
            <p:nvPr/>
          </p:nvSpPr>
          <p:spPr bwMode="auto">
            <a:xfrm>
              <a:off x="3984" y="1296"/>
              <a:ext cx="955" cy="3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050" tIns="26988" rIns="19050" bIns="26988"/>
            <a:lstStyle>
              <a:lvl1pPr defTabSz="904875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452438" defTabSz="904875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904875" defTabSz="904875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357313" defTabSz="904875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1809750" defTabSz="904875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266950" defTabSz="904875" fontAlgn="base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724150" defTabSz="904875" fontAlgn="base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181350" defTabSz="904875" fontAlgn="base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638550" defTabSz="904875" fontAlgn="base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0" hangingPunct="0">
                <a:lnSpc>
                  <a:spcPts val="3300"/>
                </a:lnSpc>
              </a:pPr>
              <a:r>
                <a:rPr lang="cs-CZ" altLang="cs-CZ" sz="2000" b="1">
                  <a:latin typeface="Garamond" pitchFamily="18" charset="0"/>
                </a:rPr>
                <a:t>Soukromý </a:t>
              </a:r>
            </a:p>
            <a:p>
              <a:pPr algn="ctr" eaLnBrk="0" hangingPunct="0">
                <a:lnSpc>
                  <a:spcPts val="2000"/>
                </a:lnSpc>
              </a:pPr>
              <a:r>
                <a:rPr lang="cs-CZ" altLang="cs-CZ" sz="2000" b="1">
                  <a:latin typeface="Garamond" pitchFamily="18" charset="0"/>
                </a:rPr>
                <a:t>klíč </a:t>
              </a:r>
              <a:r>
                <a:rPr lang="en-US" altLang="cs-CZ" sz="2000" b="1">
                  <a:latin typeface="Garamond" pitchFamily="18" charset="0"/>
                </a:rPr>
                <a:t>B</a:t>
              </a:r>
            </a:p>
          </p:txBody>
        </p:sp>
        <p:sp>
          <p:nvSpPr>
            <p:cNvPr id="25" name="Oval 47"/>
            <p:cNvSpPr>
              <a:spLocks noChangeArrowheads="1"/>
            </p:cNvSpPr>
            <p:nvPr/>
          </p:nvSpPr>
          <p:spPr bwMode="auto">
            <a:xfrm>
              <a:off x="4963" y="1764"/>
              <a:ext cx="694" cy="459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6" name="Rectangle 48"/>
            <p:cNvSpPr>
              <a:spLocks noChangeArrowheads="1"/>
            </p:cNvSpPr>
            <p:nvPr/>
          </p:nvSpPr>
          <p:spPr bwMode="auto">
            <a:xfrm>
              <a:off x="4956" y="1821"/>
              <a:ext cx="687" cy="4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050" tIns="26988" rIns="19050" bIns="26988"/>
            <a:lstStyle>
              <a:lvl1pPr defTabSz="904875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452438" defTabSz="904875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904875" defTabSz="904875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357313" defTabSz="904875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1809750" defTabSz="904875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266950" defTabSz="904875" fontAlgn="base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724150" defTabSz="904875" fontAlgn="base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181350" defTabSz="904875" fontAlgn="base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638550" defTabSz="904875" fontAlgn="base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0" hangingPunct="0">
                <a:lnSpc>
                  <a:spcPts val="3300"/>
                </a:lnSpc>
              </a:pPr>
              <a:r>
                <a:rPr lang="cs-CZ" altLang="cs-CZ" sz="2000" b="1">
                  <a:latin typeface="Garamond" pitchFamily="18" charset="0"/>
                </a:rPr>
                <a:t>Uživatel</a:t>
              </a:r>
              <a:r>
                <a:rPr lang="en-US" altLang="cs-CZ" sz="2000" b="1">
                  <a:latin typeface="Garamond" pitchFamily="18" charset="0"/>
                </a:rPr>
                <a:t> B</a:t>
              </a:r>
            </a:p>
          </p:txBody>
        </p:sp>
        <p:sp>
          <p:nvSpPr>
            <p:cNvPr id="27" name="Line 49"/>
            <p:cNvSpPr>
              <a:spLocks noChangeShapeType="1"/>
            </p:cNvSpPr>
            <p:nvPr/>
          </p:nvSpPr>
          <p:spPr bwMode="auto">
            <a:xfrm>
              <a:off x="4229" y="1986"/>
              <a:ext cx="680" cy="0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 type="triangle" w="med" len="med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8" name="Rectangle 50"/>
            <p:cNvSpPr>
              <a:spLocks noChangeArrowheads="1"/>
            </p:cNvSpPr>
            <p:nvPr/>
          </p:nvSpPr>
          <p:spPr bwMode="auto">
            <a:xfrm>
              <a:off x="192" y="992"/>
              <a:ext cx="892" cy="3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050" tIns="26988" rIns="19050" bIns="26988"/>
            <a:lstStyle>
              <a:lvl1pPr defTabSz="904875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452438" defTabSz="904875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904875" defTabSz="904875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357313" defTabSz="904875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1809750" defTabSz="904875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266950" defTabSz="904875" fontAlgn="base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724150" defTabSz="904875" fontAlgn="base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181350" defTabSz="904875" fontAlgn="base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638550" defTabSz="904875" fontAlgn="base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0" hangingPunct="0">
                <a:lnSpc>
                  <a:spcPts val="2100"/>
                </a:lnSpc>
              </a:pPr>
              <a:r>
                <a:rPr lang="cs-CZ" altLang="cs-CZ">
                  <a:latin typeface="Garamond" pitchFamily="18" charset="0"/>
                </a:rPr>
                <a:t>Autentičnost</a:t>
              </a:r>
            </a:p>
            <a:p>
              <a:pPr eaLnBrk="0" hangingPunct="0">
                <a:lnSpc>
                  <a:spcPts val="2100"/>
                </a:lnSpc>
              </a:pPr>
              <a:r>
                <a:rPr lang="cs-CZ" altLang="cs-CZ">
                  <a:latin typeface="Garamond" pitchFamily="18" charset="0"/>
                </a:rPr>
                <a:t>Integrita</a:t>
              </a:r>
            </a:p>
            <a:p>
              <a:pPr eaLnBrk="0" hangingPunct="0">
                <a:lnSpc>
                  <a:spcPts val="2100"/>
                </a:lnSpc>
              </a:pPr>
              <a:r>
                <a:rPr lang="cs-CZ" altLang="cs-CZ">
                  <a:latin typeface="Garamond" pitchFamily="18" charset="0"/>
                </a:rPr>
                <a:t>Nepopiratelnost původu</a:t>
              </a:r>
            </a:p>
          </p:txBody>
        </p:sp>
      </p:grpSp>
      <p:grpSp>
        <p:nvGrpSpPr>
          <p:cNvPr id="51" name="Group 51"/>
          <p:cNvGrpSpPr>
            <a:grpSpLocks/>
          </p:cNvGrpSpPr>
          <p:nvPr/>
        </p:nvGrpSpPr>
        <p:grpSpPr bwMode="auto">
          <a:xfrm>
            <a:off x="152400" y="3717032"/>
            <a:ext cx="8828088" cy="2398713"/>
            <a:chOff x="96" y="2377"/>
            <a:chExt cx="5561" cy="1511"/>
          </a:xfrm>
        </p:grpSpPr>
        <p:sp>
          <p:nvSpPr>
            <p:cNvPr id="52" name="Rectangle 52"/>
            <p:cNvSpPr>
              <a:spLocks noChangeArrowheads="1"/>
            </p:cNvSpPr>
            <p:nvPr/>
          </p:nvSpPr>
          <p:spPr bwMode="auto">
            <a:xfrm>
              <a:off x="3426" y="2377"/>
              <a:ext cx="757" cy="616"/>
            </a:xfrm>
            <a:prstGeom prst="rect">
              <a:avLst/>
            </a:prstGeom>
            <a:solidFill>
              <a:srgbClr val="800040"/>
            </a:solidFill>
            <a:ln w="762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3" name="Rectangle 53"/>
            <p:cNvSpPr>
              <a:spLocks noChangeArrowheads="1"/>
            </p:cNvSpPr>
            <p:nvPr/>
          </p:nvSpPr>
          <p:spPr bwMode="auto">
            <a:xfrm>
              <a:off x="1587" y="2377"/>
              <a:ext cx="757" cy="616"/>
            </a:xfrm>
            <a:prstGeom prst="rect">
              <a:avLst/>
            </a:prstGeom>
            <a:solidFill>
              <a:srgbClr val="800040"/>
            </a:solidFill>
            <a:ln w="762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4" name="Rectangle 54"/>
            <p:cNvSpPr>
              <a:spLocks noChangeArrowheads="1"/>
            </p:cNvSpPr>
            <p:nvPr/>
          </p:nvSpPr>
          <p:spPr bwMode="auto">
            <a:xfrm>
              <a:off x="1586" y="2390"/>
              <a:ext cx="757" cy="616"/>
            </a:xfrm>
            <a:prstGeom prst="rect">
              <a:avLst/>
            </a:prstGeom>
            <a:solidFill>
              <a:srgbClr val="80004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5" name="Rectangle 55"/>
            <p:cNvSpPr>
              <a:spLocks noChangeArrowheads="1"/>
            </p:cNvSpPr>
            <p:nvPr/>
          </p:nvSpPr>
          <p:spPr bwMode="auto">
            <a:xfrm>
              <a:off x="3424" y="2390"/>
              <a:ext cx="758" cy="616"/>
            </a:xfrm>
            <a:prstGeom prst="rect">
              <a:avLst/>
            </a:prstGeom>
            <a:solidFill>
              <a:srgbClr val="00554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6" name="Oval 56"/>
            <p:cNvSpPr>
              <a:spLocks noChangeArrowheads="1"/>
            </p:cNvSpPr>
            <p:nvPr/>
          </p:nvSpPr>
          <p:spPr bwMode="auto">
            <a:xfrm>
              <a:off x="4963" y="2500"/>
              <a:ext cx="694" cy="459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57" name="Group 57"/>
            <p:cNvGrpSpPr>
              <a:grpSpLocks/>
            </p:cNvGrpSpPr>
            <p:nvPr/>
          </p:nvGrpSpPr>
          <p:grpSpPr bwMode="auto">
            <a:xfrm>
              <a:off x="96" y="2386"/>
              <a:ext cx="5547" cy="1502"/>
              <a:chOff x="96" y="2416"/>
              <a:chExt cx="5547" cy="1502"/>
            </a:xfrm>
          </p:grpSpPr>
          <p:sp>
            <p:nvSpPr>
              <p:cNvPr id="58" name="Rectangle 58"/>
              <p:cNvSpPr>
                <a:spLocks noChangeArrowheads="1"/>
              </p:cNvSpPr>
              <p:nvPr/>
            </p:nvSpPr>
            <p:spPr bwMode="auto">
              <a:xfrm>
                <a:off x="1632" y="2416"/>
                <a:ext cx="702" cy="60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9050" tIns="26988" rIns="19050" bIns="26988"/>
              <a:lstStyle>
                <a:lvl1pPr defTabSz="904875"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452438" defTabSz="904875"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904875" defTabSz="904875"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357313" defTabSz="904875"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1809750" defTabSz="904875"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266950" defTabSz="904875" fontAlgn="base">
                  <a:spcBef>
                    <a:spcPct val="0"/>
                  </a:spcBef>
                  <a:spcAft>
                    <a:spcPct val="0"/>
                  </a:spcAft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724150" defTabSz="904875" fontAlgn="base">
                  <a:spcBef>
                    <a:spcPct val="0"/>
                  </a:spcBef>
                  <a:spcAft>
                    <a:spcPct val="0"/>
                  </a:spcAft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181350" defTabSz="904875" fontAlgn="base">
                  <a:spcBef>
                    <a:spcPct val="0"/>
                  </a:spcBef>
                  <a:spcAft>
                    <a:spcPct val="0"/>
                  </a:spcAft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638550" defTabSz="904875" fontAlgn="base">
                  <a:spcBef>
                    <a:spcPct val="0"/>
                  </a:spcBef>
                  <a:spcAft>
                    <a:spcPct val="0"/>
                  </a:spcAft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0" hangingPunct="0">
                  <a:lnSpc>
                    <a:spcPts val="3300"/>
                  </a:lnSpc>
                </a:pPr>
                <a:r>
                  <a:rPr lang="cs-CZ" altLang="cs-CZ" sz="2300" b="1" dirty="0" err="1">
                    <a:solidFill>
                      <a:srgbClr val="FFFFFF"/>
                    </a:solidFill>
                    <a:latin typeface="Garamond" pitchFamily="18" charset="0"/>
                  </a:rPr>
                  <a:t>Dešif</a:t>
                </a:r>
                <a:r>
                  <a:rPr lang="cs-CZ" altLang="cs-CZ" sz="2300" b="1" dirty="0">
                    <a:solidFill>
                      <a:srgbClr val="FFFFFF"/>
                    </a:solidFill>
                    <a:latin typeface="Garamond" pitchFamily="18" charset="0"/>
                  </a:rPr>
                  <a:t>-</a:t>
                </a:r>
              </a:p>
              <a:p>
                <a:pPr algn="ctr" eaLnBrk="0" hangingPunct="0">
                  <a:lnSpc>
                    <a:spcPts val="3300"/>
                  </a:lnSpc>
                </a:pPr>
                <a:r>
                  <a:rPr lang="cs-CZ" altLang="cs-CZ" sz="2300" b="1" dirty="0" err="1">
                    <a:solidFill>
                      <a:srgbClr val="FFFFFF"/>
                    </a:solidFill>
                    <a:latin typeface="Garamond" pitchFamily="18" charset="0"/>
                  </a:rPr>
                  <a:t>rování</a:t>
                </a:r>
                <a:endParaRPr lang="en-US" altLang="cs-CZ" sz="2300" b="1" dirty="0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59" name="Rectangle 59"/>
              <p:cNvSpPr>
                <a:spLocks noChangeArrowheads="1"/>
              </p:cNvSpPr>
              <p:nvPr/>
            </p:nvSpPr>
            <p:spPr bwMode="auto">
              <a:xfrm>
                <a:off x="3456" y="2416"/>
                <a:ext cx="702" cy="60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9050" tIns="26988" rIns="19050" bIns="26988"/>
              <a:lstStyle>
                <a:lvl1pPr defTabSz="904875"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452438" defTabSz="904875"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904875" defTabSz="904875"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357313" defTabSz="904875"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1809750" defTabSz="904875"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266950" defTabSz="904875" fontAlgn="base">
                  <a:spcBef>
                    <a:spcPct val="0"/>
                  </a:spcBef>
                  <a:spcAft>
                    <a:spcPct val="0"/>
                  </a:spcAft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724150" defTabSz="904875" fontAlgn="base">
                  <a:spcBef>
                    <a:spcPct val="0"/>
                  </a:spcBef>
                  <a:spcAft>
                    <a:spcPct val="0"/>
                  </a:spcAft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181350" defTabSz="904875" fontAlgn="base">
                  <a:spcBef>
                    <a:spcPct val="0"/>
                  </a:spcBef>
                  <a:spcAft>
                    <a:spcPct val="0"/>
                  </a:spcAft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638550" defTabSz="904875" fontAlgn="base">
                  <a:spcBef>
                    <a:spcPct val="0"/>
                  </a:spcBef>
                  <a:spcAft>
                    <a:spcPct val="0"/>
                  </a:spcAft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0" hangingPunct="0">
                  <a:lnSpc>
                    <a:spcPts val="2300"/>
                  </a:lnSpc>
                </a:pPr>
                <a:endParaRPr lang="cs-CZ" altLang="cs-CZ" sz="2300" b="1">
                  <a:solidFill>
                    <a:srgbClr val="FFFFFF"/>
                  </a:solidFill>
                  <a:latin typeface="Garamond" pitchFamily="18" charset="0"/>
                </a:endParaRPr>
              </a:p>
              <a:p>
                <a:pPr algn="ctr" eaLnBrk="0" hangingPunct="0">
                  <a:lnSpc>
                    <a:spcPts val="2300"/>
                  </a:lnSpc>
                </a:pPr>
                <a:r>
                  <a:rPr lang="cs-CZ" altLang="cs-CZ" sz="2300" b="1">
                    <a:solidFill>
                      <a:srgbClr val="FFFFFF"/>
                    </a:solidFill>
                    <a:latin typeface="Garamond" pitchFamily="18" charset="0"/>
                  </a:rPr>
                  <a:t>Šifrování</a:t>
                </a:r>
                <a:endParaRPr lang="en-US" altLang="cs-CZ" sz="2300" b="1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60" name="Line 60"/>
              <p:cNvSpPr>
                <a:spLocks noChangeShapeType="1"/>
              </p:cNvSpPr>
              <p:nvPr/>
            </p:nvSpPr>
            <p:spPr bwMode="auto">
              <a:xfrm>
                <a:off x="870" y="2736"/>
                <a:ext cx="680" cy="0"/>
              </a:xfrm>
              <a:prstGeom prst="line">
                <a:avLst/>
              </a:prstGeom>
              <a:noFill/>
              <a:ln w="76200">
                <a:solidFill>
                  <a:schemeClr val="accent2"/>
                </a:solidFill>
                <a:round/>
                <a:headEnd type="triangle" w="med" len="med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" name="Line 61"/>
              <p:cNvSpPr>
                <a:spLocks noChangeShapeType="1"/>
              </p:cNvSpPr>
              <p:nvPr/>
            </p:nvSpPr>
            <p:spPr bwMode="auto">
              <a:xfrm>
                <a:off x="2391" y="2722"/>
                <a:ext cx="994" cy="0"/>
              </a:xfrm>
              <a:prstGeom prst="line">
                <a:avLst/>
              </a:prstGeom>
              <a:noFill/>
              <a:ln w="76200">
                <a:solidFill>
                  <a:schemeClr val="accent2"/>
                </a:solidFill>
                <a:round/>
                <a:headEnd type="triangle" w="med" len="med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2" name="Rectangle 62"/>
              <p:cNvSpPr>
                <a:spLocks noChangeArrowheads="1"/>
              </p:cNvSpPr>
              <p:nvPr/>
            </p:nvSpPr>
            <p:spPr bwMode="auto">
              <a:xfrm>
                <a:off x="2448" y="2800"/>
                <a:ext cx="892" cy="3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9050" tIns="26988" rIns="19050" bIns="26988"/>
              <a:lstStyle>
                <a:lvl1pPr defTabSz="904875"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452438" defTabSz="904875"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904875" defTabSz="904875"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357313" defTabSz="904875"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1809750" defTabSz="904875"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266950" defTabSz="904875" fontAlgn="base">
                  <a:spcBef>
                    <a:spcPct val="0"/>
                  </a:spcBef>
                  <a:spcAft>
                    <a:spcPct val="0"/>
                  </a:spcAft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724150" defTabSz="904875" fontAlgn="base">
                  <a:spcBef>
                    <a:spcPct val="0"/>
                  </a:spcBef>
                  <a:spcAft>
                    <a:spcPct val="0"/>
                  </a:spcAft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181350" defTabSz="904875" fontAlgn="base">
                  <a:spcBef>
                    <a:spcPct val="0"/>
                  </a:spcBef>
                  <a:spcAft>
                    <a:spcPct val="0"/>
                  </a:spcAft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638550" defTabSz="904875" fontAlgn="base">
                  <a:spcBef>
                    <a:spcPct val="0"/>
                  </a:spcBef>
                  <a:spcAft>
                    <a:spcPct val="0"/>
                  </a:spcAft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0" hangingPunct="0">
                  <a:lnSpc>
                    <a:spcPts val="2100"/>
                  </a:lnSpc>
                </a:pPr>
                <a:r>
                  <a:rPr lang="cs-CZ" altLang="cs-CZ" sz="1600" b="1">
                    <a:latin typeface="Garamond" pitchFamily="18" charset="0"/>
                  </a:rPr>
                  <a:t>Šifrovaná</a:t>
                </a:r>
              </a:p>
              <a:p>
                <a:pPr algn="ctr" eaLnBrk="0" hangingPunct="0">
                  <a:lnSpc>
                    <a:spcPts val="2100"/>
                  </a:lnSpc>
                </a:pPr>
                <a:r>
                  <a:rPr lang="cs-CZ" altLang="cs-CZ" sz="1600" b="1">
                    <a:latin typeface="Garamond" pitchFamily="18" charset="0"/>
                  </a:rPr>
                  <a:t>zpráva</a:t>
                </a:r>
                <a:endParaRPr lang="en-US" altLang="cs-CZ" sz="1600" b="1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63" name="Rectangle 63"/>
              <p:cNvSpPr>
                <a:spLocks noChangeArrowheads="1"/>
              </p:cNvSpPr>
              <p:nvPr/>
            </p:nvSpPr>
            <p:spPr bwMode="auto">
              <a:xfrm>
                <a:off x="4032" y="2800"/>
                <a:ext cx="1105" cy="3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9050" tIns="26988" rIns="19050" bIns="26988"/>
              <a:lstStyle>
                <a:lvl1pPr defTabSz="904875"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452438" defTabSz="904875"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904875" defTabSz="904875"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357313" defTabSz="904875"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1809750" defTabSz="904875"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266950" defTabSz="904875" fontAlgn="base">
                  <a:spcBef>
                    <a:spcPct val="0"/>
                  </a:spcBef>
                  <a:spcAft>
                    <a:spcPct val="0"/>
                  </a:spcAft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724150" defTabSz="904875" fontAlgn="base">
                  <a:spcBef>
                    <a:spcPct val="0"/>
                  </a:spcBef>
                  <a:spcAft>
                    <a:spcPct val="0"/>
                  </a:spcAft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181350" defTabSz="904875" fontAlgn="base">
                  <a:spcBef>
                    <a:spcPct val="0"/>
                  </a:spcBef>
                  <a:spcAft>
                    <a:spcPct val="0"/>
                  </a:spcAft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638550" defTabSz="904875" fontAlgn="base">
                  <a:spcBef>
                    <a:spcPct val="0"/>
                  </a:spcBef>
                  <a:spcAft>
                    <a:spcPct val="0"/>
                  </a:spcAft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0" hangingPunct="0">
                  <a:lnSpc>
                    <a:spcPts val="2100"/>
                  </a:lnSpc>
                </a:pPr>
                <a:r>
                  <a:rPr lang="cs-CZ" altLang="cs-CZ" sz="1600" b="1" dirty="0">
                    <a:latin typeface="Garamond" pitchFamily="18" charset="0"/>
                  </a:rPr>
                  <a:t>Zpráva</a:t>
                </a:r>
                <a:endParaRPr lang="en-US" altLang="cs-CZ" sz="1600" b="1" dirty="0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64" name="Rectangle 64"/>
              <p:cNvSpPr>
                <a:spLocks noChangeArrowheads="1"/>
              </p:cNvSpPr>
              <p:nvPr/>
            </p:nvSpPr>
            <p:spPr bwMode="auto">
              <a:xfrm>
                <a:off x="96" y="2560"/>
                <a:ext cx="678" cy="4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9050" tIns="26988" rIns="19050" bIns="26988"/>
              <a:lstStyle>
                <a:lvl1pPr defTabSz="904875"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452438" defTabSz="904875"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904875" defTabSz="904875"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357313" defTabSz="904875"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1809750" defTabSz="904875"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266950" defTabSz="904875" fontAlgn="base">
                  <a:spcBef>
                    <a:spcPct val="0"/>
                  </a:spcBef>
                  <a:spcAft>
                    <a:spcPct val="0"/>
                  </a:spcAft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724150" defTabSz="904875" fontAlgn="base">
                  <a:spcBef>
                    <a:spcPct val="0"/>
                  </a:spcBef>
                  <a:spcAft>
                    <a:spcPct val="0"/>
                  </a:spcAft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181350" defTabSz="904875" fontAlgn="base">
                  <a:spcBef>
                    <a:spcPct val="0"/>
                  </a:spcBef>
                  <a:spcAft>
                    <a:spcPct val="0"/>
                  </a:spcAft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638550" defTabSz="904875" fontAlgn="base">
                  <a:spcBef>
                    <a:spcPct val="0"/>
                  </a:spcBef>
                  <a:spcAft>
                    <a:spcPct val="0"/>
                  </a:spcAft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0" hangingPunct="0">
                  <a:lnSpc>
                    <a:spcPts val="3300"/>
                  </a:lnSpc>
                </a:pPr>
                <a:r>
                  <a:rPr lang="cs-CZ" altLang="cs-CZ" sz="2000" b="1">
                    <a:latin typeface="Garamond" pitchFamily="18" charset="0"/>
                  </a:rPr>
                  <a:t>  Uživatel </a:t>
                </a:r>
                <a:r>
                  <a:rPr lang="en-US" altLang="cs-CZ" sz="2000" b="1">
                    <a:latin typeface="Garamond" pitchFamily="18" charset="0"/>
                  </a:rPr>
                  <a:t>A</a:t>
                </a:r>
              </a:p>
            </p:txBody>
          </p:sp>
          <p:sp>
            <p:nvSpPr>
              <p:cNvPr id="65" name="Line 65"/>
              <p:cNvSpPr>
                <a:spLocks noChangeShapeType="1"/>
              </p:cNvSpPr>
              <p:nvPr/>
            </p:nvSpPr>
            <p:spPr bwMode="auto">
              <a:xfrm rot="10800000">
                <a:off x="1957" y="3062"/>
                <a:ext cx="0" cy="237"/>
              </a:xfrm>
              <a:prstGeom prst="line">
                <a:avLst/>
              </a:prstGeom>
              <a:noFill/>
              <a:ln w="76200">
                <a:solidFill>
                  <a:srgbClr val="FFBB00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6" name="Arc 66"/>
              <p:cNvSpPr>
                <a:spLocks/>
              </p:cNvSpPr>
              <p:nvPr/>
            </p:nvSpPr>
            <p:spPr bwMode="auto">
              <a:xfrm rot="10800000">
                <a:off x="1506" y="3297"/>
                <a:ext cx="438" cy="147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0 w 21600"/>
                  <a:gd name="T1" fmla="*/ 21549 h 21600"/>
                  <a:gd name="T2" fmla="*/ 21554 w 21600"/>
                  <a:gd name="T3" fmla="*/ 0 h 21600"/>
                  <a:gd name="T4" fmla="*/ 2160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21549"/>
                    </a:moveTo>
                    <a:cubicBezTo>
                      <a:pt x="28" y="9657"/>
                      <a:pt x="9662" y="25"/>
                      <a:pt x="21554" y="0"/>
                    </a:cubicBezTo>
                  </a:path>
                  <a:path w="21600" h="21600" stroke="0" extrusionOk="0">
                    <a:moveTo>
                      <a:pt x="0" y="21549"/>
                    </a:moveTo>
                    <a:cubicBezTo>
                      <a:pt x="28" y="9657"/>
                      <a:pt x="9662" y="25"/>
                      <a:pt x="21554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76200" cap="rnd">
                <a:solidFill>
                  <a:srgbClr val="FFBB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7" name="Arc 67"/>
              <p:cNvSpPr>
                <a:spLocks/>
              </p:cNvSpPr>
              <p:nvPr/>
            </p:nvSpPr>
            <p:spPr bwMode="auto">
              <a:xfrm rot="10800000">
                <a:off x="582" y="2879"/>
                <a:ext cx="929" cy="565"/>
              </a:xfrm>
              <a:custGeom>
                <a:avLst/>
                <a:gdLst>
                  <a:gd name="G0" fmla="+- 22 0 0"/>
                  <a:gd name="G1" fmla="+- 21600 0 0"/>
                  <a:gd name="G2" fmla="+- 21600 0 0"/>
                  <a:gd name="T0" fmla="*/ 0 w 21622"/>
                  <a:gd name="T1" fmla="*/ 0 h 21600"/>
                  <a:gd name="T2" fmla="*/ 21622 w 21622"/>
                  <a:gd name="T3" fmla="*/ 21600 h 21600"/>
                  <a:gd name="T4" fmla="*/ 22 w 21622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22" h="21600" fill="none" extrusionOk="0">
                    <a:moveTo>
                      <a:pt x="0" y="0"/>
                    </a:moveTo>
                    <a:cubicBezTo>
                      <a:pt x="7" y="0"/>
                      <a:pt x="14" y="-1"/>
                      <a:pt x="22" y="0"/>
                    </a:cubicBezTo>
                    <a:cubicBezTo>
                      <a:pt x="11951" y="0"/>
                      <a:pt x="21622" y="9670"/>
                      <a:pt x="21622" y="21600"/>
                    </a:cubicBezTo>
                  </a:path>
                  <a:path w="21622" h="21600" stroke="0" extrusionOk="0">
                    <a:moveTo>
                      <a:pt x="0" y="0"/>
                    </a:moveTo>
                    <a:cubicBezTo>
                      <a:pt x="7" y="0"/>
                      <a:pt x="14" y="-1"/>
                      <a:pt x="22" y="0"/>
                    </a:cubicBezTo>
                    <a:cubicBezTo>
                      <a:pt x="11951" y="0"/>
                      <a:pt x="21622" y="9670"/>
                      <a:pt x="21622" y="21600"/>
                    </a:cubicBezTo>
                    <a:lnTo>
                      <a:pt x="22" y="21600"/>
                    </a:lnTo>
                    <a:close/>
                  </a:path>
                </a:pathLst>
              </a:custGeom>
              <a:noFill/>
              <a:ln w="76200" cap="rnd">
                <a:solidFill>
                  <a:srgbClr val="FFBB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8" name="Line 68"/>
              <p:cNvSpPr>
                <a:spLocks noChangeShapeType="1"/>
              </p:cNvSpPr>
              <p:nvPr/>
            </p:nvSpPr>
            <p:spPr bwMode="auto">
              <a:xfrm rot="10800000">
                <a:off x="3819" y="3062"/>
                <a:ext cx="0" cy="237"/>
              </a:xfrm>
              <a:prstGeom prst="line">
                <a:avLst/>
              </a:prstGeom>
              <a:noFill/>
              <a:ln w="76200">
                <a:solidFill>
                  <a:srgbClr val="FFBB00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9" name="Arc 69"/>
              <p:cNvSpPr>
                <a:spLocks/>
              </p:cNvSpPr>
              <p:nvPr/>
            </p:nvSpPr>
            <p:spPr bwMode="auto">
              <a:xfrm rot="10800000">
                <a:off x="2136" y="3297"/>
                <a:ext cx="1680" cy="515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0 w 21600"/>
                  <a:gd name="T1" fmla="*/ 21576 h 21600"/>
                  <a:gd name="T2" fmla="*/ 21587 w 21600"/>
                  <a:gd name="T3" fmla="*/ 0 h 21600"/>
                  <a:gd name="T4" fmla="*/ 2160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21576"/>
                    </a:moveTo>
                    <a:cubicBezTo>
                      <a:pt x="13" y="9661"/>
                      <a:pt x="9672" y="7"/>
                      <a:pt x="21587" y="0"/>
                    </a:cubicBezTo>
                  </a:path>
                  <a:path w="21600" h="21600" stroke="0" extrusionOk="0">
                    <a:moveTo>
                      <a:pt x="0" y="21576"/>
                    </a:moveTo>
                    <a:cubicBezTo>
                      <a:pt x="13" y="9661"/>
                      <a:pt x="9672" y="7"/>
                      <a:pt x="21587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76200" cap="rnd">
                <a:solidFill>
                  <a:srgbClr val="FFBB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0" name="Arc 70"/>
              <p:cNvSpPr>
                <a:spLocks/>
              </p:cNvSpPr>
              <p:nvPr/>
            </p:nvSpPr>
            <p:spPr bwMode="auto">
              <a:xfrm rot="10800000">
                <a:off x="478" y="2879"/>
                <a:ext cx="1731" cy="901"/>
              </a:xfrm>
              <a:custGeom>
                <a:avLst/>
                <a:gdLst>
                  <a:gd name="G0" fmla="+- 13 0 0"/>
                  <a:gd name="G1" fmla="+- 21600 0 0"/>
                  <a:gd name="G2" fmla="+- 21600 0 0"/>
                  <a:gd name="T0" fmla="*/ 0 w 21613"/>
                  <a:gd name="T1" fmla="*/ 0 h 21600"/>
                  <a:gd name="T2" fmla="*/ 21613 w 21613"/>
                  <a:gd name="T3" fmla="*/ 21600 h 21600"/>
                  <a:gd name="T4" fmla="*/ 13 w 21613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13" h="21600" fill="none" extrusionOk="0">
                    <a:moveTo>
                      <a:pt x="0" y="0"/>
                    </a:moveTo>
                    <a:cubicBezTo>
                      <a:pt x="4" y="0"/>
                      <a:pt x="8" y="-1"/>
                      <a:pt x="13" y="0"/>
                    </a:cubicBezTo>
                    <a:cubicBezTo>
                      <a:pt x="11942" y="0"/>
                      <a:pt x="21613" y="9670"/>
                      <a:pt x="21613" y="21600"/>
                    </a:cubicBezTo>
                  </a:path>
                  <a:path w="21613" h="21600" stroke="0" extrusionOk="0">
                    <a:moveTo>
                      <a:pt x="0" y="0"/>
                    </a:moveTo>
                    <a:cubicBezTo>
                      <a:pt x="4" y="0"/>
                      <a:pt x="8" y="-1"/>
                      <a:pt x="13" y="0"/>
                    </a:cubicBezTo>
                    <a:cubicBezTo>
                      <a:pt x="11942" y="0"/>
                      <a:pt x="21613" y="9670"/>
                      <a:pt x="21613" y="21600"/>
                    </a:cubicBezTo>
                    <a:lnTo>
                      <a:pt x="13" y="21600"/>
                    </a:lnTo>
                    <a:close/>
                  </a:path>
                </a:pathLst>
              </a:custGeom>
              <a:noFill/>
              <a:ln w="76200" cap="rnd">
                <a:solidFill>
                  <a:srgbClr val="FFBB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1" name="Rectangle 71"/>
              <p:cNvSpPr>
                <a:spLocks noChangeArrowheads="1"/>
              </p:cNvSpPr>
              <p:nvPr/>
            </p:nvSpPr>
            <p:spPr bwMode="auto">
              <a:xfrm rot="21600000">
                <a:off x="1920" y="3408"/>
                <a:ext cx="955" cy="3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9050" tIns="26988" rIns="19050" bIns="26988"/>
              <a:lstStyle>
                <a:lvl1pPr defTabSz="904875"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452438" defTabSz="904875"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904875" defTabSz="904875"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357313" defTabSz="904875"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1809750" defTabSz="904875"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266950" defTabSz="904875" fontAlgn="base">
                  <a:spcBef>
                    <a:spcPct val="0"/>
                  </a:spcBef>
                  <a:spcAft>
                    <a:spcPct val="0"/>
                  </a:spcAft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724150" defTabSz="904875" fontAlgn="base">
                  <a:spcBef>
                    <a:spcPct val="0"/>
                  </a:spcBef>
                  <a:spcAft>
                    <a:spcPct val="0"/>
                  </a:spcAft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181350" defTabSz="904875" fontAlgn="base">
                  <a:spcBef>
                    <a:spcPct val="0"/>
                  </a:spcBef>
                  <a:spcAft>
                    <a:spcPct val="0"/>
                  </a:spcAft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638550" defTabSz="904875" fontAlgn="base">
                  <a:spcBef>
                    <a:spcPct val="0"/>
                  </a:spcBef>
                  <a:spcAft>
                    <a:spcPct val="0"/>
                  </a:spcAft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0" hangingPunct="0">
                  <a:lnSpc>
                    <a:spcPts val="3300"/>
                  </a:lnSpc>
                </a:pPr>
                <a:r>
                  <a:rPr lang="cs-CZ" altLang="cs-CZ" sz="2000" b="1">
                    <a:latin typeface="Garamond" pitchFamily="18" charset="0"/>
                  </a:rPr>
                  <a:t>Veřejný klíč A</a:t>
                </a:r>
                <a:endParaRPr lang="en-US" altLang="cs-CZ" sz="2000" b="1">
                  <a:latin typeface="Garamond" pitchFamily="18" charset="0"/>
                </a:endParaRPr>
              </a:p>
            </p:txBody>
          </p:sp>
          <p:grpSp>
            <p:nvGrpSpPr>
              <p:cNvPr id="72" name="Group 72"/>
              <p:cNvGrpSpPr>
                <a:grpSpLocks/>
              </p:cNvGrpSpPr>
              <p:nvPr/>
            </p:nvGrpSpPr>
            <p:grpSpPr bwMode="auto">
              <a:xfrm rot="21600000">
                <a:off x="2064" y="3696"/>
                <a:ext cx="426" cy="222"/>
                <a:chOff x="3346" y="1382"/>
                <a:chExt cx="426" cy="222"/>
              </a:xfrm>
            </p:grpSpPr>
            <p:sp>
              <p:nvSpPr>
                <p:cNvPr id="89" name="Oval 73"/>
                <p:cNvSpPr>
                  <a:spLocks noChangeArrowheads="1"/>
                </p:cNvSpPr>
                <p:nvPr/>
              </p:nvSpPr>
              <p:spPr bwMode="auto">
                <a:xfrm>
                  <a:off x="3347" y="1383"/>
                  <a:ext cx="196" cy="221"/>
                </a:xfrm>
                <a:prstGeom prst="ellipse">
                  <a:avLst/>
                </a:prstGeom>
                <a:solidFill>
                  <a:srgbClr val="FFBB00"/>
                </a:solidFill>
                <a:ln w="762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90" name="Rectangle 74"/>
                <p:cNvSpPr>
                  <a:spLocks noChangeArrowheads="1"/>
                </p:cNvSpPr>
                <p:nvPr/>
              </p:nvSpPr>
              <p:spPr bwMode="auto">
                <a:xfrm>
                  <a:off x="3465" y="1462"/>
                  <a:ext cx="307" cy="55"/>
                </a:xfrm>
                <a:prstGeom prst="rect">
                  <a:avLst/>
                </a:prstGeom>
                <a:solidFill>
                  <a:srgbClr val="FFBB00"/>
                </a:solidFill>
                <a:ln w="762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grpSp>
              <p:nvGrpSpPr>
                <p:cNvPr id="91" name="Group 75"/>
                <p:cNvGrpSpPr>
                  <a:grpSpLocks/>
                </p:cNvGrpSpPr>
                <p:nvPr/>
              </p:nvGrpSpPr>
              <p:grpSpPr bwMode="auto">
                <a:xfrm>
                  <a:off x="3623" y="1478"/>
                  <a:ext cx="141" cy="118"/>
                  <a:chOff x="3623" y="1478"/>
                  <a:chExt cx="141" cy="118"/>
                </a:xfrm>
              </p:grpSpPr>
              <p:sp>
                <p:nvSpPr>
                  <p:cNvPr id="98" name="Rectangle 76"/>
                  <p:cNvSpPr>
                    <a:spLocks noChangeArrowheads="1"/>
                  </p:cNvSpPr>
                  <p:nvPr/>
                </p:nvSpPr>
                <p:spPr bwMode="auto">
                  <a:xfrm>
                    <a:off x="3710" y="1478"/>
                    <a:ext cx="54" cy="118"/>
                  </a:xfrm>
                  <a:prstGeom prst="rect">
                    <a:avLst/>
                  </a:prstGeom>
                  <a:solidFill>
                    <a:srgbClr val="FFBB00"/>
                  </a:solidFill>
                  <a:ln w="7620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99" name="Rectangle 77"/>
                  <p:cNvSpPr>
                    <a:spLocks noChangeArrowheads="1"/>
                  </p:cNvSpPr>
                  <p:nvPr/>
                </p:nvSpPr>
                <p:spPr bwMode="auto">
                  <a:xfrm>
                    <a:off x="3623" y="1478"/>
                    <a:ext cx="55" cy="118"/>
                  </a:xfrm>
                  <a:prstGeom prst="rect">
                    <a:avLst/>
                  </a:prstGeom>
                  <a:solidFill>
                    <a:srgbClr val="FFBB00"/>
                  </a:solidFill>
                  <a:ln w="7620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  <p:sp>
              <p:nvSpPr>
                <p:cNvPr id="92" name="Oval 78"/>
                <p:cNvSpPr>
                  <a:spLocks noChangeArrowheads="1"/>
                </p:cNvSpPr>
                <p:nvPr/>
              </p:nvSpPr>
              <p:spPr bwMode="auto">
                <a:xfrm>
                  <a:off x="3346" y="1382"/>
                  <a:ext cx="197" cy="221"/>
                </a:xfrm>
                <a:prstGeom prst="ellipse">
                  <a:avLst/>
                </a:prstGeom>
                <a:solidFill>
                  <a:srgbClr val="E3E3E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93" name="Rectangle 79"/>
                <p:cNvSpPr>
                  <a:spLocks noChangeArrowheads="1"/>
                </p:cNvSpPr>
                <p:nvPr/>
              </p:nvSpPr>
              <p:spPr bwMode="auto">
                <a:xfrm>
                  <a:off x="3464" y="1461"/>
                  <a:ext cx="308" cy="55"/>
                </a:xfrm>
                <a:prstGeom prst="rect">
                  <a:avLst/>
                </a:prstGeom>
                <a:solidFill>
                  <a:srgbClr val="E3E3E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grpSp>
              <p:nvGrpSpPr>
                <p:cNvPr id="94" name="Group 80"/>
                <p:cNvGrpSpPr>
                  <a:grpSpLocks/>
                </p:cNvGrpSpPr>
                <p:nvPr/>
              </p:nvGrpSpPr>
              <p:grpSpPr bwMode="auto">
                <a:xfrm>
                  <a:off x="3622" y="1477"/>
                  <a:ext cx="142" cy="118"/>
                  <a:chOff x="3622" y="1477"/>
                  <a:chExt cx="142" cy="118"/>
                </a:xfrm>
              </p:grpSpPr>
              <p:sp>
                <p:nvSpPr>
                  <p:cNvPr id="96" name="Rectangle 81"/>
                  <p:cNvSpPr>
                    <a:spLocks noChangeArrowheads="1"/>
                  </p:cNvSpPr>
                  <p:nvPr/>
                </p:nvSpPr>
                <p:spPr bwMode="auto">
                  <a:xfrm>
                    <a:off x="3708" y="1477"/>
                    <a:ext cx="56" cy="118"/>
                  </a:xfrm>
                  <a:prstGeom prst="rect">
                    <a:avLst/>
                  </a:prstGeom>
                  <a:solidFill>
                    <a:srgbClr val="E3E3E3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97" name="Rectangle 82"/>
                  <p:cNvSpPr>
                    <a:spLocks noChangeArrowheads="1"/>
                  </p:cNvSpPr>
                  <p:nvPr/>
                </p:nvSpPr>
                <p:spPr bwMode="auto">
                  <a:xfrm>
                    <a:off x="3622" y="1477"/>
                    <a:ext cx="55" cy="118"/>
                  </a:xfrm>
                  <a:prstGeom prst="rect">
                    <a:avLst/>
                  </a:prstGeom>
                  <a:solidFill>
                    <a:srgbClr val="E3E3E3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  <p:sp>
              <p:nvSpPr>
                <p:cNvPr id="95" name="Oval 83"/>
                <p:cNvSpPr>
                  <a:spLocks noChangeArrowheads="1"/>
                </p:cNvSpPr>
                <p:nvPr/>
              </p:nvSpPr>
              <p:spPr bwMode="auto">
                <a:xfrm>
                  <a:off x="3393" y="1461"/>
                  <a:ext cx="63" cy="63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grpSp>
            <p:nvGrpSpPr>
              <p:cNvPr id="73" name="Group 84"/>
              <p:cNvGrpSpPr>
                <a:grpSpLocks/>
              </p:cNvGrpSpPr>
              <p:nvPr/>
            </p:nvGrpSpPr>
            <p:grpSpPr bwMode="auto">
              <a:xfrm rot="21600000">
                <a:off x="1200" y="3312"/>
                <a:ext cx="427" cy="222"/>
                <a:chOff x="4142" y="1856"/>
                <a:chExt cx="427" cy="222"/>
              </a:xfrm>
            </p:grpSpPr>
            <p:sp>
              <p:nvSpPr>
                <p:cNvPr id="78" name="Oval 85"/>
                <p:cNvSpPr>
                  <a:spLocks noChangeArrowheads="1"/>
                </p:cNvSpPr>
                <p:nvPr/>
              </p:nvSpPr>
              <p:spPr bwMode="auto">
                <a:xfrm>
                  <a:off x="4144" y="1857"/>
                  <a:ext cx="196" cy="221"/>
                </a:xfrm>
                <a:prstGeom prst="ellipse">
                  <a:avLst/>
                </a:prstGeom>
                <a:solidFill>
                  <a:srgbClr val="FFBB00"/>
                </a:solidFill>
                <a:ln w="762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79" name="Rectangle 86"/>
                <p:cNvSpPr>
                  <a:spLocks noChangeArrowheads="1"/>
                </p:cNvSpPr>
                <p:nvPr/>
              </p:nvSpPr>
              <p:spPr bwMode="auto">
                <a:xfrm>
                  <a:off x="4254" y="1936"/>
                  <a:ext cx="315" cy="55"/>
                </a:xfrm>
                <a:prstGeom prst="rect">
                  <a:avLst/>
                </a:prstGeom>
                <a:solidFill>
                  <a:srgbClr val="FFBB00"/>
                </a:solidFill>
                <a:ln w="762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grpSp>
              <p:nvGrpSpPr>
                <p:cNvPr id="80" name="Group 87"/>
                <p:cNvGrpSpPr>
                  <a:grpSpLocks/>
                </p:cNvGrpSpPr>
                <p:nvPr/>
              </p:nvGrpSpPr>
              <p:grpSpPr bwMode="auto">
                <a:xfrm>
                  <a:off x="4420" y="1952"/>
                  <a:ext cx="133" cy="118"/>
                  <a:chOff x="4420" y="1952"/>
                  <a:chExt cx="133" cy="118"/>
                </a:xfrm>
              </p:grpSpPr>
              <p:sp>
                <p:nvSpPr>
                  <p:cNvPr id="87" name="Rectangle 88"/>
                  <p:cNvSpPr>
                    <a:spLocks noChangeArrowheads="1"/>
                  </p:cNvSpPr>
                  <p:nvPr/>
                </p:nvSpPr>
                <p:spPr bwMode="auto">
                  <a:xfrm>
                    <a:off x="4507" y="1952"/>
                    <a:ext cx="46" cy="118"/>
                  </a:xfrm>
                  <a:prstGeom prst="rect">
                    <a:avLst/>
                  </a:prstGeom>
                  <a:solidFill>
                    <a:srgbClr val="FFBB00"/>
                  </a:solidFill>
                  <a:ln w="7620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88" name="Rectangle 89"/>
                  <p:cNvSpPr>
                    <a:spLocks noChangeArrowheads="1"/>
                  </p:cNvSpPr>
                  <p:nvPr/>
                </p:nvSpPr>
                <p:spPr bwMode="auto">
                  <a:xfrm>
                    <a:off x="4420" y="1952"/>
                    <a:ext cx="55" cy="118"/>
                  </a:xfrm>
                  <a:prstGeom prst="rect">
                    <a:avLst/>
                  </a:prstGeom>
                  <a:solidFill>
                    <a:srgbClr val="FFBB00"/>
                  </a:solidFill>
                  <a:ln w="7620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  <p:sp>
              <p:nvSpPr>
                <p:cNvPr id="81" name="Oval 90"/>
                <p:cNvSpPr>
                  <a:spLocks noChangeArrowheads="1"/>
                </p:cNvSpPr>
                <p:nvPr/>
              </p:nvSpPr>
              <p:spPr bwMode="auto">
                <a:xfrm>
                  <a:off x="4142" y="1856"/>
                  <a:ext cx="198" cy="221"/>
                </a:xfrm>
                <a:prstGeom prst="ellipse">
                  <a:avLst/>
                </a:prstGeom>
                <a:solidFill>
                  <a:srgbClr val="80A7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2" name="Rectangle 91"/>
                <p:cNvSpPr>
                  <a:spLocks noChangeArrowheads="1"/>
                </p:cNvSpPr>
                <p:nvPr/>
              </p:nvSpPr>
              <p:spPr bwMode="auto">
                <a:xfrm>
                  <a:off x="4253" y="1935"/>
                  <a:ext cx="316" cy="55"/>
                </a:xfrm>
                <a:prstGeom prst="rect">
                  <a:avLst/>
                </a:prstGeom>
                <a:solidFill>
                  <a:srgbClr val="80A7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grpSp>
              <p:nvGrpSpPr>
                <p:cNvPr id="83" name="Group 92"/>
                <p:cNvGrpSpPr>
                  <a:grpSpLocks/>
                </p:cNvGrpSpPr>
                <p:nvPr/>
              </p:nvGrpSpPr>
              <p:grpSpPr bwMode="auto">
                <a:xfrm>
                  <a:off x="4419" y="1951"/>
                  <a:ext cx="134" cy="118"/>
                  <a:chOff x="4419" y="1951"/>
                  <a:chExt cx="134" cy="118"/>
                </a:xfrm>
              </p:grpSpPr>
              <p:sp>
                <p:nvSpPr>
                  <p:cNvPr id="85" name="Rectangle 93"/>
                  <p:cNvSpPr>
                    <a:spLocks noChangeArrowheads="1"/>
                  </p:cNvSpPr>
                  <p:nvPr/>
                </p:nvSpPr>
                <p:spPr bwMode="auto">
                  <a:xfrm>
                    <a:off x="4505" y="1951"/>
                    <a:ext cx="48" cy="118"/>
                  </a:xfrm>
                  <a:prstGeom prst="rect">
                    <a:avLst/>
                  </a:prstGeom>
                  <a:solidFill>
                    <a:srgbClr val="80A7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86" name="Rectangle 94"/>
                  <p:cNvSpPr>
                    <a:spLocks noChangeArrowheads="1"/>
                  </p:cNvSpPr>
                  <p:nvPr/>
                </p:nvSpPr>
                <p:spPr bwMode="auto">
                  <a:xfrm>
                    <a:off x="4419" y="1951"/>
                    <a:ext cx="55" cy="118"/>
                  </a:xfrm>
                  <a:prstGeom prst="rect">
                    <a:avLst/>
                  </a:prstGeom>
                  <a:solidFill>
                    <a:srgbClr val="80A7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  <p:sp>
              <p:nvSpPr>
                <p:cNvPr id="84" name="Oval 95"/>
                <p:cNvSpPr>
                  <a:spLocks noChangeArrowheads="1"/>
                </p:cNvSpPr>
                <p:nvPr/>
              </p:nvSpPr>
              <p:spPr bwMode="auto">
                <a:xfrm>
                  <a:off x="4190" y="1935"/>
                  <a:ext cx="55" cy="63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74" name="Rectangle 96"/>
              <p:cNvSpPr>
                <a:spLocks noChangeArrowheads="1"/>
              </p:cNvSpPr>
              <p:nvPr/>
            </p:nvSpPr>
            <p:spPr bwMode="auto">
              <a:xfrm rot="21600000">
                <a:off x="720" y="2928"/>
                <a:ext cx="955" cy="37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9050" tIns="26988" rIns="19050" bIns="26988"/>
              <a:lstStyle>
                <a:lvl1pPr defTabSz="904875"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452438" defTabSz="904875"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904875" defTabSz="904875"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357313" defTabSz="904875"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1809750" defTabSz="904875"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266950" defTabSz="904875" fontAlgn="base">
                  <a:spcBef>
                    <a:spcPct val="0"/>
                  </a:spcBef>
                  <a:spcAft>
                    <a:spcPct val="0"/>
                  </a:spcAft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724150" defTabSz="904875" fontAlgn="base">
                  <a:spcBef>
                    <a:spcPct val="0"/>
                  </a:spcBef>
                  <a:spcAft>
                    <a:spcPct val="0"/>
                  </a:spcAft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181350" defTabSz="904875" fontAlgn="base">
                  <a:spcBef>
                    <a:spcPct val="0"/>
                  </a:spcBef>
                  <a:spcAft>
                    <a:spcPct val="0"/>
                  </a:spcAft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638550" defTabSz="904875" fontAlgn="base">
                  <a:spcBef>
                    <a:spcPct val="0"/>
                  </a:spcBef>
                  <a:spcAft>
                    <a:spcPct val="0"/>
                  </a:spcAft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0" hangingPunct="0">
                  <a:lnSpc>
                    <a:spcPts val="2000"/>
                  </a:lnSpc>
                </a:pPr>
                <a:r>
                  <a:rPr lang="cs-CZ" altLang="cs-CZ" sz="2000" b="1">
                    <a:latin typeface="Garamond" pitchFamily="18" charset="0"/>
                  </a:rPr>
                  <a:t>Soukromý</a:t>
                </a:r>
              </a:p>
              <a:p>
                <a:pPr algn="ctr" eaLnBrk="0" hangingPunct="0">
                  <a:lnSpc>
                    <a:spcPts val="2000"/>
                  </a:lnSpc>
                </a:pPr>
                <a:r>
                  <a:rPr lang="cs-CZ" altLang="cs-CZ" sz="2000" b="1">
                    <a:latin typeface="Garamond" pitchFamily="18" charset="0"/>
                  </a:rPr>
                  <a:t>klíč A</a:t>
                </a:r>
                <a:endParaRPr lang="en-US" altLang="cs-CZ" sz="2000" b="1">
                  <a:latin typeface="Garamond" pitchFamily="18" charset="0"/>
                </a:endParaRPr>
              </a:p>
            </p:txBody>
          </p:sp>
          <p:sp>
            <p:nvSpPr>
              <p:cNvPr id="75" name="Rectangle 97"/>
              <p:cNvSpPr>
                <a:spLocks noChangeArrowheads="1"/>
              </p:cNvSpPr>
              <p:nvPr/>
            </p:nvSpPr>
            <p:spPr bwMode="auto">
              <a:xfrm>
                <a:off x="4956" y="2557"/>
                <a:ext cx="687" cy="4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9050" tIns="26988" rIns="19050" bIns="26988"/>
              <a:lstStyle>
                <a:lvl1pPr defTabSz="904875"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452438" defTabSz="904875"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904875" defTabSz="904875"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357313" defTabSz="904875"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1809750" defTabSz="904875"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266950" defTabSz="904875" fontAlgn="base">
                  <a:spcBef>
                    <a:spcPct val="0"/>
                  </a:spcBef>
                  <a:spcAft>
                    <a:spcPct val="0"/>
                  </a:spcAft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724150" defTabSz="904875" fontAlgn="base">
                  <a:spcBef>
                    <a:spcPct val="0"/>
                  </a:spcBef>
                  <a:spcAft>
                    <a:spcPct val="0"/>
                  </a:spcAft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181350" defTabSz="904875" fontAlgn="base">
                  <a:spcBef>
                    <a:spcPct val="0"/>
                  </a:spcBef>
                  <a:spcAft>
                    <a:spcPct val="0"/>
                  </a:spcAft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638550" defTabSz="904875" fontAlgn="base">
                  <a:spcBef>
                    <a:spcPct val="0"/>
                  </a:spcBef>
                  <a:spcAft>
                    <a:spcPct val="0"/>
                  </a:spcAft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0" hangingPunct="0">
                  <a:lnSpc>
                    <a:spcPts val="3300"/>
                  </a:lnSpc>
                </a:pPr>
                <a:r>
                  <a:rPr lang="cs-CZ" altLang="cs-CZ" sz="2000" b="1">
                    <a:latin typeface="Garamond" pitchFamily="18" charset="0"/>
                  </a:rPr>
                  <a:t>Uživatel</a:t>
                </a:r>
                <a:r>
                  <a:rPr lang="en-US" altLang="cs-CZ" sz="2000" b="1">
                    <a:latin typeface="Garamond" pitchFamily="18" charset="0"/>
                  </a:rPr>
                  <a:t> B</a:t>
                </a:r>
              </a:p>
            </p:txBody>
          </p:sp>
          <p:sp>
            <p:nvSpPr>
              <p:cNvPr id="76" name="Line 98"/>
              <p:cNvSpPr>
                <a:spLocks noChangeShapeType="1"/>
              </p:cNvSpPr>
              <p:nvPr/>
            </p:nvSpPr>
            <p:spPr bwMode="auto">
              <a:xfrm>
                <a:off x="4229" y="2722"/>
                <a:ext cx="680" cy="0"/>
              </a:xfrm>
              <a:prstGeom prst="line">
                <a:avLst/>
              </a:prstGeom>
              <a:noFill/>
              <a:ln w="76200">
                <a:solidFill>
                  <a:schemeClr val="accent2"/>
                </a:solidFill>
                <a:round/>
                <a:headEnd type="triangle" w="med" len="med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7" name="Rectangle 99"/>
              <p:cNvSpPr>
                <a:spLocks noChangeArrowheads="1"/>
              </p:cNvSpPr>
              <p:nvPr/>
            </p:nvSpPr>
            <p:spPr bwMode="auto">
              <a:xfrm>
                <a:off x="4656" y="3216"/>
                <a:ext cx="892" cy="3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9050" tIns="26988" rIns="19050" bIns="26988"/>
              <a:lstStyle>
                <a:lvl1pPr defTabSz="904875"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452438" defTabSz="904875"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904875" defTabSz="904875"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357313" defTabSz="904875"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1809750" defTabSz="904875"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266950" defTabSz="904875" fontAlgn="base">
                  <a:spcBef>
                    <a:spcPct val="0"/>
                  </a:spcBef>
                  <a:spcAft>
                    <a:spcPct val="0"/>
                  </a:spcAft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724150" defTabSz="904875" fontAlgn="base">
                  <a:spcBef>
                    <a:spcPct val="0"/>
                  </a:spcBef>
                  <a:spcAft>
                    <a:spcPct val="0"/>
                  </a:spcAft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181350" defTabSz="904875" fontAlgn="base">
                  <a:spcBef>
                    <a:spcPct val="0"/>
                  </a:spcBef>
                  <a:spcAft>
                    <a:spcPct val="0"/>
                  </a:spcAft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638550" defTabSz="904875" fontAlgn="base">
                  <a:spcBef>
                    <a:spcPct val="0"/>
                  </a:spcBef>
                  <a:spcAft>
                    <a:spcPct val="0"/>
                  </a:spcAft>
                  <a:tabLst>
                    <a:tab pos="452438" algn="l"/>
                    <a:tab pos="904875" algn="l"/>
                    <a:tab pos="1357313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0" hangingPunct="0">
                  <a:lnSpc>
                    <a:spcPts val="2100"/>
                  </a:lnSpc>
                </a:pPr>
                <a:r>
                  <a:rPr lang="cs-CZ" altLang="cs-CZ">
                    <a:latin typeface="Garamond" pitchFamily="18" charset="0"/>
                  </a:rPr>
                  <a:t>Důvěrnost</a:t>
                </a:r>
              </a:p>
            </p:txBody>
          </p:sp>
        </p:grpSp>
      </p:grpSp>
      <p:sp>
        <p:nvSpPr>
          <p:cNvPr id="100" name="Line 100"/>
          <p:cNvSpPr>
            <a:spLocks noChangeShapeType="1"/>
          </p:cNvSpPr>
          <p:nvPr/>
        </p:nvSpPr>
        <p:spPr bwMode="auto">
          <a:xfrm>
            <a:off x="250825" y="3429000"/>
            <a:ext cx="86423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1" name="Rectangle 63"/>
          <p:cNvSpPr>
            <a:spLocks noChangeArrowheads="1"/>
          </p:cNvSpPr>
          <p:nvPr/>
        </p:nvSpPr>
        <p:spPr bwMode="auto">
          <a:xfrm>
            <a:off x="6490220" y="2708920"/>
            <a:ext cx="1754188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050" tIns="26988" rIns="19050" bIns="26988"/>
          <a:lstStyle>
            <a:lvl1pPr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452438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904875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357313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809750" defTabSz="904875"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2669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7241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1813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638550" defTabSz="904875"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hangingPunct="0">
              <a:lnSpc>
                <a:spcPts val="2100"/>
              </a:lnSpc>
            </a:pPr>
            <a:r>
              <a:rPr lang="cs-CZ" altLang="cs-CZ" sz="1600" b="1" dirty="0">
                <a:latin typeface="Garamond" pitchFamily="18" charset="0"/>
              </a:rPr>
              <a:t>Zpráva</a:t>
            </a:r>
            <a:endParaRPr lang="en-US" altLang="cs-CZ" sz="1600" b="1" dirty="0">
              <a:solidFill>
                <a:srgbClr val="FFFFFF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9271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28600"/>
            <a:ext cx="7143750" cy="1143000"/>
          </a:xfrm>
        </p:spPr>
        <p:txBody>
          <a:bodyPr/>
          <a:lstStyle/>
          <a:p>
            <a:r>
              <a:rPr lang="cs-CZ" altLang="cs-CZ"/>
              <a:t>Certifikát</a:t>
            </a:r>
            <a:endParaRPr lang="en-US" altLang="cs-CZ"/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44675"/>
            <a:ext cx="8610600" cy="4086225"/>
          </a:xfrm>
        </p:spPr>
        <p:txBody>
          <a:bodyPr/>
          <a:lstStyle/>
          <a:p>
            <a:r>
              <a:rPr lang="cs-CZ" altLang="cs-CZ" sz="2600" b="1" dirty="0"/>
              <a:t>Certifikát</a:t>
            </a:r>
            <a:r>
              <a:rPr lang="cs-CZ" altLang="cs-CZ" sz="2600" dirty="0"/>
              <a:t> – veřejný klíč uživatele podepsaný soukromým klíčem důvěryhodné třetí strany</a:t>
            </a:r>
          </a:p>
          <a:p>
            <a:r>
              <a:rPr lang="cs-CZ" altLang="cs-CZ" sz="2600" dirty="0"/>
              <a:t>Certifikát spojuje jméno držitele páru soukromého a veřejného klíče s tímto veřejným klíčem a potvrzuje tak identitu osoby</a:t>
            </a:r>
          </a:p>
          <a:p>
            <a:r>
              <a:rPr lang="cs-CZ" altLang="cs-CZ" sz="2600" dirty="0"/>
              <a:t>Poskytuje záruku že identita spojená s vlastníkem daného veřejného klíče není podvržená</a:t>
            </a:r>
          </a:p>
          <a:p>
            <a:r>
              <a:rPr lang="cs-CZ" altLang="cs-CZ" sz="2600" dirty="0"/>
              <a:t>Případně také představuje doklad o tom, že totožnost držitele veřejného klíče byla ověřena</a:t>
            </a:r>
          </a:p>
          <a:p>
            <a:pPr>
              <a:buFont typeface="Wingdings" pitchFamily="2" charset="2"/>
              <a:buNone/>
            </a:pPr>
            <a:endParaRPr lang="cs-CZ" altLang="cs-CZ" sz="2600" dirty="0"/>
          </a:p>
        </p:txBody>
      </p:sp>
    </p:spTree>
    <p:extLst>
      <p:ext uri="{BB962C8B-B14F-4D97-AF65-F5344CB8AC3E}">
        <p14:creationId xmlns:p14="http://schemas.microsoft.com/office/powerpoint/2010/main" val="28906742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Elektronický podpis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600" dirty="0"/>
              <a:t>Zákon o elektronickém podpisu č. 227/2000 Sb.</a:t>
            </a:r>
            <a:r>
              <a:rPr lang="en-US" altLang="cs-CZ" sz="2600" dirty="0"/>
              <a:t> (</a:t>
            </a:r>
            <a:r>
              <a:rPr lang="cs-CZ" altLang="cs-CZ" sz="2600" dirty="0"/>
              <a:t>změněn několika novelizacemi</a:t>
            </a:r>
            <a:r>
              <a:rPr lang="en-US" altLang="cs-CZ" sz="2600" dirty="0"/>
              <a:t>)</a:t>
            </a:r>
            <a:endParaRPr lang="cs-CZ" altLang="cs-CZ" sz="2600" dirty="0"/>
          </a:p>
          <a:p>
            <a:pPr>
              <a:lnSpc>
                <a:spcPct val="90000"/>
              </a:lnSpc>
            </a:pPr>
            <a:r>
              <a:rPr lang="cs-CZ" altLang="cs-CZ" sz="2600" i="1" dirty="0"/>
              <a:t>„Elektronickým podpisem se rozumí údaje v elektronické podobě, které jsou připojené k datové zprávě nebo jsou s ní logicky spojené a které slouží jako metoda k jednoznačnému ověření identity podepsané osoby ve vztahu k datové zprávě“</a:t>
            </a:r>
          </a:p>
          <a:p>
            <a:pPr>
              <a:lnSpc>
                <a:spcPct val="90000"/>
              </a:lnSpc>
            </a:pPr>
            <a:r>
              <a:rPr lang="cs-CZ" altLang="cs-CZ" sz="2600" dirty="0"/>
              <a:t>Elektronickým podpisem tak může být i pouhé jméno napsané na klávesnici</a:t>
            </a:r>
          </a:p>
        </p:txBody>
      </p:sp>
    </p:spTree>
    <p:extLst>
      <p:ext uri="{BB962C8B-B14F-4D97-AF65-F5344CB8AC3E}">
        <p14:creationId xmlns:p14="http://schemas.microsoft.com/office/powerpoint/2010/main" val="2141820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Základní pojmy (1)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Aktiva</a:t>
            </a:r>
          </a:p>
          <a:p>
            <a:pPr lvl="1"/>
            <a:r>
              <a:rPr lang="cs-CZ" dirty="0"/>
              <a:t>Něco co mám a má to pro mne hodnotu</a:t>
            </a:r>
          </a:p>
          <a:p>
            <a:r>
              <a:rPr lang="cs-CZ" dirty="0"/>
              <a:t>Škoda</a:t>
            </a:r>
          </a:p>
          <a:p>
            <a:pPr lvl="1"/>
            <a:r>
              <a:rPr lang="cs-CZ" dirty="0"/>
              <a:t>Snížení hodnoty aktiva</a:t>
            </a:r>
          </a:p>
          <a:p>
            <a:r>
              <a:rPr lang="cs-CZ" dirty="0"/>
              <a:t>Hrozba</a:t>
            </a:r>
          </a:p>
          <a:p>
            <a:pPr lvl="1"/>
            <a:r>
              <a:rPr lang="cs-CZ" dirty="0"/>
              <a:t>Existuje pokud je systém zranitelný</a:t>
            </a:r>
          </a:p>
          <a:p>
            <a:r>
              <a:rPr lang="cs-CZ" dirty="0"/>
              <a:t>Zranitelnost</a:t>
            </a:r>
          </a:p>
          <a:p>
            <a:pPr lvl="1"/>
            <a:r>
              <a:rPr lang="cs-CZ" dirty="0"/>
              <a:t>Zranitelné místo + potenciální útočník</a:t>
            </a:r>
          </a:p>
          <a:p>
            <a:r>
              <a:rPr lang="cs-CZ" dirty="0"/>
              <a:t>Útok</a:t>
            </a:r>
          </a:p>
          <a:p>
            <a:pPr lvl="1"/>
            <a:r>
              <a:rPr lang="cs-CZ" dirty="0"/>
              <a:t>Útok může způsobit škodu</a:t>
            </a:r>
          </a:p>
          <a:p>
            <a:pPr lvl="1"/>
            <a:r>
              <a:rPr lang="cs-CZ" dirty="0"/>
              <a:t>Je realizací hrozby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60548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Není podpis jako podpis (1)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Elektronický podpis</a:t>
            </a:r>
          </a:p>
          <a:p>
            <a:pPr lvl="1"/>
            <a:r>
              <a:rPr lang="cs-CZ" dirty="0"/>
              <a:t>Téměř cokoliv</a:t>
            </a:r>
          </a:p>
          <a:p>
            <a:r>
              <a:rPr lang="cs-CZ" dirty="0"/>
              <a:t>Zaručený elektronický podpis</a:t>
            </a:r>
          </a:p>
          <a:p>
            <a:pPr lvl="1"/>
            <a:r>
              <a:rPr lang="cs-CZ" dirty="0"/>
              <a:t>V podstatě digitální podpis</a:t>
            </a:r>
          </a:p>
          <a:p>
            <a:r>
              <a:rPr lang="cs-CZ" dirty="0"/>
              <a:t>Zaručený elektronický podpis založený na kvalifikovaném certifikátu</a:t>
            </a:r>
          </a:p>
          <a:p>
            <a:pPr lvl="1"/>
            <a:r>
              <a:rPr lang="cs-CZ" dirty="0"/>
              <a:t>Digitální podpis, certifikát veřejného klíče vydán kvalifikovanou CA (splnila podmínky zákona a oznamovací povinnost)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54683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Není podpis jako podpis (2)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Zaručený elektronický podpis založený na kvalifikovaném certifikátu od akreditovaného poskytovatele certifikačních služeb</a:t>
            </a:r>
          </a:p>
          <a:p>
            <a:pPr lvl="1"/>
            <a:r>
              <a:rPr lang="cs-CZ" dirty="0"/>
              <a:t>Také nazýván jako „uznávaný podpis“</a:t>
            </a:r>
          </a:p>
          <a:p>
            <a:pPr lvl="1"/>
            <a:r>
              <a:rPr lang="cs-CZ" dirty="0"/>
              <a:t>Digitální podpis, certifikát veřejného klíče vydán akreditovanou CA (splnila podmínky zákona a získala akreditaci)</a:t>
            </a:r>
          </a:p>
          <a:p>
            <a:pPr lvl="1"/>
            <a:r>
              <a:rPr lang="cs-CZ" dirty="0"/>
              <a:t>Jen tento podpis je uznáván v komunikaci se státní správou a samosprávou</a:t>
            </a:r>
          </a:p>
          <a:p>
            <a:pPr lvl="1"/>
            <a:r>
              <a:rPr lang="cs-CZ" dirty="0"/>
              <a:t>V ČR dnes tři akreditované CA (I.CA, </a:t>
            </a:r>
            <a:r>
              <a:rPr lang="cs-CZ" dirty="0" err="1"/>
              <a:t>PostSignum</a:t>
            </a:r>
            <a:r>
              <a:rPr lang="cs-CZ" dirty="0"/>
              <a:t> a </a:t>
            </a:r>
            <a:r>
              <a:rPr lang="cs-CZ" dirty="0" err="1"/>
              <a:t>eIdentity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43175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Zaručený elektronický podpis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Je jednoznačně spojen s podepisující osobou (jen fyzická osoba!)</a:t>
            </a:r>
          </a:p>
          <a:p>
            <a:r>
              <a:rPr lang="cs-CZ" dirty="0"/>
              <a:t>Umožňuje identifikaci podepisující osoby ve vztahu k datové zprávě</a:t>
            </a:r>
          </a:p>
          <a:p>
            <a:r>
              <a:rPr lang="cs-CZ" dirty="0"/>
              <a:t>Byl vytvořen a připojen k datové zprávě pomocí prostředků, které podepisující osoba může udržet pod svou výhradní kontrolou</a:t>
            </a:r>
          </a:p>
          <a:p>
            <a:r>
              <a:rPr lang="cs-CZ" dirty="0"/>
              <a:t>Je k datové zprávě, ke které se vztahuje, připojen takovým způsobem, že je možno zjistit jakoukoliv následnou změnu dat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33508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Elektronická značka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dirty="0"/>
              <a:t>Jednoznačně spojena s označující osobou (i právnickou osobou nebo i </a:t>
            </a:r>
            <a:r>
              <a:rPr lang="cs-CZ" altLang="cs-CZ" dirty="0" err="1"/>
              <a:t>org</a:t>
            </a:r>
            <a:r>
              <a:rPr lang="cs-CZ" altLang="cs-CZ" dirty="0"/>
              <a:t>. složkou státu) a umožňuje její identifikaci prostřednictvím kvalifikovaného systémového certifikátu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Byla vytvořena a připojena k datové zprávě pomocí prostředku pro vytváření elektronických značek, které označující osoba může udržet pod svou výhradní kontrolou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Je k datové zprávě, ke které se vztahuje, připojena takovým způsobem, že je možné zjistit jakoukoli následnou změnu dat</a:t>
            </a:r>
            <a:endParaRPr lang="en-US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84160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Elektronický podpis vs. značka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Elektronický podpis</a:t>
            </a:r>
          </a:p>
          <a:p>
            <a:pPr lvl="1"/>
            <a:r>
              <a:rPr lang="cs-CZ" dirty="0"/>
              <a:t>Podepisující osoba je fyzická osoba, která je držitelem prostředku pro vytváření elektronických podpisů a jedná jménem svým nebo jménem jiné fyzické či právnické osoby</a:t>
            </a:r>
          </a:p>
          <a:p>
            <a:pPr lvl="1"/>
            <a:r>
              <a:rPr lang="cs-CZ" dirty="0"/>
              <a:t>Pro ověření podpisu je vydáván certifikát (veřejného klíče)</a:t>
            </a:r>
          </a:p>
          <a:p>
            <a:r>
              <a:rPr lang="cs-CZ" dirty="0"/>
              <a:t>Elektronická značka </a:t>
            </a:r>
          </a:p>
          <a:p>
            <a:pPr lvl="1"/>
            <a:r>
              <a:rPr lang="cs-CZ" dirty="0"/>
              <a:t>Označující osobou fyzická osoba, právnická osoba nebo organizační složka státu, která drží prostředek pro vytváření elektronických značek a označuje datovou zprávu elektronickou značkou</a:t>
            </a:r>
          </a:p>
          <a:p>
            <a:pPr lvl="1"/>
            <a:r>
              <a:rPr lang="cs-CZ" dirty="0"/>
              <a:t>Pro ověření podpisu je vydáván systémový certifikát (veřejného klíče)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15133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dirty="0"/>
              <a:t>Elektronický podpis vs. značka (1)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Rozdíl je pouze procedurální</a:t>
            </a:r>
          </a:p>
          <a:p>
            <a:pPr lvl="1"/>
            <a:r>
              <a:rPr lang="cs-CZ" dirty="0"/>
              <a:t>„Datová zpráva je podepsána, pokud je opatřena elektronickým podpisem. Pokud se neprokáže opak, má se za to, že se podepisující osoba před podepsáním datové zprávy s jejím obsahem seznámila.“ (§3 odst. 1)</a:t>
            </a:r>
            <a:br>
              <a:rPr lang="cs-CZ" dirty="0"/>
            </a:br>
            <a:r>
              <a:rPr lang="cs-CZ" dirty="0"/>
              <a:t>„Použití zaručeného elektronického podpisu založeného na kvalifikovaném certifikátu a vytvořeného pomocí prostředku pro bezpečné vytváření podpisu umožňuje ověřit, že datovou zprávu podepsala osoba uvedená na tomto kvalifikovaném certifikátu.“ (§3 odst. 2)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98383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dirty="0"/>
              <a:t>Elektronický podpis vs. značka (2)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/>
              <a:t>„Použití elektronické značky založené na kvalifikovaném systémovém certifikátu a vytvořené pomocí prostředku pro vytváření elektronických značek umožňuje ověřit, že datovou zprávu označila touto elektronickou značkou označující osoba.“ (§3a odst. 1) </a:t>
            </a:r>
            <a:br>
              <a:rPr lang="cs-CZ" dirty="0"/>
            </a:br>
            <a:r>
              <a:rPr lang="cs-CZ" dirty="0"/>
              <a:t>„Pokud označující osoba označila datovou zprávu, má se za to, že tak učinila automatizovaně bez přímého ověření obsahu datové zprávy a vyjádřila tím svou vůli. “ (§3a odst. 2)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5078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Elektronický podpis a značka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Technologicky jde o totéž</a:t>
            </a:r>
          </a:p>
          <a:p>
            <a:pPr lvl="1"/>
            <a:r>
              <a:rPr lang="cs-CZ" dirty="0"/>
              <a:t>Jen automatizace použití a správa soukromého klíče je jiná</a:t>
            </a:r>
          </a:p>
          <a:p>
            <a:pPr lvl="1"/>
            <a:r>
              <a:rPr lang="cs-CZ" dirty="0"/>
              <a:t>Viz §17 a §17a zákona</a:t>
            </a:r>
          </a:p>
          <a:p>
            <a:r>
              <a:rPr lang="cs-CZ" dirty="0"/>
              <a:t>Podle vyhlášky č. 378/2006 Sb. se jedná  o klasické algoritmy digitálního podpisu </a:t>
            </a:r>
          </a:p>
          <a:p>
            <a:pPr lvl="1"/>
            <a:r>
              <a:rPr lang="cs-CZ" dirty="0"/>
              <a:t>ETSI </a:t>
            </a:r>
            <a:r>
              <a:rPr lang="cs-CZ" dirty="0" err="1"/>
              <a:t>technical</a:t>
            </a:r>
            <a:r>
              <a:rPr lang="cs-CZ" dirty="0"/>
              <a:t> </a:t>
            </a:r>
            <a:r>
              <a:rPr lang="cs-CZ" dirty="0" err="1"/>
              <a:t>specifications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ETSI </a:t>
            </a:r>
            <a:r>
              <a:rPr lang="cs-CZ" dirty="0" err="1"/>
              <a:t>technical</a:t>
            </a:r>
            <a:r>
              <a:rPr lang="cs-CZ" dirty="0"/>
              <a:t> </a:t>
            </a:r>
            <a:r>
              <a:rPr lang="cs-CZ" dirty="0" err="1"/>
              <a:t>reports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10651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Digitální podpis – algoritmy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První algoritmy asymetrické kryptografie na začátku 70. let 20. století</a:t>
            </a:r>
          </a:p>
          <a:p>
            <a:pPr lvl="1"/>
            <a:r>
              <a:rPr lang="cs-CZ" dirty="0"/>
              <a:t>Britská tajná služba GCHQ (</a:t>
            </a:r>
            <a:r>
              <a:rPr lang="cs-CZ" dirty="0" err="1"/>
              <a:t>Clifford</a:t>
            </a:r>
            <a:r>
              <a:rPr lang="cs-CZ" dirty="0"/>
              <a:t> </a:t>
            </a:r>
            <a:r>
              <a:rPr lang="cs-CZ" dirty="0" err="1"/>
              <a:t>Cocks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Veřejné oznámení až koncem 20. století (1997)</a:t>
            </a:r>
          </a:p>
          <a:p>
            <a:pPr lvl="1"/>
            <a:r>
              <a:rPr lang="cs-CZ" dirty="0"/>
              <a:t>Aplikaci algoritmů pro autentizaci – podpis –  „objevila“ později až akademická komunita u svých veřejných algoritmů</a:t>
            </a:r>
          </a:p>
          <a:p>
            <a:r>
              <a:rPr lang="cs-CZ" dirty="0"/>
              <a:t>První veřejné algoritmy koncem 70. let 20. století (W. </a:t>
            </a:r>
            <a:r>
              <a:rPr lang="cs-CZ" dirty="0" err="1"/>
              <a:t>Diffie</a:t>
            </a:r>
            <a:r>
              <a:rPr lang="cs-CZ" dirty="0"/>
              <a:t> a M. Hellman ovlivněni prací R. </a:t>
            </a:r>
            <a:r>
              <a:rPr lang="cs-CZ" dirty="0" err="1"/>
              <a:t>Mercla</a:t>
            </a:r>
            <a:r>
              <a:rPr lang="cs-CZ" dirty="0"/>
              <a:t>)</a:t>
            </a:r>
          </a:p>
          <a:p>
            <a:r>
              <a:rPr lang="cs-CZ" dirty="0"/>
              <a:t>Nejznámější algoritmus RSA (</a:t>
            </a:r>
            <a:r>
              <a:rPr lang="cs-CZ" dirty="0" err="1"/>
              <a:t>Rivest</a:t>
            </a:r>
            <a:r>
              <a:rPr lang="cs-CZ" dirty="0"/>
              <a:t>, </a:t>
            </a:r>
            <a:r>
              <a:rPr lang="cs-CZ" dirty="0" err="1"/>
              <a:t>Shamir</a:t>
            </a:r>
            <a:r>
              <a:rPr lang="cs-CZ" dirty="0"/>
              <a:t>, </a:t>
            </a:r>
            <a:r>
              <a:rPr lang="cs-CZ" dirty="0" err="1"/>
              <a:t>Adelman</a:t>
            </a:r>
            <a:r>
              <a:rPr lang="cs-CZ" dirty="0"/>
              <a:t>) publikován v roce 1977, patentován v roce 1983 (v současné době patent již vypršel)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95683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Digital </a:t>
            </a:r>
            <a:r>
              <a:rPr lang="cs-CZ" altLang="cs-CZ" dirty="0" err="1"/>
              <a:t>Signature</a:t>
            </a:r>
            <a:r>
              <a:rPr lang="cs-CZ" altLang="cs-CZ" dirty="0"/>
              <a:t> </a:t>
            </a:r>
            <a:r>
              <a:rPr lang="cs-CZ" altLang="cs-CZ" dirty="0" err="1"/>
              <a:t>Algorithm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 roce 1994 proběhl v USA výběr Digital </a:t>
            </a:r>
            <a:r>
              <a:rPr lang="cs-CZ" dirty="0" err="1"/>
              <a:t>Signature</a:t>
            </a:r>
            <a:r>
              <a:rPr lang="cs-CZ" dirty="0"/>
              <a:t> Standard (DSS) – vyhrál DSA (Digital </a:t>
            </a:r>
            <a:r>
              <a:rPr lang="cs-CZ" dirty="0" err="1"/>
              <a:t>Signature</a:t>
            </a:r>
            <a:r>
              <a:rPr lang="cs-CZ" dirty="0"/>
              <a:t> </a:t>
            </a:r>
            <a:r>
              <a:rPr lang="cs-CZ" dirty="0" err="1"/>
              <a:t>Algorithm</a:t>
            </a:r>
            <a:r>
              <a:rPr lang="cs-CZ" dirty="0"/>
              <a:t>) modifikovaný algoritmus </a:t>
            </a:r>
            <a:r>
              <a:rPr lang="cs-CZ" dirty="0" err="1"/>
              <a:t>ElGamal</a:t>
            </a:r>
            <a:r>
              <a:rPr lang="cs-CZ" dirty="0"/>
              <a:t>, založený na diskrétním logaritmu v </a:t>
            </a:r>
            <a:r>
              <a:rPr lang="cs-CZ" dirty="0" err="1"/>
              <a:t>Z</a:t>
            </a:r>
            <a:r>
              <a:rPr lang="cs-CZ" baseline="-25000" dirty="0" err="1"/>
              <a:t>p</a:t>
            </a:r>
            <a:endParaRPr lang="cs-CZ" dirty="0"/>
          </a:p>
          <a:p>
            <a:r>
              <a:rPr lang="cs-CZ" dirty="0"/>
              <a:t>Další algoritmy, mj. založeny i na eliptických křivkách</a:t>
            </a:r>
          </a:p>
          <a:p>
            <a:r>
              <a:rPr lang="cs-CZ" dirty="0"/>
              <a:t>NIST FIPS 186-3 nyní podporuje RSA (podle PKCS#1), DSA (3072 bitů) a ECDSA (podle ANSI X9.62)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2336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Základní pojmy (2)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Důvěrnost dat (</a:t>
            </a:r>
            <a:r>
              <a:rPr lang="cs-CZ" dirty="0" err="1"/>
              <a:t>Confidentiality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Informace jsou srozumitelné / přístupné / sdělené jen těm, kdo jsou k tomu oprávněni</a:t>
            </a:r>
          </a:p>
          <a:p>
            <a:r>
              <a:rPr lang="cs-CZ" dirty="0"/>
              <a:t>Integrita dat (Integrity)</a:t>
            </a:r>
          </a:p>
          <a:p>
            <a:pPr lvl="1"/>
            <a:r>
              <a:rPr lang="cs-CZ" dirty="0"/>
              <a:t>Informace jsou správné, úplné, nebyly </a:t>
            </a:r>
            <a:r>
              <a:rPr lang="cs-CZ" dirty="0" err="1"/>
              <a:t>neautorizovaně</a:t>
            </a:r>
            <a:r>
              <a:rPr lang="cs-CZ" dirty="0"/>
              <a:t> změněny</a:t>
            </a:r>
          </a:p>
          <a:p>
            <a:r>
              <a:rPr lang="cs-CZ" dirty="0"/>
              <a:t>Dostupnost dat (</a:t>
            </a:r>
            <a:r>
              <a:rPr lang="cs-CZ" dirty="0" err="1"/>
              <a:t>Availability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Informace / služby jsou autorizovaným uživatelům k dispozici kdykoli to potřebují resp. kdykoli je určeno, že mají být k dispozici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46530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Digitální podpis – délky klíčů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Algoritmus RSA</a:t>
            </a:r>
          </a:p>
          <a:p>
            <a:pPr lvl="1"/>
            <a:r>
              <a:rPr lang="cs-CZ" dirty="0"/>
              <a:t>Při jednom z popisů algoritmu (ve „</a:t>
            </a:r>
            <a:r>
              <a:rPr lang="cs-CZ" dirty="0" err="1"/>
              <a:t>Scientific</a:t>
            </a:r>
            <a:r>
              <a:rPr lang="cs-CZ" dirty="0"/>
              <a:t> </a:t>
            </a:r>
            <a:r>
              <a:rPr lang="cs-CZ" dirty="0" err="1"/>
              <a:t>American</a:t>
            </a:r>
            <a:r>
              <a:rPr lang="cs-CZ" dirty="0"/>
              <a:t>“ v roce 1977) autoři publikovali příklad </a:t>
            </a:r>
            <a:r>
              <a:rPr lang="cs-CZ" dirty="0" err="1"/>
              <a:t>kryptosystému</a:t>
            </a:r>
            <a:r>
              <a:rPr lang="cs-CZ" dirty="0"/>
              <a:t> (prvočísla měla 64 a 65 bitů), </a:t>
            </a:r>
            <a:br>
              <a:rPr lang="cs-CZ" dirty="0"/>
            </a:br>
            <a:r>
              <a:rPr lang="cs-CZ" dirty="0"/>
              <a:t>o kterém věřili, že je bezpečný</a:t>
            </a:r>
          </a:p>
          <a:p>
            <a:pPr lvl="1"/>
            <a:r>
              <a:rPr lang="cs-CZ" dirty="0"/>
              <a:t>Tento příklad byl rozlomen v roce 1994</a:t>
            </a:r>
          </a:p>
          <a:p>
            <a:pPr lvl="1"/>
            <a:r>
              <a:rPr lang="cs-CZ" dirty="0"/>
              <a:t>Koncem roku 1999 došlo k prolomení 512bitového modulo RSA (několik set rychlých počítačů pracovalo přes 4 měsíce), v roce 2010 byl faktorizován 768 bitový RSA klíč</a:t>
            </a:r>
          </a:p>
          <a:p>
            <a:pPr lvl="1"/>
            <a:r>
              <a:rPr lang="cs-CZ" dirty="0"/>
              <a:t>V současné době se používá modulo o délkách 1024 až 4096 bitů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25536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dirty="0"/>
              <a:t>Digitální podpis – RSA– matematika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dirty="0"/>
              <a:t>Násobení prvočísel snadné, ale faktorizace čísel výpočetně náročná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Velká prvočísla </a:t>
            </a:r>
            <a:r>
              <a:rPr lang="cs-CZ" altLang="cs-CZ" b="1" dirty="0"/>
              <a:t>p </a:t>
            </a:r>
            <a:r>
              <a:rPr lang="cs-CZ" altLang="cs-CZ" dirty="0"/>
              <a:t>a </a:t>
            </a:r>
            <a:r>
              <a:rPr lang="en-US" altLang="cs-CZ" b="1" dirty="0"/>
              <a:t>q</a:t>
            </a:r>
            <a:r>
              <a:rPr lang="en-US" altLang="cs-CZ" dirty="0"/>
              <a:t>,</a:t>
            </a:r>
            <a:r>
              <a:rPr lang="cs-CZ" altLang="cs-CZ" dirty="0"/>
              <a:t> </a:t>
            </a:r>
            <a:r>
              <a:rPr lang="en-US" altLang="cs-CZ" b="1" dirty="0"/>
              <a:t>n</a:t>
            </a:r>
            <a:r>
              <a:rPr lang="cs-CZ" altLang="cs-CZ" b="1" dirty="0"/>
              <a:t> </a:t>
            </a:r>
            <a:r>
              <a:rPr lang="en-US" altLang="cs-CZ" dirty="0"/>
              <a:t>=</a:t>
            </a:r>
            <a:r>
              <a:rPr lang="cs-CZ" altLang="cs-CZ" dirty="0"/>
              <a:t> </a:t>
            </a:r>
            <a:r>
              <a:rPr lang="en-US" altLang="cs-CZ" b="1" dirty="0" err="1"/>
              <a:t>p</a:t>
            </a:r>
            <a:r>
              <a:rPr lang="en-US" altLang="cs-CZ" b="1" dirty="0" err="1">
                <a:cs typeface="Arial" pitchFamily="34" charset="0"/>
              </a:rPr>
              <a:t>·</a:t>
            </a:r>
            <a:r>
              <a:rPr lang="en-US" altLang="cs-CZ" b="1" dirty="0" err="1"/>
              <a:t>q</a:t>
            </a:r>
            <a:r>
              <a:rPr lang="en-US" altLang="cs-CZ" b="1" dirty="0"/>
              <a:t>, </a:t>
            </a:r>
            <a:br>
              <a:rPr lang="en-US" altLang="cs-CZ" b="1" dirty="0"/>
            </a:br>
            <a:r>
              <a:rPr lang="el-GR" altLang="cs-CZ" b="1" dirty="0">
                <a:cs typeface="Arial" pitchFamily="34" charset="0"/>
              </a:rPr>
              <a:t>φ</a:t>
            </a:r>
            <a:r>
              <a:rPr lang="en-US" altLang="cs-CZ" b="1" dirty="0">
                <a:cs typeface="Arial" pitchFamily="34" charset="0"/>
              </a:rPr>
              <a:t>(n) = (p-1)(q-1)</a:t>
            </a:r>
          </a:p>
          <a:p>
            <a:pPr>
              <a:lnSpc>
                <a:spcPct val="90000"/>
              </a:lnSpc>
            </a:pPr>
            <a:r>
              <a:rPr lang="en-US" altLang="cs-CZ" dirty="0" err="1">
                <a:cs typeface="Arial" pitchFamily="34" charset="0"/>
              </a:rPr>
              <a:t>Zvol</a:t>
            </a:r>
            <a:r>
              <a:rPr lang="cs-CZ" altLang="cs-CZ" dirty="0" err="1">
                <a:cs typeface="Arial" pitchFamily="34" charset="0"/>
              </a:rPr>
              <a:t>íme</a:t>
            </a:r>
            <a:r>
              <a:rPr lang="cs-CZ" altLang="cs-CZ" dirty="0">
                <a:cs typeface="Arial" pitchFamily="34" charset="0"/>
              </a:rPr>
              <a:t> velké </a:t>
            </a:r>
            <a:r>
              <a:rPr lang="en-US" altLang="cs-CZ" b="1" dirty="0">
                <a:cs typeface="Arial" pitchFamily="34" charset="0"/>
              </a:rPr>
              <a:t>e</a:t>
            </a:r>
            <a:r>
              <a:rPr lang="cs-CZ" altLang="cs-CZ" dirty="0">
                <a:cs typeface="Arial" pitchFamily="34" charset="0"/>
              </a:rPr>
              <a:t> takové, že </a:t>
            </a:r>
            <a:r>
              <a:rPr lang="el-GR" altLang="cs-CZ" b="1" dirty="0">
                <a:cs typeface="Arial" pitchFamily="34" charset="0"/>
              </a:rPr>
              <a:t>gcd</a:t>
            </a:r>
            <a:r>
              <a:rPr lang="en-US" altLang="cs-CZ" b="1" dirty="0">
                <a:cs typeface="Arial" pitchFamily="34" charset="0"/>
              </a:rPr>
              <a:t>(e, </a:t>
            </a:r>
            <a:r>
              <a:rPr lang="el-GR" altLang="cs-CZ" b="1" dirty="0">
                <a:cs typeface="Arial" pitchFamily="34" charset="0"/>
              </a:rPr>
              <a:t>φ</a:t>
            </a:r>
            <a:r>
              <a:rPr lang="en-US" altLang="cs-CZ" b="1" dirty="0">
                <a:cs typeface="Arial" pitchFamily="34" charset="0"/>
              </a:rPr>
              <a:t>(n))</a:t>
            </a:r>
            <a:r>
              <a:rPr lang="cs-CZ" altLang="cs-CZ" b="1" dirty="0">
                <a:cs typeface="Arial" pitchFamily="34" charset="0"/>
              </a:rPr>
              <a:t> </a:t>
            </a:r>
            <a:r>
              <a:rPr lang="en-US" altLang="cs-CZ" b="1" dirty="0">
                <a:cs typeface="Arial" pitchFamily="34" charset="0"/>
              </a:rPr>
              <a:t>=</a:t>
            </a:r>
            <a:r>
              <a:rPr lang="cs-CZ" altLang="cs-CZ" b="1" dirty="0">
                <a:cs typeface="Arial" pitchFamily="34" charset="0"/>
              </a:rPr>
              <a:t> </a:t>
            </a:r>
            <a:r>
              <a:rPr lang="en-US" altLang="cs-CZ" b="1" dirty="0">
                <a:cs typeface="Arial" pitchFamily="34" charset="0"/>
              </a:rPr>
              <a:t>1</a:t>
            </a:r>
            <a:endParaRPr lang="cs-CZ" altLang="cs-CZ" b="1" dirty="0"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cs-CZ" altLang="cs-CZ" dirty="0">
                <a:cs typeface="Arial" pitchFamily="34" charset="0"/>
              </a:rPr>
              <a:t>Spočítáme </a:t>
            </a:r>
            <a:r>
              <a:rPr lang="en-US" altLang="cs-CZ" b="1" dirty="0"/>
              <a:t>d</a:t>
            </a:r>
            <a:r>
              <a:rPr lang="cs-CZ" altLang="cs-CZ" b="1" dirty="0"/>
              <a:t> </a:t>
            </a:r>
            <a:r>
              <a:rPr lang="en-US" altLang="cs-CZ" b="1" dirty="0"/>
              <a:t>=</a:t>
            </a:r>
            <a:r>
              <a:rPr lang="cs-CZ" altLang="cs-CZ" b="1" dirty="0"/>
              <a:t> </a:t>
            </a:r>
            <a:r>
              <a:rPr lang="en-US" altLang="cs-CZ" b="1" dirty="0"/>
              <a:t>e</a:t>
            </a:r>
            <a:r>
              <a:rPr lang="en-US" altLang="cs-CZ" b="1" baseline="30000" dirty="0"/>
              <a:t>-1 </a:t>
            </a:r>
            <a:r>
              <a:rPr lang="en-US" altLang="cs-CZ" b="1" dirty="0"/>
              <a:t>(mod </a:t>
            </a:r>
            <a:r>
              <a:rPr lang="el-GR" altLang="cs-CZ" b="1" dirty="0">
                <a:cs typeface="Arial" pitchFamily="34" charset="0"/>
              </a:rPr>
              <a:t>φ</a:t>
            </a:r>
            <a:r>
              <a:rPr lang="en-US" altLang="cs-CZ" b="1" dirty="0">
                <a:cs typeface="Arial" pitchFamily="34" charset="0"/>
              </a:rPr>
              <a:t>(n)</a:t>
            </a:r>
            <a:r>
              <a:rPr lang="en-US" altLang="cs-CZ" b="1" dirty="0"/>
              <a:t>)</a:t>
            </a:r>
          </a:p>
          <a:p>
            <a:pPr>
              <a:lnSpc>
                <a:spcPct val="90000"/>
              </a:lnSpc>
            </a:pPr>
            <a:r>
              <a:rPr lang="en-US" altLang="cs-CZ" dirty="0" err="1"/>
              <a:t>Ve</a:t>
            </a:r>
            <a:r>
              <a:rPr lang="cs-CZ" altLang="cs-CZ" dirty="0" err="1"/>
              <a:t>řejný</a:t>
            </a:r>
            <a:r>
              <a:rPr lang="cs-CZ" altLang="cs-CZ" dirty="0"/>
              <a:t> klíč </a:t>
            </a:r>
            <a:r>
              <a:rPr lang="cs-CZ" dirty="0"/>
              <a:t>–</a:t>
            </a:r>
            <a:r>
              <a:rPr lang="cs-CZ" altLang="cs-CZ" dirty="0"/>
              <a:t> </a:t>
            </a:r>
            <a:r>
              <a:rPr lang="cs-CZ" altLang="cs-CZ" b="1" dirty="0"/>
              <a:t>n, e</a:t>
            </a:r>
            <a:br>
              <a:rPr lang="cs-CZ" altLang="cs-CZ" dirty="0"/>
            </a:br>
            <a:r>
              <a:rPr lang="cs-CZ" altLang="cs-CZ" dirty="0"/>
              <a:t>Neveřejné parametry </a:t>
            </a:r>
            <a:r>
              <a:rPr lang="cs-CZ" dirty="0"/>
              <a:t>–</a:t>
            </a:r>
            <a:r>
              <a:rPr lang="cs-CZ" altLang="cs-CZ" dirty="0"/>
              <a:t> </a:t>
            </a:r>
            <a:r>
              <a:rPr lang="cs-CZ" altLang="cs-CZ" b="1" dirty="0"/>
              <a:t>p, q, d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Šifrování </a:t>
            </a:r>
            <a:r>
              <a:rPr lang="cs-CZ" dirty="0"/>
              <a:t>–</a:t>
            </a:r>
            <a:r>
              <a:rPr lang="cs-CZ" altLang="cs-CZ" dirty="0"/>
              <a:t> </a:t>
            </a:r>
            <a:r>
              <a:rPr lang="cs-CZ" altLang="cs-CZ" b="1" dirty="0"/>
              <a:t>c </a:t>
            </a:r>
            <a:r>
              <a:rPr lang="en-US" altLang="cs-CZ" b="1" dirty="0"/>
              <a:t>=</a:t>
            </a:r>
            <a:r>
              <a:rPr lang="cs-CZ" altLang="cs-CZ" b="1" dirty="0"/>
              <a:t> </a:t>
            </a:r>
            <a:r>
              <a:rPr lang="en-US" altLang="cs-CZ" b="1" dirty="0"/>
              <a:t>w</a:t>
            </a:r>
            <a:r>
              <a:rPr lang="en-US" altLang="cs-CZ" b="1" baseline="30000" dirty="0"/>
              <a:t>e</a:t>
            </a:r>
            <a:r>
              <a:rPr lang="en-US" altLang="cs-CZ" b="1" dirty="0"/>
              <a:t> mod n</a:t>
            </a:r>
          </a:p>
          <a:p>
            <a:pPr>
              <a:lnSpc>
                <a:spcPct val="90000"/>
              </a:lnSpc>
            </a:pPr>
            <a:r>
              <a:rPr lang="en-US" altLang="cs-CZ" dirty="0"/>
              <a:t>De</a:t>
            </a:r>
            <a:r>
              <a:rPr lang="cs-CZ" altLang="cs-CZ" dirty="0"/>
              <a:t>šifrování </a:t>
            </a:r>
            <a:r>
              <a:rPr lang="cs-CZ" dirty="0"/>
              <a:t>–</a:t>
            </a:r>
            <a:r>
              <a:rPr lang="cs-CZ" altLang="cs-CZ" dirty="0"/>
              <a:t> </a:t>
            </a:r>
            <a:r>
              <a:rPr lang="cs-CZ" altLang="cs-CZ" b="1" dirty="0"/>
              <a:t>w </a:t>
            </a:r>
            <a:r>
              <a:rPr lang="en-US" altLang="cs-CZ" b="1" dirty="0"/>
              <a:t>=</a:t>
            </a:r>
            <a:r>
              <a:rPr lang="cs-CZ" altLang="cs-CZ" b="1" dirty="0"/>
              <a:t> </a:t>
            </a:r>
            <a:r>
              <a:rPr lang="en-US" altLang="cs-CZ" b="1" dirty="0"/>
              <a:t>c</a:t>
            </a:r>
            <a:r>
              <a:rPr lang="en-US" altLang="cs-CZ" b="1" baseline="30000" dirty="0"/>
              <a:t>d</a:t>
            </a:r>
            <a:r>
              <a:rPr lang="en-US" altLang="cs-CZ" b="1" dirty="0"/>
              <a:t> mod n</a:t>
            </a:r>
            <a:endParaRPr lang="el-GR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55196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RSA příklad (1)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Karel má veřejný klíč (e, n) = (13, 77)</a:t>
            </a:r>
          </a:p>
          <a:p>
            <a:r>
              <a:rPr lang="cs-CZ" dirty="0"/>
              <a:t>Zašifrujte vzkaz pro Karla, jímž je číslo m = 26</a:t>
            </a:r>
          </a:p>
          <a:p>
            <a:r>
              <a:rPr lang="cs-CZ" dirty="0"/>
              <a:t>Označme zašifrovaný text jako c</a:t>
            </a:r>
          </a:p>
          <a:p>
            <a:r>
              <a:rPr lang="cs-CZ" dirty="0"/>
              <a:t>Je to číslo z množiny {0, . . . , 76} splňující vztah</a:t>
            </a:r>
          </a:p>
          <a:p>
            <a:pPr lvl="1"/>
            <a:r>
              <a:rPr lang="cs-CZ" dirty="0"/>
              <a:t>c ≡ </a:t>
            </a:r>
            <a:r>
              <a:rPr lang="cs-CZ" dirty="0" err="1"/>
              <a:t>m</a:t>
            </a:r>
            <a:r>
              <a:rPr lang="cs-CZ" baseline="30000" dirty="0" err="1"/>
              <a:t>e</a:t>
            </a:r>
            <a:r>
              <a:rPr lang="cs-CZ" dirty="0"/>
              <a:t> ( </a:t>
            </a:r>
            <a:r>
              <a:rPr lang="cs-CZ" dirty="0" err="1"/>
              <a:t>mod</a:t>
            </a:r>
            <a:r>
              <a:rPr lang="cs-CZ" dirty="0"/>
              <a:t> n)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91422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RSA příklad (2)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Řešíme </a:t>
            </a:r>
            <a:r>
              <a:rPr lang="cs-CZ" dirty="0" err="1"/>
              <a:t>kongruenci</a:t>
            </a:r>
            <a:r>
              <a:rPr lang="cs-CZ" dirty="0"/>
              <a:t> c ≡ 26</a:t>
            </a:r>
            <a:r>
              <a:rPr lang="cs-CZ" baseline="30000" dirty="0"/>
              <a:t>13 </a:t>
            </a:r>
            <a:r>
              <a:rPr lang="cs-CZ" dirty="0"/>
              <a:t>(</a:t>
            </a:r>
            <a:r>
              <a:rPr lang="cs-CZ" dirty="0" err="1"/>
              <a:t>mod</a:t>
            </a:r>
            <a:r>
              <a:rPr lang="cs-CZ" dirty="0"/>
              <a:t> 77)</a:t>
            </a:r>
          </a:p>
          <a:p>
            <a:r>
              <a:rPr lang="cs-CZ" dirty="0"/>
              <a:t>Je zbytečné počítat číslo 26</a:t>
            </a:r>
            <a:r>
              <a:rPr lang="cs-CZ" baseline="30000" dirty="0"/>
              <a:t>13</a:t>
            </a:r>
            <a:r>
              <a:rPr lang="cs-CZ" dirty="0"/>
              <a:t> - místo toho postupujeme následovně</a:t>
            </a:r>
          </a:p>
          <a:p>
            <a:pPr lvl="1"/>
            <a:r>
              <a:rPr lang="cs-CZ" dirty="0"/>
              <a:t>26</a:t>
            </a:r>
            <a:r>
              <a:rPr lang="cs-CZ" baseline="30000" dirty="0"/>
              <a:t>1</a:t>
            </a:r>
            <a:r>
              <a:rPr lang="cs-CZ" dirty="0"/>
              <a:t> ≡ 26 (</a:t>
            </a:r>
            <a:r>
              <a:rPr lang="cs-CZ" dirty="0" err="1"/>
              <a:t>mod</a:t>
            </a:r>
            <a:r>
              <a:rPr lang="cs-CZ" dirty="0"/>
              <a:t> 77)</a:t>
            </a:r>
          </a:p>
          <a:p>
            <a:pPr lvl="1"/>
            <a:r>
              <a:rPr lang="cs-CZ" dirty="0"/>
              <a:t>26</a:t>
            </a:r>
            <a:r>
              <a:rPr lang="cs-CZ" baseline="30000" dirty="0"/>
              <a:t>2</a:t>
            </a:r>
            <a:r>
              <a:rPr lang="cs-CZ" dirty="0"/>
              <a:t> ≡ 676 ≡ − 17 (</a:t>
            </a:r>
            <a:r>
              <a:rPr lang="cs-CZ" dirty="0" err="1"/>
              <a:t>mod</a:t>
            </a:r>
            <a:r>
              <a:rPr lang="cs-CZ" dirty="0"/>
              <a:t> 77)</a:t>
            </a:r>
          </a:p>
          <a:p>
            <a:pPr lvl="1"/>
            <a:r>
              <a:rPr lang="cs-CZ" dirty="0"/>
              <a:t>26</a:t>
            </a:r>
            <a:r>
              <a:rPr lang="cs-CZ" baseline="30000" dirty="0"/>
              <a:t>4</a:t>
            </a:r>
            <a:r>
              <a:rPr lang="cs-CZ" dirty="0"/>
              <a:t> ≡ ( − 17) </a:t>
            </a:r>
            <a:r>
              <a:rPr lang="cs-CZ" baseline="30000" dirty="0"/>
              <a:t>2</a:t>
            </a:r>
            <a:r>
              <a:rPr lang="cs-CZ" dirty="0"/>
              <a:t> ≡ − 19 (</a:t>
            </a:r>
            <a:r>
              <a:rPr lang="cs-CZ" dirty="0" err="1"/>
              <a:t>mod</a:t>
            </a:r>
            <a:r>
              <a:rPr lang="cs-CZ" dirty="0"/>
              <a:t> 77)</a:t>
            </a:r>
          </a:p>
          <a:p>
            <a:pPr lvl="1"/>
            <a:r>
              <a:rPr lang="cs-CZ" dirty="0"/>
              <a:t>26</a:t>
            </a:r>
            <a:r>
              <a:rPr lang="cs-CZ" baseline="30000" dirty="0"/>
              <a:t>8</a:t>
            </a:r>
            <a:r>
              <a:rPr lang="cs-CZ" dirty="0"/>
              <a:t> ≡ ( − 19) </a:t>
            </a:r>
            <a:r>
              <a:rPr lang="cs-CZ" baseline="30000" dirty="0"/>
              <a:t>2</a:t>
            </a:r>
            <a:r>
              <a:rPr lang="cs-CZ" dirty="0"/>
              <a:t> ≡ − 24 (</a:t>
            </a:r>
            <a:r>
              <a:rPr lang="cs-CZ" dirty="0" err="1"/>
              <a:t>mod</a:t>
            </a:r>
            <a:r>
              <a:rPr lang="cs-CZ" dirty="0"/>
              <a:t> 77)</a:t>
            </a:r>
          </a:p>
          <a:p>
            <a:pPr lvl="1"/>
            <a:r>
              <a:rPr lang="cs-CZ" dirty="0"/>
              <a:t>c ≡ 26</a:t>
            </a:r>
            <a:r>
              <a:rPr lang="cs-CZ" baseline="30000" dirty="0"/>
              <a:t>13</a:t>
            </a:r>
            <a:r>
              <a:rPr lang="cs-CZ" dirty="0"/>
              <a:t> ≡ 26</a:t>
            </a:r>
            <a:r>
              <a:rPr lang="cs-CZ" baseline="30000" dirty="0"/>
              <a:t>8+4+1</a:t>
            </a:r>
            <a:r>
              <a:rPr lang="cs-CZ" dirty="0"/>
              <a:t> ≡ − 24 · ( − 19) · 26 ≡ 75 (</a:t>
            </a:r>
            <a:r>
              <a:rPr lang="cs-CZ" dirty="0" err="1"/>
              <a:t>mod</a:t>
            </a:r>
            <a:r>
              <a:rPr lang="cs-CZ" dirty="0"/>
              <a:t> 77)</a:t>
            </a:r>
          </a:p>
          <a:p>
            <a:pPr lvl="2"/>
            <a:r>
              <a:rPr lang="cs-CZ" dirty="0"/>
              <a:t>⇒ Zašifrovaný text je c = 75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87793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RSA příklad (3)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Dešifrujte vzkaz pro Karla, jímž je číslo c = 75 pomocí jeho soukromého klíče (d, n) = (37, 77) (d je dešifrovací exponent).</a:t>
            </a:r>
          </a:p>
          <a:p>
            <a:r>
              <a:rPr lang="cs-CZ" dirty="0"/>
              <a:t>Označme dešifrovaný text jako m. Je to číslo z množiny {0, . . . , 76} splňující vztah</a:t>
            </a:r>
          </a:p>
          <a:p>
            <a:pPr lvl="1"/>
            <a:r>
              <a:rPr lang="cs-CZ" dirty="0"/>
              <a:t>m ≡ c</a:t>
            </a:r>
            <a:r>
              <a:rPr lang="cs-CZ" baseline="30000" dirty="0"/>
              <a:t>d</a:t>
            </a:r>
            <a:r>
              <a:rPr lang="cs-CZ" dirty="0"/>
              <a:t> (</a:t>
            </a:r>
            <a:r>
              <a:rPr lang="cs-CZ" dirty="0" err="1"/>
              <a:t>mod</a:t>
            </a:r>
            <a:r>
              <a:rPr lang="cs-CZ" dirty="0"/>
              <a:t> n) m ≡ 75</a:t>
            </a:r>
            <a:r>
              <a:rPr lang="cs-CZ" baseline="30000" dirty="0"/>
              <a:t>37 </a:t>
            </a:r>
            <a:r>
              <a:rPr lang="cs-CZ" dirty="0"/>
              <a:t>(</a:t>
            </a:r>
            <a:r>
              <a:rPr lang="cs-CZ" dirty="0" err="1"/>
              <a:t>mod</a:t>
            </a:r>
            <a:r>
              <a:rPr lang="cs-CZ" dirty="0"/>
              <a:t> 77)</a:t>
            </a:r>
          </a:p>
        </p:txBody>
      </p:sp>
    </p:spTree>
    <p:extLst>
      <p:ext uri="{BB962C8B-B14F-4D97-AF65-F5344CB8AC3E}">
        <p14:creationId xmlns:p14="http://schemas.microsoft.com/office/powerpoint/2010/main" val="309170515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RSA příklad (4)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Řešíme </a:t>
            </a:r>
            <a:r>
              <a:rPr lang="cs-CZ" dirty="0" err="1"/>
              <a:t>kongruenci</a:t>
            </a:r>
            <a:r>
              <a:rPr lang="cs-CZ" dirty="0"/>
              <a:t> m ≡ 75</a:t>
            </a:r>
            <a:r>
              <a:rPr lang="cs-CZ" baseline="30000" dirty="0"/>
              <a:t>37</a:t>
            </a:r>
            <a:r>
              <a:rPr lang="cs-CZ" dirty="0"/>
              <a:t>(</a:t>
            </a:r>
            <a:r>
              <a:rPr lang="cs-CZ" dirty="0" err="1"/>
              <a:t>mod</a:t>
            </a:r>
            <a:r>
              <a:rPr lang="cs-CZ" dirty="0"/>
              <a:t> 77)</a:t>
            </a:r>
          </a:p>
          <a:p>
            <a:r>
              <a:rPr lang="cs-CZ" dirty="0"/>
              <a:t>Je zbytečné počítat číslo 75</a:t>
            </a:r>
            <a:r>
              <a:rPr lang="cs-CZ" baseline="30000" dirty="0"/>
              <a:t>37</a:t>
            </a:r>
            <a:r>
              <a:rPr lang="cs-CZ" dirty="0"/>
              <a:t> - místo toho postupujeme následovně</a:t>
            </a:r>
          </a:p>
          <a:p>
            <a:pPr lvl="1"/>
            <a:r>
              <a:rPr lang="cs-CZ" dirty="0"/>
              <a:t>75</a:t>
            </a:r>
            <a:r>
              <a:rPr lang="cs-CZ" baseline="30000" dirty="0"/>
              <a:t>1</a:t>
            </a:r>
            <a:r>
              <a:rPr lang="cs-CZ" dirty="0"/>
              <a:t> ≡ 75 (</a:t>
            </a:r>
            <a:r>
              <a:rPr lang="cs-CZ" dirty="0" err="1"/>
              <a:t>mod</a:t>
            </a:r>
            <a:r>
              <a:rPr lang="cs-CZ" dirty="0"/>
              <a:t> 77)</a:t>
            </a:r>
          </a:p>
          <a:p>
            <a:pPr lvl="1"/>
            <a:r>
              <a:rPr lang="cs-CZ" dirty="0"/>
              <a:t>75</a:t>
            </a:r>
            <a:r>
              <a:rPr lang="cs-CZ" baseline="30000" dirty="0"/>
              <a:t>2</a:t>
            </a:r>
            <a:r>
              <a:rPr lang="cs-CZ" dirty="0"/>
              <a:t> ≡ 5625 ≡ 4 (</a:t>
            </a:r>
            <a:r>
              <a:rPr lang="cs-CZ" dirty="0" err="1"/>
              <a:t>mod</a:t>
            </a:r>
            <a:r>
              <a:rPr lang="cs-CZ" dirty="0"/>
              <a:t> 77)</a:t>
            </a:r>
          </a:p>
          <a:p>
            <a:pPr lvl="1"/>
            <a:r>
              <a:rPr lang="cs-CZ" dirty="0"/>
              <a:t>75</a:t>
            </a:r>
            <a:r>
              <a:rPr lang="cs-CZ" baseline="30000" dirty="0"/>
              <a:t>4</a:t>
            </a:r>
            <a:r>
              <a:rPr lang="cs-CZ" dirty="0"/>
              <a:t> ≡ (4)</a:t>
            </a:r>
            <a:r>
              <a:rPr lang="cs-CZ" baseline="30000" dirty="0"/>
              <a:t>2</a:t>
            </a:r>
            <a:r>
              <a:rPr lang="cs-CZ" dirty="0"/>
              <a:t> ≡ 16 (</a:t>
            </a:r>
            <a:r>
              <a:rPr lang="cs-CZ" dirty="0" err="1"/>
              <a:t>mod</a:t>
            </a:r>
            <a:r>
              <a:rPr lang="cs-CZ" dirty="0"/>
              <a:t> 77)</a:t>
            </a:r>
          </a:p>
          <a:p>
            <a:pPr lvl="1"/>
            <a:r>
              <a:rPr lang="cs-CZ" dirty="0"/>
              <a:t>75</a:t>
            </a:r>
            <a:r>
              <a:rPr lang="cs-CZ" baseline="30000" dirty="0"/>
              <a:t>8</a:t>
            </a:r>
            <a:r>
              <a:rPr lang="cs-CZ" dirty="0"/>
              <a:t> ≡ (16)</a:t>
            </a:r>
            <a:r>
              <a:rPr lang="cs-CZ" baseline="30000" dirty="0"/>
              <a:t>2</a:t>
            </a:r>
            <a:r>
              <a:rPr lang="cs-CZ" dirty="0"/>
              <a:t> ≡ 25 (</a:t>
            </a:r>
            <a:r>
              <a:rPr lang="cs-CZ" dirty="0" err="1"/>
              <a:t>mod</a:t>
            </a:r>
            <a:r>
              <a:rPr lang="cs-CZ" dirty="0"/>
              <a:t> 77)</a:t>
            </a:r>
          </a:p>
          <a:p>
            <a:pPr lvl="1"/>
            <a:r>
              <a:rPr lang="cs-CZ" dirty="0"/>
              <a:t>75</a:t>
            </a:r>
            <a:r>
              <a:rPr lang="cs-CZ" baseline="30000" dirty="0"/>
              <a:t>16</a:t>
            </a:r>
            <a:r>
              <a:rPr lang="cs-CZ" dirty="0"/>
              <a:t> ≡ (25)</a:t>
            </a:r>
            <a:r>
              <a:rPr lang="cs-CZ" baseline="30000" dirty="0"/>
              <a:t>2</a:t>
            </a:r>
            <a:r>
              <a:rPr lang="cs-CZ" dirty="0"/>
              <a:t> ≡ 9 (</a:t>
            </a:r>
            <a:r>
              <a:rPr lang="cs-CZ" dirty="0" err="1"/>
              <a:t>mod</a:t>
            </a:r>
            <a:r>
              <a:rPr lang="cs-CZ" dirty="0"/>
              <a:t> 77)</a:t>
            </a:r>
          </a:p>
          <a:p>
            <a:pPr lvl="1"/>
            <a:r>
              <a:rPr lang="cs-CZ" dirty="0"/>
              <a:t>75</a:t>
            </a:r>
            <a:r>
              <a:rPr lang="cs-CZ" baseline="30000" dirty="0"/>
              <a:t>32</a:t>
            </a:r>
            <a:r>
              <a:rPr lang="cs-CZ" dirty="0"/>
              <a:t> ≡ (9)</a:t>
            </a:r>
            <a:r>
              <a:rPr lang="cs-CZ" baseline="30000" dirty="0"/>
              <a:t>2</a:t>
            </a:r>
            <a:r>
              <a:rPr lang="cs-CZ" dirty="0"/>
              <a:t> ≡ 4 (</a:t>
            </a:r>
            <a:r>
              <a:rPr lang="cs-CZ" dirty="0" err="1"/>
              <a:t>mod</a:t>
            </a:r>
            <a:r>
              <a:rPr lang="cs-CZ" dirty="0"/>
              <a:t> 77)</a:t>
            </a:r>
          </a:p>
          <a:p>
            <a:pPr lvl="1"/>
            <a:r>
              <a:rPr lang="cs-CZ" dirty="0"/>
              <a:t>m ≡ 75</a:t>
            </a:r>
            <a:r>
              <a:rPr lang="cs-CZ" baseline="30000" dirty="0"/>
              <a:t>37</a:t>
            </a:r>
            <a:r>
              <a:rPr lang="cs-CZ" dirty="0"/>
              <a:t> ≡ 75</a:t>
            </a:r>
            <a:r>
              <a:rPr lang="cs-CZ" baseline="30000" dirty="0"/>
              <a:t>32+4+1</a:t>
            </a:r>
            <a:r>
              <a:rPr lang="cs-CZ" dirty="0"/>
              <a:t> ≡ 4 · 16 · 75 ≡ 26 (</a:t>
            </a:r>
            <a:r>
              <a:rPr lang="cs-CZ" dirty="0" err="1"/>
              <a:t>mod</a:t>
            </a:r>
            <a:r>
              <a:rPr lang="cs-CZ" dirty="0"/>
              <a:t> 77)</a:t>
            </a:r>
          </a:p>
          <a:p>
            <a:pPr lvl="2"/>
            <a:r>
              <a:rPr lang="cs-CZ" dirty="0"/>
              <a:t>⇒ Dešifrovaný text je m = 26</a:t>
            </a:r>
          </a:p>
        </p:txBody>
      </p:sp>
    </p:spTree>
    <p:extLst>
      <p:ext uri="{BB962C8B-B14F-4D97-AF65-F5344CB8AC3E}">
        <p14:creationId xmlns:p14="http://schemas.microsoft.com/office/powerpoint/2010/main" val="229255081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RSA příklad (5)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n = 77 = p </a:t>
            </a:r>
            <a:r>
              <a:rPr lang="en-US" altLang="cs-CZ" b="1" dirty="0">
                <a:cs typeface="Arial" pitchFamily="34" charset="0"/>
              </a:rPr>
              <a:t>·</a:t>
            </a:r>
            <a:r>
              <a:rPr lang="cs-CZ" altLang="cs-CZ" b="1" dirty="0">
                <a:cs typeface="Arial" pitchFamily="34" charset="0"/>
              </a:rPr>
              <a:t> </a:t>
            </a:r>
            <a:r>
              <a:rPr lang="cs-CZ" altLang="cs-CZ" dirty="0"/>
              <a:t>q</a:t>
            </a:r>
            <a:r>
              <a:rPr lang="cs-CZ" dirty="0"/>
              <a:t> = 7 </a:t>
            </a:r>
            <a:r>
              <a:rPr lang="en-US" altLang="cs-CZ" b="1" dirty="0">
                <a:cs typeface="Arial" pitchFamily="34" charset="0"/>
              </a:rPr>
              <a:t>·</a:t>
            </a:r>
            <a:r>
              <a:rPr lang="cs-CZ" altLang="cs-CZ" b="1" dirty="0">
                <a:cs typeface="Arial" pitchFamily="34" charset="0"/>
              </a:rPr>
              <a:t> </a:t>
            </a:r>
            <a:r>
              <a:rPr lang="cs-CZ" altLang="cs-CZ" dirty="0">
                <a:cs typeface="Arial" pitchFamily="34" charset="0"/>
              </a:rPr>
              <a:t>11</a:t>
            </a:r>
          </a:p>
          <a:p>
            <a:r>
              <a:rPr lang="cs-CZ" dirty="0"/>
              <a:t> </a:t>
            </a:r>
            <a:r>
              <a:rPr lang="el-GR" altLang="cs-CZ" dirty="0">
                <a:cs typeface="Arial" pitchFamily="34" charset="0"/>
              </a:rPr>
              <a:t>φ</a:t>
            </a:r>
            <a:r>
              <a:rPr lang="en-US" altLang="cs-CZ" dirty="0">
                <a:cs typeface="Arial" pitchFamily="34" charset="0"/>
              </a:rPr>
              <a:t>(n) = (p-1)(q-1)</a:t>
            </a:r>
            <a:r>
              <a:rPr lang="cs-CZ" altLang="cs-CZ" dirty="0">
                <a:cs typeface="Arial" pitchFamily="34" charset="0"/>
              </a:rPr>
              <a:t> = 6 </a:t>
            </a:r>
            <a:r>
              <a:rPr lang="en-US" altLang="cs-CZ" b="1" dirty="0">
                <a:cs typeface="Arial" pitchFamily="34" charset="0"/>
              </a:rPr>
              <a:t>·</a:t>
            </a:r>
            <a:r>
              <a:rPr lang="cs-CZ" altLang="cs-CZ" b="1" dirty="0">
                <a:cs typeface="Arial" pitchFamily="34" charset="0"/>
              </a:rPr>
              <a:t> </a:t>
            </a:r>
            <a:r>
              <a:rPr lang="cs-CZ" altLang="cs-CZ" dirty="0">
                <a:cs typeface="Arial" pitchFamily="34" charset="0"/>
              </a:rPr>
              <a:t>10 = 60</a:t>
            </a:r>
          </a:p>
          <a:p>
            <a:pPr>
              <a:lnSpc>
                <a:spcPct val="90000"/>
              </a:lnSpc>
            </a:pPr>
            <a:r>
              <a:rPr lang="el-GR" altLang="cs-CZ" dirty="0">
                <a:cs typeface="Arial" pitchFamily="34" charset="0"/>
              </a:rPr>
              <a:t>gcd</a:t>
            </a:r>
            <a:r>
              <a:rPr lang="en-US" altLang="cs-CZ" dirty="0">
                <a:cs typeface="Arial" pitchFamily="34" charset="0"/>
              </a:rPr>
              <a:t>(e, </a:t>
            </a:r>
            <a:r>
              <a:rPr lang="el-GR" altLang="cs-CZ" dirty="0">
                <a:cs typeface="Arial" pitchFamily="34" charset="0"/>
              </a:rPr>
              <a:t>φ</a:t>
            </a:r>
            <a:r>
              <a:rPr lang="en-US" altLang="cs-CZ" dirty="0">
                <a:cs typeface="Arial" pitchFamily="34" charset="0"/>
              </a:rPr>
              <a:t>(n))</a:t>
            </a:r>
            <a:r>
              <a:rPr lang="cs-CZ" altLang="cs-CZ" dirty="0">
                <a:cs typeface="Arial" pitchFamily="34" charset="0"/>
              </a:rPr>
              <a:t> </a:t>
            </a:r>
            <a:r>
              <a:rPr lang="en-US" altLang="cs-CZ" dirty="0">
                <a:cs typeface="Arial" pitchFamily="34" charset="0"/>
              </a:rPr>
              <a:t>=</a:t>
            </a:r>
            <a:r>
              <a:rPr lang="cs-CZ" altLang="cs-CZ" dirty="0">
                <a:cs typeface="Arial" pitchFamily="34" charset="0"/>
              </a:rPr>
              <a:t> </a:t>
            </a:r>
            <a:r>
              <a:rPr lang="en-US" altLang="cs-CZ" dirty="0">
                <a:cs typeface="Arial" pitchFamily="34" charset="0"/>
              </a:rPr>
              <a:t>1</a:t>
            </a:r>
            <a:r>
              <a:rPr lang="cs-CZ" altLang="cs-CZ" dirty="0">
                <a:cs typeface="Arial" pitchFamily="34" charset="0"/>
              </a:rPr>
              <a:t>, platí </a:t>
            </a:r>
            <a:r>
              <a:rPr lang="cs-CZ" altLang="cs-CZ" dirty="0" err="1">
                <a:cs typeface="Arial" pitchFamily="34" charset="0"/>
              </a:rPr>
              <a:t>gcd</a:t>
            </a:r>
            <a:r>
              <a:rPr lang="cs-CZ" altLang="cs-CZ" dirty="0">
                <a:cs typeface="Arial" pitchFamily="34" charset="0"/>
              </a:rPr>
              <a:t>(13, 60) = 1</a:t>
            </a:r>
          </a:p>
          <a:p>
            <a:pPr>
              <a:lnSpc>
                <a:spcPct val="90000"/>
              </a:lnSpc>
            </a:pPr>
            <a:r>
              <a:rPr lang="en-US" altLang="cs-CZ" dirty="0"/>
              <a:t>d</a:t>
            </a:r>
            <a:r>
              <a:rPr lang="cs-CZ" altLang="cs-CZ" dirty="0"/>
              <a:t> </a:t>
            </a:r>
            <a:r>
              <a:rPr lang="en-US" altLang="cs-CZ" dirty="0"/>
              <a:t>=</a:t>
            </a:r>
            <a:r>
              <a:rPr lang="cs-CZ" altLang="cs-CZ" dirty="0"/>
              <a:t> </a:t>
            </a:r>
            <a:r>
              <a:rPr lang="en-US" altLang="cs-CZ" dirty="0"/>
              <a:t>e</a:t>
            </a:r>
            <a:r>
              <a:rPr lang="en-US" altLang="cs-CZ" baseline="30000" dirty="0"/>
              <a:t>-1 </a:t>
            </a:r>
            <a:r>
              <a:rPr lang="en-US" altLang="cs-CZ" dirty="0"/>
              <a:t>(mod </a:t>
            </a:r>
            <a:r>
              <a:rPr lang="el-GR" altLang="cs-CZ" dirty="0">
                <a:cs typeface="Arial" pitchFamily="34" charset="0"/>
              </a:rPr>
              <a:t>φ</a:t>
            </a:r>
            <a:r>
              <a:rPr lang="en-US" altLang="cs-CZ" dirty="0">
                <a:cs typeface="Arial" pitchFamily="34" charset="0"/>
              </a:rPr>
              <a:t>(n)</a:t>
            </a:r>
            <a:r>
              <a:rPr lang="en-US" altLang="cs-CZ" dirty="0"/>
              <a:t>)</a:t>
            </a:r>
          </a:p>
          <a:p>
            <a:r>
              <a:rPr lang="cs-CZ" dirty="0"/>
              <a:t>x </a:t>
            </a:r>
            <a:r>
              <a:rPr lang="en-US" altLang="cs-CZ" b="1" dirty="0">
                <a:cs typeface="Arial" pitchFamily="34" charset="0"/>
              </a:rPr>
              <a:t>·</a:t>
            </a:r>
            <a:r>
              <a:rPr lang="cs-CZ" altLang="cs-CZ" b="1" dirty="0">
                <a:cs typeface="Arial" pitchFamily="34" charset="0"/>
              </a:rPr>
              <a:t> </a:t>
            </a:r>
            <a:r>
              <a:rPr lang="cs-CZ" altLang="cs-CZ" dirty="0">
                <a:cs typeface="Arial" pitchFamily="34" charset="0"/>
              </a:rPr>
              <a:t>60 + y </a:t>
            </a:r>
            <a:r>
              <a:rPr lang="en-US" altLang="cs-CZ" b="1" dirty="0">
                <a:cs typeface="Arial" pitchFamily="34" charset="0"/>
              </a:rPr>
              <a:t>·</a:t>
            </a:r>
            <a:r>
              <a:rPr lang="cs-CZ" altLang="cs-CZ" b="1" dirty="0">
                <a:cs typeface="Arial" pitchFamily="34" charset="0"/>
              </a:rPr>
              <a:t> </a:t>
            </a:r>
            <a:r>
              <a:rPr lang="cs-CZ" altLang="cs-CZ" dirty="0">
                <a:cs typeface="Arial" pitchFamily="34" charset="0"/>
              </a:rPr>
              <a:t>13 </a:t>
            </a:r>
            <a:r>
              <a:rPr lang="cs-CZ" dirty="0"/>
              <a:t>≡</a:t>
            </a:r>
            <a:r>
              <a:rPr lang="cs-CZ" altLang="cs-CZ" dirty="0">
                <a:cs typeface="Arial" pitchFamily="34" charset="0"/>
              </a:rPr>
              <a:t> 1 (</a:t>
            </a:r>
            <a:r>
              <a:rPr lang="cs-CZ" altLang="cs-CZ" dirty="0" err="1">
                <a:cs typeface="Arial" pitchFamily="34" charset="0"/>
              </a:rPr>
              <a:t>mod</a:t>
            </a:r>
            <a:r>
              <a:rPr lang="cs-CZ" altLang="cs-CZ" dirty="0">
                <a:cs typeface="Arial" pitchFamily="34" charset="0"/>
              </a:rPr>
              <a:t> 60) a x </a:t>
            </a:r>
            <a:r>
              <a:rPr lang="en-US" altLang="cs-CZ" b="1" dirty="0">
                <a:cs typeface="Arial" pitchFamily="34" charset="0"/>
              </a:rPr>
              <a:t>·</a:t>
            </a:r>
            <a:r>
              <a:rPr lang="cs-CZ" altLang="cs-CZ" b="1" dirty="0">
                <a:cs typeface="Arial" pitchFamily="34" charset="0"/>
              </a:rPr>
              <a:t> </a:t>
            </a:r>
            <a:r>
              <a:rPr lang="cs-CZ" altLang="cs-CZ" dirty="0">
                <a:cs typeface="Arial" pitchFamily="34" charset="0"/>
              </a:rPr>
              <a:t>60 </a:t>
            </a:r>
            <a:r>
              <a:rPr lang="cs-CZ" dirty="0"/>
              <a:t>≡ 0 (</a:t>
            </a:r>
            <a:r>
              <a:rPr lang="cs-CZ" dirty="0" err="1"/>
              <a:t>mod</a:t>
            </a:r>
            <a:r>
              <a:rPr lang="cs-CZ" dirty="0"/>
              <a:t> 60)</a:t>
            </a:r>
          </a:p>
          <a:p>
            <a:r>
              <a:rPr lang="cs-CZ" dirty="0"/>
              <a:t>60 = 4 </a:t>
            </a:r>
            <a:r>
              <a:rPr lang="en-US" altLang="cs-CZ" b="1" dirty="0">
                <a:cs typeface="Arial" pitchFamily="34" charset="0"/>
              </a:rPr>
              <a:t>·</a:t>
            </a:r>
            <a:r>
              <a:rPr lang="cs-CZ" altLang="cs-CZ" b="1" dirty="0">
                <a:cs typeface="Arial" pitchFamily="34" charset="0"/>
              </a:rPr>
              <a:t> </a:t>
            </a:r>
            <a:r>
              <a:rPr lang="cs-CZ" altLang="cs-CZ" dirty="0">
                <a:cs typeface="Arial" pitchFamily="34" charset="0"/>
              </a:rPr>
              <a:t>13 + 8 </a:t>
            </a:r>
            <a:r>
              <a:rPr lang="cs-CZ" dirty="0"/>
              <a:t>⇒</a:t>
            </a:r>
            <a:r>
              <a:rPr lang="en-US" dirty="0"/>
              <a:t> 8 = 60 - 4 </a:t>
            </a:r>
            <a:r>
              <a:rPr lang="en-US" altLang="cs-CZ" b="1" dirty="0">
                <a:cs typeface="Arial" pitchFamily="34" charset="0"/>
              </a:rPr>
              <a:t>·</a:t>
            </a:r>
            <a:r>
              <a:rPr lang="en-US" dirty="0"/>
              <a:t> 13</a:t>
            </a:r>
          </a:p>
          <a:p>
            <a:r>
              <a:rPr lang="en-US" dirty="0"/>
              <a:t>13 = 1 </a:t>
            </a:r>
            <a:r>
              <a:rPr lang="en-US" altLang="cs-CZ" b="1" dirty="0">
                <a:cs typeface="Arial" pitchFamily="34" charset="0"/>
              </a:rPr>
              <a:t>· </a:t>
            </a:r>
            <a:r>
              <a:rPr lang="en-US" altLang="cs-CZ" dirty="0">
                <a:cs typeface="Arial" pitchFamily="34" charset="0"/>
              </a:rPr>
              <a:t>8 + 5</a:t>
            </a:r>
            <a:r>
              <a:rPr lang="cs-CZ" altLang="cs-CZ" dirty="0">
                <a:cs typeface="Arial" pitchFamily="34" charset="0"/>
              </a:rPr>
              <a:t> </a:t>
            </a:r>
            <a:r>
              <a:rPr lang="cs-CZ" dirty="0"/>
              <a:t>⇒</a:t>
            </a:r>
            <a:r>
              <a:rPr lang="en-US" dirty="0"/>
              <a:t> 5 = 13 - 1 </a:t>
            </a:r>
            <a:r>
              <a:rPr lang="en-US" altLang="cs-CZ" b="1" dirty="0">
                <a:cs typeface="Arial" pitchFamily="34" charset="0"/>
              </a:rPr>
              <a:t>· </a:t>
            </a:r>
            <a:r>
              <a:rPr lang="en-US" altLang="cs-CZ" dirty="0">
                <a:cs typeface="Arial" pitchFamily="34" charset="0"/>
              </a:rPr>
              <a:t>8 </a:t>
            </a:r>
            <a:r>
              <a:rPr lang="cs-CZ" dirty="0"/>
              <a:t>⇒</a:t>
            </a:r>
            <a:r>
              <a:rPr lang="en-US" dirty="0"/>
              <a:t> 5 = 13 - 1 </a:t>
            </a:r>
            <a:r>
              <a:rPr lang="en-US" altLang="cs-CZ" b="1" dirty="0">
                <a:cs typeface="Arial" pitchFamily="34" charset="0"/>
              </a:rPr>
              <a:t>· </a:t>
            </a:r>
            <a:r>
              <a:rPr lang="en-US" altLang="cs-CZ" dirty="0">
                <a:cs typeface="Arial" pitchFamily="34" charset="0"/>
              </a:rPr>
              <a:t>(60 - 4</a:t>
            </a:r>
            <a:r>
              <a:rPr lang="en-US" altLang="cs-CZ" b="1" dirty="0">
                <a:cs typeface="Arial" pitchFamily="34" charset="0"/>
              </a:rPr>
              <a:t> · </a:t>
            </a:r>
            <a:r>
              <a:rPr lang="en-US" altLang="cs-CZ" dirty="0">
                <a:cs typeface="Arial" pitchFamily="34" charset="0"/>
              </a:rPr>
              <a:t>13) </a:t>
            </a:r>
            <a:r>
              <a:rPr lang="cs-CZ" dirty="0"/>
              <a:t>⇒</a:t>
            </a:r>
            <a:r>
              <a:rPr lang="en-US" dirty="0"/>
              <a:t> 5 = 5 </a:t>
            </a:r>
            <a:r>
              <a:rPr lang="en-US" altLang="cs-CZ" b="1" dirty="0">
                <a:cs typeface="Arial" pitchFamily="34" charset="0"/>
              </a:rPr>
              <a:t>· </a:t>
            </a:r>
            <a:r>
              <a:rPr lang="en-US" altLang="cs-CZ" dirty="0">
                <a:cs typeface="Arial" pitchFamily="34" charset="0"/>
              </a:rPr>
              <a:t>13 - 60</a:t>
            </a:r>
          </a:p>
          <a:p>
            <a:r>
              <a:rPr lang="en-US" altLang="cs-CZ" dirty="0">
                <a:cs typeface="Arial" pitchFamily="34" charset="0"/>
              </a:rPr>
              <a:t>8 = 1 </a:t>
            </a:r>
            <a:r>
              <a:rPr lang="en-US" altLang="cs-CZ" b="1" dirty="0">
                <a:cs typeface="Arial" pitchFamily="34" charset="0"/>
              </a:rPr>
              <a:t>· </a:t>
            </a:r>
            <a:r>
              <a:rPr lang="en-US" altLang="cs-CZ" dirty="0">
                <a:cs typeface="Arial" pitchFamily="34" charset="0"/>
              </a:rPr>
              <a:t>5 + 3</a:t>
            </a:r>
            <a:r>
              <a:rPr lang="cs-CZ" altLang="cs-CZ" dirty="0">
                <a:cs typeface="Arial" pitchFamily="34" charset="0"/>
              </a:rPr>
              <a:t> </a:t>
            </a:r>
            <a:r>
              <a:rPr lang="cs-CZ" dirty="0"/>
              <a:t>⇒</a:t>
            </a:r>
            <a:r>
              <a:rPr lang="en-US" dirty="0"/>
              <a:t> 3 = 8 - 1 </a:t>
            </a:r>
            <a:r>
              <a:rPr lang="en-US" altLang="cs-CZ" b="1" dirty="0">
                <a:cs typeface="Arial" pitchFamily="34" charset="0"/>
              </a:rPr>
              <a:t>· </a:t>
            </a:r>
            <a:r>
              <a:rPr lang="en-US" altLang="cs-CZ" dirty="0">
                <a:cs typeface="Arial" pitchFamily="34" charset="0"/>
              </a:rPr>
              <a:t>5 </a:t>
            </a:r>
            <a:r>
              <a:rPr lang="cs-CZ" dirty="0"/>
              <a:t>⇒</a:t>
            </a:r>
            <a:r>
              <a:rPr lang="en-US" altLang="cs-CZ" dirty="0">
                <a:cs typeface="Arial" pitchFamily="34" charset="0"/>
              </a:rPr>
              <a:t> 3 = 60 - 4 </a:t>
            </a:r>
            <a:r>
              <a:rPr lang="en-US" altLang="cs-CZ" b="1" dirty="0">
                <a:cs typeface="Arial" pitchFamily="34" charset="0"/>
              </a:rPr>
              <a:t>· </a:t>
            </a:r>
            <a:r>
              <a:rPr lang="en-US" altLang="cs-CZ" dirty="0">
                <a:cs typeface="Arial" pitchFamily="34" charset="0"/>
              </a:rPr>
              <a:t>13 - 1 </a:t>
            </a:r>
            <a:r>
              <a:rPr lang="en-US" altLang="cs-CZ" b="1" dirty="0">
                <a:cs typeface="Arial" pitchFamily="34" charset="0"/>
              </a:rPr>
              <a:t>· </a:t>
            </a:r>
            <a:r>
              <a:rPr lang="en-US" altLang="cs-CZ" dirty="0">
                <a:cs typeface="Arial" pitchFamily="34" charset="0"/>
              </a:rPr>
              <a:t>(5 </a:t>
            </a:r>
            <a:r>
              <a:rPr lang="en-US" altLang="cs-CZ" b="1" dirty="0">
                <a:cs typeface="Arial" pitchFamily="34" charset="0"/>
              </a:rPr>
              <a:t>· </a:t>
            </a:r>
            <a:r>
              <a:rPr lang="en-US" altLang="cs-CZ" dirty="0">
                <a:cs typeface="Arial" pitchFamily="34" charset="0"/>
              </a:rPr>
              <a:t>13</a:t>
            </a:r>
            <a:r>
              <a:rPr lang="cs-CZ" altLang="cs-CZ" dirty="0">
                <a:cs typeface="Arial" pitchFamily="34" charset="0"/>
              </a:rPr>
              <a:t> - 60</a:t>
            </a:r>
            <a:r>
              <a:rPr lang="en-US" altLang="cs-CZ" dirty="0">
                <a:cs typeface="Arial" pitchFamily="34" charset="0"/>
              </a:rPr>
              <a:t>) </a:t>
            </a:r>
            <a:r>
              <a:rPr lang="cs-CZ" dirty="0"/>
              <a:t>⇒</a:t>
            </a:r>
            <a:r>
              <a:rPr lang="en-US" altLang="cs-CZ" dirty="0">
                <a:cs typeface="Arial" pitchFamily="34" charset="0"/>
              </a:rPr>
              <a:t> 3 = 120 - 9 </a:t>
            </a:r>
            <a:r>
              <a:rPr lang="en-US" altLang="cs-CZ" b="1" dirty="0">
                <a:cs typeface="Arial" pitchFamily="34" charset="0"/>
              </a:rPr>
              <a:t>· </a:t>
            </a:r>
            <a:r>
              <a:rPr lang="en-US" altLang="cs-CZ" dirty="0">
                <a:cs typeface="Arial" pitchFamily="34" charset="0"/>
              </a:rPr>
              <a:t>13</a:t>
            </a:r>
          </a:p>
          <a:p>
            <a:r>
              <a:rPr lang="en-US" altLang="cs-CZ" dirty="0">
                <a:cs typeface="Arial" pitchFamily="34" charset="0"/>
              </a:rPr>
              <a:t>5 = 1 </a:t>
            </a:r>
            <a:r>
              <a:rPr lang="en-US" altLang="cs-CZ" b="1" dirty="0">
                <a:cs typeface="Arial" pitchFamily="34" charset="0"/>
              </a:rPr>
              <a:t>· </a:t>
            </a:r>
            <a:r>
              <a:rPr lang="en-US" altLang="cs-CZ" dirty="0">
                <a:cs typeface="Arial" pitchFamily="34" charset="0"/>
              </a:rPr>
              <a:t>3 + 2</a:t>
            </a:r>
            <a:r>
              <a:rPr lang="cs-CZ" altLang="cs-CZ" dirty="0">
                <a:cs typeface="Arial" pitchFamily="34" charset="0"/>
              </a:rPr>
              <a:t> </a:t>
            </a:r>
            <a:r>
              <a:rPr lang="cs-CZ" dirty="0"/>
              <a:t>⇒</a:t>
            </a:r>
            <a:r>
              <a:rPr lang="en-US" dirty="0"/>
              <a:t> 2 = 5 - 1 </a:t>
            </a:r>
            <a:r>
              <a:rPr lang="en-US" altLang="cs-CZ" b="1" dirty="0">
                <a:cs typeface="Arial" pitchFamily="34" charset="0"/>
              </a:rPr>
              <a:t>· </a:t>
            </a:r>
            <a:r>
              <a:rPr lang="en-US" altLang="cs-CZ" dirty="0">
                <a:cs typeface="Arial" pitchFamily="34" charset="0"/>
              </a:rPr>
              <a:t>3 </a:t>
            </a:r>
            <a:r>
              <a:rPr lang="cs-CZ" dirty="0"/>
              <a:t>⇒</a:t>
            </a:r>
            <a:r>
              <a:rPr lang="en-US" altLang="cs-CZ" dirty="0">
                <a:cs typeface="Arial" pitchFamily="34" charset="0"/>
              </a:rPr>
              <a:t> 2 = 5 </a:t>
            </a:r>
            <a:r>
              <a:rPr lang="en-US" altLang="cs-CZ" b="1" dirty="0">
                <a:cs typeface="Arial" pitchFamily="34" charset="0"/>
              </a:rPr>
              <a:t>· </a:t>
            </a:r>
            <a:r>
              <a:rPr lang="en-US" altLang="cs-CZ" dirty="0">
                <a:cs typeface="Arial" pitchFamily="34" charset="0"/>
              </a:rPr>
              <a:t>13 - 60 - 1 </a:t>
            </a:r>
            <a:r>
              <a:rPr lang="en-US" altLang="cs-CZ" b="1" dirty="0">
                <a:cs typeface="Arial" pitchFamily="34" charset="0"/>
              </a:rPr>
              <a:t>· </a:t>
            </a:r>
            <a:r>
              <a:rPr lang="en-US" altLang="cs-CZ" dirty="0">
                <a:cs typeface="Arial" pitchFamily="34" charset="0"/>
              </a:rPr>
              <a:t>(120 - 9 </a:t>
            </a:r>
            <a:r>
              <a:rPr lang="en-US" altLang="cs-CZ" b="1" dirty="0">
                <a:cs typeface="Arial" pitchFamily="34" charset="0"/>
              </a:rPr>
              <a:t>· </a:t>
            </a:r>
            <a:r>
              <a:rPr lang="en-US" altLang="cs-CZ" dirty="0">
                <a:cs typeface="Arial" pitchFamily="34" charset="0"/>
              </a:rPr>
              <a:t>13) </a:t>
            </a:r>
            <a:r>
              <a:rPr lang="cs-CZ" dirty="0"/>
              <a:t>⇒</a:t>
            </a:r>
            <a:r>
              <a:rPr lang="en-US" altLang="cs-CZ" dirty="0">
                <a:cs typeface="Arial" pitchFamily="34" charset="0"/>
              </a:rPr>
              <a:t> 2 = 14 </a:t>
            </a:r>
            <a:r>
              <a:rPr lang="en-US" altLang="cs-CZ" b="1" dirty="0">
                <a:cs typeface="Arial" pitchFamily="34" charset="0"/>
              </a:rPr>
              <a:t>· </a:t>
            </a:r>
            <a:r>
              <a:rPr lang="en-US" altLang="cs-CZ" dirty="0">
                <a:cs typeface="Arial" pitchFamily="34" charset="0"/>
              </a:rPr>
              <a:t>13 - 180</a:t>
            </a:r>
          </a:p>
          <a:p>
            <a:r>
              <a:rPr lang="en-US" altLang="cs-CZ" dirty="0">
                <a:cs typeface="Arial" pitchFamily="34" charset="0"/>
              </a:rPr>
              <a:t>3 = 1 </a:t>
            </a:r>
            <a:r>
              <a:rPr lang="en-US" altLang="cs-CZ" b="1" dirty="0">
                <a:cs typeface="Arial" pitchFamily="34" charset="0"/>
              </a:rPr>
              <a:t>· </a:t>
            </a:r>
            <a:r>
              <a:rPr lang="en-US" altLang="cs-CZ" dirty="0">
                <a:cs typeface="Arial" pitchFamily="34" charset="0"/>
              </a:rPr>
              <a:t>2 + 1</a:t>
            </a:r>
            <a:r>
              <a:rPr lang="cs-CZ" altLang="cs-CZ" dirty="0">
                <a:cs typeface="Arial" pitchFamily="34" charset="0"/>
              </a:rPr>
              <a:t> </a:t>
            </a:r>
            <a:r>
              <a:rPr lang="cs-CZ" dirty="0"/>
              <a:t>⇒</a:t>
            </a:r>
            <a:r>
              <a:rPr lang="en-US" dirty="0"/>
              <a:t> 1 = 3 - 1 </a:t>
            </a:r>
            <a:r>
              <a:rPr lang="en-US" altLang="cs-CZ" b="1" dirty="0">
                <a:cs typeface="Arial" pitchFamily="34" charset="0"/>
              </a:rPr>
              <a:t>· </a:t>
            </a:r>
            <a:r>
              <a:rPr lang="en-US" altLang="cs-CZ" dirty="0">
                <a:cs typeface="Arial" pitchFamily="34" charset="0"/>
              </a:rPr>
              <a:t>2 </a:t>
            </a:r>
            <a:r>
              <a:rPr lang="cs-CZ" dirty="0"/>
              <a:t>⇒</a:t>
            </a:r>
            <a:r>
              <a:rPr lang="en-US" altLang="cs-CZ" dirty="0">
                <a:cs typeface="Arial" pitchFamily="34" charset="0"/>
              </a:rPr>
              <a:t> 1 = 120 - 9 </a:t>
            </a:r>
            <a:r>
              <a:rPr lang="en-US" altLang="cs-CZ" b="1" dirty="0">
                <a:cs typeface="Arial" pitchFamily="34" charset="0"/>
              </a:rPr>
              <a:t>·</a:t>
            </a:r>
            <a:r>
              <a:rPr lang="en-US" altLang="cs-CZ" dirty="0">
                <a:cs typeface="Arial" pitchFamily="34" charset="0"/>
              </a:rPr>
              <a:t> 13 - 1 </a:t>
            </a:r>
            <a:r>
              <a:rPr lang="en-US" altLang="cs-CZ" b="1" dirty="0">
                <a:cs typeface="Arial" pitchFamily="34" charset="0"/>
              </a:rPr>
              <a:t>· </a:t>
            </a:r>
            <a:r>
              <a:rPr lang="en-US" altLang="cs-CZ" dirty="0">
                <a:cs typeface="Arial" pitchFamily="34" charset="0"/>
              </a:rPr>
              <a:t>(14 </a:t>
            </a:r>
            <a:r>
              <a:rPr lang="en-US" altLang="cs-CZ" b="1" dirty="0">
                <a:cs typeface="Arial" pitchFamily="34" charset="0"/>
              </a:rPr>
              <a:t>· </a:t>
            </a:r>
            <a:r>
              <a:rPr lang="en-US" altLang="cs-CZ" dirty="0">
                <a:cs typeface="Arial" pitchFamily="34" charset="0"/>
              </a:rPr>
              <a:t>13 - 180) </a:t>
            </a:r>
            <a:r>
              <a:rPr lang="cs-CZ" dirty="0"/>
              <a:t>⇒</a:t>
            </a:r>
            <a:r>
              <a:rPr lang="en-US" altLang="cs-CZ" dirty="0">
                <a:cs typeface="Arial" pitchFamily="34" charset="0"/>
              </a:rPr>
              <a:t> 1 = 300 - 23</a:t>
            </a:r>
            <a:r>
              <a:rPr lang="en-US" dirty="0"/>
              <a:t> </a:t>
            </a:r>
            <a:r>
              <a:rPr lang="en-US" altLang="cs-CZ" b="1" dirty="0">
                <a:cs typeface="Arial" pitchFamily="34" charset="0"/>
              </a:rPr>
              <a:t>· </a:t>
            </a:r>
            <a:r>
              <a:rPr lang="en-US" altLang="cs-CZ" dirty="0">
                <a:cs typeface="Arial" pitchFamily="34" charset="0"/>
              </a:rPr>
              <a:t>13</a:t>
            </a:r>
            <a:r>
              <a:rPr lang="en-US" altLang="cs-CZ" dirty="0"/>
              <a:t> </a:t>
            </a:r>
            <a:r>
              <a:rPr lang="cs-CZ" dirty="0"/>
              <a:t>⇒</a:t>
            </a:r>
            <a:r>
              <a:rPr lang="en-US" altLang="cs-CZ" dirty="0"/>
              <a:t> 1 = 5 </a:t>
            </a:r>
            <a:r>
              <a:rPr lang="en-US" altLang="cs-CZ" b="1" dirty="0">
                <a:cs typeface="Arial" pitchFamily="34" charset="0"/>
              </a:rPr>
              <a:t>· </a:t>
            </a:r>
            <a:r>
              <a:rPr lang="en-US" altLang="cs-CZ" dirty="0">
                <a:cs typeface="Arial" pitchFamily="34" charset="0"/>
              </a:rPr>
              <a:t>60 - 23 </a:t>
            </a:r>
            <a:r>
              <a:rPr lang="en-US" altLang="cs-CZ" b="1" dirty="0">
                <a:cs typeface="Arial" pitchFamily="34" charset="0"/>
              </a:rPr>
              <a:t>· </a:t>
            </a:r>
            <a:r>
              <a:rPr lang="en-US" altLang="cs-CZ" dirty="0">
                <a:cs typeface="Arial" pitchFamily="34" charset="0"/>
              </a:rPr>
              <a:t>13 a -23 </a:t>
            </a:r>
            <a:r>
              <a:rPr lang="cs-CZ" dirty="0"/>
              <a:t>≡</a:t>
            </a:r>
            <a:r>
              <a:rPr lang="en-US" dirty="0"/>
              <a:t> 37 (mod 60)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099347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V</a:t>
            </a:r>
            <a:r>
              <a:rPr lang="cs-CZ" altLang="cs-CZ" dirty="0" err="1"/>
              <a:t>ýpočetní</a:t>
            </a:r>
            <a:r>
              <a:rPr lang="cs-CZ" altLang="cs-CZ" dirty="0"/>
              <a:t> bezpečnost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Bezpečnost RSA je založena na nesnadnosti faktorizace čísel</a:t>
            </a:r>
          </a:p>
          <a:p>
            <a:r>
              <a:rPr lang="cs-CZ" dirty="0"/>
              <a:t>Je zřejmé, že pouhým „vyzkoušením“ všech čísel do odmocniny z n se nám podaří n faktorizovat</a:t>
            </a:r>
          </a:p>
          <a:p>
            <a:r>
              <a:rPr lang="cs-CZ" dirty="0"/>
              <a:t>Bezpečnost RSA je založena na tom, že faktorizovat velká čísla (tím v současné době myslíme čísla o tisících bitů) v rozumném čase neumíme</a:t>
            </a:r>
          </a:p>
          <a:p>
            <a:r>
              <a:rPr lang="cs-CZ" dirty="0"/>
              <a:t>Pokrok v oblasti faktorizace čísel (například nalezení nového algoritmu) však může znamenat, že z veřejného klíče budeme schopni odvodit klíč privátní</a:t>
            </a:r>
          </a:p>
          <a:p>
            <a:r>
              <a:rPr lang="cs-CZ" dirty="0"/>
              <a:t>Tento algoritmus je založen na tzv. „výpočetní bezpečnosti“ (nejen tento algoritmus, „výpočetní bezpečnost“ je běžně používaný přístup)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236518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Hašovací</a:t>
            </a:r>
            <a:r>
              <a:rPr lang="cs-CZ" altLang="cs-CZ" dirty="0"/>
              <a:t>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/>
              <a:t>Kryptografická</a:t>
            </a:r>
            <a:r>
              <a:rPr lang="cs-CZ" dirty="0"/>
              <a:t> </a:t>
            </a:r>
            <a:r>
              <a:rPr lang="cs-CZ" dirty="0" err="1"/>
              <a:t>hašovací</a:t>
            </a:r>
            <a:r>
              <a:rPr lang="cs-CZ" dirty="0"/>
              <a:t> funkce</a:t>
            </a:r>
          </a:p>
          <a:p>
            <a:pPr lvl="1"/>
            <a:r>
              <a:rPr lang="cs-CZ" dirty="0"/>
              <a:t>Vstup libovolné délky</a:t>
            </a:r>
          </a:p>
          <a:p>
            <a:pPr lvl="1"/>
            <a:r>
              <a:rPr lang="cs-CZ" dirty="0"/>
              <a:t>Výstup pevné délky – n bitů</a:t>
            </a:r>
          </a:p>
          <a:p>
            <a:pPr lvl="1"/>
            <a:r>
              <a:rPr lang="cs-CZ" dirty="0"/>
              <a:t>Funkce není prostá (vznikají kolize)</a:t>
            </a:r>
          </a:p>
          <a:p>
            <a:pPr lvl="1"/>
            <a:r>
              <a:rPr lang="cs-CZ" dirty="0"/>
              <a:t>Haš slouží jako kompaktní reprezentace vstupu (nazýváme též otisk, anglicky </a:t>
            </a:r>
            <a:r>
              <a:rPr lang="cs-CZ" dirty="0" err="1"/>
              <a:t>imprint</a:t>
            </a:r>
            <a:r>
              <a:rPr lang="cs-CZ" dirty="0"/>
              <a:t>, </a:t>
            </a:r>
            <a:r>
              <a:rPr lang="cs-CZ" dirty="0" err="1"/>
              <a:t>digital</a:t>
            </a:r>
            <a:r>
              <a:rPr lang="cs-CZ" dirty="0"/>
              <a:t> </a:t>
            </a:r>
            <a:r>
              <a:rPr lang="cs-CZ" dirty="0" err="1"/>
              <a:t>fingerprint</a:t>
            </a:r>
            <a:r>
              <a:rPr lang="cs-CZ" dirty="0"/>
              <a:t> nebo </a:t>
            </a:r>
            <a:r>
              <a:rPr lang="cs-CZ" dirty="0" err="1"/>
              <a:t>message</a:t>
            </a:r>
            <a:r>
              <a:rPr lang="cs-CZ" dirty="0"/>
              <a:t> digest)</a:t>
            </a:r>
          </a:p>
          <a:p>
            <a:r>
              <a:rPr lang="cs-CZ" dirty="0" err="1"/>
              <a:t>Hašovací</a:t>
            </a:r>
            <a:r>
              <a:rPr lang="cs-CZ" dirty="0"/>
              <a:t> funkce často používáme při zajišťování integrity dat. Spočítáme nejprve haš a pak pracujeme s tímto </a:t>
            </a:r>
            <a:r>
              <a:rPr lang="cs-CZ" dirty="0" err="1"/>
              <a:t>hašem</a:t>
            </a:r>
            <a:r>
              <a:rPr lang="cs-CZ" dirty="0"/>
              <a:t> (například jej podepíšeme)</a:t>
            </a:r>
          </a:p>
          <a:p>
            <a:r>
              <a:rPr lang="cs-CZ" dirty="0"/>
              <a:t>Od 2012 již třetí verze SHA-3!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730491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Vlastnosti </a:t>
            </a:r>
            <a:r>
              <a:rPr lang="cs-CZ" altLang="cs-CZ" dirty="0" err="1"/>
              <a:t>hašovacích</a:t>
            </a:r>
            <a:r>
              <a:rPr lang="cs-CZ" altLang="cs-CZ" dirty="0"/>
              <a:t> funkcí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Jednosměrnost</a:t>
            </a:r>
            <a:endParaRPr lang="en-US" altLang="cs-CZ" dirty="0"/>
          </a:p>
          <a:p>
            <a:pPr lvl="1">
              <a:lnSpc>
                <a:spcPct val="90000"/>
              </a:lnSpc>
            </a:pPr>
            <a:r>
              <a:rPr lang="en-US" altLang="cs-CZ" dirty="0"/>
              <a:t>Pro </a:t>
            </a:r>
            <a:r>
              <a:rPr lang="en-US" altLang="cs-CZ" dirty="0" err="1"/>
              <a:t>libo</a:t>
            </a:r>
            <a:r>
              <a:rPr lang="cs-CZ" altLang="cs-CZ" dirty="0"/>
              <a:t>v</a:t>
            </a:r>
            <a:r>
              <a:rPr lang="en-US" altLang="cs-CZ" dirty="0" err="1"/>
              <a:t>oln</a:t>
            </a:r>
            <a:r>
              <a:rPr lang="cs-CZ" altLang="cs-CZ" dirty="0"/>
              <a:t>é x je snadné spočítat </a:t>
            </a:r>
            <a:r>
              <a:rPr lang="en-US" altLang="cs-CZ" dirty="0"/>
              <a:t>h(x)</a:t>
            </a:r>
            <a:endParaRPr lang="cs-CZ" altLang="cs-CZ" dirty="0"/>
          </a:p>
          <a:p>
            <a:pPr lvl="1">
              <a:lnSpc>
                <a:spcPct val="90000"/>
              </a:lnSpc>
            </a:pPr>
            <a:r>
              <a:rPr lang="cs-CZ" altLang="cs-CZ" dirty="0"/>
              <a:t>V rozumném čase nejsme </a:t>
            </a:r>
            <a:r>
              <a:rPr lang="en-US" altLang="cs-CZ" dirty="0" err="1"/>
              <a:t>schopni</a:t>
            </a:r>
            <a:r>
              <a:rPr lang="en-US" altLang="cs-CZ" dirty="0"/>
              <a:t> </a:t>
            </a:r>
            <a:r>
              <a:rPr lang="cs-CZ" altLang="cs-CZ" dirty="0"/>
              <a:t>pro pevně dané </a:t>
            </a:r>
            <a:r>
              <a:rPr lang="cs-CZ" altLang="cs-CZ" b="1" dirty="0"/>
              <a:t>y</a:t>
            </a:r>
            <a:r>
              <a:rPr lang="cs-CZ" altLang="cs-CZ" dirty="0"/>
              <a:t> najít takové </a:t>
            </a:r>
            <a:r>
              <a:rPr lang="cs-CZ" altLang="cs-CZ" b="1" dirty="0"/>
              <a:t>x</a:t>
            </a:r>
            <a:r>
              <a:rPr lang="cs-CZ" altLang="cs-CZ" dirty="0"/>
              <a:t>, že h(x) </a:t>
            </a:r>
            <a:r>
              <a:rPr lang="en-US" altLang="cs-CZ" dirty="0"/>
              <a:t>=</a:t>
            </a:r>
            <a:r>
              <a:rPr lang="cs-CZ" altLang="cs-CZ" dirty="0"/>
              <a:t> </a:t>
            </a:r>
            <a:r>
              <a:rPr lang="en-US" altLang="cs-CZ" dirty="0"/>
              <a:t>y</a:t>
            </a:r>
          </a:p>
          <a:p>
            <a:pPr>
              <a:lnSpc>
                <a:spcPct val="90000"/>
              </a:lnSpc>
            </a:pPr>
            <a:r>
              <a:rPr lang="en-US" altLang="cs-CZ" dirty="0" err="1"/>
              <a:t>Bezkoliznost</a:t>
            </a:r>
            <a:endParaRPr lang="cs-CZ" altLang="cs-CZ" dirty="0"/>
          </a:p>
          <a:p>
            <a:pPr lvl="1">
              <a:lnSpc>
                <a:spcPct val="90000"/>
              </a:lnSpc>
            </a:pPr>
            <a:r>
              <a:rPr lang="en-US" altLang="cs-CZ" dirty="0"/>
              <a:t>(</a:t>
            </a:r>
            <a:r>
              <a:rPr lang="cs-CZ" altLang="cs-CZ" dirty="0"/>
              <a:t>S</a:t>
            </a:r>
            <a:r>
              <a:rPr lang="en-US" altLang="cs-CZ" dirty="0"/>
              <a:t>lab</a:t>
            </a:r>
            <a:r>
              <a:rPr lang="cs-CZ" altLang="cs-CZ" dirty="0"/>
              <a:t>á</a:t>
            </a:r>
            <a:r>
              <a:rPr lang="en-US" altLang="cs-CZ" dirty="0"/>
              <a:t>)</a:t>
            </a:r>
            <a:r>
              <a:rPr lang="cs-CZ" altLang="cs-CZ" dirty="0"/>
              <a:t> </a:t>
            </a:r>
            <a:r>
              <a:rPr lang="cs-CZ" dirty="0"/>
              <a:t>–</a:t>
            </a:r>
            <a:r>
              <a:rPr lang="cs-CZ" altLang="cs-CZ" dirty="0"/>
              <a:t> pro dané x nejsme </a:t>
            </a:r>
            <a:r>
              <a:rPr lang="en-US" altLang="cs-CZ" dirty="0" err="1"/>
              <a:t>schopni</a:t>
            </a:r>
            <a:r>
              <a:rPr lang="en-US" altLang="cs-CZ" dirty="0"/>
              <a:t> </a:t>
            </a:r>
            <a:br>
              <a:rPr lang="cs-CZ" altLang="cs-CZ" dirty="0"/>
            </a:br>
            <a:r>
              <a:rPr lang="cs-CZ" altLang="cs-CZ" dirty="0"/>
              <a:t>v rozumném čase najít x</a:t>
            </a:r>
            <a:r>
              <a:rPr lang="en-US" altLang="cs-CZ" dirty="0"/>
              <a:t>’ (x </a:t>
            </a:r>
            <a:r>
              <a:rPr lang="en-US" altLang="cs-CZ" dirty="0">
                <a:cs typeface="Arial" pitchFamily="34" charset="0"/>
              </a:rPr>
              <a:t>≠ </a:t>
            </a:r>
            <a:r>
              <a:rPr lang="en-US" altLang="cs-CZ" dirty="0"/>
              <a:t>x’) </a:t>
            </a:r>
            <a:r>
              <a:rPr lang="en-US" altLang="cs-CZ" dirty="0" err="1"/>
              <a:t>takov</a:t>
            </a:r>
            <a:r>
              <a:rPr lang="cs-CZ" altLang="cs-CZ" dirty="0"/>
              <a:t>é, že  </a:t>
            </a:r>
            <a:r>
              <a:rPr lang="en-US" altLang="cs-CZ" dirty="0"/>
              <a:t>h(x) = h(x’)</a:t>
            </a:r>
            <a:endParaRPr lang="cs-CZ" altLang="cs-CZ" dirty="0"/>
          </a:p>
          <a:p>
            <a:pPr lvl="1">
              <a:lnSpc>
                <a:spcPct val="90000"/>
              </a:lnSpc>
            </a:pPr>
            <a:r>
              <a:rPr lang="cs-CZ" altLang="cs-CZ" dirty="0"/>
              <a:t>(Silná) </a:t>
            </a:r>
            <a:r>
              <a:rPr lang="cs-CZ" dirty="0"/>
              <a:t>–</a:t>
            </a:r>
            <a:r>
              <a:rPr lang="cs-CZ" altLang="cs-CZ" dirty="0"/>
              <a:t> v rozumném čase nejsme schopni najít libovolná x, x</a:t>
            </a:r>
            <a:r>
              <a:rPr lang="en-US" altLang="cs-CZ" dirty="0"/>
              <a:t>’</a:t>
            </a:r>
            <a:r>
              <a:rPr lang="cs-CZ" altLang="cs-CZ" dirty="0"/>
              <a:t> taková, že </a:t>
            </a:r>
            <a:r>
              <a:rPr lang="en-US" altLang="cs-CZ" dirty="0"/>
              <a:t>h(x) = h(x’)</a:t>
            </a:r>
          </a:p>
        </p:txBody>
      </p:sp>
    </p:spTree>
    <p:extLst>
      <p:ext uri="{BB962C8B-B14F-4D97-AF65-F5344CB8AC3E}">
        <p14:creationId xmlns:p14="http://schemas.microsoft.com/office/powerpoint/2010/main" val="3793396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Základní pojmy (3)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Autentičnost (</a:t>
            </a:r>
            <a:r>
              <a:rPr lang="cs-CZ" altLang="cs-CZ" dirty="0" err="1"/>
              <a:t>Authenticity</a:t>
            </a:r>
            <a:r>
              <a:rPr lang="cs-CZ" altLang="cs-CZ" dirty="0"/>
              <a:t>)</a:t>
            </a:r>
          </a:p>
          <a:p>
            <a:pPr lvl="1"/>
            <a:r>
              <a:rPr lang="cs-CZ" altLang="cs-CZ" dirty="0"/>
              <a:t>Integrita + zajištění původu (zpráv, dat, ..)</a:t>
            </a:r>
          </a:p>
          <a:p>
            <a:r>
              <a:rPr lang="cs-CZ" altLang="cs-CZ" dirty="0"/>
              <a:t>Odpovědnost (</a:t>
            </a:r>
            <a:r>
              <a:rPr lang="cs-CZ" altLang="cs-CZ" dirty="0" err="1"/>
              <a:t>Accountability</a:t>
            </a:r>
            <a:r>
              <a:rPr lang="cs-CZ" altLang="cs-CZ" dirty="0"/>
              <a:t>)</a:t>
            </a:r>
          </a:p>
          <a:p>
            <a:pPr lvl="1"/>
            <a:r>
              <a:rPr lang="cs-CZ" altLang="cs-CZ" dirty="0"/>
              <a:t>Kdo za co odpovídá</a:t>
            </a:r>
          </a:p>
          <a:p>
            <a:r>
              <a:rPr lang="cs-CZ" altLang="cs-CZ" dirty="0"/>
              <a:t>Nepopiratelnost (</a:t>
            </a:r>
            <a:r>
              <a:rPr lang="cs-CZ" altLang="cs-CZ" dirty="0" err="1"/>
              <a:t>Nonrepudiation</a:t>
            </a:r>
            <a:r>
              <a:rPr lang="cs-CZ" altLang="cs-CZ" dirty="0"/>
              <a:t>)</a:t>
            </a:r>
          </a:p>
          <a:p>
            <a:pPr lvl="1"/>
            <a:r>
              <a:rPr lang="cs-CZ" altLang="cs-CZ" dirty="0"/>
              <a:t>Nemožnost popřít deklarovaný původ (např. zprávy)</a:t>
            </a:r>
          </a:p>
        </p:txBody>
      </p:sp>
    </p:spTree>
    <p:extLst>
      <p:ext uri="{BB962C8B-B14F-4D97-AF65-F5344CB8AC3E}">
        <p14:creationId xmlns:p14="http://schemas.microsoft.com/office/powerpoint/2010/main" val="223953538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Příklad </a:t>
            </a:r>
            <a:r>
              <a:rPr lang="cs-CZ" altLang="cs-CZ" dirty="0" err="1"/>
              <a:t>hašovací</a:t>
            </a:r>
            <a:r>
              <a:rPr lang="cs-CZ" altLang="cs-CZ" dirty="0"/>
              <a:t>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Uvažujme následující </a:t>
            </a:r>
            <a:r>
              <a:rPr lang="cs-CZ" altLang="cs-CZ" dirty="0" err="1"/>
              <a:t>hašovací</a:t>
            </a:r>
            <a:r>
              <a:rPr lang="cs-CZ" altLang="cs-CZ" dirty="0"/>
              <a:t> funkci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Jednoduchý součet bajtů modulo </a:t>
            </a:r>
            <a:r>
              <a:rPr lang="en-US" altLang="cs-CZ" dirty="0"/>
              <a:t>256</a:t>
            </a:r>
            <a:endParaRPr lang="cs-CZ" altLang="cs-CZ" dirty="0"/>
          </a:p>
          <a:p>
            <a:pPr lvl="1">
              <a:lnSpc>
                <a:spcPct val="90000"/>
              </a:lnSpc>
            </a:pPr>
            <a:r>
              <a:rPr lang="cs-CZ" altLang="cs-CZ" dirty="0"/>
              <a:t>Fixní osmibitový výstup</a:t>
            </a:r>
            <a:endParaRPr lang="en-US" altLang="cs-CZ" dirty="0"/>
          </a:p>
          <a:p>
            <a:pPr lvl="1">
              <a:lnSpc>
                <a:spcPct val="90000"/>
              </a:lnSpc>
            </a:pPr>
            <a:r>
              <a:rPr lang="en-US" altLang="cs-CZ" dirty="0"/>
              <a:t>Pro text </a:t>
            </a:r>
            <a:r>
              <a:rPr lang="cs-CZ" altLang="cs-CZ" dirty="0"/>
              <a:t>„ahoj“</a:t>
            </a:r>
            <a:r>
              <a:rPr lang="en-US" altLang="cs-CZ" dirty="0"/>
              <a:t> z</a:t>
            </a:r>
            <a:r>
              <a:rPr lang="cs-CZ" altLang="cs-CZ" dirty="0" err="1"/>
              <a:t>ískáme</a:t>
            </a:r>
            <a:r>
              <a:rPr lang="cs-CZ" altLang="cs-CZ" dirty="0"/>
              <a:t> </a:t>
            </a:r>
            <a:r>
              <a:rPr lang="en-US" altLang="cs-CZ" dirty="0"/>
              <a:t>97 + 104 + 111 + 106 (mod 256) = 162</a:t>
            </a:r>
          </a:p>
          <a:p>
            <a:pPr>
              <a:lnSpc>
                <a:spcPct val="90000"/>
              </a:lnSpc>
            </a:pPr>
            <a:r>
              <a:rPr lang="en-US" altLang="cs-CZ" dirty="0" err="1"/>
              <a:t>Tuto</a:t>
            </a:r>
            <a:r>
              <a:rPr lang="en-US" altLang="cs-CZ" dirty="0"/>
              <a:t> </a:t>
            </a:r>
            <a:r>
              <a:rPr lang="en-US" altLang="cs-CZ" dirty="0" err="1"/>
              <a:t>funkci</a:t>
            </a:r>
            <a:r>
              <a:rPr lang="en-US" altLang="cs-CZ" dirty="0"/>
              <a:t> je </a:t>
            </a:r>
            <a:r>
              <a:rPr lang="en-US" altLang="cs-CZ" dirty="0" err="1"/>
              <a:t>sice</a:t>
            </a:r>
            <a:r>
              <a:rPr lang="en-US" altLang="cs-CZ" dirty="0"/>
              <a:t> </a:t>
            </a:r>
            <a:r>
              <a:rPr lang="en-US" altLang="cs-CZ" dirty="0" err="1"/>
              <a:t>jednoduch</a:t>
            </a:r>
            <a:r>
              <a:rPr lang="cs-CZ" altLang="cs-CZ" dirty="0"/>
              <a:t>é spočítat, není to však dobrá kryptografická </a:t>
            </a:r>
            <a:r>
              <a:rPr lang="cs-CZ" altLang="cs-CZ" dirty="0" err="1"/>
              <a:t>hašovací</a:t>
            </a:r>
            <a:r>
              <a:rPr lang="cs-CZ" altLang="cs-CZ" dirty="0"/>
              <a:t> funkce, neboť nemá vlastnost </a:t>
            </a:r>
            <a:r>
              <a:rPr lang="cs-CZ" altLang="cs-CZ" dirty="0" err="1"/>
              <a:t>bezkoliznosti</a:t>
            </a:r>
            <a:endParaRPr lang="cs-CZ" altLang="cs-CZ" dirty="0"/>
          </a:p>
          <a:p>
            <a:pPr lvl="1">
              <a:lnSpc>
                <a:spcPct val="90000"/>
              </a:lnSpc>
            </a:pPr>
            <a:r>
              <a:rPr lang="en-US" altLang="cs-CZ" dirty="0"/>
              <a:t>h(</a:t>
            </a:r>
            <a:r>
              <a:rPr lang="cs-CZ" altLang="cs-CZ" dirty="0"/>
              <a:t>„ahoj“</a:t>
            </a:r>
            <a:r>
              <a:rPr lang="en-US" altLang="cs-CZ" dirty="0"/>
              <a:t>) = h(</a:t>
            </a:r>
            <a:r>
              <a:rPr lang="cs-CZ" altLang="cs-CZ" dirty="0"/>
              <a:t>„</a:t>
            </a:r>
            <a:r>
              <a:rPr lang="en-US" altLang="cs-CZ" dirty="0"/>
              <a:t>QQ</a:t>
            </a:r>
            <a:r>
              <a:rPr lang="cs-CZ" altLang="cs-CZ" dirty="0"/>
              <a:t>“</a:t>
            </a:r>
            <a:r>
              <a:rPr lang="en-US" altLang="cs-CZ" dirty="0"/>
              <a:t>)</a:t>
            </a:r>
            <a:r>
              <a:rPr lang="cs-CZ" altLang="cs-CZ" dirty="0"/>
              <a:t> </a:t>
            </a:r>
            <a:r>
              <a:rPr lang="en-US" altLang="cs-CZ" dirty="0"/>
              <a:t>=</a:t>
            </a:r>
            <a:r>
              <a:rPr lang="cs-CZ" altLang="cs-CZ" dirty="0"/>
              <a:t> </a:t>
            </a:r>
            <a:r>
              <a:rPr lang="en-US" altLang="cs-CZ" dirty="0"/>
              <a:t>h(</a:t>
            </a:r>
            <a:r>
              <a:rPr lang="cs-CZ" altLang="cs-CZ" dirty="0"/>
              <a:t>„</a:t>
            </a:r>
            <a:r>
              <a:rPr lang="en-US" altLang="cs-CZ" dirty="0" err="1"/>
              <a:t>zdarFF</a:t>
            </a:r>
            <a:r>
              <a:rPr lang="cs-CZ" altLang="cs-CZ" dirty="0"/>
              <a:t>“</a:t>
            </a:r>
            <a:r>
              <a:rPr lang="en-US" altLang="cs-CZ" dirty="0"/>
              <a:t>)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234220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cs-CZ" dirty="0"/>
              <a:t>B</a:t>
            </a:r>
            <a:r>
              <a:rPr lang="cs-CZ" altLang="cs-CZ" dirty="0" err="1"/>
              <a:t>ěžné</a:t>
            </a:r>
            <a:r>
              <a:rPr lang="cs-CZ" altLang="cs-CZ" dirty="0"/>
              <a:t> kryptografické </a:t>
            </a:r>
            <a:r>
              <a:rPr lang="cs-CZ" altLang="cs-CZ" dirty="0" err="1"/>
              <a:t>hašovací</a:t>
            </a:r>
            <a:r>
              <a:rPr lang="cs-CZ" altLang="cs-CZ" dirty="0"/>
              <a:t> funkce (1)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dirty="0"/>
              <a:t>MD4 </a:t>
            </a:r>
            <a:r>
              <a:rPr lang="cs-CZ" dirty="0"/>
              <a:t>–</a:t>
            </a:r>
            <a:r>
              <a:rPr lang="cs-CZ" altLang="cs-CZ" dirty="0"/>
              <a:t> výstup 128 bitů</a:t>
            </a:r>
            <a:endParaRPr lang="en-US" altLang="cs-CZ" dirty="0"/>
          </a:p>
          <a:p>
            <a:pPr lvl="1">
              <a:lnSpc>
                <a:spcPct val="80000"/>
              </a:lnSpc>
            </a:pPr>
            <a:r>
              <a:rPr lang="en-US" altLang="cs-CZ" dirty="0"/>
              <a:t>D</a:t>
            </a:r>
            <a:r>
              <a:rPr lang="cs-CZ" altLang="cs-CZ" dirty="0"/>
              <a:t>nes se již nepoužívá</a:t>
            </a:r>
            <a:endParaRPr lang="en-US" altLang="cs-CZ" dirty="0"/>
          </a:p>
          <a:p>
            <a:pPr lvl="1">
              <a:lnSpc>
                <a:spcPct val="80000"/>
              </a:lnSpc>
            </a:pPr>
            <a:r>
              <a:rPr lang="en-US" altLang="cs-CZ" dirty="0"/>
              <a:t>B</a:t>
            </a:r>
            <a:r>
              <a:rPr lang="cs-CZ" altLang="cs-CZ" dirty="0" err="1"/>
              <a:t>yly</a:t>
            </a:r>
            <a:r>
              <a:rPr lang="cs-CZ" altLang="cs-CZ" dirty="0"/>
              <a:t> nalezeny slabiny v algoritmu (umožňující nalezení kolizí, snižující efektivní výstup asi na 20 bitů)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MD5 </a:t>
            </a:r>
            <a:r>
              <a:rPr lang="cs-CZ" dirty="0"/>
              <a:t>–</a:t>
            </a:r>
            <a:r>
              <a:rPr lang="cs-CZ" altLang="cs-CZ" dirty="0"/>
              <a:t> výstup 128 bitů</a:t>
            </a:r>
            <a:endParaRPr lang="en-US" altLang="cs-CZ" dirty="0"/>
          </a:p>
          <a:p>
            <a:pPr lvl="1">
              <a:lnSpc>
                <a:spcPct val="80000"/>
              </a:lnSpc>
            </a:pPr>
            <a:r>
              <a:rPr lang="en-US" altLang="cs-CZ" dirty="0"/>
              <a:t>D</a:t>
            </a:r>
            <a:r>
              <a:rPr lang="cs-CZ" altLang="cs-CZ" dirty="0"/>
              <a:t>nes ještě používána, ačkoliv byly nalezeny významné slabiny</a:t>
            </a:r>
            <a:r>
              <a:rPr lang="en-GB" altLang="cs-CZ" dirty="0"/>
              <a:t> </a:t>
            </a:r>
            <a:r>
              <a:rPr lang="cs-CZ" altLang="cs-CZ" dirty="0"/>
              <a:t>a algoritmus pro nalezení kolizí</a:t>
            </a:r>
            <a:endParaRPr lang="en-US" altLang="cs-CZ" dirty="0"/>
          </a:p>
          <a:p>
            <a:pPr lvl="1">
              <a:lnSpc>
                <a:spcPct val="80000"/>
              </a:lnSpc>
            </a:pPr>
            <a:r>
              <a:rPr lang="cs-CZ" altLang="cs-CZ" dirty="0"/>
              <a:t>128 bitů se již nepovažuje za dostatečně bezpečnou délku!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38233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cs-CZ" dirty="0"/>
              <a:t>B</a:t>
            </a:r>
            <a:r>
              <a:rPr lang="cs-CZ" altLang="cs-CZ" dirty="0" err="1"/>
              <a:t>ěžné</a:t>
            </a:r>
            <a:r>
              <a:rPr lang="cs-CZ" altLang="cs-CZ" dirty="0"/>
              <a:t> kryptografické </a:t>
            </a:r>
            <a:r>
              <a:rPr lang="cs-CZ" altLang="cs-CZ" dirty="0" err="1"/>
              <a:t>hašovací</a:t>
            </a:r>
            <a:r>
              <a:rPr lang="cs-CZ" altLang="cs-CZ" dirty="0"/>
              <a:t> funkce (2)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dirty="0"/>
              <a:t>SHA-1 (</a:t>
            </a:r>
            <a:r>
              <a:rPr lang="cs-CZ" altLang="cs-CZ" dirty="0" err="1"/>
              <a:t>Secure</a:t>
            </a:r>
            <a:r>
              <a:rPr lang="cs-CZ" altLang="cs-CZ" dirty="0"/>
              <a:t> </a:t>
            </a:r>
            <a:r>
              <a:rPr lang="cs-CZ" altLang="cs-CZ" dirty="0" err="1"/>
              <a:t>Hash</a:t>
            </a:r>
            <a:r>
              <a:rPr lang="cs-CZ" altLang="cs-CZ" dirty="0"/>
              <a:t> </a:t>
            </a:r>
            <a:r>
              <a:rPr lang="cs-CZ" altLang="cs-CZ" dirty="0" err="1"/>
              <a:t>Algorithm</a:t>
            </a:r>
            <a:r>
              <a:rPr lang="cs-CZ" altLang="cs-CZ" dirty="0"/>
              <a:t>)</a:t>
            </a:r>
            <a:endParaRPr lang="en-US" altLang="cs-CZ" dirty="0"/>
          </a:p>
          <a:p>
            <a:pPr lvl="1">
              <a:lnSpc>
                <a:spcPct val="80000"/>
              </a:lnSpc>
            </a:pPr>
            <a:r>
              <a:rPr lang="en-US" altLang="cs-CZ" dirty="0"/>
              <a:t>V</a:t>
            </a:r>
            <a:r>
              <a:rPr lang="cs-CZ" altLang="cs-CZ" dirty="0" err="1"/>
              <a:t>ýstup</a:t>
            </a:r>
            <a:r>
              <a:rPr lang="cs-CZ" altLang="cs-CZ" dirty="0"/>
              <a:t> 160 bitů</a:t>
            </a:r>
            <a:endParaRPr lang="en-US" altLang="cs-CZ" dirty="0"/>
          </a:p>
          <a:p>
            <a:pPr lvl="1">
              <a:lnSpc>
                <a:spcPct val="80000"/>
              </a:lnSpc>
            </a:pPr>
            <a:r>
              <a:rPr lang="cs-CZ" altLang="cs-CZ" dirty="0"/>
              <a:t>NIST standard, používána v DSS (Digital </a:t>
            </a:r>
            <a:r>
              <a:rPr lang="cs-CZ" altLang="cs-CZ" dirty="0" err="1"/>
              <a:t>Signature</a:t>
            </a:r>
            <a:r>
              <a:rPr lang="cs-CZ" altLang="cs-CZ" dirty="0"/>
              <a:t> Standard)</a:t>
            </a:r>
            <a:endParaRPr lang="en-US" altLang="cs-CZ" dirty="0"/>
          </a:p>
          <a:p>
            <a:pPr lvl="1">
              <a:lnSpc>
                <a:spcPct val="80000"/>
              </a:lnSpc>
            </a:pPr>
            <a:r>
              <a:rPr lang="en-US" altLang="cs-CZ" dirty="0"/>
              <a:t>P</a:t>
            </a:r>
            <a:r>
              <a:rPr lang="cs-CZ" altLang="cs-CZ" dirty="0" err="1"/>
              <a:t>ovažována</a:t>
            </a:r>
            <a:r>
              <a:rPr lang="cs-CZ" altLang="cs-CZ" dirty="0"/>
              <a:t> za bezpečnou pro </a:t>
            </a:r>
            <a:r>
              <a:rPr lang="en-US" altLang="cs-CZ" dirty="0" err="1"/>
              <a:t>jen</a:t>
            </a:r>
            <a:r>
              <a:rPr lang="en-US" altLang="cs-CZ" dirty="0"/>
              <a:t> </a:t>
            </a:r>
            <a:r>
              <a:rPr lang="cs-CZ" altLang="cs-CZ" dirty="0"/>
              <a:t>nejbližší rok</a:t>
            </a:r>
            <a:r>
              <a:rPr lang="en-US" altLang="cs-CZ" dirty="0"/>
              <a:t>(</a:t>
            </a:r>
            <a:r>
              <a:rPr lang="cs-CZ" altLang="cs-CZ" dirty="0"/>
              <a:t>y</a:t>
            </a:r>
            <a:r>
              <a:rPr lang="en-US" altLang="cs-CZ" dirty="0"/>
              <a:t>)</a:t>
            </a:r>
            <a:endParaRPr lang="cs-CZ" altLang="cs-CZ" dirty="0"/>
          </a:p>
          <a:p>
            <a:pPr>
              <a:lnSpc>
                <a:spcPct val="80000"/>
              </a:lnSpc>
            </a:pPr>
            <a:r>
              <a:rPr lang="cs-CZ" altLang="cs-CZ" dirty="0"/>
              <a:t>„SHA-2“</a:t>
            </a:r>
            <a:endParaRPr lang="en-US" altLang="cs-CZ" dirty="0"/>
          </a:p>
          <a:p>
            <a:pPr lvl="1">
              <a:lnSpc>
                <a:spcPct val="80000"/>
              </a:lnSpc>
            </a:pPr>
            <a:r>
              <a:rPr lang="en-GB" altLang="cs-CZ" dirty="0"/>
              <a:t>SHA-256, SHA-384, SHA-512</a:t>
            </a:r>
            <a:r>
              <a:rPr lang="cs-CZ" altLang="cs-CZ" dirty="0"/>
              <a:t> (a dodána SHA-224)</a:t>
            </a:r>
            <a:endParaRPr lang="en-US" altLang="cs-CZ" dirty="0"/>
          </a:p>
          <a:p>
            <a:pPr lvl="1">
              <a:lnSpc>
                <a:spcPct val="80000"/>
              </a:lnSpc>
            </a:pPr>
            <a:r>
              <a:rPr lang="en-US" altLang="cs-CZ" dirty="0"/>
              <a:t>D</a:t>
            </a:r>
            <a:r>
              <a:rPr lang="cs-CZ" altLang="cs-CZ" dirty="0" err="1"/>
              <a:t>oporučuje</a:t>
            </a:r>
            <a:r>
              <a:rPr lang="cs-CZ" altLang="cs-CZ" dirty="0"/>
              <a:t> se používat především tyto funkce!</a:t>
            </a:r>
            <a:endParaRPr lang="en-US" altLang="cs-CZ" dirty="0"/>
          </a:p>
          <a:p>
            <a:pPr lvl="1">
              <a:lnSpc>
                <a:spcPct val="80000"/>
              </a:lnSpc>
            </a:pPr>
            <a:r>
              <a:rPr lang="cs-CZ" altLang="cs-CZ" dirty="0"/>
              <a:t>Definovány ve standardu (NIST) FIPS 180-2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124768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Hašovací</a:t>
            </a:r>
            <a:r>
              <a:rPr lang="cs-CZ" altLang="cs-CZ" dirty="0"/>
              <a:t> funkce – 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600" dirty="0"/>
              <a:t>MD5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Vstup </a:t>
            </a:r>
            <a:r>
              <a:rPr lang="cs-CZ" sz="2400" dirty="0"/>
              <a:t>–</a:t>
            </a:r>
            <a:r>
              <a:rPr lang="cs-CZ" altLang="cs-CZ" sz="2400" dirty="0"/>
              <a:t> „Autentizace“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Výstup </a:t>
            </a:r>
            <a:r>
              <a:rPr lang="cs-CZ" sz="2400" dirty="0"/>
              <a:t>–</a:t>
            </a:r>
            <a:r>
              <a:rPr lang="en-US" altLang="cs-CZ" sz="2400" dirty="0"/>
              <a:t> </a:t>
            </a:r>
            <a:r>
              <a:rPr lang="cs-CZ" altLang="cs-CZ" sz="2400" dirty="0"/>
              <a:t>2445b187f4224583037888511d5411c7 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Výstupem je 128 bitů, zapisujeme hexadecimálně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Vstup </a:t>
            </a:r>
            <a:r>
              <a:rPr lang="cs-CZ" sz="2400" dirty="0"/>
              <a:t>–</a:t>
            </a:r>
            <a:r>
              <a:rPr lang="cs-CZ" altLang="cs-CZ" sz="2400" dirty="0"/>
              <a:t> „</a:t>
            </a:r>
            <a:r>
              <a:rPr lang="cs-CZ" altLang="cs-CZ" sz="2400" dirty="0" err="1"/>
              <a:t>Cutentizace</a:t>
            </a:r>
            <a:r>
              <a:rPr lang="cs-CZ" altLang="cs-CZ" sz="2400" dirty="0"/>
              <a:t>“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Výstup </a:t>
            </a:r>
            <a:r>
              <a:rPr lang="cs-CZ" sz="2400" dirty="0"/>
              <a:t>–</a:t>
            </a:r>
            <a:r>
              <a:rPr lang="en-US" altLang="cs-CZ" sz="2400" dirty="0"/>
              <a:t> </a:t>
            </a:r>
            <a:r>
              <a:rPr lang="cs-CZ" altLang="cs-CZ" sz="2400" dirty="0"/>
              <a:t>cd99abbba3306584e90270bf015b36a7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Změna jednoho bitu vstupu </a:t>
            </a:r>
            <a:r>
              <a:rPr lang="cs-CZ" altLang="cs-CZ" sz="2400" dirty="0">
                <a:cs typeface="Arial" pitchFamily="34" charset="0"/>
              </a:rPr>
              <a:t>→ velká změna výstupu</a:t>
            </a:r>
          </a:p>
          <a:p>
            <a:pPr>
              <a:lnSpc>
                <a:spcPct val="90000"/>
              </a:lnSpc>
            </a:pPr>
            <a:r>
              <a:rPr lang="cs-CZ" altLang="cs-CZ" sz="2600" dirty="0"/>
              <a:t>SHA-1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Vstup </a:t>
            </a:r>
            <a:r>
              <a:rPr lang="cs-CZ" sz="2400" dirty="0"/>
              <a:t>–</a:t>
            </a:r>
            <a:r>
              <a:rPr lang="cs-CZ" altLang="cs-CZ" sz="2400" dirty="0"/>
              <a:t> „Autentizace“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Výstup </a:t>
            </a:r>
            <a:r>
              <a:rPr lang="cs-CZ" sz="2400" dirty="0"/>
              <a:t>–</a:t>
            </a:r>
            <a:r>
              <a:rPr lang="en-US" altLang="cs-CZ" sz="2400" dirty="0"/>
              <a:t> </a:t>
            </a:r>
            <a:r>
              <a:rPr lang="cs-CZ" altLang="cs-CZ" sz="2400" dirty="0"/>
              <a:t>dfcee447d609529f0335e67016557c281fc6eb44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323482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dirty="0"/>
              <a:t>Protokoly vyšší úrovně – SSL</a:t>
            </a:r>
            <a:r>
              <a:rPr lang="en-US" altLang="cs-CZ" dirty="0"/>
              <a:t>/</a:t>
            </a:r>
            <a:r>
              <a:rPr lang="cs-CZ" altLang="cs-CZ" dirty="0"/>
              <a:t>TLS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Protokol SSL/TLS poskytuje</a:t>
            </a:r>
          </a:p>
          <a:p>
            <a:pPr lvl="1"/>
            <a:r>
              <a:rPr lang="cs-CZ" dirty="0"/>
              <a:t>Autentizaci stran – strany jsou autentizovány pomocí </a:t>
            </a:r>
            <a:br>
              <a:rPr lang="cs-CZ" dirty="0"/>
            </a:br>
            <a:r>
              <a:rPr lang="cs-CZ" dirty="0"/>
              <a:t>  certifikátů a protokolu výzva-odpověď</a:t>
            </a:r>
          </a:p>
          <a:p>
            <a:pPr lvl="1"/>
            <a:r>
              <a:rPr lang="cs-CZ" dirty="0"/>
              <a:t>Integritu – autentizační kódy (</a:t>
            </a:r>
            <a:r>
              <a:rPr lang="cs-CZ" dirty="0" err="1"/>
              <a:t>message</a:t>
            </a:r>
            <a:r>
              <a:rPr lang="cs-CZ" dirty="0"/>
              <a:t> </a:t>
            </a:r>
            <a:r>
              <a:rPr lang="cs-CZ" dirty="0" err="1"/>
              <a:t>authentication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  </a:t>
            </a:r>
            <a:r>
              <a:rPr lang="cs-CZ" dirty="0" err="1"/>
              <a:t>code</a:t>
            </a:r>
            <a:r>
              <a:rPr lang="cs-CZ" dirty="0"/>
              <a:t> – MAC) zajišťují integritu a autenticitu dat</a:t>
            </a:r>
          </a:p>
          <a:p>
            <a:pPr lvl="1"/>
            <a:r>
              <a:rPr lang="cs-CZ" dirty="0"/>
              <a:t>Důvěrnost – po úvodní inicializaci („</a:t>
            </a:r>
            <a:r>
              <a:rPr lang="cs-CZ" dirty="0" err="1"/>
              <a:t>handshake</a:t>
            </a:r>
            <a:r>
              <a:rPr lang="cs-CZ" dirty="0"/>
              <a:t>“), je ustaven symetrický šifrovací klíč, kterým je šifrována   všechna následující komunikace (včetně přenosu hesel  apod.)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669955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Principy</a:t>
            </a:r>
            <a:r>
              <a:rPr lang="en-US" altLang="cs-CZ" dirty="0"/>
              <a:t> SSL/TLS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Pozice SSL/TLS</a:t>
            </a:r>
          </a:p>
          <a:p>
            <a:r>
              <a:rPr lang="cs-CZ" dirty="0"/>
              <a:t> Mezi aplikační vrstvou a protokolem TCP</a:t>
            </a:r>
          </a:p>
          <a:p>
            <a:r>
              <a:rPr lang="cs-CZ" dirty="0"/>
              <a:t> SSL/TLS nevidí do aplikačních dat</a:t>
            </a:r>
          </a:p>
          <a:p>
            <a:r>
              <a:rPr lang="cs-CZ" dirty="0"/>
              <a:t> SSL/TLS neprovádí elektronické</a:t>
            </a:r>
            <a:br>
              <a:rPr lang="cs-CZ" dirty="0"/>
            </a:br>
            <a:r>
              <a:rPr lang="cs-CZ" dirty="0"/>
              <a:t> podepisování přenášených dat</a:t>
            </a:r>
          </a:p>
        </p:txBody>
      </p:sp>
      <p:graphicFrame>
        <p:nvGraphicFramePr>
          <p:cNvPr id="4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106284"/>
              </p:ext>
            </p:extLst>
          </p:nvPr>
        </p:nvGraphicFramePr>
        <p:xfrm>
          <a:off x="6730876" y="3429000"/>
          <a:ext cx="2233612" cy="2808290"/>
        </p:xfrm>
        <a:graphic>
          <a:graphicData uri="http://schemas.openxmlformats.org/drawingml/2006/table">
            <a:tbl>
              <a:tblPr/>
              <a:tblGrid>
                <a:gridCol w="2233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83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33CCFF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defRPr sz="20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66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Aplika</a:t>
                      </a: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ční vrstva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3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33CCFF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defRPr sz="20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66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SSL/TLS</a:t>
                      </a:r>
                      <a:endParaRPr kumimoji="0" lang="cs-CZ" altLang="cs-CZ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3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33CCFF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defRPr sz="20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66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TCP</a:t>
                      </a:r>
                      <a:r>
                        <a:rPr kumimoji="0" lang="en-US" altLang="cs-CZ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/UDP</a:t>
                      </a:r>
                      <a:endParaRPr kumimoji="0" lang="cs-CZ" altLang="cs-CZ" sz="22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7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33CCFF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defRPr sz="20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66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IP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3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33CCFF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defRPr sz="20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66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Linková vrstva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3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33CCFF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defRPr sz="20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66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Fyzická vrstva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981825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Klíče v</a:t>
            </a:r>
            <a:r>
              <a:rPr lang="en-US" altLang="cs-CZ" dirty="0"/>
              <a:t> SSL/TLS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Použití klíčů</a:t>
            </a:r>
          </a:p>
          <a:p>
            <a:pPr lvl="1"/>
            <a:r>
              <a:rPr lang="cs-CZ" dirty="0"/>
              <a:t>Klient generuje </a:t>
            </a:r>
            <a:r>
              <a:rPr lang="cs-CZ" dirty="0" err="1"/>
              <a:t>PreMasterSecret</a:t>
            </a:r>
            <a:r>
              <a:rPr lang="cs-CZ" dirty="0"/>
              <a:t>, šifruje veřejným klíčem serveru a posílá serveru</a:t>
            </a:r>
          </a:p>
          <a:p>
            <a:pPr lvl="1"/>
            <a:r>
              <a:rPr lang="cs-CZ" dirty="0"/>
              <a:t>Obě strany vytvoří blok klíčů z </a:t>
            </a:r>
            <a:r>
              <a:rPr lang="cs-CZ" dirty="0" err="1"/>
              <a:t>PreMasterSecret</a:t>
            </a:r>
            <a:r>
              <a:rPr lang="cs-CZ" dirty="0"/>
              <a:t> (posílá se šifrovaně) a náhodných čísel </a:t>
            </a:r>
            <a:r>
              <a:rPr lang="cs-CZ" dirty="0" err="1"/>
              <a:t>ClientHello</a:t>
            </a:r>
            <a:r>
              <a:rPr lang="cs-CZ" dirty="0"/>
              <a:t> a </a:t>
            </a:r>
            <a:r>
              <a:rPr lang="cs-CZ" dirty="0" err="1"/>
              <a:t>ServerHello</a:t>
            </a:r>
            <a:r>
              <a:rPr lang="cs-CZ" dirty="0"/>
              <a:t> (posílají se </a:t>
            </a:r>
            <a:r>
              <a:rPr lang="cs-CZ" dirty="0" err="1"/>
              <a:t>nešifrovaně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 Blok klíčů tvoří klíče pro</a:t>
            </a:r>
          </a:p>
          <a:p>
            <a:pPr lvl="2"/>
            <a:r>
              <a:rPr lang="cs-CZ" dirty="0"/>
              <a:t>MAC klient → server</a:t>
            </a:r>
          </a:p>
          <a:p>
            <a:pPr lvl="2"/>
            <a:r>
              <a:rPr lang="cs-CZ" dirty="0"/>
              <a:t>MAC server → klient</a:t>
            </a:r>
          </a:p>
          <a:p>
            <a:pPr lvl="2"/>
            <a:r>
              <a:rPr lang="cs-CZ" dirty="0"/>
              <a:t>Šifrování klient → server</a:t>
            </a:r>
          </a:p>
          <a:p>
            <a:pPr lvl="2"/>
            <a:r>
              <a:rPr lang="cs-CZ" dirty="0"/>
              <a:t>Šifrování server → klient</a:t>
            </a:r>
          </a:p>
          <a:p>
            <a:pPr lvl="2"/>
            <a:r>
              <a:rPr lang="cs-CZ" dirty="0"/>
              <a:t>Inicializační vektory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467910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864394" y="53752"/>
            <a:ext cx="7210425" cy="1143000"/>
          </a:xfrm>
        </p:spPr>
        <p:txBody>
          <a:bodyPr/>
          <a:lstStyle/>
          <a:p>
            <a:r>
              <a:rPr lang="cs-CZ" altLang="cs-CZ" dirty="0"/>
              <a:t>SSL/TLS</a:t>
            </a:r>
            <a:endParaRPr lang="cs-CZ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905000" y="1600200"/>
            <a:ext cx="5410200" cy="609600"/>
            <a:chOff x="1200" y="1008"/>
            <a:chExt cx="3408" cy="384"/>
          </a:xfrm>
        </p:grpSpPr>
        <p:sp>
          <p:nvSpPr>
            <p:cNvPr id="5" name="Line 4"/>
            <p:cNvSpPr>
              <a:spLocks noChangeShapeType="1"/>
            </p:cNvSpPr>
            <p:nvPr/>
          </p:nvSpPr>
          <p:spPr bwMode="auto">
            <a:xfrm>
              <a:off x="1200" y="1392"/>
              <a:ext cx="340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2160" y="1008"/>
              <a:ext cx="10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cs-CZ" sz="2400">
                  <a:latin typeface="Akzidenz Grotesk BE" pitchFamily="34" charset="0"/>
                </a:rPr>
                <a:t>Client Hello</a:t>
              </a:r>
            </a:p>
          </p:txBody>
        </p:sp>
      </p:grp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1828800" y="2438400"/>
            <a:ext cx="6667500" cy="1068388"/>
            <a:chOff x="1152" y="1536"/>
            <a:chExt cx="4200" cy="673"/>
          </a:xfrm>
        </p:grpSpPr>
        <p:sp>
          <p:nvSpPr>
            <p:cNvPr id="8" name="Line 7"/>
            <p:cNvSpPr>
              <a:spLocks noChangeShapeType="1"/>
            </p:cNvSpPr>
            <p:nvPr/>
          </p:nvSpPr>
          <p:spPr bwMode="auto">
            <a:xfrm rot="10800000">
              <a:off x="1152" y="2208"/>
              <a:ext cx="3408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1248" y="1872"/>
              <a:ext cx="12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cs-CZ" sz="2400">
                  <a:latin typeface="Akzidenz Grotesk BE" pitchFamily="34" charset="0"/>
                </a:rPr>
                <a:t>Server Hello, (</a:t>
              </a:r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3216" y="1872"/>
              <a:ext cx="21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cs-CZ" sz="2400">
                  <a:latin typeface="Akzidenz Grotesk BE" pitchFamily="34" charset="0"/>
                </a:rPr>
                <a:t>, Client Cert Request,…)</a:t>
              </a:r>
            </a:p>
          </p:txBody>
        </p:sp>
        <p:grpSp>
          <p:nvGrpSpPr>
            <p:cNvPr id="11" name="Group 10"/>
            <p:cNvGrpSpPr>
              <a:grpSpLocks/>
            </p:cNvGrpSpPr>
            <p:nvPr/>
          </p:nvGrpSpPr>
          <p:grpSpPr bwMode="auto">
            <a:xfrm>
              <a:off x="2496" y="1536"/>
              <a:ext cx="720" cy="672"/>
              <a:chOff x="4176" y="2448"/>
              <a:chExt cx="624" cy="576"/>
            </a:xfrm>
          </p:grpSpPr>
          <p:sp>
            <p:nvSpPr>
              <p:cNvPr id="12" name="AutoShape 11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624" cy="480"/>
              </a:xfrm>
              <a:prstGeom prst="verticalScroll">
                <a:avLst>
                  <a:gd name="adj" fmla="val 12500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" name="Text Box 12"/>
              <p:cNvSpPr txBox="1">
                <a:spLocks noChangeArrowheads="1"/>
              </p:cNvSpPr>
              <p:nvPr/>
            </p:nvSpPr>
            <p:spPr bwMode="auto">
              <a:xfrm>
                <a:off x="4224" y="2544"/>
                <a:ext cx="488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GB" altLang="cs-CZ">
                    <a:latin typeface="Akzidenz Grotesk BE Light" pitchFamily="34" charset="0"/>
                  </a:rPr>
                  <a:t>Server</a:t>
                </a:r>
              </a:p>
              <a:p>
                <a:pPr algn="ctr" eaLnBrk="0" hangingPunct="0"/>
                <a:r>
                  <a:rPr lang="en-GB" altLang="cs-CZ">
                    <a:latin typeface="Akzidenz Grotesk BE Light" pitchFamily="34" charset="0"/>
                  </a:rPr>
                  <a:t>Cert</a:t>
                </a:r>
                <a:endParaRPr lang="en-GB" altLang="cs-CZ" sz="1400">
                  <a:latin typeface="Times New Roman" pitchFamily="18" charset="0"/>
                </a:endParaRPr>
              </a:p>
            </p:txBody>
          </p:sp>
          <p:grpSp>
            <p:nvGrpSpPr>
              <p:cNvPr id="14" name="Group 13"/>
              <p:cNvGrpSpPr>
                <a:grpSpLocks/>
              </p:cNvGrpSpPr>
              <p:nvPr/>
            </p:nvGrpSpPr>
            <p:grpSpPr bwMode="auto">
              <a:xfrm>
                <a:off x="4525" y="2845"/>
                <a:ext cx="153" cy="179"/>
                <a:chOff x="4525" y="2845"/>
                <a:chExt cx="153" cy="179"/>
              </a:xfrm>
            </p:grpSpPr>
            <p:sp>
              <p:nvSpPr>
                <p:cNvPr id="15" name="Oval 14"/>
                <p:cNvSpPr>
                  <a:spLocks noChangeArrowheads="1"/>
                </p:cNvSpPr>
                <p:nvPr/>
              </p:nvSpPr>
              <p:spPr bwMode="auto">
                <a:xfrm>
                  <a:off x="4525" y="2845"/>
                  <a:ext cx="153" cy="132"/>
                </a:xfrm>
                <a:prstGeom prst="ellipse">
                  <a:avLst/>
                </a:prstGeom>
                <a:solidFill>
                  <a:srgbClr val="0099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" name="Freeform 15"/>
                <p:cNvSpPr>
                  <a:spLocks/>
                </p:cNvSpPr>
                <p:nvPr/>
              </p:nvSpPr>
              <p:spPr bwMode="auto">
                <a:xfrm rot="21000000">
                  <a:off x="4617" y="2924"/>
                  <a:ext cx="43" cy="100"/>
                </a:xfrm>
                <a:custGeom>
                  <a:avLst/>
                  <a:gdLst>
                    <a:gd name="T0" fmla="*/ 0 w 96"/>
                    <a:gd name="T1" fmla="*/ 0 h 144"/>
                    <a:gd name="T2" fmla="*/ 96 w 96"/>
                    <a:gd name="T3" fmla="*/ 0 h 144"/>
                    <a:gd name="T4" fmla="*/ 96 w 96"/>
                    <a:gd name="T5" fmla="*/ 144 h 144"/>
                    <a:gd name="T6" fmla="*/ 48 w 96"/>
                    <a:gd name="T7" fmla="*/ 96 h 144"/>
                    <a:gd name="T8" fmla="*/ 0 w 96"/>
                    <a:gd name="T9" fmla="*/ 144 h 144"/>
                    <a:gd name="T10" fmla="*/ 0 w 96"/>
                    <a:gd name="T11" fmla="*/ 0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6" h="144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96" y="144"/>
                      </a:lnTo>
                      <a:lnTo>
                        <a:pt x="48" y="96"/>
                      </a:lnTo>
                      <a:lnTo>
                        <a:pt x="0" y="14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7" name="Oval 16"/>
                <p:cNvSpPr>
                  <a:spLocks noChangeArrowheads="1"/>
                </p:cNvSpPr>
                <p:nvPr/>
              </p:nvSpPr>
              <p:spPr bwMode="auto">
                <a:xfrm>
                  <a:off x="4556" y="2871"/>
                  <a:ext cx="91" cy="8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</p:grpSp>
      </p:grpSp>
      <p:grpSp>
        <p:nvGrpSpPr>
          <p:cNvPr id="18" name="Group 17"/>
          <p:cNvGrpSpPr>
            <a:grpSpLocks/>
          </p:cNvGrpSpPr>
          <p:nvPr/>
        </p:nvGrpSpPr>
        <p:grpSpPr bwMode="auto">
          <a:xfrm>
            <a:off x="1763713" y="3810000"/>
            <a:ext cx="6650037" cy="992188"/>
            <a:chOff x="1104" y="2400"/>
            <a:chExt cx="4189" cy="625"/>
          </a:xfrm>
        </p:grpSpPr>
        <p:grpSp>
          <p:nvGrpSpPr>
            <p:cNvPr id="19" name="Group 18"/>
            <p:cNvGrpSpPr>
              <a:grpSpLocks/>
            </p:cNvGrpSpPr>
            <p:nvPr/>
          </p:nvGrpSpPr>
          <p:grpSpPr bwMode="auto">
            <a:xfrm>
              <a:off x="4176" y="2400"/>
              <a:ext cx="720" cy="624"/>
              <a:chOff x="2640" y="2688"/>
              <a:chExt cx="624" cy="576"/>
            </a:xfrm>
          </p:grpSpPr>
          <p:sp>
            <p:nvSpPr>
              <p:cNvPr id="23" name="AutoShape 19"/>
              <p:cNvSpPr>
                <a:spLocks noChangeArrowheads="1"/>
              </p:cNvSpPr>
              <p:nvPr/>
            </p:nvSpPr>
            <p:spPr bwMode="auto">
              <a:xfrm>
                <a:off x="2640" y="2688"/>
                <a:ext cx="624" cy="480"/>
              </a:xfrm>
              <a:prstGeom prst="verticalScroll">
                <a:avLst>
                  <a:gd name="adj" fmla="val 12500"/>
                </a:avLst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4" name="Text Box 20"/>
              <p:cNvSpPr txBox="1">
                <a:spLocks noChangeArrowheads="1"/>
              </p:cNvSpPr>
              <p:nvPr/>
            </p:nvSpPr>
            <p:spPr bwMode="auto">
              <a:xfrm>
                <a:off x="2688" y="2784"/>
                <a:ext cx="488" cy="3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GB" altLang="cs-CZ">
                    <a:latin typeface="Akzidenz Grotesk BE Light" pitchFamily="34" charset="0"/>
                  </a:rPr>
                  <a:t>Client</a:t>
                </a:r>
              </a:p>
              <a:p>
                <a:pPr algn="ctr" eaLnBrk="0" hangingPunct="0"/>
                <a:r>
                  <a:rPr lang="en-GB" altLang="cs-CZ">
                    <a:latin typeface="Akzidenz Grotesk BE Light" pitchFamily="34" charset="0"/>
                  </a:rPr>
                  <a:t>Cert</a:t>
                </a:r>
                <a:endParaRPr lang="en-GB" altLang="cs-CZ" sz="1400">
                  <a:latin typeface="Times New Roman" pitchFamily="18" charset="0"/>
                </a:endParaRPr>
              </a:p>
            </p:txBody>
          </p:sp>
          <p:grpSp>
            <p:nvGrpSpPr>
              <p:cNvPr id="25" name="Group 21"/>
              <p:cNvGrpSpPr>
                <a:grpSpLocks/>
              </p:cNvGrpSpPr>
              <p:nvPr/>
            </p:nvGrpSpPr>
            <p:grpSpPr bwMode="auto">
              <a:xfrm>
                <a:off x="2989" y="3085"/>
                <a:ext cx="153" cy="179"/>
                <a:chOff x="1536" y="3216"/>
                <a:chExt cx="240" cy="325"/>
              </a:xfrm>
            </p:grpSpPr>
            <p:sp>
              <p:nvSpPr>
                <p:cNvPr id="26" name="Oval 22"/>
                <p:cNvSpPr>
                  <a:spLocks noChangeArrowheads="1"/>
                </p:cNvSpPr>
                <p:nvPr/>
              </p:nvSpPr>
              <p:spPr bwMode="auto">
                <a:xfrm>
                  <a:off x="1536" y="3216"/>
                  <a:ext cx="240" cy="24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27" name="Freeform 23"/>
                <p:cNvSpPr>
                  <a:spLocks/>
                </p:cNvSpPr>
                <p:nvPr/>
              </p:nvSpPr>
              <p:spPr bwMode="auto">
                <a:xfrm rot="21000000">
                  <a:off x="1680" y="3360"/>
                  <a:ext cx="68" cy="181"/>
                </a:xfrm>
                <a:custGeom>
                  <a:avLst/>
                  <a:gdLst>
                    <a:gd name="T0" fmla="*/ 0 w 96"/>
                    <a:gd name="T1" fmla="*/ 0 h 144"/>
                    <a:gd name="T2" fmla="*/ 96 w 96"/>
                    <a:gd name="T3" fmla="*/ 0 h 144"/>
                    <a:gd name="T4" fmla="*/ 96 w 96"/>
                    <a:gd name="T5" fmla="*/ 144 h 144"/>
                    <a:gd name="T6" fmla="*/ 48 w 96"/>
                    <a:gd name="T7" fmla="*/ 96 h 144"/>
                    <a:gd name="T8" fmla="*/ 0 w 96"/>
                    <a:gd name="T9" fmla="*/ 144 h 144"/>
                    <a:gd name="T10" fmla="*/ 0 w 96"/>
                    <a:gd name="T11" fmla="*/ 0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6" h="144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96" y="144"/>
                      </a:lnTo>
                      <a:lnTo>
                        <a:pt x="48" y="96"/>
                      </a:lnTo>
                      <a:lnTo>
                        <a:pt x="0" y="14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28" name="Oval 24"/>
                <p:cNvSpPr>
                  <a:spLocks noChangeArrowheads="1"/>
                </p:cNvSpPr>
                <p:nvPr/>
              </p:nvSpPr>
              <p:spPr bwMode="auto">
                <a:xfrm>
                  <a:off x="1584" y="3264"/>
                  <a:ext cx="144" cy="144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</p:grpSp>
        <p:sp>
          <p:nvSpPr>
            <p:cNvPr id="20" name="Line 25"/>
            <p:cNvSpPr>
              <a:spLocks noChangeShapeType="1"/>
            </p:cNvSpPr>
            <p:nvPr/>
          </p:nvSpPr>
          <p:spPr bwMode="auto">
            <a:xfrm>
              <a:off x="1200" y="3024"/>
              <a:ext cx="3408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1" name="Text Box 26"/>
            <p:cNvSpPr txBox="1">
              <a:spLocks noChangeArrowheads="1"/>
            </p:cNvSpPr>
            <p:nvPr/>
          </p:nvSpPr>
          <p:spPr bwMode="auto">
            <a:xfrm>
              <a:off x="1104" y="2640"/>
              <a:ext cx="323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cs-CZ" sz="2400">
                  <a:latin typeface="Akzidenz Grotesk BE" pitchFamily="34" charset="0"/>
                </a:rPr>
                <a:t>Client Key Exchange, Cipher Spec, (</a:t>
              </a:r>
            </a:p>
          </p:txBody>
        </p:sp>
        <p:sp>
          <p:nvSpPr>
            <p:cNvPr id="22" name="Text Box 27"/>
            <p:cNvSpPr txBox="1">
              <a:spLocks noChangeArrowheads="1"/>
            </p:cNvSpPr>
            <p:nvPr/>
          </p:nvSpPr>
          <p:spPr bwMode="auto">
            <a:xfrm>
              <a:off x="4848" y="2640"/>
              <a:ext cx="44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cs-CZ" sz="2400">
                  <a:latin typeface="Akzidenz Grotesk BE" pitchFamily="34" charset="0"/>
                </a:rPr>
                <a:t>, ...)</a:t>
              </a:r>
            </a:p>
          </p:txBody>
        </p:sp>
      </p:grpSp>
      <p:grpSp>
        <p:nvGrpSpPr>
          <p:cNvPr id="29" name="Group 28"/>
          <p:cNvGrpSpPr>
            <a:grpSpLocks/>
          </p:cNvGrpSpPr>
          <p:nvPr/>
        </p:nvGrpSpPr>
        <p:grpSpPr bwMode="auto">
          <a:xfrm>
            <a:off x="1828800" y="4953000"/>
            <a:ext cx="5486400" cy="1662113"/>
            <a:chOff x="1152" y="3120"/>
            <a:chExt cx="3456" cy="1047"/>
          </a:xfrm>
        </p:grpSpPr>
        <p:sp>
          <p:nvSpPr>
            <p:cNvPr id="30" name="Line 29"/>
            <p:cNvSpPr>
              <a:spLocks noChangeShapeType="1"/>
            </p:cNvSpPr>
            <p:nvPr/>
          </p:nvSpPr>
          <p:spPr bwMode="auto">
            <a:xfrm rot="10800000">
              <a:off x="1152" y="3792"/>
              <a:ext cx="345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aphicFrame>
          <p:nvGraphicFramePr>
            <p:cNvPr id="31" name="Object 30"/>
            <p:cNvGraphicFramePr>
              <a:graphicFrameLocks noChangeAspect="1"/>
            </p:cNvGraphicFramePr>
            <p:nvPr/>
          </p:nvGraphicFramePr>
          <p:xfrm>
            <a:off x="2496" y="3120"/>
            <a:ext cx="768" cy="6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41" name="Clip" r:id="rId3" imgW="3709440" imgH="2963520" progId="MS_ClipArt_Gallery.2">
                    <p:embed/>
                  </p:oleObj>
                </mc:Choice>
                <mc:Fallback>
                  <p:oleObj name="Clip" r:id="rId3" imgW="3709440" imgH="296352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96" y="3120"/>
                          <a:ext cx="768" cy="6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2" name="Text Box 31"/>
            <p:cNvSpPr txBox="1">
              <a:spLocks noChangeArrowheads="1"/>
            </p:cNvSpPr>
            <p:nvPr/>
          </p:nvSpPr>
          <p:spPr bwMode="auto">
            <a:xfrm>
              <a:off x="1392" y="3408"/>
              <a:ext cx="103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cs-CZ" sz="2400">
                  <a:latin typeface="Akzidenz Grotesk BE" pitchFamily="34" charset="0"/>
                </a:rPr>
                <a:t>Application</a:t>
              </a:r>
            </a:p>
          </p:txBody>
        </p:sp>
        <p:sp>
          <p:nvSpPr>
            <p:cNvPr id="33" name="Text Box 32"/>
            <p:cNvSpPr txBox="1">
              <a:spLocks noChangeArrowheads="1"/>
            </p:cNvSpPr>
            <p:nvPr/>
          </p:nvSpPr>
          <p:spPr bwMode="auto">
            <a:xfrm>
              <a:off x="3312" y="3408"/>
              <a:ext cx="5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cs-CZ" sz="2400">
                  <a:latin typeface="Akzidenz Grotesk BE" pitchFamily="34" charset="0"/>
                </a:rPr>
                <a:t>Data</a:t>
              </a:r>
            </a:p>
          </p:txBody>
        </p:sp>
        <p:sp>
          <p:nvSpPr>
            <p:cNvPr id="34" name="Text Box 33"/>
            <p:cNvSpPr txBox="1">
              <a:spLocks noChangeArrowheads="1"/>
            </p:cNvSpPr>
            <p:nvPr/>
          </p:nvSpPr>
          <p:spPr bwMode="auto">
            <a:xfrm>
              <a:off x="2208" y="3840"/>
              <a:ext cx="134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cs-CZ" sz="2800">
                  <a:latin typeface="Akzidenz Grotesk BE Bold" pitchFamily="34" charset="0"/>
                </a:rPr>
                <a:t>S E C U R E</a:t>
              </a:r>
            </a:p>
          </p:txBody>
        </p:sp>
      </p:grpSp>
      <p:pic>
        <p:nvPicPr>
          <p:cNvPr id="35" name="Picture 34" descr="j028737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490663"/>
            <a:ext cx="1512888" cy="1217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Text Box 35"/>
          <p:cNvSpPr txBox="1">
            <a:spLocks noChangeArrowheads="1"/>
          </p:cNvSpPr>
          <p:nvPr/>
        </p:nvSpPr>
        <p:spPr bwMode="auto">
          <a:xfrm>
            <a:off x="250825" y="2924175"/>
            <a:ext cx="1030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sz="2400" b="1"/>
              <a:t>Client</a:t>
            </a:r>
          </a:p>
        </p:txBody>
      </p:sp>
      <p:sp>
        <p:nvSpPr>
          <p:cNvPr id="37" name="Text Box 37"/>
          <p:cNvSpPr txBox="1">
            <a:spLocks noChangeArrowheads="1"/>
          </p:cNvSpPr>
          <p:nvPr/>
        </p:nvSpPr>
        <p:spPr bwMode="auto">
          <a:xfrm>
            <a:off x="7575550" y="855663"/>
            <a:ext cx="1135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sz="2400" b="1"/>
              <a:t>Server</a:t>
            </a:r>
          </a:p>
        </p:txBody>
      </p:sp>
      <p:pic>
        <p:nvPicPr>
          <p:cNvPr id="38" name="Picture 36" descr="BD06931_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6800" y="1341438"/>
            <a:ext cx="1547813" cy="1531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5194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dirty="0"/>
              <a:t>Autentizace uživatelů tajnými informacemi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„Něco, co uživatel zná“ (a ostatní ne)</a:t>
            </a:r>
          </a:p>
          <a:p>
            <a:r>
              <a:rPr lang="cs-CZ" altLang="cs-CZ" dirty="0"/>
              <a:t>Hesla</a:t>
            </a:r>
          </a:p>
          <a:p>
            <a:pPr lvl="1"/>
            <a:r>
              <a:rPr lang="cs-CZ" altLang="cs-CZ" dirty="0"/>
              <a:t>Druhy hesel a jejich použití</a:t>
            </a:r>
          </a:p>
          <a:p>
            <a:pPr lvl="1"/>
            <a:r>
              <a:rPr lang="cs-CZ" altLang="cs-CZ" dirty="0"/>
              <a:t>Správná práce s hesly</a:t>
            </a:r>
          </a:p>
          <a:p>
            <a:r>
              <a:rPr lang="cs-CZ" altLang="cs-CZ" dirty="0" err="1"/>
              <a:t>PINy</a:t>
            </a:r>
            <a:endParaRPr lang="cs-CZ" altLang="cs-CZ" dirty="0"/>
          </a:p>
          <a:p>
            <a:r>
              <a:rPr lang="cs-CZ" altLang="cs-CZ" dirty="0"/>
              <a:t>Výhody a nevýhody těchto autentizačních metod</a:t>
            </a:r>
          </a:p>
        </p:txBody>
      </p:sp>
    </p:spTree>
    <p:extLst>
      <p:ext uri="{BB962C8B-B14F-4D97-AF65-F5344CB8AC3E}">
        <p14:creationId xmlns:p14="http://schemas.microsoft.com/office/powerpoint/2010/main" val="71753285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dirty="0"/>
              <a:t>Čas potřebný k analýze</a:t>
            </a:r>
            <a:r>
              <a:rPr lang="en-US" altLang="cs-CZ" dirty="0"/>
              <a:t> NTLM ha</a:t>
            </a:r>
            <a:r>
              <a:rPr lang="cs-CZ" altLang="cs-CZ" dirty="0" err="1"/>
              <a:t>šů</a:t>
            </a:r>
            <a:r>
              <a:rPr lang="en-US" altLang="cs-CZ" dirty="0"/>
              <a:t> (</a:t>
            </a:r>
            <a:r>
              <a:rPr lang="en-US" altLang="cs-CZ" dirty="0" err="1"/>
              <a:t>na</a:t>
            </a:r>
            <a:r>
              <a:rPr lang="en-US" altLang="cs-CZ" dirty="0"/>
              <a:t> </a:t>
            </a:r>
            <a:r>
              <a:rPr lang="en-US" altLang="cs-CZ" dirty="0" err="1"/>
              <a:t>Anxurovi</a:t>
            </a:r>
            <a:r>
              <a:rPr lang="en-US" altLang="cs-CZ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Group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8792875"/>
              </p:ext>
            </p:extLst>
          </p:nvPr>
        </p:nvGraphicFramePr>
        <p:xfrm>
          <a:off x="323850" y="1772816"/>
          <a:ext cx="8435975" cy="4471990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2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23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33CCFF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defRPr sz="20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66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sym typeface="Symbol" pitchFamily="18" charset="2"/>
                        </a:rPr>
                        <a:t>n</a:t>
                      </a:r>
                      <a:r>
                        <a:rPr kumimoji="0" lang="en-US" alt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sym typeface="Symbol" pitchFamily="18" charset="2"/>
                        </a:rPr>
                        <a:t></a:t>
                      </a:r>
                      <a:r>
                        <a:rPr kumimoji="0" lang="cs-CZ" alt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sym typeface="Symbol" pitchFamily="18" charset="2"/>
                        </a:rPr>
                        <a:t>    c</a:t>
                      </a:r>
                      <a:r>
                        <a:rPr kumimoji="0" lang="en-US" alt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sym typeface="Symbol" pitchFamily="18" charset="2"/>
                        </a:rPr>
                        <a:t></a:t>
                      </a:r>
                      <a:endParaRPr kumimoji="0" lang="en-US" alt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33CCFF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defRPr sz="20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66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26 znaků</a:t>
                      </a:r>
                      <a:endParaRPr kumimoji="0" lang="en-US" altLang="cs-CZ" sz="21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33CCFF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defRPr sz="20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66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36 (alfan.)</a:t>
                      </a:r>
                      <a:endParaRPr kumimoji="0" lang="en-US" altLang="cs-CZ" sz="21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33CCFF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defRPr sz="20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66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62 </a:t>
                      </a:r>
                      <a:r>
                        <a:rPr kumimoji="0" lang="en-US" altLang="cs-CZ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(</a:t>
                      </a:r>
                      <a:r>
                        <a:rPr kumimoji="0" lang="cs-CZ" altLang="cs-CZ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a/A,alfan)</a:t>
                      </a:r>
                      <a:endParaRPr kumimoji="0" lang="en-US" altLang="cs-CZ" sz="21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33CCFF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defRPr sz="20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66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95 (kláves.)</a:t>
                      </a:r>
                      <a:endParaRPr kumimoji="0" lang="en-US" altLang="cs-CZ" sz="21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33CCFF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defRPr sz="20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66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33CCFF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defRPr sz="20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66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15 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33CCFF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defRPr sz="20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66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1,3 m</a:t>
                      </a:r>
                      <a:r>
                        <a:rPr kumimoji="0" lang="cs-CZ" alt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in</a:t>
                      </a:r>
                      <a:endParaRPr kumimoji="0" lang="en-US" alt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33CCFF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defRPr sz="20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66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19,9 min</a:t>
                      </a:r>
                      <a:endParaRPr kumimoji="0" lang="en-US" alt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33CCFF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defRPr sz="20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66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2,8</a:t>
                      </a:r>
                      <a:r>
                        <a:rPr kumimoji="0" lang="en-US" alt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 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61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33CCFF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defRPr sz="20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66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33CCFF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defRPr sz="20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66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6,69 m</a:t>
                      </a:r>
                      <a:r>
                        <a:rPr kumimoji="0" lang="cs-CZ" alt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in</a:t>
                      </a:r>
                      <a:endParaRPr kumimoji="0" lang="en-US" alt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33CCFF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defRPr sz="20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66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47,2 m</a:t>
                      </a:r>
                      <a:r>
                        <a:rPr kumimoji="0" lang="cs-CZ" alt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in</a:t>
                      </a:r>
                      <a:endParaRPr kumimoji="0" lang="en-US" alt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33CCFF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defRPr sz="20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66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20,5 h</a:t>
                      </a:r>
                      <a:endParaRPr kumimoji="0" lang="en-US" alt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33CCFF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defRPr sz="20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66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11</a:t>
                      </a:r>
                      <a:r>
                        <a:rPr kumimoji="0" lang="en-US" alt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cs-CZ" alt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d</a:t>
                      </a:r>
                      <a:endParaRPr kumimoji="0" lang="en-US" alt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61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33CCFF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defRPr sz="20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66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33CCFF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defRPr sz="20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66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3 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33CCFF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defRPr sz="20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66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1,2 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33CCFF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defRPr sz="20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66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55 d</a:t>
                      </a:r>
                      <a:endParaRPr kumimoji="0" lang="en-US" alt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33CCFF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defRPr sz="20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66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3,1 r</a:t>
                      </a:r>
                      <a:endParaRPr kumimoji="0" lang="en-US" alt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61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33CCFF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defRPr sz="20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66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33CCFF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defRPr sz="20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66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3,26 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33CCFF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defRPr sz="20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66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44 d</a:t>
                      </a:r>
                      <a:endParaRPr kumimoji="0" lang="en-US" alt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33CCFF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defRPr sz="20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66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9,6</a:t>
                      </a:r>
                      <a:r>
                        <a:rPr kumimoji="0" lang="en-US" alt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 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33CCFF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defRPr sz="20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66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290</a:t>
                      </a:r>
                      <a:r>
                        <a:rPr kumimoji="0" lang="en-US" alt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 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7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33CCFF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defRPr sz="20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66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33CCFF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defRPr sz="20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66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84,8 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33CCFF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defRPr sz="20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66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4,5 </a:t>
                      </a:r>
                      <a:r>
                        <a:rPr kumimoji="0" lang="en-US" alt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33CCFF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defRPr sz="20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66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590</a:t>
                      </a:r>
                      <a:r>
                        <a:rPr kumimoji="0" lang="en-US" alt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 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33CCFF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defRPr sz="20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66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28000 r</a:t>
                      </a:r>
                      <a:endParaRPr kumimoji="0" lang="en-US" alt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5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33CCFF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defRPr sz="20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66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33CCFF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defRPr sz="20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66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7,1 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33CCFF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defRPr sz="20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66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180</a:t>
                      </a:r>
                      <a:r>
                        <a:rPr kumimoji="0" lang="en-US" alt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 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33CCFF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defRPr sz="20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66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42000</a:t>
                      </a:r>
                      <a:r>
                        <a:rPr kumimoji="0" lang="en-US" alt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 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33CCFF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0099"/>
                        </a:buClr>
                        <a:defRPr sz="2000"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0066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defRPr>
                          <a:solidFill>
                            <a:schemeClr val="tx2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FF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3000000</a:t>
                      </a:r>
                      <a:r>
                        <a:rPr kumimoji="0" lang="en-US" alt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 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3390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Základní pojmy (4)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Autentizace </a:t>
            </a:r>
          </a:p>
          <a:p>
            <a:pPr lvl="1"/>
            <a:r>
              <a:rPr lang="cs-CZ" dirty="0"/>
              <a:t>Proces ověření (a tím i ustavení) identity (s požadovanou mírou záruky)</a:t>
            </a:r>
          </a:p>
          <a:p>
            <a:r>
              <a:rPr lang="cs-CZ" dirty="0"/>
              <a:t>Autorizace </a:t>
            </a:r>
          </a:p>
          <a:p>
            <a:pPr lvl="1"/>
            <a:r>
              <a:rPr lang="cs-CZ" dirty="0"/>
              <a:t>Udělení určitých práv a určení povolených aktivit</a:t>
            </a:r>
          </a:p>
          <a:p>
            <a:r>
              <a:rPr lang="cs-CZ" dirty="0"/>
              <a:t>Identifikace</a:t>
            </a:r>
          </a:p>
          <a:p>
            <a:pPr lvl="1"/>
            <a:r>
              <a:rPr lang="cs-CZ" dirty="0"/>
              <a:t>Rozpoznání určité entity (systémem) v dané množině entit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808503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Autentizace uživatelů tokeny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Token – „něco, co uživatel má“ (a ostatní ne)</a:t>
            </a:r>
          </a:p>
          <a:p>
            <a:r>
              <a:rPr lang="cs-CZ" dirty="0"/>
              <a:t>Inteligentní token</a:t>
            </a:r>
          </a:p>
          <a:p>
            <a:pPr lvl="1"/>
            <a:r>
              <a:rPr lang="cs-CZ" dirty="0"/>
              <a:t>Základní druhy</a:t>
            </a:r>
          </a:p>
          <a:p>
            <a:pPr lvl="1"/>
            <a:r>
              <a:rPr lang="cs-CZ" dirty="0"/>
              <a:t>Jejich princip a použití</a:t>
            </a:r>
          </a:p>
          <a:p>
            <a:r>
              <a:rPr lang="cs-CZ" dirty="0"/>
              <a:t>Čipové karty – využití, parametry, bezpečnost</a:t>
            </a:r>
          </a:p>
          <a:p>
            <a:r>
              <a:rPr lang="cs-CZ" dirty="0"/>
              <a:t>Výhody a nevýhody těchto autentizačních metod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902593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Nejčastější tokeny v IT/IS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Karty</a:t>
            </a:r>
          </a:p>
          <a:p>
            <a:pPr lvl="1"/>
            <a:r>
              <a:rPr lang="cs-CZ" dirty="0"/>
              <a:t>S magnetickým proužkem</a:t>
            </a:r>
          </a:p>
          <a:p>
            <a:pPr lvl="1"/>
            <a:r>
              <a:rPr lang="cs-CZ" dirty="0"/>
              <a:t>Čipové</a:t>
            </a:r>
          </a:p>
          <a:p>
            <a:pPr lvl="1"/>
            <a:r>
              <a:rPr lang="cs-CZ" dirty="0"/>
              <a:t>Kontaktní / bezkontaktní </a:t>
            </a:r>
          </a:p>
          <a:p>
            <a:r>
              <a:rPr lang="cs-CZ" dirty="0"/>
              <a:t>Čtečka na straně dotazovatele / kontrolovaného (mobil)</a:t>
            </a:r>
          </a:p>
          <a:p>
            <a:pPr lvl="1"/>
            <a:r>
              <a:rPr lang="cs-CZ" dirty="0"/>
              <a:t>Autentizační kalkulátory</a:t>
            </a:r>
          </a:p>
          <a:p>
            <a:pPr lvl="1"/>
            <a:r>
              <a:rPr lang="cs-CZ" dirty="0"/>
              <a:t>S tajnou informací</a:t>
            </a:r>
          </a:p>
          <a:p>
            <a:pPr lvl="1"/>
            <a:r>
              <a:rPr lang="cs-CZ" dirty="0"/>
              <a:t>S hodinami</a:t>
            </a:r>
          </a:p>
          <a:p>
            <a:pPr lvl="1"/>
            <a:r>
              <a:rPr lang="cs-CZ" dirty="0"/>
              <a:t>Způsob vstupu/výstupu</a:t>
            </a:r>
          </a:p>
          <a:p>
            <a:endParaRPr lang="cs-CZ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9934461"/>
              </p:ext>
            </p:extLst>
          </p:nvPr>
        </p:nvGraphicFramePr>
        <p:xfrm>
          <a:off x="5868144" y="1772816"/>
          <a:ext cx="2057400" cy="1331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6" r:id="rId3" imgW="2429214" imgH="1580952" progId="MSPhotoEd.3">
                  <p:embed/>
                </p:oleObj>
              </mc:Choice>
              <mc:Fallback>
                <p:oleObj r:id="rId3" imgW="2429214" imgH="1580952" progId="MSPhotoEd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144" y="1772816"/>
                        <a:ext cx="2057400" cy="1331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1232134"/>
              </p:ext>
            </p:extLst>
          </p:nvPr>
        </p:nvGraphicFramePr>
        <p:xfrm>
          <a:off x="4860032" y="4005064"/>
          <a:ext cx="2133600" cy="1417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7" r:id="rId5" imgW="952633" imgH="628571" progId="MSPhotoEd.3">
                  <p:embed/>
                </p:oleObj>
              </mc:Choice>
              <mc:Fallback>
                <p:oleObj r:id="rId5" imgW="952633" imgH="628571" progId="MSPhotoEd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4005064"/>
                        <a:ext cx="2133600" cy="1417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5709261"/>
              </p:ext>
            </p:extLst>
          </p:nvPr>
        </p:nvGraphicFramePr>
        <p:xfrm>
          <a:off x="7020272" y="5085184"/>
          <a:ext cx="1828800" cy="11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8" r:id="rId7" imgW="952633" imgH="590476" progId="MSPhotoEd.3">
                  <p:embed/>
                </p:oleObj>
              </mc:Choice>
              <mc:Fallback>
                <p:oleObj r:id="rId7" imgW="952633" imgH="590476" progId="MSPhotoEd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0272" y="5085184"/>
                        <a:ext cx="1828800" cy="114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179320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Úvod do biometrik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„Něco, co uživatel je“ (a ostatní ne)</a:t>
            </a:r>
          </a:p>
          <a:p>
            <a:r>
              <a:rPr lang="cs-CZ" dirty="0"/>
              <a:t>Měřitelné biologické charakteristiky člověka-uživatele</a:t>
            </a:r>
          </a:p>
          <a:p>
            <a:r>
              <a:rPr lang="cs-CZ" dirty="0"/>
              <a:t>Fyzické – parametry částí těla</a:t>
            </a:r>
          </a:p>
          <a:p>
            <a:r>
              <a:rPr lang="cs-CZ" dirty="0"/>
              <a:t>Chování (behaviorální) – parametry činnosti</a:t>
            </a:r>
          </a:p>
          <a:p>
            <a:r>
              <a:rPr lang="cs-CZ" dirty="0"/>
              <a:t>Míra tolerance – prahová hodnota</a:t>
            </a:r>
          </a:p>
          <a:p>
            <a:r>
              <a:rPr lang="cs-CZ" dirty="0"/>
              <a:t>Nesprávné odmítnutí/přijetí</a:t>
            </a:r>
          </a:p>
        </p:txBody>
      </p:sp>
    </p:spTree>
    <p:extLst>
      <p:ext uri="{BB962C8B-B14F-4D97-AF65-F5344CB8AC3E}">
        <p14:creationId xmlns:p14="http://schemas.microsoft.com/office/powerpoint/2010/main" val="398729535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dirty="0"/>
              <a:t>Biometrické autentizační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01638" y="1690688"/>
            <a:ext cx="3810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0066FF"/>
              </a:buClr>
              <a:buSzPct val="70000"/>
              <a:buFont typeface="Wingdings" pitchFamily="2" charset="2"/>
              <a:buChar char="¢"/>
              <a:defRPr sz="2600">
                <a:solidFill>
                  <a:schemeClr val="tx2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33CCFF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2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9"/>
              </a:buClr>
              <a:buChar char="•"/>
              <a:defRPr sz="2000">
                <a:solidFill>
                  <a:schemeClr val="tx2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66FF"/>
              </a:buClr>
              <a:buChar char="•"/>
              <a:defRPr>
                <a:solidFill>
                  <a:schemeClr val="tx2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33CCFF"/>
              </a:buClr>
              <a:buChar char="•"/>
              <a:defRPr>
                <a:solidFill>
                  <a:schemeClr val="tx2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Char char="•"/>
              <a:defRPr>
                <a:solidFill>
                  <a:schemeClr val="tx2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Char char="•"/>
              <a:defRPr>
                <a:solidFill>
                  <a:schemeClr val="tx2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Char char="•"/>
              <a:defRPr>
                <a:solidFill>
                  <a:schemeClr val="tx2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Char char="•"/>
              <a:defRPr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cs-CZ" altLang="cs-CZ" sz="2200" dirty="0"/>
              <a:t>Otisk prstu</a:t>
            </a:r>
          </a:p>
          <a:p>
            <a:endParaRPr lang="cs-CZ" altLang="cs-CZ" sz="2200" dirty="0"/>
          </a:p>
          <a:p>
            <a:pPr>
              <a:lnSpc>
                <a:spcPct val="160000"/>
              </a:lnSpc>
            </a:pPr>
            <a:r>
              <a:rPr lang="cs-CZ" altLang="cs-CZ" sz="2200" dirty="0"/>
              <a:t>Vzor oční duhovky</a:t>
            </a:r>
          </a:p>
          <a:p>
            <a:endParaRPr lang="cs-CZ" altLang="cs-CZ" sz="2200" dirty="0"/>
          </a:p>
          <a:p>
            <a:pPr>
              <a:lnSpc>
                <a:spcPct val="240000"/>
              </a:lnSpc>
            </a:pPr>
            <a:r>
              <a:rPr lang="cs-CZ" altLang="cs-CZ" sz="2200" dirty="0"/>
              <a:t>Vzor oční sítnice</a:t>
            </a:r>
          </a:p>
          <a:p>
            <a:endParaRPr lang="cs-CZ" altLang="cs-CZ" sz="2200" dirty="0"/>
          </a:p>
          <a:p>
            <a:pPr>
              <a:lnSpc>
                <a:spcPct val="190000"/>
              </a:lnSpc>
            </a:pPr>
            <a:r>
              <a:rPr lang="cs-CZ" altLang="cs-CZ" sz="2200" dirty="0"/>
              <a:t>Srovnání obličeje</a:t>
            </a:r>
            <a:endParaRPr lang="cs-CZ" altLang="cs-CZ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419600" y="1690688"/>
            <a:ext cx="3810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0066FF"/>
              </a:buClr>
              <a:buSzPct val="70000"/>
              <a:buFont typeface="Wingdings" pitchFamily="2" charset="2"/>
              <a:buChar char="¢"/>
              <a:defRPr sz="2600">
                <a:solidFill>
                  <a:schemeClr val="tx2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33CCFF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2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9"/>
              </a:buClr>
              <a:buChar char="•"/>
              <a:defRPr sz="2000">
                <a:solidFill>
                  <a:schemeClr val="tx2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66FF"/>
              </a:buClr>
              <a:buChar char="•"/>
              <a:defRPr>
                <a:solidFill>
                  <a:schemeClr val="tx2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33CCFF"/>
              </a:buClr>
              <a:buChar char="•"/>
              <a:defRPr>
                <a:solidFill>
                  <a:schemeClr val="tx2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Char char="•"/>
              <a:defRPr>
                <a:solidFill>
                  <a:schemeClr val="tx2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Char char="•"/>
              <a:defRPr>
                <a:solidFill>
                  <a:schemeClr val="tx2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Char char="•"/>
              <a:defRPr>
                <a:solidFill>
                  <a:schemeClr val="tx2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Char char="•"/>
              <a:defRPr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cs-CZ" altLang="cs-CZ" sz="2200" dirty="0"/>
              <a:t>Geometrie ruky</a:t>
            </a:r>
          </a:p>
          <a:p>
            <a:endParaRPr lang="cs-CZ" altLang="cs-CZ" sz="2200" dirty="0"/>
          </a:p>
          <a:p>
            <a:pPr>
              <a:lnSpc>
                <a:spcPct val="180000"/>
              </a:lnSpc>
            </a:pPr>
            <a:r>
              <a:rPr lang="cs-CZ" altLang="cs-CZ" sz="2200" dirty="0"/>
              <a:t>Verifikace hlasu</a:t>
            </a:r>
          </a:p>
          <a:p>
            <a:endParaRPr lang="cs-CZ" altLang="cs-CZ" sz="2200" dirty="0"/>
          </a:p>
          <a:p>
            <a:pPr>
              <a:lnSpc>
                <a:spcPct val="190000"/>
              </a:lnSpc>
            </a:pPr>
            <a:r>
              <a:rPr lang="cs-CZ" altLang="cs-CZ" sz="2200" dirty="0"/>
              <a:t>Dynamika podpisu</a:t>
            </a:r>
          </a:p>
          <a:p>
            <a:endParaRPr lang="cs-CZ" altLang="cs-CZ" sz="2200" dirty="0"/>
          </a:p>
          <a:p>
            <a:pPr>
              <a:lnSpc>
                <a:spcPct val="200000"/>
              </a:lnSpc>
            </a:pPr>
            <a:r>
              <a:rPr lang="cs-CZ" altLang="cs-CZ" sz="2200" dirty="0"/>
              <a:t>Dynamika psaní na klávesnici</a:t>
            </a:r>
          </a:p>
        </p:txBody>
      </p:sp>
      <p:pic>
        <p:nvPicPr>
          <p:cNvPr id="6" name="Picture 6" descr="\\Bart\zriha\biop\logo13.jpg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124200"/>
            <a:ext cx="763588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 descr="\\Bart\zriha\biop\logo15.jpg"/>
          <p:cNvPicPr>
            <a:picLocks noChangeAspect="1" noChangeArrowheads="1"/>
          </p:cNvPicPr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4343400"/>
            <a:ext cx="881063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0" descr="\\Bart\zriha\biop\logo22.jpg"/>
          <p:cNvPicPr>
            <a:picLocks noChangeAspect="1" noChangeArrowheads="1"/>
          </p:cNvPicPr>
          <p:nvPr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419600"/>
            <a:ext cx="1108075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\\Bart\zriha\biop\voice.jpg"/>
          <p:cNvPicPr>
            <a:picLocks noChangeAspect="1" noChangeArrowheads="1"/>
          </p:cNvPicPr>
          <p:nvPr/>
        </p:nvPicPr>
        <p:blipFill>
          <a:blip r:embed="rId8" r:link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200400"/>
            <a:ext cx="1905000" cy="40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\\Bart\zriha\biop\logo21.jpg"/>
          <p:cNvPicPr>
            <a:picLocks noChangeAspect="1" noChangeArrowheads="1"/>
          </p:cNvPicPr>
          <p:nvPr/>
        </p:nvPicPr>
        <p:blipFill>
          <a:blip r:embed="rId10" r:link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0238" y="5486399"/>
            <a:ext cx="56515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9" descr="\\Bart\zriha\biop\logo17.jpg"/>
          <p:cNvPicPr>
            <a:picLocks noChangeAspect="1" noChangeArrowheads="1"/>
          </p:cNvPicPr>
          <p:nvPr/>
        </p:nvPicPr>
        <p:blipFill>
          <a:blip r:embed="rId12" r:link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7137" y="1702008"/>
            <a:ext cx="957263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267800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Využití biometrik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Problémy biometrik – bezpečnost</a:t>
            </a:r>
          </a:p>
          <a:p>
            <a:r>
              <a:rPr lang="cs-CZ" dirty="0"/>
              <a:t>Otázky praktického použití</a:t>
            </a:r>
          </a:p>
          <a:p>
            <a:pPr lvl="1"/>
            <a:r>
              <a:rPr lang="cs-CZ" dirty="0"/>
              <a:t>Současná omezení a použitelnost</a:t>
            </a:r>
          </a:p>
          <a:p>
            <a:pPr lvl="1"/>
            <a:r>
              <a:rPr lang="cs-CZ" dirty="0"/>
              <a:t>Vhodné použití</a:t>
            </a:r>
          </a:p>
          <a:p>
            <a:pPr lvl="1"/>
            <a:r>
              <a:rPr lang="cs-CZ" dirty="0"/>
              <a:t>Nevhodné použití</a:t>
            </a:r>
          </a:p>
          <a:p>
            <a:r>
              <a:rPr lang="cs-CZ" dirty="0"/>
              <a:t>Vztah biometrik a kryptografie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5900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Základní pojmy (5)</a:t>
            </a:r>
            <a:endParaRPr lang="en-US" altLang="cs-CZ" dirty="0"/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>
            <a:normAutofit lnSpcReduction="10000"/>
          </a:bodyPr>
          <a:lstStyle/>
          <a:p>
            <a:r>
              <a:rPr lang="cs-CZ" altLang="cs-CZ" sz="2600" dirty="0"/>
              <a:t>Kryptografie</a:t>
            </a:r>
          </a:p>
          <a:p>
            <a:pPr lvl="1"/>
            <a:r>
              <a:rPr lang="cs-CZ" altLang="cs-CZ" sz="2200" dirty="0"/>
              <a:t>Ochrana významu (informační hodnot</a:t>
            </a:r>
            <a:r>
              <a:rPr lang="en-US" altLang="cs-CZ" sz="2200" dirty="0"/>
              <a:t>y</a:t>
            </a:r>
            <a:r>
              <a:rPr lang="cs-CZ" altLang="cs-CZ" sz="2200" dirty="0"/>
              <a:t>) dat i „na dálku“</a:t>
            </a:r>
          </a:p>
          <a:p>
            <a:r>
              <a:rPr lang="cs-CZ" altLang="cs-CZ" sz="2600" dirty="0"/>
              <a:t>Kryptoanalýza</a:t>
            </a:r>
          </a:p>
          <a:p>
            <a:pPr lvl="1"/>
            <a:r>
              <a:rPr lang="cs-CZ" altLang="cs-CZ" sz="2200" dirty="0"/>
              <a:t>Zjišťování slabin kryptografických algoritmů a parametrů</a:t>
            </a:r>
          </a:p>
          <a:p>
            <a:r>
              <a:rPr lang="cs-CZ" altLang="cs-CZ" sz="2600" dirty="0"/>
              <a:t>Kryptologie</a:t>
            </a:r>
          </a:p>
          <a:p>
            <a:pPr lvl="1"/>
            <a:r>
              <a:rPr lang="cs-CZ" altLang="cs-CZ" sz="2200" dirty="0"/>
              <a:t>Kryptografie </a:t>
            </a:r>
            <a:r>
              <a:rPr lang="en-US" altLang="cs-CZ" sz="2200" dirty="0"/>
              <a:t>&amp; </a:t>
            </a:r>
            <a:r>
              <a:rPr lang="en-US" altLang="cs-CZ" sz="2200" dirty="0" err="1"/>
              <a:t>kry</a:t>
            </a:r>
            <a:r>
              <a:rPr lang="cs-CZ" altLang="cs-CZ" sz="2200" dirty="0" err="1"/>
              <a:t>ptoanalýza</a:t>
            </a:r>
            <a:endParaRPr lang="cs-CZ" altLang="cs-CZ" sz="2200" dirty="0"/>
          </a:p>
          <a:p>
            <a:r>
              <a:rPr lang="cs-CZ" altLang="cs-CZ" sz="2600" dirty="0" err="1"/>
              <a:t>Steganografie</a:t>
            </a:r>
            <a:endParaRPr lang="cs-CZ" altLang="cs-CZ" sz="2600" dirty="0"/>
          </a:p>
          <a:p>
            <a:pPr lvl="1"/>
            <a:r>
              <a:rPr lang="cs-CZ" altLang="cs-CZ" sz="2200" dirty="0"/>
              <a:t>Utajení samotné existence dat</a:t>
            </a:r>
          </a:p>
          <a:p>
            <a:r>
              <a:rPr lang="cs-CZ" altLang="cs-CZ" sz="2600" dirty="0"/>
              <a:t>Vodotisk (</a:t>
            </a:r>
            <a:r>
              <a:rPr lang="cs-CZ" altLang="cs-CZ" sz="2600" dirty="0" err="1"/>
              <a:t>watermarking</a:t>
            </a:r>
            <a:r>
              <a:rPr lang="cs-CZ" altLang="cs-CZ" sz="2600" dirty="0"/>
              <a:t>)</a:t>
            </a:r>
          </a:p>
          <a:p>
            <a:pPr lvl="1"/>
            <a:r>
              <a:rPr lang="cs-CZ" altLang="cs-CZ" sz="2200" dirty="0"/>
              <a:t>Překryv se </a:t>
            </a:r>
            <a:r>
              <a:rPr lang="cs-CZ" altLang="cs-CZ" sz="2200" dirty="0" err="1"/>
              <a:t>steganografií</a:t>
            </a:r>
            <a:r>
              <a:rPr lang="cs-CZ" altLang="cs-CZ" sz="2200" dirty="0"/>
              <a:t>, metody vložení (ochranných) informací do dat</a:t>
            </a:r>
            <a:endParaRPr lang="en-US" altLang="cs-CZ" sz="2200" dirty="0"/>
          </a:p>
        </p:txBody>
      </p:sp>
    </p:spTree>
    <p:extLst>
      <p:ext uri="{BB962C8B-B14F-4D97-AF65-F5344CB8AC3E}">
        <p14:creationId xmlns:p14="http://schemas.microsoft.com/office/powerpoint/2010/main" val="124374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Kde kryptografie pomáhá</a:t>
            </a:r>
            <a:endParaRPr lang="en-US" altLang="cs-CZ" dirty="0"/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Důvěrnost dat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Integrita dat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Autenticita dat (integrita a ověření původu)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Nepopiratelnost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Autentizace a autorizace uživatelů/strojů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Dostupnost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Prokazatelná zodpovědnost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Řízení přístupu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...</a:t>
            </a: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4231282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60648"/>
            <a:ext cx="6838950" cy="1143000"/>
          </a:xfrm>
        </p:spPr>
        <p:txBody>
          <a:bodyPr/>
          <a:lstStyle/>
          <a:p>
            <a:r>
              <a:rPr lang="cs-CZ" altLang="cs-CZ" dirty="0"/>
              <a:t>Tři dimenze kryptografie</a:t>
            </a:r>
            <a:endParaRPr lang="en-US" altLang="cs-CZ" dirty="0"/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0213"/>
            <a:ext cx="7772400" cy="4537099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dirty="0"/>
              <a:t>Druh a parametry klíčů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Symetrické = konvenční = sdílené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Asymetrické = veřejné</a:t>
            </a:r>
            <a:r>
              <a:rPr lang="en-US" altLang="cs-CZ" dirty="0"/>
              <a:t> &amp; </a:t>
            </a:r>
            <a:r>
              <a:rPr lang="en-US" altLang="cs-CZ" dirty="0" err="1"/>
              <a:t>soukrom</a:t>
            </a:r>
            <a:r>
              <a:rPr lang="cs-CZ" altLang="cs-CZ" dirty="0"/>
              <a:t>é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Bez klíčů (</a:t>
            </a:r>
            <a:r>
              <a:rPr lang="cs-CZ" altLang="cs-CZ" dirty="0" err="1"/>
              <a:t>hašovací</a:t>
            </a:r>
            <a:r>
              <a:rPr lang="cs-CZ" altLang="cs-CZ" dirty="0"/>
              <a:t> funkce, RND)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Způsob zpracování dat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Po blocích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V souvislém proudu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Druhy použitých operací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Substituce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Permutace</a:t>
            </a: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589136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260648"/>
            <a:ext cx="7000875" cy="1143000"/>
          </a:xfrm>
        </p:spPr>
        <p:txBody>
          <a:bodyPr/>
          <a:lstStyle/>
          <a:p>
            <a:r>
              <a:rPr lang="cs-CZ" altLang="cs-CZ" dirty="0" err="1"/>
              <a:t>Kerckhoffsův</a:t>
            </a:r>
            <a:r>
              <a:rPr lang="cs-CZ" altLang="cs-CZ" dirty="0"/>
              <a:t> </a:t>
            </a:r>
            <a:r>
              <a:rPr lang="cs-CZ" altLang="cs-CZ" dirty="0" err="1"/>
              <a:t>pri</a:t>
            </a:r>
            <a:r>
              <a:rPr lang="en-US" altLang="cs-CZ" dirty="0"/>
              <a:t>n</a:t>
            </a:r>
            <a:r>
              <a:rPr lang="cs-CZ" altLang="cs-CZ" dirty="0"/>
              <a:t>cip</a:t>
            </a:r>
            <a:endParaRPr lang="en-US" altLang="cs-CZ" dirty="0"/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89138"/>
            <a:ext cx="8207375" cy="4319587"/>
          </a:xfrm>
        </p:spPr>
        <p:txBody>
          <a:bodyPr/>
          <a:lstStyle/>
          <a:p>
            <a:r>
              <a:rPr lang="cs-CZ" altLang="cs-CZ" dirty="0"/>
              <a:t>Algoritmus – postup – je všem znám a všemi ověřitelný (jako bezpečný)</a:t>
            </a:r>
          </a:p>
          <a:p>
            <a:endParaRPr lang="cs-CZ" altLang="cs-CZ" dirty="0"/>
          </a:p>
          <a:p>
            <a:r>
              <a:rPr lang="cs-CZ" altLang="cs-CZ" dirty="0"/>
              <a:t>Klíč – tajná informace – musí být chráněna před nepovolanými osobami</a:t>
            </a: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3255059720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_seminar_z_asistivních technologií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6381</TotalTime>
  <Words>3333</Words>
  <Application>Microsoft Office PowerPoint</Application>
  <PresentationFormat>Předvádění na obrazovce (4:3)</PresentationFormat>
  <Paragraphs>517</Paragraphs>
  <Slides>54</Slides>
  <Notes>8</Notes>
  <HiddenSlides>0</HiddenSlides>
  <MMClips>0</MMClips>
  <ScaleCrop>false</ScaleCrop>
  <HeadingPairs>
    <vt:vector size="8" baseType="variant">
      <vt:variant>
        <vt:lpstr>Použitá písma</vt:lpstr>
      </vt:variant>
      <vt:variant>
        <vt:i4>11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54</vt:i4>
      </vt:variant>
    </vt:vector>
  </HeadingPairs>
  <TitlesOfParts>
    <vt:vector size="68" baseType="lpstr">
      <vt:lpstr>AGaramond</vt:lpstr>
      <vt:lpstr>Akzidenz Grotesk BE</vt:lpstr>
      <vt:lpstr>Akzidenz Grotesk BE Bold</vt:lpstr>
      <vt:lpstr>Akzidenz Grotesk BE Light</vt:lpstr>
      <vt:lpstr>Arial</vt:lpstr>
      <vt:lpstr>Calibri</vt:lpstr>
      <vt:lpstr>Garamond</vt:lpstr>
      <vt:lpstr>Industria Solid</vt:lpstr>
      <vt:lpstr>Symbol</vt:lpstr>
      <vt:lpstr>Times New Roman</vt:lpstr>
      <vt:lpstr>Wingdings</vt:lpstr>
      <vt:lpstr>sablona_seminar_z_asistivních technologií</vt:lpstr>
      <vt:lpstr>Clip</vt:lpstr>
      <vt:lpstr>MSPhotoEd.3</vt:lpstr>
      <vt:lpstr>Bezpečnost v informačních technologiích</vt:lpstr>
      <vt:lpstr>Základní pojmy (1)</vt:lpstr>
      <vt:lpstr>Základní pojmy (2)</vt:lpstr>
      <vt:lpstr>Základní pojmy (3)</vt:lpstr>
      <vt:lpstr>Základní pojmy (4)</vt:lpstr>
      <vt:lpstr>Základní pojmy (5)</vt:lpstr>
      <vt:lpstr>Kde kryptografie pomáhá</vt:lpstr>
      <vt:lpstr>Tři dimenze kryptografie</vt:lpstr>
      <vt:lpstr>Kerckhoffsův princip</vt:lpstr>
      <vt:lpstr>Co je hašování (hashování)</vt:lpstr>
      <vt:lpstr>Obvyklé označení činitelů</vt:lpstr>
      <vt:lpstr>Zjednodušený model konvenčního šifrování</vt:lpstr>
      <vt:lpstr>Zjednodušený model šifrování veřejným klíčem</vt:lpstr>
      <vt:lpstr>Šifrování veřejným klíčem</vt:lpstr>
      <vt:lpstr>Dešifrování zprávy od Alice</vt:lpstr>
      <vt:lpstr>Co je digitální podpis?</vt:lpstr>
      <vt:lpstr>Prezentace aplikace PowerPoint</vt:lpstr>
      <vt:lpstr>Certifikát</vt:lpstr>
      <vt:lpstr>Elektronický podpis</vt:lpstr>
      <vt:lpstr>Není podpis jako podpis (1)</vt:lpstr>
      <vt:lpstr>Není podpis jako podpis (2)</vt:lpstr>
      <vt:lpstr>Zaručený elektronický podpis</vt:lpstr>
      <vt:lpstr>Elektronická značka</vt:lpstr>
      <vt:lpstr>Elektronický podpis vs. značka</vt:lpstr>
      <vt:lpstr>Elektronický podpis vs. značka (1)</vt:lpstr>
      <vt:lpstr>Elektronický podpis vs. značka (2)</vt:lpstr>
      <vt:lpstr>Elektronický podpis a značka</vt:lpstr>
      <vt:lpstr>Digitální podpis – algoritmy</vt:lpstr>
      <vt:lpstr>Digital Signature Algorithm</vt:lpstr>
      <vt:lpstr>Digitální podpis – délky klíčů</vt:lpstr>
      <vt:lpstr>Digitální podpis – RSA– matematika</vt:lpstr>
      <vt:lpstr>RSA příklad (1)</vt:lpstr>
      <vt:lpstr>RSA příklad (2)</vt:lpstr>
      <vt:lpstr>RSA příklad (3)</vt:lpstr>
      <vt:lpstr>RSA příklad (4)</vt:lpstr>
      <vt:lpstr>RSA příklad (5)</vt:lpstr>
      <vt:lpstr>Výpočetní bezpečnost</vt:lpstr>
      <vt:lpstr>Hašovací funkce</vt:lpstr>
      <vt:lpstr>Vlastnosti hašovacích funkcí</vt:lpstr>
      <vt:lpstr>Příklad hašovací funkce</vt:lpstr>
      <vt:lpstr>Běžné kryptografické hašovací funkce (1)</vt:lpstr>
      <vt:lpstr>Běžné kryptografické hašovací funkce (2)</vt:lpstr>
      <vt:lpstr>Hašovací funkce – příklady</vt:lpstr>
      <vt:lpstr>Protokoly vyšší úrovně – SSL/TLS</vt:lpstr>
      <vt:lpstr>Principy SSL/TLS</vt:lpstr>
      <vt:lpstr>Klíče v SSL/TLS</vt:lpstr>
      <vt:lpstr>SSL/TLS</vt:lpstr>
      <vt:lpstr>Autentizace uživatelů tajnými informacemi</vt:lpstr>
      <vt:lpstr>Čas potřebný k analýze NTLM hašů (na Anxurovi)</vt:lpstr>
      <vt:lpstr>Autentizace uživatelů tokeny</vt:lpstr>
      <vt:lpstr>Nejčastější tokeny v IT/IS</vt:lpstr>
      <vt:lpstr>Úvod do biometrik</vt:lpstr>
      <vt:lpstr>Biometrické autentizační metody</vt:lpstr>
      <vt:lpstr>Využití biometrik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xplhak</dc:creator>
  <cp:lastModifiedBy>xplhak</cp:lastModifiedBy>
  <cp:revision>687</cp:revision>
  <cp:lastPrinted>2016-05-06T08:35:44Z</cp:lastPrinted>
  <dcterms:created xsi:type="dcterms:W3CDTF">2013-02-10T19:29:29Z</dcterms:created>
  <dcterms:modified xsi:type="dcterms:W3CDTF">2017-03-20T09:46:16Z</dcterms:modified>
</cp:coreProperties>
</file>