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_rels/notesSlide1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8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.xml.rels" ContentType="application/vnd.openxmlformats-package.relationships+xml"/>
  <Override PartName="/ppt/notesSlides/_rels/notesSlide3.xml.rels" ContentType="application/vnd.openxmlformats-package.relationships+xml"/>
  <Override PartName="/ppt/notesSlides/notesSlide11.xml" ContentType="application/vnd.openxmlformats-officedocument.presentationml.notesSlide+xml"/>
  <Override PartName="/ppt/media/image4.jpeg" ContentType="image/jpeg"/>
  <Override PartName="/ppt/media/image3.jpeg" ContentType="image/jpeg"/>
  <Override PartName="/ppt/media/image1.png" ContentType="image/png"/>
  <Override PartName="/ppt/media/image2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/>
  <p:notesSz cx="6797675" cy="99266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DD17C022-7635-44C7-B431-DE9802520166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24DE5B01-4C42-45D3-9854-6883CDBB3C45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0D2ACC8C-6C55-4EA9-9AF6-D8EFABE87BD1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28" name="TextShape 2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A690ABD6-2BC0-4F85-8BA4-4B57A6D98812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E8940A8A-AC7A-41B0-A214-96E4F960EC3E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C3E7614C-4A68-4F04-ADA5-BB7B1F372B3D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59D54E18-1E17-4978-BC45-AA1FAB666B7F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1475640" y="274680"/>
            <a:ext cx="721080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1475640" y="274680"/>
            <a:ext cx="721080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628640"/>
            <a:ext cx="7772040" cy="19713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Click to edit Master title style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Line 2"/>
          <p:cNvSpPr/>
          <p:nvPr/>
        </p:nvSpPr>
        <p:spPr>
          <a:xfrm>
            <a:off x="0" y="1285560"/>
            <a:ext cx="8572320" cy="18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1403280" y="332640"/>
            <a:ext cx="7089480" cy="791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730e00"/>
                </a:solidFill>
                <a:latin typeface="Calibri"/>
              </a:rPr>
              <a:t>Počítačové sítě a operační systémy 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3" name="Picture 2" descr=""/>
          <p:cNvPicPr/>
          <p:nvPr/>
        </p:nvPicPr>
        <p:blipFill>
          <a:blip r:embed="rId2"/>
          <a:stretch/>
        </p:blipFill>
        <p:spPr>
          <a:xfrm>
            <a:off x="428760" y="214200"/>
            <a:ext cx="974520" cy="955440"/>
          </a:xfrm>
          <a:prstGeom prst="rect">
            <a:avLst/>
          </a:prstGeom>
          <a:ln>
            <a:noFill/>
          </a:ln>
        </p:spPr>
      </p:pic>
      <p:sp>
        <p:nvSpPr>
          <p:cNvPr id="4" name="Line 4"/>
          <p:cNvSpPr/>
          <p:nvPr/>
        </p:nvSpPr>
        <p:spPr>
          <a:xfrm>
            <a:off x="0" y="6381000"/>
            <a:ext cx="9144000" cy="18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CustomShape 5"/>
          <p:cNvSpPr/>
          <p:nvPr/>
        </p:nvSpPr>
        <p:spPr>
          <a:xfrm>
            <a:off x="6228360" y="6453360"/>
            <a:ext cx="24933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r">
              <a:lnSpc>
                <a:spcPct val="100000"/>
              </a:lnSpc>
            </a:pPr>
            <a:r>
              <a:rPr b="0" lang="en-US" sz="1600" spc="-1" strike="noStrike">
                <a:solidFill>
                  <a:srgbClr val="730e00"/>
                </a:solidFill>
                <a:latin typeface="Calibri"/>
              </a:rPr>
              <a:t>Jaromír Plhák, </a:t>
            </a:r>
            <a:fld id="{CF2BA6F5-2CB1-48D0-A13A-9C02CB71FEF1}" type="datetime">
              <a:rPr b="0" lang="en-US" sz="1600" spc="-1" strike="noStrike">
                <a:solidFill>
                  <a:srgbClr val="730e00"/>
                </a:solidFill>
                <a:latin typeface="Calibri"/>
              </a:rPr>
              <a:t>2/5/18</a:t>
            </a:fld>
            <a:endParaRPr b="0" lang="en-US" sz="1600" spc="-1" strike="noStrike">
              <a:latin typeface="Arial"/>
            </a:endParaRPr>
          </a:p>
        </p:txBody>
      </p:sp>
      <p:sp>
        <p:nvSpPr>
          <p:cNvPr id="6" name="CustomShape 6"/>
          <p:cNvSpPr/>
          <p:nvPr/>
        </p:nvSpPr>
        <p:spPr>
          <a:xfrm>
            <a:off x="494280" y="6453360"/>
            <a:ext cx="82274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730e00"/>
                </a:solidFill>
                <a:latin typeface="Calibri"/>
              </a:rPr>
              <a:t>PB169 Počítačové sítě a operační systémy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475640" y="274680"/>
            <a:ext cx="721080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Click to edit Master title style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6" name="Picture 2" descr=""/>
          <p:cNvPicPr/>
          <p:nvPr/>
        </p:nvPicPr>
        <p:blipFill>
          <a:blip r:embed="rId2"/>
          <a:stretch/>
        </p:blipFill>
        <p:spPr>
          <a:xfrm>
            <a:off x="428760" y="404640"/>
            <a:ext cx="974520" cy="955440"/>
          </a:xfrm>
          <a:prstGeom prst="rect">
            <a:avLst/>
          </a:prstGeom>
          <a:ln>
            <a:noFill/>
          </a:ln>
        </p:spPr>
      </p:pic>
      <p:sp>
        <p:nvSpPr>
          <p:cNvPr id="47" name="Line 3"/>
          <p:cNvSpPr/>
          <p:nvPr/>
        </p:nvSpPr>
        <p:spPr>
          <a:xfrm>
            <a:off x="0" y="6453000"/>
            <a:ext cx="9144000" cy="18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4"/>
          <p:cNvSpPr/>
          <p:nvPr/>
        </p:nvSpPr>
        <p:spPr>
          <a:xfrm>
            <a:off x="495360" y="6487200"/>
            <a:ext cx="37540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730e00"/>
                </a:solidFill>
                <a:latin typeface="Calibri"/>
              </a:rPr>
              <a:t>PB169 Počítačové sítě a operační systémy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49" name="CustomShape 5"/>
          <p:cNvSpPr/>
          <p:nvPr/>
        </p:nvSpPr>
        <p:spPr>
          <a:xfrm>
            <a:off x="494280" y="6453360"/>
            <a:ext cx="82274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r">
              <a:lnSpc>
                <a:spcPct val="100000"/>
              </a:lnSpc>
            </a:pPr>
            <a:r>
              <a:rPr b="0" lang="en-US" sz="1600" spc="-1" strike="noStrike">
                <a:solidFill>
                  <a:srgbClr val="730e00"/>
                </a:solidFill>
                <a:latin typeface="Calibri"/>
              </a:rPr>
              <a:t>Snímek </a:t>
            </a:r>
            <a:fld id="{BCE57700-F3E9-4E1F-9E4A-3970192C58CF}" type="slidenum">
              <a:rPr b="0" lang="en-US" sz="1600" spc="-1" strike="noStrike">
                <a:solidFill>
                  <a:srgbClr val="730e00"/>
                </a:solidFill>
                <a:latin typeface="Calibri"/>
              </a:rPr>
              <a:t>&lt;number&gt;</a:t>
            </a:fld>
            <a:r>
              <a:rPr b="0" lang="en-US" sz="1600" spc="-1" strike="noStrike">
                <a:solidFill>
                  <a:srgbClr val="730e00"/>
                </a:solidFill>
                <a:latin typeface="Calibri"/>
              </a:rPr>
              <a:t> z 52 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0" name="Line 6"/>
          <p:cNvSpPr/>
          <p:nvPr/>
        </p:nvSpPr>
        <p:spPr>
          <a:xfrm>
            <a:off x="-36360" y="1482840"/>
            <a:ext cx="8572320" cy="18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s://www.virtualbox.org/" TargetMode="External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://www.virtualnipc.cz/oracle-vm-virtualbox-3-instalace-windows-7-do-virtualniho-pocitace-2125" TargetMode="External"/><Relationship Id="rId2" Type="http://schemas.openxmlformats.org/officeDocument/2006/relationships/hyperlink" Target="https://www.fi.muni.cz/tech/win/msdnaa.xhtml" TargetMode="External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685800" y="1628640"/>
            <a:ext cx="4797000" cy="1800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Cvičení 1 -</a:t>
            </a:r>
            <a:br/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Instalace Windows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Line 2"/>
          <p:cNvSpPr/>
          <p:nvPr/>
        </p:nvSpPr>
        <p:spPr>
          <a:xfrm>
            <a:off x="0" y="1268280"/>
            <a:ext cx="8572320" cy="144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4" name="Obrázek 3" descr=""/>
          <p:cNvPicPr/>
          <p:nvPr/>
        </p:nvPicPr>
        <p:blipFill>
          <a:blip r:embed="rId1"/>
          <a:stretch/>
        </p:blipFill>
        <p:spPr>
          <a:xfrm>
            <a:off x="5508000" y="1700640"/>
            <a:ext cx="3442680" cy="4244400"/>
          </a:xfrm>
          <a:prstGeom prst="rect">
            <a:avLst/>
          </a:prstGeom>
          <a:ln>
            <a:noFill/>
          </a:ln>
        </p:spPr>
      </p:pic>
      <p:sp>
        <p:nvSpPr>
          <p:cNvPr id="95" name="CustomShape 3"/>
          <p:cNvSpPr/>
          <p:nvPr/>
        </p:nvSpPr>
        <p:spPr>
          <a:xfrm>
            <a:off x="1331640" y="4437000"/>
            <a:ext cx="3456000" cy="106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Jaromír Plhák</a:t>
            </a: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3200" spc="-1" strike="noStrike">
                <a:solidFill>
                  <a:srgbClr val="002060"/>
                </a:solidFill>
                <a:latin typeface="Calibri"/>
              </a:rPr>
              <a:t>xplhak@fi.muni.cz</a:t>
            </a:r>
            <a:endParaRPr b="0" lang="en-US" sz="3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Příkazový řádek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457200" y="1600200"/>
            <a:ext cx="8229240" cy="4564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Dva režimy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Uživatelský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Administrátorský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dir, cd, where, copy, mkdir, echo, more, del, &gt;, &gt;&gt;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Nápověda pomocí /? (například cd /?)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Co uvedené příkazy dělají?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Cesta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Absolutní - poloha souboru na disku bez ohledu na aktuální adresář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Relativní - poloha souboru vzhledem k zadanému adresáři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Pozn. Při vkládání cesty lze použít klávesu TAB pro doplnění zbývající části jména souboru/adresáře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Úkol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Vytvořte složku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Temp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Vytvořte podsložku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Test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V adresáři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C:\Temp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vytvořte soubor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text.txt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obsahující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text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„ahoj\nčlověče“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Ovládací panely -- Hodiny, jazyk a země či oblast -- Jazyk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Pomocí konzole zkopírujte soubor text.txt do složky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C:\Temp\Test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a smažte ho na původním umístění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(můžete použít i příkaz pro přesun)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Nalezněte všechny soubory s příponou .txt, které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začínají na písmeno kdekoliv ve Vašich Dokumentech a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uložte cestu k nim do souboru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text_files.txt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Podmínky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Povinná účast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Maximálně dvě neomluvené neúčasti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Očekává se aktivní práce na zadaných úkolech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Virtualizace a virtuální stroje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Virtualizace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Metoda, která nám umožnuje nahlížet na jednu fyzickou entitu jako na více logických entit, či naopak slučovat více fyzických entit do jednoho virtuálního celku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Systémová virtualizace v naší interpretaci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Virtualizace architektury počítače umožňující souběžnou realizaci (běh) více virtuálních, hostovaných systémů na jednom fyzickém, hostitelském systému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Dva pohledy na princip virtualizace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2" name="Picture 2" descr=""/>
          <p:cNvPicPr/>
          <p:nvPr/>
        </p:nvPicPr>
        <p:blipFill>
          <a:blip r:embed="rId1"/>
          <a:stretch/>
        </p:blipFill>
        <p:spPr>
          <a:xfrm>
            <a:off x="395640" y="1556640"/>
            <a:ext cx="8280360" cy="48542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Oracle VM VirtualBox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 u="sng">
                <a:solidFill>
                  <a:srgbClr val="d26900"/>
                </a:solidFill>
                <a:uFillTx/>
                <a:latin typeface="Calibri"/>
                <a:hlinkClick r:id="rId1"/>
              </a:rPr>
              <a:t>https://www.virtualbox.org/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Multiplatformní virtualizační nástroj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Dostupný jak pro Linux/Unix tak pro Windows a Mac OS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Jeho uživatelské rozhraní a funkcionalita je velmi podobná Microsoft Virtual PC 2007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Podporuje více jazyků, hardwarovou virtualizaci a připojování USB zařízení z hostitelského systému do virtuálního stroje.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VirtualBox instalace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Na fakultě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Instalována verze 5.1.14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Změnit v Soubor -&gt; Předvolby -&gt; Výchozí složka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C:\temp\&lt;vas_login&gt;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Budete používat stále stejný počítač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Operační paměť nastavte na 4 GB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Při vytváření zvolte dynamickou velikost disku s limitem 15 GB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Doma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http://www.virtualnipc.cz/oracle-vm-virtualbox-1-stazeni-a-instalace-2088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Instalace Windows 10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Přibližně jak na to: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 u="sng">
                <a:solidFill>
                  <a:srgbClr val="d26900"/>
                </a:solidFill>
                <a:uFillTx/>
                <a:latin typeface="Calibri"/>
                <a:hlinkClick r:id="rId1"/>
              </a:rPr>
              <a:t>http://www.virtualnipc.cz/oracle-vm-virtualbox-3-instalace-windows-7-do-virtualniho-pocitace-2125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Budeme potřebovat obraz instalačního DVD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Dostupný v ISu ve studijních materiálech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Nebudeme Windows aktivovat, takže není potřeba klíč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 u="sng">
                <a:solidFill>
                  <a:srgbClr val="d26900"/>
                </a:solidFill>
                <a:uFillTx/>
                <a:latin typeface="Calibri"/>
                <a:hlinkClick r:id="rId2"/>
              </a:rPr>
              <a:t>MSDNAA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Základní seznámení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Levé a pravé kliknutí na nabídku &lt;&lt;Start&gt;&gt;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Seznámení: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Úklid dlaždic v nabídky &lt;&lt;Start&gt;&gt;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Vyhledávání přes &lt;&lt;Start&gt;&gt; a zadání požadované aplikace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Centrum akcí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Virtuální plochy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1475640" y="274680"/>
            <a:ext cx="721080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730e00"/>
                </a:solidFill>
                <a:latin typeface="Calibri"/>
              </a:rPr>
              <a:t>Klávesové zkratky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Win + Tab - Virtuální plochy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Win + A - Centrum akcí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Win + D - Zobrazit plochu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Win + E - Průzkumník souborů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Win + I - Nastavení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Win + R - Spustit příkaz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5002</TotalTime>
  <Application>LibreOffice/5.4.4.2$Linux_X86_64 LibreOffice_project/40$Build-2</Application>
  <Words>507</Words>
  <Paragraphs>81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2013-02-10T19:29:29Z</dcterms:created>
  <dc:creator>xplhak</dc:creator>
  <dc:description/>
  <dc:language>en-US</dc:language>
  <cp:lastModifiedBy/>
  <cp:lastPrinted>2016-02-26T10:28:30Z</cp:lastPrinted>
  <dcterms:modified xsi:type="dcterms:W3CDTF">2018-02-05T13:48:43Z</dcterms:modified>
  <cp:revision>623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6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12</vt:i4>
  </property>
</Properties>
</file>