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_rels/notesSlide13.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3.xml.rels" ContentType="application/vnd.openxmlformats-package.relationships+xml"/>
  <Override PartName="/ppt/notesSlides/_rels/notesSlide5.xml.rels" ContentType="application/vnd.openxmlformats-package.relationships+xml"/>
  <Override PartName="/ppt/notesSlides/_rels/notesSlide10.xml.rels" ContentType="application/vnd.openxmlformats-package.relationships+xml"/>
  <Override PartName="/ppt/notesSlides/_rels/notesSlide8.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9.xml.rels" ContentType="application/vnd.openxmlformats-package.relationshi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notesSlides/notesSlide13.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media/image3.jpeg" ContentType="image/jpeg"/>
  <Override PartName="/ppt/media/image1.png" ContentType="image/png"/>
  <Override PartName="/ppt/media/image2.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s/slide14.xml" ContentType="application/vnd.openxmlformats-officedocument.presentationml.slide+xml"/>
  <Override PartName="/ppt/slides/slide13.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9144000" cy="6858000"/>
  <p:notesSz cx="6797675" cy="99266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body"/>
          </p:nvPr>
        </p:nvSpPr>
        <p:spPr>
          <a:xfrm>
            <a:off x="777240" y="4777560"/>
            <a:ext cx="6217560" cy="4525920"/>
          </a:xfrm>
          <a:prstGeom prst="rect">
            <a:avLst/>
          </a:prstGeom>
        </p:spPr>
        <p:txBody>
          <a:bodyPr lIns="0" rIns="0" tIns="0" bIns="0"/>
          <a:p>
            <a:r>
              <a:rPr b="0" lang="en-US" sz="2000" spc="-1" strike="noStrike">
                <a:latin typeface="Arial"/>
              </a:rPr>
              <a:t>Click to edit the notes format</a:t>
            </a:r>
            <a:endParaRPr b="0" lang="en-US" sz="2000" spc="-1" strike="noStrike">
              <a:latin typeface="Arial"/>
            </a:endParaRPr>
          </a:p>
        </p:txBody>
      </p:sp>
      <p:sp>
        <p:nvSpPr>
          <p:cNvPr id="88" name="PlaceHolder 2"/>
          <p:cNvSpPr>
            <a:spLocks noGrp="1"/>
          </p:cNvSpPr>
          <p:nvPr>
            <p:ph type="hdr"/>
          </p:nvPr>
        </p:nvSpPr>
        <p:spPr>
          <a:xfrm>
            <a:off x="0" y="0"/>
            <a:ext cx="3372840" cy="502560"/>
          </a:xfrm>
          <a:prstGeom prst="rect">
            <a:avLst/>
          </a:prstGeom>
        </p:spPr>
        <p:txBody>
          <a:bodyPr lIns="0" rIns="0" tIns="0" bIns="0"/>
          <a:p>
            <a:r>
              <a:rPr b="0" lang="en-US" sz="1400" spc="-1" strike="noStrike">
                <a:latin typeface="Times New Roman"/>
              </a:rPr>
              <a:t> </a:t>
            </a:r>
            <a:endParaRPr b="0" lang="en-US" sz="1400" spc="-1" strike="noStrike">
              <a:latin typeface="Times New Roman"/>
            </a:endParaRPr>
          </a:p>
        </p:txBody>
      </p:sp>
      <p:sp>
        <p:nvSpPr>
          <p:cNvPr id="89" name="PlaceHolder 3"/>
          <p:cNvSpPr>
            <a:spLocks noGrp="1"/>
          </p:cNvSpPr>
          <p:nvPr>
            <p:ph type="dt"/>
          </p:nvPr>
        </p:nvSpPr>
        <p:spPr>
          <a:xfrm>
            <a:off x="4399200" y="0"/>
            <a:ext cx="3372840" cy="502560"/>
          </a:xfrm>
          <a:prstGeom prst="rect">
            <a:avLst/>
          </a:prstGeom>
        </p:spPr>
        <p:txBody>
          <a:bodyPr lIns="0" rIns="0" tIns="0" bIns="0"/>
          <a:p>
            <a:pPr algn="r"/>
            <a:r>
              <a:rPr b="0" lang="en-US" sz="1400" spc="-1" strike="noStrike">
                <a:latin typeface="Times New Roman"/>
              </a:rPr>
              <a:t> </a:t>
            </a:r>
            <a:endParaRPr b="0" lang="en-US" sz="1400" spc="-1" strike="noStrike">
              <a:latin typeface="Times New Roman"/>
            </a:endParaRPr>
          </a:p>
        </p:txBody>
      </p:sp>
      <p:sp>
        <p:nvSpPr>
          <p:cNvPr id="90" name="PlaceHolder 4"/>
          <p:cNvSpPr>
            <a:spLocks noGrp="1"/>
          </p:cNvSpPr>
          <p:nvPr>
            <p:ph type="ftr"/>
          </p:nvPr>
        </p:nvSpPr>
        <p:spPr>
          <a:xfrm>
            <a:off x="0" y="9555480"/>
            <a:ext cx="3372840" cy="502560"/>
          </a:xfrm>
          <a:prstGeom prst="rect">
            <a:avLst/>
          </a:prstGeom>
        </p:spPr>
        <p:txBody>
          <a:bodyPr lIns="0" rIns="0" tIns="0" bIns="0" anchor="b"/>
          <a:p>
            <a:r>
              <a:rPr b="0" lang="en-US" sz="1400" spc="-1" strike="noStrike">
                <a:latin typeface="Times New Roman"/>
              </a:rPr>
              <a:t> </a:t>
            </a:r>
            <a:endParaRPr b="0" lang="en-US" sz="1400" spc="-1" strike="noStrike">
              <a:latin typeface="Times New Roman"/>
            </a:endParaRPr>
          </a:p>
        </p:txBody>
      </p:sp>
      <p:sp>
        <p:nvSpPr>
          <p:cNvPr id="91" name="PlaceHolder 5"/>
          <p:cNvSpPr>
            <a:spLocks noGrp="1"/>
          </p:cNvSpPr>
          <p:nvPr>
            <p:ph type="sldNum"/>
          </p:nvPr>
        </p:nvSpPr>
        <p:spPr>
          <a:xfrm>
            <a:off x="4399200" y="9555480"/>
            <a:ext cx="3372840" cy="502560"/>
          </a:xfrm>
          <a:prstGeom prst="rect">
            <a:avLst/>
          </a:prstGeom>
        </p:spPr>
        <p:txBody>
          <a:bodyPr lIns="0" rIns="0" tIns="0" bIns="0" anchor="b"/>
          <a:p>
            <a:pPr algn="r"/>
            <a:fld id="{42A2BB43-7810-49A6-B612-0C0531F8E155}" type="slidenum">
              <a:rPr b="0" lang="en-US" sz="1400" spc="-1" strike="noStrike">
                <a:latin typeface="Times New Roman"/>
              </a:rPr>
              <a:t>1</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body"/>
          </p:nvPr>
        </p:nvSpPr>
        <p:spPr>
          <a:xfrm>
            <a:off x="679680" y="4715280"/>
            <a:ext cx="5437800" cy="4466520"/>
          </a:xfrm>
          <a:prstGeom prst="rect">
            <a:avLst/>
          </a:prstGeom>
        </p:spPr>
        <p:txBody>
          <a:bodyPr/>
          <a:p>
            <a:r>
              <a:rPr b="0" lang="en-US" sz="2000" spc="-1" strike="noStrike">
                <a:latin typeface="Arial"/>
              </a:rPr>
              <a:t>/etc/rc.d/init/xxx start|stop|reload|restart</a:t>
            </a:r>
            <a:endParaRPr b="0" lang="en-US" sz="2000" spc="-1" strike="noStrike">
              <a:latin typeface="Arial"/>
            </a:endParaRPr>
          </a:p>
          <a:p>
            <a:r>
              <a:rPr b="0" lang="en-US" sz="2000" spc="-1" strike="noStrike">
                <a:latin typeface="Arial"/>
              </a:rPr>
              <a:t>ntsysv</a:t>
            </a:r>
            <a:endParaRPr b="0" lang="en-US" sz="2000" spc="-1" strike="noStrike">
              <a:latin typeface="Arial"/>
            </a:endParaRPr>
          </a:p>
          <a:p>
            <a:r>
              <a:rPr b="0" lang="en-US" sz="2000" spc="-1" strike="noStrike">
                <a:latin typeface="Arial"/>
              </a:rPr>
              <a:t>chkconfig</a:t>
            </a:r>
            <a:endParaRPr b="0" lang="en-US" sz="2000" spc="-1" strike="noStrike">
              <a:latin typeface="Arial"/>
            </a:endParaRPr>
          </a:p>
        </p:txBody>
      </p:sp>
      <p:sp>
        <p:nvSpPr>
          <p:cNvPr id="121" name="TextShape 2"/>
          <p:cNvSpPr txBox="1"/>
          <p:nvPr/>
        </p:nvSpPr>
        <p:spPr>
          <a:xfrm>
            <a:off x="3850560" y="9428760"/>
            <a:ext cx="2945160" cy="496080"/>
          </a:xfrm>
          <a:prstGeom prst="rect">
            <a:avLst/>
          </a:prstGeom>
          <a:noFill/>
          <a:ln>
            <a:noFill/>
          </a:ln>
        </p:spPr>
        <p:txBody>
          <a:bodyPr anchor="b"/>
          <a:p>
            <a:pPr algn="r">
              <a:lnSpc>
                <a:spcPct val="100000"/>
              </a:lnSpc>
            </a:pPr>
            <a:fld id="{E933D2C7-F972-4A21-B331-C7E06236FAE8}"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body"/>
          </p:nvPr>
        </p:nvSpPr>
        <p:spPr>
          <a:xfrm>
            <a:off x="679680" y="4715280"/>
            <a:ext cx="5437800" cy="4466520"/>
          </a:xfrm>
          <a:prstGeom prst="rect">
            <a:avLst/>
          </a:prstGeom>
        </p:spPr>
        <p:txBody>
          <a:bodyPr/>
          <a:p>
            <a:r>
              <a:rPr b="0" lang="en-US" sz="1200" spc="-1" strike="noStrike">
                <a:solidFill>
                  <a:srgbClr val="000000"/>
                </a:solidFill>
                <a:latin typeface="+mn-lt"/>
                <a:ea typeface="+mn-ea"/>
              </a:rPr>
              <a:t>http://www.thegeekstuff.com/2012/08/fsck-command-examples/</a:t>
            </a:r>
            <a:endParaRPr b="0" lang="en-US" sz="1200" spc="-1" strike="noStrike">
              <a:latin typeface="Arial"/>
            </a:endParaRPr>
          </a:p>
        </p:txBody>
      </p:sp>
      <p:sp>
        <p:nvSpPr>
          <p:cNvPr id="131" name="TextShape 2"/>
          <p:cNvSpPr txBox="1"/>
          <p:nvPr/>
        </p:nvSpPr>
        <p:spPr>
          <a:xfrm>
            <a:off x="3850560" y="9428760"/>
            <a:ext cx="2945160" cy="496080"/>
          </a:xfrm>
          <a:prstGeom prst="rect">
            <a:avLst/>
          </a:prstGeom>
          <a:noFill/>
          <a:ln>
            <a:noFill/>
          </a:ln>
        </p:spPr>
        <p:txBody>
          <a:bodyPr anchor="b"/>
          <a:p>
            <a:pPr algn="r">
              <a:lnSpc>
                <a:spcPct val="100000"/>
              </a:lnSpc>
            </a:pPr>
            <a:fld id="{8E2ED071-394A-499B-88A5-099D3B7EE50C}"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body"/>
          </p:nvPr>
        </p:nvSpPr>
        <p:spPr>
          <a:xfrm>
            <a:off x="679680" y="4715280"/>
            <a:ext cx="5437800" cy="4466520"/>
          </a:xfrm>
          <a:prstGeom prst="rect">
            <a:avLst/>
          </a:prstGeom>
        </p:spPr>
        <p:txBody>
          <a:bodyPr/>
          <a:p>
            <a:r>
              <a:rPr b="0" lang="en-US" sz="2000" spc="-1" strike="noStrike">
                <a:latin typeface="Arial"/>
              </a:rPr>
              <a:t>(treba hdparm)</a:t>
            </a:r>
            <a:endParaRPr b="0" lang="en-US" sz="2000" spc="-1" strike="noStrike">
              <a:latin typeface="Arial"/>
            </a:endParaRPr>
          </a:p>
          <a:p>
            <a:r>
              <a:rPr b="0" lang="en-US" sz="2000" spc="-1" strike="noStrike">
                <a:latin typeface="Arial"/>
              </a:rPr>
              <a:t>fdisk -l</a:t>
            </a:r>
            <a:endParaRPr b="0" lang="en-US" sz="2000" spc="-1" strike="noStrike">
              <a:latin typeface="Arial"/>
            </a:endParaRPr>
          </a:p>
        </p:txBody>
      </p:sp>
      <p:sp>
        <p:nvSpPr>
          <p:cNvPr id="133" name="TextShape 2"/>
          <p:cNvSpPr txBox="1"/>
          <p:nvPr/>
        </p:nvSpPr>
        <p:spPr>
          <a:xfrm>
            <a:off x="3850560" y="9428760"/>
            <a:ext cx="2945160" cy="496080"/>
          </a:xfrm>
          <a:prstGeom prst="rect">
            <a:avLst/>
          </a:prstGeom>
          <a:noFill/>
          <a:ln>
            <a:noFill/>
          </a:ln>
        </p:spPr>
        <p:txBody>
          <a:bodyPr anchor="b"/>
          <a:p>
            <a:pPr algn="r">
              <a:lnSpc>
                <a:spcPct val="100000"/>
              </a:lnSpc>
            </a:pPr>
            <a:fld id="{E4033923-F3D5-42C9-BF5F-1F6B48BB2471}"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body"/>
          </p:nvPr>
        </p:nvSpPr>
        <p:spPr>
          <a:xfrm>
            <a:off x="679680" y="4715280"/>
            <a:ext cx="5437800" cy="4466520"/>
          </a:xfrm>
          <a:prstGeom prst="rect">
            <a:avLst/>
          </a:prstGeom>
        </p:spPr>
        <p:txBody>
          <a:bodyPr/>
          <a:p>
            <a:r>
              <a:rPr b="0" lang="en-US" sz="1200" spc="-1" strike="noStrike">
                <a:solidFill>
                  <a:srgbClr val="000000"/>
                </a:solidFill>
                <a:latin typeface="+mn-lt"/>
                <a:ea typeface="+mn-ea"/>
              </a:rPr>
              <a:t>Úlohu odešleme na pozadí kombinací kláves CTRL-Z. Úloha odeslaná na pozadí tímto způsobem je pozastavená, takže chceme-li ji pustit, musíme použít příkaz </a:t>
            </a:r>
            <a:r>
              <a:rPr b="0" lang="en-US" sz="2000" spc="-1" strike="noStrike">
                <a:solidFill>
                  <a:srgbClr val="000000"/>
                </a:solidFill>
                <a:latin typeface="+mn-lt"/>
                <a:ea typeface="+mn-ea"/>
              </a:rPr>
              <a:t>bg</a:t>
            </a:r>
            <a:r>
              <a:rPr b="0" lang="en-US" sz="1200" spc="-1" strike="noStrike">
                <a:solidFill>
                  <a:srgbClr val="000000"/>
                </a:solidFill>
                <a:latin typeface="+mn-lt"/>
                <a:ea typeface="+mn-ea"/>
              </a:rPr>
              <a:t>.</a:t>
            </a:r>
            <a:endParaRPr b="0" lang="en-US" sz="1200" spc="-1" strike="noStrike">
              <a:latin typeface="Arial"/>
            </a:endParaRPr>
          </a:p>
          <a:p>
            <a:br/>
            <a:r>
              <a:rPr b="0" lang="en-US" sz="2000" spc="-1" strike="noStrike">
                <a:solidFill>
                  <a:srgbClr val="000000"/>
                </a:solidFill>
                <a:latin typeface="+mn-lt"/>
                <a:ea typeface="+mn-ea"/>
              </a:rPr>
              <a:t>$ sleep 100</a:t>
            </a:r>
            <a:endParaRPr b="0" lang="en-US" sz="2000" spc="-1" strike="noStrike">
              <a:latin typeface="Arial"/>
            </a:endParaRPr>
          </a:p>
          <a:p>
            <a:r>
              <a:rPr b="0" lang="en-US" sz="2000" spc="-1" strike="noStrike">
                <a:solidFill>
                  <a:srgbClr val="000000"/>
                </a:solidFill>
                <a:latin typeface="+mn-lt"/>
                <a:ea typeface="+mn-ea"/>
              </a:rPr>
              <a:t>^Z</a:t>
            </a:r>
            <a:endParaRPr b="0" lang="en-US" sz="2000" spc="-1" strike="noStrike">
              <a:latin typeface="Arial"/>
            </a:endParaRPr>
          </a:p>
          <a:p>
            <a:r>
              <a:rPr b="0" lang="en-US" sz="2000" spc="-1" strike="noStrike">
                <a:solidFill>
                  <a:srgbClr val="000000"/>
                </a:solidFill>
                <a:latin typeface="+mn-lt"/>
                <a:ea typeface="+mn-ea"/>
              </a:rPr>
              <a:t>[1]+ Pozastaven sleep 100</a:t>
            </a:r>
            <a:endParaRPr b="0" lang="en-US" sz="2000" spc="-1" strike="noStrike">
              <a:latin typeface="Arial"/>
            </a:endParaRPr>
          </a:p>
          <a:p>
            <a:r>
              <a:rPr b="0" lang="en-US" sz="2000" spc="-1" strike="noStrike">
                <a:solidFill>
                  <a:srgbClr val="000000"/>
                </a:solidFill>
                <a:latin typeface="+mn-lt"/>
                <a:ea typeface="+mn-ea"/>
              </a:rPr>
              <a:t>$ bg</a:t>
            </a:r>
            <a:endParaRPr b="0" lang="en-US" sz="2000" spc="-1" strike="noStrike">
              <a:latin typeface="Arial"/>
            </a:endParaRPr>
          </a:p>
          <a:p>
            <a:r>
              <a:rPr b="0" lang="en-US" sz="2000" spc="-1" strike="noStrike">
                <a:solidFill>
                  <a:srgbClr val="000000"/>
                </a:solidFill>
                <a:latin typeface="+mn-lt"/>
                <a:ea typeface="+mn-ea"/>
              </a:rPr>
              <a:t>[1]+ sleep 100 &amp;</a:t>
            </a:r>
            <a:endParaRPr b="0" lang="en-US" sz="2000" spc="-1" strike="noStrike">
              <a:latin typeface="Arial"/>
            </a:endParaRPr>
          </a:p>
          <a:p>
            <a:r>
              <a:rPr b="0" lang="en-US" sz="2000" spc="-1" strike="noStrike">
                <a:solidFill>
                  <a:srgbClr val="000000"/>
                </a:solidFill>
                <a:latin typeface="+mn-lt"/>
                <a:ea typeface="+mn-ea"/>
              </a:rPr>
              <a:t>$</a:t>
            </a:r>
            <a:endParaRPr b="0" lang="en-US" sz="2000" spc="-1" strike="noStrike">
              <a:latin typeface="Arial"/>
            </a:endParaRPr>
          </a:p>
          <a:p>
            <a:r>
              <a:rPr b="0" lang="en-US" sz="2000" spc="-1" strike="noStrike">
                <a:solidFill>
                  <a:srgbClr val="000000"/>
                </a:solidFill>
                <a:latin typeface="+mn-lt"/>
                <a:ea typeface="+mn-ea"/>
              </a:rPr>
              <a:t>[1]+ Dokonán sleep 100</a:t>
            </a:r>
            <a:endParaRPr b="0" lang="en-US" sz="2000" spc="-1" strike="noStrike">
              <a:latin typeface="Arial"/>
            </a:endParaRPr>
          </a:p>
          <a:p>
            <a:endParaRPr b="0" lang="en-US" sz="2000" spc="-1" strike="noStrike">
              <a:latin typeface="Arial"/>
            </a:endParaRPr>
          </a:p>
          <a:p>
            <a:r>
              <a:rPr b="0" lang="en-US" sz="1200" spc="-1" strike="noStrike">
                <a:solidFill>
                  <a:srgbClr val="000000"/>
                </a:solidFill>
                <a:latin typeface="+mn-lt"/>
                <a:ea typeface="+mn-ea"/>
              </a:rPr>
              <a:t>Mimo příkaz bg, kterým spustíme úlohu pozastavenou na pozadí, můžeme svůj spuštěný program příkazem fg z pozadí vylovit a poslat opět na povelovou řádku, do popředí:</a:t>
            </a:r>
            <a:endParaRPr b="0" lang="en-US" sz="1200" spc="-1" strike="noStrike">
              <a:latin typeface="Arial"/>
            </a:endParaRPr>
          </a:p>
          <a:p>
            <a:r>
              <a:rPr b="0" lang="en-US" sz="2000" spc="-1" strike="noStrike">
                <a:solidFill>
                  <a:srgbClr val="000000"/>
                </a:solidFill>
                <a:latin typeface="+mn-lt"/>
                <a:ea typeface="+mn-ea"/>
              </a:rPr>
              <a:t>$ sleep 100</a:t>
            </a:r>
            <a:endParaRPr b="0" lang="en-US" sz="2000" spc="-1" strike="noStrike">
              <a:latin typeface="Arial"/>
            </a:endParaRPr>
          </a:p>
          <a:p>
            <a:r>
              <a:rPr b="0" lang="en-US" sz="2000" spc="-1" strike="noStrike">
                <a:solidFill>
                  <a:srgbClr val="000000"/>
                </a:solidFill>
                <a:latin typeface="+mn-lt"/>
                <a:ea typeface="+mn-ea"/>
              </a:rPr>
              <a:t>^Z</a:t>
            </a:r>
            <a:endParaRPr b="0" lang="en-US" sz="2000" spc="-1" strike="noStrike">
              <a:latin typeface="Arial"/>
            </a:endParaRPr>
          </a:p>
          <a:p>
            <a:r>
              <a:rPr b="0" lang="en-US" sz="2000" spc="-1" strike="noStrike">
                <a:solidFill>
                  <a:srgbClr val="000000"/>
                </a:solidFill>
                <a:latin typeface="+mn-lt"/>
                <a:ea typeface="+mn-ea"/>
              </a:rPr>
              <a:t>$ fg</a:t>
            </a:r>
            <a:endParaRPr b="0" lang="en-US" sz="2000" spc="-1" strike="noStrike">
              <a:latin typeface="Arial"/>
            </a:endParaRPr>
          </a:p>
          <a:p>
            <a:r>
              <a:rPr b="0" lang="en-US" sz="2000" spc="-1" strike="noStrike">
                <a:solidFill>
                  <a:srgbClr val="000000"/>
                </a:solidFill>
                <a:latin typeface="+mn-lt"/>
                <a:ea typeface="+mn-ea"/>
              </a:rPr>
              <a:t>sleep 100</a:t>
            </a:r>
            <a:endParaRPr b="0" lang="en-US" sz="2000" spc="-1" strike="noStrike">
              <a:latin typeface="Arial"/>
            </a:endParaRPr>
          </a:p>
          <a:p>
            <a:r>
              <a:rPr b="0" lang="en-US" sz="2000" spc="-1" strike="noStrike">
                <a:solidFill>
                  <a:srgbClr val="000000"/>
                </a:solidFill>
                <a:latin typeface="+mn-lt"/>
                <a:ea typeface="+mn-ea"/>
              </a:rPr>
              <a:t>$</a:t>
            </a:r>
            <a:endParaRPr b="0" lang="en-US" sz="2000" spc="-1" strike="noStrike">
              <a:latin typeface="Arial"/>
            </a:endParaRPr>
          </a:p>
          <a:p>
            <a:endParaRPr b="0" lang="en-US" sz="2000" spc="-1" strike="noStrike">
              <a:latin typeface="Arial"/>
            </a:endParaRPr>
          </a:p>
          <a:p>
            <a:r>
              <a:rPr b="0" lang="en-US" sz="1200" spc="-1" strike="noStrike">
                <a:solidFill>
                  <a:srgbClr val="000000"/>
                </a:solidFill>
                <a:latin typeface="+mn-lt"/>
                <a:ea typeface="+mn-ea"/>
              </a:rPr>
              <a:t>Úlohu lze odeslat na pozadí i přímo, bez nutnosti mačkat kombinaci CTRL-Z, uvedením znaku </a:t>
            </a:r>
            <a:r>
              <a:rPr b="0" lang="en-US" sz="2000" spc="-1" strike="noStrike">
                <a:solidFill>
                  <a:srgbClr val="000000"/>
                </a:solidFill>
                <a:latin typeface="+mn-lt"/>
                <a:ea typeface="+mn-ea"/>
              </a:rPr>
              <a:t>&amp;</a:t>
            </a:r>
            <a:r>
              <a:rPr b="0" lang="en-US" sz="1200" spc="-1" strike="noStrike">
                <a:solidFill>
                  <a:srgbClr val="000000"/>
                </a:solidFill>
                <a:latin typeface="+mn-lt"/>
                <a:ea typeface="+mn-ea"/>
              </a:rPr>
              <a:t> (ampersand) na konci řádku s příkazem.</a:t>
            </a:r>
            <a:endParaRPr b="0" lang="en-US" sz="1200" spc="-1" strike="noStrike">
              <a:latin typeface="Arial"/>
            </a:endParaRPr>
          </a:p>
          <a:p>
            <a:endParaRPr b="0" lang="en-US" sz="1200" spc="-1" strike="noStrike">
              <a:latin typeface="Arial"/>
            </a:endParaRPr>
          </a:p>
          <a:p>
            <a:r>
              <a:rPr b="0" lang="en-US" sz="2000" spc="-1" strike="noStrike">
                <a:solidFill>
                  <a:srgbClr val="000000"/>
                </a:solidFill>
                <a:latin typeface="+mn-lt"/>
                <a:ea typeface="+mn-ea"/>
              </a:rPr>
              <a:t>$ sleep 100 &amp;</a:t>
            </a:r>
            <a:endParaRPr b="0" lang="en-US" sz="2000" spc="-1" strike="noStrike">
              <a:latin typeface="Arial"/>
            </a:endParaRPr>
          </a:p>
          <a:p>
            <a:r>
              <a:rPr b="0" lang="en-US" sz="2000" spc="-1" strike="noStrike">
                <a:solidFill>
                  <a:srgbClr val="000000"/>
                </a:solidFill>
                <a:latin typeface="+mn-lt"/>
                <a:ea typeface="+mn-ea"/>
              </a:rPr>
              <a:t>[1] 26924</a:t>
            </a:r>
            <a:endParaRPr b="0" lang="en-US" sz="2000" spc="-1" strike="noStrike">
              <a:latin typeface="Arial"/>
            </a:endParaRPr>
          </a:p>
          <a:p>
            <a:r>
              <a:rPr b="0" lang="en-US" sz="2000" spc="-1" strike="noStrike">
                <a:solidFill>
                  <a:srgbClr val="000000"/>
                </a:solidFill>
                <a:latin typeface="+mn-lt"/>
                <a:ea typeface="+mn-ea"/>
              </a:rPr>
              <a:t>$ sleep 200 &amp;</a:t>
            </a:r>
            <a:endParaRPr b="0" lang="en-US" sz="2000" spc="-1" strike="noStrike">
              <a:latin typeface="Arial"/>
            </a:endParaRPr>
          </a:p>
          <a:p>
            <a:r>
              <a:rPr b="0" lang="en-US" sz="2000" spc="-1" strike="noStrike">
                <a:solidFill>
                  <a:srgbClr val="000000"/>
                </a:solidFill>
                <a:latin typeface="+mn-lt"/>
                <a:ea typeface="+mn-ea"/>
              </a:rPr>
              <a:t>[2] 26926 $</a:t>
            </a:r>
            <a:endParaRPr b="0" lang="en-US" sz="2000" spc="-1" strike="noStrike">
              <a:latin typeface="Arial"/>
            </a:endParaRPr>
          </a:p>
          <a:p>
            <a:r>
              <a:rPr b="0" lang="en-US" sz="2000" spc="-1" strike="noStrike">
                <a:solidFill>
                  <a:srgbClr val="000000"/>
                </a:solidFill>
                <a:latin typeface="+mn-lt"/>
                <a:ea typeface="+mn-ea"/>
              </a:rPr>
              <a:t>fg %1</a:t>
            </a:r>
            <a:endParaRPr b="0" lang="en-US" sz="2000" spc="-1" strike="noStrike">
              <a:latin typeface="Arial"/>
            </a:endParaRPr>
          </a:p>
          <a:p>
            <a:r>
              <a:rPr b="0" lang="en-US" sz="2000" spc="-1" strike="noStrike">
                <a:solidFill>
                  <a:srgbClr val="000000"/>
                </a:solidFill>
                <a:latin typeface="+mn-lt"/>
                <a:ea typeface="+mn-ea"/>
              </a:rPr>
              <a:t>sleep 100</a:t>
            </a:r>
            <a:endParaRPr b="0" lang="en-US" sz="2000" spc="-1" strike="noStrike">
              <a:latin typeface="Arial"/>
            </a:endParaRPr>
          </a:p>
          <a:p>
            <a:r>
              <a:rPr b="0" lang="en-US" sz="2000" spc="-1" strike="noStrike">
                <a:solidFill>
                  <a:srgbClr val="000000"/>
                </a:solidFill>
                <a:latin typeface="+mn-lt"/>
                <a:ea typeface="+mn-ea"/>
              </a:rPr>
              <a:t>^Z</a:t>
            </a:r>
            <a:endParaRPr b="0" lang="en-US" sz="2000" spc="-1" strike="noStrike">
              <a:latin typeface="Arial"/>
            </a:endParaRPr>
          </a:p>
          <a:p>
            <a:r>
              <a:rPr b="0" lang="en-US" sz="2000" spc="-1" strike="noStrike">
                <a:solidFill>
                  <a:srgbClr val="000000"/>
                </a:solidFill>
                <a:latin typeface="+mn-lt"/>
                <a:ea typeface="+mn-ea"/>
              </a:rPr>
              <a:t>[1]+ Pozastaven sleep 100</a:t>
            </a:r>
            <a:endParaRPr b="0" lang="en-US" sz="2000" spc="-1" strike="noStrike">
              <a:latin typeface="Arial"/>
            </a:endParaRPr>
          </a:p>
          <a:p>
            <a:r>
              <a:rPr b="0" lang="en-US" sz="2000" spc="-1" strike="noStrike">
                <a:solidFill>
                  <a:srgbClr val="000000"/>
                </a:solidFill>
                <a:latin typeface="+mn-lt"/>
                <a:ea typeface="+mn-ea"/>
              </a:rPr>
              <a:t>$ ps</a:t>
            </a:r>
            <a:endParaRPr b="0" lang="en-US" sz="2000" spc="-1" strike="noStrike">
              <a:latin typeface="Arial"/>
            </a:endParaRPr>
          </a:p>
          <a:p>
            <a:r>
              <a:rPr b="0" lang="en-US" sz="2000" spc="-1" strike="noStrike">
                <a:solidFill>
                  <a:srgbClr val="000000"/>
                </a:solidFill>
                <a:latin typeface="+mn-lt"/>
                <a:ea typeface="+mn-ea"/>
              </a:rPr>
              <a:t>$ kill 3120</a:t>
            </a:r>
            <a:endParaRPr b="0" lang="en-US" sz="2000" spc="-1" strike="noStrike">
              <a:latin typeface="Arial"/>
            </a:endParaRPr>
          </a:p>
          <a:p>
            <a:r>
              <a:rPr b="0" lang="en-US" sz="2000" spc="-1" strike="noStrike">
                <a:solidFill>
                  <a:srgbClr val="000000"/>
                </a:solidFill>
                <a:latin typeface="+mn-lt"/>
                <a:ea typeface="+mn-ea"/>
              </a:rPr>
              <a:t>$ kill %3 </a:t>
            </a:r>
            <a:endParaRPr b="0" lang="en-US" sz="2000" spc="-1" strike="noStrike">
              <a:latin typeface="Arial"/>
            </a:endParaRPr>
          </a:p>
          <a:p>
            <a:r>
              <a:rPr b="0" lang="en-US" sz="2000" spc="-1" strike="noStrike">
                <a:solidFill>
                  <a:srgbClr val="000000"/>
                </a:solidFill>
                <a:latin typeface="+mn-lt"/>
                <a:ea typeface="+mn-ea"/>
              </a:rPr>
              <a:t>[1]- Ukončen (SIGTERM) sleep 100</a:t>
            </a:r>
            <a:endParaRPr b="0" lang="en-US" sz="2000" spc="-1" strike="noStrike">
              <a:latin typeface="Arial"/>
            </a:endParaRPr>
          </a:p>
          <a:p>
            <a:endParaRPr b="0" lang="en-US" sz="2000" spc="-1" strike="noStrike">
              <a:latin typeface="Arial"/>
            </a:endParaRPr>
          </a:p>
        </p:txBody>
      </p:sp>
      <p:sp>
        <p:nvSpPr>
          <p:cNvPr id="135" name="TextShape 2"/>
          <p:cNvSpPr txBox="1"/>
          <p:nvPr/>
        </p:nvSpPr>
        <p:spPr>
          <a:xfrm>
            <a:off x="3850560" y="9428760"/>
            <a:ext cx="2945160" cy="496080"/>
          </a:xfrm>
          <a:prstGeom prst="rect">
            <a:avLst/>
          </a:prstGeom>
          <a:noFill/>
          <a:ln>
            <a:noFill/>
          </a:ln>
        </p:spPr>
        <p:txBody>
          <a:bodyPr anchor="b"/>
          <a:p>
            <a:pPr algn="r">
              <a:lnSpc>
                <a:spcPct val="100000"/>
              </a:lnSpc>
            </a:pPr>
            <a:fld id="{89A961A1-7137-42C3-848A-70D5BCFD159F}"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body"/>
          </p:nvPr>
        </p:nvSpPr>
        <p:spPr>
          <a:xfrm>
            <a:off x="679680" y="4715280"/>
            <a:ext cx="5437800" cy="4466520"/>
          </a:xfrm>
          <a:prstGeom prst="rect">
            <a:avLst/>
          </a:prstGeom>
        </p:spPr>
        <p:txBody>
          <a:bodyPr/>
          <a:p>
            <a:r>
              <a:rPr b="1" lang="en-US" sz="2000" spc="-1" strike="noStrike">
                <a:latin typeface="Arial"/>
              </a:rPr>
              <a:t>Swap; top; ps; ps ax; pstree; </a:t>
            </a:r>
            <a:endParaRPr b="0" lang="en-US" sz="2000" spc="-1" strike="noStrike">
              <a:latin typeface="Arial"/>
            </a:endParaRPr>
          </a:p>
          <a:p>
            <a:endParaRPr b="0" lang="en-US" sz="2000" spc="-1" strike="noStrike">
              <a:latin typeface="Arial"/>
            </a:endParaRPr>
          </a:p>
          <a:p>
            <a:r>
              <a:rPr b="0" lang="en-US" sz="2000" spc="-1" strike="noStrike">
                <a:latin typeface="Arial"/>
              </a:rPr>
              <a:t>http://www.linuxsoft.cz/article.php?id_article=409 </a:t>
            </a:r>
            <a:endParaRPr b="0" lang="en-US" sz="2000" spc="-1" strike="noStrike">
              <a:latin typeface="Arial"/>
            </a:endParaRPr>
          </a:p>
          <a:p>
            <a:endParaRPr b="0" lang="en-US" sz="2000" spc="-1" strike="noStrike">
              <a:latin typeface="Arial"/>
            </a:endParaRPr>
          </a:p>
          <a:p>
            <a:r>
              <a:rPr b="1" lang="en-US" sz="2000" spc="-1" strike="noStrike">
                <a:latin typeface="Arial"/>
              </a:rPr>
              <a:t>Swap</a:t>
            </a:r>
            <a:r>
              <a:rPr b="0" lang="en-US" sz="2000" spc="-1" strike="noStrike">
                <a:latin typeface="Arial"/>
              </a:rPr>
              <a:t>: </a:t>
            </a:r>
            <a:r>
              <a:rPr b="0" lang="en-US" sz="1200" spc="-1" strike="noStrike">
                <a:solidFill>
                  <a:srgbClr val="000000"/>
                </a:solidFill>
                <a:latin typeface="+mn-lt"/>
                <a:ea typeface="+mn-ea"/>
              </a:rPr>
              <a:t>serves basically two purposes. It allows the system to continue to operate when physical memory runs out at a performance cost - run out of physical memory without it, you get crashes, lockups, and processes being killed with out of memory errors the second they ask for more memory than the system has. The reduced performance in this case is a symptom of being forced to use it for active processes, rather than a symptom of having too much swap.</a:t>
            </a:r>
            <a:endParaRPr b="0" lang="en-US" sz="1200" spc="-1" strike="noStrike">
              <a:latin typeface="Arial"/>
            </a:endParaRPr>
          </a:p>
          <a:p>
            <a:r>
              <a:rPr b="0" lang="en-US" sz="1200" spc="-1" strike="noStrike">
                <a:solidFill>
                  <a:srgbClr val="000000"/>
                </a:solidFill>
                <a:latin typeface="+mn-lt"/>
                <a:ea typeface="+mn-ea"/>
              </a:rPr>
              <a:t>It also lets physical memory be used more efficiently, by moving less-used pages in memory to disk until they are needed again. This frees up memory for cacheing purposes, which is usually a more efficient use of space than having infrequently used segments of program memory just sitting there locked in physical ram.</a:t>
            </a:r>
            <a:endParaRPr b="0" lang="en-US" sz="1200" spc="-1" strike="noStrike">
              <a:latin typeface="Arial"/>
            </a:endParaRPr>
          </a:p>
          <a:p>
            <a:r>
              <a:rPr b="0" lang="en-US" sz="1200" spc="-1" strike="noStrike">
                <a:solidFill>
                  <a:srgbClr val="000000"/>
                </a:solidFill>
                <a:latin typeface="+mn-lt"/>
                <a:ea typeface="+mn-ea"/>
              </a:rPr>
              <a:t>A long-standing best practice has been to size swap space at twice the physical memory, in other words, if you have 1GB of ram, devote 2GB to swap. This is still good advice, but in practice more modern systems with 4GB or more of physical ram can usually drop this to the same amount of swap as the system has of physical memory.</a:t>
            </a:r>
            <a:endParaRPr b="0" lang="en-US" sz="1200" spc="-1" strike="noStrike">
              <a:latin typeface="Arial"/>
            </a:endParaRPr>
          </a:p>
          <a:p>
            <a:r>
              <a:rPr b="0" lang="en-US" sz="1200" spc="-1" strike="noStrike">
                <a:solidFill>
                  <a:srgbClr val="000000"/>
                </a:solidFill>
                <a:latin typeface="+mn-lt"/>
                <a:ea typeface="+mn-ea"/>
              </a:rPr>
              <a:t>-----</a:t>
            </a:r>
            <a:endParaRPr b="0" lang="en-US" sz="1200" spc="-1" strike="noStrike">
              <a:latin typeface="Arial"/>
            </a:endParaRPr>
          </a:p>
          <a:p>
            <a:r>
              <a:rPr b="1" lang="en-US" sz="1200" spc="-1" strike="noStrike">
                <a:solidFill>
                  <a:srgbClr val="000000"/>
                </a:solidFill>
                <a:latin typeface="+mn-lt"/>
                <a:ea typeface="+mn-ea"/>
              </a:rPr>
              <a:t>Top:</a:t>
            </a:r>
            <a:r>
              <a:rPr b="0" lang="en-US" sz="1200" spc="-1" strike="noStrike">
                <a:solidFill>
                  <a:srgbClr val="000000"/>
                </a:solidFill>
                <a:latin typeface="+mn-lt"/>
                <a:ea typeface="+mn-ea"/>
              </a:rPr>
              <a:t> Dalším příkazem, který vypisuje aktuálně běžící procesy a spoustu dalších důležitých systémových informací je příkaz </a:t>
            </a:r>
            <a:r>
              <a:rPr b="0" lang="en-US" sz="2000" spc="-1" strike="noStrike">
                <a:solidFill>
                  <a:srgbClr val="000000"/>
                </a:solidFill>
                <a:latin typeface="+mn-lt"/>
                <a:ea typeface="+mn-ea"/>
              </a:rPr>
              <a:t>top</a:t>
            </a:r>
            <a:r>
              <a:rPr b="0" lang="en-US" sz="1200" spc="-1" strike="noStrike">
                <a:solidFill>
                  <a:srgbClr val="000000"/>
                </a:solidFill>
                <a:latin typeface="+mn-lt"/>
                <a:ea typeface="+mn-ea"/>
              </a:rPr>
              <a:t>. Tento příkaz narozdíl od předchozího příkazu </a:t>
            </a:r>
            <a:r>
              <a:rPr b="0" lang="en-US" sz="2000" spc="-1" strike="noStrike">
                <a:solidFill>
                  <a:srgbClr val="000000"/>
                </a:solidFill>
                <a:latin typeface="+mn-lt"/>
                <a:ea typeface="+mn-ea"/>
              </a:rPr>
              <a:t>ps</a:t>
            </a:r>
            <a:r>
              <a:rPr b="0" lang="en-US" sz="1200" spc="-1" strike="noStrike">
                <a:solidFill>
                  <a:srgbClr val="000000"/>
                </a:solidFill>
                <a:latin typeface="+mn-lt"/>
                <a:ea typeface="+mn-ea"/>
              </a:rPr>
              <a:t> nevypisuje pouze výpis aktuálního stavu procesů v systému, ale dokáže tento výpis dynamicky po určitých časových intervalech měnit. Díky tomu můžeme v reálném čase sledovat změny stavu procesů, jejich "boj" o procesor, aktuální velikost paměti, které procesy alokují a spoustu dalších užitečných informací. Defaultní časový interval změny výpisu je nastaven na 5 sekund, lze jej však změnit pomocí parametru </a:t>
            </a:r>
            <a:r>
              <a:rPr b="0" lang="en-US" sz="2000" spc="-1" strike="noStrike">
                <a:solidFill>
                  <a:srgbClr val="000000"/>
                </a:solidFill>
                <a:latin typeface="+mn-lt"/>
                <a:ea typeface="+mn-ea"/>
              </a:rPr>
              <a:t>-d</a:t>
            </a:r>
            <a:r>
              <a:rPr b="0" lang="en-US" sz="1200" spc="-1" strike="noStrike">
                <a:solidFill>
                  <a:srgbClr val="000000"/>
                </a:solidFill>
                <a:latin typeface="+mn-lt"/>
                <a:ea typeface="+mn-ea"/>
              </a:rPr>
              <a:t>. Pozor na to, že samotný proces </a:t>
            </a:r>
            <a:r>
              <a:rPr b="0" lang="en-US" sz="2000" spc="-1" strike="noStrike">
                <a:solidFill>
                  <a:srgbClr val="000000"/>
                </a:solidFill>
                <a:latin typeface="+mn-lt"/>
                <a:ea typeface="+mn-ea"/>
              </a:rPr>
              <a:t>top</a:t>
            </a:r>
            <a:r>
              <a:rPr b="0" lang="en-US" sz="1200" spc="-1" strike="noStrike">
                <a:solidFill>
                  <a:srgbClr val="000000"/>
                </a:solidFill>
                <a:latin typeface="+mn-lt"/>
                <a:ea typeface="+mn-ea"/>
              </a:rPr>
              <a:t> se bude objevovat v horní části jeho výpisu, protože je poměrně náročný na systémové prostředky a zmenšení intervalu výpisu bude náročnost na systémové prostředky ještě zvyšovat.</a:t>
            </a:r>
            <a:endParaRPr b="0" lang="en-US" sz="1200" spc="-1" strike="noStrike">
              <a:latin typeface="Arial"/>
            </a:endParaRPr>
          </a:p>
          <a:p>
            <a:r>
              <a:rPr b="0" lang="en-US" sz="2000" spc="-1" strike="noStrike">
                <a:solidFill>
                  <a:srgbClr val="000000"/>
                </a:solidFill>
                <a:latin typeface="+mn-lt"/>
                <a:ea typeface="+mn-ea"/>
              </a:rPr>
              <a:t>-----</a:t>
            </a:r>
            <a:endParaRPr b="0" lang="en-US" sz="2000" spc="-1" strike="noStrike">
              <a:latin typeface="Arial"/>
            </a:endParaRPr>
          </a:p>
          <a:p>
            <a:r>
              <a:rPr b="1" lang="en-US" sz="1200" spc="-1" strike="noStrike">
                <a:solidFill>
                  <a:srgbClr val="000000"/>
                </a:solidFill>
                <a:latin typeface="+mn-lt"/>
                <a:ea typeface="+mn-ea"/>
              </a:rPr>
              <a:t>Ps</a:t>
            </a:r>
            <a:r>
              <a:rPr b="0" lang="en-US" sz="1200" spc="-1" strike="noStrike">
                <a:solidFill>
                  <a:srgbClr val="000000"/>
                </a:solidFill>
                <a:latin typeface="+mn-lt"/>
                <a:ea typeface="+mn-ea"/>
              </a:rPr>
              <a:t>: Začněme příkazem, který nám podá informaci o procesech, které jsou v systému (úmyslně se vyhýbám spojení "běží v systému"), protože jak uvidíte sami, nemusí tomu tak být. Příkaz pro výpis procesů v systému se nazývá </a:t>
            </a:r>
            <a:r>
              <a:rPr b="0" lang="en-US" sz="2000" spc="-1" strike="noStrike">
                <a:solidFill>
                  <a:srgbClr val="000000"/>
                </a:solidFill>
                <a:latin typeface="+mn-lt"/>
                <a:ea typeface="+mn-ea"/>
              </a:rPr>
              <a:t>ps</a:t>
            </a:r>
            <a:r>
              <a:rPr b="0" lang="en-US" sz="1200" spc="-1" strike="noStrike">
                <a:solidFill>
                  <a:srgbClr val="000000"/>
                </a:solidFill>
                <a:latin typeface="+mn-lt"/>
                <a:ea typeface="+mn-ea"/>
              </a:rPr>
              <a:t> (process status).</a:t>
            </a:r>
            <a:endParaRPr b="0" lang="en-US" sz="1200" spc="-1" strike="noStrike">
              <a:latin typeface="Arial"/>
            </a:endParaRPr>
          </a:p>
          <a:p>
            <a:endParaRPr b="0" lang="en-US" sz="1200" spc="-1" strike="noStrike">
              <a:latin typeface="Arial"/>
            </a:endParaRPr>
          </a:p>
          <a:p>
            <a:r>
              <a:rPr b="0" lang="en-US" sz="1200" spc="-1" strike="noStrike">
                <a:solidFill>
                  <a:srgbClr val="000000"/>
                </a:solidFill>
                <a:latin typeface="+mn-lt"/>
                <a:ea typeface="+mn-ea"/>
              </a:rPr>
              <a:t>Příkaz </a:t>
            </a:r>
            <a:r>
              <a:rPr b="0" lang="en-US" sz="2000" spc="-1" strike="noStrike">
                <a:solidFill>
                  <a:srgbClr val="000000"/>
                </a:solidFill>
                <a:latin typeface="+mn-lt"/>
                <a:ea typeface="+mn-ea"/>
              </a:rPr>
              <a:t>ps</a:t>
            </a:r>
            <a:r>
              <a:rPr b="0" lang="en-US" sz="1200" spc="-1" strike="noStrike">
                <a:solidFill>
                  <a:srgbClr val="000000"/>
                </a:solidFill>
                <a:latin typeface="+mn-lt"/>
                <a:ea typeface="+mn-ea"/>
              </a:rPr>
              <a:t> bez parametrů vypíše pouze procesy uživatele, který tento příkaz spustil a pouze ty procesy, které byly spuštěny ze stejného terminálu jako samotný příkaz </a:t>
            </a:r>
            <a:r>
              <a:rPr b="0" lang="en-US" sz="2000" spc="-1" strike="noStrike">
                <a:solidFill>
                  <a:srgbClr val="000000"/>
                </a:solidFill>
                <a:latin typeface="+mn-lt"/>
                <a:ea typeface="+mn-ea"/>
              </a:rPr>
              <a:t>ps</a:t>
            </a:r>
            <a:r>
              <a:rPr b="0" lang="en-US" sz="1200" spc="-1" strike="noStrike">
                <a:solidFill>
                  <a:srgbClr val="000000"/>
                </a:solidFill>
                <a:latin typeface="+mn-lt"/>
                <a:ea typeface="+mn-ea"/>
              </a:rPr>
              <a:t>.</a:t>
            </a:r>
            <a:endParaRPr b="0" lang="en-US" sz="1200" spc="-1" strike="noStrike">
              <a:latin typeface="Arial"/>
            </a:endParaRPr>
          </a:p>
          <a:p>
            <a:endParaRPr b="0" lang="en-US" sz="1200" spc="-1" strike="noStrike">
              <a:latin typeface="Arial"/>
            </a:endParaRPr>
          </a:p>
          <a:p>
            <a:r>
              <a:rPr b="0" lang="en-US" sz="1200" spc="-1" strike="noStrike">
                <a:solidFill>
                  <a:srgbClr val="000000"/>
                </a:solidFill>
                <a:latin typeface="+mn-lt"/>
                <a:ea typeface="+mn-ea"/>
              </a:rPr>
              <a:t>Chceme-li vypsat všechny procesy běžící v systému, tak použijeme následující parametry:</a:t>
            </a:r>
            <a:endParaRPr b="0" lang="en-US" sz="1200" spc="-1" strike="noStrike">
              <a:latin typeface="Arial"/>
            </a:endParaRPr>
          </a:p>
          <a:p>
            <a:r>
              <a:rPr b="0" lang="en-US" sz="2000" spc="-1" strike="noStrike">
                <a:solidFill>
                  <a:srgbClr val="000000"/>
                </a:solidFill>
                <a:latin typeface="+mn-lt"/>
                <a:ea typeface="+mn-ea"/>
              </a:rPr>
              <a:t>ps ax</a:t>
            </a:r>
            <a:endParaRPr b="0" lang="en-US" sz="2000" spc="-1" strike="noStrike">
              <a:latin typeface="Arial"/>
            </a:endParaRPr>
          </a:p>
          <a:p>
            <a:r>
              <a:rPr b="0" lang="en-US" sz="1200" spc="-1" strike="noStrike">
                <a:solidFill>
                  <a:srgbClr val="000000"/>
                </a:solidFill>
                <a:latin typeface="+mn-lt"/>
                <a:ea typeface="+mn-ea"/>
              </a:rPr>
              <a:t>Asi budete mít tento výpis podstatně delší, každopádně je z něj dobře patrné, že pracuji v editoru </a:t>
            </a:r>
            <a:r>
              <a:rPr b="0" lang="en-US" sz="2000" spc="-1" strike="noStrike">
                <a:solidFill>
                  <a:srgbClr val="000000"/>
                </a:solidFill>
                <a:latin typeface="+mn-lt"/>
                <a:ea typeface="+mn-ea"/>
              </a:rPr>
              <a:t>vim</a:t>
            </a:r>
            <a:r>
              <a:rPr b="0" lang="en-US" sz="1200" spc="-1" strike="noStrike">
                <a:solidFill>
                  <a:srgbClr val="000000"/>
                </a:solidFill>
                <a:latin typeface="+mn-lt"/>
                <a:ea typeface="+mn-ea"/>
              </a:rPr>
              <a:t> na tomto souboru, který jsem si pracovně nazval </a:t>
            </a:r>
            <a:r>
              <a:rPr b="0" lang="en-US" sz="2000" spc="-1" strike="noStrike">
                <a:solidFill>
                  <a:srgbClr val="000000"/>
                </a:solidFill>
                <a:latin typeface="+mn-lt"/>
                <a:ea typeface="+mn-ea"/>
              </a:rPr>
              <a:t>bash_proces.txt</a:t>
            </a:r>
            <a:r>
              <a:rPr b="0" lang="en-US" sz="1200" spc="-1" strike="noStrike">
                <a:solidFill>
                  <a:srgbClr val="000000"/>
                </a:solidFill>
                <a:latin typeface="+mn-lt"/>
                <a:ea typeface="+mn-ea"/>
              </a:rPr>
              <a:t>. Také můžete vidět, že na posledním místě je právě mnou spuštěný proces </a:t>
            </a:r>
            <a:r>
              <a:rPr b="0" lang="en-US" sz="2000" spc="-1" strike="noStrike">
                <a:solidFill>
                  <a:srgbClr val="000000"/>
                </a:solidFill>
                <a:latin typeface="+mn-lt"/>
                <a:ea typeface="+mn-ea"/>
              </a:rPr>
              <a:t>ps ax</a:t>
            </a:r>
            <a:r>
              <a:rPr b="0" lang="en-US" sz="1200" spc="-1" strike="noStrike">
                <a:solidFill>
                  <a:srgbClr val="000000"/>
                </a:solidFill>
                <a:latin typeface="+mn-lt"/>
                <a:ea typeface="+mn-ea"/>
              </a:rPr>
              <a:t>. Možná vás trochu mate ten druhý bash spuštěný ve třetí konsoli - je to nově spuštěný shell uživatele </a:t>
            </a:r>
            <a:r>
              <a:rPr b="0" lang="en-US" sz="2000" spc="-1" strike="noStrike">
                <a:solidFill>
                  <a:srgbClr val="000000"/>
                </a:solidFill>
                <a:latin typeface="+mn-lt"/>
                <a:ea typeface="+mn-ea"/>
              </a:rPr>
              <a:t>root</a:t>
            </a:r>
            <a:r>
              <a:rPr b="0" lang="en-US" sz="1200" spc="-1" strike="noStrike">
                <a:solidFill>
                  <a:srgbClr val="000000"/>
                </a:solidFill>
                <a:latin typeface="+mn-lt"/>
                <a:ea typeface="+mn-ea"/>
              </a:rPr>
              <a:t>, protože jsem se v této konsoli přihlásil jako normální uživatel a potom jsem spustil příkaz </a:t>
            </a:r>
            <a:r>
              <a:rPr b="0" lang="en-US" sz="2000" spc="-1" strike="noStrike">
                <a:solidFill>
                  <a:srgbClr val="000000"/>
                </a:solidFill>
                <a:latin typeface="+mn-lt"/>
                <a:ea typeface="+mn-ea"/>
              </a:rPr>
              <a:t>su</a:t>
            </a:r>
            <a:r>
              <a:rPr b="0" lang="en-US" sz="1200" spc="-1" strike="noStrike">
                <a:solidFill>
                  <a:srgbClr val="000000"/>
                </a:solidFill>
                <a:latin typeface="+mn-lt"/>
                <a:ea typeface="+mn-ea"/>
              </a:rPr>
              <a:t>.</a:t>
            </a:r>
            <a:endParaRPr b="0" lang="en-US" sz="1200" spc="-1" strike="noStrike">
              <a:latin typeface="Arial"/>
            </a:endParaRPr>
          </a:p>
          <a:p>
            <a:endParaRPr b="0" lang="en-US" sz="1200" spc="-1" strike="noStrike">
              <a:latin typeface="Arial"/>
            </a:endParaRPr>
          </a:p>
          <a:p>
            <a:endParaRPr b="0" lang="en-US" sz="1200" spc="-1" strike="noStrike">
              <a:latin typeface="Arial"/>
            </a:endParaRPr>
          </a:p>
        </p:txBody>
      </p:sp>
      <p:sp>
        <p:nvSpPr>
          <p:cNvPr id="137" name="TextShape 2"/>
          <p:cNvSpPr txBox="1"/>
          <p:nvPr/>
        </p:nvSpPr>
        <p:spPr>
          <a:xfrm>
            <a:off x="3850560" y="9428760"/>
            <a:ext cx="2945160" cy="496080"/>
          </a:xfrm>
          <a:prstGeom prst="rect">
            <a:avLst/>
          </a:prstGeom>
          <a:noFill/>
          <a:ln>
            <a:noFill/>
          </a:ln>
        </p:spPr>
        <p:txBody>
          <a:bodyPr anchor="b"/>
          <a:p>
            <a:pPr algn="r">
              <a:lnSpc>
                <a:spcPct val="100000"/>
              </a:lnSpc>
            </a:pPr>
            <a:fld id="{FEB79551-B82B-4141-A163-CFA9416A287B}"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body"/>
          </p:nvPr>
        </p:nvSpPr>
        <p:spPr>
          <a:xfrm>
            <a:off x="679680" y="4715280"/>
            <a:ext cx="5437800" cy="4466520"/>
          </a:xfrm>
          <a:prstGeom prst="rect">
            <a:avLst/>
          </a:prstGeom>
        </p:spPr>
        <p:txBody>
          <a:bodyPr/>
          <a:p>
            <a:r>
              <a:rPr b="0" lang="en-US" sz="1200" spc="-1" strike="noStrike">
                <a:solidFill>
                  <a:srgbClr val="000000"/>
                </a:solidFill>
                <a:latin typeface="+mn-lt"/>
                <a:ea typeface="+mn-ea"/>
              </a:rPr>
              <a:t>Ps -o pri &lt;pid&gt;</a:t>
            </a:r>
            <a:endParaRPr b="0" lang="en-US" sz="1200" spc="-1" strike="noStrike">
              <a:latin typeface="Arial"/>
            </a:endParaRPr>
          </a:p>
          <a:p>
            <a:endParaRPr b="0" lang="en-US" sz="1200" spc="-1" strike="noStrike">
              <a:latin typeface="Arial"/>
            </a:endParaRPr>
          </a:p>
          <a:p>
            <a:r>
              <a:rPr b="0" lang="en-US" sz="1200" spc="-1" strike="noStrike">
                <a:solidFill>
                  <a:srgbClr val="000000"/>
                </a:solidFill>
                <a:latin typeface="+mn-lt"/>
                <a:ea typeface="+mn-ea"/>
              </a:rPr>
              <a:t>Dalším příkazem, který si v tomto díle osvětlíme a který úzce souvisí se správou procesů bude příkaz sloužící ke změně priority daného procesu. Jedná se o příkaz nice.</a:t>
            </a:r>
            <a:endParaRPr b="0" lang="en-US" sz="1200" spc="-1" strike="noStrike">
              <a:latin typeface="Arial"/>
            </a:endParaRPr>
          </a:p>
          <a:p>
            <a:r>
              <a:rPr b="0" lang="en-US" sz="1200" spc="-1" strike="noStrike">
                <a:solidFill>
                  <a:srgbClr val="000000"/>
                </a:solidFill>
                <a:latin typeface="+mn-lt"/>
                <a:ea typeface="+mn-ea"/>
              </a:rPr>
              <a:t>Jistě si ještě vzpomenete na můj úvodní stručný popis boje jednotlivých procesů o systémové prostředky. Linux nám dává neomezené možnosti a proto můžeme tento boj částečně ovlivnit i my.</a:t>
            </a:r>
            <a:endParaRPr b="0" lang="en-US" sz="1200" spc="-1" strike="noStrike">
              <a:latin typeface="Arial"/>
            </a:endParaRPr>
          </a:p>
          <a:p>
            <a:r>
              <a:rPr b="0" lang="en-US" sz="1200" spc="-1" strike="noStrike">
                <a:solidFill>
                  <a:srgbClr val="000000"/>
                </a:solidFill>
                <a:latin typeface="+mn-lt"/>
                <a:ea typeface="+mn-ea"/>
              </a:rPr>
              <a:t>Pomocí příkazu nice můžeme jako běžný uživatel měnit prioritu námi spouštěných procesů a to v rozsahu od 0do +19. Jako běžný uživatel můžeme tedy prioritu pouze snižovat od původní hodnoty (obvykle hodnota 0), kterou mimo jiné zjistíme příkazem nice bez parametru.</a:t>
            </a:r>
            <a:endParaRPr b="0" lang="en-US" sz="1200" spc="-1" strike="noStrike">
              <a:latin typeface="Arial"/>
            </a:endParaRPr>
          </a:p>
          <a:p>
            <a:r>
              <a:rPr b="0" lang="en-US" sz="1200" spc="-1" strike="noStrike">
                <a:solidFill>
                  <a:srgbClr val="000000"/>
                </a:solidFill>
                <a:latin typeface="+mn-lt"/>
                <a:ea typeface="+mn-ea"/>
              </a:rPr>
              <a:t>Jako uživatel root můžeme prioritu jednotlivých procesů jak snižovat, tak i zvyšovat a to v rozmezí hodnot -20(nejvyšší priorita) až +19 (nejnižší priorita).</a:t>
            </a:r>
            <a:endParaRPr b="0" lang="en-US" sz="1200" spc="-1" strike="noStrike">
              <a:latin typeface="Arial"/>
            </a:endParaRPr>
          </a:p>
          <a:p>
            <a:r>
              <a:rPr b="0" lang="en-US" sz="1200" spc="-1" strike="noStrike">
                <a:solidFill>
                  <a:srgbClr val="000000"/>
                </a:solidFill>
                <a:latin typeface="+mn-lt"/>
                <a:ea typeface="+mn-ea"/>
              </a:rPr>
              <a:t>Příkaz pro snížení priority u procesu rm -rf big_folder bude tedy vypadat následovně</a:t>
            </a:r>
            <a:endParaRPr b="0" lang="en-US" sz="1200" spc="-1" strike="noStrike">
              <a:latin typeface="Arial"/>
            </a:endParaRPr>
          </a:p>
          <a:p>
            <a:r>
              <a:rPr b="0" lang="en-US" sz="1200" spc="-1" strike="noStrike">
                <a:solidFill>
                  <a:srgbClr val="000000"/>
                </a:solidFill>
                <a:latin typeface="+mn-lt"/>
                <a:ea typeface="+mn-ea"/>
              </a:rPr>
              <a:t>nice -10 rm -rf big_folder </a:t>
            </a:r>
            <a:endParaRPr b="0" lang="en-US" sz="1200" spc="-1" strike="noStrike">
              <a:latin typeface="Arial"/>
            </a:endParaRPr>
          </a:p>
          <a:p>
            <a:r>
              <a:rPr b="0" lang="en-US" sz="1200" spc="-1" strike="noStrike">
                <a:solidFill>
                  <a:srgbClr val="000000"/>
                </a:solidFill>
                <a:latin typeface="+mn-lt"/>
                <a:ea typeface="+mn-ea"/>
              </a:rPr>
              <a:t>Zvýšení priority vypadá následovně</a:t>
            </a:r>
            <a:endParaRPr b="0" lang="en-US" sz="1200" spc="-1" strike="noStrike">
              <a:latin typeface="Arial"/>
            </a:endParaRPr>
          </a:p>
          <a:p>
            <a:r>
              <a:rPr b="0" lang="en-US" sz="1200" spc="-1" strike="noStrike">
                <a:solidFill>
                  <a:srgbClr val="000000"/>
                </a:solidFill>
                <a:latin typeface="+mn-lt"/>
                <a:ea typeface="+mn-ea"/>
              </a:rPr>
              <a:t>nice --10 rm -rf big_folder </a:t>
            </a:r>
            <a:endParaRPr b="0" lang="en-US" sz="1200" spc="-1" strike="noStrike">
              <a:latin typeface="Arial"/>
            </a:endParaRPr>
          </a:p>
          <a:p>
            <a:r>
              <a:rPr b="0" lang="en-US" sz="1200" spc="-1" strike="noStrike">
                <a:solidFill>
                  <a:srgbClr val="000000"/>
                </a:solidFill>
                <a:latin typeface="+mn-lt"/>
                <a:ea typeface="+mn-ea"/>
              </a:rPr>
              <a:t>nebo také</a:t>
            </a:r>
            <a:endParaRPr b="0" lang="en-US" sz="1200" spc="-1" strike="noStrike">
              <a:latin typeface="Arial"/>
            </a:endParaRPr>
          </a:p>
          <a:p>
            <a:r>
              <a:rPr b="0" lang="en-US" sz="1200" spc="-1" strike="noStrike">
                <a:solidFill>
                  <a:srgbClr val="000000"/>
                </a:solidFill>
                <a:latin typeface="+mn-lt"/>
                <a:ea typeface="+mn-ea"/>
              </a:rPr>
              <a:t>nice -n -10 rm -rf big_folder </a:t>
            </a:r>
            <a:endParaRPr b="0" lang="en-US" sz="1200" spc="-1" strike="noStrike">
              <a:latin typeface="Arial"/>
            </a:endParaRPr>
          </a:p>
          <a:p>
            <a:r>
              <a:rPr b="0" lang="en-US" sz="1200" spc="-1" strike="noStrike">
                <a:solidFill>
                  <a:srgbClr val="000000"/>
                </a:solidFill>
                <a:latin typeface="+mn-lt"/>
                <a:ea typeface="+mn-ea"/>
              </a:rPr>
              <a:t>Prioritu je výhodné snižovat zejména u operací, které využívají čtení či zápis na disk, tedy například při vyhledávání souborů v celém souborovém systému nebo při zálohování. Ještě bych měl dodat, že příkazemnice můžeme měnit prioritu pouze u spouštěného procesu, nikoliv u již běžícího procesu v systému.</a:t>
            </a:r>
            <a:endParaRPr b="0" lang="en-US" sz="1200" spc="-1" strike="noStrike">
              <a:latin typeface="Arial"/>
            </a:endParaRPr>
          </a:p>
          <a:p>
            <a:r>
              <a:rPr b="0" lang="en-US" sz="1200" spc="-1" strike="noStrike">
                <a:solidFill>
                  <a:srgbClr val="000000"/>
                </a:solidFill>
                <a:latin typeface="+mn-lt"/>
                <a:ea typeface="+mn-ea"/>
              </a:rPr>
              <a:t>Pro změnu priority procesu běžícího v systému slouží příkaz renice. Lze jím měnit priorita procesu (či více procesů najednou) na základě PID procesu, nebo na základě vlastníka procesu či skupinového vlastníka procesu. Běžný uživatel může měnit prioritu pouze svých procesů a navíc může prioritu pouze snižovat stejně jako tomu bylo u příkazu nice.</a:t>
            </a:r>
            <a:endParaRPr b="0" lang="en-US" sz="1200" spc="-1" strike="noStrike">
              <a:latin typeface="Arial"/>
            </a:endParaRPr>
          </a:p>
          <a:p>
            <a:r>
              <a:rPr b="0" lang="en-US" sz="1200" spc="-1" strike="noStrike">
                <a:solidFill>
                  <a:srgbClr val="000000"/>
                </a:solidFill>
                <a:latin typeface="+mn-lt"/>
                <a:ea typeface="+mn-ea"/>
              </a:rPr>
              <a:t>renice +10 272 272: old priority 0, new priority 10 </a:t>
            </a:r>
            <a:endParaRPr b="0" lang="en-US" sz="1200" spc="-1" strike="noStrike">
              <a:latin typeface="Arial"/>
            </a:endParaRPr>
          </a:p>
          <a:p>
            <a:r>
              <a:rPr b="0" lang="en-US" sz="1200" spc="-1" strike="noStrike">
                <a:solidFill>
                  <a:srgbClr val="000000"/>
                </a:solidFill>
                <a:latin typeface="+mn-lt"/>
                <a:ea typeface="+mn-ea"/>
              </a:rPr>
              <a:t>Tímto jsem snížil prioritu u procesu vim bash_proces.txt.</a:t>
            </a:r>
            <a:endParaRPr b="0" lang="en-US" sz="1200" spc="-1" strike="noStrike">
              <a:latin typeface="Arial"/>
            </a:endParaRPr>
          </a:p>
          <a:p>
            <a:endParaRPr b="0" lang="en-US" sz="1200" spc="-1" strike="noStrike">
              <a:latin typeface="Arial"/>
            </a:endParaRPr>
          </a:p>
        </p:txBody>
      </p:sp>
      <p:sp>
        <p:nvSpPr>
          <p:cNvPr id="139" name="TextShape 2"/>
          <p:cNvSpPr txBox="1"/>
          <p:nvPr/>
        </p:nvSpPr>
        <p:spPr>
          <a:xfrm>
            <a:off x="3850560" y="9428760"/>
            <a:ext cx="2945160" cy="496080"/>
          </a:xfrm>
          <a:prstGeom prst="rect">
            <a:avLst/>
          </a:prstGeom>
          <a:noFill/>
          <a:ln>
            <a:noFill/>
          </a:ln>
        </p:spPr>
        <p:txBody>
          <a:bodyPr anchor="b"/>
          <a:p>
            <a:pPr algn="r">
              <a:lnSpc>
                <a:spcPct val="100000"/>
              </a:lnSpc>
            </a:pPr>
            <a:fld id="{778403C3-6EDA-4D10-829E-0539810099F2}" type="slidenum">
              <a:rPr b="0" lang="en-US" sz="1200" spc="-1" strike="noStrike">
                <a:solidFill>
                  <a:srgbClr val="000000"/>
                </a:solidFill>
                <a:latin typeface="+mn-lt"/>
                <a:ea typeface="+mn-ea"/>
              </a:rPr>
              <a:t>&lt;number&gt;</a:t>
            </a:fld>
            <a:endParaRPr b="0" lang="en-US" sz="1200" spc="-1" strike="noStrike">
              <a:latin typeface="Times New Roman"/>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body"/>
          </p:nvPr>
        </p:nvSpPr>
        <p:spPr>
          <a:xfrm>
            <a:off x="679680" y="4715280"/>
            <a:ext cx="5437800" cy="4466520"/>
          </a:xfrm>
          <a:prstGeom prst="rect">
            <a:avLst/>
          </a:prstGeom>
        </p:spPr>
        <p:txBody>
          <a:bodyPr/>
          <a:p>
            <a:r>
              <a:rPr b="1" lang="en-US" sz="1200" spc="-1" strike="noStrike">
                <a:solidFill>
                  <a:srgbClr val="000000"/>
                </a:solidFill>
                <a:latin typeface="+mn-lt"/>
                <a:ea typeface="+mn-ea"/>
              </a:rPr>
              <a:t>Indexování vytváří databázi odkazů na soubory uložené v počítači. Díky tomu funguje vyhledávání mnohonásobně rychleji, než například ve Windows XP. Nevýhodou však zůstává, že pravidelná indexace na pozadí často zatěžuje pevný disk a brzdí běh ostatních programů.</a:t>
            </a:r>
            <a:endParaRPr b="0" lang="en-US" sz="1200" spc="-1" strike="noStrike">
              <a:latin typeface="Arial"/>
            </a:endParaRPr>
          </a:p>
          <a:p>
            <a:r>
              <a:rPr b="0" lang="en-US" sz="1200" spc="-1" strike="noStrike">
                <a:solidFill>
                  <a:srgbClr val="000000"/>
                </a:solidFill>
                <a:latin typeface="+mn-lt"/>
                <a:ea typeface="+mn-ea"/>
              </a:rPr>
              <a:t>Indexování existuje jako součást systému už od Windows Vista a znatelně urychluje například vyhledávání v nabídce Start. Windows však indexují obsah pevného disku sama od sebe a tento proces nelze naplánovat.</a:t>
            </a:r>
            <a:endParaRPr b="0" lang="en-US" sz="1200" spc="-1" strike="noStrike">
              <a:latin typeface="Arial"/>
            </a:endParaRPr>
          </a:p>
          <a:p>
            <a:endParaRPr b="0" lang="en-US" sz="1200" spc="-1" strike="noStrike">
              <a:latin typeface="Arial"/>
            </a:endParaRPr>
          </a:p>
          <a:p>
            <a:r>
              <a:rPr b="0" lang="en-US" sz="2000" spc="-1" strike="noStrike">
                <a:solidFill>
                  <a:srgbClr val="000000"/>
                </a:solidFill>
                <a:latin typeface="+mn-lt"/>
                <a:ea typeface="+mn-ea"/>
              </a:rPr>
              <a:t>http://www.winseven.cz/tipy-triky/defragmentace-disku-ve-windows-8/</a:t>
            </a:r>
            <a:endParaRPr b="0" lang="en-US" sz="2000" spc="-1" strike="noStrike">
              <a:latin typeface="Arial"/>
            </a:endParaRPr>
          </a:p>
        </p:txBody>
      </p:sp>
      <p:sp>
        <p:nvSpPr>
          <p:cNvPr id="123" name="TextShape 2"/>
          <p:cNvSpPr txBox="1"/>
          <p:nvPr/>
        </p:nvSpPr>
        <p:spPr>
          <a:xfrm>
            <a:off x="3850560" y="9428760"/>
            <a:ext cx="2945160" cy="496080"/>
          </a:xfrm>
          <a:prstGeom prst="rect">
            <a:avLst/>
          </a:prstGeom>
          <a:noFill/>
          <a:ln>
            <a:noFill/>
          </a:ln>
        </p:spPr>
        <p:txBody>
          <a:bodyPr anchor="b"/>
          <a:p>
            <a:pPr algn="r">
              <a:lnSpc>
                <a:spcPct val="100000"/>
              </a:lnSpc>
            </a:pPr>
            <a:fld id="{C482ADBB-AD63-4098-A70B-CD366D930B70}"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body"/>
          </p:nvPr>
        </p:nvSpPr>
        <p:spPr>
          <a:xfrm>
            <a:off x="679680" y="4715280"/>
            <a:ext cx="5437800" cy="4466520"/>
          </a:xfrm>
          <a:prstGeom prst="rect">
            <a:avLst/>
          </a:prstGeom>
        </p:spPr>
        <p:txBody>
          <a:bodyPr/>
          <a:p>
            <a:r>
              <a:rPr b="0" lang="en-US" sz="2000" spc="-1" strike="noStrike">
                <a:latin typeface="Arial"/>
              </a:rPr>
              <a:t>http://wintip.cz/445-jak-rozdelit-pevny-disk</a:t>
            </a:r>
            <a:endParaRPr b="0" lang="en-US" sz="2000" spc="-1" strike="noStrike">
              <a:latin typeface="Arial"/>
            </a:endParaRPr>
          </a:p>
        </p:txBody>
      </p:sp>
      <p:sp>
        <p:nvSpPr>
          <p:cNvPr id="125" name="TextShape 2"/>
          <p:cNvSpPr txBox="1"/>
          <p:nvPr/>
        </p:nvSpPr>
        <p:spPr>
          <a:xfrm>
            <a:off x="3850560" y="9428760"/>
            <a:ext cx="2945160" cy="496080"/>
          </a:xfrm>
          <a:prstGeom prst="rect">
            <a:avLst/>
          </a:prstGeom>
          <a:noFill/>
          <a:ln>
            <a:noFill/>
          </a:ln>
        </p:spPr>
        <p:txBody>
          <a:bodyPr anchor="b"/>
          <a:p>
            <a:pPr algn="r">
              <a:lnSpc>
                <a:spcPct val="100000"/>
              </a:lnSpc>
            </a:pPr>
            <a:fld id="{6B25AA58-EC86-4225-8DED-61926EA3616B}"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body"/>
          </p:nvPr>
        </p:nvSpPr>
        <p:spPr>
          <a:xfrm>
            <a:off x="679680" y="4715280"/>
            <a:ext cx="5437800" cy="4466520"/>
          </a:xfrm>
          <a:prstGeom prst="rect">
            <a:avLst/>
          </a:prstGeom>
        </p:spPr>
        <p:txBody>
          <a:bodyPr/>
          <a:p>
            <a:r>
              <a:rPr b="0" lang="en-US" sz="2000" spc="-1" strike="noStrike">
                <a:latin typeface="Arial"/>
              </a:rPr>
              <a:t>http://www.abclinuxu.cz/clanky/system/na-co-se-casto-ptame-etc-fstab</a:t>
            </a:r>
            <a:endParaRPr b="0" lang="en-US" sz="2000" spc="-1" strike="noStrike">
              <a:latin typeface="Arial"/>
            </a:endParaRPr>
          </a:p>
          <a:p>
            <a:endParaRPr b="0" lang="en-US" sz="2000" spc="-1" strike="noStrike">
              <a:latin typeface="Arial"/>
            </a:endParaRPr>
          </a:p>
          <a:p>
            <a:r>
              <a:rPr b="0" lang="en-US" sz="2000" spc="-1" strike="noStrike">
                <a:latin typeface="Arial"/>
              </a:rPr>
              <a:t>1 2 3 4 5 6 /dev/fd0 /mnt/floppy vfat noauto,user 0 0</a:t>
            </a:r>
            <a:endParaRPr b="0" lang="en-US" sz="2000" spc="-1" strike="noStrike">
              <a:latin typeface="Arial"/>
            </a:endParaRPr>
          </a:p>
          <a:p>
            <a:r>
              <a:rPr b="0" lang="en-US" sz="1200" spc="-1" strike="noStrike">
                <a:solidFill>
                  <a:srgbClr val="000000"/>
                </a:solidFill>
                <a:latin typeface="+mn-lt"/>
                <a:ea typeface="+mn-ea"/>
              </a:rPr>
              <a:t>1. zařízení, které budeme připojovat.</a:t>
            </a:r>
            <a:endParaRPr b="0" lang="en-US" sz="1200" spc="-1" strike="noStrike">
              <a:latin typeface="Arial"/>
            </a:endParaRPr>
          </a:p>
          <a:p>
            <a:r>
              <a:rPr b="0" lang="en-US" sz="1200" spc="-1" strike="noStrike">
                <a:solidFill>
                  <a:srgbClr val="000000"/>
                </a:solidFill>
                <a:latin typeface="+mn-lt"/>
                <a:ea typeface="+mn-ea"/>
              </a:rPr>
              <a:t>2. připojovací bod (adresář), do kterého se svazek připojí</a:t>
            </a:r>
            <a:endParaRPr b="0" lang="en-US" sz="1200" spc="-1" strike="noStrike">
              <a:latin typeface="Arial"/>
            </a:endParaRPr>
          </a:p>
          <a:p>
            <a:r>
              <a:rPr b="0" lang="en-US" sz="1200" spc="-1" strike="noStrike">
                <a:solidFill>
                  <a:srgbClr val="000000"/>
                </a:solidFill>
                <a:latin typeface="+mn-lt"/>
                <a:ea typeface="+mn-ea"/>
              </a:rPr>
              <a:t>3. typ souborového systému</a:t>
            </a:r>
            <a:endParaRPr b="0" lang="en-US" sz="1200" spc="-1" strike="noStrike">
              <a:latin typeface="Arial"/>
            </a:endParaRPr>
          </a:p>
          <a:p>
            <a:r>
              <a:rPr b="0" lang="en-US" sz="1200" spc="-1" strike="noStrike">
                <a:solidFill>
                  <a:srgbClr val="000000"/>
                </a:solidFill>
                <a:latin typeface="+mn-lt"/>
                <a:ea typeface="+mn-ea"/>
              </a:rPr>
              <a:t>4. parametry pro připojení</a:t>
            </a:r>
            <a:endParaRPr b="0" lang="en-US" sz="1200" spc="-1" strike="noStrike">
              <a:latin typeface="Arial"/>
            </a:endParaRPr>
          </a:p>
          <a:p>
            <a:r>
              <a:rPr b="0" lang="en-US" sz="1200" spc="-1" strike="noStrike">
                <a:solidFill>
                  <a:srgbClr val="000000"/>
                </a:solidFill>
                <a:latin typeface="+mn-lt"/>
                <a:ea typeface="+mn-ea"/>
              </a:rPr>
              <a:t>5. určuje, jestli bude svazek zálohován</a:t>
            </a:r>
            <a:endParaRPr b="0" lang="en-US" sz="1200" spc="-1" strike="noStrike">
              <a:latin typeface="Arial"/>
            </a:endParaRPr>
          </a:p>
          <a:p>
            <a:r>
              <a:rPr b="0" lang="en-US" sz="1200" spc="-1" strike="noStrike">
                <a:solidFill>
                  <a:srgbClr val="000000"/>
                </a:solidFill>
                <a:latin typeface="+mn-lt"/>
                <a:ea typeface="+mn-ea"/>
              </a:rPr>
              <a:t>6. nastavuje, jako kolikátý bude svazek kontrolován při startu</a:t>
            </a:r>
            <a:endParaRPr b="0" lang="en-US" sz="1200" spc="-1" strike="noStrike">
              <a:latin typeface="Arial"/>
            </a:endParaRPr>
          </a:p>
          <a:p>
            <a:endParaRPr b="0" lang="en-US" sz="1200" spc="-1" strike="noStrike">
              <a:latin typeface="Arial"/>
            </a:endParaRPr>
          </a:p>
          <a:p>
            <a:r>
              <a:rPr b="1" lang="en-US" sz="2000" spc="-1" strike="noStrike">
                <a:solidFill>
                  <a:srgbClr val="000000"/>
                </a:solidFill>
                <a:latin typeface="+mn-lt"/>
                <a:ea typeface="+mn-ea"/>
              </a:rPr>
              <a:t>První položka</a:t>
            </a:r>
            <a:r>
              <a:rPr b="0" lang="en-US" sz="2000" spc="-1" strike="noStrike">
                <a:solidFill>
                  <a:srgbClr val="000000"/>
                </a:solidFill>
                <a:latin typeface="+mn-lt"/>
                <a:ea typeface="+mn-ea"/>
              </a:rPr>
              <a:t>Může ji tvořit jak běžný oddíl disku (/dev/hda2), tak i označení vzdáleného svazku, třeba přes SMB (//kuchyn/dokumenty).</a:t>
            </a:r>
            <a:r>
              <a:rPr b="1" lang="en-US" sz="2000" spc="-1" strike="noStrike">
                <a:solidFill>
                  <a:srgbClr val="000000"/>
                </a:solidFill>
                <a:latin typeface="+mn-lt"/>
                <a:ea typeface="+mn-ea"/>
              </a:rPr>
              <a:t>Druhá položka</a:t>
            </a:r>
            <a:r>
              <a:rPr b="0" lang="en-US" sz="2000" spc="-1" strike="noStrike">
                <a:solidFill>
                  <a:srgbClr val="000000"/>
                </a:solidFill>
                <a:latin typeface="+mn-lt"/>
                <a:ea typeface="+mn-ea"/>
              </a:rPr>
              <a:t>Adresář připojení. Obvykle je to některý z podadresářů /mnt. Pro swap se zadává none, protože ten se nikam nepřipojuje.</a:t>
            </a:r>
            <a:r>
              <a:rPr b="1" lang="en-US" sz="2000" spc="-1" strike="noStrike">
                <a:solidFill>
                  <a:srgbClr val="000000"/>
                </a:solidFill>
                <a:latin typeface="+mn-lt"/>
                <a:ea typeface="+mn-ea"/>
              </a:rPr>
              <a:t>Třetí položka</a:t>
            </a:r>
            <a:r>
              <a:rPr b="0" lang="en-US" sz="2000" spc="-1" strike="noStrike">
                <a:solidFill>
                  <a:srgbClr val="000000"/>
                </a:solidFill>
                <a:latin typeface="+mn-lt"/>
                <a:ea typeface="+mn-ea"/>
              </a:rPr>
              <a:t>Kompletní seznam souborových systémů, které podporuje vaše jádro naleznete v /proc/filesystems. Jejich množství a typ záleží na verzi jádra a zavedených modulech. Mohou to být: proc, tmpfs, ext2, ramfs, iso9660, devpts, ext3, usbdevfs, usbfs a další. Můžete také použít výraz auto a jádro se pokusí obsah samo detekovat.</a:t>
            </a:r>
            <a:r>
              <a:rPr b="1" lang="en-US" sz="2000" spc="-1" strike="noStrike">
                <a:solidFill>
                  <a:srgbClr val="000000"/>
                </a:solidFill>
                <a:latin typeface="+mn-lt"/>
                <a:ea typeface="+mn-ea"/>
              </a:rPr>
              <a:t>Čtvrtá položka</a:t>
            </a:r>
            <a:r>
              <a:rPr b="0" lang="en-US" sz="2000" spc="-1" strike="noStrike">
                <a:solidFill>
                  <a:srgbClr val="000000"/>
                </a:solidFill>
                <a:latin typeface="+mn-lt"/>
                <a:ea typeface="+mn-ea"/>
              </a:rPr>
              <a:t>Do té je možno vyplnit celou řadu různých parametrů pro různé souborové systémy. Parametry se od sebe oddělují čárkou. Mezi hlavní patřínoauto (nepřipojuje svazek automaticky při startu)</a:t>
            </a:r>
            <a:endParaRPr b="0" lang="en-US" sz="2000" spc="-1" strike="noStrike">
              <a:latin typeface="Arial"/>
            </a:endParaRPr>
          </a:p>
          <a:p>
            <a:r>
              <a:rPr b="0" lang="en-US" sz="2000" spc="-1" strike="noStrike">
                <a:solidFill>
                  <a:srgbClr val="000000"/>
                </a:solidFill>
                <a:latin typeface="+mn-lt"/>
                <a:ea typeface="+mn-ea"/>
              </a:rPr>
              <a:t>users (s tímto svazkem mohou pracovat i běžní uživatelé)</a:t>
            </a:r>
            <a:endParaRPr b="0" lang="en-US" sz="2000" spc="-1" strike="noStrike">
              <a:latin typeface="Arial"/>
            </a:endParaRPr>
          </a:p>
          <a:p>
            <a:r>
              <a:rPr b="0" lang="en-US" sz="2000" spc="-1" strike="noStrike">
                <a:solidFill>
                  <a:srgbClr val="000000"/>
                </a:solidFill>
                <a:latin typeface="+mn-lt"/>
                <a:ea typeface="+mn-ea"/>
              </a:rPr>
              <a:t>codepage (znaková sada, ve které jsou názvy souborů)</a:t>
            </a:r>
            <a:endParaRPr b="0" lang="en-US" sz="2000" spc="-1" strike="noStrike">
              <a:latin typeface="Arial"/>
            </a:endParaRPr>
          </a:p>
          <a:p>
            <a:r>
              <a:rPr b="0" lang="en-US" sz="2000" spc="-1" strike="noStrike">
                <a:solidFill>
                  <a:srgbClr val="000000"/>
                </a:solidFill>
                <a:latin typeface="+mn-lt"/>
                <a:ea typeface="+mn-ea"/>
              </a:rPr>
              <a:t>iocharset (znaková sada, do které se budou převádět názvy souborů)</a:t>
            </a:r>
            <a:endParaRPr b="0" lang="en-US" sz="2000" spc="-1" strike="noStrike">
              <a:latin typeface="Arial"/>
            </a:endParaRPr>
          </a:p>
          <a:p>
            <a:r>
              <a:rPr b="0" lang="en-US" sz="2000" spc="-1" strike="noStrike">
                <a:solidFill>
                  <a:srgbClr val="000000"/>
                </a:solidFill>
                <a:latin typeface="+mn-lt"/>
                <a:ea typeface="+mn-ea"/>
              </a:rPr>
              <a:t>noexec (nespouštěj soubory na tomto médiu)</a:t>
            </a:r>
            <a:endParaRPr b="0" lang="en-US" sz="2000" spc="-1" strike="noStrike">
              <a:latin typeface="Arial"/>
            </a:endParaRPr>
          </a:p>
          <a:p>
            <a:r>
              <a:rPr b="0" lang="en-US" sz="2000" spc="-1" strike="noStrike">
                <a:solidFill>
                  <a:srgbClr val="000000"/>
                </a:solidFill>
                <a:latin typeface="+mn-lt"/>
                <a:ea typeface="+mn-ea"/>
              </a:rPr>
              <a:t>umask (nastavení práv u souborů)</a:t>
            </a:r>
            <a:endParaRPr b="0" lang="en-US" sz="2000" spc="-1" strike="noStrike">
              <a:latin typeface="Arial"/>
            </a:endParaRPr>
          </a:p>
          <a:p>
            <a:r>
              <a:rPr b="0" lang="en-US" sz="2000" spc="-1" strike="noStrike">
                <a:solidFill>
                  <a:srgbClr val="000000"/>
                </a:solidFill>
                <a:latin typeface="+mn-lt"/>
                <a:ea typeface="+mn-ea"/>
              </a:rPr>
              <a:t>ro (read only - pouze ke čtení)</a:t>
            </a:r>
            <a:endParaRPr b="0" lang="en-US" sz="2000" spc="-1" strike="noStrike">
              <a:latin typeface="Arial"/>
            </a:endParaRPr>
          </a:p>
          <a:p>
            <a:r>
              <a:rPr b="0" lang="en-US" sz="2000" spc="-1" strike="noStrike">
                <a:solidFill>
                  <a:srgbClr val="000000"/>
                </a:solidFill>
                <a:latin typeface="+mn-lt"/>
                <a:ea typeface="+mn-ea"/>
              </a:rPr>
              <a:t>rw (read write - čtení i zápis)</a:t>
            </a:r>
            <a:endParaRPr b="0" lang="en-US" sz="2000" spc="-1" strike="noStrike">
              <a:latin typeface="Arial"/>
            </a:endParaRPr>
          </a:p>
          <a:p>
            <a:r>
              <a:rPr b="0" lang="en-US" sz="2000" spc="-1" strike="noStrike">
                <a:solidFill>
                  <a:srgbClr val="000000"/>
                </a:solidFill>
                <a:latin typeface="+mn-lt"/>
                <a:ea typeface="+mn-ea"/>
              </a:rPr>
              <a:t>Kompletní popis naleznete v manuálové stránce k mount.</a:t>
            </a:r>
            <a:r>
              <a:rPr b="1" lang="en-US" sz="2000" spc="-1" strike="noStrike">
                <a:solidFill>
                  <a:srgbClr val="000000"/>
                </a:solidFill>
                <a:latin typeface="+mn-lt"/>
                <a:ea typeface="+mn-ea"/>
              </a:rPr>
              <a:t>Pátá položka</a:t>
            </a:r>
            <a:r>
              <a:rPr b="0" lang="en-US" sz="2000" spc="-1" strike="noStrike">
                <a:solidFill>
                  <a:srgbClr val="000000"/>
                </a:solidFill>
                <a:latin typeface="+mn-lt"/>
                <a:ea typeface="+mn-ea"/>
              </a:rPr>
              <a:t>Tuto položku používá program dump, který podle ní pozná, zda má provádět zálohu svazku. Jednička znamená zálohovat, nula nezálohovat.</a:t>
            </a:r>
            <a:r>
              <a:rPr b="1" lang="en-US" sz="2000" spc="-1" strike="noStrike">
                <a:solidFill>
                  <a:srgbClr val="000000"/>
                </a:solidFill>
                <a:latin typeface="+mn-lt"/>
                <a:ea typeface="+mn-ea"/>
              </a:rPr>
              <a:t>Šestá položka</a:t>
            </a:r>
            <a:r>
              <a:rPr b="0" lang="en-US" sz="2000" spc="-1" strike="noStrike">
                <a:solidFill>
                  <a:srgbClr val="000000"/>
                </a:solidFill>
                <a:latin typeface="+mn-lt"/>
                <a:ea typeface="+mn-ea"/>
              </a:rPr>
              <a:t>Poslední položku používá program fsck aby zjistil, jako kolikátý bude svazek kontrolován. Jednička by měla označovat kořenový svazek (připojuje se do /), dvojka pak ostatní a nula ty, které se kontrolovat nebudou.</a:t>
            </a:r>
            <a:endParaRPr b="0" lang="en-US" sz="2000" spc="-1" strike="noStrike">
              <a:latin typeface="Arial"/>
            </a:endParaRPr>
          </a:p>
          <a:p>
            <a:endParaRPr b="0" lang="en-US" sz="2000" spc="-1" strike="noStrike">
              <a:latin typeface="Arial"/>
            </a:endParaRPr>
          </a:p>
        </p:txBody>
      </p:sp>
      <p:sp>
        <p:nvSpPr>
          <p:cNvPr id="127" name="TextShape 2"/>
          <p:cNvSpPr txBox="1"/>
          <p:nvPr/>
        </p:nvSpPr>
        <p:spPr>
          <a:xfrm>
            <a:off x="3850560" y="9428760"/>
            <a:ext cx="2945160" cy="496080"/>
          </a:xfrm>
          <a:prstGeom prst="rect">
            <a:avLst/>
          </a:prstGeom>
          <a:noFill/>
          <a:ln>
            <a:noFill/>
          </a:ln>
        </p:spPr>
        <p:txBody>
          <a:bodyPr anchor="b"/>
          <a:p>
            <a:pPr algn="r">
              <a:lnSpc>
                <a:spcPct val="100000"/>
              </a:lnSpc>
            </a:pPr>
            <a:fld id="{0613EC97-F1AF-4AA5-B782-75749C96E695}"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body"/>
          </p:nvPr>
        </p:nvSpPr>
        <p:spPr>
          <a:xfrm>
            <a:off x="679680" y="4715280"/>
            <a:ext cx="5437800" cy="4466520"/>
          </a:xfrm>
          <a:prstGeom prst="rect">
            <a:avLst/>
          </a:prstGeom>
        </p:spPr>
        <p:txBody>
          <a:bodyPr/>
          <a:p>
            <a:r>
              <a:rPr b="1" lang="en-US" sz="1200" spc="-1" strike="noStrike">
                <a:solidFill>
                  <a:srgbClr val="000000"/>
                </a:solidFill>
                <a:latin typeface="+mn-lt"/>
                <a:ea typeface="+mn-ea"/>
              </a:rPr>
              <a:t>Proč dělit disk</a:t>
            </a:r>
            <a:endParaRPr b="0" lang="en-US" sz="1200" spc="-1" strike="noStrike">
              <a:latin typeface="Arial"/>
            </a:endParaRPr>
          </a:p>
          <a:p>
            <a:r>
              <a:rPr b="0" lang="en-US" sz="1200" spc="-1" strike="noStrike">
                <a:solidFill>
                  <a:srgbClr val="000000"/>
                </a:solidFill>
                <a:latin typeface="+mn-lt"/>
                <a:ea typeface="+mn-ea"/>
              </a:rPr>
              <a:t>Linux je velmi variabilní systém a nedělá mu problém běžet na rozličně rozděleném (nebo nerozděleném) disku. Dokonce se obejde bez vlastního oddílu a spokojí se i s pouhým souborem na cizím souborovém systému. Nejjednodušší samozřejmě je nic nedělit (resp. pouze vyhradit jeden oddíl jako odkládací, swap, i když ani to není úplně nutné) a nainstalovat celý systém pohromadě. Není to ovšem nejlepší volba – sice nemusíme řešit problém s místem (volné místo je společné), ale přicházíme o celou řadu výhod, které rozdělený disk přináší. Základní výhody rozdělení disku jsou:</a:t>
            </a:r>
            <a:endParaRPr b="0" lang="en-US" sz="1200" spc="-1" strike="noStrike">
              <a:latin typeface="Arial"/>
            </a:endParaRPr>
          </a:p>
          <a:p>
            <a:r>
              <a:rPr b="0" lang="en-US" sz="1200" spc="-1" strike="noStrike">
                <a:solidFill>
                  <a:srgbClr val="000000"/>
                </a:solidFill>
                <a:latin typeface="+mn-lt"/>
                <a:ea typeface="+mn-ea"/>
              </a:rPr>
              <a:t>- bezpečnost</a:t>
            </a:r>
            <a:endParaRPr b="0" lang="en-US" sz="1200" spc="-1" strike="noStrike">
              <a:latin typeface="Arial"/>
            </a:endParaRPr>
          </a:p>
          <a:p>
            <a:r>
              <a:rPr b="0" lang="en-US" sz="1200" spc="-1" strike="noStrike">
                <a:solidFill>
                  <a:srgbClr val="000000"/>
                </a:solidFill>
                <a:latin typeface="+mn-lt"/>
                <a:ea typeface="+mn-ea"/>
              </a:rPr>
              <a:t>- snadná přeinstalace</a:t>
            </a:r>
            <a:endParaRPr b="0" lang="en-US" sz="1200" spc="-1" strike="noStrike">
              <a:latin typeface="Arial"/>
            </a:endParaRPr>
          </a:p>
          <a:p>
            <a:r>
              <a:rPr b="0" lang="en-US" sz="1200" spc="-1" strike="noStrike">
                <a:solidFill>
                  <a:srgbClr val="000000"/>
                </a:solidFill>
                <a:latin typeface="+mn-lt"/>
                <a:ea typeface="+mn-ea"/>
              </a:rPr>
              <a:t>- volba souborového systému</a:t>
            </a:r>
            <a:endParaRPr b="0" lang="en-US" sz="1200" spc="-1" strike="noStrike">
              <a:latin typeface="Arial"/>
            </a:endParaRPr>
          </a:p>
          <a:p>
            <a:r>
              <a:rPr b="0" lang="en-US" sz="1200" spc="-1" strike="noStrike">
                <a:solidFill>
                  <a:srgbClr val="000000"/>
                </a:solidFill>
                <a:latin typeface="+mn-lt"/>
                <a:ea typeface="+mn-ea"/>
              </a:rPr>
              <a:t>- lepší využití více disků</a:t>
            </a:r>
            <a:endParaRPr b="0" lang="en-US" sz="1200" spc="-1" strike="noStrike">
              <a:latin typeface="Arial"/>
            </a:endParaRPr>
          </a:p>
          <a:p>
            <a:r>
              <a:rPr b="0" lang="en-US" sz="1200" spc="-1" strike="noStrike">
                <a:solidFill>
                  <a:srgbClr val="000000"/>
                </a:solidFill>
                <a:latin typeface="+mn-lt"/>
                <a:ea typeface="+mn-ea"/>
              </a:rPr>
              <a:t>- možnost ochrany proti zápisu</a:t>
            </a:r>
            <a:endParaRPr b="0" lang="en-US" sz="1200" spc="-1" strike="noStrike">
              <a:latin typeface="Arial"/>
            </a:endParaRPr>
          </a:p>
        </p:txBody>
      </p:sp>
      <p:sp>
        <p:nvSpPr>
          <p:cNvPr id="129" name="TextShape 2"/>
          <p:cNvSpPr txBox="1"/>
          <p:nvPr/>
        </p:nvSpPr>
        <p:spPr>
          <a:xfrm>
            <a:off x="3850560" y="9428760"/>
            <a:ext cx="2945160" cy="496080"/>
          </a:xfrm>
          <a:prstGeom prst="rect">
            <a:avLst/>
          </a:prstGeom>
          <a:noFill/>
          <a:ln>
            <a:noFill/>
          </a:ln>
        </p:spPr>
        <p:txBody>
          <a:bodyPr anchor="b"/>
          <a:p>
            <a:pPr algn="r">
              <a:lnSpc>
                <a:spcPct val="100000"/>
              </a:lnSpc>
            </a:pPr>
            <a:fld id="{B8B4CD45-A42E-4302-BF8C-02EF9537930F}" type="slidenum">
              <a:rPr b="0" lang="en-US" sz="1200" spc="-1" strike="noStrike">
                <a:solidFill>
                  <a:srgbClr val="000000"/>
                </a:solidFill>
                <a:latin typeface="+mn-lt"/>
                <a:ea typeface="+mn-ea"/>
              </a:rPr>
              <a:t>1</a:t>
            </a:fld>
            <a:endParaRPr b="0" lang="en-US"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30" name="PlaceHolder 2"/>
          <p:cNvSpPr>
            <a:spLocks noGrp="1"/>
          </p:cNvSpPr>
          <p:nvPr>
            <p:ph type="body"/>
          </p:nvPr>
        </p:nvSpPr>
        <p:spPr>
          <a:xfrm>
            <a:off x="457200" y="1600200"/>
            <a:ext cx="822924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31" name="PlaceHolder 3"/>
          <p:cNvSpPr>
            <a:spLocks noGrp="1"/>
          </p:cNvSpPr>
          <p:nvPr>
            <p:ph type="body"/>
          </p:nvPr>
        </p:nvSpPr>
        <p:spPr>
          <a:xfrm>
            <a:off x="457200" y="3964320"/>
            <a:ext cx="822924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33" name="PlaceHolder 2"/>
          <p:cNvSpPr>
            <a:spLocks noGrp="1"/>
          </p:cNvSpPr>
          <p:nvPr>
            <p:ph type="body"/>
          </p:nvPr>
        </p:nvSpPr>
        <p:spPr>
          <a:xfrm>
            <a:off x="45720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34" name="PlaceHolder 3"/>
          <p:cNvSpPr>
            <a:spLocks noGrp="1"/>
          </p:cNvSpPr>
          <p:nvPr>
            <p:ph type="body"/>
          </p:nvPr>
        </p:nvSpPr>
        <p:spPr>
          <a:xfrm>
            <a:off x="467424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35" name="PlaceHolder 4"/>
          <p:cNvSpPr>
            <a:spLocks noGrp="1"/>
          </p:cNvSpPr>
          <p:nvPr>
            <p:ph type="body"/>
          </p:nvPr>
        </p:nvSpPr>
        <p:spPr>
          <a:xfrm>
            <a:off x="467424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36" name="PlaceHolder 5"/>
          <p:cNvSpPr>
            <a:spLocks noGrp="1"/>
          </p:cNvSpPr>
          <p:nvPr>
            <p:ph type="body"/>
          </p:nvPr>
        </p:nvSpPr>
        <p:spPr>
          <a:xfrm>
            <a:off x="45720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38" name="PlaceHolder 2"/>
          <p:cNvSpPr>
            <a:spLocks noGrp="1"/>
          </p:cNvSpPr>
          <p:nvPr>
            <p:ph type="body"/>
          </p:nvPr>
        </p:nvSpPr>
        <p:spPr>
          <a:xfrm>
            <a:off x="457200" y="160020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39" name="PlaceHolder 3"/>
          <p:cNvSpPr>
            <a:spLocks noGrp="1"/>
          </p:cNvSpPr>
          <p:nvPr>
            <p:ph type="body"/>
          </p:nvPr>
        </p:nvSpPr>
        <p:spPr>
          <a:xfrm>
            <a:off x="3239640" y="160020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40" name="PlaceHolder 4"/>
          <p:cNvSpPr>
            <a:spLocks noGrp="1"/>
          </p:cNvSpPr>
          <p:nvPr>
            <p:ph type="body"/>
          </p:nvPr>
        </p:nvSpPr>
        <p:spPr>
          <a:xfrm>
            <a:off x="6022080" y="160020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41" name="PlaceHolder 5"/>
          <p:cNvSpPr>
            <a:spLocks noGrp="1"/>
          </p:cNvSpPr>
          <p:nvPr>
            <p:ph type="body"/>
          </p:nvPr>
        </p:nvSpPr>
        <p:spPr>
          <a:xfrm>
            <a:off x="6022080" y="396432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42" name="PlaceHolder 6"/>
          <p:cNvSpPr>
            <a:spLocks noGrp="1"/>
          </p:cNvSpPr>
          <p:nvPr>
            <p:ph type="body"/>
          </p:nvPr>
        </p:nvSpPr>
        <p:spPr>
          <a:xfrm>
            <a:off x="3239640" y="396432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43" name="PlaceHolder 7"/>
          <p:cNvSpPr>
            <a:spLocks noGrp="1"/>
          </p:cNvSpPr>
          <p:nvPr>
            <p:ph type="body"/>
          </p:nvPr>
        </p:nvSpPr>
        <p:spPr>
          <a:xfrm>
            <a:off x="457200" y="396432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52"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54" name="PlaceHolder 2"/>
          <p:cNvSpPr>
            <a:spLocks noGrp="1"/>
          </p:cNvSpPr>
          <p:nvPr>
            <p:ph type="body"/>
          </p:nvPr>
        </p:nvSpPr>
        <p:spPr>
          <a:xfrm>
            <a:off x="457200" y="1600200"/>
            <a:ext cx="8229240" cy="4525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56" name="PlaceHolder 2"/>
          <p:cNvSpPr>
            <a:spLocks noGrp="1"/>
          </p:cNvSpPr>
          <p:nvPr>
            <p:ph type="body"/>
          </p:nvPr>
        </p:nvSpPr>
        <p:spPr>
          <a:xfrm>
            <a:off x="45720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
        <p:nvSpPr>
          <p:cNvPr id="57" name="PlaceHolder 3"/>
          <p:cNvSpPr>
            <a:spLocks noGrp="1"/>
          </p:cNvSpPr>
          <p:nvPr>
            <p:ph type="body"/>
          </p:nvPr>
        </p:nvSpPr>
        <p:spPr>
          <a:xfrm>
            <a:off x="467424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1475640" y="274680"/>
            <a:ext cx="7210800" cy="52977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61" name="PlaceHolder 2"/>
          <p:cNvSpPr>
            <a:spLocks noGrp="1"/>
          </p:cNvSpPr>
          <p:nvPr>
            <p:ph type="body"/>
          </p:nvPr>
        </p:nvSpPr>
        <p:spPr>
          <a:xfrm>
            <a:off x="45720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62" name="PlaceHolder 3"/>
          <p:cNvSpPr>
            <a:spLocks noGrp="1"/>
          </p:cNvSpPr>
          <p:nvPr>
            <p:ph type="body"/>
          </p:nvPr>
        </p:nvSpPr>
        <p:spPr>
          <a:xfrm>
            <a:off x="45720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63" name="PlaceHolder 4"/>
          <p:cNvSpPr>
            <a:spLocks noGrp="1"/>
          </p:cNvSpPr>
          <p:nvPr>
            <p:ph type="body"/>
          </p:nvPr>
        </p:nvSpPr>
        <p:spPr>
          <a:xfrm>
            <a:off x="467424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9"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65" name="PlaceHolder 2"/>
          <p:cNvSpPr>
            <a:spLocks noGrp="1"/>
          </p:cNvSpPr>
          <p:nvPr>
            <p:ph type="body"/>
          </p:nvPr>
        </p:nvSpPr>
        <p:spPr>
          <a:xfrm>
            <a:off x="45720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
        <p:nvSpPr>
          <p:cNvPr id="66" name="PlaceHolder 3"/>
          <p:cNvSpPr>
            <a:spLocks noGrp="1"/>
          </p:cNvSpPr>
          <p:nvPr>
            <p:ph type="body"/>
          </p:nvPr>
        </p:nvSpPr>
        <p:spPr>
          <a:xfrm>
            <a:off x="467424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67" name="PlaceHolder 4"/>
          <p:cNvSpPr>
            <a:spLocks noGrp="1"/>
          </p:cNvSpPr>
          <p:nvPr>
            <p:ph type="body"/>
          </p:nvPr>
        </p:nvSpPr>
        <p:spPr>
          <a:xfrm>
            <a:off x="467424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69" name="PlaceHolder 2"/>
          <p:cNvSpPr>
            <a:spLocks noGrp="1"/>
          </p:cNvSpPr>
          <p:nvPr>
            <p:ph type="body"/>
          </p:nvPr>
        </p:nvSpPr>
        <p:spPr>
          <a:xfrm>
            <a:off x="45720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70" name="PlaceHolder 3"/>
          <p:cNvSpPr>
            <a:spLocks noGrp="1"/>
          </p:cNvSpPr>
          <p:nvPr>
            <p:ph type="body"/>
          </p:nvPr>
        </p:nvSpPr>
        <p:spPr>
          <a:xfrm>
            <a:off x="467424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71" name="PlaceHolder 4"/>
          <p:cNvSpPr>
            <a:spLocks noGrp="1"/>
          </p:cNvSpPr>
          <p:nvPr>
            <p:ph type="body"/>
          </p:nvPr>
        </p:nvSpPr>
        <p:spPr>
          <a:xfrm>
            <a:off x="457200" y="3964320"/>
            <a:ext cx="822924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73" name="PlaceHolder 2"/>
          <p:cNvSpPr>
            <a:spLocks noGrp="1"/>
          </p:cNvSpPr>
          <p:nvPr>
            <p:ph type="body"/>
          </p:nvPr>
        </p:nvSpPr>
        <p:spPr>
          <a:xfrm>
            <a:off x="457200" y="1600200"/>
            <a:ext cx="822924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74" name="PlaceHolder 3"/>
          <p:cNvSpPr>
            <a:spLocks noGrp="1"/>
          </p:cNvSpPr>
          <p:nvPr>
            <p:ph type="body"/>
          </p:nvPr>
        </p:nvSpPr>
        <p:spPr>
          <a:xfrm>
            <a:off x="457200" y="3964320"/>
            <a:ext cx="822924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76" name="PlaceHolder 2"/>
          <p:cNvSpPr>
            <a:spLocks noGrp="1"/>
          </p:cNvSpPr>
          <p:nvPr>
            <p:ph type="body"/>
          </p:nvPr>
        </p:nvSpPr>
        <p:spPr>
          <a:xfrm>
            <a:off x="45720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77" name="PlaceHolder 3"/>
          <p:cNvSpPr>
            <a:spLocks noGrp="1"/>
          </p:cNvSpPr>
          <p:nvPr>
            <p:ph type="body"/>
          </p:nvPr>
        </p:nvSpPr>
        <p:spPr>
          <a:xfrm>
            <a:off x="467424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78" name="PlaceHolder 4"/>
          <p:cNvSpPr>
            <a:spLocks noGrp="1"/>
          </p:cNvSpPr>
          <p:nvPr>
            <p:ph type="body"/>
          </p:nvPr>
        </p:nvSpPr>
        <p:spPr>
          <a:xfrm>
            <a:off x="467424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79" name="PlaceHolder 5"/>
          <p:cNvSpPr>
            <a:spLocks noGrp="1"/>
          </p:cNvSpPr>
          <p:nvPr>
            <p:ph type="body"/>
          </p:nvPr>
        </p:nvSpPr>
        <p:spPr>
          <a:xfrm>
            <a:off x="45720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81" name="PlaceHolder 2"/>
          <p:cNvSpPr>
            <a:spLocks noGrp="1"/>
          </p:cNvSpPr>
          <p:nvPr>
            <p:ph type="body"/>
          </p:nvPr>
        </p:nvSpPr>
        <p:spPr>
          <a:xfrm>
            <a:off x="457200" y="160020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82" name="PlaceHolder 3"/>
          <p:cNvSpPr>
            <a:spLocks noGrp="1"/>
          </p:cNvSpPr>
          <p:nvPr>
            <p:ph type="body"/>
          </p:nvPr>
        </p:nvSpPr>
        <p:spPr>
          <a:xfrm>
            <a:off x="3239640" y="160020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83" name="PlaceHolder 4"/>
          <p:cNvSpPr>
            <a:spLocks noGrp="1"/>
          </p:cNvSpPr>
          <p:nvPr>
            <p:ph type="body"/>
          </p:nvPr>
        </p:nvSpPr>
        <p:spPr>
          <a:xfrm>
            <a:off x="6022080" y="160020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84" name="PlaceHolder 5"/>
          <p:cNvSpPr>
            <a:spLocks noGrp="1"/>
          </p:cNvSpPr>
          <p:nvPr>
            <p:ph type="body"/>
          </p:nvPr>
        </p:nvSpPr>
        <p:spPr>
          <a:xfrm>
            <a:off x="6022080" y="396432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85" name="PlaceHolder 6"/>
          <p:cNvSpPr>
            <a:spLocks noGrp="1"/>
          </p:cNvSpPr>
          <p:nvPr>
            <p:ph type="body"/>
          </p:nvPr>
        </p:nvSpPr>
        <p:spPr>
          <a:xfrm>
            <a:off x="3239640" y="396432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86" name="PlaceHolder 7"/>
          <p:cNvSpPr>
            <a:spLocks noGrp="1"/>
          </p:cNvSpPr>
          <p:nvPr>
            <p:ph type="body"/>
          </p:nvPr>
        </p:nvSpPr>
        <p:spPr>
          <a:xfrm>
            <a:off x="457200" y="3964320"/>
            <a:ext cx="264960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11" name="PlaceHolder 2"/>
          <p:cNvSpPr>
            <a:spLocks noGrp="1"/>
          </p:cNvSpPr>
          <p:nvPr>
            <p:ph type="body"/>
          </p:nvPr>
        </p:nvSpPr>
        <p:spPr>
          <a:xfrm>
            <a:off x="457200" y="1600200"/>
            <a:ext cx="8229240" cy="4525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13" name="PlaceHolder 2"/>
          <p:cNvSpPr>
            <a:spLocks noGrp="1"/>
          </p:cNvSpPr>
          <p:nvPr>
            <p:ph type="body"/>
          </p:nvPr>
        </p:nvSpPr>
        <p:spPr>
          <a:xfrm>
            <a:off x="45720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
        <p:nvSpPr>
          <p:cNvPr id="14" name="PlaceHolder 3"/>
          <p:cNvSpPr>
            <a:spLocks noGrp="1"/>
          </p:cNvSpPr>
          <p:nvPr>
            <p:ph type="body"/>
          </p:nvPr>
        </p:nvSpPr>
        <p:spPr>
          <a:xfrm>
            <a:off x="467424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1475640" y="274680"/>
            <a:ext cx="7210800" cy="5297760"/>
          </a:xfrm>
          <a:prstGeom prst="rect">
            <a:avLst/>
          </a:prstGeom>
        </p:spPr>
        <p:txBody>
          <a:bodyPr lIns="0" rIns="0" tIns="0" bIns="0" anchor="ct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18" name="PlaceHolder 2"/>
          <p:cNvSpPr>
            <a:spLocks noGrp="1"/>
          </p:cNvSpPr>
          <p:nvPr>
            <p:ph type="body"/>
          </p:nvPr>
        </p:nvSpPr>
        <p:spPr>
          <a:xfrm>
            <a:off x="45720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19" name="PlaceHolder 3"/>
          <p:cNvSpPr>
            <a:spLocks noGrp="1"/>
          </p:cNvSpPr>
          <p:nvPr>
            <p:ph type="body"/>
          </p:nvPr>
        </p:nvSpPr>
        <p:spPr>
          <a:xfrm>
            <a:off x="45720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20" name="PlaceHolder 4"/>
          <p:cNvSpPr>
            <a:spLocks noGrp="1"/>
          </p:cNvSpPr>
          <p:nvPr>
            <p:ph type="body"/>
          </p:nvPr>
        </p:nvSpPr>
        <p:spPr>
          <a:xfrm>
            <a:off x="467424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22" name="PlaceHolder 2"/>
          <p:cNvSpPr>
            <a:spLocks noGrp="1"/>
          </p:cNvSpPr>
          <p:nvPr>
            <p:ph type="body"/>
          </p:nvPr>
        </p:nvSpPr>
        <p:spPr>
          <a:xfrm>
            <a:off x="457200" y="1600200"/>
            <a:ext cx="4015800" cy="4525560"/>
          </a:xfrm>
          <a:prstGeom prst="rect">
            <a:avLst/>
          </a:prstGeom>
        </p:spPr>
        <p:txBody>
          <a:bodyPr lIns="0" rIns="0" tIns="0" bIns="0">
            <a:normAutofit/>
          </a:bodyPr>
          <a:p>
            <a:endParaRPr b="0" lang="cs-CZ" sz="3200" spc="-1" strike="noStrike">
              <a:solidFill>
                <a:srgbClr val="000000"/>
              </a:solidFill>
              <a:latin typeface="Calibri"/>
            </a:endParaRPr>
          </a:p>
        </p:txBody>
      </p:sp>
      <p:sp>
        <p:nvSpPr>
          <p:cNvPr id="23" name="PlaceHolder 3"/>
          <p:cNvSpPr>
            <a:spLocks noGrp="1"/>
          </p:cNvSpPr>
          <p:nvPr>
            <p:ph type="body"/>
          </p:nvPr>
        </p:nvSpPr>
        <p:spPr>
          <a:xfrm>
            <a:off x="467424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24" name="PlaceHolder 4"/>
          <p:cNvSpPr>
            <a:spLocks noGrp="1"/>
          </p:cNvSpPr>
          <p:nvPr>
            <p:ph type="body"/>
          </p:nvPr>
        </p:nvSpPr>
        <p:spPr>
          <a:xfrm>
            <a:off x="4674240" y="396432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1475640" y="274680"/>
            <a:ext cx="7210800" cy="1142640"/>
          </a:xfrm>
          <a:prstGeom prst="rect">
            <a:avLst/>
          </a:prstGeom>
        </p:spPr>
        <p:txBody>
          <a:bodyPr lIns="0" rIns="0" tIns="0" bIns="0" anchor="ctr"/>
          <a:p>
            <a:endParaRPr b="0" lang="cs-CZ" sz="1800" spc="-1" strike="noStrike">
              <a:solidFill>
                <a:srgbClr val="000000"/>
              </a:solidFill>
              <a:latin typeface="Calibri"/>
            </a:endParaRPr>
          </a:p>
        </p:txBody>
      </p:sp>
      <p:sp>
        <p:nvSpPr>
          <p:cNvPr id="26" name="PlaceHolder 2"/>
          <p:cNvSpPr>
            <a:spLocks noGrp="1"/>
          </p:cNvSpPr>
          <p:nvPr>
            <p:ph type="body"/>
          </p:nvPr>
        </p:nvSpPr>
        <p:spPr>
          <a:xfrm>
            <a:off x="45720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27" name="PlaceHolder 3"/>
          <p:cNvSpPr>
            <a:spLocks noGrp="1"/>
          </p:cNvSpPr>
          <p:nvPr>
            <p:ph type="body"/>
          </p:nvPr>
        </p:nvSpPr>
        <p:spPr>
          <a:xfrm>
            <a:off x="4674240" y="1600200"/>
            <a:ext cx="4015800" cy="2158560"/>
          </a:xfrm>
          <a:prstGeom prst="rect">
            <a:avLst/>
          </a:prstGeom>
        </p:spPr>
        <p:txBody>
          <a:bodyPr lIns="0" rIns="0" tIns="0" bIns="0">
            <a:normAutofit/>
          </a:bodyPr>
          <a:p>
            <a:endParaRPr b="0" lang="cs-CZ" sz="3200" spc="-1" strike="noStrike">
              <a:solidFill>
                <a:srgbClr val="000000"/>
              </a:solidFill>
              <a:latin typeface="Calibri"/>
            </a:endParaRPr>
          </a:p>
        </p:txBody>
      </p:sp>
      <p:sp>
        <p:nvSpPr>
          <p:cNvPr id="28" name="PlaceHolder 4"/>
          <p:cNvSpPr>
            <a:spLocks noGrp="1"/>
          </p:cNvSpPr>
          <p:nvPr>
            <p:ph type="body"/>
          </p:nvPr>
        </p:nvSpPr>
        <p:spPr>
          <a:xfrm>
            <a:off x="457200" y="3964320"/>
            <a:ext cx="8229240" cy="2158560"/>
          </a:xfrm>
          <a:prstGeom prst="rect">
            <a:avLst/>
          </a:prstGeom>
        </p:spPr>
        <p:txBody>
          <a:bodyPr lIns="0" rIns="0" tIns="0" bIns="0">
            <a:normAutofit/>
          </a:bodyPr>
          <a:p>
            <a:endParaRPr b="0" lang="cs-CZ"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1628640"/>
            <a:ext cx="7772040" cy="1971360"/>
          </a:xfrm>
          <a:prstGeom prst="rect">
            <a:avLst/>
          </a:prstGeom>
        </p:spPr>
        <p:txBody>
          <a:bodyPr anchor="ctr"/>
          <a:p>
            <a:pPr algn="ctr">
              <a:lnSpc>
                <a:spcPct val="100000"/>
              </a:lnSpc>
            </a:pPr>
            <a:r>
              <a:rPr b="0" lang="cs-CZ" sz="4400" spc="-1" strike="noStrike">
                <a:solidFill>
                  <a:srgbClr val="730e00"/>
                </a:solidFill>
                <a:latin typeface="Calibri"/>
              </a:rPr>
              <a:t>Click to edit Master title style</a:t>
            </a:r>
            <a:endParaRPr b="0" lang="cs-CZ" sz="4400" spc="-1" strike="noStrike">
              <a:solidFill>
                <a:srgbClr val="000000"/>
              </a:solidFill>
              <a:latin typeface="Calibri"/>
            </a:endParaRPr>
          </a:p>
        </p:txBody>
      </p:sp>
      <p:sp>
        <p:nvSpPr>
          <p:cNvPr id="1" name="Line 2"/>
          <p:cNvSpPr/>
          <p:nvPr/>
        </p:nvSpPr>
        <p:spPr>
          <a:xfrm>
            <a:off x="0" y="1285560"/>
            <a:ext cx="8572320" cy="1800"/>
          </a:xfrm>
          <a:prstGeom prst="line">
            <a:avLst/>
          </a:prstGeom>
          <a:ln>
            <a:solidFill>
              <a:schemeClr val="accent6">
                <a:lumMod val="50000"/>
              </a:schemeClr>
            </a:solidFill>
            <a:round/>
          </a:ln>
        </p:spPr>
        <p:style>
          <a:lnRef idx="1">
            <a:schemeClr val="accent1"/>
          </a:lnRef>
          <a:fillRef idx="0">
            <a:schemeClr val="accent1"/>
          </a:fillRef>
          <a:effectRef idx="0">
            <a:schemeClr val="accent1"/>
          </a:effectRef>
          <a:fontRef idx="minor"/>
        </p:style>
      </p:sp>
      <p:sp>
        <p:nvSpPr>
          <p:cNvPr id="2" name="CustomShape 3"/>
          <p:cNvSpPr/>
          <p:nvPr/>
        </p:nvSpPr>
        <p:spPr>
          <a:xfrm>
            <a:off x="1403280" y="332640"/>
            <a:ext cx="7089480" cy="791640"/>
          </a:xfrm>
          <a:prstGeom prst="rect">
            <a:avLst/>
          </a:prstGeom>
          <a:noFill/>
          <a:ln>
            <a:noFill/>
          </a:ln>
        </p:spPr>
        <p:style>
          <a:lnRef idx="0"/>
          <a:fillRef idx="0"/>
          <a:effectRef idx="0"/>
          <a:fontRef idx="minor"/>
        </p:style>
        <p:txBody>
          <a:bodyPr anchor="ctr">
            <a:normAutofit/>
          </a:bodyPr>
          <a:p>
            <a:pPr algn="ctr">
              <a:lnSpc>
                <a:spcPct val="100000"/>
              </a:lnSpc>
            </a:pPr>
            <a:r>
              <a:rPr b="0" lang="en-US" sz="4400" spc="-1" strike="noStrike">
                <a:solidFill>
                  <a:srgbClr val="730e00"/>
                </a:solidFill>
                <a:latin typeface="Calibri"/>
              </a:rPr>
              <a:t>Počítačové sítě a operační systémy </a:t>
            </a:r>
            <a:endParaRPr b="0" lang="en-US" sz="4400" spc="-1" strike="noStrike">
              <a:latin typeface="Arial"/>
            </a:endParaRPr>
          </a:p>
        </p:txBody>
      </p:sp>
      <p:pic>
        <p:nvPicPr>
          <p:cNvPr id="3" name="Picture 2" descr=""/>
          <p:cNvPicPr/>
          <p:nvPr/>
        </p:nvPicPr>
        <p:blipFill>
          <a:blip r:embed="rId2"/>
          <a:stretch/>
        </p:blipFill>
        <p:spPr>
          <a:xfrm>
            <a:off x="428760" y="214200"/>
            <a:ext cx="974520" cy="955440"/>
          </a:xfrm>
          <a:prstGeom prst="rect">
            <a:avLst/>
          </a:prstGeom>
          <a:ln>
            <a:noFill/>
          </a:ln>
        </p:spPr>
      </p:pic>
      <p:sp>
        <p:nvSpPr>
          <p:cNvPr id="4" name="Line 4"/>
          <p:cNvSpPr/>
          <p:nvPr/>
        </p:nvSpPr>
        <p:spPr>
          <a:xfrm>
            <a:off x="0" y="6381000"/>
            <a:ext cx="9144000" cy="1800"/>
          </a:xfrm>
          <a:prstGeom prst="line">
            <a:avLst/>
          </a:prstGeom>
          <a:ln>
            <a:solidFill>
              <a:schemeClr val="accent6">
                <a:lumMod val="50000"/>
              </a:schemeClr>
            </a:solidFill>
            <a:round/>
          </a:ln>
        </p:spPr>
        <p:style>
          <a:lnRef idx="1">
            <a:schemeClr val="accent1"/>
          </a:lnRef>
          <a:fillRef idx="0">
            <a:schemeClr val="accent1"/>
          </a:fillRef>
          <a:effectRef idx="0">
            <a:schemeClr val="accent1"/>
          </a:effectRef>
          <a:fontRef idx="minor"/>
        </p:style>
      </p:sp>
      <p:sp>
        <p:nvSpPr>
          <p:cNvPr id="5" name="CustomShape 5"/>
          <p:cNvSpPr/>
          <p:nvPr/>
        </p:nvSpPr>
        <p:spPr>
          <a:xfrm>
            <a:off x="6228360" y="6453360"/>
            <a:ext cx="2493360" cy="364680"/>
          </a:xfrm>
          <a:prstGeom prst="rect">
            <a:avLst/>
          </a:prstGeom>
          <a:noFill/>
          <a:ln>
            <a:noFill/>
          </a:ln>
        </p:spPr>
        <p:style>
          <a:lnRef idx="0"/>
          <a:fillRef idx="0"/>
          <a:effectRef idx="0"/>
          <a:fontRef idx="minor"/>
        </p:style>
        <p:txBody>
          <a:bodyPr anchor="ctr"/>
          <a:p>
            <a:pPr algn="r">
              <a:lnSpc>
                <a:spcPct val="100000"/>
              </a:lnSpc>
            </a:pPr>
            <a:r>
              <a:rPr b="0" lang="en-US" sz="1600" spc="-1" strike="noStrike">
                <a:solidFill>
                  <a:srgbClr val="730e00"/>
                </a:solidFill>
                <a:latin typeface="Calibri"/>
              </a:rPr>
              <a:t>Jaromír Plhák, </a:t>
            </a:r>
            <a:fld id="{A53FA6D6-3A78-4A5A-B1F4-56304E0A31A9}" type="datetime">
              <a:rPr b="0" lang="en-US" sz="1600" spc="-1" strike="noStrike">
                <a:solidFill>
                  <a:srgbClr val="730e00"/>
                </a:solidFill>
                <a:latin typeface="Calibri"/>
              </a:rPr>
              <a:t>2/5/18</a:t>
            </a:fld>
            <a:endParaRPr b="0" lang="en-US" sz="1600" spc="-1" strike="noStrike">
              <a:latin typeface="Arial"/>
            </a:endParaRPr>
          </a:p>
        </p:txBody>
      </p:sp>
      <p:sp>
        <p:nvSpPr>
          <p:cNvPr id="6" name="CustomShape 6"/>
          <p:cNvSpPr/>
          <p:nvPr/>
        </p:nvSpPr>
        <p:spPr>
          <a:xfrm>
            <a:off x="494280" y="6453360"/>
            <a:ext cx="8227440" cy="364680"/>
          </a:xfrm>
          <a:prstGeom prst="rect">
            <a:avLst/>
          </a:prstGeom>
          <a:noFill/>
          <a:ln>
            <a:noFill/>
          </a:ln>
        </p:spPr>
        <p:style>
          <a:lnRef idx="0"/>
          <a:fillRef idx="0"/>
          <a:effectRef idx="0"/>
          <a:fontRef idx="minor"/>
        </p:style>
        <p:txBody>
          <a:bodyPr anchor="ctr"/>
          <a:p>
            <a:pPr>
              <a:lnSpc>
                <a:spcPct val="100000"/>
              </a:lnSpc>
            </a:pPr>
            <a:r>
              <a:rPr b="0" lang="en-US" sz="1600" spc="-1" strike="noStrike">
                <a:solidFill>
                  <a:srgbClr val="730e00"/>
                </a:solidFill>
                <a:latin typeface="Calibri"/>
              </a:rPr>
              <a:t>PB169 Počítačové sítě a operační systémy</a:t>
            </a:r>
            <a:endParaRPr b="0" lang="en-US" sz="1600" spc="-1" strike="noStrike">
              <a:latin typeface="Arial"/>
            </a:endParaRPr>
          </a:p>
        </p:txBody>
      </p:sp>
      <p:sp>
        <p:nvSpPr>
          <p:cNvPr id="7" name="PlaceHolder 7"/>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cs-CZ" sz="3200" spc="-1" strike="noStrike">
                <a:solidFill>
                  <a:srgbClr val="000000"/>
                </a:solidFill>
                <a:latin typeface="Calibri"/>
              </a:rPr>
              <a:t>Click to edit the outline text format</a:t>
            </a:r>
            <a:endParaRPr b="0" lang="cs-CZ"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cs-CZ" sz="2400" spc="-1" strike="noStrike">
                <a:solidFill>
                  <a:srgbClr val="000000"/>
                </a:solidFill>
                <a:latin typeface="Calibri"/>
              </a:rPr>
              <a:t>Second Outline Level</a:t>
            </a:r>
            <a:endParaRPr b="0" lang="cs-CZ"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cs-CZ" sz="2000" spc="-1" strike="noStrike">
                <a:solidFill>
                  <a:srgbClr val="000000"/>
                </a:solidFill>
                <a:latin typeface="Calibri"/>
              </a:rPr>
              <a:t>Third Outline Level</a:t>
            </a:r>
            <a:endParaRPr b="0" lang="cs-CZ"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cs-CZ" sz="2000" spc="-1" strike="noStrike">
                <a:solidFill>
                  <a:srgbClr val="000000"/>
                </a:solidFill>
                <a:latin typeface="Calibri"/>
              </a:rPr>
              <a:t>Fourth Outline Level</a:t>
            </a:r>
            <a:endParaRPr b="0" lang="cs-CZ"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cs-CZ" sz="2000" spc="-1" strike="noStrike">
                <a:solidFill>
                  <a:srgbClr val="000000"/>
                </a:solidFill>
                <a:latin typeface="Calibri"/>
              </a:rPr>
              <a:t>Fifth Outline Level</a:t>
            </a:r>
            <a:endParaRPr b="0" lang="cs-CZ"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cs-CZ" sz="2000" spc="-1" strike="noStrike">
                <a:solidFill>
                  <a:srgbClr val="000000"/>
                </a:solidFill>
                <a:latin typeface="Calibri"/>
              </a:rPr>
              <a:t>Sixth Outline Level</a:t>
            </a:r>
            <a:endParaRPr b="0" lang="cs-CZ"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cs-CZ" sz="2000" spc="-1" strike="noStrike">
                <a:solidFill>
                  <a:srgbClr val="000000"/>
                </a:solidFill>
                <a:latin typeface="Calibri"/>
              </a:rPr>
              <a:t>Seventh Outline Level</a:t>
            </a:r>
            <a:endParaRPr b="0" lang="cs-CZ"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PlaceHolder 1"/>
          <p:cNvSpPr>
            <a:spLocks noGrp="1"/>
          </p:cNvSpPr>
          <p:nvPr>
            <p:ph type="title"/>
          </p:nvPr>
        </p:nvSpPr>
        <p:spPr>
          <a:xfrm>
            <a:off x="1475640" y="274680"/>
            <a:ext cx="7210800" cy="1142640"/>
          </a:xfrm>
          <a:prstGeom prst="rect">
            <a:avLst/>
          </a:prstGeom>
        </p:spPr>
        <p:txBody>
          <a:bodyPr anchor="ctr"/>
          <a:p>
            <a:pPr algn="ctr">
              <a:lnSpc>
                <a:spcPct val="100000"/>
              </a:lnSpc>
            </a:pPr>
            <a:r>
              <a:rPr b="0" lang="cs-CZ" sz="4400" spc="-1" strike="noStrike">
                <a:solidFill>
                  <a:srgbClr val="730e00"/>
                </a:solidFill>
                <a:latin typeface="Calibri"/>
              </a:rPr>
              <a:t>Click to edit Master title style</a:t>
            </a:r>
            <a:endParaRPr b="0" lang="cs-CZ" sz="4400" spc="-1" strike="noStrike">
              <a:solidFill>
                <a:srgbClr val="000000"/>
              </a:solidFill>
              <a:latin typeface="Calibri"/>
            </a:endParaRPr>
          </a:p>
        </p:txBody>
      </p:sp>
      <p:sp>
        <p:nvSpPr>
          <p:cNvPr id="45" name="PlaceHolder 2"/>
          <p:cNvSpPr>
            <a:spLocks noGrp="1"/>
          </p:cNvSpPr>
          <p:nvPr>
            <p:ph type="body"/>
          </p:nvPr>
        </p:nvSpPr>
        <p:spPr>
          <a:xfrm>
            <a:off x="457200" y="1600200"/>
            <a:ext cx="8229240" cy="4525560"/>
          </a:xfrm>
          <a:prstGeom prst="rect">
            <a:avLst/>
          </a:prstGeom>
        </p:spPr>
        <p:txBody>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Click to edit Master text styles</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Second level</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Third level</a:t>
            </a:r>
            <a:endParaRPr b="0" lang="cs-CZ" sz="2400" spc="-1" strike="noStrike">
              <a:solidFill>
                <a:srgbClr val="000000"/>
              </a:solidFill>
              <a:latin typeface="Calibri"/>
            </a:endParaRPr>
          </a:p>
          <a:p>
            <a:pPr lvl="3" marL="1600200" indent="-228240">
              <a:lnSpc>
                <a:spcPct val="100000"/>
              </a:lnSpc>
              <a:spcBef>
                <a:spcPts val="400"/>
              </a:spcBef>
              <a:buClr>
                <a:srgbClr val="000000"/>
              </a:buClr>
              <a:buFont typeface="Arial"/>
              <a:buChar char="–"/>
            </a:pPr>
            <a:r>
              <a:rPr b="0" lang="cs-CZ" sz="2000" spc="-1" strike="noStrike">
                <a:solidFill>
                  <a:srgbClr val="000000"/>
                </a:solidFill>
                <a:latin typeface="Calibri"/>
              </a:rPr>
              <a:t>Fourth level</a:t>
            </a:r>
            <a:endParaRPr b="0" lang="cs-CZ" sz="2000" spc="-1" strike="noStrike">
              <a:solidFill>
                <a:srgbClr val="000000"/>
              </a:solidFill>
              <a:latin typeface="Calibri"/>
            </a:endParaRPr>
          </a:p>
          <a:p>
            <a:pPr lvl="4" marL="2057400" indent="-228240">
              <a:lnSpc>
                <a:spcPct val="100000"/>
              </a:lnSpc>
              <a:spcBef>
                <a:spcPts val="400"/>
              </a:spcBef>
              <a:buClr>
                <a:srgbClr val="000000"/>
              </a:buClr>
              <a:buFont typeface="Arial"/>
              <a:buChar char="»"/>
            </a:pPr>
            <a:r>
              <a:rPr b="0" lang="cs-CZ" sz="2000" spc="-1" strike="noStrike">
                <a:solidFill>
                  <a:srgbClr val="000000"/>
                </a:solidFill>
                <a:latin typeface="Calibri"/>
              </a:rPr>
              <a:t>Fifth level</a:t>
            </a:r>
            <a:endParaRPr b="0" lang="cs-CZ" sz="2000" spc="-1" strike="noStrike">
              <a:solidFill>
                <a:srgbClr val="000000"/>
              </a:solidFill>
              <a:latin typeface="Calibri"/>
            </a:endParaRPr>
          </a:p>
        </p:txBody>
      </p:sp>
      <p:pic>
        <p:nvPicPr>
          <p:cNvPr id="46" name="Picture 2" descr=""/>
          <p:cNvPicPr/>
          <p:nvPr/>
        </p:nvPicPr>
        <p:blipFill>
          <a:blip r:embed="rId2"/>
          <a:stretch/>
        </p:blipFill>
        <p:spPr>
          <a:xfrm>
            <a:off x="428760" y="404640"/>
            <a:ext cx="974520" cy="955440"/>
          </a:xfrm>
          <a:prstGeom prst="rect">
            <a:avLst/>
          </a:prstGeom>
          <a:ln>
            <a:noFill/>
          </a:ln>
        </p:spPr>
      </p:pic>
      <p:sp>
        <p:nvSpPr>
          <p:cNvPr id="47" name="Line 3"/>
          <p:cNvSpPr/>
          <p:nvPr/>
        </p:nvSpPr>
        <p:spPr>
          <a:xfrm>
            <a:off x="0" y="6453000"/>
            <a:ext cx="9144000" cy="1800"/>
          </a:xfrm>
          <a:prstGeom prst="line">
            <a:avLst/>
          </a:prstGeom>
          <a:ln>
            <a:solidFill>
              <a:schemeClr val="accent6">
                <a:lumMod val="50000"/>
              </a:schemeClr>
            </a:solidFill>
            <a:round/>
          </a:ln>
        </p:spPr>
        <p:style>
          <a:lnRef idx="1">
            <a:schemeClr val="accent1"/>
          </a:lnRef>
          <a:fillRef idx="0">
            <a:schemeClr val="accent1"/>
          </a:fillRef>
          <a:effectRef idx="0">
            <a:schemeClr val="accent1"/>
          </a:effectRef>
          <a:fontRef idx="minor"/>
        </p:style>
      </p:sp>
      <p:sp>
        <p:nvSpPr>
          <p:cNvPr id="48" name="CustomShape 4"/>
          <p:cNvSpPr/>
          <p:nvPr/>
        </p:nvSpPr>
        <p:spPr>
          <a:xfrm>
            <a:off x="495360" y="6487200"/>
            <a:ext cx="3754080" cy="364680"/>
          </a:xfrm>
          <a:prstGeom prst="rect">
            <a:avLst/>
          </a:prstGeom>
          <a:noFill/>
          <a:ln>
            <a:noFill/>
          </a:ln>
        </p:spPr>
        <p:style>
          <a:lnRef idx="0"/>
          <a:fillRef idx="0"/>
          <a:effectRef idx="0"/>
          <a:fontRef idx="minor"/>
        </p:style>
        <p:txBody>
          <a:bodyPr anchor="ctr"/>
          <a:p>
            <a:pPr>
              <a:lnSpc>
                <a:spcPct val="100000"/>
              </a:lnSpc>
            </a:pPr>
            <a:r>
              <a:rPr b="0" lang="en-US" sz="1600" spc="-1" strike="noStrike">
                <a:solidFill>
                  <a:srgbClr val="730e00"/>
                </a:solidFill>
                <a:latin typeface="Calibri"/>
              </a:rPr>
              <a:t>PB169 Počítačové sítě a operační systémy </a:t>
            </a:r>
            <a:endParaRPr b="0" lang="en-US" sz="1600" spc="-1" strike="noStrike">
              <a:latin typeface="Arial"/>
            </a:endParaRPr>
          </a:p>
        </p:txBody>
      </p:sp>
      <p:sp>
        <p:nvSpPr>
          <p:cNvPr id="49" name="CustomShape 5"/>
          <p:cNvSpPr/>
          <p:nvPr/>
        </p:nvSpPr>
        <p:spPr>
          <a:xfrm>
            <a:off x="494280" y="6453360"/>
            <a:ext cx="8227440" cy="364680"/>
          </a:xfrm>
          <a:prstGeom prst="rect">
            <a:avLst/>
          </a:prstGeom>
          <a:noFill/>
          <a:ln>
            <a:noFill/>
          </a:ln>
        </p:spPr>
        <p:style>
          <a:lnRef idx="0"/>
          <a:fillRef idx="0"/>
          <a:effectRef idx="0"/>
          <a:fontRef idx="minor"/>
        </p:style>
        <p:txBody>
          <a:bodyPr anchor="ctr"/>
          <a:p>
            <a:pPr algn="r">
              <a:lnSpc>
                <a:spcPct val="100000"/>
              </a:lnSpc>
            </a:pPr>
            <a:r>
              <a:rPr b="0" lang="en-US" sz="1600" spc="-1" strike="noStrike">
                <a:solidFill>
                  <a:srgbClr val="730e00"/>
                </a:solidFill>
                <a:latin typeface="Calibri"/>
              </a:rPr>
              <a:t>Snímek </a:t>
            </a:r>
            <a:fld id="{EE40CB89-EEF0-4CEB-9C54-9A468B508211}" type="slidenum">
              <a:rPr b="0" lang="en-US" sz="1600" spc="-1" strike="noStrike">
                <a:solidFill>
                  <a:srgbClr val="730e00"/>
                </a:solidFill>
                <a:latin typeface="Calibri"/>
              </a:rPr>
              <a:t>1</a:t>
            </a:fld>
            <a:r>
              <a:rPr b="0" lang="en-US" sz="1600" spc="-1" strike="noStrike">
                <a:solidFill>
                  <a:srgbClr val="730e00"/>
                </a:solidFill>
                <a:latin typeface="Calibri"/>
              </a:rPr>
              <a:t> z 52  </a:t>
            </a:r>
            <a:endParaRPr b="0" lang="en-US" sz="1600" spc="-1" strike="noStrike">
              <a:latin typeface="Arial"/>
            </a:endParaRPr>
          </a:p>
        </p:txBody>
      </p:sp>
      <p:sp>
        <p:nvSpPr>
          <p:cNvPr id="50" name="Line 6"/>
          <p:cNvSpPr/>
          <p:nvPr/>
        </p:nvSpPr>
        <p:spPr>
          <a:xfrm>
            <a:off x="-36360" y="1482840"/>
            <a:ext cx="8572320" cy="1800"/>
          </a:xfrm>
          <a:prstGeom prst="line">
            <a:avLst/>
          </a:prstGeom>
          <a:ln>
            <a:solidFill>
              <a:schemeClr val="accent6">
                <a:lumMod val="50000"/>
              </a:schemeClr>
            </a:solidFill>
            <a:round/>
          </a:ln>
        </p:spPr>
        <p:style>
          <a:lnRef idx="1">
            <a:schemeClr val="accent1"/>
          </a:lnRef>
          <a:fillRef idx="0">
            <a:schemeClr val="accent1"/>
          </a:fillRef>
          <a:effectRef idx="0">
            <a:schemeClr val="accent1"/>
          </a:effectRef>
          <a:fontRef idx="minor"/>
        </p:style>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1.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685800" y="1340640"/>
            <a:ext cx="7772040" cy="1971360"/>
          </a:xfrm>
          <a:prstGeom prst="rect">
            <a:avLst/>
          </a:prstGeom>
          <a:noFill/>
          <a:ln>
            <a:noFill/>
          </a:ln>
        </p:spPr>
        <p:txBody>
          <a:bodyPr anchor="ctr"/>
          <a:p>
            <a:pPr algn="ctr">
              <a:lnSpc>
                <a:spcPct val="100000"/>
              </a:lnSpc>
            </a:pPr>
            <a:r>
              <a:rPr b="0" lang="cs-CZ" sz="4400" spc="-1" strike="noStrike">
                <a:solidFill>
                  <a:srgbClr val="730e00"/>
                </a:solidFill>
                <a:latin typeface="Calibri"/>
              </a:rPr>
              <a:t>Cvičení 5 – Práce s disky a Procesy</a:t>
            </a:r>
            <a:endParaRPr b="0" lang="cs-CZ" sz="4400" spc="-1" strike="noStrike">
              <a:solidFill>
                <a:srgbClr val="000000"/>
              </a:solidFill>
              <a:latin typeface="Calibri"/>
            </a:endParaRPr>
          </a:p>
        </p:txBody>
      </p:sp>
      <p:pic>
        <p:nvPicPr>
          <p:cNvPr id="93" name="Obrázek 1" descr=""/>
          <p:cNvPicPr/>
          <p:nvPr/>
        </p:nvPicPr>
        <p:blipFill>
          <a:blip r:embed="rId1"/>
          <a:stretch/>
        </p:blipFill>
        <p:spPr>
          <a:xfrm>
            <a:off x="2411640" y="3141000"/>
            <a:ext cx="4626000" cy="317016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Kontrola disku</a:t>
            </a:r>
            <a:endParaRPr b="0" lang="cs-CZ" sz="4400" spc="-1" strike="noStrike">
              <a:solidFill>
                <a:srgbClr val="000000"/>
              </a:solidFill>
              <a:latin typeface="Calibri"/>
            </a:endParaRPr>
          </a:p>
        </p:txBody>
      </p:sp>
      <p:sp>
        <p:nvSpPr>
          <p:cNvPr id="111"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badblocks (/dev/sda1)</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Kontroluje disk na přítomnost nefunkčních bloků (částí disku)</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Například kontrola nového disku</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-s</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Vypisuje, jaká část disku je už zkontrolovaná</a:t>
            </a:r>
            <a:endParaRPr b="0" lang="cs-CZ" sz="2400" spc="-1" strike="noStrike">
              <a:solidFill>
                <a:srgbClr val="000000"/>
              </a:solidFill>
              <a:latin typeface="Calibri"/>
            </a:endParaRPr>
          </a:p>
          <a:p>
            <a:pPr>
              <a:lnSpc>
                <a:spcPct val="100000"/>
              </a:lnSpc>
              <a:spcBef>
                <a:spcPts val="641"/>
              </a:spcBef>
            </a:pPr>
            <a:endParaRPr b="0" lang="cs-CZ" sz="2400" spc="-1" strike="noStrike">
              <a:solidFill>
                <a:srgbClr val="000000"/>
              </a:solidFill>
              <a:latin typeface="Calibri"/>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Úkol</a:t>
            </a:r>
            <a:endParaRPr b="0" lang="cs-CZ" sz="4400" spc="-1" strike="noStrike">
              <a:solidFill>
                <a:srgbClr val="000000"/>
              </a:solidFill>
              <a:latin typeface="Calibri"/>
            </a:endParaRPr>
          </a:p>
        </p:txBody>
      </p:sp>
      <p:sp>
        <p:nvSpPr>
          <p:cNvPr id="113" name="TextShape 2"/>
          <p:cNvSpPr txBox="1"/>
          <p:nvPr/>
        </p:nvSpPr>
        <p:spPr>
          <a:xfrm>
            <a:off x="457200" y="1600200"/>
            <a:ext cx="8229240" cy="4525560"/>
          </a:xfrm>
          <a:prstGeom prst="rect">
            <a:avLst/>
          </a:prstGeom>
          <a:noFill/>
          <a:ln>
            <a:noFill/>
          </a:ln>
        </p:spPr>
        <p:txBody>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Celkový počet sektorů disku </a:t>
            </a:r>
            <a:endParaRPr b="0" lang="cs-CZ" sz="3200" spc="-1" strike="noStrike">
              <a:solidFill>
                <a:srgbClr val="000000"/>
              </a:solidFill>
              <a:latin typeface="Calibri"/>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Spouštění procesů na pozadí</a:t>
            </a:r>
            <a:endParaRPr b="0" lang="cs-CZ" sz="4400" spc="-1" strike="noStrike">
              <a:solidFill>
                <a:srgbClr val="000000"/>
              </a:solidFill>
              <a:latin typeface="Calibri"/>
            </a:endParaRPr>
          </a:p>
        </p:txBody>
      </p:sp>
      <p:sp>
        <p:nvSpPr>
          <p:cNvPr id="115" name="TextShape 2"/>
          <p:cNvSpPr txBox="1"/>
          <p:nvPr/>
        </p:nvSpPr>
        <p:spPr>
          <a:xfrm>
            <a:off x="457200" y="1600200"/>
            <a:ext cx="8229240" cy="4525560"/>
          </a:xfrm>
          <a:prstGeom prst="rect">
            <a:avLst/>
          </a:prstGeom>
          <a:noFill/>
          <a:ln>
            <a:noFill/>
          </a:ln>
        </p:spPr>
        <p:txBody>
          <a:bodyPr/>
          <a:p>
            <a:pPr lvl="1" marL="343080" indent="-342720">
              <a:lnSpc>
                <a:spcPct val="100000"/>
              </a:lnSpc>
              <a:spcBef>
                <a:spcPts val="561"/>
              </a:spcBef>
              <a:buClr>
                <a:srgbClr val="000000"/>
              </a:buClr>
              <a:buFont typeface="Arial"/>
              <a:buChar char="•"/>
            </a:pPr>
            <a:r>
              <a:rPr b="0" lang="cs-CZ" sz="2800" spc="-1" strike="noStrike">
                <a:solidFill>
                  <a:srgbClr val="000000"/>
                </a:solidFill>
                <a:latin typeface="Calibri"/>
              </a:rPr>
              <a:t>Ctrl-z</a:t>
            </a:r>
            <a:endParaRPr b="0" lang="cs-CZ" sz="2800" spc="-1" strike="noStrike">
              <a:solidFill>
                <a:srgbClr val="000000"/>
              </a:solidFill>
              <a:latin typeface="Calibri"/>
            </a:endParaRPr>
          </a:p>
          <a:p>
            <a:pPr lvl="1" marL="343080" indent="-342720">
              <a:lnSpc>
                <a:spcPct val="100000"/>
              </a:lnSpc>
              <a:spcBef>
                <a:spcPts val="561"/>
              </a:spcBef>
              <a:buClr>
                <a:srgbClr val="000000"/>
              </a:buClr>
              <a:buFont typeface="Arial"/>
              <a:buChar char="•"/>
            </a:pPr>
            <a:r>
              <a:rPr b="0" lang="cs-CZ" sz="2800" spc="-1" strike="noStrike">
                <a:solidFill>
                  <a:srgbClr val="000000"/>
                </a:solidFill>
                <a:latin typeface="Calibri"/>
              </a:rPr>
              <a:t>bg</a:t>
            </a:r>
            <a:endParaRPr b="0" lang="cs-CZ" sz="2800" spc="-1" strike="noStrike">
              <a:solidFill>
                <a:srgbClr val="000000"/>
              </a:solidFill>
              <a:latin typeface="Calibri"/>
            </a:endParaRPr>
          </a:p>
          <a:p>
            <a:pPr lvl="1" marL="343080" indent="-342720">
              <a:lnSpc>
                <a:spcPct val="100000"/>
              </a:lnSpc>
              <a:spcBef>
                <a:spcPts val="561"/>
              </a:spcBef>
              <a:buClr>
                <a:srgbClr val="000000"/>
              </a:buClr>
              <a:buFont typeface="Arial"/>
              <a:buChar char="•"/>
            </a:pPr>
            <a:r>
              <a:rPr b="0" lang="cs-CZ" sz="2800" spc="-1" strike="noStrike">
                <a:solidFill>
                  <a:srgbClr val="000000"/>
                </a:solidFill>
                <a:latin typeface="Calibri"/>
              </a:rPr>
              <a:t>fg</a:t>
            </a:r>
            <a:endParaRPr b="0" lang="cs-CZ" sz="2800" spc="-1" strike="noStrike">
              <a:solidFill>
                <a:srgbClr val="000000"/>
              </a:solidFill>
              <a:latin typeface="Calibri"/>
            </a:endParaRPr>
          </a:p>
          <a:p>
            <a:pPr lvl="1" marL="343080" indent="-342720">
              <a:lnSpc>
                <a:spcPct val="100000"/>
              </a:lnSpc>
              <a:spcBef>
                <a:spcPts val="561"/>
              </a:spcBef>
              <a:buClr>
                <a:srgbClr val="000000"/>
              </a:buClr>
              <a:buFont typeface="Arial"/>
              <a:buChar char="•"/>
            </a:pPr>
            <a:r>
              <a:rPr b="0" lang="cs-CZ" sz="2800" spc="-1" strike="noStrike">
                <a:solidFill>
                  <a:srgbClr val="000000"/>
                </a:solidFill>
                <a:latin typeface="Calibri"/>
              </a:rPr>
              <a:t>kill</a:t>
            </a:r>
            <a:endParaRPr b="0" lang="cs-CZ" sz="2800" spc="-1" strike="noStrike">
              <a:solidFill>
                <a:srgbClr val="000000"/>
              </a:solidFill>
              <a:latin typeface="Calibri"/>
            </a:endParaRPr>
          </a:p>
          <a:p>
            <a:pPr lvl="1" marL="343080" indent="-342720">
              <a:lnSpc>
                <a:spcPct val="100000"/>
              </a:lnSpc>
              <a:spcBef>
                <a:spcPts val="561"/>
              </a:spcBef>
              <a:buClr>
                <a:srgbClr val="000000"/>
              </a:buClr>
              <a:buFont typeface="Arial"/>
              <a:buChar char="•"/>
            </a:pPr>
            <a:r>
              <a:rPr b="0" lang="cs-CZ" sz="2800" spc="-1" strike="noStrike">
                <a:solidFill>
                  <a:srgbClr val="000000"/>
                </a:solidFill>
                <a:latin typeface="Calibri"/>
              </a:rPr>
              <a:t>ps</a:t>
            </a:r>
            <a:endParaRPr b="0" lang="cs-CZ" sz="2800" spc="-1" strike="noStrike">
              <a:solidFill>
                <a:srgbClr val="000000"/>
              </a:solidFill>
              <a:latin typeface="Calibri"/>
            </a:endParaRPr>
          </a:p>
          <a:p>
            <a:pPr lvl="1" marL="343080" indent="-342720">
              <a:lnSpc>
                <a:spcPct val="100000"/>
              </a:lnSpc>
              <a:spcBef>
                <a:spcPts val="561"/>
              </a:spcBef>
              <a:buClr>
                <a:srgbClr val="000000"/>
              </a:buClr>
              <a:buFont typeface="Arial"/>
              <a:buChar char="•"/>
            </a:pPr>
            <a:r>
              <a:rPr b="0" lang="cs-CZ" sz="2800" spc="-1" strike="noStrike">
                <a:solidFill>
                  <a:srgbClr val="000000"/>
                </a:solidFill>
                <a:latin typeface="Calibri"/>
              </a:rPr>
              <a:t>jobs</a:t>
            </a:r>
            <a:endParaRPr b="0" lang="cs-CZ" sz="2800" spc="-1" strike="noStrike">
              <a:solidFill>
                <a:srgbClr val="000000"/>
              </a:solidFill>
              <a:latin typeface="Calibri"/>
            </a:endParaRPr>
          </a:p>
          <a:p>
            <a:pPr>
              <a:lnSpc>
                <a:spcPct val="100000"/>
              </a:lnSpc>
              <a:spcBef>
                <a:spcPts val="641"/>
              </a:spcBef>
            </a:pPr>
            <a:endParaRPr b="0" lang="cs-CZ" sz="2800" spc="-1" strike="noStrike">
              <a:solidFill>
                <a:srgbClr val="000000"/>
              </a:solidFill>
              <a:latin typeface="Calibri"/>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Procesy - Linux</a:t>
            </a:r>
            <a:endParaRPr b="0" lang="cs-CZ" sz="4400" spc="-1" strike="noStrike">
              <a:solidFill>
                <a:srgbClr val="000000"/>
              </a:solidFill>
              <a:latin typeface="Calibri"/>
            </a:endParaRPr>
          </a:p>
        </p:txBody>
      </p:sp>
      <p:sp>
        <p:nvSpPr>
          <p:cNvPr id="117"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Zjistěte statistiku využité fyzické paměti (free)</a:t>
            </a:r>
            <a:endParaRPr b="0" lang="cs-CZ"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Zjistěte, jaké procesy jsou spuštěny a kým v průběhu času (top)</a:t>
            </a:r>
            <a:endParaRPr b="0" lang="cs-CZ"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Vypište procesy v systému (ps, pstree)</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Které byly spuštěny ve stejném terminálu</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Všechny procesy běžící v systému</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Procesy ve stromové struktuře</a:t>
            </a:r>
            <a:endParaRPr b="0" lang="cs-CZ" sz="2800" spc="-1" strike="noStrike">
              <a:solidFill>
                <a:srgbClr val="000000"/>
              </a:solidFill>
              <a:latin typeface="Calibri"/>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Procesy - Linux (2)</a:t>
            </a:r>
            <a:endParaRPr b="0" lang="cs-CZ" sz="4400" spc="-1" strike="noStrike">
              <a:solidFill>
                <a:srgbClr val="000000"/>
              </a:solidFill>
              <a:latin typeface="Calibri"/>
            </a:endParaRPr>
          </a:p>
        </p:txBody>
      </p:sp>
      <p:sp>
        <p:nvSpPr>
          <p:cNvPr id="119"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Vytvořte proces na pozadí (&amp;, jobs, bg, fg, kill)</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Ověřte si, že je mezi procesy na pozadí</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Přesuňte ho na popředí</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Pozastavte ho (ověřte)</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Spusťte jej (ověřte)</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Ukončete jeho činnost (ověřte)</a:t>
            </a:r>
            <a:endParaRPr b="0" lang="cs-CZ"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Spusťte nový proces se sníženou prioritou o 10 (nice, renice)</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Ověřte prioritu a zvyšte prioritu procesu o 5</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Může jen root </a:t>
            </a:r>
            <a:endParaRPr b="0" lang="cs-CZ" sz="24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Zjistěte, co dělá příkaz uptime</a:t>
            </a:r>
            <a:endParaRPr b="0" lang="cs-CZ" sz="3200" spc="-1" strike="noStrike">
              <a:solidFill>
                <a:srgbClr val="000000"/>
              </a:solidFill>
              <a:latin typeface="Calibri"/>
            </a:endParaRPr>
          </a:p>
          <a:p>
            <a:pPr>
              <a:lnSpc>
                <a:spcPct val="100000"/>
              </a:lnSpc>
              <a:spcBef>
                <a:spcPts val="641"/>
              </a:spcBef>
            </a:pPr>
            <a:endParaRPr b="0" lang="cs-CZ" sz="3200" spc="-1" strike="noStrike">
              <a:solidFill>
                <a:srgbClr val="000000"/>
              </a:solidFill>
              <a:latin typeface="Calibri"/>
            </a:endParaRPr>
          </a:p>
          <a:p>
            <a:pPr>
              <a:lnSpc>
                <a:spcPct val="100000"/>
              </a:lnSpc>
              <a:spcBef>
                <a:spcPts val="641"/>
              </a:spcBef>
            </a:pPr>
            <a:endParaRPr b="0" lang="cs-CZ" sz="3200" spc="-1" strike="noStrike">
              <a:solidFill>
                <a:srgbClr val="000000"/>
              </a:solidFill>
              <a:latin typeface="Calibri"/>
            </a:endParaRPr>
          </a:p>
        </p:txBody>
      </p:sp>
    </p:spTree>
  </p:cSld>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Disk - obecné (1)</a:t>
            </a:r>
            <a:endParaRPr b="0" lang="cs-CZ" sz="4400" spc="-1" strike="noStrike">
              <a:solidFill>
                <a:srgbClr val="000000"/>
              </a:solidFill>
              <a:latin typeface="Calibri"/>
            </a:endParaRPr>
          </a:p>
        </p:txBody>
      </p:sp>
      <p:sp>
        <p:nvSpPr>
          <p:cNvPr id="95" name="TextShape 2"/>
          <p:cNvSpPr txBox="1"/>
          <p:nvPr/>
        </p:nvSpPr>
        <p:spPr>
          <a:xfrm>
            <a:off x="323640" y="1556640"/>
            <a:ext cx="849672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Průzkumník souborů -&gt; Tento počítač -&gt; Disk -&gt; Vlastnosti</a:t>
            </a:r>
            <a:endParaRPr b="0" lang="cs-CZ"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Kapacita</a:t>
            </a:r>
            <a:endParaRPr b="0" lang="cs-CZ"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Využité/Volné místo</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Doporučuje se minimálně 10 % (až 20 %) volného místa</a:t>
            </a:r>
            <a:endParaRPr b="0" lang="cs-CZ" sz="2800" spc="-1" strike="noStrike">
              <a:solidFill>
                <a:srgbClr val="000000"/>
              </a:solidFill>
              <a:latin typeface="Calibri"/>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Disk - obecné (2)</a:t>
            </a:r>
            <a:endParaRPr b="0" lang="cs-CZ" sz="4400" spc="-1" strike="noStrike">
              <a:solidFill>
                <a:srgbClr val="000000"/>
              </a:solidFill>
              <a:latin typeface="Calibri"/>
            </a:endParaRPr>
          </a:p>
        </p:txBody>
      </p:sp>
      <p:sp>
        <p:nvSpPr>
          <p:cNvPr id="97"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Komprimace</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Výhodné u  systémových souborů</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Data, která zabírají nejvíce místa (filmy, hudba, herní data...) už komprimovaná jsou</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Nemělo by mít vliv na výkon </a:t>
            </a:r>
            <a:endParaRPr b="0" lang="cs-CZ"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Indexace souborů</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Vytváří databázi odkazů na soubory uložené v počítači</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Windows indexují obsah pevného disku sama od sebe</a:t>
            </a:r>
            <a:endParaRPr b="0" lang="cs-CZ" sz="2800" spc="-1" strike="noStrike">
              <a:solidFill>
                <a:srgbClr val="000000"/>
              </a:solidFill>
              <a:latin typeface="Calibri"/>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Disk - nástroje</a:t>
            </a:r>
            <a:endParaRPr b="0" lang="cs-CZ" sz="4400" spc="-1" strike="noStrike">
              <a:solidFill>
                <a:srgbClr val="000000"/>
              </a:solidFill>
              <a:latin typeface="Calibri"/>
            </a:endParaRPr>
          </a:p>
        </p:txBody>
      </p:sp>
      <p:sp>
        <p:nvSpPr>
          <p:cNvPr id="99"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Kontrola disku</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Alternativa:</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cmd</a:t>
            </a:r>
            <a:endParaRPr b="0" lang="cs-CZ" sz="24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chkdsk c: /f</a:t>
            </a:r>
            <a:endParaRPr b="0" lang="cs-CZ" sz="24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Defragmentace a optimalizace jednotek</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Optimalizace ve Windows 10 je probíhá pravidelně</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Lze nastavit periodicitu</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I zrušit</a:t>
            </a:r>
            <a:endParaRPr b="0" lang="cs-CZ" sz="24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Analýzou zjistíte stav defragmentace</a:t>
            </a:r>
            <a:endParaRPr b="0" lang="cs-CZ" sz="2800" spc="-1" strike="noStrike">
              <a:solidFill>
                <a:srgbClr val="000000"/>
              </a:solidFill>
              <a:latin typeface="Calibri"/>
            </a:endParaRPr>
          </a:p>
          <a:p>
            <a:pPr>
              <a:lnSpc>
                <a:spcPct val="100000"/>
              </a:lnSpc>
              <a:spcBef>
                <a:spcPts val="641"/>
              </a:spcBef>
            </a:pPr>
            <a:endParaRPr b="0" lang="cs-CZ" sz="2800" spc="-1" strike="noStrike">
              <a:solidFill>
                <a:srgbClr val="000000"/>
              </a:solidFill>
              <a:latin typeface="Calibri"/>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Správa disku - Úkol</a:t>
            </a:r>
            <a:endParaRPr b="0" lang="cs-CZ" sz="4400" spc="-1" strike="noStrike">
              <a:solidFill>
                <a:srgbClr val="000000"/>
              </a:solidFill>
              <a:latin typeface="Calibri"/>
            </a:endParaRPr>
          </a:p>
        </p:txBody>
      </p:sp>
      <p:sp>
        <p:nvSpPr>
          <p:cNvPr id="101"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Pravým tlačítkem &lt;&lt;Start&gt;&gt; -&gt; Správa disků</a:t>
            </a:r>
            <a:endParaRPr b="0" lang="cs-CZ" sz="32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Zmenšete původní disk C</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0,5 GB</a:t>
            </a:r>
            <a:endParaRPr b="0" lang="cs-CZ"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Vytvořte novou část</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Na volné místo</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Jednotky bude mít označení Z:</a:t>
            </a:r>
            <a:endParaRPr b="0" lang="cs-CZ"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Naformátujte nový(!) disk</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NTFS</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Pojmenujte</a:t>
            </a:r>
            <a:endParaRPr b="0" lang="cs-CZ" sz="2800" spc="-1" strike="noStrike">
              <a:solidFill>
                <a:srgbClr val="000000"/>
              </a:solidFill>
              <a:latin typeface="Calibri"/>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Procesy - Windows</a:t>
            </a:r>
            <a:endParaRPr b="0" lang="cs-CZ" sz="4400" spc="-1" strike="noStrike">
              <a:solidFill>
                <a:srgbClr val="000000"/>
              </a:solidFill>
              <a:latin typeface="Calibri"/>
            </a:endParaRPr>
          </a:p>
        </p:txBody>
      </p:sp>
      <p:sp>
        <p:nvSpPr>
          <p:cNvPr id="103"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Spusťte Správce úloh (Task manager)</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Nepoužívejte CTRL + ALT + DEL kvůli virtualizaci</a:t>
            </a:r>
            <a:endParaRPr b="0" lang="cs-CZ" sz="2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cs-CZ" sz="2800" spc="-1" strike="noStrike">
                <a:solidFill>
                  <a:srgbClr val="000000"/>
                </a:solidFill>
                <a:latin typeface="Calibri"/>
              </a:rPr>
              <a:t>(CTRL+ALT nahraďte ve Virtual Boxu pomocí Host Key)</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Například přes příkazový řádek (taskmgr)</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Spusťte nějakou aplikaci (například prohlížeč)</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Zjistěte podrobnosti o jednotlivých aplikacích a procesech na pozadí </a:t>
            </a:r>
            <a:endParaRPr b="0" lang="cs-CZ" sz="24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Sledujte využití prostředků</a:t>
            </a:r>
            <a:endParaRPr b="0" lang="cs-CZ" sz="24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Zakažte spuštění OneDrive po startu počítače</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Zjistěte spuštěné služby a rozsah jejich ID</a:t>
            </a:r>
            <a:endParaRPr b="0" lang="cs-CZ" sz="2800" spc="-1" strike="noStrike">
              <a:solidFill>
                <a:srgbClr val="000000"/>
              </a:solidFill>
              <a:latin typeface="Calibri"/>
            </a:endParaRPr>
          </a:p>
          <a:p>
            <a:pPr>
              <a:lnSpc>
                <a:spcPct val="100000"/>
              </a:lnSpc>
              <a:spcBef>
                <a:spcPts val="641"/>
              </a:spcBef>
            </a:pPr>
            <a:endParaRPr b="0" lang="cs-CZ" sz="2800" spc="-1" strike="noStrike">
              <a:solidFill>
                <a:srgbClr val="000000"/>
              </a:solidFill>
              <a:latin typeface="Calibri"/>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1475640" y="274680"/>
            <a:ext cx="7210800" cy="1142640"/>
          </a:xfrm>
          <a:prstGeom prst="rect">
            <a:avLst/>
          </a:prstGeom>
          <a:noFill/>
          <a:ln>
            <a:noFill/>
          </a:ln>
        </p:spPr>
        <p:txBody>
          <a:bodyPr anchor="ctr">
            <a:normAutofit/>
          </a:bodyPr>
          <a:p>
            <a:pPr algn="ctr">
              <a:lnSpc>
                <a:spcPct val="100000"/>
              </a:lnSpc>
            </a:pPr>
            <a:r>
              <a:rPr b="0" lang="cs-CZ" sz="4400" spc="-1" strike="noStrike">
                <a:solidFill>
                  <a:srgbClr val="730e00"/>
                </a:solidFill>
                <a:latin typeface="Calibri"/>
              </a:rPr>
              <a:t>Zjišťování velikosti souborů a volného místa</a:t>
            </a:r>
            <a:endParaRPr b="0" lang="cs-CZ" sz="4400" spc="-1" strike="noStrike">
              <a:solidFill>
                <a:srgbClr val="000000"/>
              </a:solidFill>
              <a:latin typeface="Calibri"/>
            </a:endParaRPr>
          </a:p>
        </p:txBody>
      </p:sp>
      <p:sp>
        <p:nvSpPr>
          <p:cNvPr id="105"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df</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Volné místo na oddílech</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Přepínače -a (včetně souborů) -h (převedení na kB, MB, GB)</a:t>
            </a:r>
            <a:endParaRPr b="0" lang="cs-CZ"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du</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Zobrazí součet velikosti souborů v adresáři</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Přepínač -s (pouze celková suma)</a:t>
            </a:r>
            <a:endParaRPr b="0" lang="cs-CZ" sz="2800" spc="-1" strike="noStrike">
              <a:solidFill>
                <a:srgbClr val="000000"/>
              </a:solidFill>
              <a:latin typeface="Calibri"/>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Diskové svazky</a:t>
            </a:r>
            <a:endParaRPr b="0" lang="cs-CZ" sz="4400" spc="-1" strike="noStrike">
              <a:solidFill>
                <a:srgbClr val="000000"/>
              </a:solidFill>
              <a:latin typeface="Calibri"/>
            </a:endParaRPr>
          </a:p>
        </p:txBody>
      </p:sp>
      <p:sp>
        <p:nvSpPr>
          <p:cNvPr id="107"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/etc/fstab</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Obyčejný textový soubor</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Popisuje jednotlivé diskové svazky (oddíly disků)</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1" lang="cs-CZ" sz="2800" spc="-1" strike="noStrike">
                <a:solidFill>
                  <a:srgbClr val="000000"/>
                </a:solidFill>
                <a:latin typeface="Calibri"/>
              </a:rPr>
              <a:t>f</a:t>
            </a:r>
            <a:r>
              <a:rPr b="0" lang="cs-CZ" sz="2800" spc="-1" strike="noStrike">
                <a:solidFill>
                  <a:srgbClr val="000000"/>
                </a:solidFill>
                <a:latin typeface="Calibri"/>
              </a:rPr>
              <a:t>ile</a:t>
            </a:r>
            <a:r>
              <a:rPr b="1" lang="cs-CZ" sz="2800" spc="-1" strike="noStrike">
                <a:solidFill>
                  <a:srgbClr val="000000"/>
                </a:solidFill>
                <a:latin typeface="Calibri"/>
              </a:rPr>
              <a:t>s</a:t>
            </a:r>
            <a:r>
              <a:rPr b="0" lang="cs-CZ" sz="2800" spc="-1" strike="noStrike">
                <a:solidFill>
                  <a:srgbClr val="000000"/>
                </a:solidFill>
                <a:latin typeface="Calibri"/>
              </a:rPr>
              <a:t>ystem </a:t>
            </a:r>
            <a:r>
              <a:rPr b="1" lang="cs-CZ" sz="2800" spc="-1" strike="noStrike">
                <a:solidFill>
                  <a:srgbClr val="000000"/>
                </a:solidFill>
                <a:latin typeface="Calibri"/>
              </a:rPr>
              <a:t>tab</a:t>
            </a:r>
            <a:r>
              <a:rPr b="0" lang="cs-CZ" sz="2800" spc="-1" strike="noStrike">
                <a:solidFill>
                  <a:srgbClr val="000000"/>
                </a:solidFill>
                <a:latin typeface="Calibri"/>
              </a:rPr>
              <a:t>le</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a:t>
            </a:r>
            <a:r>
              <a:rPr b="0" lang="cs-CZ" sz="2400" spc="-1" strike="noStrike">
                <a:solidFill>
                  <a:srgbClr val="000000"/>
                </a:solidFill>
                <a:latin typeface="Calibri"/>
              </a:rPr>
              <a:t>Tabulka souborových systémů“</a:t>
            </a:r>
            <a:endParaRPr b="0" lang="cs-CZ" sz="24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Může do něj zasahovat jen root</a:t>
            </a:r>
            <a:endParaRPr b="0" lang="cs-CZ" sz="2800" spc="-1" strike="noStrike">
              <a:solidFill>
                <a:srgbClr val="000000"/>
              </a:solidFill>
              <a:latin typeface="Calibri"/>
            </a:endParaRPr>
          </a:p>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 </a:t>
            </a:r>
            <a:r>
              <a:rPr b="0" lang="cs-CZ" sz="3200" spc="-1" strike="noStrike">
                <a:solidFill>
                  <a:srgbClr val="000000"/>
                </a:solidFill>
                <a:latin typeface="Calibri"/>
              </a:rPr>
              <a:t>mount</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Připojuje disky</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mount /dev/fd0 /mnt/floppy -t vfat</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Připojení blokového zařízení /dev/fd0 do adresáře /mnt/floppy se souborovým systémem typu vfat</a:t>
            </a:r>
            <a:endParaRPr b="0" lang="cs-CZ" sz="2400" spc="-1" strike="noStrike">
              <a:solidFill>
                <a:srgbClr val="000000"/>
              </a:solidFill>
              <a:latin typeface="Calibri"/>
            </a:endParaRPr>
          </a:p>
          <a:p>
            <a:pPr>
              <a:lnSpc>
                <a:spcPct val="100000"/>
              </a:lnSpc>
              <a:spcBef>
                <a:spcPts val="641"/>
              </a:spcBef>
            </a:pPr>
            <a:endParaRPr b="0" lang="cs-CZ" sz="2400" spc="-1" strike="noStrike">
              <a:solidFill>
                <a:srgbClr val="000000"/>
              </a:solidFill>
              <a:latin typeface="Calibri"/>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1475640" y="274680"/>
            <a:ext cx="7210800" cy="1142640"/>
          </a:xfrm>
          <a:prstGeom prst="rect">
            <a:avLst/>
          </a:prstGeom>
          <a:noFill/>
          <a:ln>
            <a:noFill/>
          </a:ln>
        </p:spPr>
        <p:txBody>
          <a:bodyPr anchor="ctr"/>
          <a:p>
            <a:pPr algn="ctr">
              <a:lnSpc>
                <a:spcPct val="100000"/>
              </a:lnSpc>
            </a:pPr>
            <a:r>
              <a:rPr b="0" lang="cs-CZ" sz="4400" spc="-1" strike="noStrike">
                <a:solidFill>
                  <a:srgbClr val="730e00"/>
                </a:solidFill>
                <a:latin typeface="Calibri"/>
              </a:rPr>
              <a:t>Vytváření a rušení oddílů</a:t>
            </a:r>
            <a:endParaRPr b="0" lang="cs-CZ" sz="4400" spc="-1" strike="noStrike">
              <a:solidFill>
                <a:srgbClr val="000000"/>
              </a:solidFill>
              <a:latin typeface="Calibri"/>
            </a:endParaRPr>
          </a:p>
        </p:txBody>
      </p:sp>
      <p:sp>
        <p:nvSpPr>
          <p:cNvPr id="109" name="TextShape 2"/>
          <p:cNvSpPr txBox="1"/>
          <p:nvPr/>
        </p:nvSpPr>
        <p:spPr>
          <a:xfrm>
            <a:off x="457200" y="1600200"/>
            <a:ext cx="8229240" cy="4525560"/>
          </a:xfrm>
          <a:prstGeom prst="rect">
            <a:avLst/>
          </a:prstGeom>
          <a:noFill/>
          <a:ln>
            <a:noFill/>
          </a:ln>
        </p:spPr>
        <p:txBody>
          <a:bodyPr>
            <a:normAutofit/>
          </a:bodyPr>
          <a:p>
            <a:pPr marL="343080" indent="-342720">
              <a:lnSpc>
                <a:spcPct val="100000"/>
              </a:lnSpc>
              <a:spcBef>
                <a:spcPts val="641"/>
              </a:spcBef>
              <a:buClr>
                <a:srgbClr val="000000"/>
              </a:buClr>
              <a:buFont typeface="Arial"/>
              <a:buChar char="•"/>
            </a:pPr>
            <a:r>
              <a:rPr b="0" lang="cs-CZ" sz="3200" spc="-1" strike="noStrike">
                <a:solidFill>
                  <a:srgbClr val="000000"/>
                </a:solidFill>
                <a:latin typeface="Calibri"/>
              </a:rPr>
              <a:t>fdisk</a:t>
            </a:r>
            <a:endParaRPr b="0" lang="cs-CZ" sz="32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Slouží k manipulaci s oddíly na pevném disku</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Umí pouze vytvářet a rušit oddíly, tedy nikoli měnit jejich velikost nebo je přesouvat</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fdisk -l vypíše všechny existující oddíly</a:t>
            </a:r>
            <a:endParaRPr b="0" lang="cs-CZ" sz="2800" spc="-1" strike="noStrike">
              <a:solidFill>
                <a:srgbClr val="000000"/>
              </a:solidFill>
              <a:latin typeface="Calibri"/>
            </a:endParaRPr>
          </a:p>
          <a:p>
            <a:pPr lvl="1" marL="743040" indent="-285480">
              <a:lnSpc>
                <a:spcPct val="100000"/>
              </a:lnSpc>
              <a:spcBef>
                <a:spcPts val="561"/>
              </a:spcBef>
              <a:buClr>
                <a:srgbClr val="000000"/>
              </a:buClr>
              <a:buFont typeface="Arial"/>
              <a:buChar char="–"/>
            </a:pPr>
            <a:r>
              <a:rPr b="0" lang="cs-CZ" sz="2800" spc="-1" strike="noStrike">
                <a:solidFill>
                  <a:srgbClr val="000000"/>
                </a:solidFill>
                <a:latin typeface="Calibri"/>
              </a:rPr>
              <a:t>cfdisk</a:t>
            </a:r>
            <a:endParaRPr b="0" lang="cs-CZ" sz="2800" spc="-1" strike="noStrike">
              <a:solidFill>
                <a:srgbClr val="000000"/>
              </a:solidFill>
              <a:latin typeface="Calibri"/>
            </a:endParaRPr>
          </a:p>
          <a:p>
            <a:pPr lvl="2" marL="1143000" indent="-228240">
              <a:lnSpc>
                <a:spcPct val="100000"/>
              </a:lnSpc>
              <a:spcBef>
                <a:spcPts val="479"/>
              </a:spcBef>
              <a:buClr>
                <a:srgbClr val="000000"/>
              </a:buClr>
              <a:buFont typeface="Arial"/>
              <a:buChar char="•"/>
            </a:pPr>
            <a:r>
              <a:rPr b="0" lang="cs-CZ" sz="2400" spc="-1" strike="noStrike">
                <a:solidFill>
                  <a:srgbClr val="000000"/>
                </a:solidFill>
                <a:latin typeface="Calibri"/>
              </a:rPr>
              <a:t>Grafické ovládání</a:t>
            </a:r>
            <a:endParaRPr b="0" lang="cs-CZ" sz="2400" spc="-1" strike="noStrike">
              <a:solidFill>
                <a:srgbClr val="000000"/>
              </a:solidFill>
              <a:latin typeface="Calibri"/>
            </a:endParaRPr>
          </a:p>
          <a:p>
            <a:pPr>
              <a:lnSpc>
                <a:spcPct val="100000"/>
              </a:lnSpc>
              <a:spcBef>
                <a:spcPts val="641"/>
              </a:spcBef>
            </a:pPr>
            <a:endParaRPr b="0" lang="cs-CZ" sz="2400" spc="-1" strike="noStrike">
              <a:solidFill>
                <a:srgbClr val="000000"/>
              </a:solidFill>
              <a:latin typeface="Calibri"/>
            </a:endParaRPr>
          </a:p>
          <a:p>
            <a:pPr>
              <a:lnSpc>
                <a:spcPct val="100000"/>
              </a:lnSpc>
              <a:spcBef>
                <a:spcPts val="641"/>
              </a:spcBef>
            </a:pPr>
            <a:endParaRPr b="0" lang="cs-CZ" sz="2400" spc="-1" strike="noStrike">
              <a:solidFill>
                <a:srgbClr val="000000"/>
              </a:solidFill>
              <a:latin typeface="Calibri"/>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0000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0000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6036</TotalTime>
  <Application>LibreOffice/5.4.4.2$Linux_X86_64 LibreOffice_project/40$Build-2</Application>
  <Words>1187</Words>
  <Paragraphs>211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2013-02-10T19:29:29Z</dcterms:created>
  <dc:creator>xplhak</dc:creator>
  <dc:description/>
  <dc:language>en-US</dc:language>
  <cp:lastModifiedBy/>
  <cp:lastPrinted>2016-02-26T10:28:30Z</cp:lastPrinted>
  <dcterms:modified xsi:type="dcterms:W3CDTF">2018-02-05T13:58:30Z</dcterms:modified>
  <cp:revision>692</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10</vt:i4>
  </property>
  <property fmtid="{D5CDD505-2E9C-101B-9397-08002B2CF9AE}" pid="8" name="PresentationFormat">
    <vt:lpwstr>Předvádění na obrazovce (4:3)</vt:lpwstr>
  </property>
  <property fmtid="{D5CDD505-2E9C-101B-9397-08002B2CF9AE}" pid="9" name="ScaleCrop">
    <vt:bool>0</vt:bool>
  </property>
  <property fmtid="{D5CDD505-2E9C-101B-9397-08002B2CF9AE}" pid="10" name="ShareDoc">
    <vt:bool>0</vt:bool>
  </property>
  <property fmtid="{D5CDD505-2E9C-101B-9397-08002B2CF9AE}" pid="11" name="Slides">
    <vt:i4>14</vt:i4>
  </property>
</Properties>
</file>