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256" r:id="rId2"/>
    <p:sldId id="284" r:id="rId3"/>
    <p:sldId id="302" r:id="rId4"/>
    <p:sldId id="257" r:id="rId5"/>
    <p:sldId id="258" r:id="rId6"/>
    <p:sldId id="259" r:id="rId7"/>
    <p:sldId id="260" r:id="rId8"/>
    <p:sldId id="261" r:id="rId9"/>
    <p:sldId id="272" r:id="rId10"/>
    <p:sldId id="286" r:id="rId11"/>
    <p:sldId id="287" r:id="rId12"/>
    <p:sldId id="301" r:id="rId13"/>
    <p:sldId id="273" r:id="rId14"/>
    <p:sldId id="262" r:id="rId15"/>
    <p:sldId id="265" r:id="rId16"/>
    <p:sldId id="266" r:id="rId17"/>
    <p:sldId id="267" r:id="rId18"/>
    <p:sldId id="300" r:id="rId19"/>
    <p:sldId id="304" r:id="rId20"/>
    <p:sldId id="268" r:id="rId21"/>
    <p:sldId id="269" r:id="rId22"/>
    <p:sldId id="271" r:id="rId23"/>
    <p:sldId id="288" r:id="rId24"/>
    <p:sldId id="315" r:id="rId25"/>
    <p:sldId id="316" r:id="rId26"/>
    <p:sldId id="317" r:id="rId27"/>
    <p:sldId id="318" r:id="rId28"/>
    <p:sldId id="319" r:id="rId29"/>
    <p:sldId id="320" r:id="rId30"/>
    <p:sldId id="291" r:id="rId31"/>
    <p:sldId id="311" r:id="rId32"/>
    <p:sldId id="312" r:id="rId33"/>
    <p:sldId id="313" r:id="rId34"/>
    <p:sldId id="377" r:id="rId35"/>
    <p:sldId id="364" r:id="rId36"/>
    <p:sldId id="365" r:id="rId37"/>
    <p:sldId id="366" r:id="rId38"/>
    <p:sldId id="367" r:id="rId39"/>
    <p:sldId id="368" r:id="rId40"/>
    <p:sldId id="371" r:id="rId41"/>
    <p:sldId id="372" r:id="rId42"/>
    <p:sldId id="373" r:id="rId43"/>
    <p:sldId id="374" r:id="rId44"/>
    <p:sldId id="375" r:id="rId45"/>
    <p:sldId id="382" r:id="rId46"/>
    <p:sldId id="378" r:id="rId47"/>
    <p:sldId id="379" r:id="rId48"/>
    <p:sldId id="380" r:id="rId49"/>
    <p:sldId id="293" r:id="rId50"/>
    <p:sldId id="387" r:id="rId51"/>
    <p:sldId id="396" r:id="rId52"/>
    <p:sldId id="397" r:id="rId53"/>
    <p:sldId id="398" r:id="rId54"/>
    <p:sldId id="305" r:id="rId55"/>
    <p:sldId id="306" r:id="rId56"/>
    <p:sldId id="399" r:id="rId57"/>
    <p:sldId id="410" r:id="rId58"/>
    <p:sldId id="403" r:id="rId59"/>
    <p:sldId id="404" r:id="rId60"/>
    <p:sldId id="383" r:id="rId61"/>
    <p:sldId id="406" r:id="rId62"/>
    <p:sldId id="401" r:id="rId63"/>
    <p:sldId id="407" r:id="rId64"/>
    <p:sldId id="408" r:id="rId65"/>
    <p:sldId id="333" r:id="rId66"/>
    <p:sldId id="337" r:id="rId67"/>
    <p:sldId id="338" r:id="rId68"/>
    <p:sldId id="339" r:id="rId69"/>
    <p:sldId id="340" r:id="rId70"/>
    <p:sldId id="341" r:id="rId71"/>
    <p:sldId id="402" r:id="rId72"/>
    <p:sldId id="307" r:id="rId73"/>
    <p:sldId id="409" r:id="rId74"/>
    <p:sldId id="343" r:id="rId75"/>
    <p:sldId id="344" r:id="rId76"/>
    <p:sldId id="345" r:id="rId77"/>
    <p:sldId id="346" r:id="rId78"/>
    <p:sldId id="347" r:id="rId79"/>
    <p:sldId id="348" r:id="rId80"/>
    <p:sldId id="349" r:id="rId81"/>
    <p:sldId id="350" r:id="rId82"/>
    <p:sldId id="390" r:id="rId83"/>
    <p:sldId id="389" r:id="rId84"/>
    <p:sldId id="357" r:id="rId85"/>
    <p:sldId id="359" r:id="rId86"/>
    <p:sldId id="360" r:id="rId87"/>
    <p:sldId id="361" r:id="rId88"/>
    <p:sldId id="362" r:id="rId89"/>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9" autoAdjust="0"/>
    <p:restoredTop sz="72717" autoAdjust="0"/>
  </p:normalViewPr>
  <p:slideViewPr>
    <p:cSldViewPr>
      <p:cViewPr varScale="1">
        <p:scale>
          <a:sx n="83" d="100"/>
          <a:sy n="83" d="100"/>
        </p:scale>
        <p:origin x="2274" y="7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0BB20C6-A0EA-4605-ACC8-67BA92442300}" type="datetimeFigureOut">
              <a:rPr lang="cs-CZ" smtClean="0"/>
              <a:pPr/>
              <a:t>30.03.2017</a:t>
            </a:fld>
            <a:endParaRPr lang="cs-CZ"/>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A700D3D-512C-4842-85A4-CC6790C6379D}" type="slidenum">
              <a:rPr lang="cs-CZ" smtClean="0"/>
              <a:pPr/>
              <a:t>‹#›</a:t>
            </a:fld>
            <a:endParaRPr lang="cs-CZ"/>
          </a:p>
        </p:txBody>
      </p:sp>
    </p:spTree>
    <p:extLst>
      <p:ext uri="{BB962C8B-B14F-4D97-AF65-F5344CB8AC3E}">
        <p14:creationId xmlns:p14="http://schemas.microsoft.com/office/powerpoint/2010/main" val="2772132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003AD58-0B9D-4661-8374-50096FAB0980}" type="datetimeFigureOut">
              <a:rPr lang="cs-CZ" smtClean="0"/>
              <a:pPr/>
              <a:t>30.03.2017</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5C3A160-DB13-4D7B-96F5-E73C4A524E3A}" type="slidenum">
              <a:rPr lang="cs-CZ" smtClean="0"/>
              <a:pPr/>
              <a:t>‹#›</a:t>
            </a:fld>
            <a:endParaRPr lang="cs-CZ"/>
          </a:p>
        </p:txBody>
      </p:sp>
    </p:spTree>
    <p:extLst>
      <p:ext uri="{BB962C8B-B14F-4D97-AF65-F5344CB8AC3E}">
        <p14:creationId xmlns:p14="http://schemas.microsoft.com/office/powerpoint/2010/main" val="2991432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user@hostnam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s.wikipedia.org/wiki/U%C5%BEivatel_(informatika)"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cs.wikipedia.org/wiki/Hash" TargetMode="External"/><Relationship Id="rId5" Type="http://schemas.openxmlformats.org/officeDocument/2006/relationships/hyperlink" Target="https://cs.wikipedia.org/wiki/DES" TargetMode="External"/><Relationship Id="rId4" Type="http://schemas.openxmlformats.org/officeDocument/2006/relationships/hyperlink" Target="https://cs.wikipedia.org/wiki/Hashovac%C3%AD_funkc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cs.wikipedia.org/wiki/UN*X" TargetMode="External"/><Relationship Id="rId3" Type="http://schemas.openxmlformats.org/officeDocument/2006/relationships/hyperlink" Target="https://cs.wikipedia.org/wiki/Umask" TargetMode="External"/><Relationship Id="rId7" Type="http://schemas.openxmlformats.org/officeDocument/2006/relationships/hyperlink" Target="https://cs.wikipedia.org/wiki/Po%C4%8D%C3%ADta%C4%8Dov%C3%BD_program"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cs.wikipedia.org/w/index.php?title=P%C5%99%C3%ADstupov%C3%A1_pr%C3%A1va_v_Unixu&amp;action=edit&amp;section=7" TargetMode="External"/><Relationship Id="rId5" Type="http://schemas.openxmlformats.org/officeDocument/2006/relationships/hyperlink" Target="https://cs.wikipedia.org/w/index.php?title=P%C5%99%C3%ADstupov%C3%A1_pr%C3%A1va_v_Unixu&amp;veaction=edit&amp;vesection=7" TargetMode="External"/><Relationship Id="rId10" Type="http://schemas.openxmlformats.org/officeDocument/2006/relationships/hyperlink" Target="https://cs.wikipedia.org/wiki/Str%C3%A1nkov%C3%A1n%C3%AD_pam%C4%9Bti" TargetMode="External"/><Relationship Id="rId4" Type="http://schemas.openxmlformats.org/officeDocument/2006/relationships/hyperlink" Target="https://cs.wikipedia.org/wiki/Root_(%C3%BA%C4%8Det)" TargetMode="External"/><Relationship Id="rId9" Type="http://schemas.openxmlformats.org/officeDocument/2006/relationships/hyperlink" Target="https://cs.wikipedia.org/wiki/Virtu%C3%A1ln%C3%AD_pam%C4%9B%C5%A5"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s.wikipedia.org/wiki/Informatika"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cs.wikipedia.org/wiki/Soubor"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cs.wikipedia.org/wiki/Broadcast"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8" Type="http://schemas.openxmlformats.org/officeDocument/2006/relationships/hyperlink" Target="https://cs.wikipedia.org/wiki/HTTPS" TargetMode="External"/><Relationship Id="rId13" Type="http://schemas.openxmlformats.org/officeDocument/2006/relationships/hyperlink" Target="https://cs.wikipedia.org/wiki/Certifik%C3%A1t_podepsan%C3%BD_s%C3%A1m_sebou" TargetMode="External"/><Relationship Id="rId3" Type="http://schemas.openxmlformats.org/officeDocument/2006/relationships/hyperlink" Target="https://cs.wikipedia.org/wiki/Asymetrick%C3%A1_kryptografie" TargetMode="External"/><Relationship Id="rId7" Type="http://schemas.openxmlformats.org/officeDocument/2006/relationships/hyperlink" Target="https://cs.wikipedia.org/wiki/X.509" TargetMode="External"/><Relationship Id="rId12" Type="http://schemas.openxmlformats.org/officeDocument/2006/relationships/hyperlink" Target="https://cs.wikipedia.org/wiki/PKI" TargetMode="External"/><Relationship Id="rId2" Type="http://schemas.openxmlformats.org/officeDocument/2006/relationships/slide" Target="../slides/slide82.xml"/><Relationship Id="rId1" Type="http://schemas.openxmlformats.org/officeDocument/2006/relationships/notesMaster" Target="../notesMasters/notesMaster1.xml"/><Relationship Id="rId6" Type="http://schemas.openxmlformats.org/officeDocument/2006/relationships/hyperlink" Target="https://cs.wikipedia.org/wiki/Certifika%C4%8Dn%C3%AD_autorita" TargetMode="External"/><Relationship Id="rId11" Type="http://schemas.openxmlformats.org/officeDocument/2006/relationships/hyperlink" Target="https://cs.wikipedia.org/wiki/Digit%C3%A1ln%C3%AD_certifik%C3%A1t" TargetMode="External"/><Relationship Id="rId5" Type="http://schemas.openxmlformats.org/officeDocument/2006/relationships/hyperlink" Target="https://cs.wikipedia.org/wiki/%C5%A0ifrovac%C3%AD_kl%C3%AD%C4%8D" TargetMode="External"/><Relationship Id="rId10" Type="http://schemas.openxmlformats.org/officeDocument/2006/relationships/hyperlink" Target="https://cs.wikipedia.org/w/index.php?title=P%C5%99enos_d%C5%AFv%C4%9Bry&amp;action=edit&amp;redlink=1" TargetMode="External"/><Relationship Id="rId4" Type="http://schemas.openxmlformats.org/officeDocument/2006/relationships/hyperlink" Target="https://cs.wikipedia.org/wiki/Elektronick%C3%BD_podpis" TargetMode="External"/><Relationship Id="rId9" Type="http://schemas.openxmlformats.org/officeDocument/2006/relationships/hyperlink" Target="https://cs.wikipedia.org/wiki/Virtu%C3%A1ln%C3%AD_priv%C3%A1tn%C3%AD_s%C3%AD%C5%A5" TargetMode="External"/><Relationship Id="rId14" Type="http://schemas.openxmlformats.org/officeDocument/2006/relationships/hyperlink" Target="https://cs.wikipedia.org/wiki/Angli%C4%8Dtina"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sz="2000" dirty="0"/>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1</a:t>
            </a:fld>
            <a:endParaRPr lang="cs-CZ" dirty="0"/>
          </a:p>
        </p:txBody>
      </p:sp>
    </p:spTree>
    <p:extLst>
      <p:ext uri="{BB962C8B-B14F-4D97-AF65-F5344CB8AC3E}">
        <p14:creationId xmlns:p14="http://schemas.microsoft.com/office/powerpoint/2010/main" val="209277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a:solidFill>
                  <a:schemeClr val="tx1"/>
                </a:solidFill>
                <a:effectLst/>
                <a:latin typeface="+mn-lt"/>
                <a:ea typeface="+mn-ea"/>
                <a:cs typeface="+mn-cs"/>
              </a:rPr>
              <a:t>Pro nalezení všech souborů aktuálního adresáře, které obsahují kdekoliv ve svém názvu řetězec 2006, použijeme následující příkaz.</a:t>
            </a:r>
          </a:p>
          <a:p>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find</a:t>
            </a:r>
            <a:r>
              <a:rPr lang="cs-CZ" sz="1200" b="0" i="0" kern="1200" dirty="0">
                <a:solidFill>
                  <a:schemeClr val="tx1"/>
                </a:solidFill>
                <a:effectLst/>
                <a:latin typeface="+mn-lt"/>
                <a:ea typeface="+mn-ea"/>
                <a:cs typeface="+mn-cs"/>
              </a:rPr>
              <a:t> . -</a:t>
            </a:r>
            <a:r>
              <a:rPr lang="cs-CZ" sz="1200" b="0" i="0" kern="1200" dirty="0" err="1">
                <a:solidFill>
                  <a:schemeClr val="tx1"/>
                </a:solidFill>
                <a:effectLst/>
                <a:latin typeface="+mn-lt"/>
                <a:ea typeface="+mn-ea"/>
                <a:cs typeface="+mn-cs"/>
              </a:rPr>
              <a:t>name</a:t>
            </a:r>
            <a:r>
              <a:rPr lang="cs-CZ" sz="1200" b="0" i="0" kern="1200" dirty="0">
                <a:solidFill>
                  <a:schemeClr val="tx1"/>
                </a:solidFill>
                <a:effectLst/>
                <a:latin typeface="+mn-lt"/>
                <a:ea typeface="+mn-ea"/>
                <a:cs typeface="+mn-cs"/>
              </a:rPr>
              <a:t> '*2006*'</a:t>
            </a:r>
          </a:p>
          <a:p>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cat</a:t>
            </a:r>
            <a:r>
              <a:rPr lang="cs-CZ" dirty="0"/>
              <a:t> soubor.txt | grep text</a:t>
            </a:r>
          </a:p>
          <a:p>
            <a:endParaRPr lang="cs-CZ" dirty="0"/>
          </a:p>
          <a:p>
            <a:r>
              <a:rPr lang="cs-CZ" dirty="0" err="1"/>
              <a:t>ssh</a:t>
            </a:r>
            <a:r>
              <a:rPr lang="cs-CZ" dirty="0"/>
              <a:t> -l </a:t>
            </a:r>
            <a:r>
              <a:rPr lang="cs-CZ" dirty="0" err="1"/>
              <a:t>xplhak</a:t>
            </a:r>
            <a:r>
              <a:rPr lang="cs-CZ" dirty="0"/>
              <a:t> aisa.fi.muni.cz</a:t>
            </a:r>
          </a:p>
          <a:p>
            <a:r>
              <a:rPr lang="cs-CZ" dirty="0" err="1"/>
              <a:t>ssh</a:t>
            </a:r>
            <a:r>
              <a:rPr lang="cs-CZ" dirty="0"/>
              <a:t> xplhak@aisa.fi.muni.cz</a:t>
            </a:r>
          </a:p>
          <a:p>
            <a:endParaRPr lang="cs-CZ" dirty="0"/>
          </a:p>
          <a:p>
            <a:r>
              <a:rPr lang="cs-CZ" dirty="0" err="1"/>
              <a:t>scp</a:t>
            </a:r>
            <a:r>
              <a:rPr lang="cs-CZ" dirty="0"/>
              <a:t> s.txt xplhak@aisa.fi.muni.cz:.</a:t>
            </a:r>
          </a:p>
          <a:p>
            <a:endParaRPr lang="cs-CZ" dirty="0"/>
          </a:p>
          <a:p>
            <a:r>
              <a:rPr lang="cs-CZ" sz="1200" b="1" i="0" kern="1200" dirty="0">
                <a:solidFill>
                  <a:schemeClr val="tx1"/>
                </a:solidFill>
                <a:effectLst/>
                <a:latin typeface="+mn-lt"/>
                <a:ea typeface="+mn-ea"/>
                <a:cs typeface="+mn-cs"/>
              </a:rPr>
              <a:t>NAME</a:t>
            </a:r>
          </a:p>
          <a:p>
            <a:r>
              <a:rPr lang="cs-CZ" sz="1200" b="1" i="0" kern="1200" dirty="0" err="1">
                <a:solidFill>
                  <a:schemeClr val="tx1"/>
                </a:solidFill>
                <a:effectLst/>
                <a:latin typeface="+mn-lt"/>
                <a:ea typeface="+mn-ea"/>
                <a:cs typeface="+mn-cs"/>
              </a:rPr>
              <a:t>ssh</a:t>
            </a:r>
            <a:r>
              <a:rPr lang="cs-CZ" sz="1200" b="0" i="0" kern="1200" dirty="0">
                <a:solidFill>
                  <a:schemeClr val="tx1"/>
                </a:solidFill>
                <a:effectLst/>
                <a:latin typeface="+mn-lt"/>
                <a:ea typeface="+mn-ea"/>
                <a:cs typeface="+mn-cs"/>
              </a:rPr>
              <a:t> - </a:t>
            </a:r>
            <a:r>
              <a:rPr lang="cs-CZ" sz="1200" b="0" i="0" kern="1200" dirty="0" err="1">
                <a:solidFill>
                  <a:schemeClr val="tx1"/>
                </a:solidFill>
                <a:effectLst/>
                <a:latin typeface="+mn-lt"/>
                <a:ea typeface="+mn-ea"/>
                <a:cs typeface="+mn-cs"/>
              </a:rPr>
              <a:t>OpenSSH</a:t>
            </a:r>
            <a:r>
              <a:rPr lang="cs-CZ" sz="1200" b="0" i="0" kern="1200" dirty="0">
                <a:solidFill>
                  <a:schemeClr val="tx1"/>
                </a:solidFill>
                <a:effectLst/>
                <a:latin typeface="+mn-lt"/>
                <a:ea typeface="+mn-ea"/>
                <a:cs typeface="+mn-cs"/>
              </a:rPr>
              <a:t> SSH </a:t>
            </a:r>
            <a:r>
              <a:rPr lang="cs-CZ" sz="1200" b="0" i="0" kern="1200" dirty="0" err="1">
                <a:solidFill>
                  <a:schemeClr val="tx1"/>
                </a:solidFill>
                <a:effectLst/>
                <a:latin typeface="+mn-lt"/>
                <a:ea typeface="+mn-ea"/>
                <a:cs typeface="+mn-cs"/>
              </a:rPr>
              <a:t>client</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remote</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login</a:t>
            </a:r>
            <a:r>
              <a:rPr lang="cs-CZ" sz="1200" b="0" i="0" kern="1200" dirty="0">
                <a:solidFill>
                  <a:schemeClr val="tx1"/>
                </a:solidFill>
                <a:effectLst/>
                <a:latin typeface="+mn-lt"/>
                <a:ea typeface="+mn-ea"/>
                <a:cs typeface="+mn-cs"/>
              </a:rPr>
              <a:t> program)</a:t>
            </a:r>
            <a:endParaRPr lang="cs-CZ" sz="1200" b="1" i="0" u="sng" kern="1200" dirty="0">
              <a:solidFill>
                <a:schemeClr val="tx1"/>
              </a:solidFill>
              <a:effectLst/>
              <a:latin typeface="+mn-lt"/>
              <a:ea typeface="+mn-ea"/>
              <a:cs typeface="+mn-cs"/>
            </a:endParaRPr>
          </a:p>
          <a:p>
            <a:r>
              <a:rPr lang="cs-CZ" sz="1200" b="1" i="0" kern="1200" dirty="0">
                <a:solidFill>
                  <a:schemeClr val="tx1"/>
                </a:solidFill>
                <a:effectLst/>
                <a:latin typeface="+mn-lt"/>
                <a:ea typeface="+mn-ea"/>
                <a:cs typeface="+mn-cs"/>
              </a:rPr>
              <a:t>SYNOPSIS</a:t>
            </a:r>
          </a:p>
          <a:p>
            <a:r>
              <a:rPr lang="cs-CZ" sz="1200" b="1" i="0" kern="1200" dirty="0" err="1">
                <a:solidFill>
                  <a:schemeClr val="tx1"/>
                </a:solidFill>
                <a:effectLst/>
                <a:latin typeface="+mn-lt"/>
                <a:ea typeface="+mn-ea"/>
                <a:cs typeface="+mn-cs"/>
              </a:rPr>
              <a:t>ssh</a:t>
            </a:r>
            <a:r>
              <a:rPr lang="cs-CZ" sz="1200" b="0" i="0" kern="1200" dirty="0">
                <a:solidFill>
                  <a:schemeClr val="tx1"/>
                </a:solidFill>
                <a:effectLst/>
                <a:latin typeface="+mn-lt"/>
                <a:ea typeface="+mn-ea"/>
                <a:cs typeface="+mn-cs"/>
              </a:rPr>
              <a:t> [-</a:t>
            </a:r>
            <a:r>
              <a:rPr lang="cs-CZ" sz="1200" b="1" i="0" kern="1200" dirty="0">
                <a:solidFill>
                  <a:schemeClr val="tx1"/>
                </a:solidFill>
                <a:effectLst/>
                <a:latin typeface="+mn-lt"/>
                <a:ea typeface="+mn-ea"/>
                <a:cs typeface="+mn-cs"/>
              </a:rPr>
              <a:t>l </a:t>
            </a:r>
            <a:r>
              <a:rPr lang="cs-CZ" sz="1200" b="0" i="1" kern="1200" dirty="0" err="1">
                <a:solidFill>
                  <a:schemeClr val="tx1"/>
                </a:solidFill>
                <a:effectLst/>
                <a:latin typeface="+mn-lt"/>
                <a:ea typeface="+mn-ea"/>
                <a:cs typeface="+mn-cs"/>
              </a:rPr>
              <a:t>login_name</a:t>
            </a:r>
            <a:r>
              <a:rPr lang="cs-CZ" sz="1200" b="0" i="0" kern="1200" dirty="0">
                <a:solidFill>
                  <a:schemeClr val="tx1"/>
                </a:solidFill>
                <a:effectLst/>
                <a:latin typeface="+mn-lt"/>
                <a:ea typeface="+mn-ea"/>
                <a:cs typeface="+mn-cs"/>
              </a:rPr>
              <a:t> ] </a:t>
            </a:r>
            <a:r>
              <a:rPr lang="cs-CZ" sz="1200" b="0" i="1" kern="1200" dirty="0" err="1">
                <a:solidFill>
                  <a:schemeClr val="tx1"/>
                </a:solidFill>
                <a:effectLst/>
                <a:latin typeface="+mn-lt"/>
                <a:ea typeface="+mn-ea"/>
                <a:cs typeface="+mn-cs"/>
              </a:rPr>
              <a:t>hostname</a:t>
            </a:r>
            <a:r>
              <a:rPr lang="cs-CZ" sz="1200" b="0" i="1" kern="1200" dirty="0">
                <a:solidFill>
                  <a:schemeClr val="tx1"/>
                </a:solidFill>
                <a:effectLst/>
                <a:latin typeface="+mn-lt"/>
                <a:ea typeface="+mn-ea"/>
                <a:cs typeface="+mn-cs"/>
              </a:rPr>
              <a:t> | </a:t>
            </a:r>
            <a:r>
              <a:rPr lang="cs-CZ" sz="1200" b="0" i="1" u="sng" kern="1200" dirty="0" err="1">
                <a:solidFill>
                  <a:schemeClr val="tx1"/>
                </a:solidFill>
                <a:effectLst/>
                <a:latin typeface="+mn-lt"/>
                <a:ea typeface="+mn-ea"/>
                <a:cs typeface="+mn-cs"/>
                <a:hlinkClick r:id="rId3"/>
              </a:rPr>
              <a:t>user@hostname</a:t>
            </a:r>
            <a:r>
              <a:rPr lang="cs-CZ" sz="1200" b="0" i="0" kern="1200" dirty="0">
                <a:solidFill>
                  <a:schemeClr val="tx1"/>
                </a:solidFill>
                <a:effectLst/>
                <a:latin typeface="+mn-lt"/>
                <a:ea typeface="+mn-ea"/>
                <a:cs typeface="+mn-cs"/>
              </a:rPr>
              <a:t> [</a:t>
            </a:r>
            <a:r>
              <a:rPr lang="cs-CZ" sz="1200" b="0" i="1" kern="1200" dirty="0" err="1">
                <a:solidFill>
                  <a:schemeClr val="tx1"/>
                </a:solidFill>
                <a:effectLst/>
                <a:latin typeface="+mn-lt"/>
                <a:ea typeface="+mn-ea"/>
                <a:cs typeface="+mn-cs"/>
              </a:rPr>
              <a:t>command</a:t>
            </a:r>
            <a:r>
              <a:rPr lang="cs-CZ" sz="1200" b="0" i="0" kern="1200" dirty="0">
                <a:solidFill>
                  <a:schemeClr val="tx1"/>
                </a:solidFill>
                <a:effectLst/>
                <a:latin typeface="+mn-lt"/>
                <a:ea typeface="+mn-ea"/>
                <a:cs typeface="+mn-cs"/>
              </a:rPr>
              <a:t> ]</a:t>
            </a:r>
          </a:p>
          <a:p>
            <a:endParaRPr lang="cs-CZ" sz="1200" b="0" i="0" kern="1200" dirty="0">
              <a:solidFill>
                <a:schemeClr val="tx1"/>
              </a:solidFill>
              <a:effectLst/>
              <a:latin typeface="+mn-lt"/>
              <a:ea typeface="+mn-ea"/>
              <a:cs typeface="+mn-cs"/>
            </a:endParaRPr>
          </a:p>
          <a:p>
            <a:r>
              <a:rPr lang="cs-CZ" sz="1200" b="0" i="0" kern="1200" dirty="0" err="1">
                <a:solidFill>
                  <a:schemeClr val="tx1"/>
                </a:solidFill>
                <a:effectLst/>
                <a:latin typeface="+mn-lt"/>
                <a:ea typeface="+mn-ea"/>
                <a:cs typeface="+mn-cs"/>
              </a:rPr>
              <a:t>scp</a:t>
            </a:r>
            <a:r>
              <a:rPr lang="cs-CZ" sz="1200" b="0" i="0" kern="1200" dirty="0">
                <a:solidFill>
                  <a:schemeClr val="tx1"/>
                </a:solidFill>
                <a:effectLst/>
                <a:latin typeface="+mn-lt"/>
                <a:ea typeface="+mn-ea"/>
                <a:cs typeface="+mn-cs"/>
              </a:rPr>
              <a:t> přesun souborů pomocí </a:t>
            </a:r>
            <a:r>
              <a:rPr lang="cs-CZ" sz="1200" b="0" i="0" kern="1200" dirty="0" err="1">
                <a:solidFill>
                  <a:schemeClr val="tx1"/>
                </a:solidFill>
                <a:effectLst/>
                <a:latin typeface="+mn-lt"/>
                <a:ea typeface="+mn-ea"/>
                <a:cs typeface="+mn-cs"/>
              </a:rPr>
              <a:t>ssh</a:t>
            </a:r>
            <a:endParaRPr lang="cs-CZ" dirty="0"/>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20</a:t>
            </a:fld>
            <a:endParaRPr lang="cs-CZ"/>
          </a:p>
        </p:txBody>
      </p:sp>
    </p:spTree>
    <p:extLst>
      <p:ext uri="{BB962C8B-B14F-4D97-AF65-F5344CB8AC3E}">
        <p14:creationId xmlns:p14="http://schemas.microsoft.com/office/powerpoint/2010/main" val="572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a:solidFill>
                  <a:schemeClr val="tx1"/>
                </a:solidFill>
                <a:effectLst/>
                <a:latin typeface="+mn-lt"/>
                <a:ea typeface="+mn-ea"/>
                <a:cs typeface="+mn-cs"/>
              </a:rPr>
              <a:t>Standardní vstup (neboli </a:t>
            </a:r>
            <a:r>
              <a:rPr lang="cs-CZ" sz="1200" b="1" i="0" kern="1200" dirty="0" err="1">
                <a:solidFill>
                  <a:schemeClr val="tx1"/>
                </a:solidFill>
                <a:effectLst/>
                <a:latin typeface="+mn-lt"/>
                <a:ea typeface="+mn-ea"/>
                <a:cs typeface="+mn-cs"/>
              </a:rPr>
              <a:t>stdin</a:t>
            </a:r>
            <a:r>
              <a:rPr lang="cs-CZ" sz="1200" b="0" i="0" kern="1200" dirty="0">
                <a:solidFill>
                  <a:schemeClr val="tx1"/>
                </a:solidFill>
                <a:effectLst/>
                <a:latin typeface="+mn-lt"/>
                <a:ea typeface="+mn-ea"/>
                <a:cs typeface="+mn-cs"/>
              </a:rPr>
              <a:t>) je místo, ze kterého programy berou data a standardní výstup (</a:t>
            </a:r>
            <a:r>
              <a:rPr lang="cs-CZ" sz="1200" b="1" i="0" kern="1200" dirty="0" err="1">
                <a:solidFill>
                  <a:schemeClr val="tx1"/>
                </a:solidFill>
                <a:effectLst/>
                <a:latin typeface="+mn-lt"/>
                <a:ea typeface="+mn-ea"/>
                <a:cs typeface="+mn-cs"/>
              </a:rPr>
              <a:t>stdout</a:t>
            </a:r>
            <a:r>
              <a:rPr lang="cs-CZ" sz="1200" b="0" i="0" kern="1200" dirty="0">
                <a:solidFill>
                  <a:schemeClr val="tx1"/>
                </a:solidFill>
                <a:effectLst/>
                <a:latin typeface="+mn-lt"/>
                <a:ea typeface="+mn-ea"/>
                <a:cs typeface="+mn-cs"/>
              </a:rPr>
              <a:t>) je místo, kam je vypisují. Příkaz </a:t>
            </a:r>
            <a:r>
              <a:rPr lang="cs-CZ" dirty="0" err="1"/>
              <a:t>cat</a:t>
            </a:r>
            <a:r>
              <a:rPr lang="cs-CZ" sz="1200" b="0" i="0" kern="1200" dirty="0">
                <a:solidFill>
                  <a:schemeClr val="tx1"/>
                </a:solidFill>
                <a:effectLst/>
                <a:latin typeface="+mn-lt"/>
                <a:ea typeface="+mn-ea"/>
                <a:cs typeface="+mn-cs"/>
              </a:rPr>
              <a:t> bez parametrů nedělá nic jiného, než že čte data ze standardního vstupu a vypisuje je na standardní výstup. Zkuste v konzoli napsat </a:t>
            </a:r>
            <a:r>
              <a:rPr lang="cs-CZ" dirty="0" err="1"/>
              <a:t>cat</a:t>
            </a:r>
            <a:r>
              <a:rPr lang="cs-CZ" sz="1200" b="0" i="0" kern="1200" dirty="0">
                <a:solidFill>
                  <a:schemeClr val="tx1"/>
                </a:solidFill>
                <a:effectLst/>
                <a:latin typeface="+mn-lt"/>
                <a:ea typeface="+mn-ea"/>
                <a:cs typeface="+mn-cs"/>
              </a:rPr>
              <a:t> a stisknout enter. Poté napište jakoukoliv větu a po stisku enteru se vám zobrazí na obrazovce. Ukončíte stiskem </a:t>
            </a:r>
            <a:r>
              <a:rPr lang="cs-CZ" sz="1200" b="0" i="0" kern="1200" dirty="0" err="1">
                <a:solidFill>
                  <a:schemeClr val="tx1"/>
                </a:solidFill>
                <a:effectLst/>
                <a:latin typeface="+mn-lt"/>
                <a:ea typeface="+mn-ea"/>
                <a:cs typeface="+mn-cs"/>
              </a:rPr>
              <a:t>Ctrl+D</a:t>
            </a:r>
            <a:r>
              <a:rPr lang="cs-CZ" sz="1200" b="0" i="0" kern="1200" dirty="0">
                <a:solidFill>
                  <a:schemeClr val="tx1"/>
                </a:solidFill>
                <a:effectLst/>
                <a:latin typeface="+mn-lt"/>
                <a:ea typeface="+mn-ea"/>
                <a:cs typeface="+mn-cs"/>
              </a:rPr>
              <a:t>.</a:t>
            </a:r>
          </a:p>
          <a:p>
            <a:endParaRPr lang="cs-CZ"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i="0" kern="1200" dirty="0">
                <a:solidFill>
                  <a:schemeClr val="tx1"/>
                </a:solidFill>
                <a:effectLst/>
                <a:latin typeface="+mn-lt"/>
                <a:ea typeface="+mn-ea"/>
                <a:cs typeface="+mn-cs"/>
              </a:rPr>
              <a:t>/</a:t>
            </a:r>
            <a:r>
              <a:rPr lang="cs-CZ" sz="1200" b="1" i="0" kern="1200" dirty="0" err="1">
                <a:solidFill>
                  <a:schemeClr val="tx1"/>
                </a:solidFill>
                <a:effectLst/>
                <a:latin typeface="+mn-lt"/>
                <a:ea typeface="+mn-ea"/>
                <a:cs typeface="+mn-cs"/>
              </a:rPr>
              <a:t>dev</a:t>
            </a:r>
            <a:r>
              <a:rPr lang="cs-CZ" sz="1200" b="1" i="0" kern="1200" dirty="0">
                <a:solidFill>
                  <a:schemeClr val="tx1"/>
                </a:solidFill>
                <a:effectLst/>
                <a:latin typeface="+mn-lt"/>
                <a:ea typeface="+mn-ea"/>
                <a:cs typeface="+mn-cs"/>
              </a:rPr>
              <a:t>/</a:t>
            </a:r>
            <a:r>
              <a:rPr lang="cs-CZ" sz="1200" b="1" i="0" kern="1200" dirty="0" err="1">
                <a:solidFill>
                  <a:schemeClr val="tx1"/>
                </a:solidFill>
                <a:effectLst/>
                <a:latin typeface="+mn-lt"/>
                <a:ea typeface="+mn-ea"/>
                <a:cs typeface="+mn-cs"/>
              </a:rPr>
              <a:t>null</a:t>
            </a:r>
            <a:r>
              <a:rPr lang="cs-CZ" sz="1200" b="0" i="0" kern="1200" dirty="0">
                <a:solidFill>
                  <a:schemeClr val="tx1"/>
                </a:solidFill>
                <a:effectLst/>
                <a:latin typeface="+mn-lt"/>
                <a:ea typeface="+mn-ea"/>
                <a:cs typeface="+mn-cs"/>
              </a:rPr>
              <a:t> – je to taková malá </a:t>
            </a:r>
            <a:r>
              <a:rPr lang="cs-CZ" sz="1200" b="1" i="0" kern="1200" dirty="0">
                <a:solidFill>
                  <a:schemeClr val="tx1"/>
                </a:solidFill>
                <a:effectLst/>
                <a:latin typeface="+mn-lt"/>
                <a:ea typeface="+mn-ea"/>
                <a:cs typeface="+mn-cs"/>
              </a:rPr>
              <a:t>černá díra</a:t>
            </a:r>
            <a:r>
              <a:rPr lang="cs-CZ" sz="1200" b="0" i="0" kern="1200" dirty="0">
                <a:solidFill>
                  <a:schemeClr val="tx1"/>
                </a:solidFill>
                <a:effectLst/>
                <a:latin typeface="+mn-lt"/>
                <a:ea typeface="+mn-ea"/>
                <a:cs typeface="+mn-cs"/>
              </a:rPr>
              <a:t>, cokoliv tam pošleme, tak se ztratí. Používá se například k filtrování hlášení, která nás nezajímají (</a:t>
            </a:r>
            <a:r>
              <a:rPr lang="cs-CZ" sz="1200" b="0" i="0" kern="1200" dirty="0" err="1">
                <a:solidFill>
                  <a:schemeClr val="tx1"/>
                </a:solidFill>
                <a:effectLst/>
                <a:latin typeface="+mn-lt"/>
                <a:ea typeface="+mn-ea"/>
                <a:cs typeface="+mn-cs"/>
              </a:rPr>
              <a:t>cat</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zadny_soubor</a:t>
            </a:r>
            <a:r>
              <a:rPr lang="cs-CZ" sz="1200" b="0" i="0" kern="1200" dirty="0">
                <a:solidFill>
                  <a:schemeClr val="tx1"/>
                </a:solidFill>
                <a:effectLst/>
                <a:latin typeface="+mn-lt"/>
                <a:ea typeface="+mn-ea"/>
                <a:cs typeface="+mn-cs"/>
              </a:rPr>
              <a:t> 2&gt; /</a:t>
            </a:r>
            <a:r>
              <a:rPr lang="cs-CZ" sz="1200" b="0" i="0" kern="1200" dirty="0" err="1">
                <a:solidFill>
                  <a:schemeClr val="tx1"/>
                </a:solidFill>
                <a:effectLst/>
                <a:latin typeface="+mn-lt"/>
                <a:ea typeface="+mn-ea"/>
                <a:cs typeface="+mn-cs"/>
              </a:rPr>
              <a:t>dev</a:t>
            </a:r>
            <a:r>
              <a:rPr lang="cs-CZ" sz="1200" b="0" i="0" kern="1200" dirty="0">
                <a:solidFill>
                  <a:schemeClr val="tx1"/>
                </a:solidFill>
                <a:effectLst/>
                <a:latin typeface="+mn-lt"/>
                <a:ea typeface="+mn-ea"/>
                <a:cs typeface="+mn-cs"/>
              </a:rPr>
              <a:t>/</a:t>
            </a:r>
            <a:r>
              <a:rPr lang="cs-CZ" sz="1200" b="0" i="0" kern="1200" dirty="0" err="1">
                <a:solidFill>
                  <a:schemeClr val="tx1"/>
                </a:solidFill>
                <a:effectLst/>
                <a:latin typeface="+mn-lt"/>
                <a:ea typeface="+mn-ea"/>
                <a:cs typeface="+mn-cs"/>
              </a:rPr>
              <a:t>null</a:t>
            </a:r>
            <a:r>
              <a:rPr lang="cs-CZ" sz="1200" b="0" i="0" kern="1200" dirty="0">
                <a:solidFill>
                  <a:schemeClr val="tx1"/>
                </a:solidFill>
                <a:effectLst/>
                <a:latin typeface="+mn-lt"/>
                <a:ea typeface="+mn-ea"/>
                <a:cs typeface="+mn-cs"/>
              </a:rPr>
              <a:t> - pokud soubor neexistuje, </a:t>
            </a:r>
            <a:r>
              <a:rPr lang="cs-CZ" sz="1200" b="0" i="0" kern="1200" dirty="0" err="1">
                <a:solidFill>
                  <a:schemeClr val="tx1"/>
                </a:solidFill>
                <a:effectLst/>
                <a:latin typeface="+mn-lt"/>
                <a:ea typeface="+mn-ea"/>
                <a:cs typeface="+mn-cs"/>
              </a:rPr>
              <a:t>cat</a:t>
            </a:r>
            <a:r>
              <a:rPr lang="cs-CZ" sz="1200" b="0" i="0" kern="1200" dirty="0">
                <a:solidFill>
                  <a:schemeClr val="tx1"/>
                </a:solidFill>
                <a:effectLst/>
                <a:latin typeface="+mn-lt"/>
                <a:ea typeface="+mn-ea"/>
                <a:cs typeface="+mn-cs"/>
              </a:rPr>
              <a:t> vypíše chybu, ale tím že jsme ji přesměrovali do /</a:t>
            </a:r>
            <a:r>
              <a:rPr lang="cs-CZ" sz="1200" b="0" i="0" kern="1200" dirty="0" err="1">
                <a:solidFill>
                  <a:schemeClr val="tx1"/>
                </a:solidFill>
                <a:effectLst/>
                <a:latin typeface="+mn-lt"/>
                <a:ea typeface="+mn-ea"/>
                <a:cs typeface="+mn-cs"/>
              </a:rPr>
              <a:t>dev</a:t>
            </a:r>
            <a:r>
              <a:rPr lang="cs-CZ" sz="1200" b="0" i="0" kern="1200" dirty="0">
                <a:solidFill>
                  <a:schemeClr val="tx1"/>
                </a:solidFill>
                <a:effectLst/>
                <a:latin typeface="+mn-lt"/>
                <a:ea typeface="+mn-ea"/>
                <a:cs typeface="+mn-cs"/>
              </a:rPr>
              <a:t>/</a:t>
            </a:r>
            <a:r>
              <a:rPr lang="cs-CZ" sz="1200" b="0" i="0" kern="1200" dirty="0" err="1">
                <a:solidFill>
                  <a:schemeClr val="tx1"/>
                </a:solidFill>
                <a:effectLst/>
                <a:latin typeface="+mn-lt"/>
                <a:ea typeface="+mn-ea"/>
                <a:cs typeface="+mn-cs"/>
              </a:rPr>
              <a:t>null</a:t>
            </a:r>
            <a:r>
              <a:rPr lang="cs-CZ" sz="1200" b="0" i="0" kern="1200" dirty="0">
                <a:solidFill>
                  <a:schemeClr val="tx1"/>
                </a:solidFill>
                <a:effectLst/>
                <a:latin typeface="+mn-lt"/>
                <a:ea typeface="+mn-ea"/>
                <a:cs typeface="+mn-cs"/>
              </a:rPr>
              <a:t> ji neuvidíme)</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1 - standard output</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2 - standard </a:t>
            </a:r>
            <a:r>
              <a:rPr lang="cs-CZ" sz="1200" b="0" i="0" kern="1200" dirty="0" err="1">
                <a:solidFill>
                  <a:schemeClr val="tx1"/>
                </a:solidFill>
                <a:effectLst/>
                <a:latin typeface="+mn-lt"/>
                <a:ea typeface="+mn-ea"/>
                <a:cs typeface="+mn-cs"/>
              </a:rPr>
              <a:t>error</a:t>
            </a:r>
            <a:r>
              <a:rPr lang="cs-CZ" sz="1200" b="0" i="0" kern="1200" dirty="0">
                <a:solidFill>
                  <a:schemeClr val="tx1"/>
                </a:solidFill>
                <a:effectLst/>
                <a:latin typeface="+mn-lt"/>
                <a:ea typeface="+mn-ea"/>
                <a:cs typeface="+mn-cs"/>
              </a:rPr>
              <a:t> output</a:t>
            </a:r>
          </a:p>
          <a:p>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Příkaz pro výpis procesů v systému se nazývá </a:t>
            </a:r>
            <a:r>
              <a:rPr lang="cs-CZ" dirty="0" err="1"/>
              <a:t>ps</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process</a:t>
            </a:r>
            <a:r>
              <a:rPr lang="cs-CZ" sz="1200" b="0" i="0" kern="1200" dirty="0">
                <a:solidFill>
                  <a:schemeClr val="tx1"/>
                </a:solidFill>
                <a:effectLst/>
                <a:latin typeface="+mn-lt"/>
                <a:ea typeface="+mn-ea"/>
                <a:cs typeface="+mn-cs"/>
              </a:rPr>
              <a:t> status).</a:t>
            </a:r>
          </a:p>
          <a:p>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Úlohu odešleme na pozadí kombinací kláves CTRL-Z. Úloha odeslaná na pozadí tímto způsobem je pozastavená, takže chceme-li ji pustit, musíme použít příkaz </a:t>
            </a:r>
            <a:r>
              <a:rPr lang="cs-CZ" dirty="0" err="1"/>
              <a:t>bg</a:t>
            </a:r>
            <a:r>
              <a:rPr lang="cs-CZ" sz="1200" b="0" i="0" kern="1200" dirty="0">
                <a:solidFill>
                  <a:schemeClr val="tx1"/>
                </a:solidFill>
                <a:effectLst/>
                <a:latin typeface="+mn-lt"/>
                <a:ea typeface="+mn-ea"/>
                <a:cs typeface="+mn-cs"/>
              </a:rPr>
              <a:t>.</a:t>
            </a:r>
          </a:p>
          <a:p>
            <a:br>
              <a:rPr lang="cs-CZ" sz="1200" b="0" i="0" kern="1200" dirty="0">
                <a:solidFill>
                  <a:schemeClr val="tx1"/>
                </a:solidFill>
                <a:effectLst/>
                <a:latin typeface="+mn-lt"/>
                <a:ea typeface="+mn-ea"/>
                <a:cs typeface="+mn-cs"/>
              </a:rPr>
            </a:br>
            <a:r>
              <a:rPr lang="cs-CZ" dirty="0"/>
              <a:t>$ </a:t>
            </a:r>
            <a:r>
              <a:rPr lang="cs-CZ" dirty="0" err="1"/>
              <a:t>sleep</a:t>
            </a:r>
            <a:r>
              <a:rPr lang="cs-CZ" dirty="0"/>
              <a:t> 100</a:t>
            </a:r>
          </a:p>
          <a:p>
            <a:r>
              <a:rPr lang="cs-CZ" dirty="0"/>
              <a:t>^Z</a:t>
            </a:r>
          </a:p>
          <a:p>
            <a:r>
              <a:rPr lang="cs-CZ" dirty="0"/>
              <a:t>[1]+ Pozastaven </a:t>
            </a:r>
            <a:r>
              <a:rPr lang="cs-CZ" dirty="0" err="1"/>
              <a:t>sleep</a:t>
            </a:r>
            <a:r>
              <a:rPr lang="cs-CZ" dirty="0"/>
              <a:t> 100</a:t>
            </a:r>
          </a:p>
          <a:p>
            <a:r>
              <a:rPr lang="cs-CZ" dirty="0"/>
              <a:t>$ </a:t>
            </a:r>
            <a:r>
              <a:rPr lang="cs-CZ" dirty="0" err="1"/>
              <a:t>bg</a:t>
            </a:r>
            <a:endParaRPr lang="cs-CZ" dirty="0"/>
          </a:p>
          <a:p>
            <a:r>
              <a:rPr lang="cs-CZ" dirty="0"/>
              <a:t>[1]+ </a:t>
            </a:r>
            <a:r>
              <a:rPr lang="cs-CZ" dirty="0" err="1"/>
              <a:t>sleep</a:t>
            </a:r>
            <a:r>
              <a:rPr lang="cs-CZ" dirty="0"/>
              <a:t> 100 &amp;</a:t>
            </a:r>
          </a:p>
          <a:p>
            <a:r>
              <a:rPr lang="cs-CZ" dirty="0"/>
              <a:t>$</a:t>
            </a:r>
          </a:p>
          <a:p>
            <a:r>
              <a:rPr lang="cs-CZ" dirty="0"/>
              <a:t>[1]+ Dokonán </a:t>
            </a:r>
            <a:r>
              <a:rPr lang="cs-CZ" dirty="0" err="1"/>
              <a:t>sleep</a:t>
            </a:r>
            <a:r>
              <a:rPr lang="cs-CZ" dirty="0"/>
              <a:t> 100</a:t>
            </a:r>
          </a:p>
          <a:p>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Mimo příkaz </a:t>
            </a:r>
            <a:r>
              <a:rPr lang="cs-CZ" sz="1200" b="0" i="0" kern="1200" dirty="0" err="1">
                <a:solidFill>
                  <a:schemeClr val="tx1"/>
                </a:solidFill>
                <a:effectLst/>
                <a:latin typeface="+mn-lt"/>
                <a:ea typeface="+mn-ea"/>
                <a:cs typeface="+mn-cs"/>
              </a:rPr>
              <a:t>bg</a:t>
            </a:r>
            <a:r>
              <a:rPr lang="cs-CZ" sz="1200" b="0" i="0" kern="1200" dirty="0">
                <a:solidFill>
                  <a:schemeClr val="tx1"/>
                </a:solidFill>
                <a:effectLst/>
                <a:latin typeface="+mn-lt"/>
                <a:ea typeface="+mn-ea"/>
                <a:cs typeface="+mn-cs"/>
              </a:rPr>
              <a:t>, kterým spustíme úlohu pozastavenou na pozadí, můžeme svůj spuštěný program příkazem </a:t>
            </a:r>
            <a:r>
              <a:rPr lang="cs-CZ" sz="1200" b="0" i="0" kern="1200" dirty="0" err="1">
                <a:solidFill>
                  <a:schemeClr val="tx1"/>
                </a:solidFill>
                <a:effectLst/>
                <a:latin typeface="+mn-lt"/>
                <a:ea typeface="+mn-ea"/>
                <a:cs typeface="+mn-cs"/>
              </a:rPr>
              <a:t>fg</a:t>
            </a:r>
            <a:r>
              <a:rPr lang="cs-CZ" sz="1200" b="0" i="0" kern="1200" dirty="0">
                <a:solidFill>
                  <a:schemeClr val="tx1"/>
                </a:solidFill>
                <a:effectLst/>
                <a:latin typeface="+mn-lt"/>
                <a:ea typeface="+mn-ea"/>
                <a:cs typeface="+mn-cs"/>
              </a:rPr>
              <a:t> z pozadí vylovit a poslat opět na povelovou řádku, do popředí:</a:t>
            </a:r>
          </a:p>
          <a:p>
            <a:r>
              <a:rPr lang="cs-CZ" dirty="0"/>
              <a:t>$ </a:t>
            </a:r>
            <a:r>
              <a:rPr lang="cs-CZ" dirty="0" err="1"/>
              <a:t>sleep</a:t>
            </a:r>
            <a:r>
              <a:rPr lang="cs-CZ" dirty="0"/>
              <a:t> 100</a:t>
            </a:r>
          </a:p>
          <a:p>
            <a:r>
              <a:rPr lang="cs-CZ" dirty="0"/>
              <a:t>^Z</a:t>
            </a:r>
          </a:p>
          <a:p>
            <a:r>
              <a:rPr lang="cs-CZ" dirty="0"/>
              <a:t>$ </a:t>
            </a:r>
            <a:r>
              <a:rPr lang="cs-CZ" dirty="0" err="1"/>
              <a:t>fg</a:t>
            </a:r>
            <a:endParaRPr lang="cs-CZ" dirty="0"/>
          </a:p>
          <a:p>
            <a:r>
              <a:rPr lang="cs-CZ" dirty="0" err="1"/>
              <a:t>sleep</a:t>
            </a:r>
            <a:r>
              <a:rPr lang="cs-CZ" dirty="0"/>
              <a:t> 100</a:t>
            </a:r>
          </a:p>
          <a:p>
            <a:r>
              <a:rPr lang="cs-CZ" dirty="0"/>
              <a:t>$</a:t>
            </a:r>
          </a:p>
          <a:p>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Úlohu lze odeslat na pozadí i přímo, bez nutnosti mačkat kombinaci CTRL-Z, uvedením znaku </a:t>
            </a:r>
            <a:r>
              <a:rPr lang="cs-CZ" dirty="0"/>
              <a:t>&amp;</a:t>
            </a:r>
            <a:r>
              <a:rPr lang="cs-CZ" sz="1200" b="0" i="0" kern="1200" dirty="0">
                <a:solidFill>
                  <a:schemeClr val="tx1"/>
                </a:solidFill>
                <a:effectLst/>
                <a:latin typeface="+mn-lt"/>
                <a:ea typeface="+mn-ea"/>
                <a:cs typeface="+mn-cs"/>
              </a:rPr>
              <a:t> (ampersand) na konci řádku s příkazem.</a:t>
            </a:r>
          </a:p>
          <a:p>
            <a:endParaRPr lang="cs-CZ" sz="1200" b="0" i="0" kern="1200" dirty="0">
              <a:solidFill>
                <a:schemeClr val="tx1"/>
              </a:solidFill>
              <a:effectLst/>
              <a:latin typeface="+mn-lt"/>
              <a:ea typeface="+mn-ea"/>
              <a:cs typeface="+mn-cs"/>
            </a:endParaRPr>
          </a:p>
          <a:p>
            <a:r>
              <a:rPr lang="cs-CZ" dirty="0"/>
              <a:t>$ </a:t>
            </a:r>
            <a:r>
              <a:rPr lang="cs-CZ" dirty="0" err="1"/>
              <a:t>sleep</a:t>
            </a:r>
            <a:r>
              <a:rPr lang="cs-CZ" dirty="0"/>
              <a:t> 100 &amp;</a:t>
            </a:r>
          </a:p>
          <a:p>
            <a:r>
              <a:rPr lang="cs-CZ" dirty="0"/>
              <a:t>[1] 26924</a:t>
            </a:r>
          </a:p>
          <a:p>
            <a:r>
              <a:rPr lang="cs-CZ" dirty="0"/>
              <a:t>$ </a:t>
            </a:r>
            <a:r>
              <a:rPr lang="cs-CZ" dirty="0" err="1"/>
              <a:t>sleep</a:t>
            </a:r>
            <a:r>
              <a:rPr lang="cs-CZ" dirty="0"/>
              <a:t> 200 &amp;</a:t>
            </a:r>
          </a:p>
          <a:p>
            <a:r>
              <a:rPr lang="cs-CZ" dirty="0"/>
              <a:t>[2] 26926 $</a:t>
            </a:r>
          </a:p>
          <a:p>
            <a:r>
              <a:rPr lang="cs-CZ" dirty="0" err="1"/>
              <a:t>fg</a:t>
            </a:r>
            <a:r>
              <a:rPr lang="cs-CZ" dirty="0"/>
              <a:t> %1</a:t>
            </a:r>
          </a:p>
          <a:p>
            <a:r>
              <a:rPr lang="cs-CZ" dirty="0" err="1"/>
              <a:t>sleep</a:t>
            </a:r>
            <a:r>
              <a:rPr lang="cs-CZ" dirty="0"/>
              <a:t> 100</a:t>
            </a:r>
          </a:p>
          <a:p>
            <a:r>
              <a:rPr lang="cs-CZ" dirty="0"/>
              <a:t>^Z</a:t>
            </a:r>
          </a:p>
          <a:p>
            <a:r>
              <a:rPr lang="cs-CZ" dirty="0"/>
              <a:t>[1]+ Pozastaven </a:t>
            </a:r>
            <a:r>
              <a:rPr lang="cs-CZ" dirty="0" err="1"/>
              <a:t>sleep</a:t>
            </a:r>
            <a:r>
              <a:rPr lang="cs-CZ" dirty="0"/>
              <a:t> 100</a:t>
            </a:r>
          </a:p>
          <a:p>
            <a:r>
              <a:rPr lang="cs-CZ" dirty="0"/>
              <a:t>$ </a:t>
            </a:r>
            <a:r>
              <a:rPr lang="cs-CZ" dirty="0" err="1"/>
              <a:t>kill</a:t>
            </a:r>
            <a:r>
              <a:rPr lang="cs-CZ" dirty="0"/>
              <a:t> %1</a:t>
            </a:r>
          </a:p>
          <a:p>
            <a:r>
              <a:rPr lang="cs-CZ" dirty="0"/>
              <a:t>[1]- </a:t>
            </a:r>
            <a:r>
              <a:rPr lang="cs-CZ" dirty="0" err="1"/>
              <a:t>Ukončejobsn</a:t>
            </a:r>
            <a:r>
              <a:rPr lang="cs-CZ" dirty="0"/>
              <a:t> (SIGTERM) </a:t>
            </a:r>
            <a:r>
              <a:rPr lang="cs-CZ" dirty="0" err="1"/>
              <a:t>sleep</a:t>
            </a:r>
            <a:r>
              <a:rPr lang="cs-CZ" dirty="0"/>
              <a:t> 100</a:t>
            </a:r>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21</a:t>
            </a:fld>
            <a:endParaRPr lang="cs-CZ"/>
          </a:p>
        </p:txBody>
      </p:sp>
    </p:spTree>
    <p:extLst>
      <p:ext uri="{BB962C8B-B14F-4D97-AF65-F5344CB8AC3E}">
        <p14:creationId xmlns:p14="http://schemas.microsoft.com/office/powerpoint/2010/main" val="873209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Ls</a:t>
            </a:r>
            <a:r>
              <a:rPr lang="cs-CZ" dirty="0"/>
              <a:t> –A –R </a:t>
            </a:r>
            <a:r>
              <a:rPr lang="en-GB" dirty="0"/>
              <a:t>/ &gt; all_files.txt &amp;</a:t>
            </a:r>
            <a:endParaRPr lang="cs-CZ" dirty="0"/>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22</a:t>
            </a:fld>
            <a:endParaRPr lang="cs-CZ"/>
          </a:p>
        </p:txBody>
      </p:sp>
    </p:spTree>
    <p:extLst>
      <p:ext uri="{BB962C8B-B14F-4D97-AF65-F5344CB8AC3E}">
        <p14:creationId xmlns:p14="http://schemas.microsoft.com/office/powerpoint/2010/main" val="3477670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a:solidFill>
                  <a:schemeClr val="tx1"/>
                </a:solidFill>
                <a:effectLst/>
                <a:latin typeface="+mn-lt"/>
                <a:ea typeface="+mn-ea"/>
                <a:cs typeface="+mn-cs"/>
              </a:rPr>
              <a:t>Ovládací panely -</a:t>
            </a:r>
            <a:r>
              <a:rPr lang="en-US" sz="1200" b="0" i="0" kern="1200" dirty="0">
                <a:solidFill>
                  <a:schemeClr val="tx1"/>
                </a:solidFill>
                <a:effectLst/>
                <a:latin typeface="+mn-lt"/>
                <a:ea typeface="+mn-ea"/>
                <a:cs typeface="+mn-cs"/>
              </a:rPr>
              <a:t>&gt;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Uživatelské</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účty</a:t>
            </a:r>
            <a:r>
              <a:rPr lang="en-US" sz="1200" b="0" i="0" kern="1200" baseline="0" dirty="0">
                <a:solidFill>
                  <a:schemeClr val="tx1"/>
                </a:solidFill>
                <a:effectLst/>
                <a:latin typeface="+mn-lt"/>
                <a:ea typeface="+mn-ea"/>
                <a:cs typeface="+mn-cs"/>
              </a:rPr>
              <a:t> -&gt; </a:t>
            </a:r>
            <a:r>
              <a:rPr lang="en-US" sz="1200" b="0" i="0" kern="1200" baseline="0" dirty="0" err="1">
                <a:solidFill>
                  <a:schemeClr val="tx1"/>
                </a:solidFill>
                <a:effectLst/>
                <a:latin typeface="+mn-lt"/>
                <a:ea typeface="+mn-ea"/>
                <a:cs typeface="+mn-cs"/>
              </a:rPr>
              <a:t>Uživatelské</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účty</a:t>
            </a:r>
            <a:r>
              <a:rPr lang="en-US" sz="1200" b="0" i="0" kern="1200" baseline="0" dirty="0">
                <a:solidFill>
                  <a:schemeClr val="tx1"/>
                </a:solidFill>
                <a:effectLst/>
                <a:latin typeface="+mn-lt"/>
                <a:ea typeface="+mn-ea"/>
                <a:cs typeface="+mn-cs"/>
              </a:rPr>
              <a:t> -&gt; P</a:t>
            </a:r>
            <a:r>
              <a:rPr lang="cs-CZ" sz="1200" b="0" i="0" kern="1200" baseline="0" dirty="0" err="1">
                <a:solidFill>
                  <a:schemeClr val="tx1"/>
                </a:solidFill>
                <a:effectLst/>
                <a:latin typeface="+mn-lt"/>
                <a:ea typeface="+mn-ea"/>
                <a:cs typeface="+mn-cs"/>
              </a:rPr>
              <a:t>řidat</a:t>
            </a:r>
            <a:r>
              <a:rPr lang="cs-CZ" sz="1200" b="0" i="0" kern="1200" baseline="0" dirty="0">
                <a:solidFill>
                  <a:schemeClr val="tx1"/>
                </a:solidFill>
                <a:effectLst/>
                <a:latin typeface="+mn-lt"/>
                <a:ea typeface="+mn-ea"/>
                <a:cs typeface="+mn-cs"/>
              </a:rPr>
              <a:t> nového uživatele v nastavení počítače -</a:t>
            </a:r>
            <a:r>
              <a:rPr lang="en-US" sz="1200" b="0" i="0" kern="1200" baseline="0" dirty="0">
                <a:solidFill>
                  <a:schemeClr val="tx1"/>
                </a:solidFill>
                <a:effectLst/>
                <a:latin typeface="+mn-lt"/>
                <a:ea typeface="+mn-ea"/>
                <a:cs typeface="+mn-cs"/>
              </a:rPr>
              <a:t>&gt; P</a:t>
            </a:r>
            <a:r>
              <a:rPr lang="cs-CZ" sz="1200" b="0" i="0" kern="1200" baseline="0" dirty="0" err="1">
                <a:solidFill>
                  <a:schemeClr val="tx1"/>
                </a:solidFill>
                <a:effectLst/>
                <a:latin typeface="+mn-lt"/>
                <a:ea typeface="+mn-ea"/>
                <a:cs typeface="+mn-cs"/>
              </a:rPr>
              <a:t>řidat</a:t>
            </a:r>
            <a:r>
              <a:rPr lang="cs-CZ" sz="1200" b="0" i="0" kern="1200" baseline="0" dirty="0">
                <a:solidFill>
                  <a:schemeClr val="tx1"/>
                </a:solidFill>
                <a:effectLst/>
                <a:latin typeface="+mn-lt"/>
                <a:ea typeface="+mn-ea"/>
                <a:cs typeface="+mn-cs"/>
              </a:rPr>
              <a:t> do tohoto počítače někoho dalšího -</a:t>
            </a:r>
            <a:r>
              <a:rPr lang="en-US" sz="1200" b="0" i="0" kern="1200" baseline="0" dirty="0">
                <a:solidFill>
                  <a:schemeClr val="tx1"/>
                </a:solidFill>
                <a:effectLst/>
                <a:latin typeface="+mn-lt"/>
                <a:ea typeface="+mn-ea"/>
                <a:cs typeface="+mn-cs"/>
              </a:rPr>
              <a:t>&gt; </a:t>
            </a:r>
            <a:r>
              <a:rPr lang="cs-CZ" sz="1200" b="0" i="0" kern="1200" baseline="0" dirty="0">
                <a:solidFill>
                  <a:schemeClr val="tx1"/>
                </a:solidFill>
                <a:effectLst/>
                <a:latin typeface="+mn-lt"/>
                <a:ea typeface="+mn-ea"/>
                <a:cs typeface="+mn-cs"/>
              </a:rPr>
              <a:t>Přidat uživatele bez MS učtu</a:t>
            </a:r>
          </a:p>
          <a:p>
            <a:endParaRPr lang="cs-CZ" sz="1200" b="0" i="0" kern="1200" baseline="0" dirty="0">
              <a:solidFill>
                <a:schemeClr val="tx1"/>
              </a:solidFill>
              <a:effectLst/>
              <a:latin typeface="+mn-lt"/>
              <a:ea typeface="+mn-ea"/>
              <a:cs typeface="+mn-cs"/>
            </a:endParaRPr>
          </a:p>
          <a:p>
            <a:endParaRPr lang="cs-CZ" sz="1200" b="0" i="0" kern="1200" dirty="0">
              <a:solidFill>
                <a:schemeClr val="tx1"/>
              </a:solidFill>
              <a:effectLst/>
              <a:latin typeface="+mn-lt"/>
              <a:ea typeface="+mn-ea"/>
              <a:cs typeface="+mn-cs"/>
            </a:endParaRPr>
          </a:p>
          <a:p>
            <a:endParaRPr lang="cs-CZ" sz="1200" b="1" i="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89B8917E-C2FD-4F77-971F-E14B4B9456A7}" type="slidenum">
              <a:rPr lang="cs-CZ" smtClean="0"/>
              <a:t>24</a:t>
            </a:fld>
            <a:endParaRPr lang="cs-CZ"/>
          </a:p>
        </p:txBody>
      </p:sp>
    </p:spTree>
    <p:extLst>
      <p:ext uri="{BB962C8B-B14F-4D97-AF65-F5344CB8AC3E}">
        <p14:creationId xmlns:p14="http://schemas.microsoft.com/office/powerpoint/2010/main" val="467710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a:solidFill>
                  <a:schemeClr val="tx1"/>
                </a:solidFill>
                <a:effectLst/>
                <a:latin typeface="+mn-lt"/>
                <a:ea typeface="+mn-ea"/>
                <a:cs typeface="+mn-cs"/>
              </a:rPr>
              <a:t>Lusrmgr.msc</a:t>
            </a:r>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Správce počítače -</a:t>
            </a:r>
            <a:r>
              <a:rPr lang="en-GB" sz="1200" b="0" i="0" kern="1200" dirty="0">
                <a:solidFill>
                  <a:schemeClr val="tx1"/>
                </a:solidFill>
                <a:effectLst/>
                <a:latin typeface="+mn-lt"/>
                <a:ea typeface="+mn-ea"/>
                <a:cs typeface="+mn-cs"/>
              </a:rPr>
              <a:t>&gt; M</a:t>
            </a:r>
            <a:r>
              <a:rPr lang="cs-CZ" sz="1200" b="0" i="0" kern="1200" dirty="0" err="1">
                <a:solidFill>
                  <a:schemeClr val="tx1"/>
                </a:solidFill>
                <a:effectLst/>
                <a:latin typeface="+mn-lt"/>
                <a:ea typeface="+mn-ea"/>
                <a:cs typeface="+mn-cs"/>
              </a:rPr>
              <a:t>ístní</a:t>
            </a:r>
            <a:r>
              <a:rPr lang="cs-CZ" sz="1200" b="0" i="0" kern="1200" dirty="0">
                <a:solidFill>
                  <a:schemeClr val="tx1"/>
                </a:solidFill>
                <a:effectLst/>
                <a:latin typeface="+mn-lt"/>
                <a:ea typeface="+mn-ea"/>
                <a:cs typeface="+mn-cs"/>
              </a:rPr>
              <a:t> uživatelé a skupiny</a:t>
            </a:r>
          </a:p>
          <a:p>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Místní uživatelé a skupiny</a:t>
            </a:r>
          </a:p>
          <a:p>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Ve skupině mají</a:t>
            </a:r>
            <a:r>
              <a:rPr lang="cs-CZ" sz="1200" b="0" i="0" kern="1200" baseline="0" dirty="0">
                <a:solidFill>
                  <a:schemeClr val="tx1"/>
                </a:solidFill>
                <a:effectLst/>
                <a:latin typeface="+mn-lt"/>
                <a:ea typeface="+mn-ea"/>
                <a:cs typeface="+mn-cs"/>
              </a:rPr>
              <a:t> uživatelé stejná bezpečnostní práva</a:t>
            </a:r>
          </a:p>
          <a:p>
            <a:endParaRPr lang="cs-CZ" sz="1200" b="0" i="0" kern="1200" baseline="0" dirty="0">
              <a:solidFill>
                <a:schemeClr val="tx1"/>
              </a:solidFill>
              <a:effectLst/>
              <a:latin typeface="+mn-lt"/>
              <a:ea typeface="+mn-ea"/>
              <a:cs typeface="+mn-cs"/>
            </a:endParaRPr>
          </a:p>
          <a:p>
            <a:r>
              <a:rPr lang="cs-CZ" sz="1200" b="0" i="0" kern="1200" baseline="0" dirty="0" err="1">
                <a:solidFill>
                  <a:schemeClr val="tx1"/>
                </a:solidFill>
                <a:effectLst/>
                <a:latin typeface="+mn-lt"/>
                <a:ea typeface="+mn-ea"/>
                <a:cs typeface="+mn-cs"/>
              </a:rPr>
              <a:t>dir</a:t>
            </a:r>
            <a:r>
              <a:rPr lang="cs-CZ" sz="1200" b="0"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  &gt; dir.txt</a:t>
            </a:r>
          </a:p>
          <a:p>
            <a:endParaRPr lang="en-US" sz="1200" b="0" i="0" kern="1200" baseline="0" dirty="0">
              <a:solidFill>
                <a:schemeClr val="tx1"/>
              </a:solidFill>
              <a:effectLst/>
              <a:latin typeface="+mn-lt"/>
              <a:ea typeface="+mn-ea"/>
              <a:cs typeface="+mn-cs"/>
            </a:endParaRPr>
          </a:p>
          <a:p>
            <a:r>
              <a:rPr lang="en-US" sz="1200" b="0" i="0" kern="1200" baseline="0" dirty="0" err="1">
                <a:solidFill>
                  <a:schemeClr val="tx1"/>
                </a:solidFill>
                <a:effectLst/>
                <a:latin typeface="+mn-lt"/>
                <a:ea typeface="+mn-ea"/>
                <a:cs typeface="+mn-cs"/>
              </a:rPr>
              <a:t>Sd</a:t>
            </a:r>
            <a:r>
              <a:rPr lang="cs-CZ" sz="1200" b="0" i="0" kern="1200" baseline="0" dirty="0" err="1">
                <a:solidFill>
                  <a:schemeClr val="tx1"/>
                </a:solidFill>
                <a:effectLst/>
                <a:latin typeface="+mn-lt"/>
                <a:ea typeface="+mn-ea"/>
                <a:cs typeface="+mn-cs"/>
              </a:rPr>
              <a:t>ílet</a:t>
            </a:r>
            <a:r>
              <a:rPr lang="cs-CZ" sz="1200" b="0" i="0" kern="1200" baseline="0" dirty="0">
                <a:solidFill>
                  <a:schemeClr val="tx1"/>
                </a:solidFill>
                <a:effectLst/>
                <a:latin typeface="+mn-lt"/>
                <a:ea typeface="+mn-ea"/>
                <a:cs typeface="+mn-cs"/>
              </a:rPr>
              <a:t> s ...</a:t>
            </a:r>
            <a:endParaRPr lang="cs-CZ" sz="1200" b="0" i="0" kern="1200" dirty="0">
              <a:solidFill>
                <a:schemeClr val="tx1"/>
              </a:solidFill>
              <a:effectLst/>
              <a:latin typeface="+mn-lt"/>
              <a:ea typeface="+mn-ea"/>
              <a:cs typeface="+mn-cs"/>
            </a:endParaRPr>
          </a:p>
          <a:p>
            <a:endParaRPr lang="cs-CZ" sz="1200" b="1" i="0" kern="1200" dirty="0">
              <a:solidFill>
                <a:schemeClr val="tx1"/>
              </a:solidFill>
              <a:effectLst/>
              <a:latin typeface="+mn-lt"/>
              <a:ea typeface="+mn-ea"/>
              <a:cs typeface="+mn-cs"/>
            </a:endParaRPr>
          </a:p>
          <a:p>
            <a:r>
              <a:rPr lang="cs-CZ" sz="1200" b="1" i="0" kern="1200" dirty="0">
                <a:solidFill>
                  <a:schemeClr val="tx1"/>
                </a:solidFill>
                <a:effectLst/>
                <a:latin typeface="+mn-lt"/>
                <a:ea typeface="+mn-ea"/>
                <a:cs typeface="+mn-cs"/>
              </a:rPr>
              <a:t>Co je domácí skupina?</a:t>
            </a:r>
          </a:p>
          <a:p>
            <a:r>
              <a:rPr lang="cs-CZ" sz="1200" b="0" i="0" kern="1200" dirty="0">
                <a:solidFill>
                  <a:schemeClr val="tx1"/>
                </a:solidFill>
                <a:effectLst/>
                <a:latin typeface="+mn-lt"/>
                <a:ea typeface="+mn-ea"/>
                <a:cs typeface="+mn-cs"/>
              </a:rPr>
              <a:t>Domácí skupina je skupina počítačů v domácí síti, která umožňuje sdílení souborů a tiskáren. Použití domácí skupiny usnadňuje sdílení. V rámci domácí skupiny můžete sdílet s jinými lidmi obrázky, hudbu, video, dokumenty a tiskárny.</a:t>
            </a:r>
          </a:p>
          <a:p>
            <a:r>
              <a:rPr lang="cs-CZ" sz="1200" b="0" i="0" kern="1200" dirty="0">
                <a:solidFill>
                  <a:schemeClr val="tx1"/>
                </a:solidFill>
                <a:effectLst/>
                <a:latin typeface="+mn-lt"/>
                <a:ea typeface="+mn-ea"/>
                <a:cs typeface="+mn-cs"/>
              </a:rPr>
              <a:t>Zabezpečení domácí skupiny můžete vylepšit používáním hesla, které jde kdykoli změnit. Ostatní lidé nemůžou měnit soubory, které sdílíte, pokud jim k tomu nedáte oprávnění.</a:t>
            </a:r>
          </a:p>
          <a:p>
            <a:r>
              <a:rPr lang="cs-CZ" sz="1200" b="0" i="0" kern="1200" dirty="0">
                <a:solidFill>
                  <a:schemeClr val="tx1"/>
                </a:solidFill>
                <a:effectLst/>
                <a:latin typeface="+mn-lt"/>
                <a:ea typeface="+mn-ea"/>
                <a:cs typeface="+mn-cs"/>
              </a:rPr>
              <a:t>Až domácí skupinu vytvoříte nebo se k ní připojíte, vyberete knihovny (třeba Obrázky nebo Dokumenty), které chcete sdílet. Podle potřeby můžete zabránit sdílení některých vybraných souborů nebo složek. Později budete moct přidat ke sdíleným knihovnám další.</a:t>
            </a:r>
          </a:p>
          <a:p>
            <a:endParaRPr lang="cs-CZ" dirty="0"/>
          </a:p>
        </p:txBody>
      </p:sp>
      <p:sp>
        <p:nvSpPr>
          <p:cNvPr id="4" name="Zástupný symbol pro číslo snímku 3"/>
          <p:cNvSpPr>
            <a:spLocks noGrp="1"/>
          </p:cNvSpPr>
          <p:nvPr>
            <p:ph type="sldNum" sz="quarter" idx="10"/>
          </p:nvPr>
        </p:nvSpPr>
        <p:spPr/>
        <p:txBody>
          <a:bodyPr/>
          <a:lstStyle/>
          <a:p>
            <a:fld id="{89B8917E-C2FD-4F77-971F-E14B4B9456A7}" type="slidenum">
              <a:rPr lang="cs-CZ" smtClean="0"/>
              <a:t>25</a:t>
            </a:fld>
            <a:endParaRPr lang="cs-CZ"/>
          </a:p>
        </p:txBody>
      </p:sp>
    </p:spTree>
    <p:extLst>
      <p:ext uri="{BB962C8B-B14F-4D97-AF65-F5344CB8AC3E}">
        <p14:creationId xmlns:p14="http://schemas.microsoft.com/office/powerpoint/2010/main" val="2977496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kern="1200" dirty="0">
                <a:solidFill>
                  <a:schemeClr val="tx1"/>
                </a:solidFill>
                <a:effectLst/>
                <a:latin typeface="+mn-lt"/>
                <a:ea typeface="+mn-ea"/>
                <a:cs typeface="+mn-cs"/>
              </a:rPr>
              <a:t>Vytvoření diskety pro resetování hesla</a:t>
            </a:r>
          </a:p>
          <a:p>
            <a:r>
              <a:rPr lang="cs-CZ" sz="1200" b="0" i="0" kern="1200" dirty="0">
                <a:solidFill>
                  <a:schemeClr val="tx1"/>
                </a:solidFill>
                <a:effectLst/>
                <a:latin typeface="+mn-lt"/>
                <a:ea typeface="+mn-ea"/>
                <a:cs typeface="+mn-cs"/>
              </a:rPr>
              <a:t>Vložte přenosné médium.</a:t>
            </a:r>
          </a:p>
          <a:p>
            <a:r>
              <a:rPr lang="cs-CZ" sz="1200" b="0" i="0" kern="1200" dirty="0">
                <a:solidFill>
                  <a:schemeClr val="tx1"/>
                </a:solidFill>
                <a:effectLst/>
                <a:latin typeface="+mn-lt"/>
                <a:ea typeface="+mn-ea"/>
                <a:cs typeface="+mn-cs"/>
              </a:rPr>
              <a:t>Otevřete ovládací panel Uživatelské účty tak, že kliknete na tlačítko </a:t>
            </a:r>
            <a:r>
              <a:rPr lang="cs-CZ" sz="1200" b="1" i="0" kern="1200" dirty="0">
                <a:solidFill>
                  <a:schemeClr val="tx1"/>
                </a:solidFill>
                <a:effectLst/>
                <a:latin typeface="+mn-lt"/>
                <a:ea typeface="+mn-ea"/>
                <a:cs typeface="+mn-cs"/>
              </a:rPr>
              <a:t>Start</a:t>
            </a:r>
            <a:r>
              <a:rPr lang="cs-CZ" sz="1200" b="0" i="0" kern="1200" dirty="0">
                <a:solidFill>
                  <a:schemeClr val="tx1"/>
                </a:solidFill>
                <a:effectLst/>
                <a:latin typeface="+mn-lt"/>
                <a:ea typeface="+mn-ea"/>
                <a:cs typeface="+mn-cs"/>
              </a:rPr>
              <a:t>, na příkaz </a:t>
            </a:r>
            <a:r>
              <a:rPr lang="cs-CZ" sz="1200" b="1" i="0" kern="1200" dirty="0">
                <a:solidFill>
                  <a:schemeClr val="tx1"/>
                </a:solidFill>
                <a:effectLst/>
                <a:latin typeface="+mn-lt"/>
                <a:ea typeface="+mn-ea"/>
                <a:cs typeface="+mn-cs"/>
              </a:rPr>
              <a:t>Ovládací panely</a:t>
            </a:r>
            <a:r>
              <a:rPr lang="cs-CZ" sz="1200" b="0" i="0" kern="1200" dirty="0">
                <a:solidFill>
                  <a:schemeClr val="tx1"/>
                </a:solidFill>
                <a:effectLst/>
                <a:latin typeface="+mn-lt"/>
                <a:ea typeface="+mn-ea"/>
                <a:cs typeface="+mn-cs"/>
              </a:rPr>
              <a:t>, na odkaz </a:t>
            </a:r>
            <a:r>
              <a:rPr lang="cs-CZ" sz="1200" b="1" i="0" kern="1200" dirty="0">
                <a:solidFill>
                  <a:schemeClr val="tx1"/>
                </a:solidFill>
                <a:effectLst/>
                <a:latin typeface="+mn-lt"/>
                <a:ea typeface="+mn-ea"/>
                <a:cs typeface="+mn-cs"/>
              </a:rPr>
              <a:t>Uživatelské účty a zabezpečení rodiny</a:t>
            </a:r>
            <a:r>
              <a:rPr lang="cs-CZ" sz="1200" b="0" i="0" kern="1200" dirty="0">
                <a:solidFill>
                  <a:schemeClr val="tx1"/>
                </a:solidFill>
                <a:effectLst/>
                <a:latin typeface="+mn-lt"/>
                <a:ea typeface="+mn-ea"/>
                <a:cs typeface="+mn-cs"/>
              </a:rPr>
              <a:t> a potom na odkaz </a:t>
            </a:r>
            <a:r>
              <a:rPr lang="cs-CZ" sz="1200" b="1" i="0" kern="1200" dirty="0">
                <a:solidFill>
                  <a:schemeClr val="tx1"/>
                </a:solidFill>
                <a:effectLst/>
                <a:latin typeface="+mn-lt"/>
                <a:ea typeface="+mn-ea"/>
                <a:cs typeface="+mn-cs"/>
              </a:rPr>
              <a:t>Uživatelské účty</a:t>
            </a:r>
            <a:r>
              <a:rPr lang="cs-CZ" sz="1200" b="0" i="0" kern="1200" dirty="0">
                <a:solidFill>
                  <a:schemeClr val="tx1"/>
                </a:solidFill>
                <a:effectLst/>
                <a:latin typeface="+mn-lt"/>
                <a:ea typeface="+mn-ea"/>
                <a:cs typeface="+mn-cs"/>
              </a:rPr>
              <a:t>.</a:t>
            </a:r>
          </a:p>
          <a:p>
            <a:r>
              <a:rPr lang="cs-CZ" sz="1200" b="0" i="0" kern="1200" dirty="0">
                <a:solidFill>
                  <a:schemeClr val="tx1"/>
                </a:solidFill>
                <a:effectLst/>
                <a:latin typeface="+mn-lt"/>
                <a:ea typeface="+mn-ea"/>
                <a:cs typeface="+mn-cs"/>
              </a:rPr>
              <a:t>V levém podokně klikněte na odkaz </a:t>
            </a:r>
            <a:r>
              <a:rPr lang="cs-CZ" sz="1200" b="1" i="0" kern="1200" dirty="0">
                <a:solidFill>
                  <a:schemeClr val="tx1"/>
                </a:solidFill>
                <a:effectLst/>
                <a:latin typeface="+mn-lt"/>
                <a:ea typeface="+mn-ea"/>
                <a:cs typeface="+mn-cs"/>
              </a:rPr>
              <a:t>Vytvořit disketu pro resetování hesla</a:t>
            </a:r>
            <a:r>
              <a:rPr lang="cs-CZ" sz="1200" b="0" i="0" kern="1200" dirty="0">
                <a:solidFill>
                  <a:schemeClr val="tx1"/>
                </a:solidFill>
                <a:effectLst/>
                <a:latin typeface="+mn-lt"/>
                <a:ea typeface="+mn-ea"/>
                <a:cs typeface="+mn-cs"/>
              </a:rPr>
              <a:t> a pak postupujte podle pokynů. Disketu pro vytvoření nového hesla uložte na bezpečném místě.</a:t>
            </a:r>
          </a:p>
          <a:p>
            <a:endParaRPr lang="cs-CZ" dirty="0"/>
          </a:p>
        </p:txBody>
      </p:sp>
      <p:sp>
        <p:nvSpPr>
          <p:cNvPr id="4" name="Zástupný symbol pro číslo snímku 3"/>
          <p:cNvSpPr>
            <a:spLocks noGrp="1"/>
          </p:cNvSpPr>
          <p:nvPr>
            <p:ph type="sldNum" sz="quarter" idx="10"/>
          </p:nvPr>
        </p:nvSpPr>
        <p:spPr/>
        <p:txBody>
          <a:bodyPr/>
          <a:lstStyle/>
          <a:p>
            <a:fld id="{89B8917E-C2FD-4F77-971F-E14B4B9456A7}" type="slidenum">
              <a:rPr lang="cs-CZ" smtClean="0"/>
              <a:t>26</a:t>
            </a:fld>
            <a:endParaRPr lang="cs-CZ"/>
          </a:p>
        </p:txBody>
      </p:sp>
    </p:spTree>
    <p:extLst>
      <p:ext uri="{BB962C8B-B14F-4D97-AF65-F5344CB8AC3E}">
        <p14:creationId xmlns:p14="http://schemas.microsoft.com/office/powerpoint/2010/main" val="3488729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Cat</a:t>
            </a:r>
            <a:r>
              <a:rPr lang="cs-CZ" dirty="0"/>
              <a:t> </a:t>
            </a:r>
            <a:r>
              <a:rPr lang="cs-CZ" dirty="0" err="1"/>
              <a:t>useradd</a:t>
            </a:r>
            <a:r>
              <a:rPr lang="cs-CZ" dirty="0"/>
              <a:t> -m -p "" user01</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useradd</a:t>
            </a:r>
            <a:r>
              <a:rPr lang="cs-CZ" dirty="0"/>
              <a:t> -m -p "" user02</a:t>
            </a:r>
          </a:p>
          <a:p>
            <a:endParaRPr lang="cs-CZ" dirty="0"/>
          </a:p>
          <a:p>
            <a:r>
              <a:rPr lang="cs-CZ" sz="1200" b="0" i="0" kern="1200" dirty="0">
                <a:solidFill>
                  <a:schemeClr val="tx1"/>
                </a:solidFill>
                <a:effectLst/>
                <a:latin typeface="+mn-lt"/>
                <a:ea typeface="+mn-ea"/>
                <a:cs typeface="+mn-cs"/>
              </a:rPr>
              <a:t>Protože jsme volbou </a:t>
            </a:r>
            <a:r>
              <a:rPr lang="cs-CZ" dirty="0"/>
              <a:t>-g [název skupiny]</a:t>
            </a:r>
            <a:r>
              <a:rPr lang="cs-CZ" sz="1200" b="0" i="0" kern="1200" dirty="0">
                <a:solidFill>
                  <a:schemeClr val="tx1"/>
                </a:solidFill>
                <a:effectLst/>
                <a:latin typeface="+mn-lt"/>
                <a:ea typeface="+mn-ea"/>
                <a:cs typeface="+mn-cs"/>
              </a:rPr>
              <a:t> nespecifikovali skupinu přidruženou k uživateli, tak byla nastavena defaultní skupina </a:t>
            </a:r>
            <a:r>
              <a:rPr lang="cs-CZ" dirty="0" err="1"/>
              <a:t>users</a:t>
            </a:r>
            <a:r>
              <a:rPr lang="cs-CZ" sz="1200" b="0" i="0" kern="1200" dirty="0">
                <a:solidFill>
                  <a:schemeClr val="tx1"/>
                </a:solidFill>
                <a:effectLst/>
                <a:latin typeface="+mn-lt"/>
                <a:ea typeface="+mn-ea"/>
                <a:cs typeface="+mn-cs"/>
              </a:rPr>
              <a:t>. </a:t>
            </a:r>
          </a:p>
          <a:p>
            <a:endParaRPr lang="cs-CZ"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ls</a:t>
            </a:r>
            <a:r>
              <a:rPr lang="cs-CZ"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cat</a:t>
            </a:r>
            <a:r>
              <a:rPr lang="cs-CZ" dirty="0"/>
              <a:t> /</a:t>
            </a:r>
            <a:r>
              <a:rPr lang="cs-CZ" dirty="0" err="1"/>
              <a:t>etc</a:t>
            </a:r>
            <a:r>
              <a:rPr lang="cs-CZ" dirty="0"/>
              <a:t>/</a:t>
            </a:r>
            <a:r>
              <a:rPr lang="cs-CZ" dirty="0" err="1"/>
              <a:t>group</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sudo</a:t>
            </a:r>
            <a:r>
              <a:rPr lang="cs-CZ" dirty="0"/>
              <a:t> </a:t>
            </a:r>
            <a:r>
              <a:rPr lang="cs-CZ" dirty="0" err="1"/>
              <a:t>usermod</a:t>
            </a:r>
            <a:r>
              <a:rPr lang="cs-CZ" baseline="0" dirty="0"/>
              <a:t>  -G </a:t>
            </a:r>
            <a:r>
              <a:rPr lang="cs-CZ" baseline="0" dirty="0" err="1"/>
              <a:t>newbiesuser</a:t>
            </a:r>
            <a:r>
              <a:rPr lang="cs-CZ" baseline="0" dirty="0"/>
              <a:t> -a user01</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err="1"/>
              <a:t>sudo</a:t>
            </a:r>
            <a:r>
              <a:rPr lang="cs-CZ" baseline="0" dirty="0"/>
              <a:t> </a:t>
            </a:r>
            <a:r>
              <a:rPr lang="cs-CZ" baseline="0" dirty="0" err="1"/>
              <a:t>deluser</a:t>
            </a:r>
            <a:r>
              <a:rPr lang="cs-CZ" baseline="0" dirty="0"/>
              <a:t> user02 </a:t>
            </a:r>
            <a:r>
              <a:rPr lang="cs-CZ" baseline="0" dirty="0" err="1"/>
              <a:t>newbies</a:t>
            </a:r>
            <a:endParaRPr lang="cs-CZ" baseline="0" dirty="0"/>
          </a:p>
          <a:p>
            <a:r>
              <a:rPr lang="cs-CZ" dirty="0" err="1"/>
              <a:t>userdel</a:t>
            </a:r>
            <a:r>
              <a:rPr lang="cs-CZ" dirty="0"/>
              <a:t> -r user02</a:t>
            </a:r>
          </a:p>
        </p:txBody>
      </p:sp>
      <p:sp>
        <p:nvSpPr>
          <p:cNvPr id="4" name="Zástupný symbol pro číslo snímku 3"/>
          <p:cNvSpPr>
            <a:spLocks noGrp="1"/>
          </p:cNvSpPr>
          <p:nvPr>
            <p:ph type="sldNum" sz="quarter" idx="10"/>
          </p:nvPr>
        </p:nvSpPr>
        <p:spPr/>
        <p:txBody>
          <a:bodyPr/>
          <a:lstStyle/>
          <a:p>
            <a:fld id="{89B8917E-C2FD-4F77-971F-E14B4B9456A7}" type="slidenum">
              <a:rPr lang="cs-CZ" smtClean="0"/>
              <a:t>27</a:t>
            </a:fld>
            <a:endParaRPr lang="cs-CZ"/>
          </a:p>
        </p:txBody>
      </p:sp>
    </p:spTree>
    <p:extLst>
      <p:ext uri="{BB962C8B-B14F-4D97-AF65-F5344CB8AC3E}">
        <p14:creationId xmlns:p14="http://schemas.microsoft.com/office/powerpoint/2010/main" val="3356536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Who</a:t>
            </a:r>
            <a:endParaRPr lang="cs-CZ" dirty="0"/>
          </a:p>
          <a:p>
            <a:r>
              <a:rPr lang="cs-CZ" dirty="0" err="1"/>
              <a:t>Who</a:t>
            </a:r>
            <a:r>
              <a:rPr lang="cs-CZ" dirty="0"/>
              <a:t> -b</a:t>
            </a:r>
          </a:p>
          <a:p>
            <a:r>
              <a:rPr lang="cs-CZ" dirty="0"/>
              <a:t>Sudo </a:t>
            </a:r>
            <a:r>
              <a:rPr lang="cs-CZ" dirty="0" err="1"/>
              <a:t>apt-get</a:t>
            </a:r>
            <a:r>
              <a:rPr lang="cs-CZ" dirty="0"/>
              <a:t> </a:t>
            </a:r>
            <a:r>
              <a:rPr lang="cs-CZ" dirty="0" err="1"/>
              <a:t>install</a:t>
            </a:r>
            <a:r>
              <a:rPr lang="cs-CZ" dirty="0"/>
              <a:t> </a:t>
            </a:r>
            <a:r>
              <a:rPr lang="cs-CZ" dirty="0" err="1"/>
              <a:t>finger</a:t>
            </a:r>
            <a:endParaRPr lang="cs-CZ" dirty="0"/>
          </a:p>
          <a:p>
            <a:r>
              <a:rPr lang="cs-CZ" dirty="0"/>
              <a:t>Finger -s </a:t>
            </a:r>
          </a:p>
          <a:p>
            <a:r>
              <a:rPr lang="cs-CZ" dirty="0" err="1"/>
              <a:t>Lastlog</a:t>
            </a:r>
            <a:r>
              <a:rPr lang="cs-CZ" baseline="0" dirty="0"/>
              <a:t> -u user01</a:t>
            </a:r>
          </a:p>
          <a:p>
            <a:endParaRPr lang="cs-CZ" baseline="0" dirty="0"/>
          </a:p>
          <a:p>
            <a:endParaRPr lang="cs-CZ" dirty="0"/>
          </a:p>
        </p:txBody>
      </p:sp>
      <p:sp>
        <p:nvSpPr>
          <p:cNvPr id="4" name="Zástupný symbol pro číslo snímku 3"/>
          <p:cNvSpPr>
            <a:spLocks noGrp="1"/>
          </p:cNvSpPr>
          <p:nvPr>
            <p:ph type="sldNum" sz="quarter" idx="10"/>
          </p:nvPr>
        </p:nvSpPr>
        <p:spPr/>
        <p:txBody>
          <a:bodyPr/>
          <a:lstStyle/>
          <a:p>
            <a:fld id="{89B8917E-C2FD-4F77-971F-E14B4B9456A7}" type="slidenum">
              <a:rPr lang="cs-CZ" smtClean="0"/>
              <a:t>28</a:t>
            </a:fld>
            <a:endParaRPr lang="cs-CZ"/>
          </a:p>
        </p:txBody>
      </p:sp>
    </p:spTree>
    <p:extLst>
      <p:ext uri="{BB962C8B-B14F-4D97-AF65-F5344CB8AC3E}">
        <p14:creationId xmlns:p14="http://schemas.microsoft.com/office/powerpoint/2010/main" val="2645703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a:solidFill>
                  <a:schemeClr val="tx1"/>
                </a:solidFill>
                <a:effectLst/>
                <a:latin typeface="+mn-lt"/>
                <a:ea typeface="+mn-ea"/>
                <a:cs typeface="+mn-cs"/>
              </a:rPr>
              <a:t>Soubor </a:t>
            </a:r>
            <a:r>
              <a:rPr lang="cs-CZ" dirty="0"/>
              <a:t>/</a:t>
            </a:r>
            <a:r>
              <a:rPr lang="cs-CZ" dirty="0" err="1"/>
              <a:t>etc</a:t>
            </a:r>
            <a:r>
              <a:rPr lang="cs-CZ" dirty="0"/>
              <a:t>/</a:t>
            </a:r>
            <a:r>
              <a:rPr lang="cs-CZ" dirty="0" err="1"/>
              <a:t>passwd</a:t>
            </a:r>
            <a:r>
              <a:rPr lang="cs-CZ" sz="1200" b="0" i="0" kern="1200" dirty="0">
                <a:solidFill>
                  <a:schemeClr val="tx1"/>
                </a:solidFill>
                <a:effectLst/>
                <a:latin typeface="+mn-lt"/>
                <a:ea typeface="+mn-ea"/>
                <a:cs typeface="+mn-cs"/>
              </a:rPr>
              <a:t> je textová databáze obsahující informace o </a:t>
            </a:r>
            <a:r>
              <a:rPr lang="cs-CZ" sz="1200" b="0" i="0" u="none" strike="noStrike" kern="1200" dirty="0">
                <a:solidFill>
                  <a:schemeClr val="tx1"/>
                </a:solidFill>
                <a:effectLst/>
                <a:latin typeface="+mn-lt"/>
                <a:ea typeface="+mn-ea"/>
                <a:cs typeface="+mn-cs"/>
                <a:hlinkClick r:id="rId3" tooltip="Uživatel (informatika)"/>
              </a:rPr>
              <a:t>uživatelích</a:t>
            </a:r>
            <a:r>
              <a:rPr lang="cs-CZ" sz="1200" b="0" i="0" kern="1200" dirty="0">
                <a:solidFill>
                  <a:schemeClr val="tx1"/>
                </a:solidFill>
                <a:effectLst/>
                <a:latin typeface="+mn-lt"/>
                <a:ea typeface="+mn-ea"/>
                <a:cs typeface="+mn-cs"/>
              </a:rPr>
              <a:t>, jenž se mohou přihlásit do systému, a o dalších uživatelských identitách operačního systému, jenž vlastní běžící procesy.</a:t>
            </a:r>
          </a:p>
          <a:p>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Z hesla zadaného uživatelem je vygenerován pomocí </a:t>
            </a:r>
            <a:r>
              <a:rPr lang="cs-CZ" sz="1200" b="0" i="0" u="none" strike="noStrike" kern="1200" dirty="0" err="1">
                <a:solidFill>
                  <a:schemeClr val="tx1"/>
                </a:solidFill>
                <a:effectLst/>
                <a:latin typeface="+mn-lt"/>
                <a:ea typeface="+mn-ea"/>
                <a:cs typeface="+mn-cs"/>
                <a:hlinkClick r:id="rId4" tooltip="Hashovací funkce"/>
              </a:rPr>
              <a:t>hashovací</a:t>
            </a:r>
            <a:r>
              <a:rPr lang="cs-CZ" sz="1200" b="0" i="0" u="none" strike="noStrike" kern="1200" dirty="0">
                <a:solidFill>
                  <a:schemeClr val="tx1"/>
                </a:solidFill>
                <a:effectLst/>
                <a:latin typeface="+mn-lt"/>
                <a:ea typeface="+mn-ea"/>
                <a:cs typeface="+mn-cs"/>
                <a:hlinkClick r:id="rId4" tooltip="Hashovací funkce"/>
              </a:rPr>
              <a:t> funkce</a:t>
            </a:r>
            <a:r>
              <a:rPr lang="cs-CZ" sz="1200" b="0" i="0" kern="1200" dirty="0">
                <a:solidFill>
                  <a:schemeClr val="tx1"/>
                </a:solidFill>
                <a:effectLst/>
                <a:latin typeface="+mn-lt"/>
                <a:ea typeface="+mn-ea"/>
                <a:cs typeface="+mn-cs"/>
              </a:rPr>
              <a:t> (např. </a:t>
            </a:r>
            <a:r>
              <a:rPr lang="cs-CZ" sz="1200" b="0" i="0" u="none" strike="noStrike" kern="1200" dirty="0">
                <a:solidFill>
                  <a:schemeClr val="tx1"/>
                </a:solidFill>
                <a:effectLst/>
                <a:latin typeface="+mn-lt"/>
                <a:ea typeface="+mn-ea"/>
                <a:cs typeface="+mn-cs"/>
                <a:hlinkClick r:id="rId5" tooltip="DES"/>
              </a:rPr>
              <a:t>DES</a:t>
            </a:r>
            <a:r>
              <a:rPr lang="cs-CZ" sz="1200" b="0" i="0" kern="1200" dirty="0">
                <a:solidFill>
                  <a:schemeClr val="tx1"/>
                </a:solidFill>
                <a:effectLst/>
                <a:latin typeface="+mn-lt"/>
                <a:ea typeface="+mn-ea"/>
                <a:cs typeface="+mn-cs"/>
              </a:rPr>
              <a:t>) </a:t>
            </a:r>
            <a:r>
              <a:rPr lang="cs-CZ" sz="1200" b="0" i="0" u="none" strike="noStrike" kern="1200" dirty="0">
                <a:solidFill>
                  <a:schemeClr val="tx1"/>
                </a:solidFill>
                <a:effectLst/>
                <a:latin typeface="+mn-lt"/>
                <a:ea typeface="+mn-ea"/>
                <a:cs typeface="+mn-cs"/>
                <a:hlinkClick r:id="rId6" tooltip="Hash"/>
              </a:rPr>
              <a:t>otisk</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hash</a:t>
            </a:r>
            <a:r>
              <a:rPr lang="cs-CZ" sz="1200" b="0" i="0" kern="1200" dirty="0">
                <a:solidFill>
                  <a:schemeClr val="tx1"/>
                </a:solidFill>
                <a:effectLst/>
                <a:latin typeface="+mn-lt"/>
                <a:ea typeface="+mn-ea"/>
                <a:cs typeface="+mn-cs"/>
              </a:rPr>
              <a:t>) a pouze tento otisk je uložen do databáze informací o uživatelských účtech (např. souboru </a:t>
            </a:r>
            <a:r>
              <a:rPr lang="cs-CZ" dirty="0"/>
              <a:t>/</a:t>
            </a:r>
            <a:r>
              <a:rPr lang="cs-CZ" dirty="0" err="1"/>
              <a:t>etc</a:t>
            </a:r>
            <a:r>
              <a:rPr lang="cs-CZ" dirty="0"/>
              <a:t>/</a:t>
            </a:r>
            <a:r>
              <a:rPr lang="cs-CZ" dirty="0" err="1"/>
              <a:t>shadow</a:t>
            </a:r>
            <a:r>
              <a:rPr lang="cs-CZ" sz="1200" b="0" i="0" kern="1200" dirty="0">
                <a:solidFill>
                  <a:schemeClr val="tx1"/>
                </a:solidFill>
                <a:effectLst/>
                <a:latin typeface="+mn-lt"/>
                <a:ea typeface="+mn-ea"/>
                <a:cs typeface="+mn-cs"/>
              </a:rPr>
              <a:t>). Z bezpečnostních důvodů tedy vlastní heslo uloženo není.</a:t>
            </a:r>
          </a:p>
          <a:p>
            <a:endParaRPr lang="cs-CZ" sz="1200" b="0" i="0" kern="1200" dirty="0">
              <a:solidFill>
                <a:schemeClr val="tx1"/>
              </a:solidFill>
              <a:effectLst/>
              <a:latin typeface="+mn-lt"/>
              <a:ea typeface="+mn-ea"/>
              <a:cs typeface="+mn-cs"/>
            </a:endParaRPr>
          </a:p>
          <a:p>
            <a:r>
              <a:rPr lang="cs-CZ" dirty="0" err="1"/>
              <a:t>Passwd</a:t>
            </a:r>
            <a:r>
              <a:rPr lang="cs-CZ" dirty="0"/>
              <a:t> user01</a:t>
            </a:r>
          </a:p>
          <a:p>
            <a:r>
              <a:rPr lang="cs-CZ" dirty="0" err="1"/>
              <a:t>Cat</a:t>
            </a:r>
            <a:r>
              <a:rPr lang="cs-CZ" dirty="0"/>
              <a:t> /</a:t>
            </a:r>
            <a:r>
              <a:rPr lang="cs-CZ" dirty="0" err="1"/>
              <a:t>etc</a:t>
            </a:r>
            <a:r>
              <a:rPr lang="cs-CZ" dirty="0"/>
              <a:t>/</a:t>
            </a:r>
            <a:r>
              <a:rPr lang="cs-CZ" dirty="0" err="1"/>
              <a:t>shadow</a:t>
            </a:r>
            <a:endParaRPr lang="cs-CZ" dirty="0"/>
          </a:p>
          <a:p>
            <a:r>
              <a:rPr lang="cs-CZ" dirty="0" err="1"/>
              <a:t>Chace</a:t>
            </a:r>
            <a:r>
              <a:rPr lang="cs-CZ" dirty="0"/>
              <a:t> -E 2016-12-31 user01</a:t>
            </a:r>
          </a:p>
          <a:p>
            <a:r>
              <a:rPr lang="cs-CZ" dirty="0" err="1"/>
              <a:t>Chage</a:t>
            </a:r>
            <a:r>
              <a:rPr lang="cs-CZ" dirty="0"/>
              <a:t> -l user01</a:t>
            </a:r>
          </a:p>
        </p:txBody>
      </p:sp>
      <p:sp>
        <p:nvSpPr>
          <p:cNvPr id="4" name="Zástupný symbol pro číslo snímku 3"/>
          <p:cNvSpPr>
            <a:spLocks noGrp="1"/>
          </p:cNvSpPr>
          <p:nvPr>
            <p:ph type="sldNum" sz="quarter" idx="10"/>
          </p:nvPr>
        </p:nvSpPr>
        <p:spPr/>
        <p:txBody>
          <a:bodyPr/>
          <a:lstStyle/>
          <a:p>
            <a:fld id="{89B8917E-C2FD-4F77-971F-E14B4B9456A7}" type="slidenum">
              <a:rPr lang="cs-CZ" smtClean="0"/>
              <a:t>29</a:t>
            </a:fld>
            <a:endParaRPr lang="cs-CZ"/>
          </a:p>
        </p:txBody>
      </p:sp>
    </p:spTree>
    <p:extLst>
      <p:ext uri="{BB962C8B-B14F-4D97-AF65-F5344CB8AC3E}">
        <p14:creationId xmlns:p14="http://schemas.microsoft.com/office/powerpoint/2010/main" val="2886576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https://www.youtube.com/watch?v=BmVmJi5dR9c</a:t>
            </a:r>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30</a:t>
            </a:fld>
            <a:endParaRPr lang="cs-CZ"/>
          </a:p>
        </p:txBody>
      </p:sp>
    </p:spTree>
    <p:extLst>
      <p:ext uri="{BB962C8B-B14F-4D97-AF65-F5344CB8AC3E}">
        <p14:creationId xmlns:p14="http://schemas.microsoft.com/office/powerpoint/2010/main" val="291915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4</a:t>
            </a:fld>
            <a:endParaRPr lang="cs-CZ"/>
          </a:p>
        </p:txBody>
      </p:sp>
    </p:spTree>
    <p:extLst>
      <p:ext uri="{BB962C8B-B14F-4D97-AF65-F5344CB8AC3E}">
        <p14:creationId xmlns:p14="http://schemas.microsoft.com/office/powerpoint/2010/main" val="3787246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zalozka</a:t>
            </a:r>
            <a:r>
              <a:rPr lang="cs-CZ" dirty="0"/>
              <a:t> </a:t>
            </a:r>
            <a:r>
              <a:rPr lang="cs-CZ" dirty="0" err="1"/>
              <a:t>Zabezpeceni</a:t>
            </a:r>
            <a:r>
              <a:rPr lang="cs-CZ" dirty="0"/>
              <a:t>:</a:t>
            </a:r>
          </a:p>
          <a:p>
            <a:r>
              <a:rPr lang="cs-CZ" dirty="0"/>
              <a:t>Kdo - </a:t>
            </a:r>
            <a:r>
              <a:rPr lang="cs-CZ" dirty="0" err="1"/>
              <a:t>POvolit</a:t>
            </a:r>
            <a:r>
              <a:rPr lang="cs-CZ" dirty="0"/>
              <a:t> - </a:t>
            </a:r>
            <a:r>
              <a:rPr lang="cs-CZ" dirty="0" err="1"/>
              <a:t>Odeprit</a:t>
            </a:r>
            <a:endParaRPr lang="cs-CZ" dirty="0"/>
          </a:p>
          <a:p>
            <a:endParaRPr lang="cs-CZ" dirty="0"/>
          </a:p>
        </p:txBody>
      </p:sp>
      <p:sp>
        <p:nvSpPr>
          <p:cNvPr id="4" name="Zástupný symbol pro číslo snímku 3"/>
          <p:cNvSpPr>
            <a:spLocks noGrp="1"/>
          </p:cNvSpPr>
          <p:nvPr>
            <p:ph type="sldNum" sz="quarter" idx="10"/>
          </p:nvPr>
        </p:nvSpPr>
        <p:spPr/>
        <p:txBody>
          <a:bodyPr/>
          <a:lstStyle/>
          <a:p>
            <a:fld id="{8FCC6904-6CFD-4F5A-A2EC-DD4AF3310BE2}" type="slidenum">
              <a:rPr lang="cs-CZ" smtClean="0"/>
              <a:t>31</a:t>
            </a:fld>
            <a:endParaRPr lang="cs-CZ"/>
          </a:p>
        </p:txBody>
      </p:sp>
    </p:spTree>
    <p:extLst>
      <p:ext uri="{BB962C8B-B14F-4D97-AF65-F5344CB8AC3E}">
        <p14:creationId xmlns:p14="http://schemas.microsoft.com/office/powerpoint/2010/main" val="46580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kern="1200" dirty="0" err="1">
                <a:solidFill>
                  <a:schemeClr val="tx1"/>
                </a:solidFill>
                <a:effectLst/>
                <a:latin typeface="+mn-lt"/>
                <a:ea typeface="+mn-ea"/>
                <a:cs typeface="+mn-cs"/>
              </a:rPr>
              <a:t>ls</a:t>
            </a:r>
            <a:r>
              <a:rPr lang="cs-CZ" sz="1200" b="0" i="0" kern="1200" baseline="0" dirty="0">
                <a:solidFill>
                  <a:schemeClr val="tx1"/>
                </a:solidFill>
                <a:effectLst/>
                <a:latin typeface="+mn-lt"/>
                <a:ea typeface="+mn-ea"/>
                <a:cs typeface="+mn-cs"/>
              </a:rPr>
              <a:t> - l</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kern="1200" baseline="0" dirty="0" err="1">
                <a:solidFill>
                  <a:schemeClr val="tx1"/>
                </a:solidFill>
                <a:effectLst/>
                <a:latin typeface="+mn-lt"/>
                <a:ea typeface="+mn-ea"/>
                <a:cs typeface="+mn-cs"/>
              </a:rPr>
              <a:t>Umask</a:t>
            </a:r>
            <a:endParaRPr lang="cs-CZ"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kern="1200" baseline="0" dirty="0" err="1">
                <a:solidFill>
                  <a:schemeClr val="tx1"/>
                </a:solidFill>
                <a:effectLst/>
                <a:latin typeface="+mn-lt"/>
                <a:ea typeface="+mn-ea"/>
                <a:cs typeface="+mn-cs"/>
              </a:rPr>
              <a:t>Umask</a:t>
            </a:r>
            <a:r>
              <a:rPr lang="cs-CZ" sz="1200" b="0" i="0" kern="1200" baseline="0" dirty="0">
                <a:solidFill>
                  <a:schemeClr val="tx1"/>
                </a:solidFill>
                <a:effectLst/>
                <a:latin typeface="+mn-lt"/>
                <a:ea typeface="+mn-ea"/>
                <a:cs typeface="+mn-cs"/>
              </a:rPr>
              <a:t> 0111</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kern="1200" baseline="0" dirty="0" err="1">
                <a:solidFill>
                  <a:schemeClr val="tx1"/>
                </a:solidFill>
                <a:effectLst/>
                <a:latin typeface="+mn-lt"/>
                <a:ea typeface="+mn-ea"/>
                <a:cs typeface="+mn-cs"/>
              </a:rPr>
              <a:t>Chmod</a:t>
            </a:r>
            <a:r>
              <a:rPr lang="cs-CZ" sz="1200" b="0" i="0" kern="1200" baseline="0" dirty="0">
                <a:solidFill>
                  <a:schemeClr val="tx1"/>
                </a:solidFill>
                <a:effectLst/>
                <a:latin typeface="+mn-lt"/>
                <a:ea typeface="+mn-ea"/>
                <a:cs typeface="+mn-cs"/>
              </a:rPr>
              <a:t> 444 new5.txt</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kern="1200" baseline="0" dirty="0" err="1">
                <a:solidFill>
                  <a:schemeClr val="tx1"/>
                </a:solidFill>
                <a:effectLst/>
                <a:latin typeface="+mn-lt"/>
                <a:ea typeface="+mn-ea"/>
                <a:cs typeface="+mn-cs"/>
              </a:rPr>
              <a:t>Chmod</a:t>
            </a:r>
            <a:r>
              <a:rPr lang="cs-CZ" sz="1200" b="0" i="0" kern="1200" baseline="0" dirty="0">
                <a:solidFill>
                  <a:schemeClr val="tx1"/>
                </a:solidFill>
                <a:effectLst/>
                <a:latin typeface="+mn-lt"/>
                <a:ea typeface="+mn-ea"/>
                <a:cs typeface="+mn-cs"/>
              </a:rPr>
              <a:t> +t new5</a:t>
            </a:r>
            <a:endParaRPr lang="cs-CZ"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 Nově vytvořený objekt patří uživateli, který ho vytvořil, a primární skupině tohoto uživatele</a:t>
            </a:r>
          </a:p>
          <a:p>
            <a:r>
              <a:rPr lang="cs-CZ" sz="1200" b="0" i="0" kern="1200" dirty="0">
                <a:solidFill>
                  <a:schemeClr val="tx1"/>
                </a:solidFill>
                <a:effectLst/>
                <a:latin typeface="+mn-lt"/>
                <a:ea typeface="+mn-ea"/>
                <a:cs typeface="+mn-cs"/>
              </a:rPr>
              <a:t>- Nově vytvořený objekt má implicitně oprávnění určená příkazem </a:t>
            </a:r>
            <a:r>
              <a:rPr lang="cs-CZ" sz="1200" b="0" i="0" u="none" strike="noStrike" kern="1200" dirty="0" err="1">
                <a:solidFill>
                  <a:schemeClr val="tx1"/>
                </a:solidFill>
                <a:effectLst/>
                <a:latin typeface="+mn-lt"/>
                <a:ea typeface="+mn-ea"/>
                <a:cs typeface="+mn-cs"/>
                <a:hlinkClick r:id="rId3" tooltip="Umask"/>
              </a:rPr>
              <a:t>umask</a:t>
            </a:r>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 Oprávnění může měnit vlastník objektu nebo správce systému (</a:t>
            </a:r>
            <a:r>
              <a:rPr lang="cs-CZ" sz="1200" b="0" i="0" u="none" strike="noStrike" kern="1200" dirty="0" err="1">
                <a:solidFill>
                  <a:schemeClr val="tx1"/>
                </a:solidFill>
                <a:effectLst/>
                <a:latin typeface="+mn-lt"/>
                <a:ea typeface="+mn-ea"/>
                <a:cs typeface="+mn-cs"/>
                <a:hlinkClick r:id="rId4" tooltip="Root (účet)"/>
              </a:rPr>
              <a:t>root</a:t>
            </a:r>
            <a:r>
              <a:rPr lang="cs-CZ" sz="1200" b="0" i="0" kern="1200" dirty="0">
                <a:solidFill>
                  <a:schemeClr val="tx1"/>
                </a:solidFill>
                <a:effectLst/>
                <a:latin typeface="+mn-lt"/>
                <a:ea typeface="+mn-ea"/>
                <a:cs typeface="+mn-cs"/>
              </a:rPr>
              <a:t>)</a:t>
            </a:r>
          </a:p>
          <a:p>
            <a:pPr marL="171450" indent="-171450">
              <a:buFontTx/>
              <a:buChar char="-"/>
            </a:pPr>
            <a:endParaRPr lang="cs-CZ" sz="1200" b="0" i="0" kern="1200" dirty="0">
              <a:solidFill>
                <a:schemeClr val="tx1"/>
              </a:solidFill>
              <a:effectLst/>
              <a:latin typeface="+mn-lt"/>
              <a:ea typeface="+mn-ea"/>
              <a:cs typeface="+mn-cs"/>
            </a:endParaRPr>
          </a:p>
          <a:p>
            <a:r>
              <a:rPr lang="cs-CZ" sz="1200" b="1" i="0" kern="1200" dirty="0">
                <a:solidFill>
                  <a:schemeClr val="tx1"/>
                </a:solidFill>
                <a:effectLst/>
                <a:latin typeface="+mn-lt"/>
                <a:ea typeface="+mn-ea"/>
                <a:cs typeface="+mn-cs"/>
              </a:rPr>
              <a:t>SUID (</a:t>
            </a:r>
            <a:r>
              <a:rPr lang="cs-CZ" sz="1200" b="1" i="0" kern="1200" dirty="0" err="1">
                <a:solidFill>
                  <a:schemeClr val="tx1"/>
                </a:solidFill>
                <a:effectLst/>
                <a:latin typeface="+mn-lt"/>
                <a:ea typeface="+mn-ea"/>
                <a:cs typeface="+mn-cs"/>
              </a:rPr>
              <a:t>setuid</a:t>
            </a:r>
            <a:r>
              <a:rPr lang="cs-CZ" sz="1200" b="1" i="0" kern="1200" dirty="0">
                <a:solidFill>
                  <a:schemeClr val="tx1"/>
                </a:solidFill>
                <a:effectLst/>
                <a:latin typeface="+mn-lt"/>
                <a:ea typeface="+mn-ea"/>
                <a:cs typeface="+mn-cs"/>
              </a:rPr>
              <a:t>)</a:t>
            </a:r>
            <a:r>
              <a:rPr lang="cs-CZ" sz="1200" b="0" i="0" kern="1200" dirty="0">
                <a:solidFill>
                  <a:schemeClr val="tx1"/>
                </a:solidFill>
                <a:effectLst/>
                <a:latin typeface="+mn-lt"/>
                <a:ea typeface="+mn-ea"/>
                <a:cs typeface="+mn-cs"/>
              </a:rPr>
              <a:t>[</a:t>
            </a:r>
            <a:r>
              <a:rPr lang="cs-CZ" sz="1200" b="0" i="0" u="none" strike="noStrike" kern="1200" dirty="0">
                <a:solidFill>
                  <a:schemeClr val="tx1"/>
                </a:solidFill>
                <a:effectLst/>
                <a:latin typeface="+mn-lt"/>
                <a:ea typeface="+mn-ea"/>
                <a:cs typeface="+mn-cs"/>
                <a:hlinkClick r:id="rId5" tooltip="Editace sekce: SUID (setuid)"/>
              </a:rPr>
              <a:t>editovat</a:t>
            </a:r>
            <a:r>
              <a:rPr lang="cs-CZ" sz="1200" b="0" i="0" kern="1200" dirty="0">
                <a:solidFill>
                  <a:schemeClr val="tx1"/>
                </a:solidFill>
                <a:effectLst/>
                <a:latin typeface="+mn-lt"/>
                <a:ea typeface="+mn-ea"/>
                <a:cs typeface="+mn-cs"/>
              </a:rPr>
              <a:t> | </a:t>
            </a:r>
            <a:r>
              <a:rPr lang="cs-CZ" sz="1200" b="0" i="0" u="none" strike="noStrike" kern="1200" dirty="0">
                <a:solidFill>
                  <a:schemeClr val="tx1"/>
                </a:solidFill>
                <a:effectLst/>
                <a:latin typeface="+mn-lt"/>
                <a:ea typeface="+mn-ea"/>
                <a:cs typeface="+mn-cs"/>
                <a:hlinkClick r:id="rId6" tooltip="Editace sekce: SUID (setuid)"/>
              </a:rPr>
              <a:t>editovat zdroj</a:t>
            </a:r>
            <a:r>
              <a:rPr lang="cs-CZ" sz="1200" b="0" i="0" kern="1200" dirty="0">
                <a:solidFill>
                  <a:schemeClr val="tx1"/>
                </a:solidFill>
                <a:effectLst/>
                <a:latin typeface="+mn-lt"/>
                <a:ea typeface="+mn-ea"/>
                <a:cs typeface="+mn-cs"/>
              </a:rPr>
              <a:t>]</a:t>
            </a:r>
            <a:endParaRPr lang="cs-CZ" sz="1200" b="1"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Za standardních okolností dědí potomek (nový proces) oprávnění svého rodiče. Někdy je však nutné, aby měl spuštěný </a:t>
            </a:r>
            <a:r>
              <a:rPr lang="cs-CZ" sz="1200" b="0" i="0" u="none" strike="noStrike" kern="1200" dirty="0">
                <a:solidFill>
                  <a:schemeClr val="tx1"/>
                </a:solidFill>
                <a:effectLst/>
                <a:latin typeface="+mn-lt"/>
                <a:ea typeface="+mn-ea"/>
                <a:cs typeface="+mn-cs"/>
                <a:hlinkClick r:id="rId7" tooltip="Počítačový program"/>
              </a:rPr>
              <a:t>program</a:t>
            </a:r>
            <a:r>
              <a:rPr lang="cs-CZ" sz="1200" b="0" i="0" kern="1200" dirty="0">
                <a:solidFill>
                  <a:schemeClr val="tx1"/>
                </a:solidFill>
                <a:effectLst/>
                <a:latin typeface="+mn-lt"/>
                <a:ea typeface="+mn-ea"/>
                <a:cs typeface="+mn-cs"/>
              </a:rPr>
              <a:t> jiná (vyšší) oprávnění. Pokud je na souboru s programem nastaven SUID bit, neběží spuštěný program s právy rodiče, ale s právy vlastníka tohoto souboru. Používá se v případech, kdy chceme uživateli umožnit provedení akce, na které by potřeboval jiná nebo vyšší oprávnění:</a:t>
            </a:r>
          </a:p>
          <a:p>
            <a:pPr marL="0" indent="0">
              <a:buFontTx/>
              <a:buNone/>
            </a:pPr>
            <a:endParaRPr lang="cs-CZ" sz="1200" b="0" i="0" kern="1200" dirty="0">
              <a:solidFill>
                <a:schemeClr val="tx1"/>
              </a:solidFill>
              <a:effectLst/>
              <a:latin typeface="+mn-lt"/>
              <a:ea typeface="+mn-ea"/>
              <a:cs typeface="+mn-cs"/>
            </a:endParaRPr>
          </a:p>
          <a:p>
            <a:r>
              <a:rPr lang="cs-CZ" sz="1200" b="1" i="0" kern="1200" dirty="0" err="1">
                <a:solidFill>
                  <a:schemeClr val="tx1"/>
                </a:solidFill>
                <a:effectLst/>
                <a:latin typeface="+mn-lt"/>
                <a:ea typeface="+mn-ea"/>
                <a:cs typeface="+mn-cs"/>
              </a:rPr>
              <a:t>Sticky</a:t>
            </a:r>
            <a:r>
              <a:rPr lang="cs-CZ" sz="1200" b="1" i="0" kern="1200" dirty="0">
                <a:solidFill>
                  <a:schemeClr val="tx1"/>
                </a:solidFill>
                <a:effectLst/>
                <a:latin typeface="+mn-lt"/>
                <a:ea typeface="+mn-ea"/>
                <a:cs typeface="+mn-cs"/>
              </a:rPr>
              <a:t> bit</a:t>
            </a:r>
          </a:p>
          <a:p>
            <a:r>
              <a:rPr lang="cs-CZ" sz="1200" b="0" i="0" kern="1200" dirty="0">
                <a:solidFill>
                  <a:schemeClr val="tx1"/>
                </a:solidFill>
                <a:effectLst/>
                <a:latin typeface="+mn-lt"/>
                <a:ea typeface="+mn-ea"/>
                <a:cs typeface="+mn-cs"/>
              </a:rPr>
              <a:t>Pokud má uživatel do adresáře právo zápisu, může v tomto adresáři i mazat. Nastavíme-li v adresáři </a:t>
            </a:r>
            <a:r>
              <a:rPr lang="cs-CZ" sz="1200" b="0" i="1" kern="1200" dirty="0" err="1">
                <a:solidFill>
                  <a:schemeClr val="tx1"/>
                </a:solidFill>
                <a:effectLst/>
                <a:latin typeface="+mn-lt"/>
                <a:ea typeface="+mn-ea"/>
                <a:cs typeface="+mn-cs"/>
              </a:rPr>
              <a:t>sticky</a:t>
            </a:r>
            <a:r>
              <a:rPr lang="cs-CZ" sz="1200" b="0" i="1" kern="1200" dirty="0">
                <a:solidFill>
                  <a:schemeClr val="tx1"/>
                </a:solidFill>
                <a:effectLst/>
                <a:latin typeface="+mn-lt"/>
                <a:ea typeface="+mn-ea"/>
                <a:cs typeface="+mn-cs"/>
              </a:rPr>
              <a:t> bit</a:t>
            </a:r>
            <a:r>
              <a:rPr lang="cs-CZ" sz="1200" b="0" i="0" kern="1200" dirty="0">
                <a:solidFill>
                  <a:schemeClr val="tx1"/>
                </a:solidFill>
                <a:effectLst/>
                <a:latin typeface="+mn-lt"/>
                <a:ea typeface="+mn-ea"/>
                <a:cs typeface="+mn-cs"/>
              </a:rPr>
              <a:t>, bude uživatel smět smazat jen své vlastní soubory nebo adresáře. Ve starších verzích </a:t>
            </a:r>
            <a:r>
              <a:rPr lang="cs-CZ" sz="1200" b="0" i="0" u="none" strike="noStrike" kern="1200" dirty="0">
                <a:solidFill>
                  <a:schemeClr val="tx1"/>
                </a:solidFill>
                <a:effectLst/>
                <a:latin typeface="+mn-lt"/>
                <a:ea typeface="+mn-ea"/>
                <a:cs typeface="+mn-cs"/>
                <a:hlinkClick r:id="rId8" tooltip="UN*X"/>
              </a:rPr>
              <a:t>unixových</a:t>
            </a:r>
            <a:r>
              <a:rPr lang="cs-CZ" sz="1200" b="0" i="0" kern="1200" dirty="0">
                <a:solidFill>
                  <a:schemeClr val="tx1"/>
                </a:solidFill>
                <a:effectLst/>
                <a:latin typeface="+mn-lt"/>
                <a:ea typeface="+mn-ea"/>
                <a:cs typeface="+mn-cs"/>
              </a:rPr>
              <a:t> systémů tento příznak na souborech sloužil k tomu, aby kód ukončeného programu zůstal ve swapu. Tímto způsobem bylo dosaženo rychlejšího startu často používaných programů. V dnešních systémech není </a:t>
            </a:r>
            <a:r>
              <a:rPr lang="cs-CZ" sz="1200" b="0" i="1" kern="1200" dirty="0" err="1">
                <a:solidFill>
                  <a:schemeClr val="tx1"/>
                </a:solidFill>
                <a:effectLst/>
                <a:latin typeface="+mn-lt"/>
                <a:ea typeface="+mn-ea"/>
                <a:cs typeface="+mn-cs"/>
              </a:rPr>
              <a:t>sticky</a:t>
            </a:r>
            <a:r>
              <a:rPr lang="cs-CZ" sz="1200" b="0" i="1" kern="1200" dirty="0">
                <a:solidFill>
                  <a:schemeClr val="tx1"/>
                </a:solidFill>
                <a:effectLst/>
                <a:latin typeface="+mn-lt"/>
                <a:ea typeface="+mn-ea"/>
                <a:cs typeface="+mn-cs"/>
              </a:rPr>
              <a:t> bit</a:t>
            </a:r>
            <a:r>
              <a:rPr lang="cs-CZ" sz="1200" b="0" i="0" kern="1200" dirty="0">
                <a:solidFill>
                  <a:schemeClr val="tx1"/>
                </a:solidFill>
                <a:effectLst/>
                <a:latin typeface="+mn-lt"/>
                <a:ea typeface="+mn-ea"/>
                <a:cs typeface="+mn-cs"/>
              </a:rPr>
              <a:t> na souborech již delší dobu podporován, protože vlivem používání </a:t>
            </a:r>
            <a:r>
              <a:rPr lang="cs-CZ" sz="1200" b="0" i="0" u="none" strike="noStrike" kern="1200" dirty="0">
                <a:solidFill>
                  <a:schemeClr val="tx1"/>
                </a:solidFill>
                <a:effectLst/>
                <a:latin typeface="+mn-lt"/>
                <a:ea typeface="+mn-ea"/>
                <a:cs typeface="+mn-cs"/>
                <a:hlinkClick r:id="rId9" tooltip="Virtuální paměť"/>
              </a:rPr>
              <a:t>virtuální paměti</a:t>
            </a:r>
            <a:r>
              <a:rPr lang="cs-CZ" sz="1200" b="0" i="0" kern="1200" dirty="0">
                <a:solidFill>
                  <a:schemeClr val="tx1"/>
                </a:solidFill>
                <a:effectLst/>
                <a:latin typeface="+mn-lt"/>
                <a:ea typeface="+mn-ea"/>
                <a:cs typeface="+mn-cs"/>
              </a:rPr>
              <a:t> a </a:t>
            </a:r>
            <a:r>
              <a:rPr lang="cs-CZ" sz="1200" b="0" i="0" u="none" strike="noStrike" kern="1200" dirty="0" err="1">
                <a:solidFill>
                  <a:schemeClr val="tx1"/>
                </a:solidFill>
                <a:effectLst/>
                <a:latin typeface="+mn-lt"/>
                <a:ea typeface="+mn-ea"/>
                <a:cs typeface="+mn-cs"/>
                <a:hlinkClick r:id="rId10" tooltip="Stránkování paměti"/>
              </a:rPr>
              <a:t>stránkování</a:t>
            </a:r>
            <a:r>
              <a:rPr lang="cs-CZ" sz="1200" b="0" i="0" kern="1200" dirty="0" err="1">
                <a:solidFill>
                  <a:schemeClr val="tx1"/>
                </a:solidFill>
                <a:effectLst/>
                <a:latin typeface="+mn-lt"/>
                <a:ea typeface="+mn-ea"/>
                <a:cs typeface="+mn-cs"/>
              </a:rPr>
              <a:t>ztratil</a:t>
            </a:r>
            <a:r>
              <a:rPr lang="cs-CZ" sz="1200" b="0" i="0" kern="1200" dirty="0">
                <a:solidFill>
                  <a:schemeClr val="tx1"/>
                </a:solidFill>
                <a:effectLst/>
                <a:latin typeface="+mn-lt"/>
                <a:ea typeface="+mn-ea"/>
                <a:cs typeface="+mn-cs"/>
              </a:rPr>
              <a:t> pro soubory význam.</a:t>
            </a:r>
          </a:p>
        </p:txBody>
      </p:sp>
      <p:sp>
        <p:nvSpPr>
          <p:cNvPr id="4" name="Zástupný symbol pro číslo snímku 3"/>
          <p:cNvSpPr>
            <a:spLocks noGrp="1"/>
          </p:cNvSpPr>
          <p:nvPr>
            <p:ph type="sldNum" sz="quarter" idx="10"/>
          </p:nvPr>
        </p:nvSpPr>
        <p:spPr/>
        <p:txBody>
          <a:bodyPr/>
          <a:lstStyle/>
          <a:p>
            <a:fld id="{8FCC6904-6CFD-4F5A-A2EC-DD4AF3310BE2}" type="slidenum">
              <a:rPr lang="cs-CZ" smtClean="0"/>
              <a:t>32</a:t>
            </a:fld>
            <a:endParaRPr lang="cs-CZ"/>
          </a:p>
        </p:txBody>
      </p:sp>
    </p:spTree>
    <p:extLst>
      <p:ext uri="{BB962C8B-B14F-4D97-AF65-F5344CB8AC3E}">
        <p14:creationId xmlns:p14="http://schemas.microsoft.com/office/powerpoint/2010/main" val="579935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Sudo </a:t>
            </a:r>
            <a:r>
              <a:rPr lang="cs-CZ" dirty="0" err="1"/>
              <a:t>chown</a:t>
            </a:r>
            <a:r>
              <a:rPr lang="cs-CZ" dirty="0"/>
              <a:t> user01 new5.txt</a:t>
            </a:r>
          </a:p>
          <a:p>
            <a:r>
              <a:rPr lang="cs-CZ" dirty="0" err="1"/>
              <a:t>Ls</a:t>
            </a:r>
            <a:r>
              <a:rPr lang="cs-CZ" dirty="0"/>
              <a:t> -l</a:t>
            </a:r>
          </a:p>
          <a:p>
            <a:r>
              <a:rPr lang="cs-CZ" dirty="0"/>
              <a:t>Sudo </a:t>
            </a:r>
            <a:r>
              <a:rPr lang="cs-CZ" dirty="0" err="1"/>
              <a:t>chgrp</a:t>
            </a:r>
            <a:r>
              <a:rPr lang="cs-CZ" dirty="0"/>
              <a:t> </a:t>
            </a:r>
            <a:r>
              <a:rPr lang="cs-CZ" dirty="0" err="1"/>
              <a:t>friends</a:t>
            </a:r>
            <a:r>
              <a:rPr lang="cs-CZ" baseline="0" dirty="0"/>
              <a:t> new5.txt</a:t>
            </a:r>
            <a:endParaRPr lang="cs-CZ" dirty="0"/>
          </a:p>
          <a:p>
            <a:r>
              <a:rPr lang="cs-CZ" dirty="0" err="1"/>
              <a:t>Ls</a:t>
            </a:r>
            <a:r>
              <a:rPr lang="cs-CZ" dirty="0"/>
              <a:t> -g</a:t>
            </a:r>
          </a:p>
          <a:p>
            <a:r>
              <a:rPr lang="cs-CZ" dirty="0"/>
              <a:t>Sudo </a:t>
            </a:r>
            <a:r>
              <a:rPr lang="cs-CZ" dirty="0" err="1"/>
              <a:t>chattr</a:t>
            </a:r>
            <a:r>
              <a:rPr lang="cs-CZ" dirty="0"/>
              <a:t> +i new5.txt</a:t>
            </a:r>
          </a:p>
          <a:p>
            <a:r>
              <a:rPr lang="cs-CZ" dirty="0" err="1"/>
              <a:t>Rm</a:t>
            </a:r>
            <a:r>
              <a:rPr lang="cs-CZ" dirty="0"/>
              <a:t> new5.txt</a:t>
            </a:r>
          </a:p>
          <a:p>
            <a:r>
              <a:rPr lang="cs-CZ" dirty="0" err="1"/>
              <a:t>Getfacl</a:t>
            </a:r>
            <a:r>
              <a:rPr lang="cs-CZ" dirty="0"/>
              <a:t> new5.txt</a:t>
            </a:r>
          </a:p>
          <a:p>
            <a:r>
              <a:rPr lang="cs-CZ" dirty="0" err="1"/>
              <a:t>setfacl</a:t>
            </a:r>
            <a:r>
              <a:rPr lang="cs-CZ" baseline="0" dirty="0"/>
              <a:t> -m </a:t>
            </a:r>
            <a:endParaRPr lang="cs-CZ" dirty="0"/>
          </a:p>
          <a:p>
            <a:endParaRPr lang="cs-CZ" dirty="0"/>
          </a:p>
          <a:p>
            <a:r>
              <a:rPr lang="cs-CZ" b="1" dirty="0" err="1"/>
              <a:t>chattr</a:t>
            </a:r>
            <a:r>
              <a:rPr lang="cs-CZ" sz="1200" b="0" i="0" kern="1200" dirty="0">
                <a:solidFill>
                  <a:schemeClr val="tx1"/>
                </a:solidFill>
                <a:effectLst/>
                <a:latin typeface="+mn-lt"/>
                <a:ea typeface="+mn-ea"/>
                <a:cs typeface="+mn-cs"/>
              </a:rPr>
              <a:t> je v </a:t>
            </a:r>
            <a:r>
              <a:rPr lang="cs-CZ" sz="1200" b="0" i="0" u="none" strike="noStrike" kern="1200" dirty="0">
                <a:solidFill>
                  <a:schemeClr val="tx1"/>
                </a:solidFill>
                <a:effectLst/>
                <a:latin typeface="+mn-lt"/>
                <a:ea typeface="+mn-ea"/>
                <a:cs typeface="+mn-cs"/>
                <a:hlinkClick r:id="rId3" tooltip="Informatika"/>
              </a:rPr>
              <a:t>informatice</a:t>
            </a:r>
            <a:r>
              <a:rPr lang="cs-CZ" sz="1200" b="0" i="0" kern="1200" dirty="0">
                <a:solidFill>
                  <a:schemeClr val="tx1"/>
                </a:solidFill>
                <a:effectLst/>
                <a:latin typeface="+mn-lt"/>
                <a:ea typeface="+mn-ea"/>
                <a:cs typeface="+mn-cs"/>
              </a:rPr>
              <a:t> příkaz pro nastavení atributů </a:t>
            </a:r>
            <a:r>
              <a:rPr lang="cs-CZ" sz="1200" b="0" i="0" u="none" strike="noStrike" kern="1200" dirty="0">
                <a:solidFill>
                  <a:schemeClr val="tx1"/>
                </a:solidFill>
                <a:effectLst/>
                <a:latin typeface="+mn-lt"/>
                <a:ea typeface="+mn-ea"/>
                <a:cs typeface="+mn-cs"/>
                <a:hlinkClick r:id="rId4" tooltip="Soubor"/>
              </a:rPr>
              <a:t>souborů</a:t>
            </a:r>
            <a:r>
              <a:rPr lang="cs-CZ" sz="1200" b="0" i="0" u="none" strike="noStrike" kern="1200" dirty="0">
                <a:solidFill>
                  <a:schemeClr val="tx1"/>
                </a:solidFill>
                <a:effectLst/>
                <a:latin typeface="+mn-lt"/>
                <a:ea typeface="+mn-ea"/>
                <a:cs typeface="+mn-cs"/>
              </a:rPr>
              <a:t>.</a:t>
            </a:r>
            <a:r>
              <a:rPr lang="cs-CZ" sz="1200" b="0" i="0" u="none" strike="noStrike" kern="1200" baseline="0" dirty="0">
                <a:solidFill>
                  <a:schemeClr val="tx1"/>
                </a:solidFill>
                <a:effectLst/>
                <a:latin typeface="+mn-lt"/>
                <a:ea typeface="+mn-ea"/>
                <a:cs typeface="+mn-cs"/>
              </a:rPr>
              <a:t> </a:t>
            </a:r>
            <a:r>
              <a:rPr lang="cs-CZ" sz="1200" b="0" i="0" kern="1200" dirty="0">
                <a:solidFill>
                  <a:schemeClr val="tx1"/>
                </a:solidFill>
                <a:effectLst/>
                <a:latin typeface="+mn-lt"/>
                <a:ea typeface="+mn-ea"/>
                <a:cs typeface="+mn-cs"/>
              </a:rPr>
              <a:t>Používá se pro zabezpečení souboru proti změnám, například pokud chceme, aby soubor nebylo možné smazat nebo se nezměnil při aktualizaci daného programu (viz atribut </a:t>
            </a:r>
            <a:r>
              <a:rPr lang="cs-CZ" sz="1200" b="0" i="0" kern="1200" dirty="0" err="1">
                <a:solidFill>
                  <a:schemeClr val="tx1"/>
                </a:solidFill>
                <a:effectLst/>
                <a:latin typeface="+mn-lt"/>
                <a:ea typeface="+mn-ea"/>
                <a:cs typeface="+mn-cs"/>
              </a:rPr>
              <a:t>immutable</a:t>
            </a:r>
            <a:r>
              <a:rPr lang="cs-CZ" sz="1200" b="0" i="0" kern="1200" dirty="0">
                <a:solidFill>
                  <a:schemeClr val="tx1"/>
                </a:solidFill>
                <a:effectLst/>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8FCC6904-6CFD-4F5A-A2EC-DD4AF3310BE2}" type="slidenum">
              <a:rPr lang="cs-CZ" smtClean="0"/>
              <a:t>33</a:t>
            </a:fld>
            <a:endParaRPr lang="cs-CZ"/>
          </a:p>
        </p:txBody>
      </p:sp>
    </p:spTree>
    <p:extLst>
      <p:ext uri="{BB962C8B-B14F-4D97-AF65-F5344CB8AC3E}">
        <p14:creationId xmlns:p14="http://schemas.microsoft.com/office/powerpoint/2010/main" val="1350815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t>
            </a:r>
            <a:r>
              <a:rPr lang="cs-CZ" dirty="0" err="1"/>
              <a:t>etc</a:t>
            </a:r>
            <a:r>
              <a:rPr lang="cs-CZ" dirty="0"/>
              <a:t>/</a:t>
            </a:r>
            <a:r>
              <a:rPr lang="cs-CZ" dirty="0" err="1"/>
              <a:t>rc.d</a:t>
            </a:r>
            <a:r>
              <a:rPr lang="cs-CZ" dirty="0"/>
              <a:t>/</a:t>
            </a:r>
            <a:r>
              <a:rPr lang="cs-CZ" dirty="0" err="1"/>
              <a:t>init</a:t>
            </a:r>
            <a:r>
              <a:rPr lang="cs-CZ" dirty="0"/>
              <a:t>/</a:t>
            </a:r>
            <a:r>
              <a:rPr lang="cs-CZ" dirty="0" err="1"/>
              <a:t>xxx</a:t>
            </a:r>
            <a:r>
              <a:rPr lang="cs-CZ" dirty="0"/>
              <a:t> </a:t>
            </a:r>
            <a:r>
              <a:rPr lang="cs-CZ" dirty="0" err="1"/>
              <a:t>start|stop|reload|restart</a:t>
            </a:r>
            <a:endParaRPr lang="cs-CZ" dirty="0"/>
          </a:p>
          <a:p>
            <a:r>
              <a:rPr lang="cs-CZ" dirty="0" err="1"/>
              <a:t>ntsysv</a:t>
            </a:r>
            <a:endParaRPr lang="cs-CZ" dirty="0"/>
          </a:p>
          <a:p>
            <a:r>
              <a:rPr lang="cs-CZ" dirty="0" err="1"/>
              <a:t>chkconfig</a:t>
            </a:r>
            <a:endParaRPr lang="cs-CZ" dirty="0"/>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35</a:t>
            </a:fld>
            <a:endParaRPr lang="cs-CZ"/>
          </a:p>
        </p:txBody>
      </p:sp>
    </p:spTree>
    <p:extLst>
      <p:ext uri="{BB962C8B-B14F-4D97-AF65-F5344CB8AC3E}">
        <p14:creationId xmlns:p14="http://schemas.microsoft.com/office/powerpoint/2010/main" val="2399132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kern="1200" dirty="0">
                <a:solidFill>
                  <a:schemeClr val="tx1"/>
                </a:solidFill>
                <a:effectLst/>
                <a:latin typeface="+mn-lt"/>
                <a:ea typeface="+mn-ea"/>
                <a:cs typeface="+mn-cs"/>
              </a:rPr>
              <a:t>Indexování vytváří databázi odkazů na soubory uložené v počítači. Díky tomu funguje vyhledávání mnohonásobně rychleji, než například ve Windows XP. Nevýhodou však zůstává, že pravidelná indexace na pozadí často zatěžuje pevný disk a brzdí běh ostatních programů.</a:t>
            </a:r>
          </a:p>
          <a:p>
            <a:r>
              <a:rPr lang="cs-CZ" sz="1200" b="0" i="0" kern="1200" dirty="0">
                <a:solidFill>
                  <a:schemeClr val="tx1"/>
                </a:solidFill>
                <a:effectLst/>
                <a:latin typeface="+mn-lt"/>
                <a:ea typeface="+mn-ea"/>
                <a:cs typeface="+mn-cs"/>
              </a:rPr>
              <a:t>Indexování existuje jako součást systému už od Windows Vista a znatelně urychluje například vyhledávání v nabídce Start. Windows však indexují obsah pevného disku sama od sebe a tento proces nelze naplánovat.</a:t>
            </a:r>
          </a:p>
          <a:p>
            <a:endParaRPr lang="cs-CZ" dirty="0"/>
          </a:p>
          <a:p>
            <a:r>
              <a:rPr lang="cs-CZ" dirty="0"/>
              <a:t>http://www.winseven.cz/tipy-triky/defragmentace-disku-ve-windows-8/</a:t>
            </a:r>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37</a:t>
            </a:fld>
            <a:endParaRPr lang="cs-CZ"/>
          </a:p>
        </p:txBody>
      </p:sp>
    </p:spTree>
    <p:extLst>
      <p:ext uri="{BB962C8B-B14F-4D97-AF65-F5344CB8AC3E}">
        <p14:creationId xmlns:p14="http://schemas.microsoft.com/office/powerpoint/2010/main" val="1246172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http://wintip.cz/445-jak-rozdelit-pevny-disk</a:t>
            </a:r>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39</a:t>
            </a:fld>
            <a:endParaRPr lang="cs-CZ"/>
          </a:p>
        </p:txBody>
      </p:sp>
    </p:spTree>
    <p:extLst>
      <p:ext uri="{BB962C8B-B14F-4D97-AF65-F5344CB8AC3E}">
        <p14:creationId xmlns:p14="http://schemas.microsoft.com/office/powerpoint/2010/main" val="2703826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http://www.abclinuxu.cz/clanky/system/na-co-se-casto-ptame-etc-fstab</a:t>
            </a:r>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41</a:t>
            </a:fld>
            <a:endParaRPr lang="cs-CZ"/>
          </a:p>
        </p:txBody>
      </p:sp>
    </p:spTree>
    <p:extLst>
      <p:ext uri="{BB962C8B-B14F-4D97-AF65-F5344CB8AC3E}">
        <p14:creationId xmlns:p14="http://schemas.microsoft.com/office/powerpoint/2010/main" val="2409921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kern="1200" dirty="0">
                <a:solidFill>
                  <a:schemeClr val="tx1"/>
                </a:solidFill>
                <a:effectLst/>
                <a:latin typeface="+mn-lt"/>
                <a:ea typeface="+mn-ea"/>
                <a:cs typeface="+mn-cs"/>
              </a:rPr>
              <a:t>Proč dělit disk</a:t>
            </a:r>
          </a:p>
          <a:p>
            <a:r>
              <a:rPr lang="cs-CZ" sz="1200" b="0" i="0" kern="1200" dirty="0">
                <a:solidFill>
                  <a:schemeClr val="tx1"/>
                </a:solidFill>
                <a:effectLst/>
                <a:latin typeface="+mn-lt"/>
                <a:ea typeface="+mn-ea"/>
                <a:cs typeface="+mn-cs"/>
              </a:rPr>
              <a:t>Linux je velmi variabilní systém a nedělá mu problém běžet na rozličně rozděleném (nebo nerozděleném) disku. Dokonce se obejde bez vlastního oddílu a spokojí se i s pouhým souborem na cizím souborovém systému. Nejjednodušší samozřejmě je nic nedělit (resp. pouze vyhradit jeden oddíl jako odkládací, swap, i když ani to není úplně nutné) a nainstalovat celý systém pohromadě. Není to ovšem nejlepší volba – sice nemusíme řešit problém s místem (volné místo je společné), ale přicházíme o celou řadu výhod, které rozdělený disk přináší. Základní výhody rozdělení disku jsou:</a:t>
            </a:r>
          </a:p>
          <a:p>
            <a:r>
              <a:rPr lang="cs-CZ" sz="1200" b="0" i="0" kern="1200" dirty="0">
                <a:solidFill>
                  <a:schemeClr val="tx1"/>
                </a:solidFill>
                <a:effectLst/>
                <a:latin typeface="+mn-lt"/>
                <a:ea typeface="+mn-ea"/>
                <a:cs typeface="+mn-cs"/>
              </a:rPr>
              <a:t>- bezpečnost</a:t>
            </a:r>
          </a:p>
          <a:p>
            <a:r>
              <a:rPr lang="cs-CZ" sz="1200" b="0" i="0" kern="1200" dirty="0">
                <a:solidFill>
                  <a:schemeClr val="tx1"/>
                </a:solidFill>
                <a:effectLst/>
                <a:latin typeface="+mn-lt"/>
                <a:ea typeface="+mn-ea"/>
                <a:cs typeface="+mn-cs"/>
              </a:rPr>
              <a:t>- snadná </a:t>
            </a:r>
            <a:r>
              <a:rPr lang="cs-CZ" sz="1200" b="0" i="0" kern="1200" dirty="0" err="1">
                <a:solidFill>
                  <a:schemeClr val="tx1"/>
                </a:solidFill>
                <a:effectLst/>
                <a:latin typeface="+mn-lt"/>
                <a:ea typeface="+mn-ea"/>
                <a:cs typeface="+mn-cs"/>
              </a:rPr>
              <a:t>přeinstalace</a:t>
            </a:r>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 volba souborového systému</a:t>
            </a:r>
          </a:p>
          <a:p>
            <a:r>
              <a:rPr lang="cs-CZ" sz="1200" b="0" i="0" kern="1200" dirty="0">
                <a:solidFill>
                  <a:schemeClr val="tx1"/>
                </a:solidFill>
                <a:effectLst/>
                <a:latin typeface="+mn-lt"/>
                <a:ea typeface="+mn-ea"/>
                <a:cs typeface="+mn-cs"/>
              </a:rPr>
              <a:t>- lepší využití více disků</a:t>
            </a:r>
          </a:p>
          <a:p>
            <a:r>
              <a:rPr lang="cs-CZ" sz="1200" b="0" i="0" kern="1200" dirty="0">
                <a:solidFill>
                  <a:schemeClr val="tx1"/>
                </a:solidFill>
                <a:effectLst/>
                <a:latin typeface="+mn-lt"/>
                <a:ea typeface="+mn-ea"/>
                <a:cs typeface="+mn-cs"/>
              </a:rPr>
              <a:t>- možnost ochrany proti zápisu</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42</a:t>
            </a:fld>
            <a:endParaRPr lang="cs-CZ"/>
          </a:p>
        </p:txBody>
      </p:sp>
    </p:spTree>
    <p:extLst>
      <p:ext uri="{BB962C8B-B14F-4D97-AF65-F5344CB8AC3E}">
        <p14:creationId xmlns:p14="http://schemas.microsoft.com/office/powerpoint/2010/main" val="3482379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a:solidFill>
                  <a:schemeClr val="tx1"/>
                </a:solidFill>
                <a:effectLst/>
                <a:latin typeface="+mn-lt"/>
                <a:ea typeface="+mn-ea"/>
                <a:cs typeface="+mn-cs"/>
              </a:rPr>
              <a:t>http://www.thegeekstuff.com/2012/08/fsck-command-examples/</a:t>
            </a:r>
          </a:p>
          <a:p>
            <a:endParaRPr lang="cs-CZ"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Unmounting /boot, if it's a separate partition, can be a useful security/safety measure; if the partition isn't mounted, it's hard to accidentally (or maliciously) modify it, so it's hard to accidentally make changes to the kernel or boot loader configuration that might cause problems when you reboot. Likewise, you minimize the risk of filesystem corruption that might damage the kernel in case of a kernel bug, power failure, or whatnot. OTOH, as others have pointed out, if you rely on automatic kernel updates, unmounting /boot might make it possible to accidentally store kernel updates in a useless place. What happens depends on how the package's scripts are written, though. If they're smart enough to try to mount /boot before extracting files and updating GRUB, everything would be fine; if not, the scripts would probably fail and you'd reboot into your old kernel. I've not tested this, though, so I don't know what would actually happen</a:t>
            </a:r>
            <a:endParaRPr lang="cs-CZ" dirty="0"/>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43</a:t>
            </a:fld>
            <a:endParaRPr lang="cs-CZ"/>
          </a:p>
        </p:txBody>
      </p:sp>
    </p:spTree>
    <p:extLst>
      <p:ext uri="{BB962C8B-B14F-4D97-AF65-F5344CB8AC3E}">
        <p14:creationId xmlns:p14="http://schemas.microsoft.com/office/powerpoint/2010/main" val="1238770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t>
            </a:r>
            <a:r>
              <a:rPr lang="cs-CZ" dirty="0" err="1"/>
              <a:t>treba</a:t>
            </a:r>
            <a:r>
              <a:rPr lang="cs-CZ" dirty="0"/>
              <a:t> </a:t>
            </a:r>
            <a:r>
              <a:rPr lang="cs-CZ" dirty="0" err="1"/>
              <a:t>hdparm</a:t>
            </a:r>
            <a:r>
              <a:rPr lang="cs-CZ" dirty="0"/>
              <a:t>)</a:t>
            </a:r>
          </a:p>
          <a:p>
            <a:r>
              <a:rPr lang="cs-CZ" dirty="0" err="1"/>
              <a:t>fdisk</a:t>
            </a:r>
            <a:r>
              <a:rPr lang="cs-CZ" dirty="0"/>
              <a:t> -l</a:t>
            </a:r>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44</a:t>
            </a:fld>
            <a:endParaRPr lang="cs-CZ"/>
          </a:p>
        </p:txBody>
      </p:sp>
    </p:spTree>
    <p:extLst>
      <p:ext uri="{BB962C8B-B14F-4D97-AF65-F5344CB8AC3E}">
        <p14:creationId xmlns:p14="http://schemas.microsoft.com/office/powerpoint/2010/main" val="2290634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My</a:t>
            </a:r>
            <a:r>
              <a:rPr lang="cs-CZ" baseline="0" dirty="0"/>
              <a:t> budeme využívat systémovou </a:t>
            </a:r>
            <a:r>
              <a:rPr lang="cs-CZ" baseline="0" dirty="0" err="1"/>
              <a:t>virtualizaci</a:t>
            </a:r>
            <a:endParaRPr lang="cs-CZ" dirty="0"/>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5</a:t>
            </a:fld>
            <a:endParaRPr lang="cs-CZ"/>
          </a:p>
        </p:txBody>
      </p:sp>
    </p:spTree>
    <p:extLst>
      <p:ext uri="{BB962C8B-B14F-4D97-AF65-F5344CB8AC3E}">
        <p14:creationId xmlns:p14="http://schemas.microsoft.com/office/powerpoint/2010/main" val="2349661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a:solidFill>
                  <a:schemeClr val="tx1"/>
                </a:solidFill>
                <a:effectLst/>
                <a:latin typeface="+mn-lt"/>
                <a:ea typeface="+mn-ea"/>
                <a:cs typeface="+mn-cs"/>
              </a:rPr>
              <a:t>Úlohu odešleme na pozadí kombinací kláves CTRL-Z. Úloha odeslaná na pozadí tímto způsobem je pozastavená, takže chceme-li ji pustit, musíme použít příkaz </a:t>
            </a:r>
            <a:r>
              <a:rPr lang="cs-CZ" dirty="0" err="1"/>
              <a:t>bg</a:t>
            </a:r>
            <a:r>
              <a:rPr lang="cs-CZ" sz="1200" b="0" i="0" kern="1200" dirty="0">
                <a:solidFill>
                  <a:schemeClr val="tx1"/>
                </a:solidFill>
                <a:effectLst/>
                <a:latin typeface="+mn-lt"/>
                <a:ea typeface="+mn-ea"/>
                <a:cs typeface="+mn-cs"/>
              </a:rPr>
              <a:t>.</a:t>
            </a:r>
          </a:p>
          <a:p>
            <a:br>
              <a:rPr lang="cs-CZ" sz="1200" b="0" i="0" kern="1200" dirty="0">
                <a:solidFill>
                  <a:schemeClr val="tx1"/>
                </a:solidFill>
                <a:effectLst/>
                <a:latin typeface="+mn-lt"/>
                <a:ea typeface="+mn-ea"/>
                <a:cs typeface="+mn-cs"/>
              </a:rPr>
            </a:br>
            <a:r>
              <a:rPr lang="cs-CZ" dirty="0"/>
              <a:t>$ </a:t>
            </a:r>
            <a:r>
              <a:rPr lang="cs-CZ" dirty="0" err="1"/>
              <a:t>sleep</a:t>
            </a:r>
            <a:r>
              <a:rPr lang="cs-CZ" dirty="0"/>
              <a:t> 100</a:t>
            </a:r>
          </a:p>
          <a:p>
            <a:r>
              <a:rPr lang="cs-CZ" dirty="0"/>
              <a:t>^Z</a:t>
            </a:r>
          </a:p>
          <a:p>
            <a:r>
              <a:rPr lang="cs-CZ" dirty="0"/>
              <a:t>[1]+ Pozastaven </a:t>
            </a:r>
            <a:r>
              <a:rPr lang="cs-CZ" dirty="0" err="1"/>
              <a:t>sleep</a:t>
            </a:r>
            <a:r>
              <a:rPr lang="cs-CZ" dirty="0"/>
              <a:t> 100</a:t>
            </a:r>
          </a:p>
          <a:p>
            <a:r>
              <a:rPr lang="cs-CZ" dirty="0"/>
              <a:t>$ </a:t>
            </a:r>
            <a:r>
              <a:rPr lang="cs-CZ" dirty="0" err="1"/>
              <a:t>bg</a:t>
            </a:r>
            <a:endParaRPr lang="cs-CZ" dirty="0"/>
          </a:p>
          <a:p>
            <a:r>
              <a:rPr lang="cs-CZ" dirty="0"/>
              <a:t>[1]+ </a:t>
            </a:r>
            <a:r>
              <a:rPr lang="cs-CZ" dirty="0" err="1"/>
              <a:t>sleep</a:t>
            </a:r>
            <a:r>
              <a:rPr lang="cs-CZ" dirty="0"/>
              <a:t> 100 &amp;</a:t>
            </a:r>
          </a:p>
          <a:p>
            <a:r>
              <a:rPr lang="cs-CZ" dirty="0"/>
              <a:t>$</a:t>
            </a:r>
          </a:p>
          <a:p>
            <a:r>
              <a:rPr lang="cs-CZ" dirty="0"/>
              <a:t>[1]+ Dokonán </a:t>
            </a:r>
            <a:r>
              <a:rPr lang="cs-CZ" dirty="0" err="1"/>
              <a:t>sleep</a:t>
            </a:r>
            <a:r>
              <a:rPr lang="cs-CZ" dirty="0"/>
              <a:t> 100</a:t>
            </a:r>
          </a:p>
          <a:p>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Mimo příkaz </a:t>
            </a:r>
            <a:r>
              <a:rPr lang="cs-CZ" sz="1200" b="0" i="0" kern="1200" dirty="0" err="1">
                <a:solidFill>
                  <a:schemeClr val="tx1"/>
                </a:solidFill>
                <a:effectLst/>
                <a:latin typeface="+mn-lt"/>
                <a:ea typeface="+mn-ea"/>
                <a:cs typeface="+mn-cs"/>
              </a:rPr>
              <a:t>bg</a:t>
            </a:r>
            <a:r>
              <a:rPr lang="cs-CZ" sz="1200" b="0" i="0" kern="1200" dirty="0">
                <a:solidFill>
                  <a:schemeClr val="tx1"/>
                </a:solidFill>
                <a:effectLst/>
                <a:latin typeface="+mn-lt"/>
                <a:ea typeface="+mn-ea"/>
                <a:cs typeface="+mn-cs"/>
              </a:rPr>
              <a:t>, kterým spustíme úlohu pozastavenou na pozadí, můžeme svůj spuštěný program příkazem </a:t>
            </a:r>
            <a:r>
              <a:rPr lang="cs-CZ" sz="1200" b="0" i="0" kern="1200" dirty="0" err="1">
                <a:solidFill>
                  <a:schemeClr val="tx1"/>
                </a:solidFill>
                <a:effectLst/>
                <a:latin typeface="+mn-lt"/>
                <a:ea typeface="+mn-ea"/>
                <a:cs typeface="+mn-cs"/>
              </a:rPr>
              <a:t>fg</a:t>
            </a:r>
            <a:r>
              <a:rPr lang="cs-CZ" sz="1200" b="0" i="0" kern="1200" dirty="0">
                <a:solidFill>
                  <a:schemeClr val="tx1"/>
                </a:solidFill>
                <a:effectLst/>
                <a:latin typeface="+mn-lt"/>
                <a:ea typeface="+mn-ea"/>
                <a:cs typeface="+mn-cs"/>
              </a:rPr>
              <a:t> z pozadí vylovit a poslat opět na povelovou řádku, do popředí:</a:t>
            </a:r>
          </a:p>
          <a:p>
            <a:r>
              <a:rPr lang="cs-CZ" dirty="0"/>
              <a:t>$ </a:t>
            </a:r>
            <a:r>
              <a:rPr lang="cs-CZ" dirty="0" err="1"/>
              <a:t>sleep</a:t>
            </a:r>
            <a:r>
              <a:rPr lang="cs-CZ" dirty="0"/>
              <a:t> 100</a:t>
            </a:r>
          </a:p>
          <a:p>
            <a:r>
              <a:rPr lang="cs-CZ" dirty="0"/>
              <a:t>^Z</a:t>
            </a:r>
          </a:p>
          <a:p>
            <a:r>
              <a:rPr lang="cs-CZ" dirty="0"/>
              <a:t>$ </a:t>
            </a:r>
            <a:r>
              <a:rPr lang="cs-CZ" dirty="0" err="1"/>
              <a:t>fg</a:t>
            </a:r>
            <a:endParaRPr lang="cs-CZ" dirty="0"/>
          </a:p>
          <a:p>
            <a:r>
              <a:rPr lang="cs-CZ" dirty="0" err="1"/>
              <a:t>sleep</a:t>
            </a:r>
            <a:r>
              <a:rPr lang="cs-CZ" dirty="0"/>
              <a:t> 100</a:t>
            </a:r>
          </a:p>
          <a:p>
            <a:r>
              <a:rPr lang="cs-CZ" dirty="0"/>
              <a:t>$</a:t>
            </a:r>
          </a:p>
          <a:p>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Úlohu lze odeslat na pozadí i přímo, bez nutnosti mačkat kombinaci CTRL-Z, uvedením znaku </a:t>
            </a:r>
            <a:r>
              <a:rPr lang="cs-CZ" dirty="0"/>
              <a:t>&amp;</a:t>
            </a:r>
            <a:r>
              <a:rPr lang="cs-CZ" sz="1200" b="0" i="0" kern="1200" dirty="0">
                <a:solidFill>
                  <a:schemeClr val="tx1"/>
                </a:solidFill>
                <a:effectLst/>
                <a:latin typeface="+mn-lt"/>
                <a:ea typeface="+mn-ea"/>
                <a:cs typeface="+mn-cs"/>
              </a:rPr>
              <a:t> (ampersand) na konci řádku s příkazem.</a:t>
            </a:r>
          </a:p>
          <a:p>
            <a:endParaRPr lang="cs-CZ" sz="1200" b="0" i="0" kern="1200" dirty="0">
              <a:solidFill>
                <a:schemeClr val="tx1"/>
              </a:solidFill>
              <a:effectLst/>
              <a:latin typeface="+mn-lt"/>
              <a:ea typeface="+mn-ea"/>
              <a:cs typeface="+mn-cs"/>
            </a:endParaRPr>
          </a:p>
          <a:p>
            <a:r>
              <a:rPr lang="cs-CZ" dirty="0"/>
              <a:t>$ </a:t>
            </a:r>
            <a:r>
              <a:rPr lang="cs-CZ" dirty="0" err="1"/>
              <a:t>sleep</a:t>
            </a:r>
            <a:r>
              <a:rPr lang="cs-CZ" dirty="0"/>
              <a:t> 100 &amp;</a:t>
            </a:r>
          </a:p>
          <a:p>
            <a:r>
              <a:rPr lang="cs-CZ" dirty="0"/>
              <a:t>[1] 26924</a:t>
            </a:r>
          </a:p>
          <a:p>
            <a:r>
              <a:rPr lang="cs-CZ" dirty="0"/>
              <a:t>$ </a:t>
            </a:r>
            <a:r>
              <a:rPr lang="cs-CZ" dirty="0" err="1"/>
              <a:t>sleep</a:t>
            </a:r>
            <a:r>
              <a:rPr lang="cs-CZ" dirty="0"/>
              <a:t> 200 &amp;</a:t>
            </a:r>
          </a:p>
          <a:p>
            <a:r>
              <a:rPr lang="cs-CZ" dirty="0"/>
              <a:t>[2] 26926 $</a:t>
            </a:r>
          </a:p>
          <a:p>
            <a:r>
              <a:rPr lang="cs-CZ" dirty="0" err="1"/>
              <a:t>fg</a:t>
            </a:r>
            <a:r>
              <a:rPr lang="cs-CZ" dirty="0"/>
              <a:t> %1</a:t>
            </a:r>
          </a:p>
          <a:p>
            <a:r>
              <a:rPr lang="cs-CZ" dirty="0" err="1"/>
              <a:t>sleep</a:t>
            </a:r>
            <a:r>
              <a:rPr lang="cs-CZ" dirty="0"/>
              <a:t> 100</a:t>
            </a:r>
          </a:p>
          <a:p>
            <a:r>
              <a:rPr lang="cs-CZ" dirty="0"/>
              <a:t>^Z</a:t>
            </a:r>
          </a:p>
          <a:p>
            <a:r>
              <a:rPr lang="cs-CZ" dirty="0"/>
              <a:t>[1]+ Pozastaven </a:t>
            </a:r>
            <a:r>
              <a:rPr lang="cs-CZ" dirty="0" err="1"/>
              <a:t>sleep</a:t>
            </a:r>
            <a:r>
              <a:rPr lang="cs-CZ" dirty="0"/>
              <a:t> 100</a:t>
            </a:r>
          </a:p>
          <a:p>
            <a:r>
              <a:rPr lang="cs-CZ" dirty="0"/>
              <a:t>$ </a:t>
            </a:r>
            <a:r>
              <a:rPr lang="cs-CZ" dirty="0" err="1"/>
              <a:t>kill</a:t>
            </a:r>
            <a:r>
              <a:rPr lang="cs-CZ" dirty="0"/>
              <a:t> %1</a:t>
            </a:r>
          </a:p>
          <a:p>
            <a:r>
              <a:rPr lang="cs-CZ" dirty="0"/>
              <a:t>[1]- Ukončen (SIGTERM) </a:t>
            </a:r>
            <a:r>
              <a:rPr lang="cs-CZ" dirty="0" err="1"/>
              <a:t>sleep</a:t>
            </a:r>
            <a:r>
              <a:rPr lang="cs-CZ" dirty="0"/>
              <a:t> 100</a:t>
            </a:r>
            <a:endParaRPr lang="cs-CZ" sz="1200" b="0" i="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A0307FAB-E927-44A2-8E25-9533F4A18219}" type="slidenum">
              <a:rPr lang="cs-CZ" smtClean="0"/>
              <a:t>45</a:t>
            </a:fld>
            <a:endParaRPr lang="cs-CZ"/>
          </a:p>
        </p:txBody>
      </p:sp>
    </p:spTree>
    <p:extLst>
      <p:ext uri="{BB962C8B-B14F-4D97-AF65-F5344CB8AC3E}">
        <p14:creationId xmlns:p14="http://schemas.microsoft.com/office/powerpoint/2010/main" val="582003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Swap;</a:t>
            </a:r>
            <a:r>
              <a:rPr lang="cs-CZ" b="1" baseline="0" dirty="0"/>
              <a:t> top; </a:t>
            </a:r>
            <a:r>
              <a:rPr lang="cs-CZ" b="1" baseline="0" dirty="0" err="1"/>
              <a:t>ps</a:t>
            </a:r>
            <a:r>
              <a:rPr lang="cs-CZ" b="1" baseline="0" dirty="0"/>
              <a:t>; </a:t>
            </a:r>
            <a:r>
              <a:rPr lang="cs-CZ" b="1" baseline="0" dirty="0" err="1"/>
              <a:t>ps</a:t>
            </a:r>
            <a:r>
              <a:rPr lang="cs-CZ" b="1" baseline="0" dirty="0"/>
              <a:t> </a:t>
            </a:r>
            <a:r>
              <a:rPr lang="cs-CZ" b="1" baseline="0" dirty="0" err="1"/>
              <a:t>ax</a:t>
            </a:r>
            <a:r>
              <a:rPr lang="cs-CZ" b="1" baseline="0" dirty="0"/>
              <a:t>; </a:t>
            </a:r>
            <a:r>
              <a:rPr lang="cs-CZ" b="1" baseline="0" dirty="0" err="1"/>
              <a:t>pstree</a:t>
            </a:r>
            <a:r>
              <a:rPr lang="cs-CZ" b="1" baseline="0" dirty="0"/>
              <a:t>; </a:t>
            </a:r>
            <a:endParaRPr lang="cs-CZ" b="1" dirty="0"/>
          </a:p>
          <a:p>
            <a:endParaRPr lang="cs-CZ" b="1" dirty="0"/>
          </a:p>
          <a:p>
            <a:r>
              <a:rPr lang="cs-CZ" b="0" dirty="0"/>
              <a:t>http://www.linuxsoft.cz/article.php?id_article=409 </a:t>
            </a:r>
          </a:p>
          <a:p>
            <a:endParaRPr lang="cs-CZ" b="1" dirty="0"/>
          </a:p>
          <a:p>
            <a:r>
              <a:rPr lang="cs-CZ" b="1" dirty="0"/>
              <a:t>Swap</a:t>
            </a:r>
            <a:r>
              <a:rPr lang="cs-CZ" dirty="0"/>
              <a:t>: </a:t>
            </a:r>
            <a:r>
              <a:rPr lang="en-US" sz="1200" b="0" i="0" kern="1200" dirty="0">
                <a:solidFill>
                  <a:schemeClr val="tx1"/>
                </a:solidFill>
                <a:effectLst/>
                <a:latin typeface="+mn-lt"/>
                <a:ea typeface="+mn-ea"/>
                <a:cs typeface="+mn-cs"/>
              </a:rPr>
              <a:t>serves basically two purposes. It allows the system to continue to operate when physical memory runs out at a performance cost - run out of physical memory without it, you get crashes, lockups, and processes being killed with out of memory errors the second they ask for more memory than the system has. The reduced performance in this case is a symptom of being forced to use it for active processes, rather than a symptom of having too much swap.</a:t>
            </a:r>
          </a:p>
          <a:p>
            <a:r>
              <a:rPr lang="en-US" sz="1200" b="0" i="0" kern="1200" dirty="0">
                <a:solidFill>
                  <a:schemeClr val="tx1"/>
                </a:solidFill>
                <a:effectLst/>
                <a:latin typeface="+mn-lt"/>
                <a:ea typeface="+mn-ea"/>
                <a:cs typeface="+mn-cs"/>
              </a:rPr>
              <a:t>It also lets physical memory be used more efficiently, by moving less-used pages in memory to disk until they are needed again. This frees up memory for </a:t>
            </a:r>
            <a:r>
              <a:rPr lang="en-US" sz="1200" b="0" i="0" kern="1200" dirty="0" err="1">
                <a:solidFill>
                  <a:schemeClr val="tx1"/>
                </a:solidFill>
                <a:effectLst/>
                <a:latin typeface="+mn-lt"/>
                <a:ea typeface="+mn-ea"/>
                <a:cs typeface="+mn-cs"/>
              </a:rPr>
              <a:t>cacheing</a:t>
            </a:r>
            <a:r>
              <a:rPr lang="en-US" sz="1200" b="0" i="0" kern="1200" dirty="0">
                <a:solidFill>
                  <a:schemeClr val="tx1"/>
                </a:solidFill>
                <a:effectLst/>
                <a:latin typeface="+mn-lt"/>
                <a:ea typeface="+mn-ea"/>
                <a:cs typeface="+mn-cs"/>
              </a:rPr>
              <a:t> purposes, which is usually a more efficient use of space than having infrequently used segments of program memory just sitting there locked in physical ram.</a:t>
            </a:r>
          </a:p>
          <a:p>
            <a:r>
              <a:rPr lang="en-US" sz="1200" b="0" i="0" kern="1200" dirty="0">
                <a:solidFill>
                  <a:schemeClr val="tx1"/>
                </a:solidFill>
                <a:effectLst/>
                <a:latin typeface="+mn-lt"/>
                <a:ea typeface="+mn-ea"/>
                <a:cs typeface="+mn-cs"/>
              </a:rPr>
              <a:t>A long-standing best practice has been to size swap space at twice the physical memory, in other words, if you have 1GB of ram, devote 2GB to swap. This is still good advice, but in practice more modern systems with 4GB or more of physical ram can usually drop this to the same amount of swap as the system has of physical memory.</a:t>
            </a:r>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a:t>
            </a:r>
          </a:p>
          <a:p>
            <a:r>
              <a:rPr lang="cs-CZ" sz="1200" b="1" i="0" kern="1200" dirty="0">
                <a:solidFill>
                  <a:schemeClr val="tx1"/>
                </a:solidFill>
                <a:effectLst/>
                <a:latin typeface="+mn-lt"/>
                <a:ea typeface="+mn-ea"/>
                <a:cs typeface="+mn-cs"/>
              </a:rPr>
              <a:t>Top:</a:t>
            </a:r>
            <a:r>
              <a:rPr lang="cs-CZ" sz="1200" b="0" i="0" kern="1200" dirty="0">
                <a:solidFill>
                  <a:schemeClr val="tx1"/>
                </a:solidFill>
                <a:effectLst/>
                <a:latin typeface="+mn-lt"/>
                <a:ea typeface="+mn-ea"/>
                <a:cs typeface="+mn-cs"/>
              </a:rPr>
              <a:t> Dalším příkazem, který vypisuje aktuálně běžící procesy a spoustu dalších důležitých systémových informací je příkaz </a:t>
            </a:r>
            <a:r>
              <a:rPr lang="cs-CZ" dirty="0"/>
              <a:t>top</a:t>
            </a:r>
            <a:r>
              <a:rPr lang="cs-CZ" sz="1200" b="0" i="0" kern="1200" dirty="0">
                <a:solidFill>
                  <a:schemeClr val="tx1"/>
                </a:solidFill>
                <a:effectLst/>
                <a:latin typeface="+mn-lt"/>
                <a:ea typeface="+mn-ea"/>
                <a:cs typeface="+mn-cs"/>
              </a:rPr>
              <a:t>. Tento příkaz </a:t>
            </a:r>
            <a:r>
              <a:rPr lang="cs-CZ" sz="1200" b="0" i="0" kern="1200" dirty="0" err="1">
                <a:solidFill>
                  <a:schemeClr val="tx1"/>
                </a:solidFill>
                <a:effectLst/>
                <a:latin typeface="+mn-lt"/>
                <a:ea typeface="+mn-ea"/>
                <a:cs typeface="+mn-cs"/>
              </a:rPr>
              <a:t>narozdíl</a:t>
            </a:r>
            <a:r>
              <a:rPr lang="cs-CZ" sz="1200" b="0" i="0" kern="1200" dirty="0">
                <a:solidFill>
                  <a:schemeClr val="tx1"/>
                </a:solidFill>
                <a:effectLst/>
                <a:latin typeface="+mn-lt"/>
                <a:ea typeface="+mn-ea"/>
                <a:cs typeface="+mn-cs"/>
              </a:rPr>
              <a:t> od předchozího příkazu </a:t>
            </a:r>
            <a:r>
              <a:rPr lang="cs-CZ" dirty="0" err="1"/>
              <a:t>ps</a:t>
            </a:r>
            <a:r>
              <a:rPr lang="cs-CZ" sz="1200" b="0" i="0" kern="1200" dirty="0">
                <a:solidFill>
                  <a:schemeClr val="tx1"/>
                </a:solidFill>
                <a:effectLst/>
                <a:latin typeface="+mn-lt"/>
                <a:ea typeface="+mn-ea"/>
                <a:cs typeface="+mn-cs"/>
              </a:rPr>
              <a:t> nevypisuje pouze výpis aktuálního stavu procesů v systému, ale dokáže tento výpis dynamicky po určitých časových intervalech měnit. Díky tomu můžeme v reálném čase sledovat změny stavu procesů, jejich "boj" o procesor, aktuální velikost paměti, které procesy alokují a spoustu dalších užitečných informací. Defaultní časový interval změny výpisu je nastaven na 5 sekund, lze jej však změnit pomocí parametru </a:t>
            </a:r>
            <a:r>
              <a:rPr lang="cs-CZ" dirty="0"/>
              <a:t>-d</a:t>
            </a:r>
            <a:r>
              <a:rPr lang="cs-CZ" sz="1200" b="0" i="0" kern="1200" dirty="0">
                <a:solidFill>
                  <a:schemeClr val="tx1"/>
                </a:solidFill>
                <a:effectLst/>
                <a:latin typeface="+mn-lt"/>
                <a:ea typeface="+mn-ea"/>
                <a:cs typeface="+mn-cs"/>
              </a:rPr>
              <a:t>. Pozor na to, že samotný proces </a:t>
            </a:r>
            <a:r>
              <a:rPr lang="cs-CZ" dirty="0"/>
              <a:t>top</a:t>
            </a:r>
            <a:r>
              <a:rPr lang="cs-CZ" sz="1200" b="0" i="0" kern="1200" dirty="0">
                <a:solidFill>
                  <a:schemeClr val="tx1"/>
                </a:solidFill>
                <a:effectLst/>
                <a:latin typeface="+mn-lt"/>
                <a:ea typeface="+mn-ea"/>
                <a:cs typeface="+mn-cs"/>
              </a:rPr>
              <a:t> se bude objevovat v horní části jeho výpisu, protože je poměrně náročný na systémové prostředky a zmenšení intervalu výpisu bude náročnost na systémové prostředky ještě zvyšovat.</a:t>
            </a:r>
          </a:p>
          <a:p>
            <a:r>
              <a:rPr lang="en-US" dirty="0"/>
              <a:t>-----</a:t>
            </a:r>
          </a:p>
          <a:p>
            <a:r>
              <a:rPr lang="en-US" sz="1200" b="1" i="0" kern="1200" dirty="0">
                <a:solidFill>
                  <a:schemeClr val="tx1"/>
                </a:solidFill>
                <a:effectLst/>
                <a:latin typeface="+mn-lt"/>
                <a:ea typeface="+mn-ea"/>
                <a:cs typeface="+mn-cs"/>
              </a:rPr>
              <a:t>Ps</a:t>
            </a:r>
            <a:r>
              <a:rPr lang="en-US" sz="1200" b="0" i="0" kern="1200" baseline="0" dirty="0">
                <a:solidFill>
                  <a:schemeClr val="tx1"/>
                </a:solidFill>
                <a:effectLst/>
                <a:latin typeface="+mn-lt"/>
                <a:ea typeface="+mn-ea"/>
                <a:cs typeface="+mn-cs"/>
              </a:rPr>
              <a:t>: </a:t>
            </a:r>
            <a:r>
              <a:rPr lang="cs-CZ" sz="1200" b="0" i="0" kern="1200" dirty="0">
                <a:solidFill>
                  <a:schemeClr val="tx1"/>
                </a:solidFill>
                <a:effectLst/>
                <a:latin typeface="+mn-lt"/>
                <a:ea typeface="+mn-ea"/>
                <a:cs typeface="+mn-cs"/>
              </a:rPr>
              <a:t>Začněme příkazem, který nám podá informaci o procesech, které jsou v systému (úmyslně se vyhýbám spojení "běží v systému"), protože jak uvidíte sami, nemusí tomu tak být. Příkaz pro výpis procesů v systému se nazývá </a:t>
            </a:r>
            <a:r>
              <a:rPr lang="cs-CZ" dirty="0" err="1"/>
              <a:t>ps</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process</a:t>
            </a:r>
            <a:r>
              <a:rPr lang="cs-CZ" sz="1200" b="0" i="0" kern="1200" dirty="0">
                <a:solidFill>
                  <a:schemeClr val="tx1"/>
                </a:solidFill>
                <a:effectLst/>
                <a:latin typeface="+mn-lt"/>
                <a:ea typeface="+mn-ea"/>
                <a:cs typeface="+mn-cs"/>
              </a:rPr>
              <a:t> status).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Příkaz </a:t>
            </a:r>
            <a:r>
              <a:rPr lang="cs-CZ" dirty="0" err="1"/>
              <a:t>ps</a:t>
            </a:r>
            <a:r>
              <a:rPr lang="cs-CZ" sz="1200" b="0" i="0" kern="1200" dirty="0">
                <a:solidFill>
                  <a:schemeClr val="tx1"/>
                </a:solidFill>
                <a:effectLst/>
                <a:latin typeface="+mn-lt"/>
                <a:ea typeface="+mn-ea"/>
                <a:cs typeface="+mn-cs"/>
              </a:rPr>
              <a:t> bez parametrů vypíše pouze procesy uživatele, který tento příkaz spustil a pouze ty procesy, které byly spuštěny ze stejného terminálu jako samotný příkaz </a:t>
            </a:r>
            <a:r>
              <a:rPr lang="cs-CZ" dirty="0" err="1"/>
              <a:t>ps</a:t>
            </a:r>
            <a:r>
              <a:rPr lang="cs-CZ"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Chceme-li vypsat všechny procesy běžící v systému, tak použijeme následující parametry:</a:t>
            </a:r>
            <a:endParaRPr lang="en-US" sz="1200" b="0" i="0" kern="1200" dirty="0">
              <a:solidFill>
                <a:schemeClr val="tx1"/>
              </a:solidFill>
              <a:effectLst/>
              <a:latin typeface="+mn-lt"/>
              <a:ea typeface="+mn-ea"/>
              <a:cs typeface="+mn-cs"/>
            </a:endParaRPr>
          </a:p>
          <a:p>
            <a:r>
              <a:rPr lang="cs-CZ" dirty="0" err="1"/>
              <a:t>ps</a:t>
            </a:r>
            <a:r>
              <a:rPr lang="cs-CZ" dirty="0"/>
              <a:t> </a:t>
            </a:r>
            <a:r>
              <a:rPr lang="cs-CZ" dirty="0" err="1"/>
              <a:t>ax</a:t>
            </a:r>
            <a:endParaRPr lang="en-US" dirty="0"/>
          </a:p>
          <a:p>
            <a:r>
              <a:rPr lang="cs-CZ" sz="1200" b="0" i="0" kern="1200" dirty="0">
                <a:solidFill>
                  <a:schemeClr val="tx1"/>
                </a:solidFill>
                <a:effectLst/>
                <a:latin typeface="+mn-lt"/>
                <a:ea typeface="+mn-ea"/>
                <a:cs typeface="+mn-cs"/>
              </a:rPr>
              <a:t>Asi budete mít tento výpis podstatně delší, každopádně je z něj dobře patrné, že pracuji v editoru </a:t>
            </a:r>
            <a:r>
              <a:rPr lang="cs-CZ" dirty="0" err="1"/>
              <a:t>vim</a:t>
            </a:r>
            <a:r>
              <a:rPr lang="cs-CZ" sz="1200" b="0" i="0" kern="1200" dirty="0">
                <a:solidFill>
                  <a:schemeClr val="tx1"/>
                </a:solidFill>
                <a:effectLst/>
                <a:latin typeface="+mn-lt"/>
                <a:ea typeface="+mn-ea"/>
                <a:cs typeface="+mn-cs"/>
              </a:rPr>
              <a:t> na tomto souboru, který jsem si pracovně nazval </a:t>
            </a:r>
            <a:r>
              <a:rPr lang="cs-CZ" dirty="0"/>
              <a:t>bash_proces.txt</a:t>
            </a:r>
            <a:r>
              <a:rPr lang="cs-CZ" sz="1200" b="0" i="0" kern="1200" dirty="0">
                <a:solidFill>
                  <a:schemeClr val="tx1"/>
                </a:solidFill>
                <a:effectLst/>
                <a:latin typeface="+mn-lt"/>
                <a:ea typeface="+mn-ea"/>
                <a:cs typeface="+mn-cs"/>
              </a:rPr>
              <a:t>. Také můžete vidět, že na posledním místě je právě mnou spuštěný proces </a:t>
            </a:r>
            <a:r>
              <a:rPr lang="cs-CZ" dirty="0" err="1"/>
              <a:t>ps</a:t>
            </a:r>
            <a:r>
              <a:rPr lang="cs-CZ" dirty="0"/>
              <a:t> </a:t>
            </a:r>
            <a:r>
              <a:rPr lang="cs-CZ" dirty="0" err="1"/>
              <a:t>ax</a:t>
            </a:r>
            <a:r>
              <a:rPr lang="cs-CZ" sz="1200" b="0" i="0" kern="1200" dirty="0">
                <a:solidFill>
                  <a:schemeClr val="tx1"/>
                </a:solidFill>
                <a:effectLst/>
                <a:latin typeface="+mn-lt"/>
                <a:ea typeface="+mn-ea"/>
                <a:cs typeface="+mn-cs"/>
              </a:rPr>
              <a:t>. Možná vás trochu mate ten druhý </a:t>
            </a:r>
            <a:r>
              <a:rPr lang="cs-CZ" sz="1200" b="0" i="0" kern="1200" dirty="0" err="1">
                <a:solidFill>
                  <a:schemeClr val="tx1"/>
                </a:solidFill>
                <a:effectLst/>
                <a:latin typeface="+mn-lt"/>
                <a:ea typeface="+mn-ea"/>
                <a:cs typeface="+mn-cs"/>
              </a:rPr>
              <a:t>bash</a:t>
            </a:r>
            <a:r>
              <a:rPr lang="cs-CZ" sz="1200" b="0" i="0" kern="1200" dirty="0">
                <a:solidFill>
                  <a:schemeClr val="tx1"/>
                </a:solidFill>
                <a:effectLst/>
                <a:latin typeface="+mn-lt"/>
                <a:ea typeface="+mn-ea"/>
                <a:cs typeface="+mn-cs"/>
              </a:rPr>
              <a:t> spuštěný ve třetí </a:t>
            </a:r>
            <a:r>
              <a:rPr lang="cs-CZ" sz="1200" b="0" i="0" kern="1200" dirty="0" err="1">
                <a:solidFill>
                  <a:schemeClr val="tx1"/>
                </a:solidFill>
                <a:effectLst/>
                <a:latin typeface="+mn-lt"/>
                <a:ea typeface="+mn-ea"/>
                <a:cs typeface="+mn-cs"/>
              </a:rPr>
              <a:t>konsoli</a:t>
            </a:r>
            <a:r>
              <a:rPr lang="cs-CZ" sz="1200" b="0" i="0" kern="1200" dirty="0">
                <a:solidFill>
                  <a:schemeClr val="tx1"/>
                </a:solidFill>
                <a:effectLst/>
                <a:latin typeface="+mn-lt"/>
                <a:ea typeface="+mn-ea"/>
                <a:cs typeface="+mn-cs"/>
              </a:rPr>
              <a:t> - je to nově spuštěný </a:t>
            </a:r>
            <a:r>
              <a:rPr lang="cs-CZ" sz="1200" b="0" i="0" kern="1200" dirty="0" err="1">
                <a:solidFill>
                  <a:schemeClr val="tx1"/>
                </a:solidFill>
                <a:effectLst/>
                <a:latin typeface="+mn-lt"/>
                <a:ea typeface="+mn-ea"/>
                <a:cs typeface="+mn-cs"/>
              </a:rPr>
              <a:t>shell</a:t>
            </a:r>
            <a:r>
              <a:rPr lang="cs-CZ" sz="1200" b="0" i="0" kern="1200" dirty="0">
                <a:solidFill>
                  <a:schemeClr val="tx1"/>
                </a:solidFill>
                <a:effectLst/>
                <a:latin typeface="+mn-lt"/>
                <a:ea typeface="+mn-ea"/>
                <a:cs typeface="+mn-cs"/>
              </a:rPr>
              <a:t> uživatele </a:t>
            </a:r>
            <a:r>
              <a:rPr lang="cs-CZ" dirty="0" err="1"/>
              <a:t>root</a:t>
            </a:r>
            <a:r>
              <a:rPr lang="cs-CZ" sz="1200" b="0" i="0" kern="1200" dirty="0">
                <a:solidFill>
                  <a:schemeClr val="tx1"/>
                </a:solidFill>
                <a:effectLst/>
                <a:latin typeface="+mn-lt"/>
                <a:ea typeface="+mn-ea"/>
                <a:cs typeface="+mn-cs"/>
              </a:rPr>
              <a:t>, protože jsem se v této </a:t>
            </a:r>
            <a:r>
              <a:rPr lang="cs-CZ" sz="1200" b="0" i="0" kern="1200" dirty="0" err="1">
                <a:solidFill>
                  <a:schemeClr val="tx1"/>
                </a:solidFill>
                <a:effectLst/>
                <a:latin typeface="+mn-lt"/>
                <a:ea typeface="+mn-ea"/>
                <a:cs typeface="+mn-cs"/>
              </a:rPr>
              <a:t>konsoli</a:t>
            </a:r>
            <a:r>
              <a:rPr lang="cs-CZ" sz="1200" b="0" i="0" kern="1200" dirty="0">
                <a:solidFill>
                  <a:schemeClr val="tx1"/>
                </a:solidFill>
                <a:effectLst/>
                <a:latin typeface="+mn-lt"/>
                <a:ea typeface="+mn-ea"/>
                <a:cs typeface="+mn-cs"/>
              </a:rPr>
              <a:t> přihlásil jako normální uživatel a potom jsem spustil příkaz </a:t>
            </a:r>
            <a:r>
              <a:rPr lang="cs-CZ" dirty="0" err="1"/>
              <a:t>su</a:t>
            </a:r>
            <a:r>
              <a:rPr lang="cs-CZ" sz="1200" b="0" i="0" kern="1200" dirty="0">
                <a:solidFill>
                  <a:schemeClr val="tx1"/>
                </a:solidFill>
                <a:effectLst/>
                <a:latin typeface="+mn-lt"/>
                <a:ea typeface="+mn-ea"/>
                <a:cs typeface="+mn-cs"/>
              </a:rPr>
              <a:t>.</a:t>
            </a:r>
            <a:endParaRPr lang="en-US" dirty="0"/>
          </a:p>
          <a:p>
            <a:endParaRPr lang="en-US" dirty="0"/>
          </a:p>
          <a:p>
            <a:endParaRPr lang="cs-CZ" dirty="0"/>
          </a:p>
        </p:txBody>
      </p:sp>
      <p:sp>
        <p:nvSpPr>
          <p:cNvPr id="4" name="Zástupný symbol pro číslo snímku 3"/>
          <p:cNvSpPr>
            <a:spLocks noGrp="1"/>
          </p:cNvSpPr>
          <p:nvPr>
            <p:ph type="sldNum" sz="quarter" idx="10"/>
          </p:nvPr>
        </p:nvSpPr>
        <p:spPr/>
        <p:txBody>
          <a:bodyPr/>
          <a:lstStyle/>
          <a:p>
            <a:fld id="{220F9CF4-E9C6-4551-8877-CCE6A6B70C51}" type="slidenum">
              <a:rPr lang="cs-CZ" smtClean="0"/>
              <a:t>47</a:t>
            </a:fld>
            <a:endParaRPr lang="cs-CZ"/>
          </a:p>
        </p:txBody>
      </p:sp>
    </p:spTree>
    <p:extLst>
      <p:ext uri="{BB962C8B-B14F-4D97-AF65-F5344CB8AC3E}">
        <p14:creationId xmlns:p14="http://schemas.microsoft.com/office/powerpoint/2010/main" val="1709207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a:solidFill>
                  <a:schemeClr val="tx1"/>
                </a:solidFill>
                <a:effectLst/>
                <a:latin typeface="+mn-lt"/>
                <a:ea typeface="+mn-ea"/>
                <a:cs typeface="+mn-cs"/>
              </a:rPr>
              <a:t>Ps</a:t>
            </a:r>
            <a:r>
              <a:rPr lang="cs-CZ" sz="1200" b="0" i="0" kern="1200" dirty="0">
                <a:solidFill>
                  <a:schemeClr val="tx1"/>
                </a:solidFill>
                <a:effectLst/>
                <a:latin typeface="+mn-lt"/>
                <a:ea typeface="+mn-ea"/>
                <a:cs typeface="+mn-cs"/>
              </a:rPr>
              <a:t> -o </a:t>
            </a:r>
            <a:r>
              <a:rPr lang="cs-CZ" sz="1200" b="0" i="0" kern="1200" dirty="0" err="1">
                <a:solidFill>
                  <a:schemeClr val="tx1"/>
                </a:solidFill>
                <a:effectLst/>
                <a:latin typeface="+mn-lt"/>
                <a:ea typeface="+mn-ea"/>
                <a:cs typeface="+mn-cs"/>
              </a:rPr>
              <a:t>pri</a:t>
            </a:r>
            <a:r>
              <a:rPr lang="cs-CZ" sz="1200" b="0"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&lt;</a:t>
            </a:r>
            <a:r>
              <a:rPr lang="cs-CZ" sz="1200" b="0" i="0" kern="1200" baseline="0" dirty="0" err="1">
                <a:solidFill>
                  <a:schemeClr val="tx1"/>
                </a:solidFill>
                <a:effectLst/>
                <a:latin typeface="+mn-lt"/>
                <a:ea typeface="+mn-ea"/>
                <a:cs typeface="+mn-cs"/>
              </a:rPr>
              <a:t>pid</a:t>
            </a:r>
            <a:r>
              <a:rPr lang="en-US" sz="1200" b="0" i="0" kern="1200" baseline="0" dirty="0">
                <a:solidFill>
                  <a:schemeClr val="tx1"/>
                </a:solidFill>
                <a:effectLst/>
                <a:latin typeface="+mn-lt"/>
                <a:ea typeface="+mn-ea"/>
                <a:cs typeface="+mn-cs"/>
              </a:rPr>
              <a:t>&gt;</a:t>
            </a:r>
            <a:endParaRPr lang="cs-CZ" sz="1200" b="0" i="0" kern="1200" dirty="0">
              <a:solidFill>
                <a:schemeClr val="tx1"/>
              </a:solidFill>
              <a:effectLst/>
              <a:latin typeface="+mn-lt"/>
              <a:ea typeface="+mn-ea"/>
              <a:cs typeface="+mn-cs"/>
            </a:endParaRPr>
          </a:p>
          <a:p>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Dalším příkazem, který si v tomto díle osvětlíme a který úzce souvisí se správou procesů bude příkaz sloužící ke změně priority daného procesu. Jedná se o příkaz nice.</a:t>
            </a:r>
          </a:p>
          <a:p>
            <a:r>
              <a:rPr lang="cs-CZ" sz="1200" b="0" i="0" kern="1200" dirty="0">
                <a:solidFill>
                  <a:schemeClr val="tx1"/>
                </a:solidFill>
                <a:effectLst/>
                <a:latin typeface="+mn-lt"/>
                <a:ea typeface="+mn-ea"/>
                <a:cs typeface="+mn-cs"/>
              </a:rPr>
              <a:t>Jistě si ještě vzpomenete na můj úvodní stručný popis boje jednotlivých procesů o systémové prostředky. Linux nám dává neomezené možnosti a proto můžeme tento boj částečně ovlivnit i my.</a:t>
            </a:r>
          </a:p>
          <a:p>
            <a:r>
              <a:rPr lang="cs-CZ" sz="1200" b="0" i="0" kern="1200" dirty="0">
                <a:solidFill>
                  <a:schemeClr val="tx1"/>
                </a:solidFill>
                <a:effectLst/>
                <a:latin typeface="+mn-lt"/>
                <a:ea typeface="+mn-ea"/>
                <a:cs typeface="+mn-cs"/>
              </a:rPr>
              <a:t>Pomocí příkazu nice můžeme jako běžný uživatel měnit prioritu námi spouštěných procesů a to v rozsahu od 0do +19. Jako běžný uživatel můžeme tedy prioritu pouze snižovat od původní hodnoty (obvykle hodnota 0), kterou mimo jiné zjistíme příkazem nice bez parametru.</a:t>
            </a:r>
          </a:p>
          <a:p>
            <a:r>
              <a:rPr lang="cs-CZ" sz="1200" b="0" i="0" kern="1200" dirty="0">
                <a:solidFill>
                  <a:schemeClr val="tx1"/>
                </a:solidFill>
                <a:effectLst/>
                <a:latin typeface="+mn-lt"/>
                <a:ea typeface="+mn-ea"/>
                <a:cs typeface="+mn-cs"/>
              </a:rPr>
              <a:t>Jako uživatel </a:t>
            </a:r>
            <a:r>
              <a:rPr lang="cs-CZ" sz="1200" b="0" i="0" kern="1200" dirty="0" err="1">
                <a:solidFill>
                  <a:schemeClr val="tx1"/>
                </a:solidFill>
                <a:effectLst/>
                <a:latin typeface="+mn-lt"/>
                <a:ea typeface="+mn-ea"/>
                <a:cs typeface="+mn-cs"/>
              </a:rPr>
              <a:t>root</a:t>
            </a:r>
            <a:r>
              <a:rPr lang="cs-CZ" sz="1200" b="0" i="0" kern="1200" dirty="0">
                <a:solidFill>
                  <a:schemeClr val="tx1"/>
                </a:solidFill>
                <a:effectLst/>
                <a:latin typeface="+mn-lt"/>
                <a:ea typeface="+mn-ea"/>
                <a:cs typeface="+mn-cs"/>
              </a:rPr>
              <a:t> můžeme prioritu jednotlivých procesů jak snižovat, tak i zvyšovat a to v rozmezí hodnot -20(nejvyšší priorita) až +19 (nejnižší priorita).</a:t>
            </a:r>
          </a:p>
          <a:p>
            <a:r>
              <a:rPr lang="cs-CZ" sz="1200" b="0" i="0" kern="1200" dirty="0">
                <a:solidFill>
                  <a:schemeClr val="tx1"/>
                </a:solidFill>
                <a:effectLst/>
                <a:latin typeface="+mn-lt"/>
                <a:ea typeface="+mn-ea"/>
                <a:cs typeface="+mn-cs"/>
              </a:rPr>
              <a:t>Příkaz pro snížení priority u procesu </a:t>
            </a:r>
            <a:r>
              <a:rPr lang="cs-CZ" sz="1200" b="0" i="0" kern="1200" dirty="0" err="1">
                <a:solidFill>
                  <a:schemeClr val="tx1"/>
                </a:solidFill>
                <a:effectLst/>
                <a:latin typeface="+mn-lt"/>
                <a:ea typeface="+mn-ea"/>
                <a:cs typeface="+mn-cs"/>
              </a:rPr>
              <a:t>rm</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rf</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big_folder</a:t>
            </a:r>
            <a:r>
              <a:rPr lang="cs-CZ" sz="1200" b="0" i="0" kern="1200" dirty="0">
                <a:solidFill>
                  <a:schemeClr val="tx1"/>
                </a:solidFill>
                <a:effectLst/>
                <a:latin typeface="+mn-lt"/>
                <a:ea typeface="+mn-ea"/>
                <a:cs typeface="+mn-cs"/>
              </a:rPr>
              <a:t> bude tedy vypadat následovně</a:t>
            </a:r>
          </a:p>
          <a:p>
            <a:r>
              <a:rPr lang="cs-CZ" sz="1200" b="0" i="0" kern="1200" dirty="0">
                <a:solidFill>
                  <a:schemeClr val="tx1"/>
                </a:solidFill>
                <a:effectLst/>
                <a:latin typeface="+mn-lt"/>
                <a:ea typeface="+mn-ea"/>
                <a:cs typeface="+mn-cs"/>
              </a:rPr>
              <a:t>nice -10 </a:t>
            </a:r>
            <a:r>
              <a:rPr lang="cs-CZ" sz="1200" b="0" i="0" kern="1200" dirty="0" err="1">
                <a:solidFill>
                  <a:schemeClr val="tx1"/>
                </a:solidFill>
                <a:effectLst/>
                <a:latin typeface="+mn-lt"/>
                <a:ea typeface="+mn-ea"/>
                <a:cs typeface="+mn-cs"/>
              </a:rPr>
              <a:t>rm</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rf</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big_folder</a:t>
            </a:r>
            <a:r>
              <a:rPr lang="cs-CZ" sz="1200" b="0" i="0" kern="1200" dirty="0">
                <a:solidFill>
                  <a:schemeClr val="tx1"/>
                </a:solidFill>
                <a:effectLst/>
                <a:latin typeface="+mn-lt"/>
                <a:ea typeface="+mn-ea"/>
                <a:cs typeface="+mn-cs"/>
              </a:rPr>
              <a:t> </a:t>
            </a:r>
          </a:p>
          <a:p>
            <a:r>
              <a:rPr lang="cs-CZ" sz="1200" b="0" i="0" kern="1200" dirty="0">
                <a:solidFill>
                  <a:schemeClr val="tx1"/>
                </a:solidFill>
                <a:effectLst/>
                <a:latin typeface="+mn-lt"/>
                <a:ea typeface="+mn-ea"/>
                <a:cs typeface="+mn-cs"/>
              </a:rPr>
              <a:t>Zvýšení priority vypadá následovně</a:t>
            </a:r>
          </a:p>
          <a:p>
            <a:r>
              <a:rPr lang="cs-CZ" sz="1200" b="0" i="0" kern="1200" dirty="0">
                <a:solidFill>
                  <a:schemeClr val="tx1"/>
                </a:solidFill>
                <a:effectLst/>
                <a:latin typeface="+mn-lt"/>
                <a:ea typeface="+mn-ea"/>
                <a:cs typeface="+mn-cs"/>
              </a:rPr>
              <a:t>nice --10 </a:t>
            </a:r>
            <a:r>
              <a:rPr lang="cs-CZ" sz="1200" b="0" i="0" kern="1200" dirty="0" err="1">
                <a:solidFill>
                  <a:schemeClr val="tx1"/>
                </a:solidFill>
                <a:effectLst/>
                <a:latin typeface="+mn-lt"/>
                <a:ea typeface="+mn-ea"/>
                <a:cs typeface="+mn-cs"/>
              </a:rPr>
              <a:t>rm</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rf</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big_folder</a:t>
            </a:r>
            <a:r>
              <a:rPr lang="cs-CZ" sz="1200" b="0" i="0" kern="1200" dirty="0">
                <a:solidFill>
                  <a:schemeClr val="tx1"/>
                </a:solidFill>
                <a:effectLst/>
                <a:latin typeface="+mn-lt"/>
                <a:ea typeface="+mn-ea"/>
                <a:cs typeface="+mn-cs"/>
              </a:rPr>
              <a:t> </a:t>
            </a:r>
          </a:p>
          <a:p>
            <a:r>
              <a:rPr lang="cs-CZ" sz="1200" b="0" i="0" kern="1200" dirty="0">
                <a:solidFill>
                  <a:schemeClr val="tx1"/>
                </a:solidFill>
                <a:effectLst/>
                <a:latin typeface="+mn-lt"/>
                <a:ea typeface="+mn-ea"/>
                <a:cs typeface="+mn-cs"/>
              </a:rPr>
              <a:t>nebo také</a:t>
            </a:r>
          </a:p>
          <a:p>
            <a:r>
              <a:rPr lang="cs-CZ" sz="1200" b="0" i="0" kern="1200" dirty="0">
                <a:solidFill>
                  <a:schemeClr val="tx1"/>
                </a:solidFill>
                <a:effectLst/>
                <a:latin typeface="+mn-lt"/>
                <a:ea typeface="+mn-ea"/>
                <a:cs typeface="+mn-cs"/>
              </a:rPr>
              <a:t>nice -n -10 </a:t>
            </a:r>
            <a:r>
              <a:rPr lang="cs-CZ" sz="1200" b="0" i="0" kern="1200" dirty="0" err="1">
                <a:solidFill>
                  <a:schemeClr val="tx1"/>
                </a:solidFill>
                <a:effectLst/>
                <a:latin typeface="+mn-lt"/>
                <a:ea typeface="+mn-ea"/>
                <a:cs typeface="+mn-cs"/>
              </a:rPr>
              <a:t>rm</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rf</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big_folder</a:t>
            </a:r>
            <a:r>
              <a:rPr lang="cs-CZ" sz="1200" b="0" i="0" kern="1200" dirty="0">
                <a:solidFill>
                  <a:schemeClr val="tx1"/>
                </a:solidFill>
                <a:effectLst/>
                <a:latin typeface="+mn-lt"/>
                <a:ea typeface="+mn-ea"/>
                <a:cs typeface="+mn-cs"/>
              </a:rPr>
              <a:t> </a:t>
            </a:r>
          </a:p>
          <a:p>
            <a:r>
              <a:rPr lang="cs-CZ" sz="1200" b="0" i="0" kern="1200" dirty="0">
                <a:solidFill>
                  <a:schemeClr val="tx1"/>
                </a:solidFill>
                <a:effectLst/>
                <a:latin typeface="+mn-lt"/>
                <a:ea typeface="+mn-ea"/>
                <a:cs typeface="+mn-cs"/>
              </a:rPr>
              <a:t>Prioritu je výhodné snižovat zejména u operací, které využívají čtení či zápis na disk, tedy například při vyhledávání souborů v celém souborovém systému nebo při zálohování. Ještě bych měl dodat, že </a:t>
            </a:r>
            <a:r>
              <a:rPr lang="cs-CZ" sz="1200" b="0" i="0" kern="1200" dirty="0" err="1">
                <a:solidFill>
                  <a:schemeClr val="tx1"/>
                </a:solidFill>
                <a:effectLst/>
                <a:latin typeface="+mn-lt"/>
                <a:ea typeface="+mn-ea"/>
                <a:cs typeface="+mn-cs"/>
              </a:rPr>
              <a:t>příkazemnice</a:t>
            </a:r>
            <a:r>
              <a:rPr lang="cs-CZ" sz="1200" b="0" i="0" kern="1200" dirty="0">
                <a:solidFill>
                  <a:schemeClr val="tx1"/>
                </a:solidFill>
                <a:effectLst/>
                <a:latin typeface="+mn-lt"/>
                <a:ea typeface="+mn-ea"/>
                <a:cs typeface="+mn-cs"/>
              </a:rPr>
              <a:t> můžeme měnit prioritu pouze u spouštěného procesu, nikoliv u již běžícího procesu v systému.</a:t>
            </a:r>
          </a:p>
          <a:p>
            <a:r>
              <a:rPr lang="cs-CZ" sz="1200" b="0" i="0" kern="1200" dirty="0">
                <a:solidFill>
                  <a:schemeClr val="tx1"/>
                </a:solidFill>
                <a:effectLst/>
                <a:latin typeface="+mn-lt"/>
                <a:ea typeface="+mn-ea"/>
                <a:cs typeface="+mn-cs"/>
              </a:rPr>
              <a:t>Pro změnu priority procesu běžícího v systému slouží příkaz </a:t>
            </a:r>
            <a:r>
              <a:rPr lang="cs-CZ" sz="1200" b="0" i="0" kern="1200" dirty="0" err="1">
                <a:solidFill>
                  <a:schemeClr val="tx1"/>
                </a:solidFill>
                <a:effectLst/>
                <a:latin typeface="+mn-lt"/>
                <a:ea typeface="+mn-ea"/>
                <a:cs typeface="+mn-cs"/>
              </a:rPr>
              <a:t>renice</a:t>
            </a:r>
            <a:r>
              <a:rPr lang="cs-CZ" sz="1200" b="0" i="0" kern="1200" dirty="0">
                <a:solidFill>
                  <a:schemeClr val="tx1"/>
                </a:solidFill>
                <a:effectLst/>
                <a:latin typeface="+mn-lt"/>
                <a:ea typeface="+mn-ea"/>
                <a:cs typeface="+mn-cs"/>
              </a:rPr>
              <a:t>. Lze jím měnit priorita procesu (či více procesů najednou) na základě PID procesu, nebo na základě vlastníka procesu či skupinového vlastníka procesu. Běžný uživatel může měnit prioritu pouze svých procesů a navíc může prioritu pouze snižovat stejně jako tomu bylo u příkazu nice.</a:t>
            </a:r>
          </a:p>
          <a:p>
            <a:r>
              <a:rPr lang="cs-CZ" sz="1200" b="0" i="0" kern="1200" dirty="0" err="1">
                <a:solidFill>
                  <a:schemeClr val="tx1"/>
                </a:solidFill>
                <a:effectLst/>
                <a:latin typeface="+mn-lt"/>
                <a:ea typeface="+mn-ea"/>
                <a:cs typeface="+mn-cs"/>
              </a:rPr>
              <a:t>renice</a:t>
            </a:r>
            <a:r>
              <a:rPr lang="cs-CZ" sz="1200" b="0" i="0" kern="1200" dirty="0">
                <a:solidFill>
                  <a:schemeClr val="tx1"/>
                </a:solidFill>
                <a:effectLst/>
                <a:latin typeface="+mn-lt"/>
                <a:ea typeface="+mn-ea"/>
                <a:cs typeface="+mn-cs"/>
              </a:rPr>
              <a:t> +10 272 272: </a:t>
            </a:r>
            <a:r>
              <a:rPr lang="cs-CZ" sz="1200" b="0" i="0" kern="1200" dirty="0" err="1">
                <a:solidFill>
                  <a:schemeClr val="tx1"/>
                </a:solidFill>
                <a:effectLst/>
                <a:latin typeface="+mn-lt"/>
                <a:ea typeface="+mn-ea"/>
                <a:cs typeface="+mn-cs"/>
              </a:rPr>
              <a:t>old</a:t>
            </a:r>
            <a:r>
              <a:rPr lang="cs-CZ" sz="1200" b="0" i="0" kern="1200" dirty="0">
                <a:solidFill>
                  <a:schemeClr val="tx1"/>
                </a:solidFill>
                <a:effectLst/>
                <a:latin typeface="+mn-lt"/>
                <a:ea typeface="+mn-ea"/>
                <a:cs typeface="+mn-cs"/>
              </a:rPr>
              <a:t> priority 0, </a:t>
            </a:r>
            <a:r>
              <a:rPr lang="cs-CZ" sz="1200" b="0" i="0" kern="1200" dirty="0" err="1">
                <a:solidFill>
                  <a:schemeClr val="tx1"/>
                </a:solidFill>
                <a:effectLst/>
                <a:latin typeface="+mn-lt"/>
                <a:ea typeface="+mn-ea"/>
                <a:cs typeface="+mn-cs"/>
              </a:rPr>
              <a:t>new</a:t>
            </a:r>
            <a:r>
              <a:rPr lang="cs-CZ" sz="1200" b="0" i="0" kern="1200" dirty="0">
                <a:solidFill>
                  <a:schemeClr val="tx1"/>
                </a:solidFill>
                <a:effectLst/>
                <a:latin typeface="+mn-lt"/>
                <a:ea typeface="+mn-ea"/>
                <a:cs typeface="+mn-cs"/>
              </a:rPr>
              <a:t> priority 10 </a:t>
            </a:r>
          </a:p>
          <a:p>
            <a:r>
              <a:rPr lang="cs-CZ" sz="1200" b="0" i="0" kern="1200" dirty="0">
                <a:solidFill>
                  <a:schemeClr val="tx1"/>
                </a:solidFill>
                <a:effectLst/>
                <a:latin typeface="+mn-lt"/>
                <a:ea typeface="+mn-ea"/>
                <a:cs typeface="+mn-cs"/>
              </a:rPr>
              <a:t>Tímto jsem snížil prioritu u procesu </a:t>
            </a:r>
            <a:r>
              <a:rPr lang="cs-CZ" sz="1200" b="0" i="0" kern="1200" dirty="0" err="1">
                <a:solidFill>
                  <a:schemeClr val="tx1"/>
                </a:solidFill>
                <a:effectLst/>
                <a:latin typeface="+mn-lt"/>
                <a:ea typeface="+mn-ea"/>
                <a:cs typeface="+mn-cs"/>
              </a:rPr>
              <a:t>vim</a:t>
            </a:r>
            <a:r>
              <a:rPr lang="cs-CZ" sz="1200" b="0" i="0" kern="1200" dirty="0">
                <a:solidFill>
                  <a:schemeClr val="tx1"/>
                </a:solidFill>
                <a:effectLst/>
                <a:latin typeface="+mn-lt"/>
                <a:ea typeface="+mn-ea"/>
                <a:cs typeface="+mn-cs"/>
              </a:rPr>
              <a:t> bash_proces.txt.</a:t>
            </a:r>
          </a:p>
          <a:p>
            <a:endParaRPr lang="cs-CZ" dirty="0"/>
          </a:p>
        </p:txBody>
      </p:sp>
      <p:sp>
        <p:nvSpPr>
          <p:cNvPr id="4" name="Zástupný symbol pro číslo snímku 3"/>
          <p:cNvSpPr>
            <a:spLocks noGrp="1"/>
          </p:cNvSpPr>
          <p:nvPr>
            <p:ph type="sldNum" sz="quarter" idx="10"/>
          </p:nvPr>
        </p:nvSpPr>
        <p:spPr/>
        <p:txBody>
          <a:bodyPr/>
          <a:lstStyle/>
          <a:p>
            <a:fld id="{220F9CF4-E9C6-4551-8877-CCE6A6B70C51}" type="slidenum">
              <a:rPr lang="cs-CZ" smtClean="0"/>
              <a:t>48</a:t>
            </a:fld>
            <a:endParaRPr lang="cs-CZ"/>
          </a:p>
        </p:txBody>
      </p:sp>
    </p:spTree>
    <p:extLst>
      <p:ext uri="{BB962C8B-B14F-4D97-AF65-F5344CB8AC3E}">
        <p14:creationId xmlns:p14="http://schemas.microsoft.com/office/powerpoint/2010/main" val="3308934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a:t>P</a:t>
            </a:r>
            <a:r>
              <a:rPr lang="cs-CZ" dirty="0"/>
              <a:t>ř</a:t>
            </a:r>
            <a:r>
              <a:rPr lang="en-GB" dirty="0" err="1"/>
              <a:t>idat</a:t>
            </a:r>
            <a:r>
              <a:rPr lang="en-GB" dirty="0"/>
              <a:t> </a:t>
            </a:r>
            <a:r>
              <a:rPr lang="en-GB" dirty="0" err="1"/>
              <a:t>Bootstra</a:t>
            </a:r>
            <a:r>
              <a:rPr lang="cs-CZ" dirty="0"/>
              <a:t>p?</a:t>
            </a:r>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56</a:t>
            </a:fld>
            <a:endParaRPr lang="cs-CZ"/>
          </a:p>
        </p:txBody>
      </p:sp>
    </p:spTree>
    <p:extLst>
      <p:ext uri="{BB962C8B-B14F-4D97-AF65-F5344CB8AC3E}">
        <p14:creationId xmlns:p14="http://schemas.microsoft.com/office/powerpoint/2010/main" val="2873108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IPv6 - 128 bitů</a:t>
            </a:r>
          </a:p>
          <a:p>
            <a:r>
              <a:rPr lang="cs-CZ" sz="1200" b="1" i="0" kern="1200" dirty="0">
                <a:solidFill>
                  <a:schemeClr val="tx1"/>
                </a:solidFill>
                <a:effectLst/>
                <a:latin typeface="+mn-lt"/>
                <a:ea typeface="+mn-ea"/>
                <a:cs typeface="+mn-cs"/>
              </a:rPr>
              <a:t>Příklad</a:t>
            </a:r>
          </a:p>
          <a:p>
            <a:r>
              <a:rPr lang="cs-CZ" sz="1200" b="0" i="0" kern="1200" dirty="0">
                <a:solidFill>
                  <a:schemeClr val="tx1"/>
                </a:solidFill>
                <a:effectLst/>
                <a:latin typeface="+mn-lt"/>
                <a:ea typeface="+mn-ea"/>
                <a:cs typeface="+mn-cs"/>
              </a:rPr>
              <a:t>IP adresa síťového rozhraní a maska sítě je dána zápisem 192.168.68.233/20.</a:t>
            </a:r>
          </a:p>
          <a:p>
            <a:r>
              <a:rPr lang="cs-CZ" sz="1200" b="0" i="0" kern="1200" dirty="0">
                <a:solidFill>
                  <a:schemeClr val="tx1"/>
                </a:solidFill>
                <a:effectLst/>
                <a:latin typeface="+mn-lt"/>
                <a:ea typeface="+mn-ea"/>
                <a:cs typeface="+mn-cs"/>
              </a:rPr>
              <a:t>- 20 označuje</a:t>
            </a:r>
            <a:r>
              <a:rPr lang="cs-CZ" sz="1200" b="0" i="0" kern="1200" baseline="0" dirty="0">
                <a:solidFill>
                  <a:schemeClr val="tx1"/>
                </a:solidFill>
                <a:effectLst/>
                <a:latin typeface="+mn-lt"/>
                <a:ea typeface="+mn-ea"/>
                <a:cs typeface="+mn-cs"/>
              </a:rPr>
              <a:t> délku masky sítě (počet jedniček).</a:t>
            </a:r>
            <a:br>
              <a:rPr lang="cs-CZ" sz="1200" b="0" i="0" kern="1200" dirty="0">
                <a:solidFill>
                  <a:schemeClr val="tx1"/>
                </a:solidFill>
                <a:effectLst/>
                <a:latin typeface="+mn-lt"/>
                <a:ea typeface="+mn-ea"/>
                <a:cs typeface="+mn-cs"/>
              </a:rPr>
            </a:br>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Určete číslo sítě.</a:t>
            </a:r>
          </a:p>
          <a:p>
            <a:endParaRPr lang="cs-CZ" dirty="0"/>
          </a:p>
          <a:p>
            <a:r>
              <a:rPr lang="cs-CZ" dirty="0"/>
              <a:t>IP adresa dekadicky: 192. 168. 68. 233</a:t>
            </a:r>
          </a:p>
          <a:p>
            <a:r>
              <a:rPr lang="cs-CZ" dirty="0"/>
              <a:t>IP adresa binárně: 11000000.10101000.01000100.11101001</a:t>
            </a:r>
          </a:p>
          <a:p>
            <a:r>
              <a:rPr lang="cs-CZ" dirty="0"/>
              <a:t>Maska sítě: 11111111.11111111.11110000.00000000</a:t>
            </a:r>
          </a:p>
          <a:p>
            <a:r>
              <a:rPr lang="cs-CZ" dirty="0"/>
              <a:t>Logický součin (AND):</a:t>
            </a:r>
            <a:r>
              <a:rPr lang="cs-CZ" baseline="0" dirty="0"/>
              <a:t> </a:t>
            </a:r>
            <a:r>
              <a:rPr lang="cs-CZ" dirty="0"/>
              <a:t>11000000.10101000.01000000.00000000 </a:t>
            </a:r>
          </a:p>
          <a:p>
            <a:r>
              <a:rPr lang="cs-CZ" dirty="0"/>
              <a:t>Číslo sítě (dekadicky): 192. 168. 64. 0</a:t>
            </a:r>
          </a:p>
          <a:p>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Číslo sítě je tedy 192.168.64.0.</a:t>
            </a:r>
          </a:p>
          <a:p>
            <a:endParaRPr lang="cs-CZ" sz="1200" b="0" i="0" kern="1200" dirty="0">
              <a:solidFill>
                <a:schemeClr val="tx1"/>
              </a:solidFill>
              <a:effectLst/>
              <a:latin typeface="+mn-lt"/>
              <a:ea typeface="+mn-ea"/>
              <a:cs typeface="+mn-cs"/>
            </a:endParaRPr>
          </a:p>
          <a:p>
            <a:r>
              <a:rPr lang="cs-CZ" dirty="0"/>
              <a:t>Maska binárně: 11111111.11111111.11110000.00000000 (20 bitů)</a:t>
            </a:r>
          </a:p>
          <a:p>
            <a:r>
              <a:rPr lang="cs-CZ" dirty="0"/>
              <a:t>Číslo sítě binárně: 11000000.10101000.01000000.00000000 (192.168.64.0)</a:t>
            </a:r>
          </a:p>
          <a:p>
            <a:r>
              <a:rPr lang="cs-CZ" dirty="0"/>
              <a:t>1.</a:t>
            </a:r>
            <a:r>
              <a:rPr lang="cs-CZ" baseline="0" dirty="0"/>
              <a:t> </a:t>
            </a:r>
            <a:r>
              <a:rPr lang="cs-CZ" dirty="0"/>
              <a:t>IP adresa: 11000000.10101000.01000000.00000001 (192.168.64.1 - o 1 vyšší, než číslo sítě)</a:t>
            </a:r>
          </a:p>
          <a:p>
            <a:pPr marL="0" indent="0">
              <a:buNone/>
            </a:pPr>
            <a:r>
              <a:rPr lang="cs-CZ" dirty="0"/>
              <a:t>2. IP adresa: 11000000.10101000.01000000.00000010 (192.168.64.2 - o 1 vyšší, než předchozí)</a:t>
            </a:r>
          </a:p>
          <a:p>
            <a:pPr marL="0" indent="0">
              <a:buNone/>
            </a:pPr>
            <a:r>
              <a:rPr lang="cs-CZ" dirty="0"/>
              <a:t>...</a:t>
            </a:r>
          </a:p>
          <a:p>
            <a:pPr marL="0" indent="0">
              <a:buNone/>
            </a:pPr>
            <a:r>
              <a:rPr lang="cs-CZ" dirty="0"/>
              <a:t>Předposlední IP: 11000000.10101000.01001111.11111101 (192.168.79.253 - o 2 menší, než </a:t>
            </a:r>
            <a:r>
              <a:rPr lang="cs-CZ" dirty="0" err="1"/>
              <a:t>broadcast</a:t>
            </a:r>
            <a:r>
              <a:rPr lang="cs-CZ" dirty="0"/>
              <a:t>)</a:t>
            </a:r>
          </a:p>
          <a:p>
            <a:pPr marL="0" indent="0">
              <a:buNone/>
            </a:pPr>
            <a:r>
              <a:rPr lang="cs-CZ" dirty="0"/>
              <a:t>Poslední IP: 11000000.10101000.01001111.11111110 (192.168.79.254 - o 1 menší, než </a:t>
            </a:r>
            <a:r>
              <a:rPr lang="cs-CZ" dirty="0" err="1"/>
              <a:t>broadcast</a:t>
            </a:r>
            <a:r>
              <a:rPr lang="cs-CZ" dirty="0"/>
              <a:t>) </a:t>
            </a:r>
            <a:r>
              <a:rPr lang="cs-CZ" dirty="0" err="1"/>
              <a:t>Broadcast</a:t>
            </a:r>
            <a:r>
              <a:rPr lang="cs-CZ" dirty="0"/>
              <a:t>: 11000000.10101000.01001111.11111111 (192.168.79.255)</a:t>
            </a:r>
          </a:p>
          <a:p>
            <a:pPr marL="0" indent="0">
              <a:buNone/>
            </a:pPr>
            <a:endParaRPr lang="cs-CZ" dirty="0"/>
          </a:p>
          <a:p>
            <a:r>
              <a:rPr lang="cs-CZ" sz="1200" b="0" i="0" kern="1200" dirty="0">
                <a:solidFill>
                  <a:schemeClr val="tx1"/>
                </a:solidFill>
                <a:effectLst/>
                <a:latin typeface="+mn-lt"/>
                <a:ea typeface="+mn-ea"/>
                <a:cs typeface="+mn-cs"/>
              </a:rPr>
              <a:t>Z tabulky je vidět, že:</a:t>
            </a:r>
          </a:p>
          <a:p>
            <a:r>
              <a:rPr lang="cs-CZ" sz="1200" b="0" i="0" kern="1200" dirty="0">
                <a:solidFill>
                  <a:schemeClr val="tx1"/>
                </a:solidFill>
                <a:effectLst/>
                <a:latin typeface="+mn-lt"/>
                <a:ea typeface="+mn-ea"/>
                <a:cs typeface="+mn-cs"/>
              </a:rPr>
              <a:t>192.168.64.0 – číslo sítě</a:t>
            </a:r>
          </a:p>
          <a:p>
            <a:r>
              <a:rPr lang="cs-CZ" sz="1200" b="0" i="0" kern="1200" dirty="0">
                <a:solidFill>
                  <a:schemeClr val="tx1"/>
                </a:solidFill>
                <a:effectLst/>
                <a:latin typeface="+mn-lt"/>
                <a:ea typeface="+mn-ea"/>
                <a:cs typeface="+mn-cs"/>
              </a:rPr>
              <a:t>192.168.64.1 – první použitelná IP adresa</a:t>
            </a:r>
          </a:p>
          <a:p>
            <a:r>
              <a:rPr lang="cs-CZ" sz="1200" b="0" i="0" kern="1200" dirty="0">
                <a:solidFill>
                  <a:schemeClr val="tx1"/>
                </a:solidFill>
                <a:effectLst/>
                <a:latin typeface="+mn-lt"/>
                <a:ea typeface="+mn-ea"/>
                <a:cs typeface="+mn-cs"/>
              </a:rPr>
              <a:t>192.168.79.254 – poslední použitelná IP adresa</a:t>
            </a:r>
          </a:p>
          <a:p>
            <a:r>
              <a:rPr lang="cs-CZ" sz="1200" b="0" i="0" kern="1200" dirty="0">
                <a:solidFill>
                  <a:schemeClr val="tx1"/>
                </a:solidFill>
                <a:effectLst/>
                <a:latin typeface="+mn-lt"/>
                <a:ea typeface="+mn-ea"/>
                <a:cs typeface="+mn-cs"/>
              </a:rPr>
              <a:t>192.168.79.255 – </a:t>
            </a:r>
            <a:r>
              <a:rPr lang="cs-CZ" sz="1200" b="0" i="0" u="none" strike="noStrike" kern="1200" dirty="0" err="1">
                <a:solidFill>
                  <a:schemeClr val="tx1"/>
                </a:solidFill>
                <a:effectLst/>
                <a:latin typeface="+mn-lt"/>
                <a:ea typeface="+mn-ea"/>
                <a:cs typeface="+mn-cs"/>
                <a:hlinkClick r:id="rId3" tooltip="Broadcast"/>
              </a:rPr>
              <a:t>broadcast</a:t>
            </a:r>
            <a:r>
              <a:rPr lang="cs-CZ" sz="1200" b="0" i="0" kern="1200" dirty="0">
                <a:solidFill>
                  <a:schemeClr val="tx1"/>
                </a:solidFill>
                <a:effectLst/>
                <a:latin typeface="+mn-lt"/>
                <a:ea typeface="+mn-ea"/>
                <a:cs typeface="+mn-cs"/>
              </a:rPr>
              <a:t> (na místě čísla síťového rozhraní má samé jedničky, další v pořadí by již byla mimo zadané číslo sítě)</a:t>
            </a:r>
          </a:p>
          <a:p>
            <a:r>
              <a:rPr lang="cs-CZ" sz="1200" b="0" i="0" kern="1200" dirty="0">
                <a:solidFill>
                  <a:schemeClr val="tx1"/>
                </a:solidFill>
                <a:effectLst/>
                <a:latin typeface="+mn-lt"/>
                <a:ea typeface="+mn-ea"/>
                <a:cs typeface="+mn-cs"/>
              </a:rPr>
              <a:t>počet IP adres použitelných pro síťová rozhraní je 4094 (2</a:t>
            </a:r>
            <a:r>
              <a:rPr lang="cs-CZ" sz="1200" b="0" i="0" kern="1200" baseline="30000" dirty="0">
                <a:solidFill>
                  <a:schemeClr val="tx1"/>
                </a:solidFill>
                <a:effectLst/>
                <a:latin typeface="+mn-lt"/>
                <a:ea typeface="+mn-ea"/>
                <a:cs typeface="+mn-cs"/>
              </a:rPr>
              <a:t>12</a:t>
            </a:r>
            <a:r>
              <a:rPr lang="cs-CZ" sz="1200" b="0" i="0" kern="1200" dirty="0">
                <a:solidFill>
                  <a:schemeClr val="tx1"/>
                </a:solidFill>
                <a:effectLst/>
                <a:latin typeface="+mn-lt"/>
                <a:ea typeface="+mn-ea"/>
                <a:cs typeface="+mn-cs"/>
              </a:rPr>
              <a:t> - 2), tj. 2 na mocninu počtu bitů, které jsou k dispozici pro čísla síťových rozhraní, mínus jedna pro číslo sítě a mínus druhá pro </a:t>
            </a:r>
            <a:r>
              <a:rPr lang="cs-CZ" sz="1200" b="0" i="0" kern="1200" dirty="0" err="1">
                <a:solidFill>
                  <a:schemeClr val="tx1"/>
                </a:solidFill>
                <a:effectLst/>
                <a:latin typeface="+mn-lt"/>
                <a:ea typeface="+mn-ea"/>
                <a:cs typeface="+mn-cs"/>
              </a:rPr>
              <a:t>broadcast</a:t>
            </a:r>
            <a:r>
              <a:rPr lang="cs-CZ" sz="1200" b="0" i="0" kern="1200" dirty="0">
                <a:solidFill>
                  <a:schemeClr val="tx1"/>
                </a:solidFill>
                <a:effectLst/>
                <a:latin typeface="+mn-lt"/>
                <a:ea typeface="+mn-ea"/>
                <a:cs typeface="+mn-cs"/>
              </a:rPr>
              <a:t>)</a:t>
            </a:r>
            <a:endParaRPr lang="cs-CZ" dirty="0"/>
          </a:p>
          <a:p>
            <a:pPr marL="0" indent="0">
              <a:buNone/>
            </a:pPr>
            <a:endParaRPr lang="cs-CZ" sz="1200" b="0" i="0" kern="1200" dirty="0">
              <a:solidFill>
                <a:schemeClr val="tx1"/>
              </a:solidFill>
              <a:effectLst/>
              <a:latin typeface="+mn-lt"/>
              <a:ea typeface="+mn-ea"/>
              <a:cs typeface="+mn-cs"/>
            </a:endParaRPr>
          </a:p>
          <a:p>
            <a:pPr marL="0" indent="0">
              <a:buNone/>
            </a:pPr>
            <a:endParaRPr lang="cs-CZ" sz="1200" b="0" i="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220F9CF4-E9C6-4551-8877-CCE6A6B70C51}" type="slidenum">
              <a:rPr lang="cs-CZ" smtClean="0"/>
              <a:pPr/>
              <a:t>66</a:t>
            </a:fld>
            <a:endParaRPr lang="cs-CZ"/>
          </a:p>
        </p:txBody>
      </p:sp>
    </p:spTree>
    <p:extLst>
      <p:ext uri="{BB962C8B-B14F-4D97-AF65-F5344CB8AC3E}">
        <p14:creationId xmlns:p14="http://schemas.microsoft.com/office/powerpoint/2010/main" val="2102637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Router</a:t>
            </a:r>
            <a:endParaRPr lang="cs-CZ" dirty="0"/>
          </a:p>
        </p:txBody>
      </p:sp>
      <p:sp>
        <p:nvSpPr>
          <p:cNvPr id="4" name="Zástupný symbol pro číslo snímku 3"/>
          <p:cNvSpPr>
            <a:spLocks noGrp="1"/>
          </p:cNvSpPr>
          <p:nvPr>
            <p:ph type="sldNum" sz="quarter" idx="10"/>
          </p:nvPr>
        </p:nvSpPr>
        <p:spPr/>
        <p:txBody>
          <a:bodyPr/>
          <a:lstStyle/>
          <a:p>
            <a:fld id="{220F9CF4-E9C6-4551-8877-CCE6A6B70C51}" type="slidenum">
              <a:rPr lang="cs-CZ" smtClean="0"/>
              <a:pPr/>
              <a:t>67</a:t>
            </a:fld>
            <a:endParaRPr lang="cs-CZ"/>
          </a:p>
        </p:txBody>
      </p:sp>
    </p:spTree>
    <p:extLst>
      <p:ext uri="{BB962C8B-B14F-4D97-AF65-F5344CB8AC3E}">
        <p14:creationId xmlns:p14="http://schemas.microsoft.com/office/powerpoint/2010/main" val="4162543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Ipcofing</a:t>
            </a:r>
            <a:r>
              <a:rPr lang="cs-CZ" dirty="0"/>
              <a:t> -</a:t>
            </a:r>
            <a:r>
              <a:rPr lang="cs-CZ" dirty="0" err="1"/>
              <a:t>all</a:t>
            </a:r>
            <a:endParaRPr lang="cs-CZ" dirty="0"/>
          </a:p>
          <a:p>
            <a:r>
              <a:rPr lang="cs-CZ" dirty="0"/>
              <a:t>Ping</a:t>
            </a:r>
          </a:p>
          <a:p>
            <a:r>
              <a:rPr lang="cs-CZ" dirty="0" err="1"/>
              <a:t>Traceroute</a:t>
            </a:r>
            <a:r>
              <a:rPr lang="cs-CZ" dirty="0"/>
              <a:t> / </a:t>
            </a:r>
            <a:r>
              <a:rPr lang="cs-CZ" dirty="0" err="1"/>
              <a:t>tracert</a:t>
            </a:r>
            <a:endParaRPr lang="cs-CZ" dirty="0"/>
          </a:p>
          <a:p>
            <a:endParaRPr lang="cs-CZ" dirty="0"/>
          </a:p>
        </p:txBody>
      </p:sp>
      <p:sp>
        <p:nvSpPr>
          <p:cNvPr id="4" name="Zástupný symbol pro číslo snímku 3"/>
          <p:cNvSpPr>
            <a:spLocks noGrp="1"/>
          </p:cNvSpPr>
          <p:nvPr>
            <p:ph type="sldNum" sz="quarter" idx="10"/>
          </p:nvPr>
        </p:nvSpPr>
        <p:spPr/>
        <p:txBody>
          <a:bodyPr/>
          <a:lstStyle/>
          <a:p>
            <a:fld id="{220F9CF4-E9C6-4551-8877-CCE6A6B70C51}" type="slidenum">
              <a:rPr lang="cs-CZ" smtClean="0"/>
              <a:pPr/>
              <a:t>68</a:t>
            </a:fld>
            <a:endParaRPr lang="cs-CZ"/>
          </a:p>
        </p:txBody>
      </p:sp>
    </p:spTree>
    <p:extLst>
      <p:ext uri="{BB962C8B-B14F-4D97-AF65-F5344CB8AC3E}">
        <p14:creationId xmlns:p14="http://schemas.microsoft.com/office/powerpoint/2010/main" val="946004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sudo</a:t>
            </a:r>
            <a:r>
              <a:rPr lang="cs-CZ" dirty="0"/>
              <a:t> </a:t>
            </a:r>
            <a:r>
              <a:rPr lang="cs-CZ" dirty="0" err="1"/>
              <a:t>apt-get</a:t>
            </a:r>
            <a:r>
              <a:rPr lang="cs-CZ" dirty="0"/>
              <a:t> </a:t>
            </a:r>
            <a:r>
              <a:rPr lang="cs-CZ" dirty="0" err="1"/>
              <a:t>install</a:t>
            </a:r>
            <a:r>
              <a:rPr lang="cs-CZ" dirty="0"/>
              <a:t> </a:t>
            </a:r>
            <a:r>
              <a:rPr lang="cs-CZ" dirty="0" err="1"/>
              <a:t>traceroute</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traceroute</a:t>
            </a:r>
            <a:r>
              <a:rPr lang="cs-CZ" dirty="0"/>
              <a:t> google-public-dns-a.google.com (8.8.8.8)</a:t>
            </a:r>
          </a:p>
          <a:p>
            <a:endParaRPr lang="cs-CZ" dirty="0"/>
          </a:p>
        </p:txBody>
      </p:sp>
      <p:sp>
        <p:nvSpPr>
          <p:cNvPr id="4" name="Zástupný symbol pro číslo snímku 3"/>
          <p:cNvSpPr>
            <a:spLocks noGrp="1"/>
          </p:cNvSpPr>
          <p:nvPr>
            <p:ph type="sldNum" sz="quarter" idx="10"/>
          </p:nvPr>
        </p:nvSpPr>
        <p:spPr/>
        <p:txBody>
          <a:bodyPr/>
          <a:lstStyle/>
          <a:p>
            <a:fld id="{220F9CF4-E9C6-4551-8877-CCE6A6B70C51}" type="slidenum">
              <a:rPr lang="cs-CZ" smtClean="0"/>
              <a:pPr/>
              <a:t>70</a:t>
            </a:fld>
            <a:endParaRPr lang="cs-CZ"/>
          </a:p>
        </p:txBody>
      </p:sp>
    </p:spTree>
    <p:extLst>
      <p:ext uri="{BB962C8B-B14F-4D97-AF65-F5344CB8AC3E}">
        <p14:creationId xmlns:p14="http://schemas.microsoft.com/office/powerpoint/2010/main" val="12171678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Button</a:t>
            </a:r>
            <a:r>
              <a:rPr lang="cs-CZ" dirty="0"/>
              <a:t> na </a:t>
            </a:r>
            <a:r>
              <a:rPr lang="cs-CZ" dirty="0" err="1"/>
              <a:t>submit</a:t>
            </a:r>
            <a:endParaRPr lang="cs-CZ" dirty="0"/>
          </a:p>
          <a:p>
            <a:r>
              <a:rPr lang="cs-CZ" dirty="0"/>
              <a:t>Zrušit odesílání – return </a:t>
            </a:r>
            <a:r>
              <a:rPr lang="cs-CZ" dirty="0" err="1"/>
              <a:t>false</a:t>
            </a:r>
            <a:r>
              <a:rPr lang="cs-CZ" dirty="0"/>
              <a:t> a return </a:t>
            </a:r>
            <a:r>
              <a:rPr lang="cs-CZ" dirty="0" err="1"/>
              <a:t>check_all</a:t>
            </a:r>
            <a:r>
              <a:rPr lang="cs-CZ" dirty="0"/>
              <a:t>()</a:t>
            </a:r>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73</a:t>
            </a:fld>
            <a:endParaRPr lang="cs-CZ"/>
          </a:p>
        </p:txBody>
      </p:sp>
    </p:spTree>
    <p:extLst>
      <p:ext uri="{BB962C8B-B14F-4D97-AF65-F5344CB8AC3E}">
        <p14:creationId xmlns:p14="http://schemas.microsoft.com/office/powerpoint/2010/main" val="1754887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a:solidFill>
                  <a:schemeClr val="tx1"/>
                </a:solidFill>
                <a:effectLst/>
                <a:latin typeface="+mn-lt"/>
                <a:ea typeface="+mn-ea"/>
                <a:cs typeface="+mn-cs"/>
              </a:rPr>
              <a:t>Simple</a:t>
            </a:r>
            <a:r>
              <a:rPr lang="cs-CZ" sz="1200" b="0" i="0" kern="1200" dirty="0">
                <a:solidFill>
                  <a:schemeClr val="tx1"/>
                </a:solidFill>
                <a:effectLst/>
                <a:latin typeface="+mn-lt"/>
                <a:ea typeface="+mn-ea"/>
                <a:cs typeface="+mn-cs"/>
              </a:rPr>
              <a:t> Mail Transfer </a:t>
            </a:r>
            <a:r>
              <a:rPr lang="cs-CZ" sz="1200" b="0" i="0" kern="1200" dirty="0" err="1">
                <a:solidFill>
                  <a:schemeClr val="tx1"/>
                </a:solidFill>
                <a:effectLst/>
                <a:latin typeface="+mn-lt"/>
                <a:ea typeface="+mn-ea"/>
                <a:cs typeface="+mn-cs"/>
              </a:rPr>
              <a:t>Protocol</a:t>
            </a:r>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18517014-67EE-4B85-AA26-8D9C5005E886}" type="slidenum">
              <a:rPr lang="cs-CZ" smtClean="0"/>
              <a:t>75</a:t>
            </a:fld>
            <a:endParaRPr lang="cs-CZ"/>
          </a:p>
        </p:txBody>
      </p:sp>
    </p:spTree>
    <p:extLst>
      <p:ext uri="{BB962C8B-B14F-4D97-AF65-F5344CB8AC3E}">
        <p14:creationId xmlns:p14="http://schemas.microsoft.com/office/powerpoint/2010/main" val="2276343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Centrum akcí - komiksová bublina</a:t>
            </a:r>
          </a:p>
          <a:p>
            <a:endParaRPr lang="cs-CZ" dirty="0"/>
          </a:p>
          <a:p>
            <a:r>
              <a:rPr lang="cs-CZ" dirty="0"/>
              <a:t>Virtuální</a:t>
            </a:r>
            <a:r>
              <a:rPr lang="cs-CZ" baseline="0" dirty="0"/>
              <a:t> plochy (náhrada za další monitor v noteboocích apod.) - vyzkoušet vytvořit novou plochu a v ní spustit prohlížeč</a:t>
            </a:r>
          </a:p>
          <a:p>
            <a:endParaRPr lang="cs-CZ" baseline="0" dirty="0"/>
          </a:p>
          <a:p>
            <a:endParaRPr lang="cs-CZ" baseline="0" dirty="0"/>
          </a:p>
          <a:p>
            <a:endParaRPr lang="cs-CZ" baseline="0" dirty="0"/>
          </a:p>
          <a:p>
            <a:endParaRPr lang="cs-CZ" baseline="0" dirty="0"/>
          </a:p>
          <a:p>
            <a:endParaRPr lang="cs-CZ" baseline="0" dirty="0"/>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9</a:t>
            </a:fld>
            <a:endParaRPr lang="cs-CZ"/>
          </a:p>
        </p:txBody>
      </p:sp>
    </p:spTree>
    <p:extLst>
      <p:ext uri="{BB962C8B-B14F-4D97-AF65-F5344CB8AC3E}">
        <p14:creationId xmlns:p14="http://schemas.microsoft.com/office/powerpoint/2010/main" val="10255136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8517014-67EE-4B85-AA26-8D9C5005E886}" type="slidenum">
              <a:rPr lang="cs-CZ" smtClean="0"/>
              <a:t>76</a:t>
            </a:fld>
            <a:endParaRPr lang="cs-CZ"/>
          </a:p>
        </p:txBody>
      </p:sp>
    </p:spTree>
    <p:extLst>
      <p:ext uri="{BB962C8B-B14F-4D97-AF65-F5344CB8AC3E}">
        <p14:creationId xmlns:p14="http://schemas.microsoft.com/office/powerpoint/2010/main" val="2003855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KEY</a:t>
            </a:r>
            <a:r>
              <a:rPr lang="cs-CZ" baseline="0" dirty="0"/>
              <a:t> : VALUE</a:t>
            </a:r>
          </a:p>
          <a:p>
            <a:r>
              <a:rPr lang="cs-CZ" baseline="0" dirty="0"/>
              <a:t>Čtení odspodu</a:t>
            </a:r>
            <a:endParaRPr lang="cs-CZ" dirty="0"/>
          </a:p>
        </p:txBody>
      </p:sp>
      <p:sp>
        <p:nvSpPr>
          <p:cNvPr id="4" name="Zástupný symbol pro číslo snímku 3"/>
          <p:cNvSpPr>
            <a:spLocks noGrp="1"/>
          </p:cNvSpPr>
          <p:nvPr>
            <p:ph type="sldNum" sz="quarter" idx="10"/>
          </p:nvPr>
        </p:nvSpPr>
        <p:spPr/>
        <p:txBody>
          <a:bodyPr/>
          <a:lstStyle/>
          <a:p>
            <a:fld id="{18517014-67EE-4B85-AA26-8D9C5005E886}" type="slidenum">
              <a:rPr lang="cs-CZ" smtClean="0"/>
              <a:t>77</a:t>
            </a:fld>
            <a:endParaRPr lang="cs-CZ"/>
          </a:p>
        </p:txBody>
      </p:sp>
    </p:spTree>
    <p:extLst>
      <p:ext uri="{BB962C8B-B14F-4D97-AF65-F5344CB8AC3E}">
        <p14:creationId xmlns:p14="http://schemas.microsoft.com/office/powerpoint/2010/main" val="4033714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b="0" dirty="0" err="1"/>
              <a:t>Sendmail</a:t>
            </a:r>
            <a:r>
              <a:rPr lang="cs-CZ" b="0" dirty="0"/>
              <a:t> xplhak@gmail.com</a:t>
            </a:r>
            <a:r>
              <a:rPr lang="cs-CZ" b="0" baseline="0" dirty="0"/>
              <a:t> </a:t>
            </a:r>
            <a:r>
              <a:rPr lang="en-US" b="0" baseline="0" dirty="0"/>
              <a:t>&lt; file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baseline="0" dirty="0"/>
              <a:t>Mail -s “test Subject” xplhak@gmail.com &lt; /dev/null</a:t>
            </a:r>
            <a:endParaRPr lang="cs-CZ" b="0" dirty="0"/>
          </a:p>
        </p:txBody>
      </p:sp>
      <p:sp>
        <p:nvSpPr>
          <p:cNvPr id="4" name="Zástupný symbol pro číslo snímku 3"/>
          <p:cNvSpPr>
            <a:spLocks noGrp="1"/>
          </p:cNvSpPr>
          <p:nvPr>
            <p:ph type="sldNum" sz="quarter" idx="10"/>
          </p:nvPr>
        </p:nvSpPr>
        <p:spPr/>
        <p:txBody>
          <a:bodyPr/>
          <a:lstStyle/>
          <a:p>
            <a:fld id="{18517014-67EE-4B85-AA26-8D9C5005E886}" type="slidenum">
              <a:rPr lang="cs-CZ" smtClean="0"/>
              <a:t>78</a:t>
            </a:fld>
            <a:endParaRPr lang="cs-CZ"/>
          </a:p>
        </p:txBody>
      </p:sp>
    </p:spTree>
    <p:extLst>
      <p:ext uri="{BB962C8B-B14F-4D97-AF65-F5344CB8AC3E}">
        <p14:creationId xmlns:p14="http://schemas.microsoft.com/office/powerpoint/2010/main" val="37834834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http://tecadmin.net/ways-to-send-email-from-linux-command-line/</a:t>
            </a:r>
          </a:p>
          <a:p>
            <a:endParaRPr lang="cs-CZ" dirty="0"/>
          </a:p>
          <a:p>
            <a:r>
              <a:rPr lang="cs-CZ" dirty="0"/>
              <a:t>telnet </a:t>
            </a:r>
            <a:r>
              <a:rPr lang="cs-CZ" dirty="0" err="1"/>
              <a:t>localhost</a:t>
            </a:r>
            <a:r>
              <a:rPr lang="cs-CZ" dirty="0"/>
              <a:t> </a:t>
            </a:r>
            <a:r>
              <a:rPr lang="cs-CZ" dirty="0" err="1"/>
              <a:t>smtp</a:t>
            </a:r>
            <a:endParaRPr lang="cs-CZ" dirty="0"/>
          </a:p>
          <a:p>
            <a:r>
              <a:rPr lang="cs-CZ" dirty="0"/>
              <a:t>Mail</a:t>
            </a:r>
            <a:r>
              <a:rPr lang="cs-CZ" baseline="0" dirty="0"/>
              <a:t> </a:t>
            </a:r>
            <a:r>
              <a:rPr lang="cs-CZ" baseline="0" dirty="0" err="1"/>
              <a:t>from</a:t>
            </a:r>
            <a:r>
              <a:rPr lang="cs-CZ" baseline="0" dirty="0"/>
              <a:t>:</a:t>
            </a:r>
          </a:p>
          <a:p>
            <a:r>
              <a:rPr lang="cs-CZ" baseline="0" dirty="0" err="1"/>
              <a:t>Rcpt</a:t>
            </a:r>
            <a:r>
              <a:rPr lang="cs-CZ" baseline="0" dirty="0"/>
              <a:t> to:</a:t>
            </a:r>
          </a:p>
          <a:p>
            <a:r>
              <a:rPr lang="cs-CZ" baseline="0" dirty="0"/>
              <a:t>Data</a:t>
            </a:r>
          </a:p>
          <a:p>
            <a:r>
              <a:rPr lang="cs-CZ" baseline="0" dirty="0" err="1"/>
              <a:t>Subject</a:t>
            </a:r>
            <a:r>
              <a:rPr lang="cs-CZ" baseline="0" dirty="0"/>
              <a:t>:</a:t>
            </a:r>
          </a:p>
          <a:p>
            <a:r>
              <a:rPr lang="cs-CZ" baseline="0" dirty="0" err="1"/>
              <a:t>Sdgsdg</a:t>
            </a:r>
            <a:endParaRPr lang="cs-CZ" baseline="0" dirty="0"/>
          </a:p>
          <a:p>
            <a:r>
              <a:rPr lang="cs-CZ" baseline="0" dirty="0"/>
              <a:t>.</a:t>
            </a:r>
            <a:endParaRPr lang="cs-CZ" dirty="0"/>
          </a:p>
        </p:txBody>
      </p:sp>
      <p:sp>
        <p:nvSpPr>
          <p:cNvPr id="4" name="Zástupný symbol pro číslo snímku 3"/>
          <p:cNvSpPr>
            <a:spLocks noGrp="1"/>
          </p:cNvSpPr>
          <p:nvPr>
            <p:ph type="sldNum" sz="quarter" idx="10"/>
          </p:nvPr>
        </p:nvSpPr>
        <p:spPr/>
        <p:txBody>
          <a:bodyPr/>
          <a:lstStyle/>
          <a:p>
            <a:fld id="{18517014-67EE-4B85-AA26-8D9C5005E886}" type="slidenum">
              <a:rPr lang="cs-CZ" smtClean="0"/>
              <a:t>80</a:t>
            </a:fld>
            <a:endParaRPr lang="cs-CZ"/>
          </a:p>
        </p:txBody>
      </p:sp>
    </p:spTree>
    <p:extLst>
      <p:ext uri="{BB962C8B-B14F-4D97-AF65-F5344CB8AC3E}">
        <p14:creationId xmlns:p14="http://schemas.microsoft.com/office/powerpoint/2010/main" val="20015958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a:solidFill>
                  <a:schemeClr val="tx1"/>
                </a:solidFill>
                <a:effectLst/>
                <a:latin typeface="+mn-lt"/>
                <a:ea typeface="+mn-ea"/>
                <a:cs typeface="+mn-cs"/>
              </a:rPr>
              <a:t>Digitální certifikát</a:t>
            </a:r>
          </a:p>
          <a:p>
            <a:pPr rtl="0"/>
            <a:r>
              <a:rPr lang="cs-CZ" sz="1200" b="1" i="0" kern="1200" dirty="0">
                <a:solidFill>
                  <a:schemeClr val="tx1"/>
                </a:solidFill>
                <a:effectLst/>
                <a:latin typeface="+mn-lt"/>
                <a:ea typeface="+mn-ea"/>
                <a:cs typeface="+mn-cs"/>
              </a:rPr>
              <a:t>Digitální certifikát</a:t>
            </a:r>
            <a:r>
              <a:rPr lang="cs-CZ" sz="1200" b="0" i="0" kern="1200" dirty="0">
                <a:solidFill>
                  <a:schemeClr val="tx1"/>
                </a:solidFill>
                <a:effectLst/>
                <a:latin typeface="+mn-lt"/>
                <a:ea typeface="+mn-ea"/>
                <a:cs typeface="+mn-cs"/>
              </a:rPr>
              <a:t> je v </a:t>
            </a:r>
            <a:r>
              <a:rPr lang="cs-CZ" sz="1200" b="0" i="0" u="none" strike="noStrike" kern="1200" dirty="0">
                <a:solidFill>
                  <a:schemeClr val="tx1"/>
                </a:solidFill>
                <a:effectLst/>
                <a:latin typeface="+mn-lt"/>
                <a:ea typeface="+mn-ea"/>
                <a:cs typeface="+mn-cs"/>
                <a:hlinkClick r:id="rId3" tooltip="Asymetrická kryptografie"/>
              </a:rPr>
              <a:t>asymetrické kryptografii</a:t>
            </a:r>
            <a:r>
              <a:rPr lang="cs-CZ" sz="1200" b="0" i="0" kern="1200" dirty="0">
                <a:solidFill>
                  <a:schemeClr val="tx1"/>
                </a:solidFill>
                <a:effectLst/>
                <a:latin typeface="+mn-lt"/>
                <a:ea typeface="+mn-ea"/>
                <a:cs typeface="+mn-cs"/>
              </a:rPr>
              <a:t> </a:t>
            </a:r>
            <a:r>
              <a:rPr lang="cs-CZ" sz="1200" b="0" i="0" u="none" strike="noStrike" kern="1200" dirty="0">
                <a:solidFill>
                  <a:schemeClr val="tx1"/>
                </a:solidFill>
                <a:effectLst/>
                <a:latin typeface="+mn-lt"/>
                <a:ea typeface="+mn-ea"/>
                <a:cs typeface="+mn-cs"/>
                <a:hlinkClick r:id="rId4" tooltip="Elektronický podpis"/>
              </a:rPr>
              <a:t>digitálně podepsaný</a:t>
            </a:r>
            <a:r>
              <a:rPr lang="cs-CZ" sz="1200" b="0" i="0" kern="1200" dirty="0">
                <a:solidFill>
                  <a:schemeClr val="tx1"/>
                </a:solidFill>
                <a:effectLst/>
                <a:latin typeface="+mn-lt"/>
                <a:ea typeface="+mn-ea"/>
                <a:cs typeface="+mn-cs"/>
              </a:rPr>
              <a:t> veřejný </a:t>
            </a:r>
            <a:r>
              <a:rPr lang="cs-CZ" sz="1200" b="0" i="0" u="none" strike="noStrike" kern="1200" dirty="0">
                <a:solidFill>
                  <a:schemeClr val="tx1"/>
                </a:solidFill>
                <a:effectLst/>
                <a:latin typeface="+mn-lt"/>
                <a:ea typeface="+mn-ea"/>
                <a:cs typeface="+mn-cs"/>
                <a:hlinkClick r:id="rId5" tooltip="Šifrovací klíč"/>
              </a:rPr>
              <a:t>šifrovací klíč</a:t>
            </a:r>
            <a:r>
              <a:rPr lang="cs-CZ" sz="1200" b="0" i="0" kern="1200" dirty="0">
                <a:solidFill>
                  <a:schemeClr val="tx1"/>
                </a:solidFill>
                <a:effectLst/>
                <a:latin typeface="+mn-lt"/>
                <a:ea typeface="+mn-ea"/>
                <a:cs typeface="+mn-cs"/>
              </a:rPr>
              <a:t>, který vydává </a:t>
            </a:r>
            <a:r>
              <a:rPr lang="cs-CZ" sz="1200" b="0" i="0" u="none" strike="noStrike" kern="1200" dirty="0">
                <a:solidFill>
                  <a:schemeClr val="tx1"/>
                </a:solidFill>
                <a:effectLst/>
                <a:latin typeface="+mn-lt"/>
                <a:ea typeface="+mn-ea"/>
                <a:cs typeface="+mn-cs"/>
                <a:hlinkClick r:id="rId6" tooltip="Certifikační autorita"/>
              </a:rPr>
              <a:t>certifikační autorita</a:t>
            </a:r>
            <a:r>
              <a:rPr lang="cs-CZ" sz="1200" b="0" i="0" kern="1200" dirty="0">
                <a:solidFill>
                  <a:schemeClr val="tx1"/>
                </a:solidFill>
                <a:effectLst/>
                <a:latin typeface="+mn-lt"/>
                <a:ea typeface="+mn-ea"/>
                <a:cs typeface="+mn-cs"/>
              </a:rPr>
              <a:t>. Uchovává se ve formátu </a:t>
            </a:r>
            <a:r>
              <a:rPr lang="cs-CZ" sz="1200" b="0" i="0" u="none" strike="noStrike" kern="1200" dirty="0">
                <a:solidFill>
                  <a:schemeClr val="tx1"/>
                </a:solidFill>
                <a:effectLst/>
                <a:latin typeface="+mn-lt"/>
                <a:ea typeface="+mn-ea"/>
                <a:cs typeface="+mn-cs"/>
                <a:hlinkClick r:id="rId7" tooltip="X.509"/>
              </a:rPr>
              <a:t>X.509</a:t>
            </a:r>
            <a:r>
              <a:rPr lang="cs-CZ" sz="1200" b="0" i="0" kern="1200" dirty="0">
                <a:solidFill>
                  <a:schemeClr val="tx1"/>
                </a:solidFill>
                <a:effectLst/>
                <a:latin typeface="+mn-lt"/>
                <a:ea typeface="+mn-ea"/>
                <a:cs typeface="+mn-cs"/>
              </a:rPr>
              <a:t>, který (kromě jiného) obsahuje informace o majiteli veřejného klíče a vydavateli certifikátu (tvůrci digitálního podpisu, tj. certifikační autoritě). Certifikáty jsou používány pro identifikaci protistrany při vytváření zabezpečeného spojení (</a:t>
            </a:r>
            <a:r>
              <a:rPr lang="cs-CZ" sz="1200" b="0" i="0" u="none" strike="noStrike" kern="1200" dirty="0">
                <a:solidFill>
                  <a:schemeClr val="tx1"/>
                </a:solidFill>
                <a:effectLst/>
                <a:latin typeface="+mn-lt"/>
                <a:ea typeface="+mn-ea"/>
                <a:cs typeface="+mn-cs"/>
                <a:hlinkClick r:id="rId8" tooltip="HTTPS"/>
              </a:rPr>
              <a:t>HTTPS</a:t>
            </a:r>
            <a:r>
              <a:rPr lang="cs-CZ" sz="1200" b="0" i="0" kern="1200" dirty="0">
                <a:solidFill>
                  <a:schemeClr val="tx1"/>
                </a:solidFill>
                <a:effectLst/>
                <a:latin typeface="+mn-lt"/>
                <a:ea typeface="+mn-ea"/>
                <a:cs typeface="+mn-cs"/>
              </a:rPr>
              <a:t>, </a:t>
            </a:r>
            <a:r>
              <a:rPr lang="cs-CZ" sz="1200" b="0" i="0" u="none" strike="noStrike" kern="1200" dirty="0">
                <a:solidFill>
                  <a:schemeClr val="tx1"/>
                </a:solidFill>
                <a:effectLst/>
                <a:latin typeface="+mn-lt"/>
                <a:ea typeface="+mn-ea"/>
                <a:cs typeface="+mn-cs"/>
                <a:hlinkClick r:id="rId9" tooltip="Virtuální privátní síť"/>
              </a:rPr>
              <a:t>VPN</a:t>
            </a:r>
            <a:r>
              <a:rPr lang="cs-CZ" sz="1200" b="0" i="0" kern="1200" dirty="0">
                <a:solidFill>
                  <a:schemeClr val="tx1"/>
                </a:solidFill>
                <a:effectLst/>
                <a:latin typeface="+mn-lt"/>
                <a:ea typeface="+mn-ea"/>
                <a:cs typeface="+mn-cs"/>
              </a:rPr>
              <a:t> atp.). Na základě principu </a:t>
            </a:r>
            <a:r>
              <a:rPr lang="cs-CZ" sz="1200" b="0" i="0" u="none" strike="noStrike" kern="1200" dirty="0">
                <a:solidFill>
                  <a:schemeClr val="tx1"/>
                </a:solidFill>
                <a:effectLst/>
                <a:latin typeface="+mn-lt"/>
                <a:ea typeface="+mn-ea"/>
                <a:cs typeface="+mn-cs"/>
                <a:hlinkClick r:id="rId10" tooltip="Přenos důvěry (stránka neexistuje)"/>
              </a:rPr>
              <a:t>přenosu důvěry</a:t>
            </a:r>
            <a:r>
              <a:rPr lang="cs-CZ" sz="1200" b="0" i="0" kern="1200" dirty="0">
                <a:solidFill>
                  <a:schemeClr val="tx1"/>
                </a:solidFill>
                <a:effectLst/>
                <a:latin typeface="+mn-lt"/>
                <a:ea typeface="+mn-ea"/>
                <a:cs typeface="+mn-cs"/>
              </a:rPr>
              <a:t> je možné důvěřovat neznámým certifikátům, které jsou podepsány důvěryhodnou certifikační autoritou.</a:t>
            </a:r>
          </a:p>
          <a:p>
            <a:endParaRPr lang="en-GB" sz="1200" b="1" i="0" kern="1200" dirty="0">
              <a:solidFill>
                <a:schemeClr val="tx1"/>
              </a:solidFill>
              <a:effectLst/>
              <a:latin typeface="+mn-lt"/>
              <a:ea typeface="+mn-ea"/>
              <a:cs typeface="+mn-cs"/>
            </a:endParaRPr>
          </a:p>
          <a:p>
            <a:endParaRPr lang="en-GB" sz="1200" b="1" i="0" kern="1200" dirty="0">
              <a:solidFill>
                <a:schemeClr val="tx1"/>
              </a:solidFill>
              <a:effectLst/>
              <a:latin typeface="+mn-lt"/>
              <a:ea typeface="+mn-ea"/>
              <a:cs typeface="+mn-cs"/>
            </a:endParaRPr>
          </a:p>
          <a:p>
            <a:r>
              <a:rPr lang="en-GB" sz="1200" b="1" i="0" kern="1200" dirty="0" err="1">
                <a:solidFill>
                  <a:schemeClr val="tx1"/>
                </a:solidFill>
                <a:effectLst/>
                <a:latin typeface="+mn-lt"/>
                <a:ea typeface="+mn-ea"/>
                <a:cs typeface="+mn-cs"/>
              </a:rPr>
              <a:t>Certifikační</a:t>
            </a:r>
            <a:r>
              <a:rPr lang="en-GB" sz="1200" b="1"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autorita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zkratka</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CA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je</a:t>
            </a:r>
            <a:r>
              <a:rPr lang="en-GB" sz="1200" b="0" i="0" kern="1200" dirty="0">
                <a:solidFill>
                  <a:schemeClr val="tx1"/>
                </a:solidFill>
                <a:effectLst/>
                <a:latin typeface="+mn-lt"/>
                <a:ea typeface="+mn-ea"/>
                <a:cs typeface="+mn-cs"/>
              </a:rPr>
              <a:t> v </a:t>
            </a:r>
            <a:r>
              <a:rPr lang="en-GB" sz="1200" b="0" i="0" u="none" strike="noStrike" kern="1200" dirty="0" err="1">
                <a:solidFill>
                  <a:schemeClr val="tx1"/>
                </a:solidFill>
                <a:effectLst/>
                <a:latin typeface="+mn-lt"/>
                <a:ea typeface="+mn-ea"/>
                <a:cs typeface="+mn-cs"/>
                <a:hlinkClick r:id="rId3" tooltip="Asymetrická kryptografie"/>
              </a:rPr>
              <a:t>asymetrické</a:t>
            </a:r>
            <a:r>
              <a:rPr lang="en-GB" sz="1200" b="0" i="0" u="none" strike="noStrike" kern="1200" dirty="0">
                <a:solidFill>
                  <a:schemeClr val="tx1"/>
                </a:solidFill>
                <a:effectLst/>
                <a:latin typeface="+mn-lt"/>
                <a:ea typeface="+mn-ea"/>
                <a:cs typeface="+mn-cs"/>
                <a:hlinkClick r:id="rId3" tooltip="Asymetrická kryptografie"/>
              </a:rPr>
              <a:t> </a:t>
            </a:r>
            <a:r>
              <a:rPr lang="en-GB" sz="1200" b="0" i="0" u="none" strike="noStrike" kern="1200" dirty="0" err="1">
                <a:solidFill>
                  <a:schemeClr val="tx1"/>
                </a:solidFill>
                <a:effectLst/>
                <a:latin typeface="+mn-lt"/>
                <a:ea typeface="+mn-ea"/>
                <a:cs typeface="+mn-cs"/>
                <a:hlinkClick r:id="rId3" tooltip="Asymetrická kryptografie"/>
              </a:rPr>
              <a:t>kryptografii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subjekt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který</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vydává</a:t>
            </a:r>
            <a:r>
              <a:rPr lang="en-GB" sz="1200" b="0" i="0"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hlinkClick r:id="rId11" tooltip="Digitální certifikát"/>
              </a:rPr>
              <a:t>digitální</a:t>
            </a:r>
            <a:r>
              <a:rPr lang="en-GB" sz="1200" b="0" i="0" u="none" strike="noStrike" kern="1200" dirty="0">
                <a:solidFill>
                  <a:schemeClr val="tx1"/>
                </a:solidFill>
                <a:effectLst/>
                <a:latin typeface="+mn-lt"/>
                <a:ea typeface="+mn-ea"/>
                <a:cs typeface="+mn-cs"/>
                <a:hlinkClick r:id="rId11" tooltip="Digitální certifikát"/>
              </a:rPr>
              <a:t> </a:t>
            </a:r>
            <a:r>
              <a:rPr lang="en-GB" sz="1200" b="0" i="0" u="none" strike="noStrike" kern="1200" dirty="0" err="1">
                <a:solidFill>
                  <a:schemeClr val="tx1"/>
                </a:solidFill>
                <a:effectLst/>
                <a:latin typeface="+mn-lt"/>
                <a:ea typeface="+mn-ea"/>
                <a:cs typeface="+mn-cs"/>
                <a:hlinkClick r:id="rId11" tooltip="Digitální certifikát"/>
              </a:rPr>
              <a:t>certifikáty</a:t>
            </a:r>
            <a:r>
              <a:rPr lang="en-GB" sz="1200" b="0" i="0"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hlinkClick r:id="rId4" tooltip="Elektronický podpis"/>
              </a:rPr>
              <a:t>elektronicky</a:t>
            </a:r>
            <a:r>
              <a:rPr lang="en-GB" sz="1200" b="0" i="0" u="none" strike="noStrike" kern="1200" dirty="0">
                <a:solidFill>
                  <a:schemeClr val="tx1"/>
                </a:solidFill>
                <a:effectLst/>
                <a:latin typeface="+mn-lt"/>
                <a:ea typeface="+mn-ea"/>
                <a:cs typeface="+mn-cs"/>
                <a:hlinkClick r:id="rId4" tooltip="Elektronický podpis"/>
              </a:rPr>
              <a:t> </a:t>
            </a:r>
            <a:r>
              <a:rPr lang="en-GB" sz="1200" b="0" i="0" u="none" strike="noStrike" kern="1200" dirty="0" err="1">
                <a:solidFill>
                  <a:schemeClr val="tx1"/>
                </a:solidFill>
                <a:effectLst/>
                <a:latin typeface="+mn-lt"/>
                <a:ea typeface="+mn-ea"/>
                <a:cs typeface="+mn-cs"/>
                <a:hlinkClick r:id="rId4" tooltip="Elektronický podpis"/>
              </a:rPr>
              <a:t>podepsané</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veřejné</a:t>
            </a:r>
            <a:r>
              <a:rPr lang="en-GB" sz="1200" b="0" i="0"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hlinkClick r:id="rId5" tooltip="Šifrovací klíč"/>
              </a:rPr>
              <a:t>šifrovací</a:t>
            </a:r>
            <a:r>
              <a:rPr lang="en-GB" sz="1200" b="0" i="0" u="none" strike="noStrike" kern="1200" dirty="0">
                <a:solidFill>
                  <a:schemeClr val="tx1"/>
                </a:solidFill>
                <a:effectLst/>
                <a:latin typeface="+mn-lt"/>
                <a:ea typeface="+mn-ea"/>
                <a:cs typeface="+mn-cs"/>
                <a:hlinkClick r:id="rId5" tooltip="Šifrovací klíč"/>
              </a:rPr>
              <a:t> </a:t>
            </a:r>
            <a:r>
              <a:rPr lang="en-GB" sz="1200" b="0" i="0" u="none" strike="noStrike" kern="1200" dirty="0" err="1">
                <a:solidFill>
                  <a:schemeClr val="tx1"/>
                </a:solidFill>
                <a:effectLst/>
                <a:latin typeface="+mn-lt"/>
                <a:ea typeface="+mn-ea"/>
                <a:cs typeface="+mn-cs"/>
                <a:hlinkClick r:id="rId5" tooltip="Šifrovací klíč"/>
              </a:rPr>
              <a:t>klíče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čímž</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usnadňuje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využívání</a:t>
            </a:r>
            <a:r>
              <a:rPr lang="en-GB"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12" tooltip="PKI"/>
              </a:rPr>
              <a:t>PKI</a:t>
            </a:r>
            <a:r>
              <a:rPr lang="en-GB" sz="1200" b="0" i="0" kern="1200" dirty="0">
                <a:solidFill>
                  <a:schemeClr val="tx1"/>
                </a:solidFill>
                <a:effectLst/>
                <a:latin typeface="+mn-lt"/>
                <a:ea typeface="+mn-ea"/>
                <a:cs typeface="+mn-cs"/>
              </a:rPr>
              <a:t> (Public Key Infrastructure) </a:t>
            </a:r>
            <a:r>
              <a:rPr lang="en-GB" sz="1200" b="0" i="0" kern="1200" dirty="0" err="1">
                <a:solidFill>
                  <a:schemeClr val="tx1"/>
                </a:solidFill>
                <a:effectLst/>
                <a:latin typeface="+mn-lt"/>
                <a:ea typeface="+mn-ea"/>
                <a:cs typeface="+mn-cs"/>
              </a:rPr>
              <a:t>tak</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že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svojí</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autoritou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potvrzuje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pravdivost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údajů</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které</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jsou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volně</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dostupném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veřejném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klíči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uvedeny</a:t>
            </a:r>
            <a:r>
              <a:rPr lang="en-GB" sz="1200" b="0" i="0" kern="1200" dirty="0">
                <a:solidFill>
                  <a:schemeClr val="tx1"/>
                </a:solidFill>
                <a:effectLst/>
                <a:latin typeface="+mn-lt"/>
                <a:ea typeface="+mn-ea"/>
                <a:cs typeface="+mn-cs"/>
              </a:rPr>
              <a:t>. Na </a:t>
            </a:r>
            <a:r>
              <a:rPr lang="en-GB" sz="1200" b="0" i="0" kern="1200" dirty="0" err="1">
                <a:solidFill>
                  <a:schemeClr val="tx1"/>
                </a:solidFill>
                <a:effectLst/>
                <a:latin typeface="+mn-lt"/>
                <a:ea typeface="+mn-ea"/>
                <a:cs typeface="+mn-cs"/>
              </a:rPr>
              <a:t>základě</a:t>
            </a:r>
            <a:r>
              <a:rPr lang="en-GB" sz="1200" b="0" i="0"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principu</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přenosu</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důvěry</a:t>
            </a:r>
            <a:r>
              <a:rPr lang="en-GB" sz="1200" b="0" i="0" kern="1200" dirty="0">
                <a:solidFill>
                  <a:schemeClr val="tx1"/>
                </a:solidFill>
                <a:effectLst/>
                <a:latin typeface="+mn-lt"/>
                <a:ea typeface="+mn-ea"/>
                <a:cs typeface="+mn-cs"/>
              </a:rPr>
              <a:t> (viz </a:t>
            </a:r>
            <a:r>
              <a:rPr lang="en-GB" sz="1200" b="0" i="0" kern="1200" dirty="0" err="1">
                <a:solidFill>
                  <a:schemeClr val="tx1"/>
                </a:solidFill>
                <a:effectLst/>
                <a:latin typeface="+mn-lt"/>
                <a:ea typeface="+mn-ea"/>
                <a:cs typeface="+mn-cs"/>
              </a:rPr>
              <a:t>níže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tak</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můžeme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důvěřovat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údajům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uvedeným</a:t>
            </a:r>
            <a:r>
              <a:rPr lang="en-GB" sz="1200" b="0" i="0" kern="1200" dirty="0">
                <a:solidFill>
                  <a:schemeClr val="tx1"/>
                </a:solidFill>
                <a:effectLst/>
                <a:latin typeface="+mn-lt"/>
                <a:ea typeface="+mn-ea"/>
                <a:cs typeface="+mn-cs"/>
              </a:rPr>
              <a:t> v </a:t>
            </a:r>
            <a:r>
              <a:rPr lang="en-GB" sz="1200" b="0" i="0" kern="1200" dirty="0" err="1">
                <a:solidFill>
                  <a:schemeClr val="tx1"/>
                </a:solidFill>
                <a:effectLst/>
                <a:latin typeface="+mn-lt"/>
                <a:ea typeface="+mn-ea"/>
                <a:cs typeface="+mn-cs"/>
              </a:rPr>
              <a:t>digitálním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certifikátu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za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předpokladu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že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důvěřujeme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samotné</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certifikační</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autoritě</a:t>
            </a:r>
            <a:r>
              <a:rPr lang="en-GB" sz="1200" b="0" i="0" kern="1200" dirty="0">
                <a:solidFill>
                  <a:schemeClr val="tx1"/>
                </a:solidFill>
                <a:effectLst/>
                <a:latin typeface="+mn-lt"/>
                <a:ea typeface="+mn-ea"/>
                <a:cs typeface="+mn-cs"/>
              </a:rPr>
              <a:t>.</a:t>
            </a:r>
          </a:p>
          <a:p>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Činnost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certifikační</a:t>
            </a:r>
            <a:r>
              <a:rPr lang="en-GB" sz="1200" b="0" i="0" kern="1200" dirty="0">
                <a:solidFill>
                  <a:schemeClr val="tx1"/>
                </a:solidFill>
                <a:effectLst/>
                <a:latin typeface="+mn-lt"/>
                <a:ea typeface="+mn-ea"/>
                <a:cs typeface="+mn-cs"/>
              </a:rPr>
              <a:t> authority</a:t>
            </a:r>
          </a:p>
          <a:p>
            <a:r>
              <a:rPr lang="en-GB" sz="1200" b="0" i="0" kern="1200" dirty="0" err="1">
                <a:solidFill>
                  <a:schemeClr val="tx1"/>
                </a:solidFill>
                <a:effectLst/>
                <a:latin typeface="+mn-lt"/>
                <a:ea typeface="+mn-ea"/>
                <a:cs typeface="+mn-cs"/>
              </a:rPr>
              <a:t>Certifikační</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autorita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vydává</a:t>
            </a:r>
            <a:r>
              <a:rPr lang="en-GB" sz="1200" b="0" i="0"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hlinkClick r:id="rId11" tooltip="Digitální certifikát"/>
              </a:rPr>
              <a:t>digitální</a:t>
            </a:r>
            <a:r>
              <a:rPr lang="en-GB" sz="1200" b="0" i="0" u="none" strike="noStrike" kern="1200" dirty="0">
                <a:solidFill>
                  <a:schemeClr val="tx1"/>
                </a:solidFill>
                <a:effectLst/>
                <a:latin typeface="+mn-lt"/>
                <a:ea typeface="+mn-ea"/>
                <a:cs typeface="+mn-cs"/>
                <a:hlinkClick r:id="rId11" tooltip="Digitální certifikát"/>
              </a:rPr>
              <a:t> </a:t>
            </a:r>
            <a:r>
              <a:rPr lang="en-GB" sz="1200" b="0" i="0" u="none" strike="noStrike" kern="1200" dirty="0" err="1">
                <a:solidFill>
                  <a:schemeClr val="tx1"/>
                </a:solidFill>
                <a:effectLst/>
                <a:latin typeface="+mn-lt"/>
                <a:ea typeface="+mn-ea"/>
                <a:cs typeface="+mn-cs"/>
                <a:hlinkClick r:id="rId11" tooltip="Digitální certifikát"/>
              </a:rPr>
              <a:t>certifikáty</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což</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jsou</a:t>
            </a:r>
            <a:r>
              <a:rPr lang="en-GB" sz="1200" b="0" i="0"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hlinkClick r:id="rId4" tooltip="Elektronický podpis"/>
              </a:rPr>
              <a:t>elektronicky</a:t>
            </a:r>
            <a:r>
              <a:rPr lang="en-GB" sz="1200" b="0" i="0" u="none" strike="noStrike" kern="1200" dirty="0">
                <a:solidFill>
                  <a:schemeClr val="tx1"/>
                </a:solidFill>
                <a:effectLst/>
                <a:latin typeface="+mn-lt"/>
                <a:ea typeface="+mn-ea"/>
                <a:cs typeface="+mn-cs"/>
                <a:hlinkClick r:id="rId4" tooltip="Elektronický podpis"/>
              </a:rPr>
              <a:t> </a:t>
            </a:r>
            <a:r>
              <a:rPr lang="en-GB" sz="1200" b="0" i="0" u="none" strike="noStrike" kern="1200" dirty="0" err="1">
                <a:solidFill>
                  <a:schemeClr val="tx1"/>
                </a:solidFill>
                <a:effectLst/>
                <a:latin typeface="+mn-lt"/>
                <a:ea typeface="+mn-ea"/>
                <a:cs typeface="+mn-cs"/>
                <a:hlinkClick r:id="rId4" tooltip="Elektronický podpis"/>
              </a:rPr>
              <a:t>podepsané</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veřejné</a:t>
            </a:r>
            <a:r>
              <a:rPr lang="en-GB" sz="1200" b="0" i="0"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hlinkClick r:id="rId5" tooltip="Šifrovací klíč"/>
              </a:rPr>
              <a:t>šifrovací</a:t>
            </a:r>
            <a:r>
              <a:rPr lang="en-GB" sz="1200" b="0" i="0" u="none" strike="noStrike" kern="1200" dirty="0">
                <a:solidFill>
                  <a:schemeClr val="tx1"/>
                </a:solidFill>
                <a:effectLst/>
                <a:latin typeface="+mn-lt"/>
                <a:ea typeface="+mn-ea"/>
                <a:cs typeface="+mn-cs"/>
                <a:hlinkClick r:id="rId5" tooltip="Šifrovací klíč"/>
              </a:rPr>
              <a:t> </a:t>
            </a:r>
            <a:r>
              <a:rPr lang="en-GB" sz="1200" b="0" i="0" u="none" strike="noStrike" kern="1200" dirty="0" err="1">
                <a:solidFill>
                  <a:schemeClr val="tx1"/>
                </a:solidFill>
                <a:effectLst/>
                <a:latin typeface="+mn-lt"/>
                <a:ea typeface="+mn-ea"/>
                <a:cs typeface="+mn-cs"/>
                <a:hlinkClick r:id="rId5" tooltip="Šifrovací klíč"/>
              </a:rPr>
              <a:t>klíče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které</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obsahují</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identifikační</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údaje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svého</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majitele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za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jejichž</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správnost</a:t>
            </a:r>
            <a:r>
              <a:rPr lang="en-GB" sz="1200" b="0" i="0" kern="1200" dirty="0">
                <a:solidFill>
                  <a:schemeClr val="tx1"/>
                </a:solidFill>
                <a:effectLst/>
                <a:latin typeface="+mn-lt"/>
                <a:ea typeface="+mn-ea"/>
                <a:cs typeface="+mn-cs"/>
              </a:rPr>
              <a:t> se </a:t>
            </a:r>
            <a:r>
              <a:rPr lang="en-GB" sz="1200" b="0" i="0" kern="1200" dirty="0" err="1">
                <a:solidFill>
                  <a:schemeClr val="tx1"/>
                </a:solidFill>
                <a:effectLst/>
                <a:latin typeface="+mn-lt"/>
                <a:ea typeface="+mn-ea"/>
                <a:cs typeface="+mn-cs"/>
              </a:rPr>
              <a:t>certifikační</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autorita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zaručila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Když</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certifikační</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autorita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podepíše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svůj</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vlastní</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klíč</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jedná</a:t>
            </a:r>
            <a:r>
              <a:rPr lang="en-GB" sz="1200" b="0" i="0" kern="1200" dirty="0">
                <a:solidFill>
                  <a:schemeClr val="tx1"/>
                </a:solidFill>
                <a:effectLst/>
                <a:latin typeface="+mn-lt"/>
                <a:ea typeface="+mn-ea"/>
                <a:cs typeface="+mn-cs"/>
              </a:rPr>
              <a:t> se o </a:t>
            </a:r>
            <a:r>
              <a:rPr lang="en-GB" sz="1200" b="0" i="0" u="none" strike="noStrike" kern="1200" dirty="0" err="1">
                <a:solidFill>
                  <a:schemeClr val="tx1"/>
                </a:solidFill>
                <a:effectLst/>
                <a:latin typeface="+mn-lt"/>
                <a:ea typeface="+mn-ea"/>
                <a:cs typeface="+mn-cs"/>
                <a:hlinkClick r:id="rId13" tooltip="Certifikát podepsaný sám sebou"/>
              </a:rPr>
              <a:t>certifikát</a:t>
            </a:r>
            <a:r>
              <a:rPr lang="en-GB" sz="1200" b="0" i="0" u="none" strike="noStrike" kern="1200" dirty="0">
                <a:solidFill>
                  <a:schemeClr val="tx1"/>
                </a:solidFill>
                <a:effectLst/>
                <a:latin typeface="+mn-lt"/>
                <a:ea typeface="+mn-ea"/>
                <a:cs typeface="+mn-cs"/>
                <a:hlinkClick r:id="rId13" tooltip="Certifikát podepsaný sám sebou"/>
              </a:rPr>
              <a:t> </a:t>
            </a:r>
            <a:r>
              <a:rPr lang="en-GB" sz="1200" b="0" i="0" u="none" strike="noStrike" kern="1200" dirty="0" err="1">
                <a:solidFill>
                  <a:schemeClr val="tx1"/>
                </a:solidFill>
                <a:effectLst/>
                <a:latin typeface="+mn-lt"/>
                <a:ea typeface="+mn-ea"/>
                <a:cs typeface="+mn-cs"/>
                <a:hlinkClick r:id="rId13" tooltip="Certifikát podepsaný sám sebou"/>
              </a:rPr>
              <a:t>podepsaný</a:t>
            </a:r>
            <a:r>
              <a:rPr lang="en-GB" sz="1200" b="0" i="0" u="none" strike="noStrike" kern="1200" dirty="0">
                <a:solidFill>
                  <a:schemeClr val="tx1"/>
                </a:solidFill>
                <a:effectLst/>
                <a:latin typeface="+mn-lt"/>
                <a:ea typeface="+mn-ea"/>
                <a:cs typeface="+mn-cs"/>
                <a:hlinkClick r:id="rId13" tooltip="Certifikát podepsaný sám sebou"/>
              </a:rPr>
              <a:t> </a:t>
            </a:r>
            <a:r>
              <a:rPr lang="en-GB" sz="1200" b="0" i="0" u="none" strike="noStrike" kern="1200" dirty="0" err="1">
                <a:solidFill>
                  <a:schemeClr val="tx1"/>
                </a:solidFill>
                <a:effectLst/>
                <a:latin typeface="+mn-lt"/>
                <a:ea typeface="+mn-ea"/>
                <a:cs typeface="+mn-cs"/>
                <a:hlinkClick r:id="rId13" tooltip="Certifikát podepsaný sám sebou"/>
              </a:rPr>
              <a:t>sám</a:t>
            </a:r>
            <a:r>
              <a:rPr lang="en-GB" sz="1200" b="0" i="0" u="none" strike="noStrike" kern="1200" dirty="0">
                <a:solidFill>
                  <a:schemeClr val="tx1"/>
                </a:solidFill>
                <a:effectLst/>
                <a:latin typeface="+mn-lt"/>
                <a:ea typeface="+mn-ea"/>
                <a:cs typeface="+mn-cs"/>
                <a:hlinkClick r:id="rId13" tooltip="Certifikát podepsaný sám sebou"/>
              </a:rPr>
              <a:t> </a:t>
            </a:r>
            <a:r>
              <a:rPr lang="en-GB" sz="1200" b="0" i="0" u="none" strike="noStrike" kern="1200" dirty="0" err="1">
                <a:solidFill>
                  <a:schemeClr val="tx1"/>
                </a:solidFill>
                <a:effectLst/>
                <a:latin typeface="+mn-lt"/>
                <a:ea typeface="+mn-ea"/>
                <a:cs typeface="+mn-cs"/>
                <a:hlinkClick r:id="rId13" tooltip="Certifikát podepsaný sám sebou"/>
              </a:rPr>
              <a:t>sebou</a:t>
            </a:r>
            <a:r>
              <a:rPr lang="en-GB" sz="1200" b="0" i="0"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hlinkClick r:id="rId14" tooltip="Angličtina"/>
              </a:rPr>
              <a:t>anglicky</a:t>
            </a:r>
            <a:r>
              <a:rPr lang="en-GB" sz="1200" b="0" i="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self-signed certificate</a:t>
            </a:r>
            <a:r>
              <a:rPr lang="en-GB" sz="1200" b="0" i="0" kern="1200" dirty="0">
                <a:solidFill>
                  <a:schemeClr val="tx1"/>
                </a:solidFill>
                <a:effectLst/>
                <a:latin typeface="+mn-lt"/>
                <a:ea typeface="+mn-ea"/>
                <a:cs typeface="+mn-cs"/>
              </a:rPr>
              <a:t>).</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82</a:t>
            </a:fld>
            <a:endParaRPr lang="cs-CZ"/>
          </a:p>
        </p:txBody>
      </p:sp>
    </p:spTree>
    <p:extLst>
      <p:ext uri="{BB962C8B-B14F-4D97-AF65-F5344CB8AC3E}">
        <p14:creationId xmlns:p14="http://schemas.microsoft.com/office/powerpoint/2010/main" val="11101561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Odchozí pravidla</a:t>
            </a:r>
            <a:r>
              <a:rPr lang="cs-CZ" baseline="0" dirty="0"/>
              <a:t> - vlastní - ... </a:t>
            </a:r>
            <a:endParaRPr lang="cs-CZ" dirty="0"/>
          </a:p>
        </p:txBody>
      </p:sp>
      <p:sp>
        <p:nvSpPr>
          <p:cNvPr id="4" name="Zástupný symbol pro číslo snímku 3"/>
          <p:cNvSpPr>
            <a:spLocks noGrp="1"/>
          </p:cNvSpPr>
          <p:nvPr>
            <p:ph type="sldNum" sz="quarter" idx="10"/>
          </p:nvPr>
        </p:nvSpPr>
        <p:spPr/>
        <p:txBody>
          <a:bodyPr/>
          <a:lstStyle/>
          <a:p>
            <a:fld id="{9DDB5B69-F052-4587-B123-8F825963BD66}" type="slidenum">
              <a:rPr lang="cs-CZ" smtClean="0"/>
              <a:t>86</a:t>
            </a:fld>
            <a:endParaRPr lang="cs-CZ"/>
          </a:p>
        </p:txBody>
      </p:sp>
    </p:spTree>
    <p:extLst>
      <p:ext uri="{BB962C8B-B14F-4D97-AF65-F5344CB8AC3E}">
        <p14:creationId xmlns:p14="http://schemas.microsoft.com/office/powerpoint/2010/main" val="17555215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http://www.linuxexpres.cz/praxe/sprava-linuxoveho-serveru-linuxovy-firewall-zaklady-iptables</a:t>
            </a:r>
            <a:endParaRPr lang="en-US" dirty="0"/>
          </a:p>
          <a:p>
            <a:endParaRPr lang="en-US" dirty="0"/>
          </a:p>
          <a:p>
            <a:r>
              <a:rPr lang="cs-CZ" dirty="0"/>
              <a:t>Sudo </a:t>
            </a:r>
            <a:r>
              <a:rPr lang="cs-CZ" dirty="0" err="1"/>
              <a:t>iptables</a:t>
            </a:r>
            <a:r>
              <a:rPr lang="cs-CZ" dirty="0"/>
              <a:t> -A INPUT -s 185.17.119.0/24</a:t>
            </a:r>
            <a:r>
              <a:rPr lang="cs-CZ" baseline="0" dirty="0"/>
              <a:t> -j DROP</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Sudo </a:t>
            </a:r>
            <a:r>
              <a:rPr lang="cs-CZ" dirty="0" err="1"/>
              <a:t>iptables</a:t>
            </a:r>
            <a:r>
              <a:rPr lang="cs-CZ" dirty="0"/>
              <a:t> -A OUTPUT -p </a:t>
            </a:r>
            <a:r>
              <a:rPr lang="cs-CZ" dirty="0" err="1"/>
              <a:t>tcp</a:t>
            </a:r>
            <a:r>
              <a:rPr lang="cs-CZ" dirty="0"/>
              <a:t> -d facebook.com</a:t>
            </a:r>
            <a:r>
              <a:rPr lang="cs-CZ" baseline="0" dirty="0"/>
              <a:t> -j LOG --log-prefix „FACE: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Sudo </a:t>
            </a:r>
            <a:r>
              <a:rPr lang="cs-CZ" dirty="0" err="1"/>
              <a:t>iptables</a:t>
            </a:r>
            <a:r>
              <a:rPr lang="cs-CZ" dirty="0"/>
              <a:t> -A OUTPUT -p </a:t>
            </a:r>
            <a:r>
              <a:rPr lang="cs-CZ" dirty="0" err="1"/>
              <a:t>tcp</a:t>
            </a:r>
            <a:r>
              <a:rPr lang="cs-CZ" dirty="0"/>
              <a:t> -d facebook.com</a:t>
            </a:r>
            <a:r>
              <a:rPr lang="cs-CZ" baseline="0" dirty="0"/>
              <a:t> -j DROP</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Sudo </a:t>
            </a:r>
            <a:r>
              <a:rPr lang="en-GB" dirty="0" err="1"/>
              <a:t>iptables</a:t>
            </a:r>
            <a:r>
              <a:rPr lang="en-GB" dirty="0"/>
              <a:t> -L -n –v</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Sudo </a:t>
            </a:r>
            <a:r>
              <a:rPr lang="cs-CZ" dirty="0" err="1"/>
              <a:t>iptables</a:t>
            </a:r>
            <a:r>
              <a:rPr lang="cs-CZ" dirty="0"/>
              <a:t> -F</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err="1"/>
              <a:t>tail</a:t>
            </a:r>
            <a:r>
              <a:rPr lang="cs-CZ" baseline="0" dirty="0"/>
              <a:t> -f /var/log/kern.log</a:t>
            </a:r>
            <a:endParaRPr lang="en-US" baseline="0" dirty="0"/>
          </a:p>
          <a:p>
            <a:endParaRPr lang="cs-CZ" baseline="0" dirty="0"/>
          </a:p>
          <a:p>
            <a:r>
              <a:rPr lang="cs-CZ" dirty="0"/>
              <a:t>Sudo </a:t>
            </a:r>
            <a:r>
              <a:rPr lang="en-US" dirty="0" err="1"/>
              <a:t>iptables</a:t>
            </a:r>
            <a:r>
              <a:rPr lang="en-US" dirty="0"/>
              <a:t> -A INPUT -p </a:t>
            </a:r>
            <a:r>
              <a:rPr lang="en-US" dirty="0" err="1"/>
              <a:t>tcp</a:t>
            </a:r>
            <a:r>
              <a:rPr lang="en-US" dirty="0"/>
              <a:t> --</a:t>
            </a:r>
            <a:r>
              <a:rPr lang="en-US" dirty="0" err="1"/>
              <a:t>dport</a:t>
            </a:r>
            <a:r>
              <a:rPr lang="en-US" dirty="0"/>
              <a:t> 22 -j REJECT --reject-with </a:t>
            </a:r>
            <a:r>
              <a:rPr lang="en-US" dirty="0" err="1"/>
              <a:t>icmp</a:t>
            </a:r>
            <a:r>
              <a:rPr lang="en-US" dirty="0"/>
              <a:t>-admin-prohibited</a:t>
            </a:r>
            <a:endParaRPr lang="cs-CZ" b="1" baseline="0" dirty="0"/>
          </a:p>
          <a:p>
            <a:endParaRPr lang="cs-CZ" dirty="0"/>
          </a:p>
        </p:txBody>
      </p:sp>
      <p:sp>
        <p:nvSpPr>
          <p:cNvPr id="4" name="Zástupný symbol pro číslo snímku 3"/>
          <p:cNvSpPr>
            <a:spLocks noGrp="1"/>
          </p:cNvSpPr>
          <p:nvPr>
            <p:ph type="sldNum" sz="quarter" idx="10"/>
          </p:nvPr>
        </p:nvSpPr>
        <p:spPr/>
        <p:txBody>
          <a:bodyPr/>
          <a:lstStyle/>
          <a:p>
            <a:fld id="{9DDB5B69-F052-4587-B123-8F825963BD66}" type="slidenum">
              <a:rPr lang="cs-CZ" smtClean="0"/>
              <a:t>87</a:t>
            </a:fld>
            <a:endParaRPr lang="cs-CZ"/>
          </a:p>
        </p:txBody>
      </p:sp>
    </p:spTree>
    <p:extLst>
      <p:ext uri="{BB962C8B-B14F-4D97-AF65-F5344CB8AC3E}">
        <p14:creationId xmlns:p14="http://schemas.microsoft.com/office/powerpoint/2010/main" val="25279790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iptables</a:t>
            </a:r>
            <a:r>
              <a:rPr lang="cs-CZ" dirty="0"/>
              <a:t> -A OUTPUT -p </a:t>
            </a:r>
            <a:r>
              <a:rPr lang="cs-CZ" dirty="0" err="1"/>
              <a:t>icmp</a:t>
            </a:r>
            <a:r>
              <a:rPr lang="cs-CZ" dirty="0"/>
              <a:t> --</a:t>
            </a:r>
            <a:r>
              <a:rPr lang="cs-CZ" dirty="0" err="1"/>
              <a:t>icmp</a:t>
            </a:r>
            <a:r>
              <a:rPr lang="cs-CZ" dirty="0"/>
              <a:t>-type echo-</a:t>
            </a:r>
            <a:r>
              <a:rPr lang="cs-CZ" dirty="0" err="1"/>
              <a:t>request</a:t>
            </a:r>
            <a:r>
              <a:rPr lang="cs-CZ" dirty="0"/>
              <a:t> -j DROP</a:t>
            </a:r>
            <a:endParaRPr lang="cs-CZ" baseline="0" dirty="0"/>
          </a:p>
          <a:p>
            <a:r>
              <a:rPr lang="en-US" dirty="0"/>
              <a:t>Nebo</a:t>
            </a:r>
          </a:p>
          <a:p>
            <a:r>
              <a:rPr lang="cs-CZ" dirty="0" err="1"/>
              <a:t>iptables</a:t>
            </a:r>
            <a:r>
              <a:rPr lang="cs-CZ" dirty="0"/>
              <a:t> -A OUTPUT -p </a:t>
            </a:r>
            <a:r>
              <a:rPr lang="cs-CZ" dirty="0" err="1"/>
              <a:t>icmp</a:t>
            </a:r>
            <a:r>
              <a:rPr lang="cs-CZ" dirty="0"/>
              <a:t> --</a:t>
            </a:r>
            <a:r>
              <a:rPr lang="cs-CZ" dirty="0" err="1"/>
              <a:t>icmp</a:t>
            </a:r>
            <a:r>
              <a:rPr lang="cs-CZ" dirty="0"/>
              <a:t>-type 8 -j DROP</a:t>
            </a:r>
          </a:p>
        </p:txBody>
      </p:sp>
      <p:sp>
        <p:nvSpPr>
          <p:cNvPr id="4" name="Zástupný symbol pro číslo snímku 3"/>
          <p:cNvSpPr>
            <a:spLocks noGrp="1"/>
          </p:cNvSpPr>
          <p:nvPr>
            <p:ph type="sldNum" sz="quarter" idx="10"/>
          </p:nvPr>
        </p:nvSpPr>
        <p:spPr/>
        <p:txBody>
          <a:bodyPr/>
          <a:lstStyle/>
          <a:p>
            <a:fld id="{9DDB5B69-F052-4587-B123-8F825963BD66}" type="slidenum">
              <a:rPr lang="cs-CZ" smtClean="0"/>
              <a:t>88</a:t>
            </a:fld>
            <a:endParaRPr lang="cs-CZ"/>
          </a:p>
        </p:txBody>
      </p:sp>
    </p:spTree>
    <p:extLst>
      <p:ext uri="{BB962C8B-B14F-4D97-AF65-F5344CB8AC3E}">
        <p14:creationId xmlns:p14="http://schemas.microsoft.com/office/powerpoint/2010/main" val="38962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Spouštění (překlad) programů bez IDE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&gt; - </a:t>
            </a:r>
            <a:r>
              <a:rPr lang="en-GB" dirty="0" err="1"/>
              <a:t>vlo</a:t>
            </a:r>
            <a:r>
              <a:rPr lang="cs-CZ" dirty="0"/>
              <a:t>žení (přesměrování) výsledku do souboru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&gt;&gt; </a:t>
            </a:r>
            <a:r>
              <a:rPr lang="cs-CZ" dirty="0"/>
              <a:t>- </a:t>
            </a:r>
            <a:r>
              <a:rPr lang="en-GB" dirty="0"/>
              <a:t>p</a:t>
            </a:r>
            <a:r>
              <a:rPr lang="cs-CZ" dirty="0" err="1"/>
              <a:t>řidání</a:t>
            </a:r>
            <a:r>
              <a:rPr lang="cs-CZ" dirty="0"/>
              <a:t> výsledku příkazu na konec souboru</a:t>
            </a:r>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11</a:t>
            </a:fld>
            <a:endParaRPr lang="cs-CZ"/>
          </a:p>
        </p:txBody>
      </p:sp>
    </p:spTree>
    <p:extLst>
      <p:ext uri="{BB962C8B-B14F-4D97-AF65-F5344CB8AC3E}">
        <p14:creationId xmlns:p14="http://schemas.microsoft.com/office/powerpoint/2010/main" val="659593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Move</a:t>
            </a:r>
            <a:endParaRPr lang="cs-CZ" dirty="0"/>
          </a:p>
          <a:p>
            <a:r>
              <a:rPr lang="cs-CZ" dirty="0" err="1"/>
              <a:t>Where</a:t>
            </a:r>
            <a:r>
              <a:rPr lang="cs-CZ" dirty="0"/>
              <a:t> /R C:</a:t>
            </a:r>
            <a:r>
              <a:rPr lang="en-GB" dirty="0"/>
              <a:t>\ h*.txt &gt; text_files.txt</a:t>
            </a:r>
            <a:endParaRPr lang="cs-CZ" dirty="0"/>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12</a:t>
            </a:fld>
            <a:endParaRPr lang="cs-CZ"/>
          </a:p>
        </p:txBody>
      </p:sp>
    </p:spTree>
    <p:extLst>
      <p:ext uri="{BB962C8B-B14F-4D97-AF65-F5344CB8AC3E}">
        <p14:creationId xmlns:p14="http://schemas.microsoft.com/office/powerpoint/2010/main" val="759856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Otázky:</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Politika </a:t>
            </a:r>
            <a:r>
              <a:rPr lang="cs-CZ" sz="1200" kern="1200" dirty="0" err="1">
                <a:solidFill>
                  <a:schemeClr val="tx1"/>
                </a:solidFill>
                <a:effectLst/>
                <a:latin typeface="+mn-lt"/>
                <a:ea typeface="+mn-ea"/>
                <a:cs typeface="+mn-cs"/>
              </a:rPr>
              <a:t>group</a:t>
            </a:r>
            <a:r>
              <a:rPr lang="cs-CZ" sz="1200" kern="1200" dirty="0">
                <a:solidFill>
                  <a:schemeClr val="tx1"/>
                </a:solidFill>
                <a:effectLst/>
                <a:latin typeface="+mn-lt"/>
                <a:ea typeface="+mn-ea"/>
                <a:cs typeface="+mn-cs"/>
              </a:rPr>
              <a:t> ve </a:t>
            </a:r>
            <a:r>
              <a:rPr lang="cs-CZ" sz="1200" kern="1200" dirty="0" err="1">
                <a:solidFill>
                  <a:schemeClr val="tx1"/>
                </a:solidFill>
                <a:effectLst/>
                <a:latin typeface="+mn-lt"/>
                <a:ea typeface="+mn-ea"/>
                <a:cs typeface="+mn-cs"/>
              </a:rPr>
              <a:t>Win</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Home</a:t>
            </a:r>
            <a:r>
              <a:rPr lang="cs-CZ" sz="1200" kern="1200" dirty="0">
                <a:solidFill>
                  <a:schemeClr val="tx1"/>
                </a:solidFill>
                <a:effectLst/>
                <a:latin typeface="+mn-lt"/>
                <a:ea typeface="+mn-ea"/>
                <a:cs typeface="+mn-cs"/>
              </a:rPr>
              <a:t> = není tam iniciálně</a:t>
            </a:r>
          </a:p>
          <a:p>
            <a:r>
              <a:rPr lang="cs-CZ" sz="1200" kern="1200" dirty="0">
                <a:solidFill>
                  <a:schemeClr val="tx1"/>
                </a:solidFill>
                <a:effectLst/>
                <a:latin typeface="+mn-lt"/>
                <a:ea typeface="+mn-ea"/>
                <a:cs typeface="+mn-cs"/>
              </a:rPr>
              <a:t>Něco jako </a:t>
            </a:r>
            <a:r>
              <a:rPr lang="cs-CZ" sz="1200" kern="1200" dirty="0" err="1">
                <a:solidFill>
                  <a:schemeClr val="tx1"/>
                </a:solidFill>
                <a:effectLst/>
                <a:latin typeface="+mn-lt"/>
                <a:ea typeface="+mn-ea"/>
                <a:cs typeface="+mn-cs"/>
              </a:rPr>
              <a:t>cat</a:t>
            </a:r>
            <a:r>
              <a:rPr lang="cs-CZ" sz="1200" kern="1200" dirty="0">
                <a:solidFill>
                  <a:schemeClr val="tx1"/>
                </a:solidFill>
                <a:effectLst/>
                <a:latin typeface="+mn-lt"/>
                <a:ea typeface="+mn-ea"/>
                <a:cs typeface="+mn-cs"/>
              </a:rPr>
              <a:t> v příkazovém řádku ve Windows = type</a:t>
            </a:r>
          </a:p>
          <a:p>
            <a:r>
              <a:rPr lang="cs-CZ" sz="1200" kern="1200" dirty="0">
                <a:solidFill>
                  <a:schemeClr val="tx1"/>
                </a:solidFill>
                <a:effectLst/>
                <a:latin typeface="+mn-lt"/>
                <a:ea typeface="+mn-ea"/>
                <a:cs typeface="+mn-cs"/>
              </a:rPr>
              <a:t>Zrušení odesílání dat = http://www.dasm.cz/clanek/jak-z-windows-10-udelat-desktopovy-system</a:t>
            </a:r>
          </a:p>
          <a:p>
            <a:endParaRPr lang="cs-CZ" baseline="0" dirty="0"/>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13</a:t>
            </a:fld>
            <a:endParaRPr lang="cs-CZ"/>
          </a:p>
        </p:txBody>
      </p:sp>
    </p:spTree>
    <p:extLst>
      <p:ext uri="{BB962C8B-B14F-4D97-AF65-F5344CB8AC3E}">
        <p14:creationId xmlns:p14="http://schemas.microsoft.com/office/powerpoint/2010/main" val="4276446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16</a:t>
            </a:fld>
            <a:endParaRPr lang="cs-CZ"/>
          </a:p>
        </p:txBody>
      </p:sp>
    </p:spTree>
    <p:extLst>
      <p:ext uri="{BB962C8B-B14F-4D97-AF65-F5344CB8AC3E}">
        <p14:creationId xmlns:p14="http://schemas.microsoft.com/office/powerpoint/2010/main" val="1770380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/bin </a:t>
            </a:r>
            <a:r>
              <a:rPr lang="cs-CZ" dirty="0" err="1"/>
              <a:t>Essential</a:t>
            </a:r>
            <a:r>
              <a:rPr lang="cs-CZ" dirty="0"/>
              <a:t> </a:t>
            </a:r>
            <a:r>
              <a:rPr lang="cs-CZ" dirty="0" err="1"/>
              <a:t>command</a:t>
            </a:r>
            <a:r>
              <a:rPr lang="cs-CZ" dirty="0"/>
              <a:t> </a:t>
            </a:r>
            <a:r>
              <a:rPr lang="cs-CZ" dirty="0" err="1"/>
              <a:t>binaries</a:t>
            </a:r>
            <a:endParaRPr lang="cs-CZ" dirty="0"/>
          </a:p>
          <a:p>
            <a:r>
              <a:rPr lang="cs-CZ" dirty="0"/>
              <a:t>/</a:t>
            </a:r>
            <a:r>
              <a:rPr lang="cs-CZ" dirty="0" err="1"/>
              <a:t>boot</a:t>
            </a:r>
            <a:r>
              <a:rPr lang="cs-CZ" dirty="0"/>
              <a:t> Static </a:t>
            </a:r>
            <a:r>
              <a:rPr lang="cs-CZ" dirty="0" err="1"/>
              <a:t>files</a:t>
            </a:r>
            <a:r>
              <a:rPr lang="cs-CZ" dirty="0"/>
              <a:t> </a:t>
            </a:r>
            <a:r>
              <a:rPr lang="cs-CZ" dirty="0" err="1"/>
              <a:t>of</a:t>
            </a:r>
            <a:r>
              <a:rPr lang="cs-CZ" dirty="0"/>
              <a:t> </a:t>
            </a:r>
            <a:r>
              <a:rPr lang="cs-CZ" dirty="0" err="1"/>
              <a:t>the</a:t>
            </a:r>
            <a:r>
              <a:rPr lang="cs-CZ" dirty="0"/>
              <a:t> </a:t>
            </a:r>
            <a:r>
              <a:rPr lang="cs-CZ" dirty="0" err="1"/>
              <a:t>boot</a:t>
            </a:r>
            <a:r>
              <a:rPr lang="cs-CZ" dirty="0"/>
              <a:t> </a:t>
            </a:r>
            <a:r>
              <a:rPr lang="cs-CZ" dirty="0" err="1"/>
              <a:t>loader</a:t>
            </a:r>
            <a:endParaRPr lang="cs-CZ" dirty="0"/>
          </a:p>
          <a:p>
            <a:r>
              <a:rPr lang="cs-CZ" dirty="0"/>
              <a:t>/</a:t>
            </a:r>
            <a:r>
              <a:rPr lang="cs-CZ" dirty="0" err="1"/>
              <a:t>dev</a:t>
            </a:r>
            <a:r>
              <a:rPr lang="cs-CZ" dirty="0"/>
              <a:t> </a:t>
            </a:r>
            <a:r>
              <a:rPr lang="cs-CZ" dirty="0" err="1"/>
              <a:t>Device</a:t>
            </a:r>
            <a:r>
              <a:rPr lang="cs-CZ" dirty="0"/>
              <a:t> </a:t>
            </a:r>
            <a:r>
              <a:rPr lang="cs-CZ" dirty="0" err="1"/>
              <a:t>files</a:t>
            </a:r>
            <a:endParaRPr lang="cs-CZ" dirty="0"/>
          </a:p>
          <a:p>
            <a:r>
              <a:rPr lang="cs-CZ" dirty="0"/>
              <a:t>/</a:t>
            </a:r>
            <a:r>
              <a:rPr lang="cs-CZ" dirty="0" err="1"/>
              <a:t>etc</a:t>
            </a:r>
            <a:r>
              <a:rPr lang="cs-CZ" dirty="0"/>
              <a:t> Host-</a:t>
            </a:r>
            <a:r>
              <a:rPr lang="cs-CZ" dirty="0" err="1"/>
              <a:t>specific</a:t>
            </a:r>
            <a:r>
              <a:rPr lang="cs-CZ" dirty="0"/>
              <a:t> </a:t>
            </a:r>
            <a:r>
              <a:rPr lang="cs-CZ" dirty="0" err="1"/>
              <a:t>system</a:t>
            </a:r>
            <a:r>
              <a:rPr lang="cs-CZ" dirty="0"/>
              <a:t> </a:t>
            </a:r>
            <a:r>
              <a:rPr lang="cs-CZ" dirty="0" err="1"/>
              <a:t>configuration</a:t>
            </a:r>
            <a:endParaRPr lang="cs-CZ" dirty="0"/>
          </a:p>
          <a:p>
            <a:r>
              <a:rPr lang="cs-CZ" dirty="0"/>
              <a:t>/lib </a:t>
            </a:r>
            <a:r>
              <a:rPr lang="cs-CZ" dirty="0" err="1"/>
              <a:t>Essential</a:t>
            </a:r>
            <a:r>
              <a:rPr lang="cs-CZ" dirty="0"/>
              <a:t> </a:t>
            </a:r>
            <a:r>
              <a:rPr lang="cs-CZ" dirty="0" err="1"/>
              <a:t>shared</a:t>
            </a:r>
            <a:r>
              <a:rPr lang="cs-CZ" dirty="0"/>
              <a:t> </a:t>
            </a:r>
            <a:r>
              <a:rPr lang="cs-CZ" dirty="0" err="1"/>
              <a:t>libraries</a:t>
            </a:r>
            <a:r>
              <a:rPr lang="cs-CZ" dirty="0"/>
              <a:t> and kernel </a:t>
            </a:r>
            <a:r>
              <a:rPr lang="cs-CZ" dirty="0" err="1"/>
              <a:t>modules</a:t>
            </a:r>
            <a:endParaRPr lang="cs-CZ" dirty="0"/>
          </a:p>
          <a:p>
            <a:r>
              <a:rPr lang="cs-CZ" dirty="0"/>
              <a:t>/media Mount point </a:t>
            </a:r>
            <a:r>
              <a:rPr lang="cs-CZ" dirty="0" err="1"/>
              <a:t>for</a:t>
            </a:r>
            <a:r>
              <a:rPr lang="cs-CZ" dirty="0"/>
              <a:t> </a:t>
            </a:r>
            <a:r>
              <a:rPr lang="cs-CZ" dirty="0" err="1"/>
              <a:t>removeable</a:t>
            </a:r>
            <a:r>
              <a:rPr lang="cs-CZ" dirty="0"/>
              <a:t> media</a:t>
            </a:r>
          </a:p>
          <a:p>
            <a:r>
              <a:rPr lang="cs-CZ" dirty="0"/>
              <a:t>/</a:t>
            </a:r>
            <a:r>
              <a:rPr lang="cs-CZ" dirty="0" err="1"/>
              <a:t>mnt</a:t>
            </a:r>
            <a:r>
              <a:rPr lang="cs-CZ" dirty="0"/>
              <a:t> Mount point </a:t>
            </a:r>
            <a:r>
              <a:rPr lang="cs-CZ" dirty="0" err="1"/>
              <a:t>for</a:t>
            </a:r>
            <a:r>
              <a:rPr lang="cs-CZ" dirty="0"/>
              <a:t> </a:t>
            </a:r>
            <a:r>
              <a:rPr lang="cs-CZ" dirty="0" err="1"/>
              <a:t>mounting</a:t>
            </a:r>
            <a:r>
              <a:rPr lang="cs-CZ" dirty="0"/>
              <a:t> a </a:t>
            </a:r>
            <a:r>
              <a:rPr lang="cs-CZ" dirty="0" err="1"/>
              <a:t>filesystem</a:t>
            </a:r>
            <a:r>
              <a:rPr lang="cs-CZ" dirty="0"/>
              <a:t> </a:t>
            </a:r>
            <a:r>
              <a:rPr lang="cs-CZ" dirty="0" err="1"/>
              <a:t>temporarily</a:t>
            </a:r>
            <a:endParaRPr lang="cs-CZ" dirty="0"/>
          </a:p>
          <a:p>
            <a:r>
              <a:rPr lang="cs-CZ" dirty="0"/>
              <a:t>/</a:t>
            </a:r>
            <a:r>
              <a:rPr lang="cs-CZ" dirty="0" err="1"/>
              <a:t>opt</a:t>
            </a:r>
            <a:r>
              <a:rPr lang="cs-CZ" dirty="0"/>
              <a:t> </a:t>
            </a:r>
            <a:r>
              <a:rPr lang="cs-CZ" dirty="0" err="1"/>
              <a:t>Add</a:t>
            </a:r>
            <a:r>
              <a:rPr lang="cs-CZ" dirty="0"/>
              <a:t>-on </a:t>
            </a:r>
            <a:r>
              <a:rPr lang="cs-CZ" dirty="0" err="1"/>
              <a:t>application</a:t>
            </a:r>
            <a:r>
              <a:rPr lang="cs-CZ" dirty="0"/>
              <a:t> software </a:t>
            </a:r>
            <a:r>
              <a:rPr lang="cs-CZ" dirty="0" err="1"/>
              <a:t>packages</a:t>
            </a:r>
            <a:endParaRPr lang="cs-CZ" dirty="0"/>
          </a:p>
          <a:p>
            <a:r>
              <a:rPr lang="cs-CZ" dirty="0"/>
              <a:t>/</a:t>
            </a:r>
            <a:r>
              <a:rPr lang="cs-CZ" dirty="0" err="1"/>
              <a:t>sbin</a:t>
            </a:r>
            <a:r>
              <a:rPr lang="cs-CZ" dirty="0"/>
              <a:t> </a:t>
            </a:r>
            <a:r>
              <a:rPr lang="cs-CZ" dirty="0" err="1"/>
              <a:t>Essential</a:t>
            </a:r>
            <a:r>
              <a:rPr lang="cs-CZ" dirty="0"/>
              <a:t> </a:t>
            </a:r>
            <a:r>
              <a:rPr lang="cs-CZ" dirty="0" err="1"/>
              <a:t>system</a:t>
            </a:r>
            <a:r>
              <a:rPr lang="cs-CZ" dirty="0"/>
              <a:t> </a:t>
            </a:r>
            <a:r>
              <a:rPr lang="cs-CZ" dirty="0" err="1"/>
              <a:t>binaries</a:t>
            </a:r>
            <a:endParaRPr lang="cs-CZ" dirty="0"/>
          </a:p>
          <a:p>
            <a:r>
              <a:rPr lang="cs-CZ" dirty="0"/>
              <a:t>/</a:t>
            </a:r>
            <a:r>
              <a:rPr lang="cs-CZ" dirty="0" err="1"/>
              <a:t>srv</a:t>
            </a:r>
            <a:r>
              <a:rPr lang="cs-CZ" dirty="0"/>
              <a:t> Data </a:t>
            </a:r>
            <a:r>
              <a:rPr lang="cs-CZ" dirty="0" err="1"/>
              <a:t>for</a:t>
            </a:r>
            <a:r>
              <a:rPr lang="cs-CZ" dirty="0"/>
              <a:t> </a:t>
            </a:r>
            <a:r>
              <a:rPr lang="cs-CZ" dirty="0" err="1"/>
              <a:t>services</a:t>
            </a:r>
            <a:r>
              <a:rPr lang="cs-CZ" dirty="0"/>
              <a:t> </a:t>
            </a:r>
            <a:r>
              <a:rPr lang="cs-CZ" dirty="0" err="1"/>
              <a:t>provided</a:t>
            </a:r>
            <a:r>
              <a:rPr lang="cs-CZ" dirty="0"/>
              <a:t> by </a:t>
            </a:r>
            <a:r>
              <a:rPr lang="cs-CZ" dirty="0" err="1"/>
              <a:t>this</a:t>
            </a:r>
            <a:r>
              <a:rPr lang="cs-CZ" dirty="0"/>
              <a:t> </a:t>
            </a:r>
            <a:r>
              <a:rPr lang="cs-CZ" dirty="0" err="1"/>
              <a:t>system</a:t>
            </a:r>
            <a:endParaRPr lang="cs-CZ" dirty="0"/>
          </a:p>
          <a:p>
            <a:r>
              <a:rPr lang="cs-CZ" dirty="0"/>
              <a:t>/</a:t>
            </a:r>
            <a:r>
              <a:rPr lang="cs-CZ" dirty="0" err="1"/>
              <a:t>tmp</a:t>
            </a:r>
            <a:r>
              <a:rPr lang="cs-CZ" dirty="0"/>
              <a:t> </a:t>
            </a:r>
            <a:r>
              <a:rPr lang="cs-CZ" dirty="0" err="1"/>
              <a:t>Temporary</a:t>
            </a:r>
            <a:r>
              <a:rPr lang="cs-CZ" dirty="0"/>
              <a:t> </a:t>
            </a:r>
            <a:r>
              <a:rPr lang="cs-CZ" dirty="0" err="1"/>
              <a:t>files</a:t>
            </a:r>
            <a:endParaRPr lang="cs-CZ" dirty="0"/>
          </a:p>
          <a:p>
            <a:r>
              <a:rPr lang="cs-CZ" dirty="0"/>
              <a:t>/</a:t>
            </a:r>
            <a:r>
              <a:rPr lang="cs-CZ" dirty="0" err="1"/>
              <a:t>usr</a:t>
            </a:r>
            <a:r>
              <a:rPr lang="cs-CZ" dirty="0"/>
              <a:t> </a:t>
            </a:r>
            <a:r>
              <a:rPr lang="cs-CZ" dirty="0" err="1"/>
              <a:t>Secondary</a:t>
            </a:r>
            <a:r>
              <a:rPr lang="cs-CZ" dirty="0"/>
              <a:t> hierarchy</a:t>
            </a:r>
          </a:p>
          <a:p>
            <a:r>
              <a:rPr lang="cs-CZ" dirty="0"/>
              <a:t>/var </a:t>
            </a:r>
            <a:r>
              <a:rPr lang="cs-CZ" dirty="0" err="1"/>
              <a:t>Variable</a:t>
            </a:r>
            <a:r>
              <a:rPr lang="cs-CZ" dirty="0"/>
              <a:t> data</a:t>
            </a:r>
          </a:p>
          <a:p>
            <a:endParaRPr lang="cs-CZ" dirty="0"/>
          </a:p>
          <a:p>
            <a:r>
              <a:rPr lang="en-US" sz="1200" b="0" i="0" kern="1200" dirty="0">
                <a:solidFill>
                  <a:schemeClr val="tx1"/>
                </a:solidFill>
                <a:effectLst/>
                <a:latin typeface="+mn-lt"/>
                <a:ea typeface="+mn-ea"/>
                <a:cs typeface="+mn-cs"/>
              </a:rPr>
              <a:t>The option '-l' tells the command to use a long list format. It gives back several columns </a:t>
            </a:r>
            <a:r>
              <a:rPr lang="en-US" sz="1200" b="0" i="0" kern="1200" dirty="0" err="1">
                <a:solidFill>
                  <a:schemeClr val="tx1"/>
                </a:solidFill>
                <a:effectLst/>
                <a:latin typeface="+mn-lt"/>
                <a:ea typeface="+mn-ea"/>
                <a:cs typeface="+mn-cs"/>
              </a:rPr>
              <a:t>wich</a:t>
            </a:r>
            <a:r>
              <a:rPr lang="en-US" sz="1200" b="0" i="0" kern="1200" dirty="0">
                <a:solidFill>
                  <a:schemeClr val="tx1"/>
                </a:solidFill>
                <a:effectLst/>
                <a:latin typeface="+mn-lt"/>
                <a:ea typeface="+mn-ea"/>
                <a:cs typeface="+mn-cs"/>
              </a:rPr>
              <a:t> correspond to:</a:t>
            </a:r>
          </a:p>
          <a:p>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Permissions</a:t>
            </a:r>
          </a:p>
          <a:p>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Number of </a:t>
            </a:r>
            <a:r>
              <a:rPr lang="en-US" sz="1200" b="0" i="0" kern="1200" dirty="0" err="1">
                <a:solidFill>
                  <a:schemeClr val="tx1"/>
                </a:solidFill>
                <a:effectLst/>
                <a:latin typeface="+mn-lt"/>
                <a:ea typeface="+mn-ea"/>
                <a:cs typeface="+mn-cs"/>
              </a:rPr>
              <a:t>hardlinks</a:t>
            </a:r>
            <a:endParaRPr lang="en-US"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File owner</a:t>
            </a:r>
          </a:p>
          <a:p>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File group</a:t>
            </a:r>
          </a:p>
          <a:p>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File size</a:t>
            </a:r>
          </a:p>
          <a:p>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Modification time</a:t>
            </a:r>
          </a:p>
          <a:p>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Filename</a:t>
            </a:r>
          </a:p>
          <a:p>
            <a:r>
              <a:rPr lang="en-US" sz="1200" b="0" i="0" kern="1200" dirty="0">
                <a:solidFill>
                  <a:schemeClr val="tx1"/>
                </a:solidFill>
                <a:effectLst/>
                <a:latin typeface="+mn-lt"/>
                <a:ea typeface="+mn-ea"/>
                <a:cs typeface="+mn-cs"/>
              </a:rPr>
              <a:t>The first letter in the permissions column show the file's type. A 'd' means a directory and a '-' means a normal file (there are other characters, but those are the basic ones). The next nine characters are divided into 3 groups, each one a permission. Each letter in a group correspond to the read, write and execute permission, and each group correspond to the owner of the file, the group of the file and then for everyone else.</a:t>
            </a:r>
          </a:p>
          <a:p>
            <a:r>
              <a:rPr lang="en-US" sz="1200" b="0" i="0" kern="1200" dirty="0">
                <a:solidFill>
                  <a:schemeClr val="tx1"/>
                </a:solidFill>
                <a:effectLst/>
                <a:latin typeface="+mn-lt"/>
                <a:ea typeface="+mn-ea"/>
                <a:cs typeface="+mn-cs"/>
              </a:rPr>
              <a:t>[ File type ][ Owner permissions ][ Group permissions ][ Everyone permissions ]</a:t>
            </a:r>
          </a:p>
          <a:p>
            <a:r>
              <a:rPr lang="en-US" sz="1200" b="0" i="0" kern="1200" dirty="0">
                <a:solidFill>
                  <a:schemeClr val="tx1"/>
                </a:solidFill>
                <a:effectLst/>
                <a:latin typeface="+mn-lt"/>
                <a:ea typeface="+mn-ea"/>
                <a:cs typeface="+mn-cs"/>
              </a:rPr>
              <a:t>The characters can be one of four options:</a:t>
            </a:r>
          </a:p>
          <a:p>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 = read permission</a:t>
            </a:r>
          </a:p>
          <a:p>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 = write permission</a:t>
            </a:r>
          </a:p>
          <a:p>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x = execute permission</a:t>
            </a:r>
          </a:p>
          <a:p>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 no permission</a:t>
            </a:r>
          </a:p>
          <a:p>
            <a:r>
              <a:rPr lang="en-US" sz="1200" b="0" i="0" kern="1200" dirty="0">
                <a:solidFill>
                  <a:schemeClr val="tx1"/>
                </a:solidFill>
                <a:effectLst/>
                <a:latin typeface="+mn-lt"/>
                <a:ea typeface="+mn-ea"/>
                <a:cs typeface="+mn-cs"/>
              </a:rPr>
              <a:t>Finally, the "+" at the end means some extended permissions.</a:t>
            </a:r>
          </a:p>
          <a:p>
            <a:endParaRPr lang="cs-CZ" dirty="0"/>
          </a:p>
        </p:txBody>
      </p:sp>
      <p:sp>
        <p:nvSpPr>
          <p:cNvPr id="4" name="Zástupný symbol pro číslo snímku 3"/>
          <p:cNvSpPr>
            <a:spLocks noGrp="1"/>
          </p:cNvSpPr>
          <p:nvPr>
            <p:ph type="sldNum" sz="quarter" idx="10"/>
          </p:nvPr>
        </p:nvSpPr>
        <p:spPr/>
        <p:txBody>
          <a:bodyPr/>
          <a:lstStyle/>
          <a:p>
            <a:fld id="{C5C3A160-DB13-4D7B-96F5-E73C4A524E3A}" type="slidenum">
              <a:rPr lang="cs-CZ" smtClean="0"/>
              <a:pPr/>
              <a:t>17</a:t>
            </a:fld>
            <a:endParaRPr lang="cs-CZ"/>
          </a:p>
        </p:txBody>
      </p:sp>
    </p:spTree>
    <p:extLst>
      <p:ext uri="{BB962C8B-B14F-4D97-AF65-F5344CB8AC3E}">
        <p14:creationId xmlns:p14="http://schemas.microsoft.com/office/powerpoint/2010/main" val="2719516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628801"/>
            <a:ext cx="7772400" cy="1971650"/>
          </a:xfrm>
        </p:spPr>
        <p:txBody>
          <a:bodyPr/>
          <a:lstStyle>
            <a:lvl1pPr>
              <a:defRPr baseline="0">
                <a:solidFill>
                  <a:schemeClr val="accent6"/>
                </a:solidFill>
              </a:defRPr>
            </a:lvl1pPr>
          </a:lstStyle>
          <a:p>
            <a:r>
              <a:rPr lang="en-US" dirty="0"/>
              <a:t>Click to edit Master title style</a:t>
            </a:r>
            <a:endParaRPr lang="cs-CZ" dirty="0"/>
          </a:p>
        </p:txBody>
      </p:sp>
      <p:cxnSp>
        <p:nvCxnSpPr>
          <p:cNvPr id="8" name="Straight Connector 12"/>
          <p:cNvCxnSpPr/>
          <p:nvPr userDrawn="1"/>
        </p:nvCxnSpPr>
        <p:spPr>
          <a:xfrm>
            <a:off x="0" y="1285875"/>
            <a:ext cx="8572500" cy="158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 name="Nadpis 1"/>
          <p:cNvSpPr txBox="1">
            <a:spLocks/>
          </p:cNvSpPr>
          <p:nvPr userDrawn="1"/>
        </p:nvSpPr>
        <p:spPr>
          <a:xfrm>
            <a:off x="1403350" y="332656"/>
            <a:ext cx="7089775" cy="792088"/>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aseline="0" dirty="0">
                <a:solidFill>
                  <a:schemeClr val="accent6"/>
                </a:solidFill>
              </a:rPr>
              <a:t>Počítačové sítě a operační systémy </a:t>
            </a:r>
          </a:p>
        </p:txBody>
      </p:sp>
      <p:pic>
        <p:nvPicPr>
          <p:cNvPr id="10" name="Picture 2" descr="C:\Users\xplhak\Desktop\fi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625" y="214313"/>
            <a:ext cx="9747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4"/>
          <p:cNvCxnSpPr/>
          <p:nvPr userDrawn="1"/>
        </p:nvCxnSpPr>
        <p:spPr>
          <a:xfrm>
            <a:off x="0" y="6381328"/>
            <a:ext cx="9144000" cy="158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Zástupný symbol pro datum 3"/>
          <p:cNvSpPr txBox="1">
            <a:spLocks/>
          </p:cNvSpPr>
          <p:nvPr userDrawn="1"/>
        </p:nvSpPr>
        <p:spPr>
          <a:xfrm>
            <a:off x="6228184" y="6453336"/>
            <a:ext cx="2493640" cy="365125"/>
          </a:xfrm>
          <a:prstGeom prst="rect">
            <a:avLst/>
          </a:prstGeom>
        </p:spPr>
        <p:txBody>
          <a:bodyPr vert="horz" lIns="91440" tIns="45720" rIns="91440" bIns="45720" rtlCol="0" anchor="ctr"/>
          <a:lstStyle>
            <a:defPPr>
              <a:defRPr lang="cs-CZ"/>
            </a:defPPr>
            <a:lvl1pPr marL="0" algn="l" defTabSz="914400" rtl="0" eaLnBrk="1" latinLnBrk="0" hangingPunct="1">
              <a:defRPr sz="16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cs-CZ" dirty="0"/>
              <a:t>Jaromír Plhák, </a:t>
            </a:r>
            <a:fld id="{66405DBE-A8A8-4C3B-AD88-7EE25EC89073}" type="datetimeFigureOut">
              <a:rPr lang="cs-CZ" smtClean="0"/>
              <a:pPr algn="r"/>
              <a:t>30.03.2017</a:t>
            </a:fld>
            <a:endParaRPr lang="cs-CZ" dirty="0"/>
          </a:p>
        </p:txBody>
      </p:sp>
      <p:sp>
        <p:nvSpPr>
          <p:cNvPr id="14" name="Zástupný symbol pro datum 3"/>
          <p:cNvSpPr txBox="1">
            <a:spLocks/>
          </p:cNvSpPr>
          <p:nvPr userDrawn="1"/>
        </p:nvSpPr>
        <p:spPr>
          <a:xfrm>
            <a:off x="494184" y="6453336"/>
            <a:ext cx="8227640" cy="365125"/>
          </a:xfrm>
          <a:prstGeom prst="rect">
            <a:avLst/>
          </a:prstGeom>
        </p:spPr>
        <p:txBody>
          <a:bodyPr vert="horz" lIns="91440" tIns="45720" rIns="91440" bIns="45720" rtlCol="0" anchor="ctr"/>
          <a:lstStyle>
            <a:defPPr>
              <a:defRPr lang="cs-CZ"/>
            </a:defPPr>
            <a:lvl1pPr marL="0" algn="l" defTabSz="914400" rtl="0" eaLnBrk="1" latinLnBrk="0" hangingPunct="1">
              <a:defRPr sz="16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solidFill>
                  <a:schemeClr val="accent6"/>
                </a:solidFill>
              </a:rPr>
              <a:t>PB169 Počítačové sítě a operační systémy</a:t>
            </a:r>
          </a:p>
        </p:txBody>
      </p:sp>
    </p:spTree>
    <p:extLst>
      <p:ext uri="{BB962C8B-B14F-4D97-AF65-F5344CB8AC3E}">
        <p14:creationId xmlns:p14="http://schemas.microsoft.com/office/powerpoint/2010/main" val="1295632949"/>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Click to edit Master title style</a:t>
            </a:r>
            <a:endParaRPr lang="cs-CZ"/>
          </a:p>
        </p:txBody>
      </p:sp>
      <p:sp>
        <p:nvSpPr>
          <p:cNvPr id="3" name="Zástupný symbol pro svislý tex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Zástupný symbol pro datum 3"/>
          <p:cNvSpPr>
            <a:spLocks noGrp="1"/>
          </p:cNvSpPr>
          <p:nvPr>
            <p:ph type="dt" sz="half" idx="10"/>
          </p:nvPr>
        </p:nvSpPr>
        <p:spPr/>
        <p:txBody>
          <a:bodyPr/>
          <a:lstStyle/>
          <a:p>
            <a:fld id="{66405DBE-A8A8-4C3B-AD88-7EE25EC89073}" type="datetimeFigureOut">
              <a:rPr lang="cs-CZ" smtClean="0"/>
              <a:pPr/>
              <a:t>30.03.2017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74E196-3B58-4698-B0F3-0C1A76E061A8}" type="slidenum">
              <a:rPr lang="cs-CZ" smtClean="0"/>
              <a:pPr/>
              <a:t>‹#›</a:t>
            </a:fld>
            <a:endParaRPr lang="cs-CZ"/>
          </a:p>
        </p:txBody>
      </p:sp>
    </p:spTree>
    <p:extLst>
      <p:ext uri="{BB962C8B-B14F-4D97-AF65-F5344CB8AC3E}">
        <p14:creationId xmlns:p14="http://schemas.microsoft.com/office/powerpoint/2010/main" val="129043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en-US"/>
              <a:t>Click to edit Master title style</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Zástupný symbol pro datum 3"/>
          <p:cNvSpPr>
            <a:spLocks noGrp="1"/>
          </p:cNvSpPr>
          <p:nvPr>
            <p:ph type="dt" sz="half" idx="10"/>
          </p:nvPr>
        </p:nvSpPr>
        <p:spPr/>
        <p:txBody>
          <a:bodyPr/>
          <a:lstStyle/>
          <a:p>
            <a:fld id="{66405DBE-A8A8-4C3B-AD88-7EE25EC89073}" type="datetimeFigureOut">
              <a:rPr lang="cs-CZ" smtClean="0"/>
              <a:pPr/>
              <a:t>30.03.2017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74E196-3B58-4698-B0F3-0C1A76E061A8}" type="slidenum">
              <a:rPr lang="cs-CZ" smtClean="0"/>
              <a:pPr/>
              <a:t>‹#›</a:t>
            </a:fld>
            <a:endParaRPr lang="cs-CZ"/>
          </a:p>
        </p:txBody>
      </p:sp>
    </p:spTree>
    <p:extLst>
      <p:ext uri="{BB962C8B-B14F-4D97-AF65-F5344CB8AC3E}">
        <p14:creationId xmlns:p14="http://schemas.microsoft.com/office/powerpoint/2010/main" val="1847724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14" name="Zástupný symbol pro datum 3"/>
          <p:cNvSpPr txBox="1">
            <a:spLocks/>
          </p:cNvSpPr>
          <p:nvPr userDrawn="1"/>
        </p:nvSpPr>
        <p:spPr>
          <a:xfrm>
            <a:off x="611560" y="44624"/>
            <a:ext cx="7920880" cy="1301229"/>
          </a:xfrm>
          <a:prstGeom prst="rect">
            <a:avLst/>
          </a:prstGeom>
        </p:spPr>
        <p:txBody>
          <a:bodyPr vert="horz" lIns="91440" tIns="45720" rIns="91440" bIns="45720" rtlCol="0" anchor="ctr"/>
          <a:lstStyle>
            <a:defPPr>
              <a:defRPr lang="cs-CZ"/>
            </a:defPPr>
            <a:lvl1pPr marL="0" algn="l" defTabSz="914400" rtl="0" eaLnBrk="1" latinLnBrk="0" hangingPunct="1">
              <a:defRPr sz="16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4000" dirty="0"/>
              <a:t>Děkuji</a:t>
            </a:r>
            <a:r>
              <a:rPr lang="cs-CZ" sz="4000" baseline="0" dirty="0"/>
              <a:t> za pozornost</a:t>
            </a:r>
            <a:endParaRPr lang="cs-CZ" sz="4000" dirty="0"/>
          </a:p>
        </p:txBody>
      </p:sp>
      <p:pic>
        <p:nvPicPr>
          <p:cNvPr id="2" name="Picture 2" descr="C:\Users\User1\Disk Google\Flash\!!Lektor\Vyuka\PB169\MojePrezentace\img\ballmer_peak.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3688" y="1102567"/>
            <a:ext cx="6210300" cy="563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62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475656" y="274638"/>
            <a:ext cx="7211144" cy="1143000"/>
          </a:xfrm>
        </p:spPr>
        <p:txBody>
          <a:bodyPr/>
          <a:lstStyle>
            <a:lvl1pPr>
              <a:defRPr>
                <a:solidFill>
                  <a:schemeClr val="accent6"/>
                </a:solidFill>
              </a:defRPr>
            </a:lvl1pPr>
          </a:lstStyle>
          <a:p>
            <a:r>
              <a:rPr lang="en-US" dirty="0"/>
              <a:t>Click to edit Master title style</a:t>
            </a:r>
            <a:endParaRPr lang="cs-CZ" dirty="0"/>
          </a:p>
        </p:txBody>
      </p:sp>
      <p:sp>
        <p:nvSpPr>
          <p:cNvPr id="3" name="Zástupný symbol pro obsah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pic>
        <p:nvPicPr>
          <p:cNvPr id="7" name="Picture 2" descr="C:\Users\xplhak\Desktop\fi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625" y="404664"/>
            <a:ext cx="9747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14"/>
          <p:cNvCxnSpPr/>
          <p:nvPr userDrawn="1"/>
        </p:nvCxnSpPr>
        <p:spPr>
          <a:xfrm>
            <a:off x="0" y="6453336"/>
            <a:ext cx="9144000" cy="158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 name="Zástupný symbol pro datum 3"/>
          <p:cNvSpPr txBox="1">
            <a:spLocks/>
          </p:cNvSpPr>
          <p:nvPr userDrawn="1"/>
        </p:nvSpPr>
        <p:spPr>
          <a:xfrm>
            <a:off x="495374" y="6487318"/>
            <a:ext cx="3754363" cy="365125"/>
          </a:xfrm>
          <a:prstGeom prst="rect">
            <a:avLst/>
          </a:prstGeom>
        </p:spPr>
        <p:txBody>
          <a:bodyPr vert="horz" lIns="91440" tIns="45720" rIns="91440" bIns="45720" rtlCol="0" anchor="ctr"/>
          <a:lstStyle>
            <a:defPPr>
              <a:defRPr lang="cs-CZ"/>
            </a:defPPr>
            <a:lvl1pPr marL="0" algn="l" defTabSz="914400" rtl="0" eaLnBrk="1" latinLnBrk="0" hangingPunct="1">
              <a:defRPr sz="16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solidFill>
                  <a:schemeClr val="accent6"/>
                </a:solidFill>
              </a:rPr>
              <a:t>PB169 Počítačové sítě a operační systémy </a:t>
            </a:r>
          </a:p>
        </p:txBody>
      </p:sp>
      <p:sp>
        <p:nvSpPr>
          <p:cNvPr id="11" name="Zástupný symbol pro datum 3"/>
          <p:cNvSpPr txBox="1">
            <a:spLocks/>
          </p:cNvSpPr>
          <p:nvPr userDrawn="1"/>
        </p:nvSpPr>
        <p:spPr>
          <a:xfrm>
            <a:off x="494184" y="6453336"/>
            <a:ext cx="8227640" cy="365125"/>
          </a:xfrm>
          <a:prstGeom prst="rect">
            <a:avLst/>
          </a:prstGeom>
        </p:spPr>
        <p:txBody>
          <a:bodyPr vert="horz" lIns="91440" tIns="45720" rIns="91440" bIns="45720" rtlCol="0" anchor="ctr"/>
          <a:lstStyle>
            <a:defPPr>
              <a:defRPr lang="cs-CZ"/>
            </a:defPPr>
            <a:lvl1pPr marL="0" algn="l" defTabSz="914400" rtl="0" eaLnBrk="1" latinLnBrk="0" hangingPunct="1">
              <a:defRPr sz="16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cs-CZ" dirty="0"/>
              <a:t>Snímek </a:t>
            </a:r>
            <a:fld id="{4C74E196-3B58-4698-B0F3-0C1A76E061A8}" type="slidenum">
              <a:rPr lang="cs-CZ" smtClean="0"/>
              <a:pPr marL="0" marR="0" indent="0" algn="r" defTabSz="914400" rtl="0" eaLnBrk="1" fontAlgn="auto" latinLnBrk="0" hangingPunct="1">
                <a:lnSpc>
                  <a:spcPct val="100000"/>
                </a:lnSpc>
                <a:spcBef>
                  <a:spcPts val="0"/>
                </a:spcBef>
                <a:spcAft>
                  <a:spcPts val="0"/>
                </a:spcAft>
                <a:buClrTx/>
                <a:buSzTx/>
                <a:buFontTx/>
                <a:buNone/>
                <a:tabLst/>
                <a:defRPr/>
              </a:pPr>
              <a:t>‹#›</a:t>
            </a:fld>
            <a:r>
              <a:rPr lang="cs-CZ" dirty="0"/>
              <a:t> z 52 </a:t>
            </a:r>
            <a:r>
              <a:rPr lang="cs-CZ" baseline="0" dirty="0"/>
              <a:t> </a:t>
            </a:r>
            <a:endParaRPr lang="cs-CZ" dirty="0"/>
          </a:p>
        </p:txBody>
      </p:sp>
      <p:cxnSp>
        <p:nvCxnSpPr>
          <p:cNvPr id="12" name="Straight Connector 8"/>
          <p:cNvCxnSpPr/>
          <p:nvPr userDrawn="1"/>
        </p:nvCxnSpPr>
        <p:spPr>
          <a:xfrm>
            <a:off x="-36512" y="1483197"/>
            <a:ext cx="8572500" cy="1587"/>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219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Zástupný symbol pro datum 3"/>
          <p:cNvSpPr>
            <a:spLocks noGrp="1"/>
          </p:cNvSpPr>
          <p:nvPr>
            <p:ph type="dt" sz="half" idx="10"/>
          </p:nvPr>
        </p:nvSpPr>
        <p:spPr/>
        <p:txBody>
          <a:bodyPr/>
          <a:lstStyle/>
          <a:p>
            <a:fld id="{66405DBE-A8A8-4C3B-AD88-7EE25EC89073}" type="datetimeFigureOut">
              <a:rPr lang="cs-CZ" smtClean="0"/>
              <a:pPr/>
              <a:t>30.03.2017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74E196-3B58-4698-B0F3-0C1A76E061A8}" type="slidenum">
              <a:rPr lang="cs-CZ" smtClean="0"/>
              <a:pPr/>
              <a:t>‹#›</a:t>
            </a:fld>
            <a:endParaRPr lang="cs-CZ" dirty="0"/>
          </a:p>
        </p:txBody>
      </p:sp>
    </p:spTree>
    <p:extLst>
      <p:ext uri="{BB962C8B-B14F-4D97-AF65-F5344CB8AC3E}">
        <p14:creationId xmlns:p14="http://schemas.microsoft.com/office/powerpoint/2010/main" val="3947726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Click to edit Master title style</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Zástupný symbol pro datum 4"/>
          <p:cNvSpPr>
            <a:spLocks noGrp="1"/>
          </p:cNvSpPr>
          <p:nvPr>
            <p:ph type="dt" sz="half" idx="10"/>
          </p:nvPr>
        </p:nvSpPr>
        <p:spPr/>
        <p:txBody>
          <a:bodyPr/>
          <a:lstStyle/>
          <a:p>
            <a:fld id="{66405DBE-A8A8-4C3B-AD88-7EE25EC89073}" type="datetimeFigureOut">
              <a:rPr lang="cs-CZ" smtClean="0"/>
              <a:pPr/>
              <a:t>30.03.2017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74E196-3B58-4698-B0F3-0C1A76E061A8}" type="slidenum">
              <a:rPr lang="cs-CZ" smtClean="0"/>
              <a:pPr/>
              <a:t>‹#›</a:t>
            </a:fld>
            <a:endParaRPr lang="cs-CZ"/>
          </a:p>
        </p:txBody>
      </p:sp>
    </p:spTree>
    <p:extLst>
      <p:ext uri="{BB962C8B-B14F-4D97-AF65-F5344CB8AC3E}">
        <p14:creationId xmlns:p14="http://schemas.microsoft.com/office/powerpoint/2010/main" val="181226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en-US"/>
              <a:t>Click to edit Master title style</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Zástupný symbol pro datum 6"/>
          <p:cNvSpPr>
            <a:spLocks noGrp="1"/>
          </p:cNvSpPr>
          <p:nvPr>
            <p:ph type="dt" sz="half" idx="10"/>
          </p:nvPr>
        </p:nvSpPr>
        <p:spPr/>
        <p:txBody>
          <a:bodyPr/>
          <a:lstStyle/>
          <a:p>
            <a:fld id="{66405DBE-A8A8-4C3B-AD88-7EE25EC89073}" type="datetimeFigureOut">
              <a:rPr lang="cs-CZ" smtClean="0"/>
              <a:pPr/>
              <a:t>30.03.2017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C74E196-3B58-4698-B0F3-0C1A76E061A8}" type="slidenum">
              <a:rPr lang="cs-CZ" smtClean="0"/>
              <a:pPr/>
              <a:t>‹#›</a:t>
            </a:fld>
            <a:endParaRPr lang="cs-CZ"/>
          </a:p>
        </p:txBody>
      </p:sp>
    </p:spTree>
    <p:extLst>
      <p:ext uri="{BB962C8B-B14F-4D97-AF65-F5344CB8AC3E}">
        <p14:creationId xmlns:p14="http://schemas.microsoft.com/office/powerpoint/2010/main" val="4241325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Click to edit Master title style</a:t>
            </a:r>
            <a:endParaRPr lang="cs-CZ"/>
          </a:p>
        </p:txBody>
      </p:sp>
      <p:sp>
        <p:nvSpPr>
          <p:cNvPr id="3" name="Zástupný symbol pro datum 2"/>
          <p:cNvSpPr>
            <a:spLocks noGrp="1"/>
          </p:cNvSpPr>
          <p:nvPr>
            <p:ph type="dt" sz="half" idx="10"/>
          </p:nvPr>
        </p:nvSpPr>
        <p:spPr/>
        <p:txBody>
          <a:bodyPr/>
          <a:lstStyle/>
          <a:p>
            <a:fld id="{66405DBE-A8A8-4C3B-AD88-7EE25EC89073}" type="datetimeFigureOut">
              <a:rPr lang="cs-CZ" smtClean="0"/>
              <a:pPr/>
              <a:t>30.03.2017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C74E196-3B58-4698-B0F3-0C1A76E061A8}" type="slidenum">
              <a:rPr lang="cs-CZ" smtClean="0"/>
              <a:pPr/>
              <a:t>‹#›</a:t>
            </a:fld>
            <a:endParaRPr lang="cs-CZ"/>
          </a:p>
        </p:txBody>
      </p:sp>
    </p:spTree>
    <p:extLst>
      <p:ext uri="{BB962C8B-B14F-4D97-AF65-F5344CB8AC3E}">
        <p14:creationId xmlns:p14="http://schemas.microsoft.com/office/powerpoint/2010/main" val="152898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6405DBE-A8A8-4C3B-AD88-7EE25EC89073}" type="datetimeFigureOut">
              <a:rPr lang="cs-CZ" smtClean="0"/>
              <a:pPr/>
              <a:t>30.03.2017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C74E196-3B58-4698-B0F3-0C1A76E061A8}" type="slidenum">
              <a:rPr lang="cs-CZ" smtClean="0"/>
              <a:pPr/>
              <a:t>‹#›</a:t>
            </a:fld>
            <a:endParaRPr lang="cs-CZ"/>
          </a:p>
        </p:txBody>
      </p:sp>
    </p:spTree>
    <p:extLst>
      <p:ext uri="{BB962C8B-B14F-4D97-AF65-F5344CB8AC3E}">
        <p14:creationId xmlns:p14="http://schemas.microsoft.com/office/powerpoint/2010/main" val="210488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Zástupný symbol pro datum 4"/>
          <p:cNvSpPr>
            <a:spLocks noGrp="1"/>
          </p:cNvSpPr>
          <p:nvPr>
            <p:ph type="dt" sz="half" idx="10"/>
          </p:nvPr>
        </p:nvSpPr>
        <p:spPr/>
        <p:txBody>
          <a:bodyPr/>
          <a:lstStyle/>
          <a:p>
            <a:fld id="{66405DBE-A8A8-4C3B-AD88-7EE25EC89073}" type="datetimeFigureOut">
              <a:rPr lang="cs-CZ" smtClean="0"/>
              <a:pPr/>
              <a:t>30.03.2017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74E196-3B58-4698-B0F3-0C1A76E061A8}" type="slidenum">
              <a:rPr lang="cs-CZ" smtClean="0"/>
              <a:pPr/>
              <a:t>‹#›</a:t>
            </a:fld>
            <a:endParaRPr lang="cs-CZ"/>
          </a:p>
        </p:txBody>
      </p:sp>
    </p:spTree>
    <p:extLst>
      <p:ext uri="{BB962C8B-B14F-4D97-AF65-F5344CB8AC3E}">
        <p14:creationId xmlns:p14="http://schemas.microsoft.com/office/powerpoint/2010/main" val="427049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Zástupný symbol pro datum 4"/>
          <p:cNvSpPr>
            <a:spLocks noGrp="1"/>
          </p:cNvSpPr>
          <p:nvPr>
            <p:ph type="dt" sz="half" idx="10"/>
          </p:nvPr>
        </p:nvSpPr>
        <p:spPr/>
        <p:txBody>
          <a:bodyPr/>
          <a:lstStyle/>
          <a:p>
            <a:fld id="{66405DBE-A8A8-4C3B-AD88-7EE25EC89073}" type="datetimeFigureOut">
              <a:rPr lang="cs-CZ" smtClean="0"/>
              <a:pPr/>
              <a:t>30.03.2017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74E196-3B58-4698-B0F3-0C1A76E061A8}" type="slidenum">
              <a:rPr lang="cs-CZ" smtClean="0"/>
              <a:pPr/>
              <a:t>‹#›</a:t>
            </a:fld>
            <a:endParaRPr lang="cs-CZ"/>
          </a:p>
        </p:txBody>
      </p:sp>
    </p:spTree>
    <p:extLst>
      <p:ext uri="{BB962C8B-B14F-4D97-AF65-F5344CB8AC3E}">
        <p14:creationId xmlns:p14="http://schemas.microsoft.com/office/powerpoint/2010/main" val="273141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05DBE-A8A8-4C3B-AD88-7EE25EC89073}" type="datetimeFigureOut">
              <a:rPr lang="cs-CZ" smtClean="0"/>
              <a:pPr/>
              <a:t>30.03.2017</a:t>
            </a:fld>
            <a:r>
              <a:rPr lang="cs-CZ"/>
              <a:t>, </a:t>
            </a:r>
            <a:r>
              <a:rPr lang="cs-CZ" dirty="0"/>
              <a:t>Jaromír Plhák</a:t>
            </a: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dirty="0"/>
              <a:t>Seminář z asistivních  technologií</a:t>
            </a:r>
          </a:p>
        </p:txBody>
      </p:sp>
      <p:sp>
        <p:nvSpPr>
          <p:cNvPr id="6" name="Zástupný symbol pro číslo snímku 5"/>
          <p:cNvSpPr>
            <a:spLocks noGrp="1"/>
          </p:cNvSpPr>
          <p:nvPr>
            <p:ph type="sldNum" sz="quarter" idx="4"/>
          </p:nvPr>
        </p:nvSpPr>
        <p:spPr>
          <a:xfrm>
            <a:off x="654285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cs-CZ" dirty="0"/>
              <a:t>Snímek </a:t>
            </a:r>
            <a:fld id="{4C74E196-3B58-4698-B0F3-0C1A76E061A8}" type="slidenum">
              <a:rPr lang="cs-CZ" smtClean="0"/>
              <a:pPr/>
              <a:t>‹#›</a:t>
            </a:fld>
            <a:r>
              <a:rPr lang="cs-CZ" dirty="0"/>
              <a:t> z </a:t>
            </a:r>
          </a:p>
        </p:txBody>
      </p:sp>
    </p:spTree>
    <p:extLst>
      <p:ext uri="{BB962C8B-B14F-4D97-AF65-F5344CB8AC3E}">
        <p14:creationId xmlns:p14="http://schemas.microsoft.com/office/powerpoint/2010/main" val="4051616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www.ubuntu.com/download/deskto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fi.muni.cz/~%3clogin%3e/text.tx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fi.muni.cz/tech/unix/html-stranky.xhtml" TargetMode="External"/><Relationship Id="rId2" Type="http://schemas.openxmlformats.org/officeDocument/2006/relationships/hyperlink" Target="http://www.w3schools.com/html/html_intro.asp" TargetMode="External"/><Relationship Id="rId1" Type="http://schemas.openxmlformats.org/officeDocument/2006/relationships/slideLayout" Target="../slideLayouts/slideLayout2.xml"/><Relationship Id="rId5" Type="http://schemas.openxmlformats.org/officeDocument/2006/relationships/hyperlink" Target="http://www.fi.muni.cz/" TargetMode="External"/><Relationship Id="rId4" Type="http://schemas.openxmlformats.org/officeDocument/2006/relationships/hyperlink" Target="https://www.fi.muni.cz/tech/unix/ceske-html-stranky.xhtml"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s://www.fi.muni.cz/tech/unix/ceske-html-stranky.x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validator.w3.or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w3schools.com/cssref/css_selectors.as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virtualbox.or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w3schools.com/cs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www.w3schools.com/html/html_forms.asp"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w3schools.com/html/html_scripts.asp"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ics.muni.cz/cs/katalog-sluzeb/sitove-sluzby/vp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iki.ics.muni.cz/vpn/navody/linu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www.fi.muni.cz/tech/unix/php.xhtml" TargetMode="External"/><Relationship Id="rId2" Type="http://schemas.openxmlformats.org/officeDocument/2006/relationships/hyperlink" Target="http://www.w3schools.com/php/"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mailto:example_from@dc.edu"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mailto:example_to@mail.dc.edu" TargetMode="External"/><Relationship Id="rId4" Type="http://schemas.openxmlformats.org/officeDocument/2006/relationships/hyperlink" Target="mailto:4129F3CA.2020509@dc.edu"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mailto:login@fi.muni.cz"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fi.muni.cz/tech/unix/dorucovani.xhtml"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i.muni.cz/tech/win/msdnaa.xhtml" TargetMode="External"/><Relationship Id="rId2" Type="http://schemas.openxmlformats.org/officeDocument/2006/relationships/hyperlink" Target="http://www.virtualnipc.cz/oracle-vm-virtualbox-3-instalace-windows-7-do-virtualniho-pocitace-2125"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mailto:uco@mail.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628801"/>
            <a:ext cx="4797443" cy="1800199"/>
          </a:xfrm>
        </p:spPr>
        <p:txBody>
          <a:bodyPr>
            <a:normAutofit/>
          </a:bodyPr>
          <a:lstStyle/>
          <a:p>
            <a:r>
              <a:rPr lang="cs-CZ" altLang="cs-CZ" dirty="0"/>
              <a:t>Cvičení 1 -</a:t>
            </a:r>
            <a:br>
              <a:rPr lang="cs-CZ" altLang="cs-CZ" dirty="0"/>
            </a:br>
            <a:r>
              <a:rPr lang="cs-CZ" altLang="cs-CZ" dirty="0"/>
              <a:t>Instalace Windows</a:t>
            </a:r>
            <a:endParaRPr lang="cs-CZ" dirty="0"/>
          </a:p>
        </p:txBody>
      </p:sp>
      <p:cxnSp>
        <p:nvCxnSpPr>
          <p:cNvPr id="9" name="Straight Connector 8"/>
          <p:cNvCxnSpPr/>
          <p:nvPr/>
        </p:nvCxnSpPr>
        <p:spPr>
          <a:xfrm>
            <a:off x="0" y="1268413"/>
            <a:ext cx="8572500" cy="1587"/>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700808"/>
            <a:ext cx="3443205" cy="4244696"/>
          </a:xfrm>
          <a:prstGeom prst="rect">
            <a:avLst/>
          </a:prstGeom>
        </p:spPr>
      </p:pic>
      <p:sp>
        <p:nvSpPr>
          <p:cNvPr id="5" name="TextovéPole 4"/>
          <p:cNvSpPr txBox="1"/>
          <p:nvPr/>
        </p:nvSpPr>
        <p:spPr>
          <a:xfrm>
            <a:off x="1331640" y="4437112"/>
            <a:ext cx="3456384" cy="1077218"/>
          </a:xfrm>
          <a:prstGeom prst="rect">
            <a:avLst/>
          </a:prstGeom>
          <a:noFill/>
        </p:spPr>
        <p:txBody>
          <a:bodyPr wrap="square" rtlCol="0">
            <a:spAutoFit/>
          </a:bodyPr>
          <a:lstStyle/>
          <a:p>
            <a:pPr algn="ctr"/>
            <a:r>
              <a:rPr lang="cs-CZ" sz="3200" dirty="0"/>
              <a:t>Jaromír </a:t>
            </a:r>
            <a:r>
              <a:rPr lang="cs-CZ" sz="3200" dirty="0" err="1"/>
              <a:t>Plhák</a:t>
            </a:r>
            <a:endParaRPr lang="cs-CZ" sz="3200" dirty="0"/>
          </a:p>
          <a:p>
            <a:pPr algn="ctr"/>
            <a:r>
              <a:rPr lang="cs-CZ" sz="3200" dirty="0">
                <a:solidFill>
                  <a:srgbClr val="002060"/>
                </a:solidFill>
              </a:rPr>
              <a:t>xplhak@fi.muni.cz</a:t>
            </a:r>
          </a:p>
        </p:txBody>
      </p:sp>
    </p:spTree>
    <p:extLst>
      <p:ext uri="{BB962C8B-B14F-4D97-AF65-F5344CB8AC3E}">
        <p14:creationId xmlns:p14="http://schemas.microsoft.com/office/powerpoint/2010/main" val="2591301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Klávesové zkratky</a:t>
            </a:r>
          </a:p>
        </p:txBody>
      </p:sp>
      <p:sp>
        <p:nvSpPr>
          <p:cNvPr id="3" name="Zástupný symbol pro obsah 2"/>
          <p:cNvSpPr>
            <a:spLocks noGrp="1"/>
          </p:cNvSpPr>
          <p:nvPr>
            <p:ph idx="1"/>
          </p:nvPr>
        </p:nvSpPr>
        <p:spPr/>
        <p:txBody>
          <a:bodyPr>
            <a:normAutofit/>
          </a:bodyPr>
          <a:lstStyle/>
          <a:p>
            <a:r>
              <a:rPr lang="cs-CZ" dirty="0" err="1"/>
              <a:t>Win</a:t>
            </a:r>
            <a:r>
              <a:rPr lang="cs-CZ" dirty="0"/>
              <a:t> + </a:t>
            </a:r>
            <a:r>
              <a:rPr lang="cs-CZ" dirty="0" err="1"/>
              <a:t>Tab</a:t>
            </a:r>
            <a:r>
              <a:rPr lang="cs-CZ" dirty="0"/>
              <a:t> - Virtuální plochy</a:t>
            </a:r>
          </a:p>
          <a:p>
            <a:r>
              <a:rPr lang="cs-CZ" dirty="0" err="1"/>
              <a:t>Win</a:t>
            </a:r>
            <a:r>
              <a:rPr lang="cs-CZ" dirty="0"/>
              <a:t> + A - Centrum akcí</a:t>
            </a:r>
          </a:p>
          <a:p>
            <a:r>
              <a:rPr lang="cs-CZ" dirty="0" err="1"/>
              <a:t>Win</a:t>
            </a:r>
            <a:r>
              <a:rPr lang="cs-CZ" dirty="0"/>
              <a:t> + D - Přepnout na plochu</a:t>
            </a:r>
          </a:p>
          <a:p>
            <a:r>
              <a:rPr lang="cs-CZ" dirty="0" err="1"/>
              <a:t>Win</a:t>
            </a:r>
            <a:r>
              <a:rPr lang="cs-CZ" dirty="0"/>
              <a:t> + E - Průzkumník souborů</a:t>
            </a:r>
          </a:p>
          <a:p>
            <a:r>
              <a:rPr lang="cs-CZ" dirty="0" err="1"/>
              <a:t>Win</a:t>
            </a:r>
            <a:r>
              <a:rPr lang="cs-CZ" dirty="0"/>
              <a:t> + I - Nastavení</a:t>
            </a:r>
          </a:p>
          <a:p>
            <a:r>
              <a:rPr lang="cs-CZ" dirty="0" err="1"/>
              <a:t>Win</a:t>
            </a:r>
            <a:r>
              <a:rPr lang="cs-CZ" dirty="0"/>
              <a:t> + R - Spustit příkaz</a:t>
            </a:r>
          </a:p>
          <a:p>
            <a:endParaRPr lang="cs-CZ" dirty="0"/>
          </a:p>
        </p:txBody>
      </p:sp>
    </p:spTree>
    <p:extLst>
      <p:ext uri="{BB962C8B-B14F-4D97-AF65-F5344CB8AC3E}">
        <p14:creationId xmlns:p14="http://schemas.microsoft.com/office/powerpoint/2010/main" val="620762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Příkazový řádek</a:t>
            </a:r>
          </a:p>
        </p:txBody>
      </p:sp>
      <p:sp>
        <p:nvSpPr>
          <p:cNvPr id="3" name="Zástupný symbol pro obsah 2"/>
          <p:cNvSpPr>
            <a:spLocks noGrp="1"/>
          </p:cNvSpPr>
          <p:nvPr>
            <p:ph idx="1"/>
          </p:nvPr>
        </p:nvSpPr>
        <p:spPr>
          <a:xfrm>
            <a:off x="457200" y="1600200"/>
            <a:ext cx="8229600" cy="4565104"/>
          </a:xfrm>
        </p:spPr>
        <p:txBody>
          <a:bodyPr>
            <a:normAutofit fontScale="85000" lnSpcReduction="20000"/>
          </a:bodyPr>
          <a:lstStyle/>
          <a:p>
            <a:r>
              <a:rPr lang="cs-CZ" dirty="0"/>
              <a:t>Dva režimy</a:t>
            </a:r>
          </a:p>
          <a:p>
            <a:pPr lvl="1"/>
            <a:r>
              <a:rPr lang="cs-CZ" dirty="0"/>
              <a:t>Uživatelský</a:t>
            </a:r>
          </a:p>
          <a:p>
            <a:pPr lvl="1"/>
            <a:r>
              <a:rPr lang="cs-CZ" dirty="0"/>
              <a:t>Administrátorský</a:t>
            </a:r>
          </a:p>
          <a:p>
            <a:r>
              <a:rPr lang="cs-CZ" dirty="0" err="1"/>
              <a:t>dir</a:t>
            </a:r>
            <a:r>
              <a:rPr lang="cs-CZ" dirty="0"/>
              <a:t>, cd, </a:t>
            </a:r>
            <a:r>
              <a:rPr lang="cs-CZ" dirty="0" err="1"/>
              <a:t>where</a:t>
            </a:r>
            <a:r>
              <a:rPr lang="cs-CZ" dirty="0"/>
              <a:t>, copy, </a:t>
            </a:r>
            <a:r>
              <a:rPr lang="cs-CZ" dirty="0" err="1"/>
              <a:t>mkdir</a:t>
            </a:r>
            <a:r>
              <a:rPr lang="cs-CZ" dirty="0"/>
              <a:t>, echo, more, </a:t>
            </a:r>
            <a:r>
              <a:rPr lang="cs-CZ" dirty="0" err="1"/>
              <a:t>del</a:t>
            </a:r>
            <a:r>
              <a:rPr lang="en-GB" dirty="0"/>
              <a:t>, &gt;, &gt;&gt;</a:t>
            </a:r>
            <a:endParaRPr lang="cs-CZ" dirty="0"/>
          </a:p>
          <a:p>
            <a:pPr lvl="1"/>
            <a:r>
              <a:rPr lang="en-GB" dirty="0"/>
              <a:t>N</a:t>
            </a:r>
            <a:r>
              <a:rPr lang="cs-CZ" dirty="0" err="1"/>
              <a:t>ápověda</a:t>
            </a:r>
            <a:r>
              <a:rPr lang="cs-CZ" dirty="0"/>
              <a:t> pomocí /? (například cd /?)</a:t>
            </a:r>
          </a:p>
          <a:p>
            <a:pPr lvl="1"/>
            <a:r>
              <a:rPr lang="en-GB" b="1" dirty="0"/>
              <a:t>Co </a:t>
            </a:r>
            <a:r>
              <a:rPr lang="cs-CZ" b="1" dirty="0"/>
              <a:t>uvedené příkazy dělají?</a:t>
            </a:r>
            <a:endParaRPr lang="en-GB" b="1" dirty="0"/>
          </a:p>
          <a:p>
            <a:r>
              <a:rPr lang="cs-CZ" dirty="0"/>
              <a:t>Cesta</a:t>
            </a:r>
          </a:p>
          <a:p>
            <a:pPr lvl="1"/>
            <a:r>
              <a:rPr lang="cs-CZ" dirty="0"/>
              <a:t>Absolutní - </a:t>
            </a:r>
            <a:r>
              <a:rPr lang="pl-PL" dirty="0"/>
              <a:t>poloha souboru na disku bez ohledu na aktuální adresář</a:t>
            </a:r>
          </a:p>
          <a:p>
            <a:pPr lvl="1"/>
            <a:r>
              <a:rPr lang="pl-PL" dirty="0"/>
              <a:t>Relativní - </a:t>
            </a:r>
            <a:r>
              <a:rPr lang="cs-CZ" dirty="0"/>
              <a:t>poloha souboru vzhledem k zadanému adresáři</a:t>
            </a:r>
          </a:p>
          <a:p>
            <a:pPr lvl="1"/>
            <a:r>
              <a:rPr lang="cs-CZ" dirty="0"/>
              <a:t>Pozn. Při vkládání cesty lze použít klávesu TAB pro doplnění zbývající části jména souboru/adresáře </a:t>
            </a:r>
          </a:p>
          <a:p>
            <a:endParaRPr lang="cs-CZ" dirty="0"/>
          </a:p>
        </p:txBody>
      </p:sp>
    </p:spTree>
    <p:extLst>
      <p:ext uri="{BB962C8B-B14F-4D97-AF65-F5344CB8AC3E}">
        <p14:creationId xmlns:p14="http://schemas.microsoft.com/office/powerpoint/2010/main" val="419504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a:t>
            </a:r>
          </a:p>
        </p:txBody>
      </p:sp>
      <p:sp>
        <p:nvSpPr>
          <p:cNvPr id="3" name="Zástupný symbol pro obsah 2"/>
          <p:cNvSpPr>
            <a:spLocks noGrp="1"/>
          </p:cNvSpPr>
          <p:nvPr>
            <p:ph idx="1"/>
          </p:nvPr>
        </p:nvSpPr>
        <p:spPr/>
        <p:txBody>
          <a:bodyPr>
            <a:normAutofit fontScale="85000" lnSpcReduction="20000"/>
          </a:bodyPr>
          <a:lstStyle/>
          <a:p>
            <a:r>
              <a:rPr lang="cs-CZ" dirty="0"/>
              <a:t>Vytvořte složku </a:t>
            </a:r>
            <a:r>
              <a:rPr lang="cs-CZ" b="1" dirty="0"/>
              <a:t>Temp</a:t>
            </a:r>
          </a:p>
          <a:p>
            <a:r>
              <a:rPr lang="cs-CZ" dirty="0"/>
              <a:t>Vytvořte podsložku </a:t>
            </a:r>
            <a:r>
              <a:rPr lang="cs-CZ" b="1" dirty="0"/>
              <a:t>Test</a:t>
            </a:r>
          </a:p>
          <a:p>
            <a:r>
              <a:rPr lang="cs-CZ" dirty="0"/>
              <a:t>V adresáři </a:t>
            </a:r>
            <a:r>
              <a:rPr lang="en-GB" b="1" dirty="0"/>
              <a:t>C</a:t>
            </a:r>
            <a:r>
              <a:rPr lang="cs-CZ" b="1" dirty="0"/>
              <a:t>:</a:t>
            </a:r>
            <a:r>
              <a:rPr lang="en-GB" b="1" dirty="0"/>
              <a:t>\Temp</a:t>
            </a:r>
            <a:r>
              <a:rPr lang="en-GB" dirty="0"/>
              <a:t> v</a:t>
            </a:r>
            <a:r>
              <a:rPr lang="cs-CZ" dirty="0" err="1"/>
              <a:t>ytvořte</a:t>
            </a:r>
            <a:r>
              <a:rPr lang="cs-CZ" dirty="0"/>
              <a:t> soubor </a:t>
            </a:r>
            <a:r>
              <a:rPr lang="cs-CZ" b="1" dirty="0"/>
              <a:t>text.txt</a:t>
            </a:r>
            <a:r>
              <a:rPr lang="cs-CZ" dirty="0"/>
              <a:t> obsahující text </a:t>
            </a:r>
            <a:r>
              <a:rPr lang="cs-CZ" b="1" dirty="0"/>
              <a:t>„ahoj</a:t>
            </a:r>
            <a:r>
              <a:rPr lang="en-GB" b="1" dirty="0"/>
              <a:t>\</a:t>
            </a:r>
            <a:r>
              <a:rPr lang="cs-CZ" b="1" dirty="0" err="1"/>
              <a:t>nčlověče</a:t>
            </a:r>
            <a:r>
              <a:rPr lang="cs-CZ" b="1" dirty="0"/>
              <a:t>“</a:t>
            </a:r>
            <a:endParaRPr lang="en-GB" b="1" dirty="0"/>
          </a:p>
          <a:p>
            <a:pPr lvl="1"/>
            <a:r>
              <a:rPr lang="cs-CZ" dirty="0"/>
              <a:t>Ovládací panely</a:t>
            </a:r>
            <a:r>
              <a:rPr lang="en-GB" dirty="0"/>
              <a:t> -- </a:t>
            </a:r>
            <a:r>
              <a:rPr lang="cs-CZ" dirty="0"/>
              <a:t>Hodiny, jazyk a země či oblast</a:t>
            </a:r>
            <a:r>
              <a:rPr lang="en-GB" dirty="0"/>
              <a:t> -- </a:t>
            </a:r>
            <a:r>
              <a:rPr lang="cs-CZ" dirty="0"/>
              <a:t>Jazyk</a:t>
            </a:r>
            <a:endParaRPr lang="cs-CZ" b="1" dirty="0"/>
          </a:p>
          <a:p>
            <a:r>
              <a:rPr lang="cs-CZ" dirty="0"/>
              <a:t>Pomocí konzole zkopírujte soubor text.txt do složky </a:t>
            </a:r>
            <a:r>
              <a:rPr lang="en-GB" b="1" dirty="0"/>
              <a:t>C</a:t>
            </a:r>
            <a:r>
              <a:rPr lang="cs-CZ" b="1" dirty="0"/>
              <a:t>:</a:t>
            </a:r>
            <a:r>
              <a:rPr lang="en-GB" b="1" dirty="0"/>
              <a:t>\Temp\Test</a:t>
            </a:r>
            <a:r>
              <a:rPr lang="cs-CZ" b="1" dirty="0"/>
              <a:t> </a:t>
            </a:r>
            <a:r>
              <a:rPr lang="cs-CZ" dirty="0"/>
              <a:t>a smažte ho na původním umístění (můžete použít i příkaz pro přesun)</a:t>
            </a:r>
          </a:p>
          <a:p>
            <a:r>
              <a:rPr lang="cs-CZ" dirty="0"/>
              <a:t>Nalezněte všechny soubory s příponou .</a:t>
            </a:r>
            <a:r>
              <a:rPr lang="cs-CZ" dirty="0" err="1"/>
              <a:t>txt</a:t>
            </a:r>
            <a:r>
              <a:rPr lang="cs-CZ" dirty="0"/>
              <a:t>, které začínají na písmeno kdekoliv </a:t>
            </a:r>
            <a:r>
              <a:rPr lang="en-GB" dirty="0" err="1"/>
              <a:t>na</a:t>
            </a:r>
            <a:r>
              <a:rPr lang="en-GB" dirty="0"/>
              <a:t> </a:t>
            </a:r>
            <a:r>
              <a:rPr lang="en-GB" dirty="0" err="1"/>
              <a:t>disku</a:t>
            </a:r>
            <a:r>
              <a:rPr lang="en-GB" dirty="0"/>
              <a:t> C</a:t>
            </a:r>
            <a:r>
              <a:rPr lang="cs-CZ" dirty="0"/>
              <a:t> a uložte </a:t>
            </a:r>
            <a:r>
              <a:rPr lang="en-GB" dirty="0" err="1"/>
              <a:t>cestu</a:t>
            </a:r>
            <a:r>
              <a:rPr lang="en-GB" dirty="0"/>
              <a:t> k </a:t>
            </a:r>
            <a:r>
              <a:rPr lang="en-GB" dirty="0" err="1"/>
              <a:t>nim</a:t>
            </a:r>
            <a:r>
              <a:rPr lang="en-GB" dirty="0"/>
              <a:t> </a:t>
            </a:r>
            <a:r>
              <a:rPr lang="cs-CZ" dirty="0"/>
              <a:t>do souboru </a:t>
            </a:r>
            <a:r>
              <a:rPr lang="cs-CZ" b="1" dirty="0"/>
              <a:t>text_files.txt</a:t>
            </a:r>
          </a:p>
        </p:txBody>
      </p:sp>
    </p:spTree>
    <p:extLst>
      <p:ext uri="{BB962C8B-B14F-4D97-AF65-F5344CB8AC3E}">
        <p14:creationId xmlns:p14="http://schemas.microsoft.com/office/powerpoint/2010/main" val="2510298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85800" y="1169318"/>
            <a:ext cx="7772400" cy="1971650"/>
          </a:xfrm>
        </p:spPr>
        <p:txBody>
          <a:bodyPr/>
          <a:lstStyle/>
          <a:p>
            <a:r>
              <a:rPr lang="cs-CZ" dirty="0"/>
              <a:t>Cvičení 2 – Instalace Linux</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282" y="3140968"/>
            <a:ext cx="4659982" cy="3098025"/>
          </a:xfrm>
          <a:prstGeom prst="rect">
            <a:avLst/>
          </a:prstGeom>
        </p:spPr>
      </p:pic>
    </p:spTree>
    <p:extLst>
      <p:ext uri="{BB962C8B-B14F-4D97-AF65-F5344CB8AC3E}">
        <p14:creationId xmlns:p14="http://schemas.microsoft.com/office/powerpoint/2010/main" val="1647002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Instalace Linux</a:t>
            </a:r>
          </a:p>
        </p:txBody>
      </p:sp>
      <p:sp>
        <p:nvSpPr>
          <p:cNvPr id="3" name="Zástupný symbol pro obsah 2"/>
          <p:cNvSpPr>
            <a:spLocks noGrp="1"/>
          </p:cNvSpPr>
          <p:nvPr>
            <p:ph idx="1"/>
          </p:nvPr>
        </p:nvSpPr>
        <p:spPr/>
        <p:txBody>
          <a:bodyPr>
            <a:normAutofit fontScale="92500" lnSpcReduction="20000"/>
          </a:bodyPr>
          <a:lstStyle/>
          <a:p>
            <a:r>
              <a:rPr lang="cs-CZ" dirty="0"/>
              <a:t>Budeme používat </a:t>
            </a:r>
            <a:r>
              <a:rPr lang="cs-CZ" dirty="0" err="1"/>
              <a:t>Ubuntu</a:t>
            </a:r>
            <a:endParaRPr lang="cs-CZ" dirty="0"/>
          </a:p>
          <a:p>
            <a:r>
              <a:rPr lang="cs-CZ" dirty="0"/>
              <a:t>Stáhnout obraz</a:t>
            </a:r>
          </a:p>
          <a:p>
            <a:pPr lvl="1"/>
            <a:r>
              <a:rPr lang="cs-CZ" dirty="0">
                <a:hlinkClick r:id="rId2"/>
              </a:rPr>
              <a:t>http://www.ubuntu.com/download/desktop</a:t>
            </a:r>
            <a:endParaRPr lang="cs-CZ" dirty="0"/>
          </a:p>
          <a:p>
            <a:r>
              <a:rPr lang="cs-CZ" dirty="0"/>
              <a:t>Ve </a:t>
            </a:r>
            <a:r>
              <a:rPr lang="cs-CZ" dirty="0" err="1"/>
              <a:t>Virtual</a:t>
            </a:r>
            <a:r>
              <a:rPr lang="cs-CZ" dirty="0"/>
              <a:t> boxu vytvořit nový stroj</a:t>
            </a:r>
          </a:p>
          <a:p>
            <a:pPr lvl="1"/>
            <a:r>
              <a:rPr lang="cs-CZ" dirty="0"/>
              <a:t>Typ: Linux</a:t>
            </a:r>
          </a:p>
          <a:p>
            <a:pPr lvl="1"/>
            <a:r>
              <a:rPr lang="cs-CZ" dirty="0"/>
              <a:t>Verze: </a:t>
            </a:r>
            <a:r>
              <a:rPr lang="cs-CZ" dirty="0" err="1"/>
              <a:t>Ubuntu</a:t>
            </a:r>
            <a:r>
              <a:rPr lang="cs-CZ" dirty="0"/>
              <a:t> (64-bit)</a:t>
            </a:r>
          </a:p>
          <a:p>
            <a:pPr lvl="1"/>
            <a:r>
              <a:rPr lang="cs-CZ" dirty="0"/>
              <a:t>1 GB RAM, 8 GB disk – pevná velikost</a:t>
            </a:r>
          </a:p>
          <a:p>
            <a:r>
              <a:rPr lang="cs-CZ" dirty="0"/>
              <a:t>Spustit stroj</a:t>
            </a:r>
          </a:p>
          <a:p>
            <a:r>
              <a:rPr lang="cs-CZ" dirty="0"/>
              <a:t>Vybrat obraz</a:t>
            </a:r>
          </a:p>
          <a:p>
            <a:r>
              <a:rPr lang="cs-CZ" dirty="0"/>
              <a:t>Spustit instalaci</a:t>
            </a:r>
          </a:p>
          <a:p>
            <a:endParaRPr lang="cs-CZ" dirty="0"/>
          </a:p>
        </p:txBody>
      </p:sp>
    </p:spTree>
    <p:extLst>
      <p:ext uri="{BB962C8B-B14F-4D97-AF65-F5344CB8AC3E}">
        <p14:creationId xmlns:p14="http://schemas.microsoft.com/office/powerpoint/2010/main" val="373913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Přihlášení</a:t>
            </a:r>
          </a:p>
        </p:txBody>
      </p:sp>
      <p:sp>
        <p:nvSpPr>
          <p:cNvPr id="3" name="Zástupný symbol pro obsah 2"/>
          <p:cNvSpPr>
            <a:spLocks noGrp="1"/>
          </p:cNvSpPr>
          <p:nvPr>
            <p:ph idx="1"/>
          </p:nvPr>
        </p:nvSpPr>
        <p:spPr/>
        <p:txBody>
          <a:bodyPr/>
          <a:lstStyle/>
          <a:p>
            <a:r>
              <a:rPr lang="cs-CZ" b="1" dirty="0">
                <a:solidFill>
                  <a:schemeClr val="accent6">
                    <a:lumMod val="60000"/>
                    <a:lumOff val="40000"/>
                  </a:schemeClr>
                </a:solidFill>
              </a:rPr>
              <a:t>Nezapomenout heslo!</a:t>
            </a:r>
          </a:p>
          <a:p>
            <a:pPr lvl="1"/>
            <a:r>
              <a:rPr lang="cs-CZ" dirty="0"/>
              <a:t>Budeme jej potřebovat pro spouštění aplikací v administrátorském režimu</a:t>
            </a:r>
          </a:p>
          <a:p>
            <a:r>
              <a:rPr lang="cs-CZ" dirty="0"/>
              <a:t>Grafické rozhraní</a:t>
            </a:r>
          </a:p>
          <a:p>
            <a:r>
              <a:rPr lang="cs-CZ" dirty="0"/>
              <a:t>Textové rozhraní</a:t>
            </a:r>
          </a:p>
          <a:p>
            <a:pPr lvl="1"/>
            <a:r>
              <a:rPr lang="cs-CZ" dirty="0"/>
              <a:t>Konzole</a:t>
            </a:r>
          </a:p>
          <a:p>
            <a:pPr lvl="1"/>
            <a:r>
              <a:rPr lang="cs-CZ" dirty="0"/>
              <a:t>CTRL + ALT + T</a:t>
            </a:r>
          </a:p>
        </p:txBody>
      </p:sp>
    </p:spTree>
    <p:extLst>
      <p:ext uri="{BB962C8B-B14F-4D97-AF65-F5344CB8AC3E}">
        <p14:creationId xmlns:p14="http://schemas.microsoft.com/office/powerpoint/2010/main" val="2434402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Adresáře (složky) (1)</a:t>
            </a:r>
          </a:p>
        </p:txBody>
      </p:sp>
      <p:sp>
        <p:nvSpPr>
          <p:cNvPr id="3" name="Zástupný symbol pro obsah 2"/>
          <p:cNvSpPr>
            <a:spLocks noGrp="1"/>
          </p:cNvSpPr>
          <p:nvPr>
            <p:ph idx="1"/>
          </p:nvPr>
        </p:nvSpPr>
        <p:spPr/>
        <p:txBody>
          <a:bodyPr>
            <a:normAutofit fontScale="85000" lnSpcReduction="20000"/>
          </a:bodyPr>
          <a:lstStyle/>
          <a:p>
            <a:r>
              <a:rPr lang="cs-CZ" dirty="0"/>
              <a:t>/</a:t>
            </a:r>
          </a:p>
          <a:p>
            <a:pPr lvl="1"/>
            <a:r>
              <a:rPr lang="cs-CZ" dirty="0"/>
              <a:t>Kořenový adresář </a:t>
            </a:r>
          </a:p>
          <a:p>
            <a:r>
              <a:rPr lang="cs-CZ" dirty="0"/>
              <a:t>Cesta:</a:t>
            </a:r>
          </a:p>
          <a:p>
            <a:pPr lvl="1"/>
            <a:r>
              <a:rPr lang="cs-CZ" dirty="0"/>
              <a:t>Absolutní - </a:t>
            </a:r>
            <a:r>
              <a:rPr lang="pl-PL" dirty="0"/>
              <a:t>poloha souboru na disku bez ohledu na aktuální adresář</a:t>
            </a:r>
          </a:p>
          <a:p>
            <a:pPr lvl="1"/>
            <a:r>
              <a:rPr lang="pl-PL" dirty="0"/>
              <a:t>Relativní - </a:t>
            </a:r>
            <a:r>
              <a:rPr lang="cs-CZ" dirty="0"/>
              <a:t>poloha souboru vzhledem k zadanému adresáři</a:t>
            </a:r>
          </a:p>
          <a:p>
            <a:r>
              <a:rPr lang="cs-CZ" dirty="0"/>
              <a:t>Důležité adresáře</a:t>
            </a:r>
          </a:p>
          <a:p>
            <a:pPr lvl="1"/>
            <a:r>
              <a:rPr lang="cs-CZ" dirty="0" err="1"/>
              <a:t>home</a:t>
            </a:r>
            <a:r>
              <a:rPr lang="cs-CZ" dirty="0"/>
              <a:t> (~)</a:t>
            </a:r>
          </a:p>
          <a:p>
            <a:pPr lvl="1"/>
            <a:r>
              <a:rPr lang="cs-CZ" dirty="0" err="1"/>
              <a:t>tmp</a:t>
            </a:r>
            <a:endParaRPr lang="cs-CZ" dirty="0"/>
          </a:p>
          <a:p>
            <a:pPr lvl="1"/>
            <a:r>
              <a:rPr lang="cs-CZ" dirty="0"/>
              <a:t>. (aktuální adresář)</a:t>
            </a:r>
          </a:p>
          <a:p>
            <a:pPr lvl="1"/>
            <a:r>
              <a:rPr lang="cs-CZ" dirty="0"/>
              <a:t>.. (nadřazený adresář) </a:t>
            </a:r>
          </a:p>
          <a:p>
            <a:r>
              <a:rPr lang="cs-CZ" dirty="0"/>
              <a:t>man, --</a:t>
            </a:r>
            <a:r>
              <a:rPr lang="cs-CZ" dirty="0" err="1"/>
              <a:t>help</a:t>
            </a:r>
            <a:endParaRPr lang="cs-CZ" dirty="0"/>
          </a:p>
          <a:p>
            <a:pPr marL="0" indent="0">
              <a:buNone/>
            </a:pPr>
            <a:endParaRPr lang="cs-CZ" dirty="0"/>
          </a:p>
          <a:p>
            <a:endParaRPr lang="cs-CZ" dirty="0"/>
          </a:p>
        </p:txBody>
      </p:sp>
    </p:spTree>
    <p:extLst>
      <p:ext uri="{BB962C8B-B14F-4D97-AF65-F5344CB8AC3E}">
        <p14:creationId xmlns:p14="http://schemas.microsoft.com/office/powerpoint/2010/main" val="924659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Adresáře (složky) (2)</a:t>
            </a:r>
          </a:p>
        </p:txBody>
      </p:sp>
      <p:sp>
        <p:nvSpPr>
          <p:cNvPr id="3" name="Zástupný symbol pro obsah 2"/>
          <p:cNvSpPr>
            <a:spLocks noGrp="1"/>
          </p:cNvSpPr>
          <p:nvPr>
            <p:ph idx="1"/>
          </p:nvPr>
        </p:nvSpPr>
        <p:spPr>
          <a:xfrm>
            <a:off x="457200" y="1600200"/>
            <a:ext cx="8363272" cy="4525963"/>
          </a:xfrm>
        </p:spPr>
        <p:txBody>
          <a:bodyPr>
            <a:normAutofit lnSpcReduction="10000"/>
          </a:bodyPr>
          <a:lstStyle/>
          <a:p>
            <a:r>
              <a:rPr lang="cs-CZ" dirty="0"/>
              <a:t>Příkazy pro tvorbu, mazání a přesun adresářů a souborů</a:t>
            </a:r>
          </a:p>
          <a:p>
            <a:pPr lvl="1"/>
            <a:r>
              <a:rPr lang="cs-CZ" dirty="0" err="1"/>
              <a:t>ls</a:t>
            </a:r>
            <a:r>
              <a:rPr lang="cs-CZ" dirty="0"/>
              <a:t>, </a:t>
            </a:r>
            <a:r>
              <a:rPr lang="cs-CZ" dirty="0" err="1"/>
              <a:t>ls</a:t>
            </a:r>
            <a:r>
              <a:rPr lang="cs-CZ" dirty="0"/>
              <a:t> -l</a:t>
            </a:r>
          </a:p>
          <a:p>
            <a:pPr lvl="1"/>
            <a:r>
              <a:rPr lang="cs-CZ" dirty="0"/>
              <a:t>nezobrazuje skryté soubory (názvy začínají tečkou)</a:t>
            </a:r>
          </a:p>
          <a:p>
            <a:pPr lvl="2"/>
            <a:r>
              <a:rPr lang="cs-CZ" dirty="0" err="1"/>
              <a:t>ls</a:t>
            </a:r>
            <a:r>
              <a:rPr lang="cs-CZ" dirty="0"/>
              <a:t> -a</a:t>
            </a:r>
          </a:p>
          <a:p>
            <a:pPr lvl="1"/>
            <a:r>
              <a:rPr lang="cs-CZ" dirty="0" err="1"/>
              <a:t>mkdir</a:t>
            </a:r>
            <a:r>
              <a:rPr lang="cs-CZ" dirty="0"/>
              <a:t>, </a:t>
            </a:r>
            <a:r>
              <a:rPr lang="cs-CZ" dirty="0" err="1"/>
              <a:t>rmdir</a:t>
            </a:r>
            <a:r>
              <a:rPr lang="cs-CZ" dirty="0"/>
              <a:t> (prázdný adresář), </a:t>
            </a:r>
            <a:r>
              <a:rPr lang="cs-CZ" dirty="0" err="1"/>
              <a:t>rm</a:t>
            </a:r>
            <a:r>
              <a:rPr lang="cs-CZ" dirty="0"/>
              <a:t>, </a:t>
            </a:r>
            <a:r>
              <a:rPr lang="cs-CZ" dirty="0" err="1"/>
              <a:t>rm</a:t>
            </a:r>
            <a:r>
              <a:rPr lang="cs-CZ" dirty="0"/>
              <a:t> -r, </a:t>
            </a:r>
            <a:r>
              <a:rPr lang="cs-CZ" dirty="0" err="1"/>
              <a:t>cp</a:t>
            </a:r>
            <a:r>
              <a:rPr lang="cs-CZ" dirty="0"/>
              <a:t>, </a:t>
            </a:r>
            <a:r>
              <a:rPr lang="cs-CZ" dirty="0" err="1"/>
              <a:t>mv</a:t>
            </a:r>
            <a:endParaRPr lang="cs-CZ" dirty="0"/>
          </a:p>
          <a:p>
            <a:pPr lvl="1"/>
            <a:r>
              <a:rPr lang="cs-CZ" dirty="0"/>
              <a:t>*, ?</a:t>
            </a:r>
          </a:p>
          <a:p>
            <a:r>
              <a:rPr lang="cs-CZ" dirty="0"/>
              <a:t>Při tvorbě souborů je vhodné používat adekvátní přípony</a:t>
            </a:r>
          </a:p>
        </p:txBody>
      </p:sp>
    </p:spTree>
    <p:extLst>
      <p:ext uri="{BB962C8B-B14F-4D97-AF65-F5344CB8AC3E}">
        <p14:creationId xmlns:p14="http://schemas.microsoft.com/office/powerpoint/2010/main" val="2280048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Adresáře (složky) (3)</a:t>
            </a:r>
          </a:p>
        </p:txBody>
      </p:sp>
      <p:sp>
        <p:nvSpPr>
          <p:cNvPr id="3" name="Zástupný symbol pro obsah 2"/>
          <p:cNvSpPr>
            <a:spLocks noGrp="1"/>
          </p:cNvSpPr>
          <p:nvPr>
            <p:ph idx="1"/>
          </p:nvPr>
        </p:nvSpPr>
        <p:spPr/>
        <p:txBody>
          <a:bodyPr>
            <a:normAutofit lnSpcReduction="10000"/>
          </a:bodyPr>
          <a:lstStyle/>
          <a:p>
            <a:r>
              <a:rPr lang="cs-CZ" dirty="0"/>
              <a:t>cd</a:t>
            </a:r>
          </a:p>
          <a:p>
            <a:pPr lvl="1"/>
            <a:r>
              <a:rPr lang="cs-CZ" dirty="0"/>
              <a:t>Změna adresáře</a:t>
            </a:r>
          </a:p>
          <a:p>
            <a:pPr lvl="1"/>
            <a:r>
              <a:rPr lang="cs-CZ" dirty="0"/>
              <a:t>cd </a:t>
            </a:r>
            <a:r>
              <a:rPr lang="en-US" dirty="0"/>
              <a:t>&lt;</a:t>
            </a:r>
            <a:r>
              <a:rPr lang="en-US" dirty="0" err="1"/>
              <a:t>absolutn</a:t>
            </a:r>
            <a:r>
              <a:rPr lang="cs-CZ" dirty="0" err="1"/>
              <a:t>í_cesta</a:t>
            </a:r>
            <a:r>
              <a:rPr lang="en-US" dirty="0"/>
              <a:t>&gt;</a:t>
            </a:r>
          </a:p>
          <a:p>
            <a:pPr lvl="1"/>
            <a:r>
              <a:rPr lang="en-US" dirty="0"/>
              <a:t>cd &lt;</a:t>
            </a:r>
            <a:r>
              <a:rPr lang="en-US" dirty="0" err="1"/>
              <a:t>relatnivn</a:t>
            </a:r>
            <a:r>
              <a:rPr lang="cs-CZ" dirty="0" err="1"/>
              <a:t>í_cesta</a:t>
            </a:r>
            <a:r>
              <a:rPr lang="en-US" dirty="0"/>
              <a:t>&gt;</a:t>
            </a:r>
            <a:endParaRPr lang="cs-CZ" dirty="0"/>
          </a:p>
          <a:p>
            <a:r>
              <a:rPr lang="cs-CZ" dirty="0" err="1"/>
              <a:t>pwd</a:t>
            </a:r>
            <a:endParaRPr lang="en-US" dirty="0"/>
          </a:p>
          <a:p>
            <a:pPr lvl="1"/>
            <a:r>
              <a:rPr lang="cs-CZ" dirty="0"/>
              <a:t>Vypíše název aktuálního adresáře</a:t>
            </a:r>
          </a:p>
          <a:p>
            <a:r>
              <a:rPr lang="cs-CZ" dirty="0"/>
              <a:t>Tabulátor</a:t>
            </a:r>
          </a:p>
          <a:p>
            <a:pPr lvl="1"/>
            <a:r>
              <a:rPr lang="cs-CZ" dirty="0"/>
              <a:t>Našeptávač</a:t>
            </a:r>
          </a:p>
          <a:p>
            <a:pPr lvl="1"/>
            <a:r>
              <a:rPr lang="cs-CZ" dirty="0"/>
              <a:t>Vyzkoušejte například při měnění adresáře</a:t>
            </a:r>
            <a:endParaRPr lang="en-US" dirty="0"/>
          </a:p>
          <a:p>
            <a:endParaRPr lang="cs-CZ" dirty="0"/>
          </a:p>
        </p:txBody>
      </p:sp>
    </p:spTree>
    <p:extLst>
      <p:ext uri="{BB962C8B-B14F-4D97-AF65-F5344CB8AC3E}">
        <p14:creationId xmlns:p14="http://schemas.microsoft.com/office/powerpoint/2010/main" val="2521290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 1</a:t>
            </a:r>
          </a:p>
        </p:txBody>
      </p:sp>
      <p:sp>
        <p:nvSpPr>
          <p:cNvPr id="3" name="Zástupný symbol pro obsah 2"/>
          <p:cNvSpPr>
            <a:spLocks noGrp="1"/>
          </p:cNvSpPr>
          <p:nvPr>
            <p:ph idx="1"/>
          </p:nvPr>
        </p:nvSpPr>
        <p:spPr/>
        <p:txBody>
          <a:bodyPr/>
          <a:lstStyle/>
          <a:p>
            <a:r>
              <a:rPr lang="cs-CZ" dirty="0"/>
              <a:t>Vytvořte adresář pomocí relativní cesty</a:t>
            </a:r>
          </a:p>
          <a:p>
            <a:r>
              <a:rPr lang="cs-CZ" dirty="0"/>
              <a:t>Vytvořte adresář pomocí absolutní cesty</a:t>
            </a:r>
          </a:p>
          <a:p>
            <a:r>
              <a:rPr lang="cs-CZ" dirty="0"/>
              <a:t>Vytvořte soubor pokus.txt v prvním adresáři, který obsahuje výpis adresářů a souborů (</a:t>
            </a:r>
            <a:r>
              <a:rPr lang="cs-CZ" dirty="0" err="1"/>
              <a:t>ls</a:t>
            </a:r>
            <a:r>
              <a:rPr lang="cs-CZ" dirty="0"/>
              <a:t>) vašeho domovského adresáře </a:t>
            </a:r>
          </a:p>
          <a:p>
            <a:r>
              <a:rPr lang="cs-CZ" dirty="0"/>
              <a:t>Přesuňte soubor do druhého adresáře</a:t>
            </a:r>
          </a:p>
          <a:p>
            <a:endParaRPr lang="cs-CZ" dirty="0"/>
          </a:p>
        </p:txBody>
      </p:sp>
    </p:spTree>
    <p:extLst>
      <p:ext uri="{BB962C8B-B14F-4D97-AF65-F5344CB8AC3E}">
        <p14:creationId xmlns:p14="http://schemas.microsoft.com/office/powerpoint/2010/main" val="121762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Podmínky</a:t>
            </a:r>
          </a:p>
        </p:txBody>
      </p:sp>
      <p:sp>
        <p:nvSpPr>
          <p:cNvPr id="3" name="Zástupný symbol pro obsah 2"/>
          <p:cNvSpPr>
            <a:spLocks noGrp="1"/>
          </p:cNvSpPr>
          <p:nvPr>
            <p:ph idx="1"/>
          </p:nvPr>
        </p:nvSpPr>
        <p:spPr/>
        <p:txBody>
          <a:bodyPr>
            <a:normAutofit/>
          </a:bodyPr>
          <a:lstStyle/>
          <a:p>
            <a:r>
              <a:rPr lang="cs-CZ" dirty="0"/>
              <a:t>Povinná účast</a:t>
            </a:r>
          </a:p>
          <a:p>
            <a:pPr lvl="1"/>
            <a:r>
              <a:rPr lang="cs-CZ" dirty="0"/>
              <a:t>Maximálně dvě neomluvené neúčasti</a:t>
            </a:r>
          </a:p>
          <a:p>
            <a:pPr lvl="1"/>
            <a:r>
              <a:rPr lang="cs-CZ" dirty="0"/>
              <a:t>Očekává se aktivní práce na zadaných úkolech</a:t>
            </a:r>
          </a:p>
          <a:p>
            <a:pPr lvl="2"/>
            <a:r>
              <a:rPr lang="cs-CZ" dirty="0"/>
              <a:t>Je možné získat bonusové body, ke kterým bude přihlíženo při ústní zkoušce</a:t>
            </a:r>
          </a:p>
          <a:p>
            <a:r>
              <a:rPr lang="cs-CZ" dirty="0"/>
              <a:t>Možnost vyplnit dotazník příští hodinu</a:t>
            </a:r>
          </a:p>
          <a:p>
            <a:pPr lvl="1"/>
            <a:r>
              <a:rPr lang="cs-CZ" dirty="0"/>
              <a:t>V případě úspěšného vyplnění nebude povinná docházka do cvičení</a:t>
            </a:r>
          </a:p>
        </p:txBody>
      </p:sp>
    </p:spTree>
    <p:extLst>
      <p:ext uri="{BB962C8B-B14F-4D97-AF65-F5344CB8AC3E}">
        <p14:creationId xmlns:p14="http://schemas.microsoft.com/office/powerpoint/2010/main" val="3611031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Adresáře (složky) (4)</a:t>
            </a:r>
          </a:p>
        </p:txBody>
      </p:sp>
      <p:sp>
        <p:nvSpPr>
          <p:cNvPr id="3" name="Zástupný symbol pro obsah 2"/>
          <p:cNvSpPr>
            <a:spLocks noGrp="1"/>
          </p:cNvSpPr>
          <p:nvPr>
            <p:ph idx="1"/>
          </p:nvPr>
        </p:nvSpPr>
        <p:spPr>
          <a:xfrm>
            <a:off x="457200" y="1600200"/>
            <a:ext cx="8229600" cy="4781128"/>
          </a:xfrm>
        </p:spPr>
        <p:txBody>
          <a:bodyPr>
            <a:normAutofit fontScale="70000" lnSpcReduction="20000"/>
          </a:bodyPr>
          <a:lstStyle/>
          <a:p>
            <a:r>
              <a:rPr lang="cs-CZ" dirty="0"/>
              <a:t>Čtení textu:</a:t>
            </a:r>
          </a:p>
          <a:p>
            <a:pPr lvl="1"/>
            <a:r>
              <a:rPr lang="cs-CZ" dirty="0" err="1"/>
              <a:t>cat</a:t>
            </a:r>
            <a:r>
              <a:rPr lang="cs-CZ" dirty="0"/>
              <a:t>, more, </a:t>
            </a:r>
            <a:r>
              <a:rPr lang="cs-CZ" dirty="0" err="1"/>
              <a:t>less</a:t>
            </a:r>
            <a:endParaRPr lang="cs-CZ" dirty="0"/>
          </a:p>
          <a:p>
            <a:pPr lvl="2"/>
            <a:r>
              <a:rPr lang="cs-CZ" dirty="0" err="1"/>
              <a:t>cat</a:t>
            </a:r>
            <a:r>
              <a:rPr lang="cs-CZ" dirty="0"/>
              <a:t> např. pro spojení souborů</a:t>
            </a:r>
          </a:p>
          <a:p>
            <a:r>
              <a:rPr lang="cs-CZ" dirty="0"/>
              <a:t>Hledání souborů</a:t>
            </a:r>
          </a:p>
          <a:p>
            <a:pPr lvl="1"/>
            <a:r>
              <a:rPr lang="cs-CZ" dirty="0" err="1"/>
              <a:t>find</a:t>
            </a:r>
            <a:r>
              <a:rPr lang="cs-CZ" dirty="0"/>
              <a:t> [přepínače] [cesty] [výraz]</a:t>
            </a:r>
          </a:p>
          <a:p>
            <a:r>
              <a:rPr lang="cs-CZ" dirty="0"/>
              <a:t>Hledání v souboru</a:t>
            </a:r>
          </a:p>
          <a:p>
            <a:pPr lvl="1"/>
            <a:r>
              <a:rPr lang="cs-CZ" dirty="0"/>
              <a:t>grep</a:t>
            </a:r>
          </a:p>
          <a:p>
            <a:pPr lvl="2"/>
            <a:r>
              <a:rPr lang="cs-CZ" dirty="0"/>
              <a:t>Například </a:t>
            </a:r>
            <a:r>
              <a:rPr lang="cs-CZ" dirty="0" err="1"/>
              <a:t>cat</a:t>
            </a:r>
            <a:r>
              <a:rPr lang="cs-CZ" dirty="0"/>
              <a:t> soubor.txt | grep text</a:t>
            </a:r>
          </a:p>
          <a:p>
            <a:pPr lvl="1"/>
            <a:r>
              <a:rPr lang="cs-CZ" dirty="0"/>
              <a:t> </a:t>
            </a:r>
            <a:r>
              <a:rPr lang="cs-CZ" dirty="0" err="1"/>
              <a:t>wc</a:t>
            </a:r>
            <a:endParaRPr lang="cs-CZ" dirty="0"/>
          </a:p>
          <a:p>
            <a:pPr lvl="2"/>
            <a:r>
              <a:rPr lang="cs-CZ" dirty="0"/>
              <a:t> Výpisu počtu řádků, slov a písmen (znaků včetně mezer)</a:t>
            </a:r>
          </a:p>
          <a:p>
            <a:r>
              <a:rPr lang="cs-CZ" dirty="0" err="1"/>
              <a:t>ssh</a:t>
            </a:r>
            <a:r>
              <a:rPr lang="cs-CZ" dirty="0"/>
              <a:t>, </a:t>
            </a:r>
            <a:r>
              <a:rPr lang="cs-CZ" dirty="0" err="1"/>
              <a:t>scp</a:t>
            </a:r>
            <a:endParaRPr lang="cs-CZ" dirty="0"/>
          </a:p>
          <a:p>
            <a:pPr lvl="1"/>
            <a:r>
              <a:rPr lang="cs-CZ" dirty="0"/>
              <a:t>Úkol 2</a:t>
            </a:r>
          </a:p>
          <a:p>
            <a:pPr lvl="2"/>
            <a:r>
              <a:rPr lang="cs-CZ" dirty="0" err="1"/>
              <a:t>Přihlašte</a:t>
            </a:r>
            <a:r>
              <a:rPr lang="cs-CZ" dirty="0"/>
              <a:t> se na </a:t>
            </a:r>
            <a:r>
              <a:rPr lang="cs-CZ" dirty="0" err="1"/>
              <a:t>Aisu</a:t>
            </a:r>
            <a:r>
              <a:rPr lang="cs-CZ" dirty="0"/>
              <a:t> a vypište si obsah domovského adresáře</a:t>
            </a:r>
          </a:p>
          <a:p>
            <a:pPr lvl="2"/>
            <a:r>
              <a:rPr lang="cs-CZ" dirty="0"/>
              <a:t>Odhlaste se</a:t>
            </a:r>
          </a:p>
          <a:p>
            <a:pPr lvl="2"/>
            <a:r>
              <a:rPr lang="cs-CZ" dirty="0" err="1"/>
              <a:t>Nahrejte</a:t>
            </a:r>
            <a:r>
              <a:rPr lang="cs-CZ" dirty="0"/>
              <a:t> na </a:t>
            </a:r>
            <a:r>
              <a:rPr lang="cs-CZ" dirty="0" err="1"/>
              <a:t>Aisu</a:t>
            </a:r>
            <a:r>
              <a:rPr lang="cs-CZ" dirty="0"/>
              <a:t> vytvořený soubor pokus.txt </a:t>
            </a:r>
          </a:p>
          <a:p>
            <a:pPr lvl="2"/>
            <a:r>
              <a:rPr lang="cs-CZ" dirty="0"/>
              <a:t>Ověřte, že byl na </a:t>
            </a:r>
            <a:r>
              <a:rPr lang="cs-CZ" dirty="0" err="1"/>
              <a:t>Aisu</a:t>
            </a:r>
            <a:r>
              <a:rPr lang="cs-CZ" dirty="0"/>
              <a:t> nahrán</a:t>
            </a:r>
          </a:p>
          <a:p>
            <a:endParaRPr lang="cs-CZ" dirty="0"/>
          </a:p>
        </p:txBody>
      </p:sp>
    </p:spTree>
    <p:extLst>
      <p:ext uri="{BB962C8B-B14F-4D97-AF65-F5344CB8AC3E}">
        <p14:creationId xmlns:p14="http://schemas.microsoft.com/office/powerpoint/2010/main" val="3445841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Další užitečné příkazy</a:t>
            </a:r>
          </a:p>
        </p:txBody>
      </p:sp>
      <p:sp>
        <p:nvSpPr>
          <p:cNvPr id="3" name="Zástupný symbol pro obsah 2"/>
          <p:cNvSpPr>
            <a:spLocks noGrp="1"/>
          </p:cNvSpPr>
          <p:nvPr>
            <p:ph idx="1"/>
          </p:nvPr>
        </p:nvSpPr>
        <p:spPr/>
        <p:txBody>
          <a:bodyPr/>
          <a:lstStyle/>
          <a:p>
            <a:r>
              <a:rPr lang="cs-CZ" dirty="0"/>
              <a:t>Přesměrování vstupu a výstupu</a:t>
            </a:r>
          </a:p>
          <a:p>
            <a:pPr lvl="1"/>
            <a:r>
              <a:rPr lang="cs-CZ" dirty="0"/>
              <a:t>/</a:t>
            </a:r>
            <a:r>
              <a:rPr lang="cs-CZ" dirty="0" err="1"/>
              <a:t>dev</a:t>
            </a:r>
            <a:r>
              <a:rPr lang="cs-CZ" dirty="0"/>
              <a:t>/</a:t>
            </a:r>
            <a:r>
              <a:rPr lang="cs-CZ" dirty="0" err="1"/>
              <a:t>null</a:t>
            </a:r>
            <a:endParaRPr lang="cs-CZ" dirty="0"/>
          </a:p>
          <a:p>
            <a:r>
              <a:rPr lang="cs-CZ" dirty="0"/>
              <a:t>Spojování příkazů</a:t>
            </a:r>
          </a:p>
          <a:p>
            <a:pPr lvl="1"/>
            <a:r>
              <a:rPr lang="cs-CZ" dirty="0"/>
              <a:t>|</a:t>
            </a:r>
          </a:p>
          <a:p>
            <a:r>
              <a:rPr lang="cs-CZ" dirty="0"/>
              <a:t>Spuštění procesu na pozadí</a:t>
            </a:r>
          </a:p>
          <a:p>
            <a:pPr lvl="1"/>
            <a:r>
              <a:rPr lang="cs-CZ" dirty="0"/>
              <a:t>Ctrl-z, </a:t>
            </a:r>
            <a:r>
              <a:rPr lang="cs-CZ" dirty="0" err="1"/>
              <a:t>bg</a:t>
            </a:r>
            <a:r>
              <a:rPr lang="cs-CZ" dirty="0"/>
              <a:t>, </a:t>
            </a:r>
            <a:r>
              <a:rPr lang="cs-CZ" dirty="0" err="1"/>
              <a:t>fg</a:t>
            </a:r>
            <a:r>
              <a:rPr lang="cs-CZ" dirty="0"/>
              <a:t>, </a:t>
            </a:r>
            <a:r>
              <a:rPr lang="cs-CZ" dirty="0" err="1"/>
              <a:t>kill</a:t>
            </a:r>
            <a:r>
              <a:rPr lang="cs-CZ" dirty="0"/>
              <a:t>, </a:t>
            </a:r>
            <a:r>
              <a:rPr lang="cs-CZ" dirty="0" err="1"/>
              <a:t>ps</a:t>
            </a:r>
            <a:r>
              <a:rPr lang="cs-CZ" dirty="0"/>
              <a:t>, </a:t>
            </a:r>
            <a:r>
              <a:rPr lang="cs-CZ" dirty="0" err="1"/>
              <a:t>jobs</a:t>
            </a:r>
            <a:endParaRPr lang="cs-CZ" dirty="0"/>
          </a:p>
        </p:txBody>
      </p:sp>
    </p:spTree>
    <p:extLst>
      <p:ext uri="{BB962C8B-B14F-4D97-AF65-F5344CB8AC3E}">
        <p14:creationId xmlns:p14="http://schemas.microsoft.com/office/powerpoint/2010/main" val="3194792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 3</a:t>
            </a:r>
          </a:p>
        </p:txBody>
      </p:sp>
      <p:sp>
        <p:nvSpPr>
          <p:cNvPr id="3" name="Zástupný symbol pro obsah 2"/>
          <p:cNvSpPr>
            <a:spLocks noGrp="1"/>
          </p:cNvSpPr>
          <p:nvPr>
            <p:ph idx="1"/>
          </p:nvPr>
        </p:nvSpPr>
        <p:spPr/>
        <p:txBody>
          <a:bodyPr/>
          <a:lstStyle/>
          <a:p>
            <a:r>
              <a:rPr lang="cs-CZ" dirty="0"/>
              <a:t>Vložit seznam všech souborů (včetně skrytých) instalovaného systému do souboru all_files.txt</a:t>
            </a:r>
          </a:p>
          <a:p>
            <a:pPr lvl="1"/>
            <a:r>
              <a:rPr lang="cs-CZ" dirty="0"/>
              <a:t>Proces spusťte na pozadí </a:t>
            </a:r>
          </a:p>
        </p:txBody>
      </p:sp>
    </p:spTree>
    <p:extLst>
      <p:ext uri="{BB962C8B-B14F-4D97-AF65-F5344CB8AC3E}">
        <p14:creationId xmlns:p14="http://schemas.microsoft.com/office/powerpoint/2010/main" val="1868486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658" y="3140968"/>
            <a:ext cx="3925294" cy="3217168"/>
          </a:xfrm>
          <a:prstGeom prst="rect">
            <a:avLst/>
          </a:prstGeom>
        </p:spPr>
      </p:pic>
      <p:sp>
        <p:nvSpPr>
          <p:cNvPr id="4" name="Nadpis 3"/>
          <p:cNvSpPr>
            <a:spLocks noGrp="1"/>
          </p:cNvSpPr>
          <p:nvPr>
            <p:ph type="ctrTitle"/>
          </p:nvPr>
        </p:nvSpPr>
        <p:spPr>
          <a:xfrm>
            <a:off x="685800" y="1196752"/>
            <a:ext cx="7772400" cy="1971650"/>
          </a:xfrm>
        </p:spPr>
        <p:txBody>
          <a:bodyPr/>
          <a:lstStyle/>
          <a:p>
            <a:r>
              <a:rPr lang="cs-CZ" dirty="0"/>
              <a:t>Cvičení 3 – Správa uživatelů</a:t>
            </a:r>
          </a:p>
        </p:txBody>
      </p:sp>
    </p:spTree>
    <p:extLst>
      <p:ext uri="{BB962C8B-B14F-4D97-AF65-F5344CB8AC3E}">
        <p14:creationId xmlns:p14="http://schemas.microsoft.com/office/powerpoint/2010/main" val="3008090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Správa uživatelů - Windows</a:t>
            </a:r>
          </a:p>
        </p:txBody>
      </p:sp>
      <p:sp>
        <p:nvSpPr>
          <p:cNvPr id="3" name="Zástupný symbol pro obsah 2"/>
          <p:cNvSpPr>
            <a:spLocks noGrp="1"/>
          </p:cNvSpPr>
          <p:nvPr>
            <p:ph idx="1"/>
          </p:nvPr>
        </p:nvSpPr>
        <p:spPr/>
        <p:txBody>
          <a:bodyPr>
            <a:normAutofit/>
          </a:bodyPr>
          <a:lstStyle/>
          <a:p>
            <a:r>
              <a:rPr lang="cs-CZ" dirty="0"/>
              <a:t>Proveďte tyto změny:</a:t>
            </a:r>
          </a:p>
          <a:p>
            <a:pPr lvl="1"/>
            <a:r>
              <a:rPr lang="cs-CZ" dirty="0"/>
              <a:t>Uživatelské účty:</a:t>
            </a:r>
          </a:p>
          <a:p>
            <a:pPr lvl="2"/>
            <a:r>
              <a:rPr lang="cs-CZ" dirty="0"/>
              <a:t>Vytvoření nového uživatele</a:t>
            </a:r>
          </a:p>
          <a:p>
            <a:pPr lvl="2"/>
            <a:r>
              <a:rPr lang="cs-CZ" dirty="0"/>
              <a:t>Změna popisného jména uživatele</a:t>
            </a:r>
          </a:p>
          <a:p>
            <a:pPr lvl="2"/>
            <a:r>
              <a:rPr lang="cs-CZ" dirty="0"/>
              <a:t>Změna typu uživatele (na správce)</a:t>
            </a:r>
          </a:p>
          <a:p>
            <a:pPr lvl="2"/>
            <a:r>
              <a:rPr lang="cs-CZ" dirty="0"/>
              <a:t>User </a:t>
            </a:r>
            <a:r>
              <a:rPr lang="cs-CZ" dirty="0" err="1"/>
              <a:t>Account</a:t>
            </a:r>
            <a:r>
              <a:rPr lang="cs-CZ" dirty="0"/>
              <a:t> </a:t>
            </a:r>
            <a:r>
              <a:rPr lang="cs-CZ" dirty="0" err="1"/>
              <a:t>Control</a:t>
            </a:r>
            <a:r>
              <a:rPr lang="cs-CZ" dirty="0"/>
              <a:t> (Řízení uživatelských účtů, UAC)</a:t>
            </a:r>
          </a:p>
          <a:p>
            <a:pPr lvl="3"/>
            <a:r>
              <a:rPr lang="cs-CZ" dirty="0"/>
              <a:t>Upozornění, jakmile vznikne požadavek na provedení změny v počítači, která vyžaduje oprávnění správce</a:t>
            </a:r>
            <a:endParaRPr lang="en-GB" dirty="0"/>
          </a:p>
          <a:p>
            <a:pPr lvl="3"/>
            <a:r>
              <a:rPr lang="cs-CZ" dirty="0"/>
              <a:t>Změny tohoto druhu mohou ovlivnit zabezpečení počítače nebo nastavení jiných osob, které používají tento počítač</a:t>
            </a:r>
          </a:p>
        </p:txBody>
      </p:sp>
    </p:spTree>
    <p:extLst>
      <p:ext uri="{BB962C8B-B14F-4D97-AF65-F5344CB8AC3E}">
        <p14:creationId xmlns:p14="http://schemas.microsoft.com/office/powerpoint/2010/main" val="3834378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Tvorba a správa skupin</a:t>
            </a:r>
            <a:r>
              <a:rPr lang="en-GB" dirty="0"/>
              <a:t> - Windows</a:t>
            </a:r>
            <a:endParaRPr lang="cs-CZ" dirty="0"/>
          </a:p>
        </p:txBody>
      </p:sp>
      <p:sp>
        <p:nvSpPr>
          <p:cNvPr id="3" name="Zástupný symbol pro obsah 2"/>
          <p:cNvSpPr>
            <a:spLocks noGrp="1"/>
          </p:cNvSpPr>
          <p:nvPr>
            <p:ph idx="1"/>
          </p:nvPr>
        </p:nvSpPr>
        <p:spPr/>
        <p:txBody>
          <a:bodyPr/>
          <a:lstStyle/>
          <a:p>
            <a:r>
              <a:rPr lang="cs-CZ" dirty="0"/>
              <a:t>Vytvořte novou skupinu „</a:t>
            </a:r>
            <a:r>
              <a:rPr lang="cs-CZ" dirty="0" err="1"/>
              <a:t>Friends</a:t>
            </a:r>
            <a:r>
              <a:rPr lang="cs-CZ" dirty="0"/>
              <a:t>“</a:t>
            </a:r>
          </a:p>
          <a:p>
            <a:pPr lvl="1"/>
            <a:r>
              <a:rPr lang="cs-CZ" dirty="0"/>
              <a:t>Do této skupiny přiřaďte sebe a nového uživatele</a:t>
            </a:r>
          </a:p>
          <a:p>
            <a:pPr lvl="1"/>
            <a:r>
              <a:rPr lang="cs-CZ" dirty="0"/>
              <a:t>Vytvořte si na ploše soubor, který bude obsahovat výpis všech souborů z vašeho </a:t>
            </a:r>
            <a:r>
              <a:rPr lang="cs-CZ" dirty="0" err="1"/>
              <a:t>home</a:t>
            </a:r>
            <a:r>
              <a:rPr lang="cs-CZ" dirty="0"/>
              <a:t> adresáře</a:t>
            </a:r>
          </a:p>
          <a:p>
            <a:pPr lvl="1"/>
            <a:r>
              <a:rPr lang="cs-CZ" dirty="0"/>
              <a:t>Sdílejte ho s novým uživatelem</a:t>
            </a:r>
          </a:p>
          <a:p>
            <a:pPr lvl="1"/>
            <a:r>
              <a:rPr lang="cs-CZ" dirty="0"/>
              <a:t>Vytvořte domácí skupinu a sdílejte v ní složku „obrázky“</a:t>
            </a:r>
          </a:p>
        </p:txBody>
      </p:sp>
    </p:spTree>
    <p:extLst>
      <p:ext uri="{BB962C8B-B14F-4D97-AF65-F5344CB8AC3E}">
        <p14:creationId xmlns:p14="http://schemas.microsoft.com/office/powerpoint/2010/main" val="3759509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Správa hesel</a:t>
            </a:r>
            <a:r>
              <a:rPr lang="en-GB" dirty="0"/>
              <a:t> - Windows</a:t>
            </a:r>
            <a:endParaRPr lang="cs-CZ" dirty="0"/>
          </a:p>
        </p:txBody>
      </p:sp>
      <p:sp>
        <p:nvSpPr>
          <p:cNvPr id="3" name="Zástupný symbol pro obsah 2"/>
          <p:cNvSpPr>
            <a:spLocks noGrp="1"/>
          </p:cNvSpPr>
          <p:nvPr>
            <p:ph idx="1"/>
          </p:nvPr>
        </p:nvSpPr>
        <p:spPr/>
        <p:txBody>
          <a:bodyPr/>
          <a:lstStyle/>
          <a:p>
            <a:pPr marL="342900" lvl="1" indent="-342900">
              <a:buFont typeface="Arial" panose="020B0604020202020204" pitchFamily="34" charset="0"/>
              <a:buChar char="•"/>
            </a:pPr>
            <a:r>
              <a:rPr lang="cs-CZ" sz="3200" dirty="0"/>
              <a:t>Úkol</a:t>
            </a:r>
          </a:p>
          <a:p>
            <a:pPr marL="742950" lvl="2" indent="-342900"/>
            <a:r>
              <a:rPr lang="cs-CZ" dirty="0"/>
              <a:t>Kde najdete možnost vytvoření disku pro resetování hesla</a:t>
            </a:r>
            <a:r>
              <a:rPr lang="en-GB" dirty="0"/>
              <a:t>?</a:t>
            </a:r>
            <a:endParaRPr lang="cs-CZ" dirty="0"/>
          </a:p>
        </p:txBody>
      </p:sp>
    </p:spTree>
    <p:extLst>
      <p:ext uri="{BB962C8B-B14F-4D97-AF65-F5344CB8AC3E}">
        <p14:creationId xmlns:p14="http://schemas.microsoft.com/office/powerpoint/2010/main" val="1214661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Správa uživatelů - Linux</a:t>
            </a:r>
          </a:p>
        </p:txBody>
      </p:sp>
      <p:sp>
        <p:nvSpPr>
          <p:cNvPr id="3" name="Zástupný symbol pro obsah 2"/>
          <p:cNvSpPr>
            <a:spLocks noGrp="1"/>
          </p:cNvSpPr>
          <p:nvPr>
            <p:ph idx="1"/>
          </p:nvPr>
        </p:nvSpPr>
        <p:spPr>
          <a:xfrm>
            <a:off x="323528" y="1600200"/>
            <a:ext cx="8507288" cy="4709120"/>
          </a:xfrm>
        </p:spPr>
        <p:txBody>
          <a:bodyPr>
            <a:normAutofit fontScale="77500" lnSpcReduction="20000"/>
          </a:bodyPr>
          <a:lstStyle/>
          <a:p>
            <a:r>
              <a:rPr lang="cs-CZ" dirty="0"/>
              <a:t>Vytvořte dva nové uživatele „user01“ a „user02“ včetně jejich </a:t>
            </a:r>
            <a:r>
              <a:rPr lang="cs-CZ" dirty="0" err="1"/>
              <a:t>home</a:t>
            </a:r>
            <a:r>
              <a:rPr lang="cs-CZ" dirty="0"/>
              <a:t> adresářů s prázdným heslem (</a:t>
            </a:r>
            <a:r>
              <a:rPr lang="cs-CZ" dirty="0" err="1"/>
              <a:t>useradd</a:t>
            </a:r>
            <a:r>
              <a:rPr lang="cs-CZ" dirty="0"/>
              <a:t>) </a:t>
            </a:r>
          </a:p>
          <a:p>
            <a:pPr lvl="1"/>
            <a:r>
              <a:rPr lang="cs-CZ" dirty="0"/>
              <a:t>Přesvědčte se o vytvoření domovských adresářů </a:t>
            </a:r>
          </a:p>
          <a:p>
            <a:r>
              <a:rPr lang="cs-CZ" dirty="0"/>
              <a:t>Vypište všechny skupiny se seznamem uživatelů (/</a:t>
            </a:r>
            <a:r>
              <a:rPr lang="cs-CZ" dirty="0" err="1"/>
              <a:t>etc</a:t>
            </a:r>
            <a:r>
              <a:rPr lang="cs-CZ" dirty="0"/>
              <a:t>/</a:t>
            </a:r>
            <a:r>
              <a:rPr lang="cs-CZ" dirty="0" err="1"/>
              <a:t>group</a:t>
            </a:r>
            <a:r>
              <a:rPr lang="cs-CZ" dirty="0"/>
              <a:t>)</a:t>
            </a:r>
          </a:p>
          <a:p>
            <a:r>
              <a:rPr lang="cs-CZ" dirty="0"/>
              <a:t>Vytvořte skupinu „</a:t>
            </a:r>
            <a:r>
              <a:rPr lang="cs-CZ" dirty="0" err="1"/>
              <a:t>newbies</a:t>
            </a:r>
            <a:r>
              <a:rPr lang="cs-CZ" dirty="0"/>
              <a:t>“ a přiřaďte do ní oba uživatele (</a:t>
            </a:r>
            <a:r>
              <a:rPr lang="cs-CZ" dirty="0" err="1"/>
              <a:t>groupadd</a:t>
            </a:r>
            <a:r>
              <a:rPr lang="cs-CZ" dirty="0"/>
              <a:t>, </a:t>
            </a:r>
            <a:r>
              <a:rPr lang="cs-CZ" dirty="0" err="1"/>
              <a:t>groupdel</a:t>
            </a:r>
            <a:r>
              <a:rPr lang="cs-CZ" dirty="0"/>
              <a:t>, </a:t>
            </a:r>
            <a:r>
              <a:rPr lang="cs-CZ" dirty="0" err="1"/>
              <a:t>usermod</a:t>
            </a:r>
            <a:r>
              <a:rPr lang="cs-CZ" dirty="0"/>
              <a:t>)</a:t>
            </a:r>
          </a:p>
          <a:p>
            <a:pPr lvl="1"/>
            <a:r>
              <a:rPr lang="cs-CZ" dirty="0"/>
              <a:t>Ověřte si vložení</a:t>
            </a:r>
          </a:p>
          <a:p>
            <a:r>
              <a:rPr lang="cs-CZ" dirty="0"/>
              <a:t>Uživatele „user02“  odstraňte ze skupiny „</a:t>
            </a:r>
            <a:r>
              <a:rPr lang="cs-CZ" dirty="0" err="1"/>
              <a:t>newbies</a:t>
            </a:r>
            <a:r>
              <a:rPr lang="cs-CZ" dirty="0"/>
              <a:t>“ (</a:t>
            </a:r>
            <a:r>
              <a:rPr lang="cs-CZ" dirty="0" err="1"/>
              <a:t>deluser</a:t>
            </a:r>
            <a:r>
              <a:rPr lang="cs-CZ" dirty="0"/>
              <a:t>)</a:t>
            </a:r>
          </a:p>
          <a:p>
            <a:r>
              <a:rPr lang="cs-CZ" dirty="0"/>
              <a:t>Uživatele „user02“ smažte včetně jeho domovského adresáře (</a:t>
            </a:r>
            <a:r>
              <a:rPr lang="cs-CZ" dirty="0" err="1"/>
              <a:t>userdel</a:t>
            </a:r>
            <a:r>
              <a:rPr lang="cs-CZ" dirty="0"/>
              <a:t>, </a:t>
            </a:r>
            <a:r>
              <a:rPr lang="cs-CZ" dirty="0" err="1"/>
              <a:t>deluser</a:t>
            </a:r>
            <a:r>
              <a:rPr lang="cs-CZ" dirty="0"/>
              <a:t>)</a:t>
            </a:r>
          </a:p>
          <a:p>
            <a:r>
              <a:rPr lang="cs-CZ" dirty="0"/>
              <a:t>Vypište vlastní user id, </a:t>
            </a:r>
            <a:r>
              <a:rPr lang="cs-CZ" dirty="0" err="1"/>
              <a:t>username</a:t>
            </a:r>
            <a:r>
              <a:rPr lang="cs-CZ" dirty="0"/>
              <a:t> a seznam skupin, do kterých jste zařazení (id, </a:t>
            </a:r>
            <a:r>
              <a:rPr lang="cs-CZ" dirty="0" err="1"/>
              <a:t>groups</a:t>
            </a:r>
            <a:r>
              <a:rPr lang="cs-CZ" dirty="0"/>
              <a:t>, </a:t>
            </a:r>
            <a:r>
              <a:rPr lang="cs-CZ" dirty="0" err="1"/>
              <a:t>whoami</a:t>
            </a:r>
            <a:r>
              <a:rPr lang="cs-CZ" dirty="0"/>
              <a:t>)</a:t>
            </a:r>
          </a:p>
          <a:p>
            <a:pPr lvl="1"/>
            <a:r>
              <a:rPr lang="cs-CZ" dirty="0"/>
              <a:t>A id a seznam skupin pro uživatele user01</a:t>
            </a:r>
          </a:p>
          <a:p>
            <a:pPr marL="0" indent="0">
              <a:buNone/>
            </a:pPr>
            <a:endParaRPr lang="cs-CZ" dirty="0"/>
          </a:p>
        </p:txBody>
      </p:sp>
    </p:spTree>
    <p:extLst>
      <p:ext uri="{BB962C8B-B14F-4D97-AF65-F5344CB8AC3E}">
        <p14:creationId xmlns:p14="http://schemas.microsoft.com/office/powerpoint/2010/main" val="1181631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Informace o uživatelích</a:t>
            </a:r>
          </a:p>
        </p:txBody>
      </p:sp>
      <p:sp>
        <p:nvSpPr>
          <p:cNvPr id="3" name="Zástupný symbol pro obsah 2"/>
          <p:cNvSpPr>
            <a:spLocks noGrp="1"/>
          </p:cNvSpPr>
          <p:nvPr>
            <p:ph idx="1"/>
          </p:nvPr>
        </p:nvSpPr>
        <p:spPr/>
        <p:txBody>
          <a:bodyPr>
            <a:normAutofit/>
          </a:bodyPr>
          <a:lstStyle/>
          <a:p>
            <a:r>
              <a:rPr lang="en-US" dirty="0"/>
              <a:t>V</a:t>
            </a:r>
            <a:r>
              <a:rPr lang="cs-CZ" dirty="0" err="1"/>
              <a:t>ypište</a:t>
            </a:r>
            <a:r>
              <a:rPr lang="cs-CZ" dirty="0"/>
              <a:t> nalogované uživatele a čas posledního restartu (</a:t>
            </a:r>
            <a:r>
              <a:rPr lang="cs-CZ" dirty="0" err="1"/>
              <a:t>who</a:t>
            </a:r>
            <a:r>
              <a:rPr lang="cs-CZ" dirty="0"/>
              <a:t>).</a:t>
            </a:r>
          </a:p>
          <a:p>
            <a:r>
              <a:rPr lang="cs-CZ" dirty="0"/>
              <a:t>Vypište informace o uživatelích systému</a:t>
            </a:r>
          </a:p>
          <a:p>
            <a:pPr lvl="1"/>
            <a:r>
              <a:rPr lang="cs-CZ" dirty="0" err="1"/>
              <a:t>finger</a:t>
            </a:r>
            <a:r>
              <a:rPr lang="cs-CZ" dirty="0"/>
              <a:t> (nutné nainstalovat)</a:t>
            </a:r>
            <a:endParaRPr lang="en-US" dirty="0"/>
          </a:p>
          <a:p>
            <a:r>
              <a:rPr lang="cs-CZ" dirty="0"/>
              <a:t>Zobrazte, kdo je nalogován a co právě dělá (w)</a:t>
            </a:r>
          </a:p>
          <a:p>
            <a:r>
              <a:rPr lang="cs-CZ" dirty="0"/>
              <a:t>Zobrazte, čas posledního nalogování pro vás a uživatele „user01“ (</a:t>
            </a:r>
            <a:r>
              <a:rPr lang="cs-CZ" dirty="0" err="1"/>
              <a:t>lastlog</a:t>
            </a:r>
            <a:r>
              <a:rPr lang="cs-CZ" dirty="0"/>
              <a:t>)</a:t>
            </a:r>
            <a:endParaRPr lang="en-US" dirty="0"/>
          </a:p>
          <a:p>
            <a:r>
              <a:rPr lang="cs-CZ" dirty="0"/>
              <a:t>Zjistěte, co dělá příkaz „last“ a použijte ho</a:t>
            </a:r>
          </a:p>
        </p:txBody>
      </p:sp>
    </p:spTree>
    <p:extLst>
      <p:ext uri="{BB962C8B-B14F-4D97-AF65-F5344CB8AC3E}">
        <p14:creationId xmlns:p14="http://schemas.microsoft.com/office/powerpoint/2010/main" val="1638327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Hesla a účty</a:t>
            </a:r>
          </a:p>
        </p:txBody>
      </p:sp>
      <p:sp>
        <p:nvSpPr>
          <p:cNvPr id="3" name="Zástupný symbol pro obsah 2"/>
          <p:cNvSpPr>
            <a:spLocks noGrp="1"/>
          </p:cNvSpPr>
          <p:nvPr>
            <p:ph idx="1"/>
          </p:nvPr>
        </p:nvSpPr>
        <p:spPr/>
        <p:txBody>
          <a:bodyPr/>
          <a:lstStyle/>
          <a:p>
            <a:r>
              <a:rPr lang="cs-CZ" dirty="0"/>
              <a:t>/</a:t>
            </a:r>
            <a:r>
              <a:rPr lang="cs-CZ" dirty="0" err="1"/>
              <a:t>etc</a:t>
            </a:r>
            <a:r>
              <a:rPr lang="cs-CZ" dirty="0"/>
              <a:t>/</a:t>
            </a:r>
            <a:r>
              <a:rPr lang="cs-CZ" dirty="0" err="1"/>
              <a:t>passwd</a:t>
            </a:r>
            <a:endParaRPr lang="cs-CZ" dirty="0"/>
          </a:p>
          <a:p>
            <a:r>
              <a:rPr lang="cs-CZ" dirty="0"/>
              <a:t>/</a:t>
            </a:r>
            <a:r>
              <a:rPr lang="cs-CZ" dirty="0" err="1"/>
              <a:t>etc</a:t>
            </a:r>
            <a:r>
              <a:rPr lang="cs-CZ" dirty="0"/>
              <a:t>/</a:t>
            </a:r>
            <a:r>
              <a:rPr lang="cs-CZ" dirty="0" err="1"/>
              <a:t>shadow</a:t>
            </a:r>
            <a:endParaRPr lang="cs-CZ" dirty="0"/>
          </a:p>
          <a:p>
            <a:r>
              <a:rPr lang="cs-CZ" dirty="0"/>
              <a:t>Úkol</a:t>
            </a:r>
          </a:p>
          <a:p>
            <a:pPr lvl="1"/>
            <a:r>
              <a:rPr lang="cs-CZ" dirty="0"/>
              <a:t>Změňte heslo uživatele „user01“ a podívejte se na jeho haš (</a:t>
            </a:r>
            <a:r>
              <a:rPr lang="cs-CZ" dirty="0" err="1"/>
              <a:t>passwd</a:t>
            </a:r>
            <a:r>
              <a:rPr lang="cs-CZ" dirty="0"/>
              <a:t>)</a:t>
            </a:r>
          </a:p>
          <a:p>
            <a:pPr lvl="1"/>
            <a:r>
              <a:rPr lang="cs-CZ" dirty="0"/>
              <a:t>Nastavte </a:t>
            </a:r>
            <a:r>
              <a:rPr lang="cs-CZ" dirty="0" err="1"/>
              <a:t>expiraci</a:t>
            </a:r>
            <a:r>
              <a:rPr lang="cs-CZ" dirty="0"/>
              <a:t> uživatelského účtu „user01“ na konec roku 2016 a potvrďte si vše výpisem (</a:t>
            </a:r>
            <a:r>
              <a:rPr lang="cs-CZ" dirty="0" err="1"/>
              <a:t>chage</a:t>
            </a:r>
            <a:r>
              <a:rPr lang="cs-CZ" dirty="0"/>
              <a:t>) </a:t>
            </a:r>
          </a:p>
        </p:txBody>
      </p:sp>
    </p:spTree>
    <p:extLst>
      <p:ext uri="{BB962C8B-B14F-4D97-AF65-F5344CB8AC3E}">
        <p14:creationId xmlns:p14="http://schemas.microsoft.com/office/powerpoint/2010/main" val="395894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Kahoot</a:t>
            </a:r>
            <a:endParaRPr lang="cs-CZ" dirty="0"/>
          </a:p>
        </p:txBody>
      </p:sp>
      <p:sp>
        <p:nvSpPr>
          <p:cNvPr id="3" name="Zástupný symbol pro obsah 2"/>
          <p:cNvSpPr>
            <a:spLocks noGrp="1"/>
          </p:cNvSpPr>
          <p:nvPr>
            <p:ph idx="1"/>
          </p:nvPr>
        </p:nvSpPr>
        <p:spPr/>
        <p:txBody>
          <a:bodyPr/>
          <a:lstStyle/>
          <a:p>
            <a:r>
              <a:rPr lang="cs-CZ" dirty="0"/>
              <a:t>kahoot.it</a:t>
            </a:r>
          </a:p>
          <a:p>
            <a:pPr lvl="1"/>
            <a:r>
              <a:rPr lang="cs-CZ" dirty="0"/>
              <a:t>Číslo hry viz projektor</a:t>
            </a:r>
          </a:p>
          <a:p>
            <a:r>
              <a:rPr lang="cs-CZ" dirty="0"/>
              <a:t>Po sedmé otázce průběžné vyhodnocení výsledků</a:t>
            </a:r>
          </a:p>
        </p:txBody>
      </p:sp>
    </p:spTree>
    <p:extLst>
      <p:ext uri="{BB962C8B-B14F-4D97-AF65-F5344CB8AC3E}">
        <p14:creationId xmlns:p14="http://schemas.microsoft.com/office/powerpoint/2010/main" val="569023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85800" y="1196752"/>
            <a:ext cx="7772400" cy="1971650"/>
          </a:xfrm>
        </p:spPr>
        <p:txBody>
          <a:bodyPr/>
          <a:lstStyle/>
          <a:p>
            <a:r>
              <a:rPr lang="cs-CZ" dirty="0"/>
              <a:t>Cvičení 4 – Přístupová práva</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853" y="3212976"/>
            <a:ext cx="5699475" cy="2952328"/>
          </a:xfrm>
          <a:prstGeom prst="rect">
            <a:avLst/>
          </a:prstGeom>
        </p:spPr>
      </p:pic>
    </p:spTree>
    <p:extLst>
      <p:ext uri="{BB962C8B-B14F-4D97-AF65-F5344CB8AC3E}">
        <p14:creationId xmlns:p14="http://schemas.microsoft.com/office/powerpoint/2010/main" val="3578941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Přístupová práva - Windows</a:t>
            </a:r>
          </a:p>
        </p:txBody>
      </p:sp>
      <p:sp>
        <p:nvSpPr>
          <p:cNvPr id="3" name="Zástupný symbol pro obsah 2"/>
          <p:cNvSpPr>
            <a:spLocks noGrp="1"/>
          </p:cNvSpPr>
          <p:nvPr>
            <p:ph idx="1"/>
          </p:nvPr>
        </p:nvSpPr>
        <p:spPr/>
        <p:txBody>
          <a:bodyPr>
            <a:normAutofit fontScale="85000" lnSpcReduction="20000"/>
          </a:bodyPr>
          <a:lstStyle/>
          <a:p>
            <a:r>
              <a:rPr lang="cs-CZ" dirty="0"/>
              <a:t>Záložka bezpečnosti</a:t>
            </a:r>
          </a:p>
          <a:p>
            <a:pPr lvl="1"/>
            <a:r>
              <a:rPr lang="cs-CZ" dirty="0"/>
              <a:t>Vytvořte si na ploše novou složku</a:t>
            </a:r>
          </a:p>
          <a:p>
            <a:pPr lvl="1"/>
            <a:r>
              <a:rPr lang="cs-CZ" dirty="0"/>
              <a:t>Nastavte, aby mohl do složky zapisovat kdokoliv ze skupiny „</a:t>
            </a:r>
            <a:r>
              <a:rPr lang="cs-CZ" dirty="0" err="1"/>
              <a:t>Friends</a:t>
            </a:r>
            <a:r>
              <a:rPr lang="cs-CZ" dirty="0"/>
              <a:t>“</a:t>
            </a:r>
          </a:p>
          <a:p>
            <a:pPr lvl="2"/>
            <a:r>
              <a:rPr lang="cs-CZ" dirty="0"/>
              <a:t>Zjistěte od koho jste podědili práva</a:t>
            </a:r>
          </a:p>
          <a:p>
            <a:pPr lvl="1"/>
            <a:r>
              <a:rPr lang="cs-CZ" dirty="0"/>
              <a:t>Vytvořte novou podsložku</a:t>
            </a:r>
          </a:p>
          <a:p>
            <a:pPr lvl="2"/>
            <a:r>
              <a:rPr lang="cs-CZ" dirty="0"/>
              <a:t>Zkontrolujte, že do ní má přístup každý ze skupiny „</a:t>
            </a:r>
            <a:r>
              <a:rPr lang="cs-CZ" dirty="0" err="1"/>
              <a:t>Friends</a:t>
            </a:r>
            <a:r>
              <a:rPr lang="cs-CZ" dirty="0"/>
              <a:t>“</a:t>
            </a:r>
          </a:p>
          <a:p>
            <a:pPr lvl="2"/>
            <a:r>
              <a:rPr lang="cs-CZ" dirty="0"/>
              <a:t>Odeberte složce všechna práva</a:t>
            </a:r>
          </a:p>
          <a:p>
            <a:pPr lvl="2"/>
            <a:r>
              <a:rPr lang="cs-CZ" dirty="0"/>
              <a:t>Zkuste složku prohlédnout a zkontrolujte její práva</a:t>
            </a:r>
          </a:p>
          <a:p>
            <a:pPr lvl="1"/>
            <a:r>
              <a:rPr lang="cs-CZ" dirty="0"/>
              <a:t>Do složky nahrajte soubor</a:t>
            </a:r>
          </a:p>
          <a:p>
            <a:pPr lvl="2"/>
            <a:r>
              <a:rPr lang="cs-CZ" dirty="0"/>
              <a:t>A přistupte k němu jako jiný uživatel ze skupiny „</a:t>
            </a:r>
            <a:r>
              <a:rPr lang="cs-CZ" dirty="0" err="1"/>
              <a:t>Friends</a:t>
            </a:r>
            <a:r>
              <a:rPr lang="cs-CZ" dirty="0"/>
              <a:t>“ </a:t>
            </a:r>
          </a:p>
          <a:p>
            <a:pPr lvl="1"/>
            <a:r>
              <a:rPr lang="cs-CZ" dirty="0"/>
              <a:t>Změňte vlastníka souboru</a:t>
            </a:r>
          </a:p>
          <a:p>
            <a:r>
              <a:rPr lang="cs-CZ" dirty="0"/>
              <a:t>Sdílení tiskáren </a:t>
            </a:r>
          </a:p>
        </p:txBody>
      </p:sp>
    </p:spTree>
    <p:extLst>
      <p:ext uri="{BB962C8B-B14F-4D97-AF65-F5344CB8AC3E}">
        <p14:creationId xmlns:p14="http://schemas.microsoft.com/office/powerpoint/2010/main" val="937236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Přístupová práva - Linux</a:t>
            </a:r>
          </a:p>
        </p:txBody>
      </p:sp>
      <p:sp>
        <p:nvSpPr>
          <p:cNvPr id="3" name="Zástupný symbol pro obsah 2"/>
          <p:cNvSpPr>
            <a:spLocks noGrp="1"/>
          </p:cNvSpPr>
          <p:nvPr>
            <p:ph idx="1"/>
          </p:nvPr>
        </p:nvSpPr>
        <p:spPr>
          <a:xfrm>
            <a:off x="539552" y="1556792"/>
            <a:ext cx="8424936" cy="4752528"/>
          </a:xfrm>
        </p:spPr>
        <p:txBody>
          <a:bodyPr>
            <a:normAutofit fontScale="85000" lnSpcReduction="20000"/>
          </a:bodyPr>
          <a:lstStyle/>
          <a:p>
            <a:r>
              <a:rPr lang="cs-CZ" dirty="0"/>
              <a:t>Vypište si všechny soubory v </a:t>
            </a:r>
            <a:r>
              <a:rPr lang="cs-CZ" dirty="0" err="1"/>
              <a:t>home</a:t>
            </a:r>
            <a:r>
              <a:rPr lang="cs-CZ" dirty="0"/>
              <a:t> adresáři včetně jejich práv</a:t>
            </a:r>
          </a:p>
          <a:p>
            <a:pPr lvl="1"/>
            <a:r>
              <a:rPr lang="cs-CZ" dirty="0"/>
              <a:t>Vlastník, skupina, ostatní</a:t>
            </a:r>
          </a:p>
          <a:p>
            <a:pPr lvl="1"/>
            <a:r>
              <a:rPr lang="cs-CZ" dirty="0"/>
              <a:t>(R)</a:t>
            </a:r>
            <a:r>
              <a:rPr lang="cs-CZ" dirty="0" err="1"/>
              <a:t>ead</a:t>
            </a:r>
            <a:r>
              <a:rPr lang="cs-CZ" dirty="0"/>
              <a:t>, (W)rite, e(X)</a:t>
            </a:r>
            <a:r>
              <a:rPr lang="cs-CZ" dirty="0" err="1"/>
              <a:t>ecute</a:t>
            </a:r>
            <a:r>
              <a:rPr lang="cs-CZ" dirty="0"/>
              <a:t> (pro soubory, i pro adresáře)</a:t>
            </a:r>
          </a:p>
          <a:p>
            <a:r>
              <a:rPr lang="cs-CZ" dirty="0"/>
              <a:t>Zjistěte nastavení práv při tvorbě souborů a adresářů a změňte ho tak, aby je mohli všichni číst i do nich zapisovat (</a:t>
            </a:r>
            <a:r>
              <a:rPr lang="cs-CZ" dirty="0" err="1"/>
              <a:t>umask</a:t>
            </a:r>
            <a:r>
              <a:rPr lang="cs-CZ" dirty="0"/>
              <a:t>)</a:t>
            </a:r>
          </a:p>
          <a:p>
            <a:pPr lvl="1"/>
            <a:r>
              <a:rPr lang="cs-CZ" dirty="0"/>
              <a:t>Vytvořte adresář a soubor a zkontrolujte nastavená práva</a:t>
            </a:r>
          </a:p>
          <a:p>
            <a:pPr lvl="1"/>
            <a:r>
              <a:rPr lang="cs-CZ" dirty="0"/>
              <a:t>Odeberte souboru právo zápisu pro kohokoliv (</a:t>
            </a:r>
            <a:r>
              <a:rPr lang="cs-CZ" dirty="0" err="1"/>
              <a:t>chmod</a:t>
            </a:r>
            <a:r>
              <a:rPr lang="cs-CZ" dirty="0"/>
              <a:t>)</a:t>
            </a:r>
          </a:p>
          <a:p>
            <a:pPr lvl="1"/>
            <a:r>
              <a:rPr lang="cs-CZ" dirty="0"/>
              <a:t>Složce nastavte „</a:t>
            </a:r>
            <a:r>
              <a:rPr lang="cs-CZ" dirty="0" err="1"/>
              <a:t>Sticky</a:t>
            </a:r>
            <a:r>
              <a:rPr lang="cs-CZ" dirty="0"/>
              <a:t> bit“ a ověřte (zobrazení T na konci)</a:t>
            </a:r>
          </a:p>
          <a:p>
            <a:pPr lvl="2"/>
            <a:r>
              <a:rPr lang="cs-CZ" dirty="0"/>
              <a:t>Můžete ve složce mazat jen vlastní soubory</a:t>
            </a:r>
          </a:p>
          <a:p>
            <a:pPr lvl="1"/>
            <a:r>
              <a:rPr lang="cs-CZ" dirty="0"/>
              <a:t>Nastavte </a:t>
            </a:r>
            <a:r>
              <a:rPr lang="cs-CZ" dirty="0" err="1"/>
              <a:t>Suid</a:t>
            </a:r>
            <a:r>
              <a:rPr lang="cs-CZ" dirty="0"/>
              <a:t> -bit u souboru pro členy skupiny </a:t>
            </a:r>
          </a:p>
          <a:p>
            <a:pPr lvl="2"/>
            <a:r>
              <a:rPr lang="cs-CZ" dirty="0"/>
              <a:t>Program je spouštěn s právy vlastníka souboru</a:t>
            </a:r>
          </a:p>
          <a:p>
            <a:endParaRPr lang="cs-CZ" dirty="0"/>
          </a:p>
          <a:p>
            <a:endParaRPr lang="cs-CZ" dirty="0"/>
          </a:p>
        </p:txBody>
      </p:sp>
    </p:spTree>
    <p:extLst>
      <p:ext uri="{BB962C8B-B14F-4D97-AF65-F5344CB8AC3E}">
        <p14:creationId xmlns:p14="http://schemas.microsoft.com/office/powerpoint/2010/main" val="389561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Přístupová práva - Linux (2)</a:t>
            </a:r>
          </a:p>
        </p:txBody>
      </p:sp>
      <p:sp>
        <p:nvSpPr>
          <p:cNvPr id="3" name="Zástupný symbol pro obsah 2"/>
          <p:cNvSpPr>
            <a:spLocks noGrp="1"/>
          </p:cNvSpPr>
          <p:nvPr>
            <p:ph idx="1"/>
          </p:nvPr>
        </p:nvSpPr>
        <p:spPr/>
        <p:txBody>
          <a:bodyPr>
            <a:normAutofit fontScale="92500"/>
          </a:bodyPr>
          <a:lstStyle/>
          <a:p>
            <a:r>
              <a:rPr lang="cs-CZ" dirty="0"/>
              <a:t>Změňte vlastníka vytvořeného souboru (</a:t>
            </a:r>
            <a:r>
              <a:rPr lang="cs-CZ" dirty="0" err="1"/>
              <a:t>chown</a:t>
            </a:r>
            <a:r>
              <a:rPr lang="cs-CZ" dirty="0"/>
              <a:t>)</a:t>
            </a:r>
          </a:p>
          <a:p>
            <a:r>
              <a:rPr lang="cs-CZ" dirty="0"/>
              <a:t>Změňte skupinu vytvořeného souboru na „</a:t>
            </a:r>
            <a:r>
              <a:rPr lang="cs-CZ" dirty="0" err="1"/>
              <a:t>newbies</a:t>
            </a:r>
            <a:r>
              <a:rPr lang="cs-CZ" dirty="0"/>
              <a:t>“ (</a:t>
            </a:r>
            <a:r>
              <a:rPr lang="cs-CZ" dirty="0" err="1"/>
              <a:t>chgrp</a:t>
            </a:r>
            <a:r>
              <a:rPr lang="cs-CZ" dirty="0"/>
              <a:t>)</a:t>
            </a:r>
          </a:p>
          <a:p>
            <a:r>
              <a:rPr lang="cs-CZ" dirty="0"/>
              <a:t>Nastavte soubor tak, že jej nebude možné smazat  (</a:t>
            </a:r>
            <a:r>
              <a:rPr lang="cs-CZ" dirty="0" err="1"/>
              <a:t>chattr</a:t>
            </a:r>
            <a:r>
              <a:rPr lang="cs-CZ" dirty="0"/>
              <a:t>)</a:t>
            </a:r>
          </a:p>
          <a:p>
            <a:pPr lvl="1"/>
            <a:r>
              <a:rPr lang="cs-CZ" dirty="0"/>
              <a:t>Vypište nastavené atributy (</a:t>
            </a:r>
            <a:r>
              <a:rPr lang="cs-CZ" dirty="0" err="1"/>
              <a:t>lsattr</a:t>
            </a:r>
            <a:r>
              <a:rPr lang="cs-CZ" dirty="0"/>
              <a:t>)</a:t>
            </a:r>
          </a:p>
          <a:p>
            <a:pPr lvl="1"/>
            <a:r>
              <a:rPr lang="cs-CZ" dirty="0"/>
              <a:t>A pokuste se o smazání souboru </a:t>
            </a:r>
            <a:r>
              <a:rPr lang="cs-CZ" dirty="0">
                <a:sym typeface="Wingdings" panose="05000000000000000000" pitchFamily="2" charset="2"/>
              </a:rPr>
              <a:t></a:t>
            </a:r>
            <a:endParaRPr lang="cs-CZ" dirty="0"/>
          </a:p>
          <a:p>
            <a:r>
              <a:rPr lang="cs-CZ" dirty="0"/>
              <a:t>Vypište aktuální informace o přístupových právech k souboru (</a:t>
            </a:r>
            <a:r>
              <a:rPr lang="cs-CZ" dirty="0" err="1"/>
              <a:t>getfacl</a:t>
            </a:r>
            <a:r>
              <a:rPr lang="cs-CZ" dirty="0"/>
              <a:t>)</a:t>
            </a:r>
          </a:p>
        </p:txBody>
      </p:sp>
    </p:spTree>
    <p:extLst>
      <p:ext uri="{BB962C8B-B14F-4D97-AF65-F5344CB8AC3E}">
        <p14:creationId xmlns:p14="http://schemas.microsoft.com/office/powerpoint/2010/main" val="459442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a:t>
            </a:r>
          </a:p>
        </p:txBody>
      </p:sp>
      <p:sp>
        <p:nvSpPr>
          <p:cNvPr id="3" name="Zástupný symbol pro obsah 2"/>
          <p:cNvSpPr>
            <a:spLocks noGrp="1"/>
          </p:cNvSpPr>
          <p:nvPr>
            <p:ph idx="1"/>
          </p:nvPr>
        </p:nvSpPr>
        <p:spPr/>
        <p:txBody>
          <a:bodyPr/>
          <a:lstStyle/>
          <a:p>
            <a:r>
              <a:rPr lang="cs-CZ" dirty="0"/>
              <a:t>Vytvořte textový soubor na </a:t>
            </a:r>
            <a:r>
              <a:rPr lang="cs-CZ" dirty="0" err="1"/>
              <a:t>Aise</a:t>
            </a:r>
            <a:r>
              <a:rPr lang="cs-CZ" dirty="0"/>
              <a:t> tak, aby byl přístupný na stránkách</a:t>
            </a:r>
          </a:p>
          <a:p>
            <a:pPr lvl="1"/>
            <a:r>
              <a:rPr lang="cs-CZ" dirty="0">
                <a:hlinkClick r:id="rId2"/>
              </a:rPr>
              <a:t>www.fi.muni.cz/</a:t>
            </a:r>
            <a:r>
              <a:rPr lang="en-GB" dirty="0">
                <a:hlinkClick r:id="rId2"/>
              </a:rPr>
              <a:t>~&lt;login&gt;/text.txt</a:t>
            </a:r>
            <a:endParaRPr lang="cs-CZ" dirty="0"/>
          </a:p>
          <a:p>
            <a:pPr lvl="1"/>
            <a:r>
              <a:rPr lang="cs-CZ" dirty="0"/>
              <a:t>Možná bude nutné upravit přístupová práva</a:t>
            </a:r>
          </a:p>
        </p:txBody>
      </p:sp>
    </p:spTree>
    <p:extLst>
      <p:ext uri="{BB962C8B-B14F-4D97-AF65-F5344CB8AC3E}">
        <p14:creationId xmlns:p14="http://schemas.microsoft.com/office/powerpoint/2010/main" val="2241560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85800" y="1340768"/>
            <a:ext cx="7772400" cy="1971650"/>
          </a:xfrm>
        </p:spPr>
        <p:txBody>
          <a:bodyPr/>
          <a:lstStyle/>
          <a:p>
            <a:r>
              <a:rPr lang="cs-CZ" dirty="0"/>
              <a:t>Cvičení 5 – Práce s disky a Procesy</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3140968"/>
            <a:ext cx="4626260" cy="3170620"/>
          </a:xfrm>
          <a:prstGeom prst="rect">
            <a:avLst/>
          </a:prstGeom>
        </p:spPr>
      </p:pic>
    </p:spTree>
    <p:extLst>
      <p:ext uri="{BB962C8B-B14F-4D97-AF65-F5344CB8AC3E}">
        <p14:creationId xmlns:p14="http://schemas.microsoft.com/office/powerpoint/2010/main" val="376092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Disk - obecné (1)</a:t>
            </a:r>
          </a:p>
        </p:txBody>
      </p:sp>
      <p:sp>
        <p:nvSpPr>
          <p:cNvPr id="3" name="Zástupný symbol pro obsah 2"/>
          <p:cNvSpPr>
            <a:spLocks noGrp="1"/>
          </p:cNvSpPr>
          <p:nvPr>
            <p:ph idx="1"/>
          </p:nvPr>
        </p:nvSpPr>
        <p:spPr>
          <a:xfrm>
            <a:off x="323528" y="1556792"/>
            <a:ext cx="8496944" cy="4525963"/>
          </a:xfrm>
        </p:spPr>
        <p:txBody>
          <a:bodyPr>
            <a:normAutofit/>
          </a:bodyPr>
          <a:lstStyle/>
          <a:p>
            <a:r>
              <a:rPr lang="cs-CZ" dirty="0"/>
              <a:t>Průzkumník souborů -</a:t>
            </a:r>
            <a:r>
              <a:rPr lang="en-US" dirty="0"/>
              <a:t>&gt; </a:t>
            </a:r>
            <a:r>
              <a:rPr lang="cs-CZ" dirty="0"/>
              <a:t>Tento počítač </a:t>
            </a:r>
            <a:r>
              <a:rPr lang="en-US" dirty="0"/>
              <a:t>-&gt;</a:t>
            </a:r>
            <a:r>
              <a:rPr lang="cs-CZ" dirty="0"/>
              <a:t> Disk -</a:t>
            </a:r>
            <a:r>
              <a:rPr lang="en-US" dirty="0"/>
              <a:t>&gt; </a:t>
            </a:r>
            <a:r>
              <a:rPr lang="en-US" dirty="0" err="1"/>
              <a:t>Vlastnosti</a:t>
            </a:r>
            <a:endParaRPr lang="cs-CZ" dirty="0"/>
          </a:p>
          <a:p>
            <a:r>
              <a:rPr lang="cs-CZ" dirty="0"/>
              <a:t>Kapacita</a:t>
            </a:r>
          </a:p>
          <a:p>
            <a:r>
              <a:rPr lang="cs-CZ" dirty="0"/>
              <a:t>Využité/Volné místo</a:t>
            </a:r>
          </a:p>
          <a:p>
            <a:pPr lvl="1"/>
            <a:r>
              <a:rPr lang="cs-CZ" dirty="0"/>
              <a:t>Doporučuje se minimálně 10 </a:t>
            </a:r>
            <a:r>
              <a:rPr lang="en-US" dirty="0"/>
              <a:t>%</a:t>
            </a:r>
            <a:r>
              <a:rPr lang="cs-CZ" dirty="0"/>
              <a:t> (až 20 </a:t>
            </a:r>
            <a:r>
              <a:rPr lang="en-US" dirty="0"/>
              <a:t>%</a:t>
            </a:r>
            <a:r>
              <a:rPr lang="cs-CZ" dirty="0"/>
              <a:t>)</a:t>
            </a:r>
            <a:r>
              <a:rPr lang="en-US" dirty="0"/>
              <a:t> </a:t>
            </a:r>
            <a:r>
              <a:rPr lang="cs-CZ" dirty="0"/>
              <a:t>volného místa</a:t>
            </a:r>
          </a:p>
        </p:txBody>
      </p:sp>
    </p:spTree>
    <p:extLst>
      <p:ext uri="{BB962C8B-B14F-4D97-AF65-F5344CB8AC3E}">
        <p14:creationId xmlns:p14="http://schemas.microsoft.com/office/powerpoint/2010/main" val="3997749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Disk - obecné (2)</a:t>
            </a:r>
          </a:p>
        </p:txBody>
      </p:sp>
      <p:sp>
        <p:nvSpPr>
          <p:cNvPr id="3" name="Zástupný symbol pro obsah 2"/>
          <p:cNvSpPr>
            <a:spLocks noGrp="1"/>
          </p:cNvSpPr>
          <p:nvPr>
            <p:ph idx="1"/>
          </p:nvPr>
        </p:nvSpPr>
        <p:spPr/>
        <p:txBody>
          <a:bodyPr>
            <a:normAutofit fontScale="92500"/>
          </a:bodyPr>
          <a:lstStyle/>
          <a:p>
            <a:r>
              <a:rPr lang="cs-CZ" dirty="0"/>
              <a:t>Komprimace</a:t>
            </a:r>
          </a:p>
          <a:p>
            <a:pPr lvl="1"/>
            <a:r>
              <a:rPr lang="cs-CZ" dirty="0"/>
              <a:t>Výhodné u  systémových souborů</a:t>
            </a:r>
          </a:p>
          <a:p>
            <a:pPr lvl="1"/>
            <a:r>
              <a:rPr lang="cs-CZ" dirty="0"/>
              <a:t>Data, která zabírají nejvíce místa (filmy, hudba, herní data...) už komprimovaná jsou</a:t>
            </a:r>
          </a:p>
          <a:p>
            <a:pPr lvl="1"/>
            <a:r>
              <a:rPr lang="cs-CZ" dirty="0"/>
              <a:t>Nemělo by mít vliv na výkon </a:t>
            </a:r>
          </a:p>
          <a:p>
            <a:r>
              <a:rPr lang="cs-CZ" dirty="0"/>
              <a:t>Indexace souborů</a:t>
            </a:r>
          </a:p>
          <a:p>
            <a:pPr lvl="1"/>
            <a:r>
              <a:rPr lang="cs-CZ" dirty="0"/>
              <a:t>Vytváří databázi odkazů na soubory uložené v počítači</a:t>
            </a:r>
          </a:p>
          <a:p>
            <a:pPr lvl="1"/>
            <a:r>
              <a:rPr lang="cs-CZ" dirty="0"/>
              <a:t>Windows indexují obsah pevného disku sama od sebe</a:t>
            </a:r>
          </a:p>
        </p:txBody>
      </p:sp>
    </p:spTree>
    <p:extLst>
      <p:ext uri="{BB962C8B-B14F-4D97-AF65-F5344CB8AC3E}">
        <p14:creationId xmlns:p14="http://schemas.microsoft.com/office/powerpoint/2010/main" val="2651888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Disk - nástroje</a:t>
            </a:r>
          </a:p>
        </p:txBody>
      </p:sp>
      <p:sp>
        <p:nvSpPr>
          <p:cNvPr id="3" name="Zástupný symbol pro obsah 2"/>
          <p:cNvSpPr>
            <a:spLocks noGrp="1"/>
          </p:cNvSpPr>
          <p:nvPr>
            <p:ph idx="1"/>
          </p:nvPr>
        </p:nvSpPr>
        <p:spPr/>
        <p:txBody>
          <a:bodyPr>
            <a:normAutofit fontScale="92500" lnSpcReduction="10000"/>
          </a:bodyPr>
          <a:lstStyle/>
          <a:p>
            <a:r>
              <a:rPr lang="cs-CZ" dirty="0"/>
              <a:t>Kontrola disku</a:t>
            </a:r>
          </a:p>
          <a:p>
            <a:pPr lvl="1"/>
            <a:r>
              <a:rPr lang="cs-CZ" dirty="0"/>
              <a:t>Alternativa:</a:t>
            </a:r>
          </a:p>
          <a:p>
            <a:pPr lvl="2"/>
            <a:r>
              <a:rPr lang="cs-CZ" dirty="0" err="1"/>
              <a:t>cmd</a:t>
            </a:r>
            <a:endParaRPr lang="cs-CZ" dirty="0"/>
          </a:p>
          <a:p>
            <a:pPr lvl="2"/>
            <a:r>
              <a:rPr lang="cs-CZ" dirty="0"/>
              <a:t>CTRL + SHIFT + ENTER</a:t>
            </a:r>
          </a:p>
          <a:p>
            <a:pPr lvl="2"/>
            <a:r>
              <a:rPr lang="cs-CZ" dirty="0" err="1"/>
              <a:t>chkdsk</a:t>
            </a:r>
            <a:r>
              <a:rPr lang="cs-CZ" dirty="0"/>
              <a:t> c: /f</a:t>
            </a:r>
          </a:p>
          <a:p>
            <a:r>
              <a:rPr lang="cs-CZ" dirty="0"/>
              <a:t>Defragmentace a optimalizace jednotek</a:t>
            </a:r>
          </a:p>
          <a:p>
            <a:pPr lvl="1"/>
            <a:r>
              <a:rPr lang="cs-CZ" dirty="0"/>
              <a:t>Optimalizace ve Windows 10 je probíhá pravidelně</a:t>
            </a:r>
          </a:p>
          <a:p>
            <a:pPr lvl="1"/>
            <a:r>
              <a:rPr lang="cs-CZ" dirty="0"/>
              <a:t>Lze nastavit periodicitu</a:t>
            </a:r>
          </a:p>
          <a:p>
            <a:pPr lvl="2"/>
            <a:r>
              <a:rPr lang="cs-CZ" dirty="0"/>
              <a:t>I zrušit</a:t>
            </a:r>
          </a:p>
          <a:p>
            <a:pPr lvl="1"/>
            <a:r>
              <a:rPr lang="cs-CZ" dirty="0"/>
              <a:t>Analýzou zjistíte stav defragmentace</a:t>
            </a:r>
          </a:p>
          <a:p>
            <a:endParaRPr lang="cs-CZ" dirty="0"/>
          </a:p>
        </p:txBody>
      </p:sp>
    </p:spTree>
    <p:extLst>
      <p:ext uri="{BB962C8B-B14F-4D97-AF65-F5344CB8AC3E}">
        <p14:creationId xmlns:p14="http://schemas.microsoft.com/office/powerpoint/2010/main" val="2050306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Správa disku</a:t>
            </a:r>
          </a:p>
        </p:txBody>
      </p:sp>
      <p:sp>
        <p:nvSpPr>
          <p:cNvPr id="3" name="Zástupný symbol pro obsah 2"/>
          <p:cNvSpPr>
            <a:spLocks noGrp="1"/>
          </p:cNvSpPr>
          <p:nvPr>
            <p:ph idx="1"/>
          </p:nvPr>
        </p:nvSpPr>
        <p:spPr/>
        <p:txBody>
          <a:bodyPr>
            <a:normAutofit lnSpcReduction="10000"/>
          </a:bodyPr>
          <a:lstStyle/>
          <a:p>
            <a:r>
              <a:rPr lang="cs-CZ" dirty="0"/>
              <a:t>Pravým tlačítkem</a:t>
            </a:r>
            <a:r>
              <a:rPr lang="en-US" dirty="0"/>
              <a:t> &lt;&lt;</a:t>
            </a:r>
            <a:r>
              <a:rPr lang="cs-CZ" dirty="0"/>
              <a:t>Start</a:t>
            </a:r>
            <a:r>
              <a:rPr lang="en-US" dirty="0"/>
              <a:t>&gt;&gt;</a:t>
            </a:r>
            <a:r>
              <a:rPr lang="cs-CZ" dirty="0"/>
              <a:t> -</a:t>
            </a:r>
            <a:r>
              <a:rPr lang="en-US" dirty="0"/>
              <a:t>&gt;</a:t>
            </a:r>
            <a:r>
              <a:rPr lang="cs-CZ" dirty="0"/>
              <a:t> Správa disků</a:t>
            </a:r>
          </a:p>
          <a:p>
            <a:r>
              <a:rPr lang="cs-CZ" dirty="0"/>
              <a:t>Zmenšete původní disk C</a:t>
            </a:r>
          </a:p>
          <a:p>
            <a:pPr lvl="1"/>
            <a:r>
              <a:rPr lang="cs-CZ" dirty="0"/>
              <a:t>5 GB</a:t>
            </a:r>
          </a:p>
          <a:p>
            <a:r>
              <a:rPr lang="cs-CZ" dirty="0"/>
              <a:t>Vytvořte novou část</a:t>
            </a:r>
          </a:p>
          <a:p>
            <a:pPr lvl="1"/>
            <a:r>
              <a:rPr lang="cs-CZ" dirty="0"/>
              <a:t>Na volné místo</a:t>
            </a:r>
          </a:p>
          <a:p>
            <a:pPr lvl="1"/>
            <a:r>
              <a:rPr lang="cs-CZ" dirty="0"/>
              <a:t>Jednotky bude mít označení Z:</a:t>
            </a:r>
          </a:p>
          <a:p>
            <a:r>
              <a:rPr lang="cs-CZ" dirty="0"/>
              <a:t>Naformátujte nový(!) disk</a:t>
            </a:r>
          </a:p>
          <a:p>
            <a:pPr lvl="1"/>
            <a:r>
              <a:rPr lang="cs-CZ" dirty="0"/>
              <a:t>NTFS</a:t>
            </a:r>
          </a:p>
          <a:p>
            <a:pPr lvl="1"/>
            <a:r>
              <a:rPr lang="cs-CZ" dirty="0"/>
              <a:t>Pojmenujte</a:t>
            </a:r>
          </a:p>
        </p:txBody>
      </p:sp>
    </p:spTree>
    <p:extLst>
      <p:ext uri="{BB962C8B-B14F-4D97-AF65-F5344CB8AC3E}">
        <p14:creationId xmlns:p14="http://schemas.microsoft.com/office/powerpoint/2010/main" val="1406719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Virtualizace</a:t>
            </a:r>
            <a:r>
              <a:rPr lang="cs-CZ" dirty="0"/>
              <a:t> a virtuální stroje</a:t>
            </a:r>
          </a:p>
        </p:txBody>
      </p:sp>
      <p:sp>
        <p:nvSpPr>
          <p:cNvPr id="3" name="Zástupný symbol pro obsah 2"/>
          <p:cNvSpPr>
            <a:spLocks noGrp="1"/>
          </p:cNvSpPr>
          <p:nvPr>
            <p:ph idx="1"/>
          </p:nvPr>
        </p:nvSpPr>
        <p:spPr/>
        <p:txBody>
          <a:bodyPr>
            <a:normAutofit lnSpcReduction="10000"/>
          </a:bodyPr>
          <a:lstStyle/>
          <a:p>
            <a:r>
              <a:rPr lang="cs-CZ" dirty="0" err="1"/>
              <a:t>Virtualizace</a:t>
            </a:r>
            <a:endParaRPr lang="cs-CZ" dirty="0"/>
          </a:p>
          <a:p>
            <a:pPr lvl="1"/>
            <a:r>
              <a:rPr lang="cs-CZ" dirty="0"/>
              <a:t>Metoda, která nám umožnuje nahlížet na jednu fyzickou entitu jako na více logických entit, či naopak slučovat více fyzických entit do jednoho virtuálního celku</a:t>
            </a:r>
          </a:p>
          <a:p>
            <a:r>
              <a:rPr lang="cs-CZ" dirty="0"/>
              <a:t>Systémová </a:t>
            </a:r>
            <a:r>
              <a:rPr lang="cs-CZ" dirty="0" err="1"/>
              <a:t>virtualizace</a:t>
            </a:r>
            <a:r>
              <a:rPr lang="cs-CZ" dirty="0"/>
              <a:t> v naší interpretaci</a:t>
            </a:r>
          </a:p>
          <a:p>
            <a:pPr lvl="1"/>
            <a:r>
              <a:rPr lang="cs-CZ" dirty="0"/>
              <a:t>Virtualizace architektury počítače umožňující souběžnou realizaci (běh) více virtuálních, hostovaných systémů na jednom fyzickém, hostitelském systému</a:t>
            </a:r>
          </a:p>
        </p:txBody>
      </p:sp>
    </p:spTree>
    <p:extLst>
      <p:ext uri="{BB962C8B-B14F-4D97-AF65-F5344CB8AC3E}">
        <p14:creationId xmlns:p14="http://schemas.microsoft.com/office/powerpoint/2010/main" val="1106580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Zjišťování velikosti souborů a volného místa</a:t>
            </a:r>
          </a:p>
        </p:txBody>
      </p:sp>
      <p:sp>
        <p:nvSpPr>
          <p:cNvPr id="3" name="Zástupný symbol pro obsah 2"/>
          <p:cNvSpPr>
            <a:spLocks noGrp="1"/>
          </p:cNvSpPr>
          <p:nvPr>
            <p:ph idx="1"/>
          </p:nvPr>
        </p:nvSpPr>
        <p:spPr/>
        <p:txBody>
          <a:bodyPr>
            <a:normAutofit/>
          </a:bodyPr>
          <a:lstStyle/>
          <a:p>
            <a:r>
              <a:rPr lang="cs-CZ" dirty="0" err="1"/>
              <a:t>df</a:t>
            </a:r>
            <a:endParaRPr lang="cs-CZ" dirty="0"/>
          </a:p>
          <a:p>
            <a:pPr lvl="1"/>
            <a:r>
              <a:rPr lang="cs-CZ" dirty="0"/>
              <a:t>Volné místo na oddílech</a:t>
            </a:r>
          </a:p>
          <a:p>
            <a:pPr lvl="1"/>
            <a:r>
              <a:rPr lang="cs-CZ" dirty="0"/>
              <a:t>Přepínače -a (včetně souborů) -h (převedení na kB a MB)</a:t>
            </a:r>
          </a:p>
          <a:p>
            <a:r>
              <a:rPr lang="cs-CZ" dirty="0" err="1"/>
              <a:t>du</a:t>
            </a:r>
            <a:endParaRPr lang="cs-CZ" dirty="0"/>
          </a:p>
          <a:p>
            <a:pPr lvl="1"/>
            <a:r>
              <a:rPr lang="cs-CZ" dirty="0"/>
              <a:t>Zobrazí součet velikosti souborů v adresáři</a:t>
            </a:r>
          </a:p>
          <a:p>
            <a:pPr lvl="1"/>
            <a:r>
              <a:rPr lang="cs-CZ" dirty="0"/>
              <a:t>Přepínač -s (pouze celková suma)</a:t>
            </a:r>
          </a:p>
        </p:txBody>
      </p:sp>
    </p:spTree>
    <p:extLst>
      <p:ext uri="{BB962C8B-B14F-4D97-AF65-F5344CB8AC3E}">
        <p14:creationId xmlns:p14="http://schemas.microsoft.com/office/powerpoint/2010/main" val="2598591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Diskové svazky</a:t>
            </a:r>
          </a:p>
        </p:txBody>
      </p:sp>
      <p:sp>
        <p:nvSpPr>
          <p:cNvPr id="3" name="Zástupný symbol pro obsah 2"/>
          <p:cNvSpPr>
            <a:spLocks noGrp="1"/>
          </p:cNvSpPr>
          <p:nvPr>
            <p:ph idx="1"/>
          </p:nvPr>
        </p:nvSpPr>
        <p:spPr/>
        <p:txBody>
          <a:bodyPr>
            <a:normAutofit fontScale="92500" lnSpcReduction="20000"/>
          </a:bodyPr>
          <a:lstStyle/>
          <a:p>
            <a:r>
              <a:rPr lang="cs-CZ" dirty="0"/>
              <a:t>/</a:t>
            </a:r>
            <a:r>
              <a:rPr lang="cs-CZ" dirty="0" err="1"/>
              <a:t>etc</a:t>
            </a:r>
            <a:r>
              <a:rPr lang="cs-CZ" dirty="0"/>
              <a:t>/</a:t>
            </a:r>
            <a:r>
              <a:rPr lang="cs-CZ" dirty="0" err="1"/>
              <a:t>fstab</a:t>
            </a:r>
            <a:endParaRPr lang="cs-CZ" dirty="0"/>
          </a:p>
          <a:p>
            <a:pPr lvl="1"/>
            <a:r>
              <a:rPr lang="cs-CZ" dirty="0"/>
              <a:t>Obyčejný textový soubor</a:t>
            </a:r>
          </a:p>
          <a:p>
            <a:pPr lvl="1"/>
            <a:r>
              <a:rPr lang="cs-CZ" dirty="0"/>
              <a:t>Popisuje jednotlivé diskové svazky (oddíly disků)</a:t>
            </a:r>
          </a:p>
          <a:p>
            <a:pPr lvl="1"/>
            <a:r>
              <a:rPr lang="cs-CZ" b="1" dirty="0" err="1"/>
              <a:t>f</a:t>
            </a:r>
            <a:r>
              <a:rPr lang="cs-CZ" dirty="0" err="1"/>
              <a:t>ile</a:t>
            </a:r>
            <a:r>
              <a:rPr lang="cs-CZ" b="1" dirty="0" err="1"/>
              <a:t>s</a:t>
            </a:r>
            <a:r>
              <a:rPr lang="cs-CZ" dirty="0" err="1"/>
              <a:t>ystem</a:t>
            </a:r>
            <a:r>
              <a:rPr lang="cs-CZ" dirty="0"/>
              <a:t> </a:t>
            </a:r>
            <a:r>
              <a:rPr lang="cs-CZ" b="1" dirty="0"/>
              <a:t>tab</a:t>
            </a:r>
            <a:r>
              <a:rPr lang="cs-CZ" dirty="0"/>
              <a:t>le</a:t>
            </a:r>
          </a:p>
          <a:p>
            <a:pPr lvl="2"/>
            <a:r>
              <a:rPr lang="cs-CZ" dirty="0"/>
              <a:t>„Tabulka souborových systémů“</a:t>
            </a:r>
          </a:p>
          <a:p>
            <a:pPr lvl="1"/>
            <a:r>
              <a:rPr lang="cs-CZ" dirty="0"/>
              <a:t>Může do něj zasahovat jen </a:t>
            </a:r>
            <a:r>
              <a:rPr lang="cs-CZ" dirty="0" err="1"/>
              <a:t>root</a:t>
            </a:r>
            <a:endParaRPr lang="cs-CZ" dirty="0"/>
          </a:p>
          <a:p>
            <a:r>
              <a:rPr lang="cs-CZ" dirty="0"/>
              <a:t> </a:t>
            </a:r>
            <a:r>
              <a:rPr lang="cs-CZ" dirty="0" err="1"/>
              <a:t>mount</a:t>
            </a:r>
            <a:endParaRPr lang="cs-CZ" dirty="0"/>
          </a:p>
          <a:p>
            <a:pPr lvl="1"/>
            <a:r>
              <a:rPr lang="cs-CZ" dirty="0"/>
              <a:t>Připojuje disky</a:t>
            </a:r>
          </a:p>
          <a:p>
            <a:pPr lvl="1"/>
            <a:r>
              <a:rPr lang="cs-CZ" dirty="0" err="1"/>
              <a:t>mount</a:t>
            </a:r>
            <a:r>
              <a:rPr lang="cs-CZ" dirty="0"/>
              <a:t> /</a:t>
            </a:r>
            <a:r>
              <a:rPr lang="cs-CZ" dirty="0" err="1"/>
              <a:t>dev</a:t>
            </a:r>
            <a:r>
              <a:rPr lang="cs-CZ" dirty="0"/>
              <a:t>/fd0 /</a:t>
            </a:r>
            <a:r>
              <a:rPr lang="cs-CZ" dirty="0" err="1"/>
              <a:t>mnt</a:t>
            </a:r>
            <a:r>
              <a:rPr lang="cs-CZ" dirty="0"/>
              <a:t>/floppy -t </a:t>
            </a:r>
            <a:r>
              <a:rPr lang="cs-CZ" dirty="0" err="1"/>
              <a:t>vfat</a:t>
            </a:r>
            <a:endParaRPr lang="cs-CZ" dirty="0"/>
          </a:p>
          <a:p>
            <a:pPr lvl="2"/>
            <a:r>
              <a:rPr lang="cs-CZ" dirty="0"/>
              <a:t>Připojení blokového zařízení /</a:t>
            </a:r>
            <a:r>
              <a:rPr lang="cs-CZ" dirty="0" err="1"/>
              <a:t>dev</a:t>
            </a:r>
            <a:r>
              <a:rPr lang="cs-CZ" dirty="0"/>
              <a:t>/fd0 do adresáře /</a:t>
            </a:r>
            <a:r>
              <a:rPr lang="cs-CZ" dirty="0" err="1"/>
              <a:t>mnt</a:t>
            </a:r>
            <a:r>
              <a:rPr lang="cs-CZ" dirty="0"/>
              <a:t>/floppy se souborovým systémem typu </a:t>
            </a:r>
            <a:r>
              <a:rPr lang="cs-CZ" dirty="0" err="1"/>
              <a:t>vfat</a:t>
            </a:r>
            <a:endParaRPr lang="cs-CZ" dirty="0"/>
          </a:p>
          <a:p>
            <a:endParaRPr lang="cs-CZ" dirty="0"/>
          </a:p>
        </p:txBody>
      </p:sp>
    </p:spTree>
    <p:extLst>
      <p:ext uri="{BB962C8B-B14F-4D97-AF65-F5344CB8AC3E}">
        <p14:creationId xmlns:p14="http://schemas.microsoft.com/office/powerpoint/2010/main" val="2112599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Vytváření a rušení oddílů</a:t>
            </a:r>
          </a:p>
        </p:txBody>
      </p:sp>
      <p:sp>
        <p:nvSpPr>
          <p:cNvPr id="3" name="Zástupný symbol pro obsah 2"/>
          <p:cNvSpPr>
            <a:spLocks noGrp="1"/>
          </p:cNvSpPr>
          <p:nvPr>
            <p:ph idx="1"/>
          </p:nvPr>
        </p:nvSpPr>
        <p:spPr/>
        <p:txBody>
          <a:bodyPr>
            <a:normAutofit/>
          </a:bodyPr>
          <a:lstStyle/>
          <a:p>
            <a:r>
              <a:rPr lang="cs-CZ" dirty="0" err="1"/>
              <a:t>fdisk</a:t>
            </a:r>
            <a:endParaRPr lang="cs-CZ" dirty="0"/>
          </a:p>
          <a:p>
            <a:pPr lvl="1"/>
            <a:r>
              <a:rPr lang="cs-CZ" dirty="0"/>
              <a:t>Slouží k manipulaci s oddíly na pevném disku</a:t>
            </a:r>
          </a:p>
          <a:p>
            <a:pPr lvl="1"/>
            <a:r>
              <a:rPr lang="cs-CZ" dirty="0"/>
              <a:t>Umí pouze vytvářet a rušit oddíly, tedy nikoli měnit jejich velikost nebo je přesouvat</a:t>
            </a:r>
          </a:p>
          <a:p>
            <a:pPr lvl="1"/>
            <a:r>
              <a:rPr lang="cs-CZ" dirty="0" err="1"/>
              <a:t>fdisk</a:t>
            </a:r>
            <a:r>
              <a:rPr lang="cs-CZ" dirty="0"/>
              <a:t> -l vypíše všechny existující oddíly</a:t>
            </a:r>
          </a:p>
          <a:p>
            <a:pPr lvl="1"/>
            <a:r>
              <a:rPr lang="cs-CZ" dirty="0" err="1"/>
              <a:t>cfdisk</a:t>
            </a:r>
            <a:endParaRPr lang="cs-CZ" dirty="0"/>
          </a:p>
          <a:p>
            <a:pPr lvl="2"/>
            <a:r>
              <a:rPr lang="cs-CZ" dirty="0"/>
              <a:t>Grafické ovládání</a:t>
            </a:r>
          </a:p>
          <a:p>
            <a:endParaRPr lang="cs-CZ" dirty="0"/>
          </a:p>
          <a:p>
            <a:endParaRPr lang="cs-CZ" dirty="0"/>
          </a:p>
        </p:txBody>
      </p:sp>
    </p:spTree>
    <p:extLst>
      <p:ext uri="{BB962C8B-B14F-4D97-AF65-F5344CB8AC3E}">
        <p14:creationId xmlns:p14="http://schemas.microsoft.com/office/powerpoint/2010/main" val="2340559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Kontrola disku</a:t>
            </a:r>
          </a:p>
        </p:txBody>
      </p:sp>
      <p:sp>
        <p:nvSpPr>
          <p:cNvPr id="3" name="Zástupný symbol pro obsah 2"/>
          <p:cNvSpPr>
            <a:spLocks noGrp="1"/>
          </p:cNvSpPr>
          <p:nvPr>
            <p:ph idx="1"/>
          </p:nvPr>
        </p:nvSpPr>
        <p:spPr/>
        <p:txBody>
          <a:bodyPr>
            <a:normAutofit/>
          </a:bodyPr>
          <a:lstStyle/>
          <a:p>
            <a:r>
              <a:rPr lang="cs-CZ" dirty="0" err="1"/>
              <a:t>badblocks</a:t>
            </a:r>
            <a:r>
              <a:rPr lang="cs-CZ" dirty="0"/>
              <a:t> (/</a:t>
            </a:r>
            <a:r>
              <a:rPr lang="cs-CZ" dirty="0" err="1"/>
              <a:t>dev</a:t>
            </a:r>
            <a:r>
              <a:rPr lang="cs-CZ" dirty="0"/>
              <a:t>/sda1)</a:t>
            </a:r>
          </a:p>
          <a:p>
            <a:pPr lvl="1"/>
            <a:r>
              <a:rPr lang="cs-CZ" dirty="0"/>
              <a:t>Kontroluje disk na přítomnost nefunkčních bloků (částí disku)</a:t>
            </a:r>
          </a:p>
          <a:p>
            <a:pPr lvl="1"/>
            <a:r>
              <a:rPr lang="cs-CZ" dirty="0"/>
              <a:t>Například kontrola nového disku</a:t>
            </a:r>
          </a:p>
          <a:p>
            <a:pPr lvl="1"/>
            <a:r>
              <a:rPr lang="cs-CZ" dirty="0"/>
              <a:t>-s</a:t>
            </a:r>
          </a:p>
          <a:p>
            <a:pPr lvl="2"/>
            <a:r>
              <a:rPr lang="cs-CZ" dirty="0"/>
              <a:t>Vypisuje, jaká část disku je už zkontrolovaná</a:t>
            </a:r>
          </a:p>
          <a:p>
            <a:endParaRPr lang="cs-CZ" dirty="0"/>
          </a:p>
        </p:txBody>
      </p:sp>
    </p:spTree>
    <p:extLst>
      <p:ext uri="{BB962C8B-B14F-4D97-AF65-F5344CB8AC3E}">
        <p14:creationId xmlns:p14="http://schemas.microsoft.com/office/powerpoint/2010/main" val="475299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a:t>
            </a:r>
          </a:p>
        </p:txBody>
      </p:sp>
      <p:sp>
        <p:nvSpPr>
          <p:cNvPr id="3" name="Zástupný symbol pro obsah 2"/>
          <p:cNvSpPr>
            <a:spLocks noGrp="1"/>
          </p:cNvSpPr>
          <p:nvPr>
            <p:ph idx="1"/>
          </p:nvPr>
        </p:nvSpPr>
        <p:spPr/>
        <p:txBody>
          <a:bodyPr/>
          <a:lstStyle/>
          <a:p>
            <a:r>
              <a:rPr lang="cs-CZ" dirty="0"/>
              <a:t>Celkový počet sektorů disku </a:t>
            </a:r>
          </a:p>
        </p:txBody>
      </p:sp>
    </p:spTree>
    <p:extLst>
      <p:ext uri="{BB962C8B-B14F-4D97-AF65-F5344CB8AC3E}">
        <p14:creationId xmlns:p14="http://schemas.microsoft.com/office/powerpoint/2010/main" val="3757268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a:t>Spou</a:t>
            </a:r>
            <a:r>
              <a:rPr lang="cs-CZ" dirty="0" err="1"/>
              <a:t>štění</a:t>
            </a:r>
            <a:r>
              <a:rPr lang="cs-CZ" dirty="0"/>
              <a:t> procesů na pozadí</a:t>
            </a:r>
          </a:p>
        </p:txBody>
      </p:sp>
      <p:sp>
        <p:nvSpPr>
          <p:cNvPr id="3" name="Zástupný symbol pro obsah 2"/>
          <p:cNvSpPr>
            <a:spLocks noGrp="1"/>
          </p:cNvSpPr>
          <p:nvPr>
            <p:ph idx="1"/>
          </p:nvPr>
        </p:nvSpPr>
        <p:spPr/>
        <p:txBody>
          <a:bodyPr/>
          <a:lstStyle/>
          <a:p>
            <a:pPr marL="342900" lvl="1" indent="-342900">
              <a:buFont typeface="Arial" panose="020B0604020202020204" pitchFamily="34" charset="0"/>
              <a:buChar char="•"/>
            </a:pPr>
            <a:r>
              <a:rPr lang="cs-CZ" dirty="0"/>
              <a:t>Ctrl-z</a:t>
            </a:r>
          </a:p>
          <a:p>
            <a:pPr marL="342900" lvl="1" indent="-342900">
              <a:buFont typeface="Arial" panose="020B0604020202020204" pitchFamily="34" charset="0"/>
              <a:buChar char="•"/>
            </a:pPr>
            <a:r>
              <a:rPr lang="cs-CZ" dirty="0" err="1"/>
              <a:t>bg</a:t>
            </a:r>
            <a:endParaRPr lang="cs-CZ" dirty="0"/>
          </a:p>
          <a:p>
            <a:pPr marL="342900" lvl="1" indent="-342900">
              <a:buFont typeface="Arial" panose="020B0604020202020204" pitchFamily="34" charset="0"/>
              <a:buChar char="•"/>
            </a:pPr>
            <a:r>
              <a:rPr lang="cs-CZ" dirty="0" err="1"/>
              <a:t>fg</a:t>
            </a:r>
            <a:endParaRPr lang="cs-CZ" dirty="0"/>
          </a:p>
          <a:p>
            <a:pPr marL="342900" lvl="1" indent="-342900">
              <a:buFont typeface="Arial" panose="020B0604020202020204" pitchFamily="34" charset="0"/>
              <a:buChar char="•"/>
            </a:pPr>
            <a:r>
              <a:rPr lang="cs-CZ" dirty="0" err="1"/>
              <a:t>kill</a:t>
            </a:r>
            <a:endParaRPr lang="cs-CZ" dirty="0"/>
          </a:p>
          <a:p>
            <a:pPr marL="342900" lvl="1" indent="-342900">
              <a:buFont typeface="Arial" panose="020B0604020202020204" pitchFamily="34" charset="0"/>
              <a:buChar char="•"/>
            </a:pPr>
            <a:r>
              <a:rPr lang="cs-CZ" dirty="0" err="1"/>
              <a:t>ps</a:t>
            </a:r>
            <a:endParaRPr lang="cs-CZ" dirty="0"/>
          </a:p>
          <a:p>
            <a:pPr marL="342900" lvl="1" indent="-342900">
              <a:buFont typeface="Arial" panose="020B0604020202020204" pitchFamily="34" charset="0"/>
              <a:buChar char="•"/>
            </a:pPr>
            <a:r>
              <a:rPr lang="cs-CZ" dirty="0" err="1"/>
              <a:t>jobs</a:t>
            </a:r>
            <a:endParaRPr lang="cs-CZ" dirty="0"/>
          </a:p>
          <a:p>
            <a:endParaRPr lang="cs-CZ" dirty="0"/>
          </a:p>
        </p:txBody>
      </p:sp>
    </p:spTree>
    <p:extLst>
      <p:ext uri="{BB962C8B-B14F-4D97-AF65-F5344CB8AC3E}">
        <p14:creationId xmlns:p14="http://schemas.microsoft.com/office/powerpoint/2010/main" val="3989697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Procesy - Windows</a:t>
            </a:r>
          </a:p>
        </p:txBody>
      </p:sp>
      <p:sp>
        <p:nvSpPr>
          <p:cNvPr id="3" name="Zástupný symbol pro obsah 2"/>
          <p:cNvSpPr>
            <a:spLocks noGrp="1"/>
          </p:cNvSpPr>
          <p:nvPr>
            <p:ph idx="1"/>
          </p:nvPr>
        </p:nvSpPr>
        <p:spPr/>
        <p:txBody>
          <a:bodyPr>
            <a:normAutofit/>
          </a:bodyPr>
          <a:lstStyle/>
          <a:p>
            <a:r>
              <a:rPr lang="cs-CZ" dirty="0"/>
              <a:t>Spusťte Správce úloh (</a:t>
            </a:r>
            <a:r>
              <a:rPr lang="cs-CZ" dirty="0" err="1"/>
              <a:t>Task</a:t>
            </a:r>
            <a:r>
              <a:rPr lang="cs-CZ" dirty="0"/>
              <a:t> </a:t>
            </a:r>
            <a:r>
              <a:rPr lang="cs-CZ" dirty="0" err="1"/>
              <a:t>manager</a:t>
            </a:r>
            <a:r>
              <a:rPr lang="cs-CZ" dirty="0"/>
              <a:t>)</a:t>
            </a:r>
          </a:p>
          <a:p>
            <a:pPr lvl="1"/>
            <a:r>
              <a:rPr lang="cs-CZ" dirty="0"/>
              <a:t>Nepoužívejte CTRL + ALT + DEL kvůli </a:t>
            </a:r>
            <a:r>
              <a:rPr lang="cs-CZ" dirty="0" err="1"/>
              <a:t>virtualizaci</a:t>
            </a:r>
            <a:endParaRPr lang="cs-CZ" dirty="0"/>
          </a:p>
          <a:p>
            <a:pPr lvl="1"/>
            <a:r>
              <a:rPr lang="cs-CZ" dirty="0"/>
              <a:t>Například přes příkazový řádek (</a:t>
            </a:r>
            <a:r>
              <a:rPr lang="cs-CZ" dirty="0" err="1"/>
              <a:t>taskmgr</a:t>
            </a:r>
            <a:r>
              <a:rPr lang="cs-CZ" dirty="0"/>
              <a:t>)</a:t>
            </a:r>
          </a:p>
          <a:p>
            <a:pPr lvl="1"/>
            <a:r>
              <a:rPr lang="cs-CZ" dirty="0"/>
              <a:t>Spusťte nějakou aplikaci (například prohlížeč)</a:t>
            </a:r>
          </a:p>
          <a:p>
            <a:pPr lvl="2"/>
            <a:r>
              <a:rPr lang="cs-CZ" dirty="0"/>
              <a:t>Zjistěte podrobnosti o jednotlivých aplikacích a procesech na pozadí </a:t>
            </a:r>
          </a:p>
          <a:p>
            <a:pPr lvl="2"/>
            <a:r>
              <a:rPr lang="cs-CZ" dirty="0"/>
              <a:t>Sledujte využití prostředků</a:t>
            </a:r>
          </a:p>
          <a:p>
            <a:pPr lvl="1"/>
            <a:r>
              <a:rPr lang="cs-CZ" dirty="0"/>
              <a:t>Zakažte spuštění </a:t>
            </a:r>
            <a:r>
              <a:rPr lang="cs-CZ" dirty="0" err="1"/>
              <a:t>OneDrive</a:t>
            </a:r>
            <a:r>
              <a:rPr lang="cs-CZ" dirty="0"/>
              <a:t> po startu počítače</a:t>
            </a:r>
          </a:p>
          <a:p>
            <a:pPr lvl="1"/>
            <a:r>
              <a:rPr lang="cs-CZ" dirty="0"/>
              <a:t>Zjistěte spuštěné služby a rozsah jejich ID</a:t>
            </a:r>
          </a:p>
          <a:p>
            <a:endParaRPr lang="cs-CZ" dirty="0"/>
          </a:p>
        </p:txBody>
      </p:sp>
    </p:spTree>
    <p:extLst>
      <p:ext uri="{BB962C8B-B14F-4D97-AF65-F5344CB8AC3E}">
        <p14:creationId xmlns:p14="http://schemas.microsoft.com/office/powerpoint/2010/main" val="3138672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Procesy - Linux</a:t>
            </a:r>
          </a:p>
        </p:txBody>
      </p:sp>
      <p:sp>
        <p:nvSpPr>
          <p:cNvPr id="3" name="Zástupný symbol pro obsah 2"/>
          <p:cNvSpPr>
            <a:spLocks noGrp="1"/>
          </p:cNvSpPr>
          <p:nvPr>
            <p:ph idx="1"/>
          </p:nvPr>
        </p:nvSpPr>
        <p:spPr/>
        <p:txBody>
          <a:bodyPr>
            <a:normAutofit/>
          </a:bodyPr>
          <a:lstStyle/>
          <a:p>
            <a:r>
              <a:rPr lang="cs-CZ" dirty="0"/>
              <a:t>Zjistěte statistiku využité fyzické paměti (free)</a:t>
            </a:r>
          </a:p>
          <a:p>
            <a:r>
              <a:rPr lang="cs-CZ" dirty="0"/>
              <a:t>Zjistěte, jaké procesy jsou spuštěny a kým v průběhu času (top)</a:t>
            </a:r>
          </a:p>
          <a:p>
            <a:r>
              <a:rPr lang="en-US" dirty="0"/>
              <a:t>V</a:t>
            </a:r>
            <a:r>
              <a:rPr lang="cs-CZ" dirty="0" err="1"/>
              <a:t>ypište</a:t>
            </a:r>
            <a:r>
              <a:rPr lang="cs-CZ" dirty="0"/>
              <a:t> procesy v systému (</a:t>
            </a:r>
            <a:r>
              <a:rPr lang="cs-CZ" dirty="0" err="1"/>
              <a:t>ps</a:t>
            </a:r>
            <a:r>
              <a:rPr lang="cs-CZ" dirty="0"/>
              <a:t>, </a:t>
            </a:r>
            <a:r>
              <a:rPr lang="cs-CZ" dirty="0" err="1"/>
              <a:t>pstree</a:t>
            </a:r>
            <a:r>
              <a:rPr lang="cs-CZ"/>
              <a:t>)</a:t>
            </a:r>
            <a:endParaRPr lang="cs-CZ" dirty="0"/>
          </a:p>
          <a:p>
            <a:pPr lvl="1"/>
            <a:r>
              <a:rPr lang="cs-CZ" dirty="0"/>
              <a:t>Které byly spuštěny ve stejném terminálu</a:t>
            </a:r>
          </a:p>
          <a:p>
            <a:pPr lvl="1"/>
            <a:r>
              <a:rPr lang="cs-CZ" dirty="0"/>
              <a:t>Všechny procesy běžící v systému</a:t>
            </a:r>
          </a:p>
          <a:p>
            <a:pPr lvl="1"/>
            <a:r>
              <a:rPr lang="cs-CZ" dirty="0"/>
              <a:t>Procesy ve stromové struktuře</a:t>
            </a:r>
            <a:endParaRPr lang="en-US" dirty="0"/>
          </a:p>
        </p:txBody>
      </p:sp>
    </p:spTree>
    <p:extLst>
      <p:ext uri="{BB962C8B-B14F-4D97-AF65-F5344CB8AC3E}">
        <p14:creationId xmlns:p14="http://schemas.microsoft.com/office/powerpoint/2010/main" val="1810746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Procesy - Linux (2)</a:t>
            </a:r>
          </a:p>
        </p:txBody>
      </p:sp>
      <p:sp>
        <p:nvSpPr>
          <p:cNvPr id="3" name="Zástupný symbol pro obsah 2"/>
          <p:cNvSpPr>
            <a:spLocks noGrp="1"/>
          </p:cNvSpPr>
          <p:nvPr>
            <p:ph idx="1"/>
          </p:nvPr>
        </p:nvSpPr>
        <p:spPr/>
        <p:txBody>
          <a:bodyPr>
            <a:normAutofit fontScale="92500" lnSpcReduction="20000"/>
          </a:bodyPr>
          <a:lstStyle/>
          <a:p>
            <a:r>
              <a:rPr lang="cs-CZ" dirty="0"/>
              <a:t>Vytvořte proces na pozadí (</a:t>
            </a:r>
            <a:r>
              <a:rPr lang="en-US" dirty="0"/>
              <a:t>&amp;, jobs, </a:t>
            </a:r>
            <a:r>
              <a:rPr lang="en-US" dirty="0" err="1"/>
              <a:t>bg</a:t>
            </a:r>
            <a:r>
              <a:rPr lang="en-US" dirty="0"/>
              <a:t>, </a:t>
            </a:r>
            <a:r>
              <a:rPr lang="en-US" dirty="0" err="1"/>
              <a:t>fg</a:t>
            </a:r>
            <a:r>
              <a:rPr lang="en-US" dirty="0"/>
              <a:t>, kill</a:t>
            </a:r>
            <a:r>
              <a:rPr lang="cs-CZ" dirty="0"/>
              <a:t>)</a:t>
            </a:r>
          </a:p>
          <a:p>
            <a:pPr lvl="1"/>
            <a:r>
              <a:rPr lang="cs-CZ" dirty="0"/>
              <a:t>Ověřte si, že je mezi procesy na pozadí</a:t>
            </a:r>
          </a:p>
          <a:p>
            <a:pPr lvl="1"/>
            <a:r>
              <a:rPr lang="cs-CZ" dirty="0"/>
              <a:t>Přesuňte ho na </a:t>
            </a:r>
            <a:r>
              <a:rPr lang="en-US" dirty="0"/>
              <a:t>pop</a:t>
            </a:r>
            <a:r>
              <a:rPr lang="cs-CZ" dirty="0"/>
              <a:t>ředí</a:t>
            </a:r>
          </a:p>
          <a:p>
            <a:pPr lvl="1"/>
            <a:r>
              <a:rPr lang="cs-CZ" dirty="0"/>
              <a:t>Pozastavte ho (ověřte)</a:t>
            </a:r>
          </a:p>
          <a:p>
            <a:pPr lvl="1"/>
            <a:r>
              <a:rPr lang="cs-CZ" dirty="0"/>
              <a:t>Spusťte jej (ověřte)</a:t>
            </a:r>
          </a:p>
          <a:p>
            <a:pPr lvl="1"/>
            <a:r>
              <a:rPr lang="cs-CZ" dirty="0"/>
              <a:t>Ukončete jeho činnost (ověřte)</a:t>
            </a:r>
          </a:p>
          <a:p>
            <a:r>
              <a:rPr lang="cs-CZ" dirty="0"/>
              <a:t>Spusťte nový proces se sníženou prioritou o 10 (nice, </a:t>
            </a:r>
            <a:r>
              <a:rPr lang="cs-CZ" dirty="0" err="1"/>
              <a:t>renice</a:t>
            </a:r>
            <a:r>
              <a:rPr lang="cs-CZ" dirty="0"/>
              <a:t>)</a:t>
            </a:r>
          </a:p>
          <a:p>
            <a:pPr lvl="1"/>
            <a:r>
              <a:rPr lang="cs-CZ" dirty="0"/>
              <a:t>Ověřte prioritu a zvyšte prioritu procesu o 5</a:t>
            </a:r>
          </a:p>
          <a:p>
            <a:pPr lvl="2"/>
            <a:r>
              <a:rPr lang="cs-CZ" dirty="0"/>
              <a:t>Může jen </a:t>
            </a:r>
            <a:r>
              <a:rPr lang="cs-CZ" dirty="0" err="1"/>
              <a:t>root</a:t>
            </a:r>
            <a:r>
              <a:rPr lang="cs-CZ" dirty="0"/>
              <a:t> </a:t>
            </a:r>
          </a:p>
          <a:p>
            <a:r>
              <a:rPr lang="cs-CZ" dirty="0"/>
              <a:t>Z</a:t>
            </a:r>
            <a:r>
              <a:rPr lang="en-US" dirty="0" err="1"/>
              <a:t>jist</a:t>
            </a:r>
            <a:r>
              <a:rPr lang="cs-CZ" dirty="0" err="1"/>
              <a:t>ěte</a:t>
            </a:r>
            <a:r>
              <a:rPr lang="cs-CZ" dirty="0"/>
              <a:t>, co dělá příkaz </a:t>
            </a:r>
            <a:r>
              <a:rPr lang="cs-CZ" dirty="0" err="1"/>
              <a:t>uptime</a:t>
            </a:r>
            <a:endParaRPr lang="cs-CZ" dirty="0"/>
          </a:p>
          <a:p>
            <a:endParaRPr lang="cs-CZ" dirty="0"/>
          </a:p>
          <a:p>
            <a:endParaRPr lang="cs-CZ" dirty="0"/>
          </a:p>
        </p:txBody>
      </p:sp>
    </p:spTree>
    <p:extLst>
      <p:ext uri="{BB962C8B-B14F-4D97-AF65-F5344CB8AC3E}">
        <p14:creationId xmlns:p14="http://schemas.microsoft.com/office/powerpoint/2010/main" val="794197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85800" y="1268760"/>
            <a:ext cx="7772400" cy="1971650"/>
          </a:xfrm>
        </p:spPr>
        <p:txBody>
          <a:bodyPr/>
          <a:lstStyle/>
          <a:p>
            <a:r>
              <a:rPr lang="cs-CZ" dirty="0"/>
              <a:t>Cvičení 6 – HTML a tvorba jednoduché webové stránky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3048745"/>
            <a:ext cx="4182041" cy="3260575"/>
          </a:xfrm>
          <a:prstGeom prst="rect">
            <a:avLst/>
          </a:prstGeom>
        </p:spPr>
      </p:pic>
    </p:spTree>
    <p:extLst>
      <p:ext uri="{BB962C8B-B14F-4D97-AF65-F5344CB8AC3E}">
        <p14:creationId xmlns:p14="http://schemas.microsoft.com/office/powerpoint/2010/main" val="3738459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Dva pohledy na princip </a:t>
            </a:r>
            <a:r>
              <a:rPr lang="cs-CZ" dirty="0" err="1"/>
              <a:t>virtualizace</a:t>
            </a:r>
            <a:endParaRPr lang="cs-CZ" dirty="0"/>
          </a:p>
        </p:txBody>
      </p:sp>
      <p:sp>
        <p:nvSpPr>
          <p:cNvPr id="3" name="Zástupný symbol pro obsah 2"/>
          <p:cNvSpPr>
            <a:spLocks noGrp="1"/>
          </p:cNvSpPr>
          <p:nvPr>
            <p:ph idx="1"/>
          </p:nvPr>
        </p:nvSpPr>
        <p:spPr/>
        <p:txBody>
          <a:bodyPr/>
          <a:lstStyle/>
          <a:p>
            <a:endParaRPr lang="cs-CZ"/>
          </a:p>
        </p:txBody>
      </p:sp>
      <p:pic>
        <p:nvPicPr>
          <p:cNvPr id="1026" name="Picture 2" descr="C:\Users\User1\Disk Google\Flash\!!Lektor\Vyuka\PB169\PrezentaceCvičení\img\04_struktura_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556792"/>
            <a:ext cx="8280723" cy="4854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809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Struktura</a:t>
            </a:r>
            <a:r>
              <a:rPr lang="en-GB" dirty="0"/>
              <a:t> HTML </a:t>
            </a:r>
            <a:r>
              <a:rPr lang="en-GB" dirty="0" err="1"/>
              <a:t>str</a:t>
            </a:r>
            <a:r>
              <a:rPr lang="cs-CZ" dirty="0" err="1"/>
              <a:t>ánky</a:t>
            </a:r>
            <a:r>
              <a:rPr lang="cs-CZ" dirty="0"/>
              <a:t> (1)</a:t>
            </a:r>
          </a:p>
        </p:txBody>
      </p:sp>
      <p:sp>
        <p:nvSpPr>
          <p:cNvPr id="3" name="Zástupný symbol pro obsah 2"/>
          <p:cNvSpPr>
            <a:spLocks noGrp="1"/>
          </p:cNvSpPr>
          <p:nvPr>
            <p:ph idx="1"/>
          </p:nvPr>
        </p:nvSpPr>
        <p:spPr/>
        <p:txBody>
          <a:bodyPr>
            <a:normAutofit lnSpcReduction="10000"/>
          </a:bodyPr>
          <a:lstStyle/>
          <a:p>
            <a:pPr marL="0" indent="0">
              <a:buNone/>
            </a:pPr>
            <a:r>
              <a:rPr lang="cs-CZ" b="1" dirty="0"/>
              <a:t>&lt;!DOCTYPE </a:t>
            </a:r>
            <a:r>
              <a:rPr lang="cs-CZ" b="1" dirty="0" err="1"/>
              <a:t>html</a:t>
            </a:r>
            <a:r>
              <a:rPr lang="cs-CZ" b="1" dirty="0"/>
              <a:t>&gt;</a:t>
            </a:r>
          </a:p>
          <a:p>
            <a:pPr marL="0" indent="0">
              <a:buNone/>
            </a:pPr>
            <a:r>
              <a:rPr lang="en-GB" b="1" dirty="0"/>
              <a:t>&lt;html&gt; </a:t>
            </a:r>
            <a:br>
              <a:rPr lang="en-GB" dirty="0"/>
            </a:br>
            <a:r>
              <a:rPr lang="cs-CZ" dirty="0"/>
              <a:t>	</a:t>
            </a:r>
            <a:r>
              <a:rPr lang="en-GB" b="1" dirty="0"/>
              <a:t>&lt;head&gt;</a:t>
            </a:r>
            <a:endParaRPr lang="cs-CZ" b="1" dirty="0"/>
          </a:p>
          <a:p>
            <a:pPr marL="0" indent="0">
              <a:buNone/>
            </a:pPr>
            <a:r>
              <a:rPr lang="cs-CZ" b="1" dirty="0"/>
              <a:t>		…</a:t>
            </a:r>
            <a:r>
              <a:rPr lang="en-GB" b="1" dirty="0"/>
              <a:t> </a:t>
            </a:r>
            <a:br>
              <a:rPr lang="en-GB" b="1" dirty="0"/>
            </a:br>
            <a:r>
              <a:rPr lang="cs-CZ" b="1" dirty="0"/>
              <a:t>	</a:t>
            </a:r>
            <a:r>
              <a:rPr lang="en-GB" b="1" dirty="0"/>
              <a:t>&lt;/head&gt; </a:t>
            </a:r>
            <a:br>
              <a:rPr lang="en-GB" b="1" dirty="0"/>
            </a:br>
            <a:r>
              <a:rPr lang="cs-CZ" b="1" dirty="0"/>
              <a:t>	</a:t>
            </a:r>
            <a:r>
              <a:rPr lang="en-GB" b="1" dirty="0"/>
              <a:t>&lt;body&gt; </a:t>
            </a:r>
            <a:br>
              <a:rPr lang="en-GB" b="1" dirty="0"/>
            </a:br>
            <a:r>
              <a:rPr lang="cs-CZ" b="1" dirty="0"/>
              <a:t>		…</a:t>
            </a:r>
          </a:p>
          <a:p>
            <a:pPr marL="0" indent="0">
              <a:buNone/>
            </a:pPr>
            <a:r>
              <a:rPr lang="cs-CZ" b="1" dirty="0"/>
              <a:t>	</a:t>
            </a:r>
            <a:r>
              <a:rPr lang="en-GB" b="1" dirty="0"/>
              <a:t>&lt;/body&gt; </a:t>
            </a:r>
            <a:br>
              <a:rPr lang="en-GB" b="1" dirty="0"/>
            </a:br>
            <a:r>
              <a:rPr lang="en-GB" b="1" dirty="0"/>
              <a:t>&lt;/html&gt;</a:t>
            </a:r>
            <a:endParaRPr lang="cs-CZ" dirty="0"/>
          </a:p>
        </p:txBody>
      </p:sp>
    </p:spTree>
    <p:extLst>
      <p:ext uri="{BB962C8B-B14F-4D97-AF65-F5344CB8AC3E}">
        <p14:creationId xmlns:p14="http://schemas.microsoft.com/office/powerpoint/2010/main" val="784797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Struktura</a:t>
            </a:r>
            <a:r>
              <a:rPr lang="en-GB" dirty="0"/>
              <a:t> HTML </a:t>
            </a:r>
            <a:r>
              <a:rPr lang="en-GB" dirty="0" err="1"/>
              <a:t>str</a:t>
            </a:r>
            <a:r>
              <a:rPr lang="cs-CZ" dirty="0" err="1"/>
              <a:t>ánky</a:t>
            </a:r>
            <a:r>
              <a:rPr lang="cs-CZ" dirty="0"/>
              <a:t> (2)</a:t>
            </a:r>
          </a:p>
        </p:txBody>
      </p:sp>
      <p:sp>
        <p:nvSpPr>
          <p:cNvPr id="3" name="Zástupný symbol pro obsah 2"/>
          <p:cNvSpPr>
            <a:spLocks noGrp="1"/>
          </p:cNvSpPr>
          <p:nvPr>
            <p:ph idx="1"/>
          </p:nvPr>
        </p:nvSpPr>
        <p:spPr/>
        <p:txBody>
          <a:bodyPr>
            <a:normAutofit/>
          </a:bodyPr>
          <a:lstStyle/>
          <a:p>
            <a:pPr marL="0" indent="0">
              <a:buNone/>
            </a:pPr>
            <a:r>
              <a:rPr lang="en-GB" sz="2800" b="1" dirty="0"/>
              <a:t>&lt;head&gt;</a:t>
            </a:r>
            <a:endParaRPr lang="cs-CZ" sz="2800" b="1" dirty="0"/>
          </a:p>
          <a:p>
            <a:pPr marL="0" indent="0">
              <a:buNone/>
            </a:pPr>
            <a:r>
              <a:rPr lang="cs-CZ" sz="2800" b="1" dirty="0"/>
              <a:t>      </a:t>
            </a:r>
            <a:r>
              <a:rPr lang="en-GB" sz="2800" b="1" dirty="0"/>
              <a:t>&lt;meta http-</a:t>
            </a:r>
            <a:r>
              <a:rPr lang="en-GB" sz="2800" b="1" dirty="0" err="1"/>
              <a:t>equiv</a:t>
            </a:r>
            <a:r>
              <a:rPr lang="en-GB" sz="2800" b="1" dirty="0"/>
              <a:t>="Content-Type"</a:t>
            </a:r>
            <a:endParaRPr lang="cs-CZ" sz="2800" b="1" dirty="0"/>
          </a:p>
          <a:p>
            <a:pPr marL="0" indent="0">
              <a:buNone/>
            </a:pPr>
            <a:r>
              <a:rPr lang="cs-CZ" sz="2800" b="1" dirty="0"/>
              <a:t>           </a:t>
            </a:r>
            <a:r>
              <a:rPr lang="en-GB" sz="2800" b="1" dirty="0"/>
              <a:t>content="text/html; charset=windows-1250"</a:t>
            </a:r>
            <a:r>
              <a:rPr lang="cs-CZ" sz="2800" b="1" dirty="0"/>
              <a:t> </a:t>
            </a:r>
            <a:r>
              <a:rPr lang="en-GB" sz="2800" b="1" dirty="0"/>
              <a:t>/&gt; </a:t>
            </a:r>
            <a:br>
              <a:rPr lang="en-GB" sz="2800" b="1" dirty="0"/>
            </a:br>
            <a:r>
              <a:rPr lang="cs-CZ" sz="2800" b="1" dirty="0"/>
              <a:t>      </a:t>
            </a:r>
            <a:r>
              <a:rPr lang="en-GB" sz="2800" b="1" dirty="0"/>
              <a:t>&lt;meta name="description"</a:t>
            </a:r>
            <a:r>
              <a:rPr lang="cs-CZ" sz="2800" b="1" dirty="0"/>
              <a:t> </a:t>
            </a:r>
            <a:r>
              <a:rPr lang="en-GB" sz="2800" b="1" dirty="0"/>
              <a:t>content="</a:t>
            </a:r>
            <a:r>
              <a:rPr lang="cs-CZ" sz="2800" b="1" dirty="0"/>
              <a:t>Popis</a:t>
            </a:r>
            <a:r>
              <a:rPr lang="en-GB" sz="2800" b="1" dirty="0"/>
              <a:t>" /&gt; </a:t>
            </a:r>
            <a:br>
              <a:rPr lang="en-GB" sz="2800" b="1" dirty="0"/>
            </a:br>
            <a:r>
              <a:rPr lang="cs-CZ" sz="2800" b="1" dirty="0"/>
              <a:t>      </a:t>
            </a:r>
            <a:r>
              <a:rPr lang="en-GB" sz="2800" b="1" dirty="0"/>
              <a:t>&lt;title&gt;</a:t>
            </a:r>
            <a:r>
              <a:rPr lang="cs-CZ" sz="2800" b="1" dirty="0"/>
              <a:t>Jaromír </a:t>
            </a:r>
            <a:r>
              <a:rPr lang="cs-CZ" sz="2800" b="1" dirty="0" err="1"/>
              <a:t>Plhák</a:t>
            </a:r>
            <a:r>
              <a:rPr lang="cs-CZ" sz="2800" b="1" dirty="0"/>
              <a:t> - osobní</a:t>
            </a:r>
            <a:r>
              <a:rPr lang="en-GB" sz="2800" b="1" dirty="0"/>
              <a:t> </a:t>
            </a:r>
            <a:r>
              <a:rPr lang="en-GB" sz="2800" b="1" dirty="0" err="1"/>
              <a:t>stránka</a:t>
            </a:r>
            <a:r>
              <a:rPr lang="en-GB" sz="2800" b="1" dirty="0"/>
              <a:t>&lt;/title&gt; </a:t>
            </a:r>
            <a:br>
              <a:rPr lang="en-GB" sz="2800" b="1" dirty="0"/>
            </a:br>
            <a:r>
              <a:rPr lang="en-GB" sz="2800" b="1" dirty="0"/>
              <a:t>&lt;/head&gt; </a:t>
            </a:r>
            <a:endParaRPr lang="cs-CZ" sz="2800" dirty="0"/>
          </a:p>
        </p:txBody>
      </p:sp>
    </p:spTree>
    <p:extLst>
      <p:ext uri="{BB962C8B-B14F-4D97-AF65-F5344CB8AC3E}">
        <p14:creationId xmlns:p14="http://schemas.microsoft.com/office/powerpoint/2010/main" val="1359353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Struktura</a:t>
            </a:r>
            <a:r>
              <a:rPr lang="en-GB" dirty="0"/>
              <a:t> HTML </a:t>
            </a:r>
            <a:r>
              <a:rPr lang="en-GB" dirty="0" err="1"/>
              <a:t>str</a:t>
            </a:r>
            <a:r>
              <a:rPr lang="cs-CZ" dirty="0" err="1"/>
              <a:t>ánky</a:t>
            </a:r>
            <a:r>
              <a:rPr lang="cs-CZ" dirty="0"/>
              <a:t> (</a:t>
            </a:r>
            <a:r>
              <a:rPr lang="en-GB" dirty="0"/>
              <a:t>3</a:t>
            </a:r>
            <a:r>
              <a:rPr lang="cs-CZ" dirty="0"/>
              <a:t>)</a:t>
            </a:r>
          </a:p>
        </p:txBody>
      </p:sp>
      <p:sp>
        <p:nvSpPr>
          <p:cNvPr id="3" name="Zástupný symbol pro obsah 2"/>
          <p:cNvSpPr>
            <a:spLocks noGrp="1"/>
          </p:cNvSpPr>
          <p:nvPr>
            <p:ph idx="1"/>
          </p:nvPr>
        </p:nvSpPr>
        <p:spPr/>
        <p:txBody>
          <a:bodyPr>
            <a:normAutofit/>
          </a:bodyPr>
          <a:lstStyle/>
          <a:p>
            <a:pPr marL="0" indent="0">
              <a:buNone/>
            </a:pPr>
            <a:r>
              <a:rPr lang="en-GB" sz="2800" b="1" dirty="0"/>
              <a:t>&lt;body&gt; </a:t>
            </a:r>
            <a:br>
              <a:rPr lang="en-GB" sz="2800" b="1" dirty="0"/>
            </a:br>
            <a:r>
              <a:rPr lang="cs-CZ" sz="2800" b="1" dirty="0"/>
              <a:t>      </a:t>
            </a:r>
            <a:r>
              <a:rPr lang="en-GB" sz="2800" b="1" dirty="0"/>
              <a:t>&lt;h1&gt;</a:t>
            </a:r>
            <a:r>
              <a:rPr lang="en-GB" sz="2800" b="1" dirty="0" err="1"/>
              <a:t>Úvod</a:t>
            </a:r>
            <a:r>
              <a:rPr lang="en-GB" sz="2800" b="1" dirty="0"/>
              <a:t>&lt;/h1&gt; </a:t>
            </a:r>
            <a:br>
              <a:rPr lang="en-GB" sz="2800" b="1" dirty="0"/>
            </a:br>
            <a:r>
              <a:rPr lang="cs-CZ" sz="2800" b="1" dirty="0"/>
              <a:t>      </a:t>
            </a:r>
            <a:r>
              <a:rPr lang="en-GB" sz="2800" b="1" dirty="0"/>
              <a:t>&lt;p&gt;Na </a:t>
            </a:r>
            <a:r>
              <a:rPr lang="en-GB" sz="2800" b="1" dirty="0" err="1"/>
              <a:t>těchto</a:t>
            </a:r>
            <a:r>
              <a:rPr lang="en-GB" sz="2800" b="1" dirty="0"/>
              <a:t> </a:t>
            </a:r>
            <a:r>
              <a:rPr lang="en-GB" sz="2800" b="1" dirty="0" err="1"/>
              <a:t>stránkách</a:t>
            </a:r>
            <a:r>
              <a:rPr lang="en-GB" sz="2800" b="1" dirty="0"/>
              <a:t> </a:t>
            </a:r>
            <a:r>
              <a:rPr lang="en-GB" sz="2800" b="1" dirty="0" err="1"/>
              <a:t>najdete</a:t>
            </a:r>
            <a:r>
              <a:rPr lang="en-GB" sz="2800" b="1" dirty="0"/>
              <a:t> </a:t>
            </a:r>
            <a:r>
              <a:rPr lang="cs-CZ" sz="2800" b="1" dirty="0"/>
              <a:t>vše</a:t>
            </a:r>
            <a:r>
              <a:rPr lang="en-GB" sz="2800" b="1" dirty="0"/>
              <a:t> o </a:t>
            </a:r>
            <a:r>
              <a:rPr lang="en-GB" sz="2800" b="1" dirty="0" err="1"/>
              <a:t>mně</a:t>
            </a:r>
            <a:r>
              <a:rPr lang="en-GB" sz="2800" b="1" dirty="0"/>
              <a:t>&lt;p&gt;</a:t>
            </a:r>
          </a:p>
          <a:p>
            <a:pPr marL="0" indent="0">
              <a:buNone/>
            </a:pPr>
            <a:r>
              <a:rPr lang="en-GB" sz="2800" b="1" dirty="0"/>
              <a:t>      &lt;div&gt;Form</a:t>
            </a:r>
            <a:r>
              <a:rPr lang="cs-CZ" sz="2800" b="1" dirty="0" err="1"/>
              <a:t>átovací</a:t>
            </a:r>
            <a:r>
              <a:rPr lang="cs-CZ" sz="2800" b="1" dirty="0"/>
              <a:t> značka</a:t>
            </a:r>
            <a:r>
              <a:rPr lang="en-GB" sz="2800" b="1" dirty="0"/>
              <a:t>&lt;/div&gt;</a:t>
            </a:r>
          </a:p>
          <a:p>
            <a:pPr marL="0" indent="0">
              <a:buNone/>
            </a:pPr>
            <a:r>
              <a:rPr lang="en-GB" sz="2800" b="1" dirty="0"/>
              <a:t>&lt;/body&gt; </a:t>
            </a:r>
            <a:endParaRPr lang="cs-CZ" sz="2800" dirty="0"/>
          </a:p>
        </p:txBody>
      </p:sp>
    </p:spTree>
    <p:extLst>
      <p:ext uri="{BB962C8B-B14F-4D97-AF65-F5344CB8AC3E}">
        <p14:creationId xmlns:p14="http://schemas.microsoft.com/office/powerpoint/2010/main" val="1162240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Tutoriál a úkol</a:t>
            </a:r>
          </a:p>
        </p:txBody>
      </p:sp>
      <p:sp>
        <p:nvSpPr>
          <p:cNvPr id="3" name="Zástupný symbol pro obsah 2"/>
          <p:cNvSpPr>
            <a:spLocks noGrp="1"/>
          </p:cNvSpPr>
          <p:nvPr>
            <p:ph idx="1"/>
          </p:nvPr>
        </p:nvSpPr>
        <p:spPr>
          <a:xfrm>
            <a:off x="457200" y="1600200"/>
            <a:ext cx="8435280" cy="4709120"/>
          </a:xfrm>
        </p:spPr>
        <p:txBody>
          <a:bodyPr>
            <a:normAutofit fontScale="85000" lnSpcReduction="20000"/>
          </a:bodyPr>
          <a:lstStyle/>
          <a:p>
            <a:r>
              <a:rPr lang="cs-CZ" dirty="0"/>
              <a:t>Tutoriál</a:t>
            </a:r>
          </a:p>
          <a:p>
            <a:pPr lvl="1"/>
            <a:r>
              <a:rPr lang="cs-CZ" dirty="0">
                <a:hlinkClick r:id="rId2"/>
              </a:rPr>
              <a:t>http://www.w3schools.com/html/html_intro.asp</a:t>
            </a:r>
            <a:endParaRPr lang="cs-CZ" dirty="0"/>
          </a:p>
          <a:p>
            <a:pPr lvl="1"/>
            <a:r>
              <a:rPr lang="en-GB" dirty="0"/>
              <a:t>Pro</a:t>
            </a:r>
            <a:r>
              <a:rPr lang="cs-CZ" dirty="0"/>
              <a:t>číst po sekci „</a:t>
            </a:r>
            <a:r>
              <a:rPr lang="cs-CZ" dirty="0" err="1"/>
              <a:t>Colors</a:t>
            </a:r>
            <a:r>
              <a:rPr lang="cs-CZ" dirty="0"/>
              <a:t>“</a:t>
            </a:r>
          </a:p>
          <a:p>
            <a:r>
              <a:rPr lang="cs-CZ" dirty="0"/>
              <a:t>Vytvořte si vlastní jednoduché webové stránky na </a:t>
            </a:r>
            <a:r>
              <a:rPr lang="cs-CZ" dirty="0" err="1"/>
              <a:t>Aise</a:t>
            </a:r>
            <a:endParaRPr lang="cs-CZ" dirty="0"/>
          </a:p>
          <a:p>
            <a:pPr lvl="1"/>
            <a:r>
              <a:rPr lang="cs-CZ" dirty="0">
                <a:hlinkClick r:id="rId3"/>
              </a:rPr>
              <a:t>https://www.fi.muni.cz/tech/unix/html-stranky.xhtml</a:t>
            </a:r>
            <a:endParaRPr lang="cs-CZ" dirty="0"/>
          </a:p>
          <a:p>
            <a:pPr lvl="1"/>
            <a:r>
              <a:rPr lang="cs-CZ" dirty="0">
                <a:hlinkClick r:id="rId4"/>
              </a:rPr>
              <a:t>https://www.fi.muni.cz/tech/unix/ceske-html-stranky.xhtml</a:t>
            </a:r>
            <a:endParaRPr lang="cs-CZ" dirty="0"/>
          </a:p>
          <a:p>
            <a:pPr lvl="1"/>
            <a:r>
              <a:rPr lang="cs-CZ" dirty="0"/>
              <a:t>Dvě úrovně nadpisů</a:t>
            </a:r>
            <a:endParaRPr lang="en-GB" dirty="0"/>
          </a:p>
          <a:p>
            <a:pPr lvl="1"/>
            <a:r>
              <a:rPr lang="en-GB" dirty="0"/>
              <a:t>K</a:t>
            </a:r>
            <a:r>
              <a:rPr lang="cs-CZ" dirty="0" err="1"/>
              <a:t>rátký</a:t>
            </a:r>
            <a:r>
              <a:rPr lang="cs-CZ" dirty="0"/>
              <a:t> text v češtině (včetně háčků a čárek), který bude formátovaný (nějaký text bude tučně, jiný barevně)</a:t>
            </a:r>
            <a:endParaRPr lang="en-GB" dirty="0"/>
          </a:p>
          <a:p>
            <a:pPr lvl="1"/>
            <a:r>
              <a:rPr lang="en-GB" dirty="0"/>
              <a:t>V</a:t>
            </a:r>
            <a:r>
              <a:rPr lang="cs-CZ" dirty="0"/>
              <a:t>ložit alespoň dva obrázky</a:t>
            </a:r>
            <a:r>
              <a:rPr lang="en-GB" dirty="0"/>
              <a:t> (do </a:t>
            </a:r>
            <a:r>
              <a:rPr lang="en-GB" dirty="0" err="1"/>
              <a:t>podadres</a:t>
            </a:r>
            <a:r>
              <a:rPr lang="cs-CZ" dirty="0" err="1"/>
              <a:t>áře</a:t>
            </a:r>
            <a:r>
              <a:rPr lang="cs-CZ" dirty="0"/>
              <a:t> </a:t>
            </a:r>
            <a:r>
              <a:rPr lang="cs-CZ" dirty="0" err="1"/>
              <a:t>img</a:t>
            </a:r>
            <a:r>
              <a:rPr lang="cs-CZ" dirty="0"/>
              <a:t>)</a:t>
            </a:r>
            <a:endParaRPr lang="en-GB" dirty="0"/>
          </a:p>
          <a:p>
            <a:pPr lvl="1"/>
            <a:r>
              <a:rPr lang="en-GB" dirty="0"/>
              <a:t>L</a:t>
            </a:r>
            <a:r>
              <a:rPr lang="cs-CZ" dirty="0" err="1"/>
              <a:t>ink</a:t>
            </a:r>
            <a:r>
              <a:rPr lang="cs-CZ" dirty="0"/>
              <a:t> na nějakou stránku (například </a:t>
            </a:r>
            <a:r>
              <a:rPr lang="cs-CZ" dirty="0">
                <a:hlinkClick r:id="rId5"/>
              </a:rPr>
              <a:t>www.fi.muni.cz</a:t>
            </a:r>
            <a:r>
              <a:rPr lang="cs-CZ" dirty="0"/>
              <a:t>)</a:t>
            </a:r>
            <a:endParaRPr lang="en-GB" dirty="0"/>
          </a:p>
          <a:p>
            <a:pPr lvl="1"/>
            <a:r>
              <a:rPr lang="en-GB" dirty="0" err="1"/>
              <a:t>Jeden</a:t>
            </a:r>
            <a:r>
              <a:rPr lang="en-GB" dirty="0"/>
              <a:t> </a:t>
            </a:r>
            <a:r>
              <a:rPr lang="en-GB" dirty="0" err="1"/>
              <a:t>odstavec</a:t>
            </a:r>
            <a:r>
              <a:rPr lang="en-GB" dirty="0"/>
              <a:t> “lorem ipsum”</a:t>
            </a:r>
            <a:endParaRPr lang="cs-CZ" dirty="0"/>
          </a:p>
          <a:p>
            <a:pPr lvl="1"/>
            <a:endParaRPr lang="cs-CZ" dirty="0"/>
          </a:p>
          <a:p>
            <a:endParaRPr lang="cs-CZ" dirty="0"/>
          </a:p>
        </p:txBody>
      </p:sp>
    </p:spTree>
    <p:extLst>
      <p:ext uri="{BB962C8B-B14F-4D97-AF65-F5344CB8AC3E}">
        <p14:creationId xmlns:p14="http://schemas.microsoft.com/office/powerpoint/2010/main" val="663434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Kódování - vlastní stránky</a:t>
            </a:r>
          </a:p>
        </p:txBody>
      </p:sp>
      <p:sp>
        <p:nvSpPr>
          <p:cNvPr id="3" name="Zástupný symbol pro obsah 2"/>
          <p:cNvSpPr>
            <a:spLocks noGrp="1"/>
          </p:cNvSpPr>
          <p:nvPr>
            <p:ph idx="1"/>
          </p:nvPr>
        </p:nvSpPr>
        <p:spPr/>
        <p:txBody>
          <a:bodyPr>
            <a:normAutofit fontScale="92500" lnSpcReduction="10000"/>
          </a:bodyPr>
          <a:lstStyle/>
          <a:p>
            <a:r>
              <a:rPr lang="cs-CZ" dirty="0">
                <a:hlinkClick r:id="rId2"/>
              </a:rPr>
              <a:t>https://www.fi.muni.cz/tech/unix/ceske-html-stranky.xhtml</a:t>
            </a:r>
            <a:endParaRPr lang="cs-CZ" dirty="0"/>
          </a:p>
          <a:p>
            <a:r>
              <a:rPr lang="cs-CZ" dirty="0"/>
              <a:t>Vytvořte soubor .</a:t>
            </a:r>
            <a:r>
              <a:rPr lang="cs-CZ" dirty="0" err="1"/>
              <a:t>htaccess</a:t>
            </a:r>
            <a:r>
              <a:rPr lang="cs-CZ" dirty="0"/>
              <a:t> (pokud již neexistuje)</a:t>
            </a:r>
          </a:p>
          <a:p>
            <a:r>
              <a:rPr lang="cs-CZ" dirty="0"/>
              <a:t>Nastavte </a:t>
            </a:r>
            <a:r>
              <a:rPr lang="cs-CZ" dirty="0" err="1"/>
              <a:t>AddDefaultCharset</a:t>
            </a:r>
            <a:r>
              <a:rPr lang="cs-CZ" dirty="0"/>
              <a:t> </a:t>
            </a:r>
            <a:r>
              <a:rPr lang="cs-CZ" dirty="0" err="1"/>
              <a:t>Off</a:t>
            </a:r>
            <a:endParaRPr lang="cs-CZ" dirty="0"/>
          </a:p>
          <a:p>
            <a:r>
              <a:rPr lang="cs-CZ" dirty="0"/>
              <a:t>Do index.html</a:t>
            </a:r>
          </a:p>
          <a:p>
            <a:pPr lvl="1"/>
            <a:r>
              <a:rPr lang="cs-CZ" dirty="0"/>
              <a:t>V hlavičce vložte </a:t>
            </a:r>
            <a:r>
              <a:rPr lang="cs-CZ" dirty="0" err="1"/>
              <a:t>tag</a:t>
            </a:r>
            <a:r>
              <a:rPr lang="cs-CZ" dirty="0"/>
              <a:t> meta s příslušným kódováním</a:t>
            </a:r>
          </a:p>
          <a:p>
            <a:pPr lvl="1"/>
            <a:r>
              <a:rPr lang="cs-CZ" dirty="0"/>
              <a:t>Např. &lt;meta http-</a:t>
            </a:r>
            <a:r>
              <a:rPr lang="cs-CZ" dirty="0" err="1"/>
              <a:t>equiv</a:t>
            </a:r>
            <a:r>
              <a:rPr lang="cs-CZ" dirty="0"/>
              <a:t>="</a:t>
            </a:r>
            <a:r>
              <a:rPr lang="cs-CZ" dirty="0" err="1"/>
              <a:t>Content</a:t>
            </a:r>
            <a:r>
              <a:rPr lang="cs-CZ" dirty="0"/>
              <a:t>-Type" </a:t>
            </a:r>
            <a:r>
              <a:rPr lang="cs-CZ" dirty="0" err="1"/>
              <a:t>content</a:t>
            </a:r>
            <a:r>
              <a:rPr lang="cs-CZ" dirty="0"/>
              <a:t>="text/</a:t>
            </a:r>
            <a:r>
              <a:rPr lang="cs-CZ" dirty="0" err="1"/>
              <a:t>html</a:t>
            </a:r>
            <a:r>
              <a:rPr lang="cs-CZ" dirty="0"/>
              <a:t>; </a:t>
            </a:r>
            <a:r>
              <a:rPr lang="cs-CZ" dirty="0" err="1"/>
              <a:t>charset</a:t>
            </a:r>
            <a:r>
              <a:rPr lang="cs-CZ" dirty="0"/>
              <a:t>=iso-8859-2"/&gt;</a:t>
            </a:r>
          </a:p>
          <a:p>
            <a:r>
              <a:rPr lang="cs-CZ" dirty="0"/>
              <a:t>Ověřte, že se české znaky zobrazují korektně </a:t>
            </a:r>
          </a:p>
          <a:p>
            <a:endParaRPr lang="cs-CZ" dirty="0"/>
          </a:p>
        </p:txBody>
      </p:sp>
    </p:spTree>
    <p:extLst>
      <p:ext uri="{BB962C8B-B14F-4D97-AF65-F5344CB8AC3E}">
        <p14:creationId xmlns:p14="http://schemas.microsoft.com/office/powerpoint/2010/main" val="25975801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Utf-8</a:t>
            </a:r>
          </a:p>
        </p:txBody>
      </p:sp>
      <p:sp>
        <p:nvSpPr>
          <p:cNvPr id="3" name="Zástupný symbol pro obsah 2"/>
          <p:cNvSpPr>
            <a:spLocks noGrp="1"/>
          </p:cNvSpPr>
          <p:nvPr>
            <p:ph idx="1"/>
          </p:nvPr>
        </p:nvSpPr>
        <p:spPr/>
        <p:txBody>
          <a:bodyPr>
            <a:normAutofit lnSpcReduction="10000"/>
          </a:bodyPr>
          <a:lstStyle/>
          <a:p>
            <a:r>
              <a:rPr lang="cs-CZ" dirty="0"/>
              <a:t>Vytvořte si stránku index2.html s kódováním utf-8</a:t>
            </a:r>
          </a:p>
          <a:p>
            <a:pPr lvl="1"/>
            <a:r>
              <a:rPr lang="cs-CZ" dirty="0"/>
              <a:t>Např. v </a:t>
            </a:r>
            <a:r>
              <a:rPr lang="cs-CZ" dirty="0" err="1"/>
              <a:t>LibreOffice</a:t>
            </a:r>
            <a:r>
              <a:rPr lang="cs-CZ" dirty="0"/>
              <a:t> </a:t>
            </a:r>
            <a:r>
              <a:rPr lang="cs-CZ" dirty="0" err="1"/>
              <a:t>Writer</a:t>
            </a:r>
            <a:endParaRPr lang="cs-CZ" dirty="0"/>
          </a:p>
          <a:p>
            <a:pPr lvl="1"/>
            <a:r>
              <a:rPr lang="cs-CZ" dirty="0"/>
              <a:t>Nastavte správně meta </a:t>
            </a:r>
            <a:r>
              <a:rPr lang="cs-CZ" dirty="0" err="1"/>
              <a:t>tag</a:t>
            </a:r>
            <a:endParaRPr lang="cs-CZ" dirty="0"/>
          </a:p>
          <a:p>
            <a:r>
              <a:rPr lang="cs-CZ" dirty="0"/>
              <a:t>Nahrajte jej na </a:t>
            </a:r>
            <a:r>
              <a:rPr lang="cs-CZ" dirty="0" err="1"/>
              <a:t>aisu</a:t>
            </a:r>
            <a:endParaRPr lang="cs-CZ" dirty="0"/>
          </a:p>
          <a:p>
            <a:pPr lvl="1"/>
            <a:r>
              <a:rPr lang="cs-CZ" dirty="0"/>
              <a:t>Např. pomocí </a:t>
            </a:r>
            <a:r>
              <a:rPr lang="cs-CZ" dirty="0" err="1"/>
              <a:t>Altap</a:t>
            </a:r>
            <a:r>
              <a:rPr lang="cs-CZ" dirty="0"/>
              <a:t> </a:t>
            </a:r>
            <a:r>
              <a:rPr lang="cs-CZ" dirty="0" err="1"/>
              <a:t>Salamander</a:t>
            </a:r>
            <a:r>
              <a:rPr lang="cs-CZ" dirty="0"/>
              <a:t> - J:</a:t>
            </a:r>
          </a:p>
          <a:p>
            <a:r>
              <a:rPr lang="cs-CZ" dirty="0"/>
              <a:t>Ověřte si správné kódování souboru</a:t>
            </a:r>
          </a:p>
          <a:p>
            <a:pPr lvl="1"/>
            <a:r>
              <a:rPr lang="cs-CZ" dirty="0" err="1"/>
              <a:t>file</a:t>
            </a:r>
            <a:r>
              <a:rPr lang="cs-CZ" dirty="0"/>
              <a:t> -i </a:t>
            </a:r>
            <a:r>
              <a:rPr lang="en-US" dirty="0"/>
              <a:t>&lt;file&gt;</a:t>
            </a:r>
            <a:endParaRPr lang="cs-CZ" dirty="0"/>
          </a:p>
          <a:p>
            <a:r>
              <a:rPr lang="cs-CZ" dirty="0"/>
              <a:t>Ověřte správné zobrazení v prohlížeči</a:t>
            </a:r>
          </a:p>
        </p:txBody>
      </p:sp>
    </p:spTree>
    <p:extLst>
      <p:ext uri="{BB962C8B-B14F-4D97-AF65-F5344CB8AC3E}">
        <p14:creationId xmlns:p14="http://schemas.microsoft.com/office/powerpoint/2010/main" val="505148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85800" y="1268760"/>
            <a:ext cx="7772400" cy="1971650"/>
          </a:xfrm>
        </p:spPr>
        <p:txBody>
          <a:bodyPr/>
          <a:lstStyle/>
          <a:p>
            <a:r>
              <a:rPr lang="cs-CZ" dirty="0"/>
              <a:t>Cvičení </a:t>
            </a:r>
            <a:r>
              <a:rPr lang="en-GB" dirty="0"/>
              <a:t>7</a:t>
            </a:r>
            <a:r>
              <a:rPr lang="cs-CZ" dirty="0"/>
              <a:t> – </a:t>
            </a:r>
            <a:r>
              <a:rPr lang="en-GB" dirty="0" err="1"/>
              <a:t>Kask</a:t>
            </a:r>
            <a:r>
              <a:rPr lang="cs-CZ" dirty="0" err="1"/>
              <a:t>ádové</a:t>
            </a:r>
            <a:r>
              <a:rPr lang="cs-CZ" dirty="0"/>
              <a:t> styly</a:t>
            </a: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3263783"/>
            <a:ext cx="5292080" cy="2757218"/>
          </a:xfrm>
          <a:prstGeom prst="rect">
            <a:avLst/>
          </a:prstGeom>
        </p:spPr>
      </p:pic>
    </p:spTree>
    <p:extLst>
      <p:ext uri="{BB962C8B-B14F-4D97-AF65-F5344CB8AC3E}">
        <p14:creationId xmlns:p14="http://schemas.microsoft.com/office/powerpoint/2010/main" val="2791014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Validace HTML stránek</a:t>
            </a:r>
          </a:p>
        </p:txBody>
      </p:sp>
      <p:sp>
        <p:nvSpPr>
          <p:cNvPr id="3" name="Zástupný symbol pro obsah 2"/>
          <p:cNvSpPr>
            <a:spLocks noGrp="1"/>
          </p:cNvSpPr>
          <p:nvPr>
            <p:ph idx="1"/>
          </p:nvPr>
        </p:nvSpPr>
        <p:spPr/>
        <p:txBody>
          <a:bodyPr/>
          <a:lstStyle/>
          <a:p>
            <a:r>
              <a:rPr lang="cs-CZ" dirty="0">
                <a:hlinkClick r:id="rId2"/>
              </a:rPr>
              <a:t>https://validator.w3.org/</a:t>
            </a:r>
            <a:endParaRPr lang="cs-CZ" dirty="0"/>
          </a:p>
          <a:p>
            <a:r>
              <a:rPr lang="cs-CZ" dirty="0"/>
              <a:t>Proveďte validaci vaší stránky z minulého cvičení</a:t>
            </a:r>
          </a:p>
          <a:p>
            <a:pPr lvl="1"/>
            <a:r>
              <a:rPr lang="cs-CZ" dirty="0"/>
              <a:t>&lt;!DOCTYPE </a:t>
            </a:r>
            <a:r>
              <a:rPr lang="cs-CZ" dirty="0" err="1"/>
              <a:t>html</a:t>
            </a:r>
            <a:r>
              <a:rPr lang="cs-CZ" dirty="0"/>
              <a:t>&gt;</a:t>
            </a:r>
          </a:p>
          <a:p>
            <a:pPr lvl="2"/>
            <a:r>
              <a:rPr lang="cs-CZ" dirty="0"/>
              <a:t>HTML 5</a:t>
            </a:r>
          </a:p>
        </p:txBody>
      </p:sp>
    </p:spTree>
    <p:extLst>
      <p:ext uri="{BB962C8B-B14F-4D97-AF65-F5344CB8AC3E}">
        <p14:creationId xmlns:p14="http://schemas.microsoft.com/office/powerpoint/2010/main" val="10649877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DOM</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628800"/>
            <a:ext cx="4414614" cy="4569331"/>
          </a:xfrm>
        </p:spPr>
      </p:pic>
    </p:spTree>
    <p:extLst>
      <p:ext uri="{BB962C8B-B14F-4D97-AF65-F5344CB8AC3E}">
        <p14:creationId xmlns:p14="http://schemas.microsoft.com/office/powerpoint/2010/main" val="13434000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Specifikace elementů</a:t>
            </a:r>
          </a:p>
        </p:txBody>
      </p:sp>
      <p:sp>
        <p:nvSpPr>
          <p:cNvPr id="3" name="Zástupný symbol pro obsah 2"/>
          <p:cNvSpPr>
            <a:spLocks noGrp="1"/>
          </p:cNvSpPr>
          <p:nvPr>
            <p:ph idx="1"/>
          </p:nvPr>
        </p:nvSpPr>
        <p:spPr/>
        <p:txBody>
          <a:bodyPr/>
          <a:lstStyle/>
          <a:p>
            <a:r>
              <a:rPr lang="cs-CZ" dirty="0">
                <a:hlinkClick r:id="rId2"/>
              </a:rPr>
              <a:t>http://www.w3schools.com/cssref/css_selectors.asp</a:t>
            </a:r>
            <a:endParaRPr lang="en-GB" dirty="0"/>
          </a:p>
          <a:p>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304" y="2346664"/>
            <a:ext cx="5436096" cy="4035273"/>
          </a:xfrm>
          <a:prstGeom prst="rect">
            <a:avLst/>
          </a:prstGeom>
        </p:spPr>
      </p:pic>
    </p:spTree>
    <p:extLst>
      <p:ext uri="{BB962C8B-B14F-4D97-AF65-F5344CB8AC3E}">
        <p14:creationId xmlns:p14="http://schemas.microsoft.com/office/powerpoint/2010/main" val="3014602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Oracle</a:t>
            </a:r>
            <a:r>
              <a:rPr lang="cs-CZ" dirty="0"/>
              <a:t> VM </a:t>
            </a:r>
            <a:r>
              <a:rPr lang="cs-CZ" dirty="0" err="1"/>
              <a:t>VirtualBox</a:t>
            </a:r>
            <a:endParaRPr lang="cs-CZ" dirty="0"/>
          </a:p>
        </p:txBody>
      </p:sp>
      <p:sp>
        <p:nvSpPr>
          <p:cNvPr id="3" name="Zástupný symbol pro obsah 2"/>
          <p:cNvSpPr>
            <a:spLocks noGrp="1"/>
          </p:cNvSpPr>
          <p:nvPr>
            <p:ph idx="1"/>
          </p:nvPr>
        </p:nvSpPr>
        <p:spPr/>
        <p:txBody>
          <a:bodyPr>
            <a:normAutofit lnSpcReduction="10000"/>
          </a:bodyPr>
          <a:lstStyle/>
          <a:p>
            <a:r>
              <a:rPr lang="cs-CZ" dirty="0">
                <a:hlinkClick r:id="rId2"/>
              </a:rPr>
              <a:t>https://www.virtualbox.org/</a:t>
            </a:r>
            <a:endParaRPr lang="cs-CZ" dirty="0"/>
          </a:p>
          <a:p>
            <a:r>
              <a:rPr lang="cs-CZ" dirty="0"/>
              <a:t>Multiplatformní </a:t>
            </a:r>
            <a:r>
              <a:rPr lang="cs-CZ" dirty="0" err="1"/>
              <a:t>virtualizační</a:t>
            </a:r>
            <a:r>
              <a:rPr lang="cs-CZ" dirty="0"/>
              <a:t> nástroj</a:t>
            </a:r>
          </a:p>
          <a:p>
            <a:r>
              <a:rPr lang="cs-CZ" dirty="0"/>
              <a:t>Distribuovaný jak pro Linux/Unix tak pro Windows a Mac OS</a:t>
            </a:r>
          </a:p>
          <a:p>
            <a:r>
              <a:rPr lang="cs-CZ" dirty="0"/>
              <a:t>Jeho uživatelské rozhraní a funkcionalita je velmi podobná Microsoft </a:t>
            </a:r>
            <a:r>
              <a:rPr lang="cs-CZ" dirty="0" err="1"/>
              <a:t>Virtual</a:t>
            </a:r>
            <a:r>
              <a:rPr lang="cs-CZ" dirty="0"/>
              <a:t> PC 2007</a:t>
            </a:r>
          </a:p>
          <a:p>
            <a:pPr lvl="1"/>
            <a:r>
              <a:rPr lang="cs-CZ" dirty="0"/>
              <a:t>Podporuje více jazyků, hardwarovou </a:t>
            </a:r>
            <a:r>
              <a:rPr lang="cs-CZ" dirty="0" err="1"/>
              <a:t>virtualizaci</a:t>
            </a:r>
            <a:r>
              <a:rPr lang="cs-CZ" dirty="0"/>
              <a:t> a připojování USB zařízení z hostitelského systému do virtuálního stroje.</a:t>
            </a:r>
          </a:p>
          <a:p>
            <a:endParaRPr lang="cs-CZ" dirty="0"/>
          </a:p>
        </p:txBody>
      </p:sp>
    </p:spTree>
    <p:extLst>
      <p:ext uri="{BB962C8B-B14F-4D97-AF65-F5344CB8AC3E}">
        <p14:creationId xmlns:p14="http://schemas.microsoft.com/office/powerpoint/2010/main" val="3325228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Tutoriál a příprava kódu</a:t>
            </a:r>
          </a:p>
        </p:txBody>
      </p:sp>
      <p:sp>
        <p:nvSpPr>
          <p:cNvPr id="3" name="Zástupný symbol pro obsah 2"/>
          <p:cNvSpPr>
            <a:spLocks noGrp="1"/>
          </p:cNvSpPr>
          <p:nvPr>
            <p:ph idx="1"/>
          </p:nvPr>
        </p:nvSpPr>
        <p:spPr/>
        <p:txBody>
          <a:bodyPr>
            <a:normAutofit fontScale="92500" lnSpcReduction="20000"/>
          </a:bodyPr>
          <a:lstStyle/>
          <a:p>
            <a:r>
              <a:rPr lang="cs-CZ" dirty="0">
                <a:hlinkClick r:id="rId2"/>
              </a:rPr>
              <a:t>http://www.w3schools.com/css/</a:t>
            </a:r>
            <a:endParaRPr lang="en-GB" dirty="0"/>
          </a:p>
          <a:p>
            <a:r>
              <a:rPr lang="cs-CZ" dirty="0"/>
              <a:t>Použijte stránku z minulé hodiny</a:t>
            </a:r>
          </a:p>
          <a:p>
            <a:pPr lvl="1"/>
            <a:r>
              <a:rPr lang="cs-CZ" dirty="0"/>
              <a:t>V tagu </a:t>
            </a:r>
            <a:r>
              <a:rPr lang="en-GB" dirty="0"/>
              <a:t>&lt;div&gt;</a:t>
            </a:r>
            <a:r>
              <a:rPr lang="cs-CZ" dirty="0"/>
              <a:t> vytvořte tři odstavce textu </a:t>
            </a:r>
            <a:r>
              <a:rPr lang="cs-CZ" dirty="0" err="1"/>
              <a:t>lorem</a:t>
            </a:r>
            <a:r>
              <a:rPr lang="cs-CZ" dirty="0"/>
              <a:t> </a:t>
            </a:r>
            <a:r>
              <a:rPr lang="cs-CZ" dirty="0" err="1"/>
              <a:t>ipsum</a:t>
            </a:r>
            <a:r>
              <a:rPr lang="en-GB" dirty="0"/>
              <a:t> </a:t>
            </a:r>
            <a:r>
              <a:rPr lang="en-GB" dirty="0" err="1"/>
              <a:t>pomoc</a:t>
            </a:r>
            <a:r>
              <a:rPr lang="cs-CZ" dirty="0"/>
              <a:t>í tagu </a:t>
            </a:r>
            <a:r>
              <a:rPr lang="en-GB" dirty="0"/>
              <a:t>&lt;p&gt;</a:t>
            </a:r>
          </a:p>
          <a:p>
            <a:pPr lvl="1"/>
            <a:r>
              <a:rPr lang="en-GB" dirty="0" err="1"/>
              <a:t>Uvnit</a:t>
            </a:r>
            <a:r>
              <a:rPr lang="cs-CZ" dirty="0"/>
              <a:t>ř každého odstavce označte jedno slovo pomocí tagu </a:t>
            </a:r>
            <a:r>
              <a:rPr lang="en-GB" dirty="0"/>
              <a:t>&lt;span&gt;</a:t>
            </a:r>
            <a:endParaRPr lang="cs-CZ" dirty="0"/>
          </a:p>
          <a:p>
            <a:pPr lvl="1"/>
            <a:r>
              <a:rPr lang="en-GB" dirty="0" err="1"/>
              <a:t>Odstra</a:t>
            </a:r>
            <a:r>
              <a:rPr lang="cs-CZ" dirty="0" err="1"/>
              <a:t>ňte</a:t>
            </a:r>
            <a:r>
              <a:rPr lang="cs-CZ" dirty="0"/>
              <a:t> veškeré formátování</a:t>
            </a:r>
          </a:p>
          <a:p>
            <a:r>
              <a:rPr lang="cs-CZ" dirty="0"/>
              <a:t>&lt;style type="text/</a:t>
            </a:r>
            <a:r>
              <a:rPr lang="cs-CZ" dirty="0" err="1"/>
              <a:t>css</a:t>
            </a:r>
            <a:r>
              <a:rPr lang="cs-CZ" dirty="0"/>
              <a:t>"&gt;</a:t>
            </a:r>
            <a:r>
              <a:rPr lang="en-GB" dirty="0"/>
              <a:t>&lt;/style&gt; </a:t>
            </a:r>
            <a:r>
              <a:rPr lang="en-GB" dirty="0" err="1"/>
              <a:t>uvnit</a:t>
            </a:r>
            <a:r>
              <a:rPr lang="cs-CZ" dirty="0"/>
              <a:t>ř HTML stránky</a:t>
            </a:r>
          </a:p>
          <a:p>
            <a:r>
              <a:rPr lang="en-US" dirty="0"/>
              <a:t>&lt;link </a:t>
            </a:r>
            <a:r>
              <a:rPr lang="en-US" dirty="0" err="1"/>
              <a:t>rel</a:t>
            </a:r>
            <a:r>
              <a:rPr lang="en-US" dirty="0"/>
              <a:t>="stylesheet" type="text/</a:t>
            </a:r>
            <a:r>
              <a:rPr lang="en-US" dirty="0" err="1"/>
              <a:t>css</a:t>
            </a:r>
            <a:r>
              <a:rPr lang="en-US" dirty="0"/>
              <a:t>" </a:t>
            </a:r>
            <a:r>
              <a:rPr lang="en-US" dirty="0" err="1"/>
              <a:t>href</a:t>
            </a:r>
            <a:r>
              <a:rPr lang="en-US" dirty="0"/>
              <a:t>=„</a:t>
            </a:r>
            <a:r>
              <a:rPr lang="cs-CZ" dirty="0"/>
              <a:t>./</a:t>
            </a:r>
            <a:r>
              <a:rPr lang="cs-CZ" dirty="0" err="1"/>
              <a:t>css</a:t>
            </a:r>
            <a:r>
              <a:rPr lang="cs-CZ" dirty="0"/>
              <a:t>/</a:t>
            </a:r>
            <a:r>
              <a:rPr lang="en-US" dirty="0"/>
              <a:t>mystyle.css"&gt;</a:t>
            </a:r>
            <a:r>
              <a:rPr lang="cs-CZ" dirty="0"/>
              <a:t> při použití externího souboru</a:t>
            </a:r>
            <a:endParaRPr lang="en-GB" dirty="0"/>
          </a:p>
          <a:p>
            <a:endParaRPr lang="cs-CZ" dirty="0"/>
          </a:p>
        </p:txBody>
      </p:sp>
    </p:spTree>
    <p:extLst>
      <p:ext uri="{BB962C8B-B14F-4D97-AF65-F5344CB8AC3E}">
        <p14:creationId xmlns:p14="http://schemas.microsoft.com/office/powerpoint/2010/main" val="30021722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 CSS</a:t>
            </a:r>
          </a:p>
        </p:txBody>
      </p:sp>
      <p:sp>
        <p:nvSpPr>
          <p:cNvPr id="3" name="Zástupný symbol pro obsah 2"/>
          <p:cNvSpPr>
            <a:spLocks noGrp="1"/>
          </p:cNvSpPr>
          <p:nvPr>
            <p:ph idx="1"/>
          </p:nvPr>
        </p:nvSpPr>
        <p:spPr>
          <a:xfrm>
            <a:off x="457200" y="1600200"/>
            <a:ext cx="8229600" cy="4997152"/>
          </a:xfrm>
        </p:spPr>
        <p:txBody>
          <a:bodyPr>
            <a:normAutofit fontScale="62500" lnSpcReduction="20000"/>
          </a:bodyPr>
          <a:lstStyle/>
          <a:p>
            <a:r>
              <a:rPr lang="cs-CZ" dirty="0"/>
              <a:t>Pozadí bude světle modré</a:t>
            </a:r>
          </a:p>
          <a:p>
            <a:r>
              <a:rPr lang="cs-CZ" dirty="0"/>
              <a:t>Text nadpisů bude modrý na žlutém pozadí</a:t>
            </a:r>
          </a:p>
          <a:p>
            <a:pPr lvl="1"/>
            <a:r>
              <a:rPr lang="cs-CZ" dirty="0"/>
              <a:t>Nadpisy </a:t>
            </a:r>
            <a:r>
              <a:rPr lang="en-GB" dirty="0"/>
              <a:t>&lt;</a:t>
            </a:r>
            <a:r>
              <a:rPr lang="cs-CZ" dirty="0"/>
              <a:t>h2</a:t>
            </a:r>
            <a:r>
              <a:rPr lang="en-GB" dirty="0"/>
              <a:t>&gt;</a:t>
            </a:r>
            <a:r>
              <a:rPr lang="cs-CZ" dirty="0"/>
              <a:t> budou odsazeny o 50px od levého okraje stránky</a:t>
            </a:r>
            <a:endParaRPr lang="en-GB" dirty="0"/>
          </a:p>
          <a:p>
            <a:pPr lvl="1"/>
            <a:r>
              <a:rPr lang="cs-CZ" dirty="0"/>
              <a:t>Horizontální mezera </a:t>
            </a:r>
            <a:r>
              <a:rPr lang="en-GB" dirty="0"/>
              <a:t>pod </a:t>
            </a:r>
            <a:r>
              <a:rPr lang="en-GB" dirty="0" err="1"/>
              <a:t>nadpisy</a:t>
            </a:r>
            <a:r>
              <a:rPr lang="en-GB" dirty="0"/>
              <a:t> </a:t>
            </a:r>
            <a:r>
              <a:rPr lang="cs-CZ" dirty="0"/>
              <a:t>bude 30px</a:t>
            </a:r>
          </a:p>
          <a:p>
            <a:r>
              <a:rPr lang="cs-CZ" dirty="0"/>
              <a:t>Obrázky budou mít šířku nastavenu na 35 </a:t>
            </a:r>
            <a:r>
              <a:rPr lang="en-GB" dirty="0"/>
              <a:t>% </a:t>
            </a:r>
            <a:r>
              <a:rPr lang="cs-CZ" dirty="0"/>
              <a:t>šířky stránky</a:t>
            </a:r>
          </a:p>
          <a:p>
            <a:pPr lvl="1"/>
            <a:r>
              <a:rPr lang="cs-CZ" dirty="0"/>
              <a:t>Budou zobrazeny vedle sebe</a:t>
            </a:r>
            <a:r>
              <a:rPr lang="en-GB" dirty="0"/>
              <a:t> s </a:t>
            </a:r>
            <a:r>
              <a:rPr lang="en-GB" dirty="0" err="1"/>
              <a:t>mezerou</a:t>
            </a:r>
            <a:r>
              <a:rPr lang="en-GB" dirty="0"/>
              <a:t> 10 % </a:t>
            </a:r>
            <a:r>
              <a:rPr lang="cs-CZ" dirty="0"/>
              <a:t>šířky stránky</a:t>
            </a:r>
          </a:p>
          <a:p>
            <a:r>
              <a:rPr lang="cs-CZ" dirty="0"/>
              <a:t>Navštívený odkaz bude mít zelenou barvu</a:t>
            </a:r>
          </a:p>
          <a:p>
            <a:r>
              <a:rPr lang="cs-CZ" dirty="0" err="1"/>
              <a:t>Šířk</a:t>
            </a:r>
            <a:r>
              <a:rPr lang="en-GB" dirty="0"/>
              <a:t>u</a:t>
            </a:r>
            <a:r>
              <a:rPr lang="cs-CZ" dirty="0"/>
              <a:t> odstavce </a:t>
            </a:r>
            <a:r>
              <a:rPr lang="en-GB" dirty="0" err="1"/>
              <a:t>nastavte</a:t>
            </a:r>
            <a:r>
              <a:rPr lang="en-GB" dirty="0"/>
              <a:t> </a:t>
            </a:r>
            <a:r>
              <a:rPr lang="en-GB" dirty="0" err="1"/>
              <a:t>na</a:t>
            </a:r>
            <a:r>
              <a:rPr lang="cs-CZ" dirty="0"/>
              <a:t> </a:t>
            </a:r>
            <a:r>
              <a:rPr lang="en-GB" dirty="0"/>
              <a:t>2</a:t>
            </a:r>
            <a:r>
              <a:rPr lang="cs-CZ" dirty="0"/>
              <a:t>5 </a:t>
            </a:r>
            <a:r>
              <a:rPr lang="en-GB" dirty="0"/>
              <a:t>%</a:t>
            </a:r>
            <a:r>
              <a:rPr lang="cs-CZ" dirty="0"/>
              <a:t> stránky</a:t>
            </a:r>
            <a:endParaRPr lang="en-GB" dirty="0"/>
          </a:p>
          <a:p>
            <a:pPr lvl="1"/>
            <a:r>
              <a:rPr lang="en-GB" dirty="0"/>
              <a:t>Text </a:t>
            </a:r>
            <a:r>
              <a:rPr lang="en-GB" dirty="0" err="1"/>
              <a:t>bude</a:t>
            </a:r>
            <a:r>
              <a:rPr lang="en-GB" dirty="0"/>
              <a:t> </a:t>
            </a:r>
            <a:r>
              <a:rPr lang="en-GB" dirty="0" err="1"/>
              <a:t>zarovnan</a:t>
            </a:r>
            <a:r>
              <a:rPr lang="cs-CZ" dirty="0"/>
              <a:t>ý do bloku </a:t>
            </a:r>
          </a:p>
          <a:p>
            <a:pPr lvl="1"/>
            <a:r>
              <a:rPr lang="cs-CZ" dirty="0"/>
              <a:t>Všechny tři odstavce zobrazte vedle sebe</a:t>
            </a:r>
          </a:p>
          <a:p>
            <a:pPr lvl="1"/>
            <a:r>
              <a:rPr lang="cs-CZ" dirty="0"/>
              <a:t>První odstavec bude psán červeně, poslední fialově</a:t>
            </a:r>
            <a:endParaRPr lang="en-GB" dirty="0"/>
          </a:p>
          <a:p>
            <a:pPr lvl="1"/>
            <a:r>
              <a:rPr lang="en-GB" dirty="0" err="1"/>
              <a:t>Odstavce</a:t>
            </a:r>
            <a:r>
              <a:rPr lang="en-GB" dirty="0"/>
              <a:t> </a:t>
            </a:r>
            <a:r>
              <a:rPr lang="en-GB" dirty="0" err="1"/>
              <a:t>zarovnejte</a:t>
            </a:r>
            <a:r>
              <a:rPr lang="en-GB" dirty="0"/>
              <a:t> </a:t>
            </a:r>
            <a:r>
              <a:rPr lang="cs-CZ" dirty="0"/>
              <a:t>na</a:t>
            </a:r>
            <a:r>
              <a:rPr lang="en-GB" dirty="0"/>
              <a:t> </a:t>
            </a:r>
            <a:r>
              <a:rPr lang="en-GB" dirty="0" err="1"/>
              <a:t>st</a:t>
            </a:r>
            <a:r>
              <a:rPr lang="cs-CZ" dirty="0" err="1"/>
              <a:t>řed</a:t>
            </a:r>
            <a:r>
              <a:rPr lang="cs-CZ" dirty="0"/>
              <a:t> stránky (horizontálně)</a:t>
            </a:r>
          </a:p>
          <a:p>
            <a:pPr lvl="1"/>
            <a:r>
              <a:rPr lang="cs-CZ" dirty="0"/>
              <a:t>Slovo označené pomocí </a:t>
            </a:r>
            <a:r>
              <a:rPr lang="en-GB" dirty="0"/>
              <a:t>&lt;span&gt;</a:t>
            </a:r>
            <a:r>
              <a:rPr lang="cs-CZ" dirty="0"/>
              <a:t> v </a:t>
            </a:r>
            <a:r>
              <a:rPr lang="cs-CZ" dirty="0" err="1"/>
              <a:t>pr</a:t>
            </a:r>
            <a:r>
              <a:rPr lang="en-GB" dirty="0" err="1"/>
              <a:t>vn</a:t>
            </a:r>
            <a:r>
              <a:rPr lang="cs-CZ" dirty="0" err="1"/>
              <a:t>ím</a:t>
            </a:r>
            <a:r>
              <a:rPr lang="cs-CZ" dirty="0"/>
              <a:t> odstavci bude zvýrazněno tučně, v </a:t>
            </a:r>
            <a:r>
              <a:rPr lang="en-GB" dirty="0" err="1"/>
              <a:t>ostatn</a:t>
            </a:r>
            <a:r>
              <a:rPr lang="cs-CZ" dirty="0" err="1"/>
              <a:t>ích</a:t>
            </a:r>
            <a:r>
              <a:rPr lang="cs-CZ" dirty="0"/>
              <a:t> odstavcích kurzívou</a:t>
            </a:r>
          </a:p>
          <a:p>
            <a:r>
              <a:rPr lang="cs-CZ" dirty="0"/>
              <a:t>BONUS: Vytvořte nákupní seznam (tagy </a:t>
            </a:r>
            <a:r>
              <a:rPr lang="en-GB" dirty="0"/>
              <a:t>&lt;</a:t>
            </a:r>
            <a:r>
              <a:rPr lang="en-GB" dirty="0" err="1"/>
              <a:t>ul</a:t>
            </a:r>
            <a:r>
              <a:rPr lang="en-GB" dirty="0"/>
              <a:t>&gt; a &lt;li&gt;)</a:t>
            </a:r>
          </a:p>
          <a:p>
            <a:pPr lvl="1"/>
            <a:r>
              <a:rPr lang="en-GB" dirty="0" err="1"/>
              <a:t>Pomoc</a:t>
            </a:r>
            <a:r>
              <a:rPr lang="cs-CZ" dirty="0"/>
              <a:t>í CSS dosáhněte toho, aby každá sudá položka měla šedé pozadí</a:t>
            </a:r>
          </a:p>
          <a:p>
            <a:pPr lvl="2"/>
            <a:r>
              <a:rPr lang="cs-CZ" dirty="0"/>
              <a:t>Můžete si pojmenovávat elementy (použít atribut </a:t>
            </a:r>
            <a:r>
              <a:rPr lang="cs-CZ" dirty="0" err="1"/>
              <a:t>class</a:t>
            </a:r>
            <a:r>
              <a:rPr lang="cs-CZ" dirty="0"/>
              <a:t>, případně id) </a:t>
            </a:r>
          </a:p>
        </p:txBody>
      </p:sp>
    </p:spTree>
    <p:extLst>
      <p:ext uri="{BB962C8B-B14F-4D97-AF65-F5344CB8AC3E}">
        <p14:creationId xmlns:p14="http://schemas.microsoft.com/office/powerpoint/2010/main" val="18510362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85800" y="1241326"/>
            <a:ext cx="7772400" cy="1971650"/>
          </a:xfrm>
        </p:spPr>
        <p:txBody>
          <a:bodyPr/>
          <a:lstStyle/>
          <a:p>
            <a:r>
              <a:rPr lang="cs-CZ" dirty="0"/>
              <a:t>Cvičení 8 – Formuláře</a:t>
            </a:r>
            <a:r>
              <a:rPr lang="en-GB" dirty="0"/>
              <a:t> a</a:t>
            </a:r>
            <a:r>
              <a:rPr lang="cs-CZ" dirty="0"/>
              <a:t> </a:t>
            </a:r>
            <a:r>
              <a:rPr lang="cs-CZ" dirty="0" err="1"/>
              <a:t>JavaScript</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3587" y="2996952"/>
            <a:ext cx="4210661" cy="3213577"/>
          </a:xfrm>
          <a:prstGeom prst="rect">
            <a:avLst/>
          </a:prstGeom>
        </p:spPr>
      </p:pic>
    </p:spTree>
    <p:extLst>
      <p:ext uri="{BB962C8B-B14F-4D97-AF65-F5344CB8AC3E}">
        <p14:creationId xmlns:p14="http://schemas.microsoft.com/office/powerpoint/2010/main" val="11998986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Html</a:t>
            </a:r>
            <a:r>
              <a:rPr lang="cs-CZ" dirty="0"/>
              <a:t> formuláře</a:t>
            </a:r>
          </a:p>
        </p:txBody>
      </p:sp>
      <p:sp>
        <p:nvSpPr>
          <p:cNvPr id="3" name="Zástupný symbol pro obsah 2"/>
          <p:cNvSpPr>
            <a:spLocks noGrp="1"/>
          </p:cNvSpPr>
          <p:nvPr>
            <p:ph idx="1"/>
          </p:nvPr>
        </p:nvSpPr>
        <p:spPr/>
        <p:txBody>
          <a:bodyPr>
            <a:normAutofit/>
          </a:bodyPr>
          <a:lstStyle/>
          <a:p>
            <a:r>
              <a:rPr lang="cs-CZ" dirty="0">
                <a:hlinkClick r:id="rId2"/>
              </a:rPr>
              <a:t>http://www.w3schools.com/html/html_forms.asp</a:t>
            </a:r>
            <a:endParaRPr lang="cs-CZ" dirty="0"/>
          </a:p>
          <a:p>
            <a:r>
              <a:rPr lang="cs-CZ" dirty="0"/>
              <a:t>Vytvořte stránku, kde uživatel bude zadávat své jméno, příjmení, zvolí své pohlaví, a zadá email a heslo (2x)</a:t>
            </a:r>
          </a:p>
        </p:txBody>
      </p:sp>
    </p:spTree>
    <p:extLst>
      <p:ext uri="{BB962C8B-B14F-4D97-AF65-F5344CB8AC3E}">
        <p14:creationId xmlns:p14="http://schemas.microsoft.com/office/powerpoint/2010/main" val="14331948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JavaScript</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a:hlinkClick r:id="rId2"/>
              </a:rPr>
              <a:t>http://www.w3schools.com/html/html_scripts.asp</a:t>
            </a:r>
            <a:endParaRPr lang="cs-CZ" dirty="0"/>
          </a:p>
          <a:p>
            <a:r>
              <a:rPr lang="cs-CZ" dirty="0"/>
              <a:t>Pomocí </a:t>
            </a:r>
            <a:r>
              <a:rPr lang="cs-CZ" dirty="0" err="1"/>
              <a:t>JavaScriptu</a:t>
            </a:r>
            <a:r>
              <a:rPr lang="cs-CZ" dirty="0"/>
              <a:t> ověřte následující</a:t>
            </a:r>
          </a:p>
          <a:p>
            <a:pPr lvl="1"/>
            <a:r>
              <a:rPr lang="cs-CZ" dirty="0"/>
              <a:t>Jméno a příjmení je vyplněno (je zde alespoň jeden znak)</a:t>
            </a:r>
          </a:p>
          <a:p>
            <a:pPr lvl="1"/>
            <a:r>
              <a:rPr lang="cs-CZ" dirty="0"/>
              <a:t>Email má standardní podobu</a:t>
            </a:r>
            <a:endParaRPr lang="en-GB" dirty="0"/>
          </a:p>
          <a:p>
            <a:pPr lvl="1"/>
            <a:r>
              <a:rPr lang="en-GB" dirty="0" err="1"/>
              <a:t>Heslo</a:t>
            </a:r>
            <a:r>
              <a:rPr lang="en-GB" dirty="0"/>
              <a:t> m</a:t>
            </a:r>
            <a:r>
              <a:rPr lang="cs-CZ" dirty="0"/>
              <a:t>á alespoň 8 znaků</a:t>
            </a:r>
          </a:p>
          <a:p>
            <a:pPr lvl="1"/>
            <a:r>
              <a:rPr lang="cs-CZ" dirty="0"/>
              <a:t>Zopakované heslo je stejné jako původní</a:t>
            </a:r>
          </a:p>
          <a:p>
            <a:r>
              <a:rPr lang="cs-CZ" dirty="0"/>
              <a:t>Dávejte průběžně uživateli zpětnou vazbu o korektním vyplnění</a:t>
            </a:r>
          </a:p>
          <a:p>
            <a:r>
              <a:rPr lang="cs-CZ" dirty="0"/>
              <a:t>Po kliknutí na tlačítko odeslat vypište hlášku „</a:t>
            </a:r>
            <a:r>
              <a:rPr lang="en-GB" dirty="0"/>
              <a:t>&lt;</a:t>
            </a:r>
            <a:r>
              <a:rPr lang="cs-CZ" dirty="0"/>
              <a:t>pan/paní</a:t>
            </a:r>
            <a:r>
              <a:rPr lang="en-GB" dirty="0"/>
              <a:t>&gt;</a:t>
            </a:r>
            <a:r>
              <a:rPr lang="cs-CZ" dirty="0"/>
              <a:t> </a:t>
            </a:r>
            <a:r>
              <a:rPr lang="en-GB" dirty="0"/>
              <a:t>&lt;</a:t>
            </a:r>
            <a:r>
              <a:rPr lang="cs-CZ" dirty="0"/>
              <a:t>jméno</a:t>
            </a:r>
            <a:r>
              <a:rPr lang="en-GB" dirty="0"/>
              <a:t>&gt;</a:t>
            </a:r>
            <a:r>
              <a:rPr lang="cs-CZ" dirty="0"/>
              <a:t> zaregistrován.“</a:t>
            </a:r>
            <a:r>
              <a:rPr lang="en-GB" dirty="0"/>
              <a:t> </a:t>
            </a:r>
            <a:r>
              <a:rPr lang="en-GB" dirty="0" err="1"/>
              <a:t>nebo</a:t>
            </a:r>
            <a:r>
              <a:rPr lang="en-GB" dirty="0"/>
              <a:t> “</a:t>
            </a:r>
            <a:r>
              <a:rPr lang="cs-CZ" dirty="0"/>
              <a:t>Údaje nebyly vyplněny korektně.</a:t>
            </a:r>
            <a:r>
              <a:rPr lang="en-GB" dirty="0"/>
              <a:t>”</a:t>
            </a:r>
            <a:endParaRPr lang="cs-CZ" dirty="0"/>
          </a:p>
          <a:p>
            <a:r>
              <a:rPr lang="cs-CZ" dirty="0"/>
              <a:t>BONUS: Vytvořte stejnou stránku pomocí knihovny </a:t>
            </a:r>
            <a:r>
              <a:rPr lang="cs-CZ" dirty="0" err="1"/>
              <a:t>JQuery</a:t>
            </a:r>
            <a:endParaRPr lang="cs-CZ" dirty="0"/>
          </a:p>
          <a:p>
            <a:endParaRPr lang="cs-CZ" dirty="0"/>
          </a:p>
        </p:txBody>
      </p:sp>
    </p:spTree>
    <p:extLst>
      <p:ext uri="{BB962C8B-B14F-4D97-AF65-F5344CB8AC3E}">
        <p14:creationId xmlns:p14="http://schemas.microsoft.com/office/powerpoint/2010/main" val="5357928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85800" y="1241326"/>
            <a:ext cx="7772400" cy="1971650"/>
          </a:xfrm>
        </p:spPr>
        <p:txBody>
          <a:bodyPr/>
          <a:lstStyle/>
          <a:p>
            <a:r>
              <a:rPr lang="cs-CZ" dirty="0"/>
              <a:t>Cvičení 9 – IP adresace a VPN</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992" y="3140968"/>
            <a:ext cx="4716016" cy="3139874"/>
          </a:xfrm>
          <a:prstGeom prst="rect">
            <a:avLst/>
          </a:prstGeom>
        </p:spPr>
      </p:pic>
    </p:spTree>
    <p:extLst>
      <p:ext uri="{BB962C8B-B14F-4D97-AF65-F5344CB8AC3E}">
        <p14:creationId xmlns:p14="http://schemas.microsoft.com/office/powerpoint/2010/main" val="3326999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IP adresace (1)</a:t>
            </a:r>
          </a:p>
        </p:txBody>
      </p:sp>
      <p:sp>
        <p:nvSpPr>
          <p:cNvPr id="4" name="Zástupný symbol pro obsah 3"/>
          <p:cNvSpPr>
            <a:spLocks noGrp="1"/>
          </p:cNvSpPr>
          <p:nvPr>
            <p:ph idx="1"/>
          </p:nvPr>
        </p:nvSpPr>
        <p:spPr/>
        <p:txBody>
          <a:bodyPr>
            <a:normAutofit fontScale="70000" lnSpcReduction="20000"/>
          </a:bodyPr>
          <a:lstStyle/>
          <a:p>
            <a:r>
              <a:rPr lang="cs-CZ" dirty="0"/>
              <a:t>IPv4 - 32 bitová adresa</a:t>
            </a:r>
          </a:p>
          <a:p>
            <a:r>
              <a:rPr lang="cs-CZ" dirty="0"/>
              <a:t>Maska sítě</a:t>
            </a:r>
          </a:p>
          <a:p>
            <a:pPr lvl="1"/>
            <a:r>
              <a:rPr lang="cs-CZ" dirty="0"/>
              <a:t>Jedničky jsou adresa sítě a podsítě, nuly adresa</a:t>
            </a:r>
          </a:p>
          <a:p>
            <a:pPr lvl="1"/>
            <a:r>
              <a:rPr lang="cs-CZ" dirty="0"/>
              <a:t>Alternativně se počet bitů masky udává za lomítkem</a:t>
            </a:r>
          </a:p>
          <a:p>
            <a:r>
              <a:rPr lang="cs-CZ" dirty="0"/>
              <a:t>Úkol 1:</a:t>
            </a:r>
          </a:p>
          <a:p>
            <a:pPr lvl="1"/>
            <a:r>
              <a:rPr lang="cs-CZ" dirty="0"/>
              <a:t>IP adresa síťového rozhraní a maska sítě je dána zápisem 192.168.68.233/20.</a:t>
            </a:r>
          </a:p>
          <a:p>
            <a:pPr lvl="1"/>
            <a:r>
              <a:rPr lang="cs-CZ" dirty="0"/>
              <a:t>Určete číslo sítě</a:t>
            </a:r>
          </a:p>
          <a:p>
            <a:r>
              <a:rPr lang="cs-CZ" dirty="0"/>
              <a:t>Úkol 2:</a:t>
            </a:r>
          </a:p>
          <a:p>
            <a:pPr lvl="1"/>
            <a:r>
              <a:rPr lang="cs-CZ" dirty="0"/>
              <a:t>Zjistěte, jaké IP adresy lze využít pro počítače v podsíti 192.168.64.0/20</a:t>
            </a:r>
          </a:p>
          <a:p>
            <a:r>
              <a:rPr lang="cs-CZ" dirty="0"/>
              <a:t>Úkol 3:</a:t>
            </a:r>
          </a:p>
          <a:p>
            <a:pPr lvl="1"/>
            <a:r>
              <a:rPr lang="cs-CZ" dirty="0"/>
              <a:t>Co je špatně se Sandrou </a:t>
            </a:r>
            <a:r>
              <a:rPr lang="cs-CZ" dirty="0" err="1"/>
              <a:t>Bullock</a:t>
            </a:r>
            <a:r>
              <a:rPr lang="cs-CZ" dirty="0"/>
              <a:t>?</a:t>
            </a:r>
          </a:p>
          <a:p>
            <a:pPr lvl="1"/>
            <a:r>
              <a:rPr lang="cs-CZ" dirty="0"/>
              <a:t>https://www.youtube.com/watch?v=uHkRda6w-ik</a:t>
            </a:r>
          </a:p>
        </p:txBody>
      </p:sp>
    </p:spTree>
    <p:extLst>
      <p:ext uri="{BB962C8B-B14F-4D97-AF65-F5344CB8AC3E}">
        <p14:creationId xmlns:p14="http://schemas.microsoft.com/office/powerpoint/2010/main" val="34038255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IP adresace (2)</a:t>
            </a:r>
          </a:p>
        </p:txBody>
      </p:sp>
      <p:sp>
        <p:nvSpPr>
          <p:cNvPr id="3" name="Zástupný symbol pro obsah 2"/>
          <p:cNvSpPr>
            <a:spLocks noGrp="1"/>
          </p:cNvSpPr>
          <p:nvPr>
            <p:ph idx="1"/>
          </p:nvPr>
        </p:nvSpPr>
        <p:spPr/>
        <p:txBody>
          <a:bodyPr/>
          <a:lstStyle/>
          <a:p>
            <a:r>
              <a:rPr lang="cs-CZ" dirty="0"/>
              <a:t>Brána</a:t>
            </a:r>
          </a:p>
          <a:p>
            <a:pPr lvl="1"/>
            <a:r>
              <a:rPr lang="cs-CZ" dirty="0"/>
              <a:t>Vstupní/výstupní bod sítě</a:t>
            </a:r>
          </a:p>
          <a:p>
            <a:pPr lvl="1"/>
            <a:r>
              <a:rPr lang="cs-CZ" dirty="0"/>
              <a:t>Propojuje dvě sítě</a:t>
            </a:r>
          </a:p>
          <a:p>
            <a:r>
              <a:rPr lang="cs-CZ" dirty="0"/>
              <a:t>DNS (</a:t>
            </a:r>
            <a:r>
              <a:rPr lang="cs-CZ" dirty="0" err="1"/>
              <a:t>Domain</a:t>
            </a:r>
            <a:r>
              <a:rPr lang="cs-CZ" dirty="0"/>
              <a:t> </a:t>
            </a:r>
            <a:r>
              <a:rPr lang="cs-CZ" dirty="0" err="1"/>
              <a:t>Name</a:t>
            </a:r>
            <a:r>
              <a:rPr lang="cs-CZ" dirty="0"/>
              <a:t> </a:t>
            </a:r>
            <a:r>
              <a:rPr lang="cs-CZ" dirty="0" err="1"/>
              <a:t>System</a:t>
            </a:r>
            <a:r>
              <a:rPr lang="cs-CZ" dirty="0"/>
              <a:t>)</a:t>
            </a:r>
          </a:p>
          <a:p>
            <a:pPr lvl="1"/>
            <a:r>
              <a:rPr lang="cs-CZ" dirty="0"/>
              <a:t>Převody doménových jmen a IP adres uzlů sítě</a:t>
            </a:r>
          </a:p>
          <a:p>
            <a:r>
              <a:rPr lang="cs-CZ" dirty="0"/>
              <a:t>Základní směrování a přepínání paketů v sítí</a:t>
            </a:r>
          </a:p>
          <a:p>
            <a:pPr lvl="1"/>
            <a:r>
              <a:rPr lang="cs-CZ" dirty="0"/>
              <a:t>Statické, dynamické</a:t>
            </a:r>
          </a:p>
          <a:p>
            <a:pPr lvl="1"/>
            <a:r>
              <a:rPr lang="cs-CZ" dirty="0"/>
              <a:t>Síťová vrstva</a:t>
            </a:r>
          </a:p>
          <a:p>
            <a:endParaRPr lang="cs-CZ" dirty="0"/>
          </a:p>
        </p:txBody>
      </p:sp>
    </p:spTree>
    <p:extLst>
      <p:ext uri="{BB962C8B-B14F-4D97-AF65-F5344CB8AC3E}">
        <p14:creationId xmlns:p14="http://schemas.microsoft.com/office/powerpoint/2010/main" val="2341515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Konfigurace sítě Linux</a:t>
            </a:r>
          </a:p>
        </p:txBody>
      </p:sp>
      <p:sp>
        <p:nvSpPr>
          <p:cNvPr id="3" name="Zástupný symbol pro obsah 2"/>
          <p:cNvSpPr>
            <a:spLocks noGrp="1"/>
          </p:cNvSpPr>
          <p:nvPr>
            <p:ph idx="1"/>
          </p:nvPr>
        </p:nvSpPr>
        <p:spPr/>
        <p:txBody>
          <a:bodyPr/>
          <a:lstStyle/>
          <a:p>
            <a:r>
              <a:rPr lang="cs-CZ" dirty="0"/>
              <a:t>Použijte </a:t>
            </a:r>
            <a:r>
              <a:rPr lang="cs-CZ" dirty="0" err="1"/>
              <a:t>putty</a:t>
            </a:r>
            <a:r>
              <a:rPr lang="cs-CZ" dirty="0"/>
              <a:t> (Linux) a klasický Win7 </a:t>
            </a:r>
            <a:r>
              <a:rPr lang="cs-CZ" dirty="0" err="1"/>
              <a:t>cmd</a:t>
            </a:r>
            <a:endParaRPr lang="cs-CZ" dirty="0"/>
          </a:p>
          <a:p>
            <a:r>
              <a:rPr lang="cs-CZ" dirty="0"/>
              <a:t>Ve Windows zjistěte si svou IP adresu</a:t>
            </a:r>
          </a:p>
          <a:p>
            <a:r>
              <a:rPr lang="cs-CZ" dirty="0"/>
              <a:t>Prověřte funkčnost spojení na google.com</a:t>
            </a:r>
          </a:p>
          <a:p>
            <a:r>
              <a:rPr lang="cs-CZ" dirty="0"/>
              <a:t>Zjistěte, jakým způsobem jsou směrována data ke </a:t>
            </a:r>
            <a:r>
              <a:rPr lang="cs-CZ" dirty="0" err="1"/>
              <a:t>google</a:t>
            </a:r>
            <a:r>
              <a:rPr lang="cs-CZ" dirty="0"/>
              <a:t>-public-</a:t>
            </a:r>
            <a:r>
              <a:rPr lang="cs-CZ" dirty="0" err="1"/>
              <a:t>dns</a:t>
            </a:r>
            <a:r>
              <a:rPr lang="cs-CZ" dirty="0"/>
              <a:t> (8.8.8.8)</a:t>
            </a:r>
          </a:p>
        </p:txBody>
      </p:sp>
    </p:spTree>
    <p:extLst>
      <p:ext uri="{BB962C8B-B14F-4D97-AF65-F5344CB8AC3E}">
        <p14:creationId xmlns:p14="http://schemas.microsoft.com/office/powerpoint/2010/main" val="26812133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VPN MUNI</a:t>
            </a:r>
          </a:p>
        </p:txBody>
      </p:sp>
      <p:sp>
        <p:nvSpPr>
          <p:cNvPr id="3" name="Zástupný symbol pro obsah 2"/>
          <p:cNvSpPr>
            <a:spLocks noGrp="1"/>
          </p:cNvSpPr>
          <p:nvPr>
            <p:ph idx="1"/>
          </p:nvPr>
        </p:nvSpPr>
        <p:spPr/>
        <p:txBody>
          <a:bodyPr/>
          <a:lstStyle/>
          <a:p>
            <a:r>
              <a:rPr lang="cs-CZ" dirty="0">
                <a:hlinkClick r:id="rId2"/>
              </a:rPr>
              <a:t>https://www.ics.muni.cz/cs/katalog-sluzeb/sitove-sluzby/vpn</a:t>
            </a:r>
            <a:endParaRPr lang="cs-CZ" dirty="0"/>
          </a:p>
          <a:p>
            <a:r>
              <a:rPr lang="cs-CZ" dirty="0"/>
              <a:t>Přístup do univerzitní sítě z počítače mimo síť</a:t>
            </a:r>
          </a:p>
          <a:p>
            <a:r>
              <a:rPr lang="cs-CZ" dirty="0"/>
              <a:t>Využívání služeb, které jsou dostupné pouze z univerzitní sítě</a:t>
            </a:r>
          </a:p>
          <a:p>
            <a:pPr lvl="1"/>
            <a:r>
              <a:rPr lang="cs-CZ" dirty="0"/>
              <a:t>Přístup k placeným informačním zdrojům MU</a:t>
            </a:r>
          </a:p>
          <a:p>
            <a:endParaRPr lang="cs-CZ" dirty="0"/>
          </a:p>
        </p:txBody>
      </p:sp>
    </p:spTree>
    <p:extLst>
      <p:ext uri="{BB962C8B-B14F-4D97-AF65-F5344CB8AC3E}">
        <p14:creationId xmlns:p14="http://schemas.microsoft.com/office/powerpoint/2010/main" val="548118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VirtualBox</a:t>
            </a:r>
            <a:r>
              <a:rPr lang="cs-CZ" dirty="0"/>
              <a:t> instalace</a:t>
            </a:r>
          </a:p>
        </p:txBody>
      </p:sp>
      <p:sp>
        <p:nvSpPr>
          <p:cNvPr id="3" name="Zástupný symbol pro obsah 2"/>
          <p:cNvSpPr>
            <a:spLocks noGrp="1"/>
          </p:cNvSpPr>
          <p:nvPr>
            <p:ph idx="1"/>
          </p:nvPr>
        </p:nvSpPr>
        <p:spPr/>
        <p:txBody>
          <a:bodyPr>
            <a:normAutofit fontScale="92500" lnSpcReduction="20000"/>
          </a:bodyPr>
          <a:lstStyle/>
          <a:p>
            <a:r>
              <a:rPr lang="cs-CZ" dirty="0"/>
              <a:t>Na fakultě</a:t>
            </a:r>
          </a:p>
          <a:p>
            <a:pPr lvl="1"/>
            <a:r>
              <a:rPr lang="cs-CZ" dirty="0"/>
              <a:t>Instalována verze </a:t>
            </a:r>
            <a:r>
              <a:rPr lang="cs-CZ" b="1" dirty="0">
                <a:highlight>
                  <a:srgbClr val="FF0000"/>
                </a:highlight>
              </a:rPr>
              <a:t>5.0.4</a:t>
            </a:r>
          </a:p>
          <a:p>
            <a:pPr lvl="1"/>
            <a:r>
              <a:rPr lang="cs-CZ" dirty="0"/>
              <a:t>Změnit v Soubor -</a:t>
            </a:r>
            <a:r>
              <a:rPr lang="en-US" dirty="0"/>
              <a:t>&gt; </a:t>
            </a:r>
            <a:r>
              <a:rPr lang="cs-CZ" dirty="0"/>
              <a:t>Předvolby -</a:t>
            </a:r>
            <a:r>
              <a:rPr lang="en-US" dirty="0"/>
              <a:t>&gt; </a:t>
            </a:r>
            <a:r>
              <a:rPr lang="cs-CZ" dirty="0"/>
              <a:t>Výchozí složka</a:t>
            </a:r>
          </a:p>
          <a:p>
            <a:pPr lvl="2"/>
            <a:r>
              <a:rPr lang="cs-CZ" dirty="0"/>
              <a:t>C:</a:t>
            </a:r>
            <a:r>
              <a:rPr lang="en-US" dirty="0"/>
              <a:t>\temp\&lt;</a:t>
            </a:r>
            <a:r>
              <a:rPr lang="en-US" dirty="0" err="1"/>
              <a:t>vas_login</a:t>
            </a:r>
            <a:r>
              <a:rPr lang="en-US" dirty="0"/>
              <a:t>&gt;</a:t>
            </a:r>
            <a:endParaRPr lang="cs-CZ" dirty="0"/>
          </a:p>
          <a:p>
            <a:pPr lvl="1"/>
            <a:r>
              <a:rPr lang="cs-CZ" dirty="0"/>
              <a:t>Budete používat stále stejný počítač</a:t>
            </a:r>
          </a:p>
          <a:p>
            <a:pPr lvl="1"/>
            <a:r>
              <a:rPr lang="cs-CZ" dirty="0"/>
              <a:t>Operační paměť nastavte na 4 GB</a:t>
            </a:r>
          </a:p>
          <a:p>
            <a:pPr lvl="1"/>
            <a:r>
              <a:rPr lang="cs-CZ" dirty="0"/>
              <a:t>Při vytváření zvolte dynamickou velikost disku s limitem 15 GB</a:t>
            </a:r>
          </a:p>
          <a:p>
            <a:r>
              <a:rPr lang="cs-CZ" dirty="0"/>
              <a:t>Doma</a:t>
            </a:r>
          </a:p>
          <a:p>
            <a:pPr lvl="1"/>
            <a:r>
              <a:rPr lang="cs-CZ" dirty="0"/>
              <a:t>http://www.virtualnipc.cz/oracle-vm-virtualbox-1-stazeni-a-instalace-2088</a:t>
            </a:r>
          </a:p>
          <a:p>
            <a:endParaRPr lang="cs-CZ" dirty="0"/>
          </a:p>
        </p:txBody>
      </p:sp>
    </p:spTree>
    <p:extLst>
      <p:ext uri="{BB962C8B-B14F-4D97-AF65-F5344CB8AC3E}">
        <p14:creationId xmlns:p14="http://schemas.microsoft.com/office/powerpoint/2010/main" val="37125518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Připojení k VPN z Linuxu</a:t>
            </a:r>
          </a:p>
        </p:txBody>
      </p:sp>
      <p:sp>
        <p:nvSpPr>
          <p:cNvPr id="3" name="Zástupný symbol pro obsah 2"/>
          <p:cNvSpPr>
            <a:spLocks noGrp="1"/>
          </p:cNvSpPr>
          <p:nvPr>
            <p:ph idx="1"/>
          </p:nvPr>
        </p:nvSpPr>
        <p:spPr/>
        <p:txBody>
          <a:bodyPr/>
          <a:lstStyle/>
          <a:p>
            <a:r>
              <a:rPr lang="cs-CZ" dirty="0"/>
              <a:t>Naistalujte </a:t>
            </a:r>
            <a:r>
              <a:rPr lang="cs-CZ" dirty="0" err="1"/>
              <a:t>OpenVPN</a:t>
            </a:r>
            <a:endParaRPr lang="cs-CZ" dirty="0"/>
          </a:p>
          <a:p>
            <a:pPr lvl="1"/>
            <a:r>
              <a:rPr lang="cs-CZ" dirty="0" err="1"/>
              <a:t>sudo</a:t>
            </a:r>
            <a:r>
              <a:rPr lang="cs-CZ" dirty="0"/>
              <a:t> </a:t>
            </a:r>
            <a:r>
              <a:rPr lang="cs-CZ" dirty="0" err="1"/>
              <a:t>apt-get</a:t>
            </a:r>
            <a:r>
              <a:rPr lang="cs-CZ" dirty="0"/>
              <a:t> </a:t>
            </a:r>
            <a:r>
              <a:rPr lang="cs-CZ" dirty="0" err="1"/>
              <a:t>install</a:t>
            </a:r>
            <a:r>
              <a:rPr lang="cs-CZ" dirty="0"/>
              <a:t> </a:t>
            </a:r>
            <a:r>
              <a:rPr lang="cs-CZ" dirty="0" err="1"/>
              <a:t>openvpn</a:t>
            </a:r>
            <a:endParaRPr lang="cs-CZ" dirty="0"/>
          </a:p>
          <a:p>
            <a:r>
              <a:rPr lang="cs-CZ" dirty="0">
                <a:hlinkClick r:id="rId3"/>
              </a:rPr>
              <a:t>http://wiki.ics.muni.cz/vpn/navody/linux</a:t>
            </a:r>
            <a:endParaRPr lang="cs-CZ" dirty="0"/>
          </a:p>
          <a:p>
            <a:r>
              <a:rPr lang="cs-CZ" dirty="0"/>
              <a:t>Zjistěte jakým způsobem cestují data nyní</a:t>
            </a:r>
          </a:p>
          <a:p>
            <a:r>
              <a:rPr lang="cs-CZ" dirty="0"/>
              <a:t>Domácí úkol:</a:t>
            </a:r>
          </a:p>
          <a:p>
            <a:pPr lvl="1"/>
            <a:r>
              <a:rPr lang="cs-CZ" dirty="0"/>
              <a:t>Kde opouštějí síť MUNI?</a:t>
            </a:r>
          </a:p>
        </p:txBody>
      </p:sp>
    </p:spTree>
    <p:extLst>
      <p:ext uri="{BB962C8B-B14F-4D97-AF65-F5344CB8AC3E}">
        <p14:creationId xmlns:p14="http://schemas.microsoft.com/office/powerpoint/2010/main" val="12520179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85800" y="1268760"/>
            <a:ext cx="7772400" cy="1971650"/>
          </a:xfrm>
        </p:spPr>
        <p:txBody>
          <a:bodyPr/>
          <a:lstStyle/>
          <a:p>
            <a:r>
              <a:rPr lang="cs-CZ" dirty="0"/>
              <a:t>Cvičení 10 – PHP</a:t>
            </a:r>
          </a:p>
        </p:txBody>
      </p:sp>
    </p:spTree>
    <p:extLst>
      <p:ext uri="{BB962C8B-B14F-4D97-AF65-F5344CB8AC3E}">
        <p14:creationId xmlns:p14="http://schemas.microsoft.com/office/powerpoint/2010/main" val="20599933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Php</a:t>
            </a:r>
            <a:r>
              <a:rPr lang="en-GB" dirty="0"/>
              <a:t> </a:t>
            </a:r>
            <a:r>
              <a:rPr lang="en-GB" dirty="0" err="1"/>
              <a:t>skripty</a:t>
            </a:r>
            <a:endParaRPr lang="cs-CZ" dirty="0"/>
          </a:p>
        </p:txBody>
      </p:sp>
      <p:sp>
        <p:nvSpPr>
          <p:cNvPr id="3" name="Zástupný symbol pro obsah 2"/>
          <p:cNvSpPr>
            <a:spLocks noGrp="1"/>
          </p:cNvSpPr>
          <p:nvPr>
            <p:ph idx="1"/>
          </p:nvPr>
        </p:nvSpPr>
        <p:spPr/>
        <p:txBody>
          <a:bodyPr>
            <a:normAutofit/>
          </a:bodyPr>
          <a:lstStyle/>
          <a:p>
            <a:r>
              <a:rPr lang="en-GB" dirty="0">
                <a:hlinkClick r:id="rId2"/>
              </a:rPr>
              <a:t>http://www.w3schools.com/php/</a:t>
            </a:r>
            <a:endParaRPr lang="en-GB" dirty="0"/>
          </a:p>
          <a:p>
            <a:r>
              <a:rPr lang="cs-CZ" dirty="0">
                <a:hlinkClick r:id="rId3"/>
              </a:rPr>
              <a:t>https://www.fi.muni.cz/tech/unix/php.xhtml</a:t>
            </a:r>
            <a:endParaRPr lang="cs-CZ" dirty="0"/>
          </a:p>
          <a:p>
            <a:endParaRPr lang="en-GB" dirty="0"/>
          </a:p>
          <a:p>
            <a:r>
              <a:rPr lang="cs-CZ" dirty="0"/>
              <a:t>Dle návodu si vytvořte stránku </a:t>
            </a:r>
            <a:r>
              <a:rPr lang="cs-CZ" dirty="0" err="1"/>
              <a:t>time.php</a:t>
            </a:r>
            <a:endParaRPr lang="cs-CZ" dirty="0"/>
          </a:p>
          <a:p>
            <a:pPr lvl="1"/>
            <a:r>
              <a:rPr lang="cs-CZ" dirty="0"/>
              <a:t>Bude vypisovat aktuální datum (den, rok, měsíc) a aktuální čas načtení stránky</a:t>
            </a:r>
            <a:endParaRPr lang="en-GB" dirty="0"/>
          </a:p>
          <a:p>
            <a:pPr lvl="1"/>
            <a:r>
              <a:rPr lang="en-GB" dirty="0"/>
              <a:t>D</a:t>
            </a:r>
            <a:r>
              <a:rPr lang="cs-CZ" dirty="0" err="1"/>
              <a:t>ále</a:t>
            </a:r>
            <a:r>
              <a:rPr lang="cs-CZ" dirty="0"/>
              <a:t> bude ukazovat čas ve dvou odlišných časových zónách</a:t>
            </a:r>
          </a:p>
        </p:txBody>
      </p:sp>
    </p:spTree>
    <p:extLst>
      <p:ext uri="{BB962C8B-B14F-4D97-AF65-F5344CB8AC3E}">
        <p14:creationId xmlns:p14="http://schemas.microsoft.com/office/powerpoint/2010/main" val="12177673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Php</a:t>
            </a:r>
            <a:r>
              <a:rPr lang="cs-CZ" dirty="0"/>
              <a:t> skripty </a:t>
            </a:r>
          </a:p>
        </p:txBody>
      </p:sp>
      <p:sp>
        <p:nvSpPr>
          <p:cNvPr id="3" name="Zástupný symbol pro obsah 2"/>
          <p:cNvSpPr>
            <a:spLocks noGrp="1"/>
          </p:cNvSpPr>
          <p:nvPr>
            <p:ph idx="1"/>
          </p:nvPr>
        </p:nvSpPr>
        <p:spPr/>
        <p:txBody>
          <a:bodyPr/>
          <a:lstStyle/>
          <a:p>
            <a:r>
              <a:rPr lang="cs-CZ" dirty="0"/>
              <a:t>Využijte stránku ze cvičení 8 (s formulářem)</a:t>
            </a:r>
          </a:p>
          <a:p>
            <a:r>
              <a:rPr lang="cs-CZ" dirty="0"/>
              <a:t>Vytvořte jednoduchý </a:t>
            </a:r>
            <a:r>
              <a:rPr lang="cs-CZ" dirty="0" err="1"/>
              <a:t>Php</a:t>
            </a:r>
            <a:r>
              <a:rPr lang="cs-CZ" dirty="0"/>
              <a:t> skript, který bude ukládat data do souboru na serveru (</a:t>
            </a:r>
            <a:r>
              <a:rPr lang="cs-CZ" dirty="0" err="1"/>
              <a:t>Aise</a:t>
            </a:r>
            <a:r>
              <a:rPr lang="cs-CZ" dirty="0"/>
              <a:t>)</a:t>
            </a:r>
          </a:p>
          <a:p>
            <a:pPr lvl="1"/>
            <a:r>
              <a:rPr lang="cs-CZ" dirty="0"/>
              <a:t>Jméno, pohlaví, email, heslo</a:t>
            </a:r>
          </a:p>
          <a:p>
            <a:pPr lvl="1"/>
            <a:r>
              <a:rPr lang="cs-CZ" dirty="0"/>
              <a:t>Heslo by nemělo být uloženo jako </a:t>
            </a:r>
            <a:r>
              <a:rPr lang="en-GB" dirty="0"/>
              <a:t>t</a:t>
            </a:r>
            <a:r>
              <a:rPr lang="cs-CZ" dirty="0" err="1"/>
              <a:t>ext</a:t>
            </a:r>
            <a:r>
              <a:rPr lang="cs-CZ" dirty="0"/>
              <a:t>, ale sofistikovaněji</a:t>
            </a:r>
            <a:r>
              <a:rPr lang="en-GB" dirty="0"/>
              <a:t> </a:t>
            </a:r>
            <a:r>
              <a:rPr lang="cs-CZ" dirty="0"/>
              <a:t>;-)</a:t>
            </a:r>
          </a:p>
        </p:txBody>
      </p:sp>
    </p:spTree>
    <p:extLst>
      <p:ext uri="{BB962C8B-B14F-4D97-AF65-F5344CB8AC3E}">
        <p14:creationId xmlns:p14="http://schemas.microsoft.com/office/powerpoint/2010/main" val="11153531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85800" y="1124744"/>
            <a:ext cx="7772400" cy="1971650"/>
          </a:xfrm>
        </p:spPr>
        <p:txBody>
          <a:bodyPr/>
          <a:lstStyle/>
          <a:p>
            <a:r>
              <a:rPr lang="cs-CZ" dirty="0"/>
              <a:t>Cvičení 11 – SMTP a Telnet</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054" y="3140968"/>
            <a:ext cx="4135891" cy="3104676"/>
          </a:xfrm>
          <a:prstGeom prst="rect">
            <a:avLst/>
          </a:prstGeom>
        </p:spPr>
      </p:pic>
    </p:spTree>
    <p:extLst>
      <p:ext uri="{BB962C8B-B14F-4D97-AF65-F5344CB8AC3E}">
        <p14:creationId xmlns:p14="http://schemas.microsoft.com/office/powerpoint/2010/main" val="2280894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SMTP</a:t>
            </a:r>
            <a:endParaRPr lang="en-GB" dirty="0"/>
          </a:p>
        </p:txBody>
      </p:sp>
      <p:sp>
        <p:nvSpPr>
          <p:cNvPr id="3" name="Zástupný symbol pro obsah 2"/>
          <p:cNvSpPr>
            <a:spLocks noGrp="1"/>
          </p:cNvSpPr>
          <p:nvPr>
            <p:ph idx="1"/>
          </p:nvPr>
        </p:nvSpPr>
        <p:spPr/>
        <p:txBody>
          <a:bodyPr/>
          <a:lstStyle/>
          <a:p>
            <a:r>
              <a:rPr lang="cs-CZ" dirty="0"/>
              <a:t>Protokol určený pro přenos zpráv elektronické pošty</a:t>
            </a:r>
          </a:p>
          <a:p>
            <a:r>
              <a:rPr lang="cs-CZ" dirty="0"/>
              <a:t>Zajišťuje doručení pošty pomocí přímého spojení mezi odesílatelem a adresátem</a:t>
            </a:r>
          </a:p>
          <a:p>
            <a:r>
              <a:rPr lang="cs-CZ" dirty="0"/>
              <a:t>Zpráva je doručena do tzv. poštovní schránky adresáta, ke které potom může uživatel kdykoli (off-line) přistupovat</a:t>
            </a:r>
          </a:p>
          <a:p>
            <a:pPr lvl="1"/>
            <a:r>
              <a:rPr lang="cs-CZ" dirty="0"/>
              <a:t>Pomocí protokolů POP3 nebo IMAP</a:t>
            </a:r>
          </a:p>
          <a:p>
            <a:endParaRPr lang="cs-CZ" dirty="0"/>
          </a:p>
        </p:txBody>
      </p:sp>
    </p:spTree>
    <p:extLst>
      <p:ext uri="{BB962C8B-B14F-4D97-AF65-F5344CB8AC3E}">
        <p14:creationId xmlns:p14="http://schemas.microsoft.com/office/powerpoint/2010/main" val="18882782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t>
            </a:r>
            <a:r>
              <a:rPr lang="en-GB" dirty="0" err="1"/>
              <a:t>ruhy</a:t>
            </a:r>
            <a:r>
              <a:rPr lang="en-GB" dirty="0"/>
              <a:t> </a:t>
            </a:r>
            <a:r>
              <a:rPr lang="en-GB" dirty="0" err="1"/>
              <a:t>programů</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MUA - Mail User Agent</a:t>
            </a:r>
          </a:p>
          <a:p>
            <a:pPr lvl="1"/>
            <a:r>
              <a:rPr lang="cs-CZ" dirty="0"/>
              <a:t>Poštovní klient, který zpracovává zprávy u uživatele</a:t>
            </a:r>
          </a:p>
          <a:p>
            <a:r>
              <a:rPr lang="cs-CZ" dirty="0"/>
              <a:t>MTA - Mail Transfer Agent</a:t>
            </a:r>
          </a:p>
          <a:p>
            <a:pPr lvl="1"/>
            <a:r>
              <a:rPr lang="cs-CZ" dirty="0"/>
              <a:t>Server, který se stará o doručování zprávy na cílový systém adresáta</a:t>
            </a:r>
          </a:p>
          <a:p>
            <a:pPr lvl="1"/>
            <a:r>
              <a:rPr lang="cs-CZ" dirty="0"/>
              <a:t>Služba Windows / démon</a:t>
            </a:r>
          </a:p>
          <a:p>
            <a:r>
              <a:rPr lang="cs-CZ" dirty="0"/>
              <a:t>MDA - Mail </a:t>
            </a:r>
            <a:r>
              <a:rPr lang="cs-CZ" dirty="0" err="1"/>
              <a:t>Delivery</a:t>
            </a:r>
            <a:r>
              <a:rPr lang="cs-CZ" dirty="0"/>
              <a:t> Agent</a:t>
            </a:r>
          </a:p>
          <a:p>
            <a:pPr lvl="1"/>
            <a:r>
              <a:rPr lang="cs-CZ" dirty="0"/>
              <a:t>Program pro lokální doručování, který umísťuje zprávy do uživatelských schránek, případně je může přímo automaticky zpracovávat</a:t>
            </a:r>
          </a:p>
          <a:p>
            <a:pPr lvl="2"/>
            <a:r>
              <a:rPr lang="cs-CZ" dirty="0"/>
              <a:t>Ukládat přílohy, odpovídat, spouštět různé aplikace pro zpracování apod.</a:t>
            </a:r>
          </a:p>
        </p:txBody>
      </p:sp>
    </p:spTree>
    <p:extLst>
      <p:ext uri="{BB962C8B-B14F-4D97-AF65-F5344CB8AC3E}">
        <p14:creationId xmlns:p14="http://schemas.microsoft.com/office/powerpoint/2010/main" val="29195246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418604"/>
            <a:ext cx="7886700" cy="994172"/>
          </a:xfrm>
        </p:spPr>
        <p:txBody>
          <a:bodyPr/>
          <a:lstStyle/>
          <a:p>
            <a:r>
              <a:rPr lang="cs-CZ" dirty="0"/>
              <a:t>Hlavička zprávy</a:t>
            </a:r>
          </a:p>
        </p:txBody>
      </p:sp>
      <p:sp>
        <p:nvSpPr>
          <p:cNvPr id="3" name="Zástupný symbol pro obsah 2"/>
          <p:cNvSpPr>
            <a:spLocks noGrp="1"/>
          </p:cNvSpPr>
          <p:nvPr>
            <p:ph idx="1"/>
          </p:nvPr>
        </p:nvSpPr>
        <p:spPr>
          <a:xfrm>
            <a:off x="628650" y="1895475"/>
            <a:ext cx="7886700" cy="3905250"/>
          </a:xfrm>
        </p:spPr>
        <p:txBody>
          <a:bodyPr>
            <a:normAutofit fontScale="47500" lnSpcReduction="20000"/>
          </a:bodyPr>
          <a:lstStyle/>
          <a:p>
            <a:pPr marL="0" indent="0">
              <a:buNone/>
            </a:pPr>
            <a:r>
              <a:rPr lang="cs-CZ" dirty="0"/>
              <a:t>Return-</a:t>
            </a:r>
            <a:r>
              <a:rPr lang="cs-CZ" dirty="0" err="1"/>
              <a:t>Path</a:t>
            </a:r>
            <a:r>
              <a:rPr lang="cs-CZ" dirty="0"/>
              <a:t>: </a:t>
            </a:r>
            <a:r>
              <a:rPr lang="cs-CZ" dirty="0">
                <a:hlinkClick r:id="rId3"/>
              </a:rPr>
              <a:t>example_from@dc.edu</a:t>
            </a:r>
            <a:endParaRPr lang="cs-CZ" dirty="0"/>
          </a:p>
          <a:p>
            <a:pPr marL="0" indent="0">
              <a:buNone/>
            </a:pPr>
            <a:r>
              <a:rPr lang="cs-CZ" dirty="0"/>
              <a:t>X-</a:t>
            </a:r>
            <a:r>
              <a:rPr lang="cs-CZ" dirty="0" err="1"/>
              <a:t>SpamCatcher</a:t>
            </a:r>
            <a:r>
              <a:rPr lang="cs-CZ" dirty="0"/>
              <a:t>-</a:t>
            </a:r>
            <a:r>
              <a:rPr lang="cs-CZ" dirty="0" err="1"/>
              <a:t>Score</a:t>
            </a:r>
            <a:r>
              <a:rPr lang="cs-CZ" dirty="0"/>
              <a:t>: 1 [X]</a:t>
            </a:r>
          </a:p>
          <a:p>
            <a:pPr marL="0" indent="0">
              <a:buNone/>
            </a:pPr>
            <a:r>
              <a:rPr lang="cs-CZ" dirty="0" err="1"/>
              <a:t>Received</a:t>
            </a:r>
            <a:r>
              <a:rPr lang="cs-CZ" dirty="0"/>
              <a:t>: </a:t>
            </a:r>
            <a:r>
              <a:rPr lang="cs-CZ" dirty="0" err="1"/>
              <a:t>from</a:t>
            </a:r>
            <a:r>
              <a:rPr lang="cs-CZ" dirty="0"/>
              <a:t> [136.167.40.119] (HELO dc.edu) by fe3.dc.edu (</a:t>
            </a:r>
            <a:r>
              <a:rPr lang="cs-CZ" dirty="0" err="1"/>
              <a:t>CommuniGate</a:t>
            </a:r>
            <a:r>
              <a:rPr lang="cs-CZ" dirty="0"/>
              <a:t> Pro SMTP 4.1.8) </a:t>
            </a:r>
            <a:r>
              <a:rPr lang="cs-CZ" dirty="0" err="1"/>
              <a:t>with</a:t>
            </a:r>
            <a:r>
              <a:rPr lang="cs-CZ" dirty="0"/>
              <a:t> ESMTP-TLS id 61258719 </a:t>
            </a:r>
            <a:r>
              <a:rPr lang="cs-CZ" dirty="0" err="1"/>
              <a:t>for</a:t>
            </a:r>
            <a:r>
              <a:rPr lang="cs-CZ" dirty="0"/>
              <a:t> example_to@mail.dc.edu; Mon, 23 </a:t>
            </a:r>
            <a:r>
              <a:rPr lang="cs-CZ" dirty="0" err="1"/>
              <a:t>Aug</a:t>
            </a:r>
            <a:r>
              <a:rPr lang="cs-CZ" dirty="0"/>
              <a:t> 2004 11:40:10 -0400</a:t>
            </a:r>
          </a:p>
          <a:p>
            <a:pPr marL="0" indent="0">
              <a:buNone/>
            </a:pPr>
            <a:r>
              <a:rPr lang="cs-CZ" dirty="0" err="1"/>
              <a:t>Message</a:t>
            </a:r>
            <a:r>
              <a:rPr lang="cs-CZ" dirty="0"/>
              <a:t>-ID: </a:t>
            </a:r>
            <a:r>
              <a:rPr lang="cs-CZ" dirty="0">
                <a:hlinkClick r:id="rId4"/>
              </a:rPr>
              <a:t>4129F3CA.2020509@dc.edu</a:t>
            </a:r>
            <a:endParaRPr lang="cs-CZ" dirty="0"/>
          </a:p>
          <a:p>
            <a:pPr marL="0" indent="0">
              <a:buNone/>
            </a:pPr>
            <a:r>
              <a:rPr lang="cs-CZ" b="1" dirty="0" err="1"/>
              <a:t>Date</a:t>
            </a:r>
            <a:r>
              <a:rPr lang="cs-CZ" b="1" dirty="0"/>
              <a:t>: Mon, 23 </a:t>
            </a:r>
            <a:r>
              <a:rPr lang="cs-CZ" b="1" dirty="0" err="1"/>
              <a:t>Aug</a:t>
            </a:r>
            <a:r>
              <a:rPr lang="cs-CZ" b="1" dirty="0"/>
              <a:t> 2005 11:40:36 -0400</a:t>
            </a:r>
          </a:p>
          <a:p>
            <a:pPr marL="0" indent="0">
              <a:buNone/>
            </a:pPr>
            <a:r>
              <a:rPr lang="cs-CZ" b="1" dirty="0" err="1"/>
              <a:t>From</a:t>
            </a:r>
            <a:r>
              <a:rPr lang="cs-CZ" b="1" dirty="0"/>
              <a:t>: </a:t>
            </a:r>
            <a:r>
              <a:rPr lang="cs-CZ" b="1" dirty="0" err="1"/>
              <a:t>Taylor</a:t>
            </a:r>
            <a:r>
              <a:rPr lang="cs-CZ" b="1" dirty="0"/>
              <a:t> </a:t>
            </a:r>
            <a:r>
              <a:rPr lang="cs-CZ" b="1" dirty="0" err="1"/>
              <a:t>Evans</a:t>
            </a:r>
            <a:r>
              <a:rPr lang="cs-CZ" b="1" dirty="0"/>
              <a:t> </a:t>
            </a:r>
            <a:r>
              <a:rPr lang="cs-CZ" b="1" dirty="0">
                <a:hlinkClick r:id="rId3"/>
              </a:rPr>
              <a:t>example_from@dc.edu</a:t>
            </a:r>
            <a:endParaRPr lang="cs-CZ" b="1" dirty="0"/>
          </a:p>
          <a:p>
            <a:pPr marL="0" indent="0">
              <a:buNone/>
            </a:pPr>
            <a:r>
              <a:rPr lang="cs-CZ" dirty="0"/>
              <a:t>User-Agent: </a:t>
            </a:r>
            <a:r>
              <a:rPr lang="cs-CZ" dirty="0" err="1"/>
              <a:t>Mozilla</a:t>
            </a:r>
            <a:r>
              <a:rPr lang="cs-CZ" dirty="0"/>
              <a:t>/5.0 (Windows; U; Windows NT 5.1; en-US; rv:1.0.1) </a:t>
            </a:r>
            <a:r>
              <a:rPr lang="cs-CZ" dirty="0" err="1"/>
              <a:t>Gecko</a:t>
            </a:r>
            <a:r>
              <a:rPr lang="cs-CZ" dirty="0"/>
              <a:t>/20020823 </a:t>
            </a:r>
            <a:r>
              <a:rPr lang="cs-CZ" dirty="0" err="1"/>
              <a:t>Netscape</a:t>
            </a:r>
            <a:r>
              <a:rPr lang="cs-CZ" dirty="0"/>
              <a:t>/7.0</a:t>
            </a:r>
          </a:p>
          <a:p>
            <a:pPr marL="0" indent="0">
              <a:buNone/>
            </a:pPr>
            <a:r>
              <a:rPr lang="cs-CZ" dirty="0"/>
              <a:t>X-</a:t>
            </a:r>
            <a:r>
              <a:rPr lang="cs-CZ" dirty="0" err="1"/>
              <a:t>Accept</a:t>
            </a:r>
            <a:r>
              <a:rPr lang="cs-CZ" dirty="0"/>
              <a:t>-</a:t>
            </a:r>
            <a:r>
              <a:rPr lang="cs-CZ" dirty="0" err="1"/>
              <a:t>Language</a:t>
            </a:r>
            <a:r>
              <a:rPr lang="cs-CZ" dirty="0"/>
              <a:t>: en-</a:t>
            </a:r>
            <a:r>
              <a:rPr lang="cs-CZ" dirty="0" err="1"/>
              <a:t>us</a:t>
            </a:r>
            <a:r>
              <a:rPr lang="cs-CZ" dirty="0"/>
              <a:t>, en</a:t>
            </a:r>
          </a:p>
          <a:p>
            <a:pPr marL="0" indent="0">
              <a:buNone/>
            </a:pPr>
            <a:r>
              <a:rPr lang="cs-CZ" dirty="0"/>
              <a:t>MIME-</a:t>
            </a:r>
            <a:r>
              <a:rPr lang="cs-CZ" dirty="0" err="1"/>
              <a:t>Version</a:t>
            </a:r>
            <a:r>
              <a:rPr lang="cs-CZ" dirty="0"/>
              <a:t>: 1.0</a:t>
            </a:r>
          </a:p>
          <a:p>
            <a:pPr marL="0" indent="0">
              <a:buNone/>
            </a:pPr>
            <a:r>
              <a:rPr lang="cs-CZ" b="1" dirty="0"/>
              <a:t>To: Jon Smith </a:t>
            </a:r>
            <a:r>
              <a:rPr lang="cs-CZ" b="1" dirty="0">
                <a:hlinkClick r:id="rId5"/>
              </a:rPr>
              <a:t>example_to@mail.dc.edu</a:t>
            </a:r>
            <a:endParaRPr lang="cs-CZ" b="1" dirty="0"/>
          </a:p>
          <a:p>
            <a:pPr marL="0" indent="0">
              <a:buNone/>
            </a:pPr>
            <a:r>
              <a:rPr lang="cs-CZ" b="1" dirty="0" err="1"/>
              <a:t>Subject</a:t>
            </a:r>
            <a:r>
              <a:rPr lang="cs-CZ" b="1" dirty="0"/>
              <a:t>: Business </a:t>
            </a:r>
            <a:r>
              <a:rPr lang="cs-CZ" b="1" dirty="0" err="1"/>
              <a:t>Development</a:t>
            </a:r>
            <a:r>
              <a:rPr lang="cs-CZ" b="1" dirty="0"/>
              <a:t> Meeting</a:t>
            </a:r>
          </a:p>
          <a:p>
            <a:pPr marL="0" indent="0">
              <a:buNone/>
            </a:pPr>
            <a:r>
              <a:rPr lang="cs-CZ" dirty="0" err="1"/>
              <a:t>Content</a:t>
            </a:r>
            <a:r>
              <a:rPr lang="cs-CZ" dirty="0"/>
              <a:t>-Type: text/</a:t>
            </a:r>
            <a:r>
              <a:rPr lang="cs-CZ" dirty="0" err="1"/>
              <a:t>plain</a:t>
            </a:r>
            <a:r>
              <a:rPr lang="cs-CZ" dirty="0"/>
              <a:t>; </a:t>
            </a:r>
            <a:r>
              <a:rPr lang="cs-CZ" dirty="0" err="1"/>
              <a:t>charset</a:t>
            </a:r>
            <a:r>
              <a:rPr lang="cs-CZ" dirty="0"/>
              <a:t>=</a:t>
            </a:r>
            <a:r>
              <a:rPr lang="cs-CZ" dirty="0" err="1"/>
              <a:t>us</a:t>
            </a:r>
            <a:r>
              <a:rPr lang="cs-CZ" dirty="0"/>
              <a:t>-ascii; </a:t>
            </a:r>
            <a:r>
              <a:rPr lang="cs-CZ" dirty="0" err="1"/>
              <a:t>format</a:t>
            </a:r>
            <a:r>
              <a:rPr lang="cs-CZ" dirty="0"/>
              <a:t>=</a:t>
            </a:r>
            <a:r>
              <a:rPr lang="cs-CZ" dirty="0" err="1"/>
              <a:t>flowed</a:t>
            </a:r>
            <a:r>
              <a:rPr lang="cs-CZ" dirty="0"/>
              <a:t> </a:t>
            </a:r>
          </a:p>
          <a:p>
            <a:pPr marL="0" indent="0">
              <a:buNone/>
            </a:pPr>
            <a:r>
              <a:rPr lang="cs-CZ" dirty="0" err="1"/>
              <a:t>Content</a:t>
            </a:r>
            <a:r>
              <a:rPr lang="cs-CZ" dirty="0"/>
              <a:t>-Transfer-</a:t>
            </a:r>
            <a:r>
              <a:rPr lang="cs-CZ" dirty="0" err="1"/>
              <a:t>Encoding</a:t>
            </a:r>
            <a:r>
              <a:rPr lang="cs-CZ" dirty="0"/>
              <a:t>: 7bit</a:t>
            </a:r>
          </a:p>
        </p:txBody>
      </p:sp>
    </p:spTree>
    <p:extLst>
      <p:ext uri="{BB962C8B-B14F-4D97-AF65-F5344CB8AC3E}">
        <p14:creationId xmlns:p14="http://schemas.microsoft.com/office/powerpoint/2010/main" val="41795271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Odešlete email</a:t>
            </a:r>
          </a:p>
        </p:txBody>
      </p:sp>
      <p:sp>
        <p:nvSpPr>
          <p:cNvPr id="3" name="Zástupný symbol pro obsah 2"/>
          <p:cNvSpPr>
            <a:spLocks noGrp="1"/>
          </p:cNvSpPr>
          <p:nvPr>
            <p:ph idx="1"/>
          </p:nvPr>
        </p:nvSpPr>
        <p:spPr/>
        <p:txBody>
          <a:bodyPr>
            <a:normAutofit lnSpcReduction="10000"/>
          </a:bodyPr>
          <a:lstStyle/>
          <a:p>
            <a:r>
              <a:rPr lang="cs-CZ" dirty="0"/>
              <a:t>Nastavte si přeposílání zpráv z </a:t>
            </a:r>
            <a:r>
              <a:rPr lang="en-US" dirty="0">
                <a:hlinkClick r:id="rId3"/>
              </a:rPr>
              <a:t>&lt;l</a:t>
            </a:r>
            <a:r>
              <a:rPr lang="cs-CZ" dirty="0" err="1">
                <a:hlinkClick r:id="rId3"/>
              </a:rPr>
              <a:t>ogin</a:t>
            </a:r>
            <a:r>
              <a:rPr lang="en-US" dirty="0">
                <a:hlinkClick r:id="rId3"/>
              </a:rPr>
              <a:t>&gt;</a:t>
            </a:r>
            <a:r>
              <a:rPr lang="cs-CZ" dirty="0">
                <a:hlinkClick r:id="rId3"/>
              </a:rPr>
              <a:t>@fi.muni.cz</a:t>
            </a:r>
            <a:r>
              <a:rPr lang="cs-CZ" dirty="0"/>
              <a:t> na jiný email dle</a:t>
            </a:r>
          </a:p>
          <a:p>
            <a:pPr lvl="1"/>
            <a:r>
              <a:rPr lang="cs-CZ" dirty="0">
                <a:hlinkClick r:id="rId4"/>
              </a:rPr>
              <a:t>https://www.fi.muni.cz/tech/unix/dorucovani.xhtml</a:t>
            </a:r>
            <a:endParaRPr lang="cs-CZ" b="1" dirty="0"/>
          </a:p>
          <a:p>
            <a:r>
              <a:rPr lang="cs-CZ" dirty="0"/>
              <a:t>Ověřte funkčnost přeposílání</a:t>
            </a:r>
          </a:p>
          <a:p>
            <a:pPr lvl="1"/>
            <a:r>
              <a:rPr lang="cs-CZ" dirty="0"/>
              <a:t>Odešlete email z </a:t>
            </a:r>
            <a:r>
              <a:rPr lang="cs-CZ" dirty="0" err="1"/>
              <a:t>Aisy</a:t>
            </a:r>
            <a:r>
              <a:rPr lang="en-US" dirty="0"/>
              <a:t> (</a:t>
            </a:r>
            <a:r>
              <a:rPr lang="en-US" dirty="0" err="1"/>
              <a:t>bude</a:t>
            </a:r>
            <a:r>
              <a:rPr lang="en-US" dirty="0"/>
              <a:t> se v</a:t>
            </a:r>
            <a:r>
              <a:rPr lang="cs-CZ" dirty="0" err="1"/>
              <a:t>ám</a:t>
            </a:r>
            <a:r>
              <a:rPr lang="cs-CZ" dirty="0"/>
              <a:t> hodit zkratka Ctrl + D):</a:t>
            </a:r>
          </a:p>
          <a:p>
            <a:pPr lvl="2"/>
            <a:r>
              <a:rPr lang="cs-CZ" dirty="0"/>
              <a:t>Použitím </a:t>
            </a:r>
            <a:r>
              <a:rPr lang="cs-CZ" b="1" dirty="0" err="1"/>
              <a:t>sendmail</a:t>
            </a:r>
            <a:endParaRPr lang="cs-CZ" b="1" dirty="0"/>
          </a:p>
          <a:p>
            <a:pPr lvl="2"/>
            <a:r>
              <a:rPr lang="cs-CZ" dirty="0"/>
              <a:t>Použitím příkazu </a:t>
            </a:r>
            <a:r>
              <a:rPr lang="cs-CZ" b="1" dirty="0"/>
              <a:t>email</a:t>
            </a:r>
          </a:p>
          <a:p>
            <a:pPr lvl="2"/>
            <a:r>
              <a:rPr lang="cs-CZ" dirty="0"/>
              <a:t>Použitím klienta </a:t>
            </a:r>
            <a:r>
              <a:rPr lang="cs-CZ" b="1" dirty="0"/>
              <a:t>pine</a:t>
            </a:r>
          </a:p>
        </p:txBody>
      </p:sp>
    </p:spTree>
    <p:extLst>
      <p:ext uri="{BB962C8B-B14F-4D97-AF65-F5344CB8AC3E}">
        <p14:creationId xmlns:p14="http://schemas.microsoft.com/office/powerpoint/2010/main" val="17258010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Telnet</a:t>
            </a:r>
          </a:p>
        </p:txBody>
      </p:sp>
      <p:sp>
        <p:nvSpPr>
          <p:cNvPr id="3" name="Zástupný symbol pro obsah 2"/>
          <p:cNvSpPr>
            <a:spLocks noGrp="1"/>
          </p:cNvSpPr>
          <p:nvPr>
            <p:ph idx="1"/>
          </p:nvPr>
        </p:nvSpPr>
        <p:spPr/>
        <p:txBody>
          <a:bodyPr/>
          <a:lstStyle/>
          <a:p>
            <a:r>
              <a:rPr lang="cs-CZ" dirty="0" err="1"/>
              <a:t>Telecommunication</a:t>
            </a:r>
            <a:r>
              <a:rPr lang="cs-CZ" dirty="0"/>
              <a:t> Network</a:t>
            </a:r>
          </a:p>
          <a:p>
            <a:r>
              <a:rPr lang="cs-CZ" dirty="0"/>
              <a:t>Protokol používaný v počítačových sítích, který pomocí stejnojmenné aplikace umožňuje uživateli připojení ke vzdálenému počítači</a:t>
            </a:r>
          </a:p>
          <a:p>
            <a:pPr lvl="1"/>
            <a:r>
              <a:rPr lang="cs-CZ" dirty="0"/>
              <a:t>Není šifrovaná, používá se </a:t>
            </a:r>
            <a:r>
              <a:rPr lang="cs-CZ" dirty="0" err="1"/>
              <a:t>ssl</a:t>
            </a:r>
            <a:endParaRPr lang="cs-CZ" dirty="0"/>
          </a:p>
          <a:p>
            <a:r>
              <a:rPr lang="cs-CZ" dirty="0"/>
              <a:t>Lze využít k odeslání emailu</a:t>
            </a:r>
          </a:p>
          <a:p>
            <a:endParaRPr lang="cs-CZ" dirty="0"/>
          </a:p>
        </p:txBody>
      </p:sp>
    </p:spTree>
    <p:extLst>
      <p:ext uri="{BB962C8B-B14F-4D97-AF65-F5344CB8AC3E}">
        <p14:creationId xmlns:p14="http://schemas.microsoft.com/office/powerpoint/2010/main" val="1898352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Instalace Windows 10</a:t>
            </a:r>
          </a:p>
        </p:txBody>
      </p:sp>
      <p:sp>
        <p:nvSpPr>
          <p:cNvPr id="3" name="Zástupný symbol pro obsah 2"/>
          <p:cNvSpPr>
            <a:spLocks noGrp="1"/>
          </p:cNvSpPr>
          <p:nvPr>
            <p:ph idx="1"/>
          </p:nvPr>
        </p:nvSpPr>
        <p:spPr/>
        <p:txBody>
          <a:bodyPr/>
          <a:lstStyle/>
          <a:p>
            <a:r>
              <a:rPr lang="cs-CZ" dirty="0"/>
              <a:t>Přibližně jak na to:</a:t>
            </a:r>
            <a:endParaRPr lang="cs-CZ" dirty="0">
              <a:hlinkClick r:id="rId2"/>
            </a:endParaRPr>
          </a:p>
          <a:p>
            <a:pPr lvl="1"/>
            <a:r>
              <a:rPr lang="cs-CZ" dirty="0">
                <a:hlinkClick r:id="rId2"/>
              </a:rPr>
              <a:t>http://www.virtualnipc.cz/oracle-vm-virtualbox-3-instalace-windows-7-do-virtualniho-pocitace-2125</a:t>
            </a:r>
            <a:endParaRPr lang="cs-CZ" dirty="0"/>
          </a:p>
          <a:p>
            <a:r>
              <a:rPr lang="cs-CZ" dirty="0"/>
              <a:t>Budeme potřebovat obraz instalačního DVD</a:t>
            </a:r>
          </a:p>
          <a:p>
            <a:pPr lvl="1"/>
            <a:r>
              <a:rPr lang="cs-CZ" dirty="0"/>
              <a:t>Dostupný v </a:t>
            </a:r>
            <a:r>
              <a:rPr lang="cs-CZ" dirty="0" err="1"/>
              <a:t>ISu</a:t>
            </a:r>
            <a:r>
              <a:rPr lang="cs-CZ" dirty="0"/>
              <a:t> ve studijních materiálech</a:t>
            </a:r>
          </a:p>
          <a:p>
            <a:pPr lvl="1"/>
            <a:r>
              <a:rPr lang="cs-CZ" dirty="0"/>
              <a:t>Nebudeme Windows aktivovat, takže není potřeba klíč</a:t>
            </a:r>
          </a:p>
          <a:p>
            <a:r>
              <a:rPr lang="cs-CZ" dirty="0">
                <a:hlinkClick r:id="rId3"/>
              </a:rPr>
              <a:t>MSDNAA</a:t>
            </a:r>
            <a:endParaRPr lang="cs-CZ" dirty="0"/>
          </a:p>
        </p:txBody>
      </p:sp>
    </p:spTree>
    <p:extLst>
      <p:ext uri="{BB962C8B-B14F-4D97-AF65-F5344CB8AC3E}">
        <p14:creationId xmlns:p14="http://schemas.microsoft.com/office/powerpoint/2010/main" val="6743316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a:t>
            </a:r>
          </a:p>
        </p:txBody>
      </p:sp>
      <p:sp>
        <p:nvSpPr>
          <p:cNvPr id="3" name="Zástupný symbol pro obsah 2"/>
          <p:cNvSpPr>
            <a:spLocks noGrp="1"/>
          </p:cNvSpPr>
          <p:nvPr>
            <p:ph idx="1"/>
          </p:nvPr>
        </p:nvSpPr>
        <p:spPr/>
        <p:txBody>
          <a:bodyPr/>
          <a:lstStyle/>
          <a:p>
            <a:r>
              <a:rPr lang="cs-CZ" dirty="0"/>
              <a:t>Pomocí telnetu odeslat email na svou adresu v </a:t>
            </a:r>
            <a:r>
              <a:rPr lang="cs-CZ" dirty="0" err="1"/>
              <a:t>ISu</a:t>
            </a:r>
            <a:endParaRPr lang="cs-CZ" dirty="0"/>
          </a:p>
          <a:p>
            <a:pPr lvl="1"/>
            <a:r>
              <a:rPr lang="cs-CZ" dirty="0"/>
              <a:t>Odesilatel</a:t>
            </a:r>
          </a:p>
          <a:p>
            <a:pPr lvl="2"/>
            <a:r>
              <a:rPr lang="cs-CZ" dirty="0">
                <a:hlinkClick r:id="rId3"/>
              </a:rPr>
              <a:t>uco@mail.com</a:t>
            </a:r>
            <a:endParaRPr lang="cs-CZ" dirty="0"/>
          </a:p>
          <a:p>
            <a:pPr lvl="1"/>
            <a:r>
              <a:rPr lang="cs-CZ" dirty="0" err="1"/>
              <a:t>Subject</a:t>
            </a:r>
            <a:r>
              <a:rPr lang="cs-CZ" dirty="0"/>
              <a:t>:</a:t>
            </a:r>
          </a:p>
          <a:p>
            <a:pPr lvl="2"/>
            <a:r>
              <a:rPr lang="cs-CZ" dirty="0"/>
              <a:t>„</a:t>
            </a:r>
            <a:r>
              <a:rPr lang="cs-CZ" dirty="0" err="1"/>
              <a:t>Domaci</a:t>
            </a:r>
            <a:r>
              <a:rPr lang="cs-CZ" dirty="0"/>
              <a:t> </a:t>
            </a:r>
            <a:r>
              <a:rPr lang="cs-CZ" dirty="0" err="1"/>
              <a:t>ukol</a:t>
            </a:r>
            <a:r>
              <a:rPr lang="cs-CZ" dirty="0"/>
              <a:t> PB169“</a:t>
            </a:r>
          </a:p>
          <a:p>
            <a:pPr lvl="1"/>
            <a:r>
              <a:rPr lang="cs-CZ" dirty="0"/>
              <a:t>Obsah zprávy:</a:t>
            </a:r>
          </a:p>
          <a:p>
            <a:pPr lvl="2"/>
            <a:r>
              <a:rPr lang="cs-CZ" dirty="0"/>
              <a:t>„</a:t>
            </a:r>
            <a:r>
              <a:rPr lang="cs-CZ" dirty="0" err="1"/>
              <a:t>Odeslano</a:t>
            </a:r>
            <a:r>
              <a:rPr lang="cs-CZ" dirty="0"/>
              <a:t> telnetem.“</a:t>
            </a:r>
          </a:p>
        </p:txBody>
      </p:sp>
    </p:spTree>
    <p:extLst>
      <p:ext uri="{BB962C8B-B14F-4D97-AF65-F5344CB8AC3E}">
        <p14:creationId xmlns:p14="http://schemas.microsoft.com/office/powerpoint/2010/main" val="29520238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85800" y="1268760"/>
            <a:ext cx="7772400" cy="1971650"/>
          </a:xfrm>
        </p:spPr>
        <p:txBody>
          <a:bodyPr/>
          <a:lstStyle/>
          <a:p>
            <a:r>
              <a:rPr lang="cs-CZ" dirty="0"/>
              <a:t>Cvičení 12 – PGP a Firewall</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875756"/>
            <a:ext cx="6579096" cy="3289548"/>
          </a:xfrm>
          <a:prstGeom prst="rect">
            <a:avLst/>
          </a:prstGeom>
        </p:spPr>
      </p:pic>
    </p:spTree>
    <p:extLst>
      <p:ext uri="{BB962C8B-B14F-4D97-AF65-F5344CB8AC3E}">
        <p14:creationId xmlns:p14="http://schemas.microsoft.com/office/powerpoint/2010/main" val="3146871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err="1"/>
              <a:t>Funkce</a:t>
            </a:r>
            <a:r>
              <a:rPr lang="en-GB" dirty="0"/>
              <a:t> </a:t>
            </a:r>
            <a:r>
              <a:rPr lang="en-GB" dirty="0" err="1"/>
              <a:t>certifikátu</a:t>
            </a:r>
            <a:r>
              <a:rPr lang="en-GB" dirty="0"/>
              <a:t> </a:t>
            </a:r>
            <a:r>
              <a:rPr lang="en-GB" dirty="0" err="1"/>
              <a:t>veřejného</a:t>
            </a:r>
            <a:r>
              <a:rPr lang="en-GB" dirty="0"/>
              <a:t> </a:t>
            </a:r>
            <a:r>
              <a:rPr lang="en-GB" dirty="0" err="1"/>
              <a:t>klíče</a:t>
            </a:r>
            <a:endParaRPr lang="cs-CZ" dirty="0"/>
          </a:p>
        </p:txBody>
      </p:sp>
      <p:sp>
        <p:nvSpPr>
          <p:cNvPr id="3" name="Zástupný symbol pro obsah 2"/>
          <p:cNvSpPr>
            <a:spLocks noGrp="1"/>
          </p:cNvSpPr>
          <p:nvPr>
            <p:ph idx="1"/>
          </p:nvPr>
        </p:nvSpPr>
        <p:spPr/>
        <p:txBody>
          <a:bodyPr>
            <a:normAutofit lnSpcReduction="10000"/>
          </a:bodyPr>
          <a:lstStyle/>
          <a:p>
            <a:r>
              <a:rPr lang="cs-CZ" dirty="0"/>
              <a:t>Digitální certifikát je v AK digitálně podepsaný veřejný šifrovací klíč, který vydává certifikační autorita</a:t>
            </a:r>
          </a:p>
          <a:p>
            <a:pPr lvl="1"/>
            <a:r>
              <a:rPr lang="cs-CZ" dirty="0"/>
              <a:t>Na základě principu přenosu důvěry je možné důvěřovat neznámým certifikátům, které jsou podepsány důvěryhodnou certifikační autoritou</a:t>
            </a:r>
          </a:p>
          <a:p>
            <a:r>
              <a:rPr lang="cs-CZ" dirty="0"/>
              <a:t>Certifikační autorita (zkratka CA) je v AK subjekt, který vydává digitální certifikáty (elektronicky podepsané veřejné šifrovací klíče)</a:t>
            </a:r>
          </a:p>
        </p:txBody>
      </p:sp>
    </p:spTree>
    <p:extLst>
      <p:ext uri="{BB962C8B-B14F-4D97-AF65-F5344CB8AC3E}">
        <p14:creationId xmlns:p14="http://schemas.microsoft.com/office/powerpoint/2010/main" val="25659401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Certifikační autorita</a:t>
            </a:r>
          </a:p>
        </p:txBody>
      </p:sp>
      <p:sp>
        <p:nvSpPr>
          <p:cNvPr id="3" name="Zástupný symbol pro obsah 2"/>
          <p:cNvSpPr>
            <a:spLocks noGrp="1"/>
          </p:cNvSpPr>
          <p:nvPr>
            <p:ph idx="1"/>
          </p:nvPr>
        </p:nvSpPr>
        <p:spPr/>
        <p:txBody>
          <a:bodyPr>
            <a:normAutofit fontScale="92500"/>
          </a:bodyPr>
          <a:lstStyle/>
          <a:p>
            <a:r>
              <a:rPr lang="cs-CZ" dirty="0"/>
              <a:t>Usnadňuje využívání PKI (Public </a:t>
            </a:r>
            <a:r>
              <a:rPr lang="cs-CZ" dirty="0" err="1"/>
              <a:t>Key</a:t>
            </a:r>
            <a:r>
              <a:rPr lang="cs-CZ" dirty="0"/>
              <a:t> </a:t>
            </a:r>
            <a:r>
              <a:rPr lang="cs-CZ" dirty="0" err="1"/>
              <a:t>Infrastructure</a:t>
            </a:r>
            <a:r>
              <a:rPr lang="cs-CZ" dirty="0"/>
              <a:t>)</a:t>
            </a:r>
          </a:p>
          <a:p>
            <a:r>
              <a:rPr lang="cs-CZ" dirty="0"/>
              <a:t>Certifikační autorita vydává digitální certifikáty, což jsou elektronicky podepsané veřejné šifrovací klíče, které obsahují identifikační údaje svého majitele, za jejichž správnost se certifikační autorita zaručila</a:t>
            </a:r>
          </a:p>
          <a:p>
            <a:r>
              <a:rPr lang="cs-CZ" dirty="0"/>
              <a:t>Svou autoritou potvrzuje pravdivost údajů, které jsou ve volně dostupném veřejném klíči uvedeny</a:t>
            </a:r>
          </a:p>
          <a:p>
            <a:endParaRPr lang="cs-CZ" dirty="0"/>
          </a:p>
        </p:txBody>
      </p:sp>
    </p:spTree>
    <p:extLst>
      <p:ext uri="{BB962C8B-B14F-4D97-AF65-F5344CB8AC3E}">
        <p14:creationId xmlns:p14="http://schemas.microsoft.com/office/powerpoint/2010/main" val="31356680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PGP</a:t>
            </a:r>
          </a:p>
        </p:txBody>
      </p:sp>
      <p:sp>
        <p:nvSpPr>
          <p:cNvPr id="3" name="Zástupný symbol pro obsah 2"/>
          <p:cNvSpPr>
            <a:spLocks noGrp="1"/>
          </p:cNvSpPr>
          <p:nvPr>
            <p:ph idx="1"/>
          </p:nvPr>
        </p:nvSpPr>
        <p:spPr/>
        <p:txBody>
          <a:bodyPr/>
          <a:lstStyle/>
          <a:p>
            <a:r>
              <a:rPr lang="cs-CZ" dirty="0"/>
              <a:t>Vytvořte si soukromý klíč pomocí PGP</a:t>
            </a:r>
          </a:p>
          <a:p>
            <a:r>
              <a:rPr lang="cs-CZ" dirty="0"/>
              <a:t>Zakódujte a dekódujte zprávu</a:t>
            </a:r>
          </a:p>
          <a:p>
            <a:r>
              <a:rPr lang="cs-CZ" dirty="0"/>
              <a:t>Úkol</a:t>
            </a:r>
          </a:p>
          <a:p>
            <a:pPr lvl="1"/>
            <a:r>
              <a:rPr lang="cs-CZ" dirty="0"/>
              <a:t>V</a:t>
            </a:r>
            <a:r>
              <a:rPr lang="en-GB" dirty="0" err="1"/>
              <a:t>yhledat</a:t>
            </a:r>
            <a:r>
              <a:rPr lang="en-GB" dirty="0"/>
              <a:t> </a:t>
            </a:r>
            <a:r>
              <a:rPr lang="en-GB" dirty="0" err="1"/>
              <a:t>úložiště</a:t>
            </a:r>
            <a:r>
              <a:rPr lang="en-GB" dirty="0"/>
              <a:t> </a:t>
            </a:r>
            <a:r>
              <a:rPr lang="en-GB" dirty="0" err="1"/>
              <a:t>kořenových</a:t>
            </a:r>
            <a:r>
              <a:rPr lang="en-GB" dirty="0"/>
              <a:t> </a:t>
            </a:r>
            <a:r>
              <a:rPr lang="en-GB" dirty="0" err="1"/>
              <a:t>certifikátů</a:t>
            </a:r>
            <a:r>
              <a:rPr lang="en-GB" dirty="0"/>
              <a:t> v </a:t>
            </a:r>
            <a:r>
              <a:rPr lang="en-GB" dirty="0" err="1"/>
              <a:t>systému</a:t>
            </a:r>
            <a:r>
              <a:rPr lang="en-GB" dirty="0"/>
              <a:t> Windows 10 a Ubuntu</a:t>
            </a:r>
            <a:r>
              <a:rPr lang="cs-CZ" dirty="0"/>
              <a:t>.</a:t>
            </a:r>
            <a:endParaRPr lang="en-GB" dirty="0"/>
          </a:p>
          <a:p>
            <a:endParaRPr lang="cs-CZ" dirty="0"/>
          </a:p>
        </p:txBody>
      </p:sp>
    </p:spTree>
    <p:extLst>
      <p:ext uri="{BB962C8B-B14F-4D97-AF65-F5344CB8AC3E}">
        <p14:creationId xmlns:p14="http://schemas.microsoft.com/office/powerpoint/2010/main" val="37445943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Firewall</a:t>
            </a:r>
            <a:endParaRPr lang="cs-CZ" dirty="0"/>
          </a:p>
        </p:txBody>
      </p:sp>
      <p:sp>
        <p:nvSpPr>
          <p:cNvPr id="3" name="Zástupný symbol pro obsah 2"/>
          <p:cNvSpPr>
            <a:spLocks noGrp="1"/>
          </p:cNvSpPr>
          <p:nvPr>
            <p:ph idx="1"/>
          </p:nvPr>
        </p:nvSpPr>
        <p:spPr/>
        <p:txBody>
          <a:bodyPr/>
          <a:lstStyle/>
          <a:p>
            <a:r>
              <a:rPr lang="cs-CZ" dirty="0"/>
              <a:t>Nastavení filtrovacích pravidel</a:t>
            </a:r>
          </a:p>
          <a:p>
            <a:pPr lvl="1"/>
            <a:r>
              <a:rPr lang="cs-CZ" dirty="0"/>
              <a:t>Zdrojová/cílová IP adresa</a:t>
            </a:r>
          </a:p>
          <a:p>
            <a:pPr lvl="1"/>
            <a:r>
              <a:rPr lang="cs-CZ" dirty="0"/>
              <a:t>Zdrojový/cílový port</a:t>
            </a:r>
          </a:p>
          <a:p>
            <a:pPr lvl="1"/>
            <a:r>
              <a:rPr lang="cs-CZ" dirty="0"/>
              <a:t>Protokol</a:t>
            </a:r>
          </a:p>
          <a:p>
            <a:pPr lvl="1"/>
            <a:r>
              <a:rPr lang="cs-CZ" dirty="0"/>
              <a:t>Status</a:t>
            </a:r>
          </a:p>
          <a:p>
            <a:pPr lvl="1"/>
            <a:r>
              <a:rPr lang="cs-CZ" dirty="0"/>
              <a:t>Akce</a:t>
            </a:r>
          </a:p>
        </p:txBody>
      </p:sp>
    </p:spTree>
    <p:extLst>
      <p:ext uri="{BB962C8B-B14F-4D97-AF65-F5344CB8AC3E}">
        <p14:creationId xmlns:p14="http://schemas.microsoft.com/office/powerpoint/2010/main" val="11071173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Firewall - Windows 10 </a:t>
            </a:r>
          </a:p>
        </p:txBody>
      </p:sp>
      <p:sp>
        <p:nvSpPr>
          <p:cNvPr id="3" name="Zástupný symbol pro obsah 2"/>
          <p:cNvSpPr>
            <a:spLocks noGrp="1"/>
          </p:cNvSpPr>
          <p:nvPr>
            <p:ph idx="1"/>
          </p:nvPr>
        </p:nvSpPr>
        <p:spPr/>
        <p:txBody>
          <a:bodyPr>
            <a:normAutofit lnSpcReduction="10000"/>
          </a:bodyPr>
          <a:lstStyle/>
          <a:p>
            <a:r>
              <a:rPr lang="cs-CZ" dirty="0"/>
              <a:t>Zakažte pomocí Firewallu odchozí provoz jednoho z prohlížečů (např. Explorer)</a:t>
            </a:r>
          </a:p>
          <a:p>
            <a:r>
              <a:rPr lang="cs-CZ" dirty="0"/>
              <a:t>Poté prohlížeč opět povolte a pravidlo změňte na neaktivní</a:t>
            </a:r>
          </a:p>
          <a:p>
            <a:r>
              <a:rPr lang="cs-CZ" dirty="0"/>
              <a:t>Zablokujte rozmezí adres 185.17.119.0 - 185.17.199.255</a:t>
            </a:r>
          </a:p>
          <a:p>
            <a:pPr lvl="1"/>
            <a:r>
              <a:rPr lang="cs-CZ" dirty="0"/>
              <a:t>Ověřit = zkusit ping na adresu z rozsahu a zkusit idnes.cz v prohlížeči</a:t>
            </a:r>
          </a:p>
          <a:p>
            <a:pPr lvl="1"/>
            <a:r>
              <a:rPr lang="cs-CZ" dirty="0"/>
              <a:t>Zakažte pravidlo a ověřte (ne)funkčnost</a:t>
            </a:r>
          </a:p>
        </p:txBody>
      </p:sp>
    </p:spTree>
    <p:extLst>
      <p:ext uri="{BB962C8B-B14F-4D97-AF65-F5344CB8AC3E}">
        <p14:creationId xmlns:p14="http://schemas.microsoft.com/office/powerpoint/2010/main" val="13286756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Firewall Ubuntu</a:t>
            </a:r>
            <a:endParaRPr lang="cs-CZ" dirty="0"/>
          </a:p>
        </p:txBody>
      </p:sp>
      <p:sp>
        <p:nvSpPr>
          <p:cNvPr id="3" name="Zástupný symbol pro obsah 2"/>
          <p:cNvSpPr>
            <a:spLocks noGrp="1"/>
          </p:cNvSpPr>
          <p:nvPr>
            <p:ph idx="1"/>
          </p:nvPr>
        </p:nvSpPr>
        <p:spPr>
          <a:xfrm>
            <a:off x="395536" y="1628800"/>
            <a:ext cx="8229600" cy="4525963"/>
          </a:xfrm>
        </p:spPr>
        <p:txBody>
          <a:bodyPr>
            <a:normAutofit lnSpcReduction="10000"/>
          </a:bodyPr>
          <a:lstStyle/>
          <a:p>
            <a:r>
              <a:rPr lang="cs-CZ" dirty="0"/>
              <a:t>Zahazovat všechny pakety z adres 185.17.119.0 - 185.17.199.255</a:t>
            </a:r>
          </a:p>
          <a:p>
            <a:pPr lvl="1"/>
            <a:r>
              <a:rPr lang="cs-CZ" dirty="0"/>
              <a:t>Ověřit = zkusit ping na adresu z rozsahu a zkusit idnes.cz v prohlížeči</a:t>
            </a:r>
          </a:p>
          <a:p>
            <a:r>
              <a:rPr lang="cs-CZ" dirty="0"/>
              <a:t>Zablokujte doménu </a:t>
            </a:r>
            <a:r>
              <a:rPr lang="cs-CZ" dirty="0">
                <a:hlinkClick r:id="rId3"/>
              </a:rPr>
              <a:t>facebook.com</a:t>
            </a:r>
            <a:endParaRPr lang="cs-CZ" dirty="0"/>
          </a:p>
          <a:p>
            <a:pPr lvl="1"/>
            <a:r>
              <a:rPr lang="cs-CZ" dirty="0"/>
              <a:t>A zároveň logujte všechny zahozené pakety</a:t>
            </a:r>
          </a:p>
          <a:p>
            <a:pPr lvl="1"/>
            <a:r>
              <a:rPr lang="cs-CZ" dirty="0"/>
              <a:t>Pokuste se připojit a prohlédněte si logy</a:t>
            </a:r>
          </a:p>
          <a:p>
            <a:r>
              <a:rPr lang="en-GB" dirty="0" err="1"/>
              <a:t>Vypsat</a:t>
            </a:r>
            <a:r>
              <a:rPr lang="cs-CZ" dirty="0"/>
              <a:t> všechna</a:t>
            </a:r>
            <a:r>
              <a:rPr lang="en-GB" dirty="0"/>
              <a:t> </a:t>
            </a:r>
            <a:r>
              <a:rPr lang="en-GB" dirty="0" err="1"/>
              <a:t>pravidla</a:t>
            </a:r>
            <a:r>
              <a:rPr lang="en-GB" dirty="0"/>
              <a:t> z </a:t>
            </a:r>
            <a:r>
              <a:rPr lang="en-GB" dirty="0" err="1"/>
              <a:t>iptables</a:t>
            </a:r>
            <a:endParaRPr lang="en-GB" dirty="0"/>
          </a:p>
          <a:p>
            <a:r>
              <a:rPr lang="cs-CZ" dirty="0"/>
              <a:t>Vyčistit všechna pravidla</a:t>
            </a:r>
          </a:p>
          <a:p>
            <a:pPr marL="0" indent="0">
              <a:buNone/>
            </a:pPr>
            <a:endParaRPr lang="cs-CZ" dirty="0"/>
          </a:p>
        </p:txBody>
      </p:sp>
    </p:spTree>
    <p:extLst>
      <p:ext uri="{BB962C8B-B14F-4D97-AF65-F5344CB8AC3E}">
        <p14:creationId xmlns:p14="http://schemas.microsoft.com/office/powerpoint/2010/main" val="7323910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Úkol</a:t>
            </a:r>
          </a:p>
        </p:txBody>
      </p:sp>
      <p:sp>
        <p:nvSpPr>
          <p:cNvPr id="3" name="Zástupný symbol pro obsah 2"/>
          <p:cNvSpPr>
            <a:spLocks noGrp="1"/>
          </p:cNvSpPr>
          <p:nvPr>
            <p:ph idx="1"/>
          </p:nvPr>
        </p:nvSpPr>
        <p:spPr/>
        <p:txBody>
          <a:bodyPr/>
          <a:lstStyle/>
          <a:p>
            <a:r>
              <a:rPr lang="cs-CZ" dirty="0"/>
              <a:t>Odmítnout všechny pakety s ICMP zprávou</a:t>
            </a:r>
          </a:p>
          <a:p>
            <a:pPr lvl="1"/>
            <a:r>
              <a:rPr lang="cs-CZ" dirty="0"/>
              <a:t>Ověřit = zkusit ping na nějakou adresu</a:t>
            </a:r>
          </a:p>
          <a:p>
            <a:endParaRPr lang="cs-CZ" dirty="0"/>
          </a:p>
        </p:txBody>
      </p:sp>
    </p:spTree>
    <p:extLst>
      <p:ext uri="{BB962C8B-B14F-4D97-AF65-F5344CB8AC3E}">
        <p14:creationId xmlns:p14="http://schemas.microsoft.com/office/powerpoint/2010/main" val="205759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seznámení</a:t>
            </a:r>
          </a:p>
        </p:txBody>
      </p:sp>
      <p:sp>
        <p:nvSpPr>
          <p:cNvPr id="3" name="Zástupný symbol pro obsah 2"/>
          <p:cNvSpPr>
            <a:spLocks noGrp="1"/>
          </p:cNvSpPr>
          <p:nvPr>
            <p:ph idx="1"/>
          </p:nvPr>
        </p:nvSpPr>
        <p:spPr/>
        <p:txBody>
          <a:bodyPr>
            <a:normAutofit/>
          </a:bodyPr>
          <a:lstStyle/>
          <a:p>
            <a:r>
              <a:rPr lang="cs-CZ" dirty="0"/>
              <a:t>Levé a pravé kliknutí na nabídku </a:t>
            </a:r>
            <a:r>
              <a:rPr lang="en-US" dirty="0"/>
              <a:t>&lt;&lt;S</a:t>
            </a:r>
            <a:r>
              <a:rPr lang="cs-CZ" dirty="0" err="1"/>
              <a:t>tart</a:t>
            </a:r>
            <a:r>
              <a:rPr lang="en-US" dirty="0"/>
              <a:t>&gt;&gt;</a:t>
            </a:r>
            <a:endParaRPr lang="cs-CZ" dirty="0"/>
          </a:p>
          <a:p>
            <a:r>
              <a:rPr lang="cs-CZ" dirty="0"/>
              <a:t>Seznámení:</a:t>
            </a:r>
          </a:p>
          <a:p>
            <a:pPr lvl="1"/>
            <a:r>
              <a:rPr lang="cs-CZ" dirty="0"/>
              <a:t>Úklid dlaždic v nabídky </a:t>
            </a:r>
            <a:r>
              <a:rPr lang="en-US" dirty="0"/>
              <a:t>&lt;&lt;S</a:t>
            </a:r>
            <a:r>
              <a:rPr lang="cs-CZ" dirty="0" err="1"/>
              <a:t>tart</a:t>
            </a:r>
            <a:r>
              <a:rPr lang="en-US" dirty="0"/>
              <a:t>&gt;&gt;</a:t>
            </a:r>
            <a:endParaRPr lang="cs-CZ" dirty="0"/>
          </a:p>
          <a:p>
            <a:pPr lvl="1"/>
            <a:r>
              <a:rPr lang="cs-CZ" dirty="0"/>
              <a:t>Vyhledávání přes </a:t>
            </a:r>
            <a:r>
              <a:rPr lang="en-US" dirty="0"/>
              <a:t>&lt;&lt;S</a:t>
            </a:r>
            <a:r>
              <a:rPr lang="cs-CZ" dirty="0" err="1"/>
              <a:t>tart</a:t>
            </a:r>
            <a:r>
              <a:rPr lang="en-US" dirty="0"/>
              <a:t>&gt;&gt;</a:t>
            </a:r>
            <a:r>
              <a:rPr lang="cs-CZ" dirty="0"/>
              <a:t> a zadání požadované aplikace</a:t>
            </a:r>
          </a:p>
          <a:p>
            <a:pPr lvl="1"/>
            <a:r>
              <a:rPr lang="cs-CZ" dirty="0"/>
              <a:t>Centrum akcí</a:t>
            </a:r>
          </a:p>
          <a:p>
            <a:pPr lvl="1"/>
            <a:r>
              <a:rPr lang="cs-CZ" dirty="0"/>
              <a:t>Virtuální plochy</a:t>
            </a:r>
          </a:p>
        </p:txBody>
      </p:sp>
    </p:spTree>
    <p:extLst>
      <p:ext uri="{BB962C8B-B14F-4D97-AF65-F5344CB8AC3E}">
        <p14:creationId xmlns:p14="http://schemas.microsoft.com/office/powerpoint/2010/main" val="3385149763"/>
      </p:ext>
    </p:extLst>
  </p:cSld>
  <p:clrMapOvr>
    <a:masterClrMapping/>
  </p:clrMapOvr>
</p:sld>
</file>

<file path=ppt/theme/theme1.xml><?xml version="1.0" encoding="utf-8"?>
<a:theme xmlns:a="http://schemas.openxmlformats.org/drawingml/2006/main" name="sablona_seminar_z_asistivních technologií">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5896</TotalTime>
  <Words>5311</Words>
  <Application>Microsoft Office PowerPoint</Application>
  <PresentationFormat>Předvádění na obrazovce (4:3)</PresentationFormat>
  <Paragraphs>945</Paragraphs>
  <Slides>88</Slides>
  <Notes>47</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88</vt:i4>
      </vt:variant>
    </vt:vector>
  </HeadingPairs>
  <TitlesOfParts>
    <vt:vector size="92" baseType="lpstr">
      <vt:lpstr>Arial</vt:lpstr>
      <vt:lpstr>Calibri</vt:lpstr>
      <vt:lpstr>Wingdings</vt:lpstr>
      <vt:lpstr>sablona_seminar_z_asistivních technologií</vt:lpstr>
      <vt:lpstr>Cvičení 1 - Instalace Windows</vt:lpstr>
      <vt:lpstr>Podmínky</vt:lpstr>
      <vt:lpstr>Kahoot</vt:lpstr>
      <vt:lpstr>Virtualizace a virtuální stroje</vt:lpstr>
      <vt:lpstr>Dva pohledy na princip virtualizace</vt:lpstr>
      <vt:lpstr>Oracle VM VirtualBox</vt:lpstr>
      <vt:lpstr>VirtualBox instalace</vt:lpstr>
      <vt:lpstr>Instalace Windows 10</vt:lpstr>
      <vt:lpstr>Základní seznámení</vt:lpstr>
      <vt:lpstr>Klávesové zkratky</vt:lpstr>
      <vt:lpstr>Příkazový řádek</vt:lpstr>
      <vt:lpstr>Úkol</vt:lpstr>
      <vt:lpstr>Cvičení 2 – Instalace Linux</vt:lpstr>
      <vt:lpstr>Instalace Linux</vt:lpstr>
      <vt:lpstr>Přihlášení</vt:lpstr>
      <vt:lpstr>Adresáře (složky) (1)</vt:lpstr>
      <vt:lpstr>Adresáře (složky) (2)</vt:lpstr>
      <vt:lpstr>Adresáře (složky) (3)</vt:lpstr>
      <vt:lpstr>Úkol 1</vt:lpstr>
      <vt:lpstr>Adresáře (složky) (4)</vt:lpstr>
      <vt:lpstr>Další užitečné příkazy</vt:lpstr>
      <vt:lpstr>Úkol 3</vt:lpstr>
      <vt:lpstr>Cvičení 3 – Správa uživatelů</vt:lpstr>
      <vt:lpstr>Správa uživatelů - Windows</vt:lpstr>
      <vt:lpstr>Tvorba a správa skupin - Windows</vt:lpstr>
      <vt:lpstr>Správa hesel - Windows</vt:lpstr>
      <vt:lpstr>Správa uživatelů - Linux</vt:lpstr>
      <vt:lpstr>Informace o uživatelích</vt:lpstr>
      <vt:lpstr>Hesla a účty</vt:lpstr>
      <vt:lpstr>Cvičení 4 – Přístupová práva</vt:lpstr>
      <vt:lpstr>Přístupová práva - Windows</vt:lpstr>
      <vt:lpstr>Přístupová práva - Linux</vt:lpstr>
      <vt:lpstr>Přístupová práva - Linux (2)</vt:lpstr>
      <vt:lpstr>Úkol</vt:lpstr>
      <vt:lpstr>Cvičení 5 – Práce s disky a Procesy</vt:lpstr>
      <vt:lpstr>Disk - obecné (1)</vt:lpstr>
      <vt:lpstr>Disk - obecné (2)</vt:lpstr>
      <vt:lpstr>Disk - nástroje</vt:lpstr>
      <vt:lpstr>Správa disku</vt:lpstr>
      <vt:lpstr>Zjišťování velikosti souborů a volného místa</vt:lpstr>
      <vt:lpstr>Diskové svazky</vt:lpstr>
      <vt:lpstr>Vytváření a rušení oddílů</vt:lpstr>
      <vt:lpstr>Kontrola disku</vt:lpstr>
      <vt:lpstr>Úkol</vt:lpstr>
      <vt:lpstr>Spouštění procesů na pozadí</vt:lpstr>
      <vt:lpstr>Procesy - Windows</vt:lpstr>
      <vt:lpstr>Procesy - Linux</vt:lpstr>
      <vt:lpstr>Procesy - Linux (2)</vt:lpstr>
      <vt:lpstr>Cvičení 6 – HTML a tvorba jednoduché webové stránky </vt:lpstr>
      <vt:lpstr>Struktura HTML stránky (1)</vt:lpstr>
      <vt:lpstr>Struktura HTML stránky (2)</vt:lpstr>
      <vt:lpstr>Struktura HTML stránky (3)</vt:lpstr>
      <vt:lpstr>Tutoriál a úkol</vt:lpstr>
      <vt:lpstr>Kódování - vlastní stránky</vt:lpstr>
      <vt:lpstr>Utf-8</vt:lpstr>
      <vt:lpstr>Cvičení 7 – Kaskádové styly</vt:lpstr>
      <vt:lpstr>Validace HTML stránek</vt:lpstr>
      <vt:lpstr>DOM</vt:lpstr>
      <vt:lpstr>Specifikace elementů</vt:lpstr>
      <vt:lpstr>Tutoriál a příprava kódu</vt:lpstr>
      <vt:lpstr>Úkol CSS</vt:lpstr>
      <vt:lpstr>Cvičení 8 – Formuláře a JavaScript</vt:lpstr>
      <vt:lpstr>Html formuláře</vt:lpstr>
      <vt:lpstr>JavaScript</vt:lpstr>
      <vt:lpstr>Cvičení 9 – IP adresace a VPN</vt:lpstr>
      <vt:lpstr>IP adresace (1)</vt:lpstr>
      <vt:lpstr>IP adresace (2)</vt:lpstr>
      <vt:lpstr>Konfigurace sítě Linux</vt:lpstr>
      <vt:lpstr>VPN MUNI</vt:lpstr>
      <vt:lpstr>Připojení k VPN z Linuxu</vt:lpstr>
      <vt:lpstr>Cvičení 10 – PHP</vt:lpstr>
      <vt:lpstr>Php skripty</vt:lpstr>
      <vt:lpstr>Php skripty </vt:lpstr>
      <vt:lpstr>Cvičení 11 – SMTP a Telnet</vt:lpstr>
      <vt:lpstr>SMTP</vt:lpstr>
      <vt:lpstr>Druhy programů</vt:lpstr>
      <vt:lpstr>Hlavička zprávy</vt:lpstr>
      <vt:lpstr>Odešlete email</vt:lpstr>
      <vt:lpstr>Telnet</vt:lpstr>
      <vt:lpstr>Úkol</vt:lpstr>
      <vt:lpstr>Cvičení 12 – PGP a Firewall</vt:lpstr>
      <vt:lpstr>Funkce certifikátu veřejného klíče</vt:lpstr>
      <vt:lpstr>Certifikační autorita</vt:lpstr>
      <vt:lpstr>PGP</vt:lpstr>
      <vt:lpstr>Firewall</vt:lpstr>
      <vt:lpstr>Firewall - Windows 10 </vt:lpstr>
      <vt:lpstr>Firewall Ubuntu</vt:lpstr>
      <vt:lpstr>Úkol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xplhak</dc:creator>
  <cp:lastModifiedBy>xplhak</cp:lastModifiedBy>
  <cp:revision>687</cp:revision>
  <cp:lastPrinted>2016-02-26T10:28:30Z</cp:lastPrinted>
  <dcterms:created xsi:type="dcterms:W3CDTF">2013-02-10T19:29:29Z</dcterms:created>
  <dcterms:modified xsi:type="dcterms:W3CDTF">2017-03-30T12:24:54Z</dcterms:modified>
</cp:coreProperties>
</file>