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659" r:id="rId2"/>
    <p:sldMasterId id="2147483660" r:id="rId3"/>
    <p:sldMasterId id="2147483717" r:id="rId4"/>
  </p:sldMasterIdLst>
  <p:notesMasterIdLst>
    <p:notesMasterId r:id="rId27"/>
  </p:notesMasterIdLst>
  <p:handoutMasterIdLst>
    <p:handoutMasterId r:id="rId28"/>
  </p:handoutMasterIdLst>
  <p:sldIdLst>
    <p:sldId id="260" r:id="rId5"/>
    <p:sldId id="270" r:id="rId6"/>
    <p:sldId id="271" r:id="rId7"/>
    <p:sldId id="287" r:id="rId8"/>
    <p:sldId id="272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87D"/>
    <a:srgbClr val="00B5E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286" autoAdjust="0"/>
  </p:normalViewPr>
  <p:slideViewPr>
    <p:cSldViewPr snapToGrid="0">
      <p:cViewPr varScale="1">
        <p:scale>
          <a:sx n="59" d="100"/>
          <a:sy n="59" d="100"/>
        </p:scale>
        <p:origin x="1568" y="60"/>
      </p:cViewPr>
      <p:guideLst>
        <p:guide orient="horz" pos="4178"/>
        <p:guide pos="5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6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99040-34C8-44C8-9AA1-09457589D8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250D73-997F-4851-8A6C-D172E8B9EF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19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6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4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41B63C-6A81-4742-8D01-2E826239AF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80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C23150-60E3-441A-A183-1AA8E00BD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895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9C9BA-3FAB-4012-BA23-007390CFD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0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ECD11-66E6-48DF-844E-6669FE7CA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72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1295A4-E190-43D7-8D2F-DA2D165555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23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935221-7DA0-41CD-B20E-4076FEB056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17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4B20F-0C9C-448C-A24B-BDE58358A3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46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F6E04-9AC3-4FFB-87C1-580A46147D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35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4C02E-AF87-4C23-9000-CD8C8F355E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4671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8FE78-4D44-4BA1-AB2E-FBD54909E4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441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871B0-0FE3-4C03-8EDF-69648DD0C9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5528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55D450-43C9-45EF-B49A-0492C7C329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3923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217E6-71EE-4C17-8E43-CCE0558CCA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412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FA7A21-91B8-4B26-B4B1-073F543EF1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893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4F586C-0E04-480C-8EE3-A1AAC7415A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5110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C35B8-1333-4C44-A22C-84B9A6F699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4613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7F78D-3E85-41A5-9645-45E7A6BED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873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B5363-5F72-433A-AC44-D7499A8F6A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914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24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74EF3-844C-41C8-879F-4E86469A86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2264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8857C-9E59-4BBC-B14C-EC57801C6A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9101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ADC2D-F8DA-4E7E-94F3-E550FD2D3E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030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6B43D-ECB9-4BF1-B814-EF20EB39C5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3966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D202E317-E443-4D9F-93D3-4CB02DF8B0F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C6385-769E-4E06-BC88-4DDF553B0FE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43A17-4815-44D2-8B82-59C6AB1E3E9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D9E984-0CDB-4BA2-AD7F-F3250E1D6E2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1063-8C9D-401B-937D-A075E2CD82D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475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485A1A-8811-48E0-BFED-39370079D56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FED48-5D7F-4CF7-A761-BBF9A45BB5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99C34-CBC0-4D85-A79E-BA2D101E142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A177A5-E71F-4308-9945-0C1D61A577D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7F30F-EA45-4863-AFA5-A7FBE97AC99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4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6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0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D608-04F0-4F24-BDA2-76F1D6F8AC49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0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7E1DD07-12F6-4480-8FA3-E133EADF4BA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530CE5F-1220-4494-B388-42D5DB1E142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42369" y="6193693"/>
            <a:ext cx="1905000" cy="457200"/>
          </a:xfrm>
        </p:spPr>
        <p:txBody>
          <a:bodyPr/>
          <a:lstStyle/>
          <a:p>
            <a:fld id="{6D531CED-E6A4-4A89-BA6B-0DF2D199773F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" name="Nadpis 2"/>
          <p:cNvSpPr>
            <a:spLocks noGrp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  <a:ln w="12700" cmpd="sng"/>
        </p:spPr>
        <p:txBody>
          <a:bodyPr/>
          <a:lstStyle/>
          <a:p>
            <a:r>
              <a:rPr lang="cs-CZ" sz="3600" dirty="0" smtClean="0"/>
              <a:t>PV168 – </a:t>
            </a:r>
            <a:r>
              <a:rPr lang="cs-CZ" sz="3600" dirty="0" smtClean="0"/>
              <a:t>Java Database </a:t>
            </a:r>
            <a:r>
              <a:rPr lang="cs-CZ" sz="3600" dirty="0" err="1" smtClean="0"/>
              <a:t>Connectivity</a:t>
            </a:r>
            <a:r>
              <a:rPr lang="cs-CZ" sz="3600" dirty="0" smtClean="0"/>
              <a:t> (JDBC)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cs-CZ" sz="2400" dirty="0" smtClean="0"/>
              <a:t>Petr Adámek </a:t>
            </a:r>
            <a:r>
              <a:rPr lang="cs-CZ" sz="2400" dirty="0"/>
              <a:t>&amp; Tomáš Pitner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Březen </a:t>
            </a:r>
            <a:r>
              <a:rPr lang="en-US" sz="2400" dirty="0" smtClean="0"/>
              <a:t>201</a:t>
            </a:r>
            <a:r>
              <a:rPr lang="cs-CZ" sz="2400" dirty="0"/>
              <a:t>8</a:t>
            </a:r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519380" y="256031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/>
          <p:cNvCxnSpPr/>
          <p:nvPr/>
        </p:nvCxnSpPr>
        <p:spPr bwMode="auto">
          <a:xfrm>
            <a:off x="518165" y="522907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2845551"/>
            <a:ext cx="688908" cy="65232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6298" y="1637611"/>
            <a:ext cx="688908" cy="65232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985282"/>
            <a:ext cx="688908" cy="65232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9923" y="498027"/>
            <a:ext cx="688908" cy="65232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5379630"/>
            <a:ext cx="688908" cy="65232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3849" y="4169719"/>
            <a:ext cx="688908" cy="65232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3327784"/>
            <a:ext cx="688908" cy="65232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217" y="247446"/>
            <a:ext cx="68890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Příklad použití </a:t>
            </a:r>
            <a:r>
              <a:rPr lang="cs-CZ" altLang="cs-CZ" dirty="0" err="1"/>
              <a:t>C</a:t>
            </a:r>
            <a:r>
              <a:rPr lang="cs-CZ" altLang="cs-CZ" dirty="0" err="1" smtClean="0"/>
              <a:t>onnection</a:t>
            </a:r>
            <a:r>
              <a:rPr lang="cs-CZ" altLang="cs-CZ" dirty="0" smtClean="0"/>
              <a:t> pool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org.apache.commons.dbcp2.BasicDataSource;</a:t>
            </a: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p.load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this.getClass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getResourceAsStream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jdbc.properties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BasicDataSource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BasicDataSource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bds.setDriverClassName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jdbc.driver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bds.setUrl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("jdbc.url"));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bds.setUsername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jdbc.user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bds.setPassword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p.getProperty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jdbc.password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32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Komunikace s databází přes JDBC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 facto posílání </a:t>
            </a:r>
            <a:r>
              <a:rPr lang="cs-CZ" b="1" dirty="0" smtClean="0"/>
              <a:t>SQL příkazů a čtení výsledků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Nutné znát </a:t>
            </a:r>
            <a:r>
              <a:rPr lang="cs-CZ" b="1" dirty="0" smtClean="0">
                <a:cs typeface="Courier New" panose="02070309020205020404" pitchFamily="49" charset="0"/>
              </a:rPr>
              <a:t>SQL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Vč. </a:t>
            </a:r>
            <a:r>
              <a:rPr lang="cs-CZ" b="1" dirty="0" smtClean="0">
                <a:cs typeface="Courier New" panose="02070309020205020404" pitchFamily="49" charset="0"/>
              </a:rPr>
              <a:t>dialektu</a:t>
            </a:r>
            <a:r>
              <a:rPr lang="cs-CZ" dirty="0" smtClean="0">
                <a:cs typeface="Courier New" panose="02070309020205020404" pitchFamily="49" charset="0"/>
              </a:rPr>
              <a:t> příslušného DBMS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Možnost využít </a:t>
            </a:r>
            <a:r>
              <a:rPr lang="cs-CZ" b="1" dirty="0" smtClean="0">
                <a:cs typeface="Courier New" panose="02070309020205020404" pitchFamily="49" charset="0"/>
              </a:rPr>
              <a:t>specifických</a:t>
            </a:r>
            <a:r>
              <a:rPr lang="cs-CZ" dirty="0" smtClean="0">
                <a:cs typeface="Courier New" panose="02070309020205020404" pitchFamily="49" charset="0"/>
              </a:rPr>
              <a:t> vlastností DBMS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Určitá </a:t>
            </a:r>
            <a:r>
              <a:rPr lang="cs-CZ" b="1" dirty="0" smtClean="0">
                <a:cs typeface="Courier New" panose="02070309020205020404" pitchFamily="49" charset="0"/>
              </a:rPr>
              <a:t>závislost</a:t>
            </a:r>
            <a:r>
              <a:rPr lang="cs-CZ" dirty="0" smtClean="0">
                <a:cs typeface="Courier New" panose="02070309020205020404" pitchFamily="49" charset="0"/>
              </a:rPr>
              <a:t> na konkrétním DBMS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Psaní spousty „</a:t>
            </a:r>
            <a:r>
              <a:rPr lang="cs-CZ" b="1" dirty="0" err="1" smtClean="0">
                <a:cs typeface="Courier New" panose="02070309020205020404" pitchFamily="49" charset="0"/>
              </a:rPr>
              <a:t>boilerplate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cs typeface="Courier New" panose="02070309020205020404" pitchFamily="49" charset="0"/>
              </a:rPr>
              <a:t>code</a:t>
            </a:r>
            <a:r>
              <a:rPr lang="cs-CZ" dirty="0" smtClean="0">
                <a:cs typeface="Courier New" panose="02070309020205020404" pitchFamily="49" charset="0"/>
              </a:rPr>
              <a:t>“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Lze využít </a:t>
            </a:r>
            <a:r>
              <a:rPr lang="cs-CZ" b="1" dirty="0" smtClean="0">
                <a:cs typeface="Courier New" panose="02070309020205020404" pitchFamily="49" charset="0"/>
              </a:rPr>
              <a:t>knihove</a:t>
            </a:r>
            <a:r>
              <a:rPr lang="cs-CZ" b="1" dirty="0" smtClean="0">
                <a:cs typeface="Courier New" panose="02070309020205020404" pitchFamily="49" charset="0"/>
              </a:rPr>
              <a:t>n</a:t>
            </a:r>
            <a:r>
              <a:rPr lang="cs-CZ" dirty="0" smtClean="0">
                <a:cs typeface="Courier New" panose="02070309020205020404" pitchFamily="49" charset="0"/>
              </a:rPr>
              <a:t> třetích stran pro usnadnění</a:t>
            </a:r>
            <a:endParaRPr lang="cs-CZ" dirty="0"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237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(JDBC) </a:t>
            </a:r>
            <a:r>
              <a:rPr lang="cs-CZ" alt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Courier New" panose="02070309020205020404" pitchFamily="49" charset="0"/>
              </a:rPr>
              <a:t>// musíme již mít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st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conn.createStatement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291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Provedení SQL příkazu nad </a:t>
            </a:r>
            <a:r>
              <a:rPr lang="cs-CZ" alt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result 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>
              <a:cs typeface="Courier New" panose="02070309020205020404" pitchFamily="49" charset="0"/>
            </a:endParaRPr>
          </a:p>
          <a:p>
            <a:r>
              <a:rPr lang="cs-CZ" dirty="0" smtClean="0">
                <a:cs typeface="Courier New" panose="02070309020205020404" pitchFamily="49" charset="0"/>
              </a:rPr>
              <a:t>V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cs-CZ" dirty="0" smtClean="0">
                <a:cs typeface="Courier New" panose="02070309020205020404" pitchFamily="49" charset="0"/>
              </a:rPr>
              <a:t> je pouze indikován úspěch/neúspěch dotazu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Takto se vykonávají jak operace typu čtení, tak změny v databázi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U čtení získáme vrácené záznamy pomocí následného volání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getResultSet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U zápisu pomocí volání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getUpdateCount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73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Provedení SQL příkazu nad </a:t>
            </a:r>
            <a:r>
              <a:rPr lang="cs-CZ" alt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cs typeface="Courier New" panose="02070309020205020404" pitchFamily="49" charset="0"/>
              </a:rPr>
              <a:t>Čtení</a:t>
            </a:r>
            <a:r>
              <a:rPr lang="cs-CZ" dirty="0" smtClean="0">
                <a:cs typeface="Courier New" panose="02070309020205020404" pitchFamily="49" charset="0"/>
              </a:rPr>
              <a:t> (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dirty="0" smtClean="0">
                <a:cs typeface="Courier New" panose="02070309020205020404" pitchFamily="49" charset="0"/>
              </a:rPr>
              <a:t>): výsledek = relace 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 smtClean="0"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</a:p>
          <a:p>
            <a:pPr marL="0" indent="0">
              <a:buNone/>
            </a:pP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dirty="0" smtClean="0">
                <a:cs typeface="Courier New" panose="02070309020205020404" pitchFamily="49" charset="0"/>
              </a:rPr>
              <a:t>Modifikace</a:t>
            </a:r>
            <a:r>
              <a:rPr lang="cs-CZ" dirty="0" smtClean="0">
                <a:cs typeface="Courier New" panose="02070309020205020404" pitchFamily="49" charset="0"/>
              </a:rPr>
              <a:t>: výsledek = počet 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 smtClean="0">
                <a:cs typeface="Courier New" panose="02070309020205020404" pitchFamily="49" charset="0"/>
              </a:rPr>
              <a:t>)</a:t>
            </a:r>
            <a:endParaRPr lang="cs-C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updatesCount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st.executeUpdate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DELETE FROM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WHERE a = 1;");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7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Zpracování výsledků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cs typeface="Courier New" panose="02070309020205020404" pitchFamily="49" charset="0"/>
              </a:rPr>
              <a:t>Výsledkem čtení</a:t>
            </a:r>
            <a:r>
              <a:rPr lang="cs-CZ" dirty="0" smtClean="0">
                <a:cs typeface="Courier New" panose="02070309020205020404" pitchFamily="49" charset="0"/>
              </a:rPr>
              <a:t> (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dirty="0" smtClean="0">
                <a:cs typeface="Courier New" panose="02070309020205020404" pitchFamily="49" charset="0"/>
              </a:rPr>
              <a:t>) je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 smtClean="0">
                <a:cs typeface="Courier New" panose="02070309020205020404" pitchFamily="49" charset="0"/>
              </a:rPr>
              <a:t>, ten následně lze zpracovat: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Postupným procházením jednotlivých záznamů (vrácených řádků)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Zpřístupněním </a:t>
            </a:r>
            <a:r>
              <a:rPr lang="cs-CZ" dirty="0">
                <a:cs typeface="Courier New" panose="02070309020205020404" pitchFamily="49" charset="0"/>
              </a:rPr>
              <a:t>jednotlivých </a:t>
            </a:r>
            <a:r>
              <a:rPr lang="cs-CZ" dirty="0" smtClean="0">
                <a:cs typeface="Courier New" panose="02070309020205020404" pitchFamily="49" charset="0"/>
              </a:rPr>
              <a:t>atributů, např.</a:t>
            </a:r>
          </a:p>
          <a:p>
            <a:pPr marL="457200" lvl="1" indent="0">
              <a:buNone/>
            </a:pP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resultSet.next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// iterace 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atributy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resultSet.getString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 marL="457200" lvl="1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resultSet.getBoolean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pPr marL="457200" lvl="1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3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Další možnosti </a:t>
            </a:r>
            <a:r>
              <a:rPr lang="cs-CZ" altLang="cs-CZ" dirty="0" err="1" smtClean="0"/>
              <a:t>ResultSet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Courier New" panose="02070309020205020404" pitchFamily="49" charset="0"/>
              </a:rPr>
              <a:t>Indexováno od </a:t>
            </a:r>
            <a:r>
              <a:rPr lang="cs-CZ" b="1" dirty="0" smtClean="0">
                <a:cs typeface="Courier New" panose="02070309020205020404" pitchFamily="49" charset="0"/>
              </a:rPr>
              <a:t>1</a:t>
            </a:r>
            <a:r>
              <a:rPr lang="cs-CZ" dirty="0" smtClean="0">
                <a:cs typeface="Courier New" panose="02070309020205020404" pitchFamily="49" charset="0"/>
              </a:rPr>
              <a:t> (nikoli od 0!)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Lze dle </a:t>
            </a:r>
            <a:r>
              <a:rPr lang="cs-CZ" b="1" dirty="0" smtClean="0">
                <a:cs typeface="Courier New" panose="02070309020205020404" pitchFamily="49" charset="0"/>
              </a:rPr>
              <a:t>jména</a:t>
            </a:r>
            <a:r>
              <a:rPr lang="cs-CZ" dirty="0" smtClean="0">
                <a:cs typeface="Courier New" panose="02070309020205020404" pitchFamily="49" charset="0"/>
              </a:rPr>
              <a:t> atributu získat jeho index</a:t>
            </a: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indexColumnA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resultSet.findColumn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457200" lvl="1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resultSet.next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457200" lvl="1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a=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resultSet.getInt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indexColumnA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65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Pohyb po záznamech </a:t>
            </a:r>
            <a:r>
              <a:rPr lang="cs-CZ" altLang="cs-CZ" dirty="0" err="1" smtClean="0"/>
              <a:t>ResultSet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Některé typy JDBC ovladačů </a:t>
            </a:r>
            <a:r>
              <a:rPr lang="cs-CZ" dirty="0" smtClean="0">
                <a:cs typeface="Courier New" panose="02070309020205020404" pitchFamily="49" charset="0"/>
              </a:rPr>
              <a:t>podporují: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zpětný </a:t>
            </a:r>
            <a:r>
              <a:rPr lang="cs-CZ" dirty="0">
                <a:cs typeface="Courier New" panose="02070309020205020404" pitchFamily="49" charset="0"/>
              </a:rPr>
              <a:t>posun v tabulce </a:t>
            </a:r>
            <a:endParaRPr lang="cs-CZ" dirty="0" smtClean="0">
              <a:cs typeface="Courier New" panose="02070309020205020404" pitchFamily="49" charset="0"/>
            </a:endParaRPr>
          </a:p>
          <a:p>
            <a:pPr lvl="2"/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ResultSet.previous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posun </a:t>
            </a:r>
            <a:r>
              <a:rPr lang="cs-CZ" dirty="0">
                <a:cs typeface="Courier New" panose="02070309020205020404" pitchFamily="49" charset="0"/>
              </a:rPr>
              <a:t>o libovolný počet řádků </a:t>
            </a:r>
            <a:r>
              <a:rPr lang="cs-CZ" dirty="0" smtClean="0">
                <a:cs typeface="Courier New" panose="02070309020205020404" pitchFamily="49" charset="0"/>
              </a:rPr>
              <a:t>	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ResultSet.relative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přístup </a:t>
            </a:r>
            <a:r>
              <a:rPr lang="cs-CZ" dirty="0">
                <a:cs typeface="Courier New" panose="02070309020205020404" pitchFamily="49" charset="0"/>
              </a:rPr>
              <a:t>k libovolnému řádku </a:t>
            </a:r>
            <a:r>
              <a:rPr lang="cs-CZ" dirty="0" smtClean="0">
                <a:cs typeface="Courier New" panose="02070309020205020404" pitchFamily="49" charset="0"/>
              </a:rPr>
              <a:t>	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ResultSet.absolute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Nutno nastavit před provedením příkazu </a:t>
            </a:r>
            <a:endParaRPr lang="cs-CZ" dirty="0"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70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Předpřipravené </a:t>
            </a:r>
            <a:r>
              <a:rPr lang="cs-CZ" dirty="0" smtClean="0"/>
              <a:t>dotazy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Některé typy JDBC ovladačů </a:t>
            </a:r>
            <a:r>
              <a:rPr lang="cs-CZ" dirty="0" smtClean="0">
                <a:cs typeface="Courier New" panose="02070309020205020404" pitchFamily="49" charset="0"/>
              </a:rPr>
              <a:t>podporují </a:t>
            </a:r>
            <a:r>
              <a:rPr lang="cs-CZ" dirty="0" err="1" smtClean="0">
                <a:cs typeface="Courier New" panose="02070309020205020404" pitchFamily="49" charset="0"/>
              </a:rPr>
              <a:t>PreparedStatement</a:t>
            </a:r>
            <a:r>
              <a:rPr lang="cs-CZ" dirty="0" smtClean="0"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conn.prepareStatement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"INSERT INTO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(?,?,?);");</a:t>
            </a:r>
          </a:p>
          <a:p>
            <a:pPr marL="0" indent="0">
              <a:buNone/>
            </a:pP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insertStatement.setInt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(1,1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insertStatement.setString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(2,"Ahoj");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insertStatement.setBoolean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(3,false);</a:t>
            </a:r>
          </a:p>
          <a:p>
            <a:pPr marL="0" indent="0">
              <a:buNone/>
            </a:pP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insertStatement.execute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89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Předpřipravené </a:t>
            </a:r>
            <a:r>
              <a:rPr lang="cs-CZ" dirty="0" smtClean="0"/>
              <a:t>dotazy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Courier New" panose="02070309020205020404" pitchFamily="49" charset="0"/>
              </a:rPr>
              <a:t>Výhody </a:t>
            </a:r>
            <a:r>
              <a:rPr lang="cs-CZ" dirty="0" err="1" smtClean="0">
                <a:cs typeface="Courier New" panose="02070309020205020404" pitchFamily="49" charset="0"/>
              </a:rPr>
              <a:t>PreparedStatement</a:t>
            </a:r>
            <a:r>
              <a:rPr lang="cs-CZ" dirty="0" smtClean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Vyšší </a:t>
            </a:r>
            <a:r>
              <a:rPr lang="cs-CZ" b="1" dirty="0" smtClean="0">
                <a:cs typeface="Courier New" panose="02070309020205020404" pitchFamily="49" charset="0"/>
              </a:rPr>
              <a:t>odolnost proti SQL </a:t>
            </a:r>
            <a:r>
              <a:rPr lang="cs-CZ" b="1" dirty="0" err="1" smtClean="0">
                <a:cs typeface="Courier New" panose="02070309020205020404" pitchFamily="49" charset="0"/>
              </a:rPr>
              <a:t>Injection</a:t>
            </a:r>
            <a:r>
              <a:rPr lang="cs-CZ" b="1" dirty="0" smtClean="0">
                <a:cs typeface="Courier New" panose="02070309020205020404" pitchFamily="49" charset="0"/>
              </a:rPr>
              <a:t> </a:t>
            </a:r>
            <a:r>
              <a:rPr lang="cs-CZ" dirty="0" smtClean="0">
                <a:cs typeface="Courier New" panose="02070309020205020404" pitchFamily="49" charset="0"/>
              </a:rPr>
              <a:t>(vložení výkonného kódu SQL namísto prosté hodnoty parametru)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Vyšší </a:t>
            </a:r>
            <a:r>
              <a:rPr lang="cs-CZ" b="1" dirty="0" smtClean="0">
                <a:cs typeface="Courier New" panose="02070309020205020404" pitchFamily="49" charset="0"/>
              </a:rPr>
              <a:t>výkon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20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Persistence dat pomocí JDBC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Technika přístupu k především </a:t>
            </a:r>
            <a:r>
              <a:rPr lang="cs-CZ" b="1" dirty="0" smtClean="0"/>
              <a:t>relačním databázím</a:t>
            </a:r>
            <a:endParaRPr lang="en-US" dirty="0"/>
          </a:p>
          <a:p>
            <a:r>
              <a:rPr lang="cs-CZ" b="1" dirty="0" smtClean="0"/>
              <a:t>Java </a:t>
            </a:r>
            <a:r>
              <a:rPr lang="cs-CZ" b="1" dirty="0" err="1" smtClean="0"/>
              <a:t>DataBase</a:t>
            </a:r>
            <a:r>
              <a:rPr lang="cs-CZ" b="1" dirty="0" smtClean="0"/>
              <a:t> </a:t>
            </a:r>
            <a:r>
              <a:rPr lang="cs-CZ" b="1" dirty="0" err="1" smtClean="0"/>
              <a:t>Connectivity</a:t>
            </a:r>
            <a:r>
              <a:rPr lang="cs-CZ" dirty="0" smtClean="0"/>
              <a:t> (JDBC)</a:t>
            </a:r>
          </a:p>
          <a:p>
            <a:pPr lvl="1"/>
            <a:r>
              <a:rPr lang="cs-CZ" dirty="0" smtClean="0"/>
              <a:t>Součást </a:t>
            </a:r>
            <a:r>
              <a:rPr lang="cs-CZ" b="1" dirty="0" smtClean="0"/>
              <a:t>Java</a:t>
            </a:r>
            <a:r>
              <a:rPr lang="cs-CZ" dirty="0" smtClean="0"/>
              <a:t> </a:t>
            </a:r>
            <a:r>
              <a:rPr lang="cs-CZ" b="1" dirty="0" smtClean="0"/>
              <a:t>SE</a:t>
            </a:r>
            <a:r>
              <a:rPr lang="cs-CZ" dirty="0" smtClean="0"/>
              <a:t> (+nutný </a:t>
            </a:r>
            <a:r>
              <a:rPr lang="cs-CZ" b="1" dirty="0" smtClean="0"/>
              <a:t>ovladač</a:t>
            </a:r>
            <a:r>
              <a:rPr lang="cs-CZ" dirty="0" smtClean="0"/>
              <a:t> pro DBMS)</a:t>
            </a:r>
            <a:endParaRPr lang="cs-CZ" dirty="0" smtClean="0"/>
          </a:p>
          <a:p>
            <a:r>
              <a:rPr lang="cs-CZ" b="1" dirty="0" err="1" smtClean="0"/>
              <a:t>Nízkoúrovňové</a:t>
            </a:r>
            <a:r>
              <a:rPr lang="cs-CZ" dirty="0" smtClean="0"/>
              <a:t> rozhraní</a:t>
            </a:r>
          </a:p>
          <a:p>
            <a:r>
              <a:rPr lang="cs-CZ" dirty="0" smtClean="0"/>
              <a:t>Často překryté </a:t>
            </a:r>
            <a:r>
              <a:rPr lang="cs-CZ" b="1" dirty="0" err="1" smtClean="0"/>
              <a:t>Object-Relational</a:t>
            </a:r>
            <a:r>
              <a:rPr lang="cs-CZ" b="1" dirty="0" smtClean="0"/>
              <a:t> </a:t>
            </a:r>
            <a:r>
              <a:rPr lang="cs-CZ" b="1" dirty="0" err="1" smtClean="0"/>
              <a:t>Mapping</a:t>
            </a:r>
            <a:r>
              <a:rPr lang="cs-CZ" b="1" dirty="0" smtClean="0"/>
              <a:t> </a:t>
            </a:r>
            <a:r>
              <a:rPr lang="cs-CZ" dirty="0" smtClean="0"/>
              <a:t>(ORM)</a:t>
            </a:r>
          </a:p>
          <a:p>
            <a:r>
              <a:rPr lang="cs-CZ" dirty="0" smtClean="0"/>
              <a:t>Nebo pomocnými rozhraními jako </a:t>
            </a:r>
            <a:r>
              <a:rPr lang="cs-CZ" b="1" dirty="0" err="1" smtClean="0"/>
              <a:t>Spring</a:t>
            </a:r>
            <a:r>
              <a:rPr lang="cs-CZ" b="1" dirty="0" smtClean="0"/>
              <a:t> JDBC</a:t>
            </a:r>
          </a:p>
          <a:p>
            <a:r>
              <a:rPr lang="cs-CZ" dirty="0" smtClean="0"/>
              <a:t>Někdy však nezbytné – </a:t>
            </a:r>
            <a:endParaRPr lang="cs-CZ" dirty="0"/>
          </a:p>
          <a:p>
            <a:pPr lvl="1"/>
            <a:r>
              <a:rPr lang="cs-CZ" b="1" dirty="0" smtClean="0"/>
              <a:t>Výkon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Přímý</a:t>
            </a:r>
            <a:r>
              <a:rPr lang="cs-CZ" dirty="0" smtClean="0"/>
              <a:t> přístup k DBMS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793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Získávání generovaných </a:t>
            </a:r>
            <a:r>
              <a:rPr lang="cs-CZ" dirty="0" smtClean="0"/>
              <a:t>klíčů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st.execute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"INSERT INTO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b,c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('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);",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Statement.RETURN_GENERATED_KEYS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st.getGeneratedKeys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3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864282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Výjimky v </a:t>
            </a:r>
            <a:r>
              <a:rPr lang="cs-CZ" smtClean="0"/>
              <a:t>JDBC kódu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try-with-resources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636713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con=</a:t>
            </a:r>
            <a:r>
              <a:rPr lang="cs-C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dataSource.getConnection</a:t>
            </a:r>
            <a:r>
              <a:rPr 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PreparedStatement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st=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con.prepareStatement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 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List&lt;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books.add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rs.getLong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("id"), 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  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"))); }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log.error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cannot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e);</a:t>
            </a:r>
          </a:p>
          <a:p>
            <a:pPr marL="0" indent="0">
              <a:buNone/>
            </a:pP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17" y="604635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Závěr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81485" y="1494033"/>
            <a:ext cx="888573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7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Rámcový p</a:t>
            </a:r>
            <a:r>
              <a:rPr lang="cs-CZ" dirty="0" smtClean="0"/>
              <a:t>ostup práce s JDBC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>
                <a:cs typeface="Courier New" panose="02070309020205020404" pitchFamily="49" charset="0"/>
              </a:rPr>
              <a:t>Aktivace </a:t>
            </a:r>
            <a:r>
              <a:rPr lang="cs-CZ" b="1" dirty="0" smtClean="0">
                <a:cs typeface="Courier New" panose="02070309020205020404" pitchFamily="49" charset="0"/>
              </a:rPr>
              <a:t>ovladače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cs typeface="Courier New" panose="02070309020205020404" pitchFamily="49" charset="0"/>
              </a:rPr>
              <a:t>Vyhledání datového zdroje + </a:t>
            </a:r>
            <a:r>
              <a:rPr lang="cs-CZ" b="1" dirty="0" smtClean="0">
                <a:cs typeface="Courier New" panose="02070309020205020404" pitchFamily="49" charset="0"/>
              </a:rPr>
              <a:t>otevření</a:t>
            </a:r>
            <a:r>
              <a:rPr lang="cs-CZ" dirty="0" smtClean="0">
                <a:cs typeface="Courier New" panose="02070309020205020404" pitchFamily="49" charset="0"/>
              </a:rPr>
              <a:t> spojení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cs typeface="Courier New" panose="02070309020205020404" pitchFamily="49" charset="0"/>
              </a:rPr>
              <a:t>Používání spojení</a:t>
            </a:r>
          </a:p>
          <a:p>
            <a:pPr lvl="1" indent="-342900"/>
            <a:r>
              <a:rPr lang="cs-CZ" dirty="0" smtClean="0">
                <a:cs typeface="Courier New" panose="02070309020205020404" pitchFamily="49" charset="0"/>
              </a:rPr>
              <a:t>Veškeré </a:t>
            </a:r>
            <a:r>
              <a:rPr lang="cs-CZ" b="1" dirty="0" smtClean="0">
                <a:cs typeface="Courier New" panose="02070309020205020404" pitchFamily="49" charset="0"/>
              </a:rPr>
              <a:t>operace</a:t>
            </a:r>
            <a:r>
              <a:rPr lang="cs-CZ" dirty="0" smtClean="0">
                <a:cs typeface="Courier New" panose="02070309020205020404" pitchFamily="49" charset="0"/>
              </a:rPr>
              <a:t> nad DB</a:t>
            </a:r>
          </a:p>
          <a:p>
            <a:pPr lvl="1" indent="-342900"/>
            <a:r>
              <a:rPr lang="cs-CZ" dirty="0" smtClean="0">
                <a:cs typeface="Courier New" panose="02070309020205020404" pitchFamily="49" charset="0"/>
              </a:rPr>
              <a:t>Je nutné znát </a:t>
            </a:r>
            <a:r>
              <a:rPr lang="cs-CZ" b="1" dirty="0" smtClean="0">
                <a:cs typeface="Courier New" panose="02070309020205020404" pitchFamily="49" charset="0"/>
              </a:rPr>
              <a:t>SQL</a:t>
            </a:r>
            <a:r>
              <a:rPr lang="cs-CZ" dirty="0" smtClean="0">
                <a:cs typeface="Courier New" panose="02070309020205020404" pitchFamily="49" charset="0"/>
              </a:rPr>
              <a:t>, s tím se de facto komunikuje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cs typeface="Courier New" panose="02070309020205020404" pitchFamily="49" charset="0"/>
              </a:rPr>
              <a:t>Uzavření</a:t>
            </a:r>
            <a:r>
              <a:rPr lang="cs-CZ" dirty="0" smtClean="0">
                <a:cs typeface="Courier New" panose="02070309020205020404" pitchFamily="49" charset="0"/>
              </a:rPr>
              <a:t> spojení (i v případě chyby!)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25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Aktivace JDBC ovladače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Zavedení třídy </a:t>
            </a:r>
            <a:r>
              <a:rPr lang="cs-CZ" b="1" dirty="0" smtClean="0"/>
              <a:t>ovladače</a:t>
            </a:r>
            <a:r>
              <a:rPr lang="cs-CZ" dirty="0" smtClean="0"/>
              <a:t> pro příslušný DBMS</a:t>
            </a:r>
          </a:p>
          <a:p>
            <a:pPr lvl="1"/>
            <a:r>
              <a:rPr lang="cs-CZ" dirty="0" smtClean="0"/>
              <a:t>Manuální</a:t>
            </a:r>
          </a:p>
          <a:p>
            <a:pPr lvl="1"/>
            <a:r>
              <a:rPr lang="cs-CZ" dirty="0" smtClean="0"/>
              <a:t>Automatické</a:t>
            </a:r>
          </a:p>
          <a:p>
            <a:pPr lvl="1"/>
            <a:r>
              <a:rPr lang="cs-CZ" dirty="0" smtClean="0"/>
              <a:t>Třída ovladače musí vždy být na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classpath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cs typeface="Courier New" panose="02070309020205020404" pitchFamily="49" charset="0"/>
              </a:rPr>
              <a:t>K dispozici pro konkrétní DBMS</a:t>
            </a:r>
            <a:r>
              <a:rPr lang="cs-CZ" dirty="0">
                <a:cs typeface="Courier New" panose="02070309020205020404" pitchFamily="49" charset="0"/>
              </a:rPr>
              <a:t>, např</a:t>
            </a:r>
            <a:r>
              <a:rPr lang="cs-CZ" dirty="0" smtClean="0">
                <a:cs typeface="Courier New" panose="02070309020205020404" pitchFamily="49" charset="0"/>
              </a:rPr>
              <a:t>.:</a:t>
            </a:r>
            <a:endParaRPr lang="cs-CZ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Class.forName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com.mysql.jdbc.Driver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983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Navázání spojení přímo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třídy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DriverManager</a:t>
            </a:r>
            <a:r>
              <a:rPr lang="cs-CZ" dirty="0" smtClean="0"/>
              <a:t>, metoda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getConnection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/>
              <a:t>Vč. uvedení příp. </a:t>
            </a:r>
            <a:r>
              <a:rPr lang="cs-CZ" b="1" dirty="0" smtClean="0"/>
              <a:t>jména</a:t>
            </a:r>
            <a:r>
              <a:rPr lang="cs-CZ" dirty="0" smtClean="0"/>
              <a:t>, </a:t>
            </a:r>
            <a:r>
              <a:rPr lang="cs-CZ" b="1" dirty="0" smtClean="0"/>
              <a:t>hesla</a:t>
            </a:r>
            <a:r>
              <a:rPr lang="cs-CZ" dirty="0" smtClean="0"/>
              <a:t> databázového uživatele</a:t>
            </a:r>
          </a:p>
          <a:p>
            <a:r>
              <a:rPr lang="cs-CZ" dirty="0" smtClean="0"/>
              <a:t>Nutnost znát všechny údaje pro připojení a mít je konfigurovatelné mimo zdrojový kód, tj. nemít je v kódu „natvrdo“, ale v konfiguraci jinde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://localhost:3306/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database?useUnicode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=true";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 conn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user","password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0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Navázání spojení přes </a:t>
            </a:r>
            <a:r>
              <a:rPr lang="cs-CZ" dirty="0" err="1" smtClean="0"/>
              <a:t>DataSource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Umožn</a:t>
            </a:r>
            <a:r>
              <a:rPr lang="cs-CZ" dirty="0" smtClean="0"/>
              <a:t>í vyjmout starost o </a:t>
            </a:r>
            <a:r>
              <a:rPr lang="cs-CZ" b="1" dirty="0" smtClean="0"/>
              <a:t>konfiguraci</a:t>
            </a:r>
            <a:r>
              <a:rPr lang="cs-CZ" dirty="0" smtClean="0"/>
              <a:t> z programu směrem ke správci aplikace/databáze</a:t>
            </a:r>
          </a:p>
          <a:p>
            <a:r>
              <a:rPr lang="cs-CZ" dirty="0" smtClean="0"/>
              <a:t>Využití </a:t>
            </a:r>
            <a:r>
              <a:rPr lang="cs-CZ" dirty="0" err="1" smtClean="0"/>
              <a:t>javových</a:t>
            </a:r>
            <a:r>
              <a:rPr lang="cs-CZ" dirty="0" smtClean="0"/>
              <a:t> anotací, pomocí nichž provedeme </a:t>
            </a:r>
            <a:r>
              <a:rPr lang="cs-CZ" b="1" dirty="0" err="1" smtClean="0"/>
              <a:t>Dependency</a:t>
            </a:r>
            <a:r>
              <a:rPr lang="cs-CZ" b="1" dirty="0" smtClean="0"/>
              <a:t> </a:t>
            </a:r>
            <a:r>
              <a:rPr lang="cs-CZ" b="1" dirty="0" err="1" smtClean="0"/>
              <a:t>Injection</a:t>
            </a:r>
            <a:r>
              <a:rPr lang="cs-CZ" dirty="0"/>
              <a:t> </a:t>
            </a:r>
            <a:r>
              <a:rPr lang="cs-CZ" dirty="0" smtClean="0"/>
              <a:t>(vložení závislostí)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/moje")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Spojení získáme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pomocí: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source.getConnection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85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Navázání spojení přes JNDI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Vlastně jiná technika vyhledání </a:t>
            </a:r>
            <a:r>
              <a:rPr lang="cs-CZ" dirty="0" err="1" smtClean="0"/>
              <a:t>DataSource</a:t>
            </a:r>
            <a:endParaRPr lang="cs-CZ" dirty="0" smtClean="0"/>
          </a:p>
          <a:p>
            <a:r>
              <a:rPr lang="cs-CZ" dirty="0" smtClean="0"/>
              <a:t>Bez anotací, přímo vyhledáním datového zdroje</a:t>
            </a:r>
          </a:p>
          <a:p>
            <a:r>
              <a:rPr lang="cs-CZ" dirty="0" smtClean="0"/>
              <a:t>Rozhraní </a:t>
            </a:r>
            <a:r>
              <a:rPr lang="cs-CZ" b="1" dirty="0" smtClean="0"/>
              <a:t>Java </a:t>
            </a:r>
            <a:r>
              <a:rPr lang="cs-CZ" b="1" dirty="0" err="1" smtClean="0"/>
              <a:t>Naming</a:t>
            </a:r>
            <a:r>
              <a:rPr lang="cs-CZ" b="1" dirty="0" smtClean="0"/>
              <a:t> and </a:t>
            </a:r>
            <a:r>
              <a:rPr lang="cs-CZ" b="1" dirty="0" err="1" smtClean="0"/>
              <a:t>Directory</a:t>
            </a:r>
            <a:r>
              <a:rPr lang="cs-CZ" b="1" dirty="0" smtClean="0"/>
              <a:t> Interface</a:t>
            </a:r>
            <a:r>
              <a:rPr lang="cs-CZ" dirty="0" smtClean="0"/>
              <a:t> (JNDI)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InitialContext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java:comp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context.lookup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/test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0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Konfigurace JNDI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Nutná </a:t>
            </a:r>
            <a:r>
              <a:rPr lang="cs-CZ" b="1" dirty="0" smtClean="0"/>
              <a:t>konfigurace</a:t>
            </a:r>
            <a:r>
              <a:rPr lang="cs-CZ" dirty="0" smtClean="0"/>
              <a:t> dle konvencí aplikačního serveru nebo webového kontejneru</a:t>
            </a:r>
          </a:p>
          <a:p>
            <a:r>
              <a:rPr lang="cs-CZ" dirty="0" smtClean="0"/>
              <a:t>Např. u </a:t>
            </a:r>
            <a:r>
              <a:rPr lang="cs-CZ" b="1" dirty="0" err="1" smtClean="0"/>
              <a:t>Tomcat</a:t>
            </a:r>
            <a:r>
              <a:rPr lang="cs-CZ" dirty="0" smtClean="0"/>
              <a:t> soubor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context.xml</a:t>
            </a:r>
            <a:r>
              <a:rPr lang="cs-CZ" dirty="0" smtClean="0">
                <a:cs typeface="Courier New" panose="02070309020205020404" pitchFamily="49" charset="0"/>
              </a:rPr>
              <a:t> v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META-INF</a:t>
            </a:r>
          </a:p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driverClassName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org.hsqldb.jdbcDriver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maxActive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maxIdle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="30"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maxWait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="10000"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/test"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="" type="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javax.sql.DataSource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jdbc:hsqldb:mem:addressbook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0" indent="0"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Znovupoužití spojení – </a:t>
            </a:r>
            <a:r>
              <a:rPr lang="cs-CZ" altLang="cs-CZ" dirty="0" err="1"/>
              <a:t>C</a:t>
            </a:r>
            <a:r>
              <a:rPr lang="cs-CZ" altLang="cs-CZ" dirty="0" err="1" smtClean="0"/>
              <a:t>onnection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pooling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Otevírání u udržování spojení je náročné na zdroje</a:t>
            </a:r>
            <a:endParaRPr lang="cs-CZ" dirty="0"/>
          </a:p>
          <a:p>
            <a:r>
              <a:rPr lang="cs-CZ" dirty="0" smtClean="0">
                <a:cs typeface="Courier New" panose="02070309020205020404" pitchFamily="49" charset="0"/>
              </a:rPr>
              <a:t>Proto se často po opuštění </a:t>
            </a:r>
            <a:r>
              <a:rPr lang="cs-CZ" dirty="0" err="1" smtClean="0">
                <a:cs typeface="Courier New" panose="02070309020205020404" pitchFamily="49" charset="0"/>
              </a:rPr>
              <a:t>znovuvyužívá</a:t>
            </a:r>
            <a:r>
              <a:rPr lang="cs-CZ" dirty="0" smtClean="0">
                <a:cs typeface="Courier New" panose="02070309020205020404" pitchFamily="49" charset="0"/>
              </a:rPr>
              <a:t> prostřednictvím „poolu“ otevřených spojení</a:t>
            </a:r>
          </a:p>
          <a:p>
            <a:pPr lvl="1"/>
            <a:r>
              <a:rPr lang="cs-CZ" dirty="0" smtClean="0">
                <a:cs typeface="Courier New" panose="02070309020205020404" pitchFamily="49" charset="0"/>
              </a:rPr>
              <a:t>Vypůjčím, použiji a vrátím spojení</a:t>
            </a:r>
          </a:p>
          <a:p>
            <a:r>
              <a:rPr lang="cs-CZ" dirty="0" smtClean="0">
                <a:cs typeface="Courier New" panose="02070309020205020404" pitchFamily="49" charset="0"/>
              </a:rPr>
              <a:t>Je třeba speciální knihovna, která je k dispozici u kontejneru (např. </a:t>
            </a:r>
            <a:r>
              <a:rPr lang="cs-CZ" dirty="0" err="1" smtClean="0">
                <a:cs typeface="Courier New" panose="02070309020205020404" pitchFamily="49" charset="0"/>
              </a:rPr>
              <a:t>Tomcat</a:t>
            </a:r>
            <a:r>
              <a:rPr lang="cs-CZ" dirty="0" smtClean="0">
                <a:cs typeface="Courier New" panose="02070309020205020404" pitchFamily="49" charset="0"/>
              </a:rPr>
              <a:t>) nebo třetí stranou</a:t>
            </a:r>
            <a:endParaRPr lang="cs-CZ" dirty="0">
              <a:cs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05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2683</TotalTime>
  <Words>784</Words>
  <Application>Microsoft Office PowerPoint</Application>
  <PresentationFormat>Předvádění na obrazovce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Tahoma</vt:lpstr>
      <vt:lpstr>Wingdings</vt:lpstr>
      <vt:lpstr>Vlastní návrh</vt:lpstr>
      <vt:lpstr>1_Směsi</vt:lpstr>
      <vt:lpstr>2_Směsi</vt:lpstr>
      <vt:lpstr>Prezentace_MU_CZ</vt:lpstr>
      <vt:lpstr>PV168 – Java Database Connectivity (JDBC)   Petr Adámek &amp; Tomáš Pitner   Březen 2018</vt:lpstr>
      <vt:lpstr>Persistence dat pomocí JDBC</vt:lpstr>
      <vt:lpstr>Rámcový postup práce s JDBC</vt:lpstr>
      <vt:lpstr>Aktivace JDBC ovladače</vt:lpstr>
      <vt:lpstr>Navázání spojení přímo</vt:lpstr>
      <vt:lpstr>Navázání spojení přes DataSource</vt:lpstr>
      <vt:lpstr>Navázání spojení přes JNDI</vt:lpstr>
      <vt:lpstr>Konfigurace JNDI</vt:lpstr>
      <vt:lpstr>Znovupoužití spojení – Connection pooling</vt:lpstr>
      <vt:lpstr>Příklad použití Connection pool</vt:lpstr>
      <vt:lpstr>Komunikace s databází přes JDBC</vt:lpstr>
      <vt:lpstr>(JDBC) Statement</vt:lpstr>
      <vt:lpstr>Provedení SQL příkazu nad Statement</vt:lpstr>
      <vt:lpstr>Provedení SQL příkazu nad Statement</vt:lpstr>
      <vt:lpstr>Zpracování výsledků</vt:lpstr>
      <vt:lpstr>Další možnosti ResultSet</vt:lpstr>
      <vt:lpstr>Pohyb po záznamech ResultSet</vt:lpstr>
      <vt:lpstr>Předpřipravené dotazy</vt:lpstr>
      <vt:lpstr>Předpřipravené dotazy</vt:lpstr>
      <vt:lpstr>Získávání generovaných klíčů</vt:lpstr>
      <vt:lpstr>Výjimky v JDBC kódu try-with-resources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Plagová</dc:creator>
  <cp:lastModifiedBy>Tomáš Pitner</cp:lastModifiedBy>
  <cp:revision>220</cp:revision>
  <cp:lastPrinted>1601-01-01T00:00:00Z</cp:lastPrinted>
  <dcterms:created xsi:type="dcterms:W3CDTF">2015-09-24T10:45:54Z</dcterms:created>
  <dcterms:modified xsi:type="dcterms:W3CDTF">2018-03-11T10:01:35Z</dcterms:modified>
</cp:coreProperties>
</file>