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  <p:sldMasterId id="2147483659" r:id="rId2"/>
    <p:sldMasterId id="2147483660" r:id="rId3"/>
    <p:sldMasterId id="2147483717" r:id="rId4"/>
  </p:sldMasterIdLst>
  <p:notesMasterIdLst>
    <p:notesMasterId r:id="rId27"/>
  </p:notesMasterIdLst>
  <p:handoutMasterIdLst>
    <p:handoutMasterId r:id="rId28"/>
  </p:handoutMasterIdLst>
  <p:sldIdLst>
    <p:sldId id="260" r:id="rId5"/>
    <p:sldId id="270" r:id="rId6"/>
    <p:sldId id="271" r:id="rId7"/>
    <p:sldId id="287" r:id="rId8"/>
    <p:sldId id="272" r:id="rId9"/>
    <p:sldId id="285" r:id="rId10"/>
    <p:sldId id="286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99" r:id="rId23"/>
    <p:sldId id="300" r:id="rId24"/>
    <p:sldId id="301" r:id="rId25"/>
    <p:sldId id="284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78" userDrawn="1">
          <p15:clr>
            <a:srgbClr val="A4A3A4"/>
          </p15:clr>
        </p15:guide>
        <p15:guide id="2" pos="537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776"/>
    <a:srgbClr val="00287D"/>
    <a:srgbClr val="00B5E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286" autoAdjust="0"/>
  </p:normalViewPr>
  <p:slideViewPr>
    <p:cSldViewPr snapToGrid="0">
      <p:cViewPr varScale="1">
        <p:scale>
          <a:sx n="59" d="100"/>
          <a:sy n="59" d="100"/>
        </p:scale>
        <p:origin x="1568" y="60"/>
      </p:cViewPr>
      <p:guideLst>
        <p:guide orient="horz" pos="4178"/>
        <p:guide pos="53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260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AA99040-34C8-44C8-9AA1-09457589D84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5983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7250D73-997F-4851-8A6C-D172E8B9EF8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991947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D608-04F0-4F24-BDA2-76F1D6F8AC49}" type="datetimeFigureOut">
              <a:rPr lang="cs-CZ" smtClean="0"/>
              <a:t>11. 3. 2018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D571-2B45-4047-AC47-535AA546DC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621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D608-04F0-4F24-BDA2-76F1D6F8AC49}" type="datetimeFigureOut">
              <a:rPr lang="cs-CZ" smtClean="0"/>
              <a:t>11. 3. 2018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D571-2B45-4047-AC47-535AA546DC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501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D608-04F0-4F24-BDA2-76F1D6F8AC49}" type="datetimeFigureOut">
              <a:rPr lang="cs-CZ" smtClean="0"/>
              <a:t>11. 3. 2018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D571-2B45-4047-AC47-535AA546DC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1949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A41B63C-6A81-4742-8D01-2E826239AF1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38081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FC23150-60E3-441A-A183-1AA8E00BD60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889562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E9C9BA-3FAB-4012-BA23-007390CFD8D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5014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2ECD11-66E6-48DF-844E-6669FE7CA33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287286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1295A4-E190-43D7-8D2F-DA2D165555E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422318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935221-7DA0-41CD-B20E-4076FEB0567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71715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204B20F-0C9C-448C-A24B-BDE58358A3A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14682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D3F6E04-9AC3-4FFB-87C1-580A46147D6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71358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D608-04F0-4F24-BDA2-76F1D6F8AC49}" type="datetimeFigureOut">
              <a:rPr lang="cs-CZ" smtClean="0"/>
              <a:t>11. 3. 2018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D571-2B45-4047-AC47-535AA546DC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3584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74C02E-AF87-4C23-9000-CD8C8F355EB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146710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A8FE78-4D44-4BA1-AB2E-FBD54909E43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544118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35871B0-0FE3-4C03-8EDF-69648DD0C94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55281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655D450-43C9-45EF-B49A-0492C7C329D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039238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8217E6-71EE-4C17-8E43-CCE0558CCAE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74120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FA7A21-91B8-4B26-B4B1-073F543EF1D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88932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4F586C-0E04-480C-8EE3-A1AAC7415A5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051109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8C35B8-1333-4C44-A22C-84B9A6F6997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746139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47F78D-3E85-41A5-9645-45E7A6BEDED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958732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BB5363-5F72-433A-AC44-D7499A8F6A1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19148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D608-04F0-4F24-BDA2-76F1D6F8AC49}" type="datetimeFigureOut">
              <a:rPr lang="cs-CZ" smtClean="0"/>
              <a:t>11. 3. 2018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D571-2B45-4047-AC47-535AA546DC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922446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C74EF3-844C-41C8-879F-4E86469A869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922646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F88857C-9E59-4BBC-B14C-EC57801C6A4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991010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4ADC2D-F8DA-4E7E-94F3-E550FD2D3EC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620307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7E6B43D-ECB9-4BF1-B814-EF20EB39C56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639663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smtClean="0"/>
              <a:t>Definujte zápatí - název prezentace / pracoviště</a:t>
            </a:r>
            <a:endParaRPr lang="cs-CZ" alt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D202E317-E443-4D9F-93D3-4CB02DF8B0F0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Definujte zápatí - název prezentace / pracoviště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0C6385-769E-4E06-BC88-4DDF553B0FE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Definujte zápatí - název prezentace / pracoviště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E43A17-4815-44D2-8B82-59C6AB1E3E9E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Definujte zápatí - název prezentace / pracoviště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5D9E984-0CDB-4BA2-AD7F-F3250E1D6E2D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Definujte zápatí - název prezentace / pracoviště</a:t>
            </a:r>
            <a:endParaRPr lang="cs-CZ" alt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DC1063-8C9D-401B-937D-A075E2CD82D9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Definujte zápatí - název prezentace / pracoviště</a:t>
            </a:r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AF3B53-0DB0-4A6F-B4DC-148A12AAB74A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D608-04F0-4F24-BDA2-76F1D6F8AC49}" type="datetimeFigureOut">
              <a:rPr lang="cs-CZ" smtClean="0"/>
              <a:t>11. 3. 2018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D571-2B45-4047-AC47-535AA546DC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447522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Definujte zápatí - název prezentace / pracoviště</a:t>
            </a:r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485A1A-8811-48E0-BFED-39370079D56C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Definujte zápatí - název prezentace / pracoviště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27FED48-5D7F-4CF7-A761-BBF9A45BB56F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Definujte zápatí - název prezentace / pracoviště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EE99C34-CBC0-4D85-A79E-BA2D101E1426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Definujte zápatí - název prezentace / pracoviště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AA177A5-E71F-4308-9945-0C1D61A577D0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Definujte zápatí - název prezentace / pracoviště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37F30F-EA45-4863-AFA5-A7FBE97AC999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D608-04F0-4F24-BDA2-76F1D6F8AC49}" type="datetimeFigureOut">
              <a:rPr lang="cs-CZ" smtClean="0"/>
              <a:t>11. 3. 2018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D571-2B45-4047-AC47-535AA546DC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468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D608-04F0-4F24-BDA2-76F1D6F8AC49}" type="datetimeFigureOut">
              <a:rPr lang="cs-CZ" smtClean="0"/>
              <a:t>11. 3. 2018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D571-2B45-4047-AC47-535AA546DC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2619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D608-04F0-4F24-BDA2-76F1D6F8AC49}" type="datetimeFigureOut">
              <a:rPr lang="cs-CZ" smtClean="0"/>
              <a:t>11. 3. 2018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D571-2B45-4047-AC47-535AA546DC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349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D608-04F0-4F24-BDA2-76F1D6F8AC49}" type="datetimeFigureOut">
              <a:rPr lang="cs-CZ" smtClean="0"/>
              <a:t>11. 3. 2018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D571-2B45-4047-AC47-535AA546DC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937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D608-04F0-4F24-BDA2-76F1D6F8AC49}" type="datetimeFigureOut">
              <a:rPr lang="cs-CZ" smtClean="0"/>
              <a:t>11. 3. 2018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D571-2B45-4047-AC47-535AA546DC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09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7D608-04F0-4F24-BDA2-76F1D6F8AC49}" type="datetimeFigureOut">
              <a:rPr lang="cs-CZ" smtClean="0"/>
              <a:t>11. 3. 2018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2D571-2B45-4047-AC47-535AA546DC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04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54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pic>
          <p:nvPicPr>
            <p:cNvPr id="108549" name="Picture 5" descr="zahlavi CZ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85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87E1DD07-12F6-4480-8FA3-E133EADF4BAC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59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pic>
          <p:nvPicPr>
            <p:cNvPr id="110597" name="Picture 5" descr="zahlavi CZ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05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8530CE5F-1220-4494-B388-42D5DB1E142B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smtClean="0"/>
              <a:t>Definujte zápatí - název prezentace / pracoviště</a:t>
            </a:r>
            <a:endParaRPr lang="cs-CZ" alt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9DAF3B53-0DB0-4A6F-B4DC-148A12AAB74A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42369" y="6193693"/>
            <a:ext cx="1905000" cy="457200"/>
          </a:xfrm>
        </p:spPr>
        <p:txBody>
          <a:bodyPr/>
          <a:lstStyle/>
          <a:p>
            <a:fld id="{6D531CED-E6A4-4A89-BA6B-0DF2D199773F}" type="slidenum">
              <a:rPr lang="cs-CZ" altLang="cs-CZ"/>
              <a:pPr/>
              <a:t>1</a:t>
            </a:fld>
            <a:endParaRPr lang="cs-CZ" altLang="cs-CZ"/>
          </a:p>
        </p:txBody>
      </p:sp>
      <p:sp>
        <p:nvSpPr>
          <p:cNvPr id="5" name="Nadpis 2"/>
          <p:cNvSpPr>
            <a:spLocks noGrp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  <a:ln w="12700" cmpd="sng"/>
        </p:spPr>
        <p:txBody>
          <a:bodyPr/>
          <a:lstStyle/>
          <a:p>
            <a:r>
              <a:rPr lang="cs-CZ" sz="3600" dirty="0" smtClean="0"/>
              <a:t>PV168 – </a:t>
            </a:r>
            <a:r>
              <a:rPr lang="cs-CZ" sz="3600" dirty="0" smtClean="0"/>
              <a:t>Java Database </a:t>
            </a:r>
            <a:r>
              <a:rPr lang="cs-CZ" sz="3600" dirty="0" err="1" smtClean="0"/>
              <a:t>Connectivity</a:t>
            </a:r>
            <a:r>
              <a:rPr lang="cs-CZ" sz="3600" dirty="0" smtClean="0"/>
              <a:t> (JDBC)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cs-CZ" sz="2400" dirty="0" smtClean="0"/>
              <a:t>Petr Adámek </a:t>
            </a:r>
            <a:r>
              <a:rPr lang="cs-CZ" sz="2400" dirty="0"/>
              <a:t>&amp; Tomáš Pitner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>Březen </a:t>
            </a:r>
            <a:r>
              <a:rPr lang="en-US" sz="2400" dirty="0" smtClean="0"/>
              <a:t>201</a:t>
            </a:r>
            <a:r>
              <a:rPr lang="cs-CZ" sz="2400" dirty="0"/>
              <a:t>8</a:t>
            </a:r>
          </a:p>
        </p:txBody>
      </p:sp>
      <p:cxnSp>
        <p:nvCxnSpPr>
          <p:cNvPr id="6" name="Přímá spojnice 5"/>
          <p:cNvCxnSpPr/>
          <p:nvPr/>
        </p:nvCxnSpPr>
        <p:spPr bwMode="auto">
          <a:xfrm>
            <a:off x="519380" y="2560319"/>
            <a:ext cx="81039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287D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Přímá spojnice 6"/>
          <p:cNvCxnSpPr/>
          <p:nvPr/>
        </p:nvCxnSpPr>
        <p:spPr bwMode="auto">
          <a:xfrm>
            <a:off x="518165" y="5229079"/>
            <a:ext cx="81039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287D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9" name="Obrázek 8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 radius="3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105961" y="2845551"/>
            <a:ext cx="688908" cy="652329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 radius="3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646298" y="1637611"/>
            <a:ext cx="688908" cy="652329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 radius="3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105961" y="985282"/>
            <a:ext cx="688908" cy="652329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 radius="3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989923" y="498027"/>
            <a:ext cx="688908" cy="652329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 radius="3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643913" y="5379630"/>
            <a:ext cx="688908" cy="652329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 radius="3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953849" y="4169719"/>
            <a:ext cx="688908" cy="652329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 radius="3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643913" y="3327784"/>
            <a:ext cx="688908" cy="652329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0217" y="247446"/>
            <a:ext cx="688908" cy="652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27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 smtClean="0"/>
              <a:t>Příklad použití </a:t>
            </a:r>
            <a:r>
              <a:rPr lang="cs-CZ" altLang="cs-CZ" dirty="0" err="1"/>
              <a:t>C</a:t>
            </a:r>
            <a:r>
              <a:rPr lang="cs-CZ" altLang="cs-CZ" dirty="0" err="1" smtClean="0"/>
              <a:t>onnection</a:t>
            </a:r>
            <a:r>
              <a:rPr lang="cs-CZ" altLang="cs-CZ" dirty="0" smtClean="0"/>
              <a:t> pool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cs-CZ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org.apache.commons.dbcp2.BasicDataSource;</a:t>
            </a:r>
          </a:p>
          <a:p>
            <a:pPr marL="0" indent="0">
              <a:buNone/>
            </a:pPr>
            <a:r>
              <a:rPr lang="cs-CZ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DataSource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dataSource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IOException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cs-CZ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Properties</a:t>
            </a:r>
            <a:r>
              <a:rPr lang="cs-CZ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 = 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Properties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cs-CZ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p.load</a:t>
            </a:r>
            <a:r>
              <a:rPr lang="cs-CZ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this.getClass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getResourceAsStream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("/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jdbc.properties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"));</a:t>
            </a:r>
          </a:p>
          <a:p>
            <a:pPr marL="0" indent="0">
              <a:buNone/>
            </a:pPr>
            <a:r>
              <a:rPr lang="cs-CZ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BasicDataSource</a:t>
            </a:r>
            <a:r>
              <a:rPr lang="cs-CZ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bds</a:t>
            </a:r>
            <a:r>
              <a:rPr lang="cs-CZ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cs-CZ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cs-CZ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BasicDataSource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cs-CZ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bds.setDriverClassName</a:t>
            </a:r>
            <a:r>
              <a:rPr lang="cs-CZ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p.getProperty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jdbc.driver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"));</a:t>
            </a:r>
          </a:p>
          <a:p>
            <a:pPr marL="0" indent="0">
              <a:buNone/>
            </a:pPr>
            <a:r>
              <a:rPr lang="cs-CZ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bds.setUrl</a:t>
            </a:r>
            <a:r>
              <a:rPr lang="cs-CZ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p.getProperty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("jdbc.url"));</a:t>
            </a:r>
          </a:p>
          <a:p>
            <a:pPr marL="0" indent="0">
              <a:buNone/>
            </a:pPr>
            <a:r>
              <a:rPr lang="cs-CZ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bds.setUsername</a:t>
            </a:r>
            <a:r>
              <a:rPr lang="cs-CZ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p.getProperty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jdbc.user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"));</a:t>
            </a:r>
          </a:p>
          <a:p>
            <a:pPr marL="0" indent="0">
              <a:buNone/>
            </a:pPr>
            <a:r>
              <a:rPr lang="cs-CZ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bds.setPassword</a:t>
            </a:r>
            <a:r>
              <a:rPr lang="cs-CZ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p.getProperty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jdbc.password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"));</a:t>
            </a:r>
          </a:p>
          <a:p>
            <a:pPr marL="0" indent="0">
              <a:buNone/>
            </a:pPr>
            <a:r>
              <a:rPr lang="cs-CZ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cs-CZ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bds</a:t>
            </a:r>
            <a:r>
              <a:rPr lang="cs-CZ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0321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 smtClean="0"/>
              <a:t>Komunikace s databází přes JDBC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 facto posílání </a:t>
            </a:r>
            <a:r>
              <a:rPr lang="cs-CZ" b="1" dirty="0" smtClean="0"/>
              <a:t>SQL příkazů a čtení výsledků</a:t>
            </a:r>
          </a:p>
          <a:p>
            <a:r>
              <a:rPr lang="cs-CZ" dirty="0" smtClean="0">
                <a:cs typeface="Courier New" panose="02070309020205020404" pitchFamily="49" charset="0"/>
              </a:rPr>
              <a:t>Nutné znát </a:t>
            </a:r>
            <a:r>
              <a:rPr lang="cs-CZ" b="1" dirty="0" smtClean="0">
                <a:cs typeface="Courier New" panose="02070309020205020404" pitchFamily="49" charset="0"/>
              </a:rPr>
              <a:t>SQL</a:t>
            </a:r>
          </a:p>
          <a:p>
            <a:r>
              <a:rPr lang="cs-CZ" dirty="0" smtClean="0">
                <a:cs typeface="Courier New" panose="02070309020205020404" pitchFamily="49" charset="0"/>
              </a:rPr>
              <a:t>Vč. </a:t>
            </a:r>
            <a:r>
              <a:rPr lang="cs-CZ" b="1" dirty="0" smtClean="0">
                <a:cs typeface="Courier New" panose="02070309020205020404" pitchFamily="49" charset="0"/>
              </a:rPr>
              <a:t>dialektu</a:t>
            </a:r>
            <a:r>
              <a:rPr lang="cs-CZ" dirty="0" smtClean="0">
                <a:cs typeface="Courier New" panose="02070309020205020404" pitchFamily="49" charset="0"/>
              </a:rPr>
              <a:t> příslušného DBMS</a:t>
            </a:r>
          </a:p>
          <a:p>
            <a:r>
              <a:rPr lang="cs-CZ" dirty="0" smtClean="0">
                <a:cs typeface="Courier New" panose="02070309020205020404" pitchFamily="49" charset="0"/>
              </a:rPr>
              <a:t>Možnost využít </a:t>
            </a:r>
            <a:r>
              <a:rPr lang="cs-CZ" b="1" dirty="0" smtClean="0">
                <a:cs typeface="Courier New" panose="02070309020205020404" pitchFamily="49" charset="0"/>
              </a:rPr>
              <a:t>specifických</a:t>
            </a:r>
            <a:r>
              <a:rPr lang="cs-CZ" dirty="0" smtClean="0">
                <a:cs typeface="Courier New" panose="02070309020205020404" pitchFamily="49" charset="0"/>
              </a:rPr>
              <a:t> vlastností DBMS</a:t>
            </a:r>
          </a:p>
          <a:p>
            <a:r>
              <a:rPr lang="cs-CZ" dirty="0" smtClean="0">
                <a:cs typeface="Courier New" panose="02070309020205020404" pitchFamily="49" charset="0"/>
              </a:rPr>
              <a:t>Určitá </a:t>
            </a:r>
            <a:r>
              <a:rPr lang="cs-CZ" b="1" dirty="0" smtClean="0">
                <a:cs typeface="Courier New" panose="02070309020205020404" pitchFamily="49" charset="0"/>
              </a:rPr>
              <a:t>závislost</a:t>
            </a:r>
            <a:r>
              <a:rPr lang="cs-CZ" dirty="0" smtClean="0">
                <a:cs typeface="Courier New" panose="02070309020205020404" pitchFamily="49" charset="0"/>
              </a:rPr>
              <a:t> na konkrétním DBMS</a:t>
            </a:r>
          </a:p>
          <a:p>
            <a:r>
              <a:rPr lang="cs-CZ" dirty="0" smtClean="0">
                <a:cs typeface="Courier New" panose="02070309020205020404" pitchFamily="49" charset="0"/>
              </a:rPr>
              <a:t>Psaní spousty „</a:t>
            </a:r>
            <a:r>
              <a:rPr lang="cs-CZ" b="1" dirty="0" err="1" smtClean="0">
                <a:cs typeface="Courier New" panose="02070309020205020404" pitchFamily="49" charset="0"/>
              </a:rPr>
              <a:t>boilerplate</a:t>
            </a:r>
            <a:r>
              <a:rPr lang="cs-CZ" dirty="0" smtClean="0">
                <a:cs typeface="Courier New" panose="02070309020205020404" pitchFamily="49" charset="0"/>
              </a:rPr>
              <a:t> </a:t>
            </a:r>
            <a:r>
              <a:rPr lang="cs-CZ" dirty="0" err="1" smtClean="0">
                <a:cs typeface="Courier New" panose="02070309020205020404" pitchFamily="49" charset="0"/>
              </a:rPr>
              <a:t>code</a:t>
            </a:r>
            <a:r>
              <a:rPr lang="cs-CZ" dirty="0" smtClean="0">
                <a:cs typeface="Courier New" panose="02070309020205020404" pitchFamily="49" charset="0"/>
              </a:rPr>
              <a:t>“</a:t>
            </a:r>
          </a:p>
          <a:p>
            <a:r>
              <a:rPr lang="cs-CZ" dirty="0" smtClean="0">
                <a:cs typeface="Courier New" panose="02070309020205020404" pitchFamily="49" charset="0"/>
              </a:rPr>
              <a:t>Lze využít </a:t>
            </a:r>
            <a:r>
              <a:rPr lang="cs-CZ" b="1" dirty="0" smtClean="0">
                <a:cs typeface="Courier New" panose="02070309020205020404" pitchFamily="49" charset="0"/>
              </a:rPr>
              <a:t>knihove</a:t>
            </a:r>
            <a:r>
              <a:rPr lang="cs-CZ" b="1" dirty="0" smtClean="0">
                <a:cs typeface="Courier New" panose="02070309020205020404" pitchFamily="49" charset="0"/>
              </a:rPr>
              <a:t>n</a:t>
            </a:r>
            <a:r>
              <a:rPr lang="cs-CZ" dirty="0" smtClean="0">
                <a:cs typeface="Courier New" panose="02070309020205020404" pitchFamily="49" charset="0"/>
              </a:rPr>
              <a:t> třetích stran pro usnadnění</a:t>
            </a:r>
            <a:endParaRPr lang="cs-CZ" dirty="0">
              <a:cs typeface="Courier New" panose="02070309020205020404" pitchFamily="49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42375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 smtClean="0"/>
              <a:t>(JDBC) </a:t>
            </a:r>
            <a:r>
              <a:rPr lang="cs-CZ" alt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Statement</a:t>
            </a:r>
            <a:endParaRPr lang="cs-CZ" alt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cs typeface="Courier New" panose="02070309020205020404" pitchFamily="49" charset="0"/>
              </a:rPr>
              <a:t>// musíme již mít </a:t>
            </a:r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Connection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conn</a:t>
            </a:r>
            <a:endParaRPr lang="cs-CZ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Statement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st = </a:t>
            </a:r>
            <a:r>
              <a:rPr lang="cs-CZ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conn.createStatement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9291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 smtClean="0"/>
              <a:t>Provedení SQL příkazu nad </a:t>
            </a:r>
            <a:r>
              <a:rPr lang="cs-CZ" alt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Statement</a:t>
            </a:r>
            <a:endParaRPr lang="cs-CZ" alt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result </a:t>
            </a:r>
            <a:endParaRPr lang="cs-CZ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st.execute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("SELECT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myTable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;");</a:t>
            </a:r>
            <a:endParaRPr lang="cs-CZ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cs-CZ" dirty="0">
              <a:cs typeface="Courier New" panose="02070309020205020404" pitchFamily="49" charset="0"/>
            </a:endParaRPr>
          </a:p>
          <a:p>
            <a:r>
              <a:rPr lang="cs-CZ" dirty="0" smtClean="0">
                <a:cs typeface="Courier New" panose="02070309020205020404" pitchFamily="49" charset="0"/>
              </a:rPr>
              <a:t>V </a:t>
            </a:r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  <a:r>
              <a:rPr lang="cs-CZ" dirty="0" smtClean="0">
                <a:cs typeface="Courier New" panose="02070309020205020404" pitchFamily="49" charset="0"/>
              </a:rPr>
              <a:t> je pouze indikován úspěch/neúspěch dotazu</a:t>
            </a:r>
          </a:p>
          <a:p>
            <a:r>
              <a:rPr lang="cs-CZ" dirty="0" smtClean="0">
                <a:cs typeface="Courier New" panose="02070309020205020404" pitchFamily="49" charset="0"/>
              </a:rPr>
              <a:t>Takto se vykonávají jak operace typu čtení, tak změny v databázi</a:t>
            </a:r>
          </a:p>
          <a:p>
            <a:pPr lvl="1"/>
            <a:r>
              <a:rPr lang="cs-CZ" dirty="0" smtClean="0">
                <a:cs typeface="Courier New" panose="02070309020205020404" pitchFamily="49" charset="0"/>
              </a:rPr>
              <a:t>U čtení získáme vrácené záznamy pomocí následného volání </a:t>
            </a:r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getResultSet</a:t>
            </a:r>
            <a:endParaRPr lang="cs-CZ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cs-CZ" dirty="0" smtClean="0">
                <a:cs typeface="Courier New" panose="02070309020205020404" pitchFamily="49" charset="0"/>
              </a:rPr>
              <a:t>U zápisu pomocí volání </a:t>
            </a:r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getUpdateCount</a:t>
            </a: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92738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 smtClean="0"/>
              <a:t>Provedení SQL příkazu nad </a:t>
            </a:r>
            <a:r>
              <a:rPr lang="cs-CZ" alt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Statement</a:t>
            </a:r>
            <a:endParaRPr lang="cs-CZ" alt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cs typeface="Courier New" panose="02070309020205020404" pitchFamily="49" charset="0"/>
              </a:rPr>
              <a:t>Čtení</a:t>
            </a:r>
            <a:r>
              <a:rPr lang="cs-CZ" dirty="0" smtClean="0">
                <a:cs typeface="Courier New" panose="02070309020205020404" pitchFamily="49" charset="0"/>
              </a:rPr>
              <a:t> (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cs-CZ" dirty="0" smtClean="0">
                <a:cs typeface="Courier New" panose="02070309020205020404" pitchFamily="49" charset="0"/>
              </a:rPr>
              <a:t>): výsledek = relace (</a:t>
            </a:r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ResultSet</a:t>
            </a:r>
            <a:r>
              <a:rPr lang="cs-CZ" dirty="0" smtClean="0"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ResultSet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resultSet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cs-CZ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st.executeQuery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"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SELECT * FROM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myTable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;");</a:t>
            </a:r>
          </a:p>
          <a:p>
            <a:pPr marL="0" indent="0">
              <a:buNone/>
            </a:pPr>
            <a:endParaRPr lang="cs-CZ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b="1" dirty="0" smtClean="0">
                <a:cs typeface="Courier New" panose="02070309020205020404" pitchFamily="49" charset="0"/>
              </a:rPr>
              <a:t>Modifikace</a:t>
            </a:r>
            <a:r>
              <a:rPr lang="cs-CZ" dirty="0" smtClean="0">
                <a:cs typeface="Courier New" panose="02070309020205020404" pitchFamily="49" charset="0"/>
              </a:rPr>
              <a:t>: výsledek = počet (</a:t>
            </a:r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cs-CZ" dirty="0" smtClean="0">
                <a:cs typeface="Courier New" panose="02070309020205020404" pitchFamily="49" charset="0"/>
              </a:rPr>
              <a:t>)</a:t>
            </a:r>
            <a:endParaRPr lang="cs-CZ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updatesCount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cs-CZ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st.executeUpdate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"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DELETE FROM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myTable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WHERE a = 1;");</a:t>
            </a: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6772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 smtClean="0"/>
              <a:t>Zpracování výsledků</a:t>
            </a:r>
            <a:endParaRPr lang="cs-CZ" alt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cs typeface="Courier New" panose="02070309020205020404" pitchFamily="49" charset="0"/>
              </a:rPr>
              <a:t>Výsledkem čtení</a:t>
            </a:r>
            <a:r>
              <a:rPr lang="cs-CZ" dirty="0" smtClean="0">
                <a:cs typeface="Courier New" panose="02070309020205020404" pitchFamily="49" charset="0"/>
              </a:rPr>
              <a:t> (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cs-CZ" dirty="0" smtClean="0">
                <a:cs typeface="Courier New" panose="02070309020205020404" pitchFamily="49" charset="0"/>
              </a:rPr>
              <a:t>) je </a:t>
            </a:r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ResultSet</a:t>
            </a:r>
            <a:r>
              <a:rPr lang="cs-CZ" dirty="0" smtClean="0">
                <a:cs typeface="Courier New" panose="02070309020205020404" pitchFamily="49" charset="0"/>
              </a:rPr>
              <a:t>, ten následně lze zpracovat:</a:t>
            </a:r>
          </a:p>
          <a:p>
            <a:pPr lvl="1"/>
            <a:r>
              <a:rPr lang="cs-CZ" dirty="0" smtClean="0">
                <a:cs typeface="Courier New" panose="02070309020205020404" pitchFamily="49" charset="0"/>
              </a:rPr>
              <a:t>Postupným procházením jednotlivých záznamů (vrácených řádků)</a:t>
            </a:r>
          </a:p>
          <a:p>
            <a:pPr lvl="1"/>
            <a:r>
              <a:rPr lang="cs-CZ" dirty="0" smtClean="0">
                <a:cs typeface="Courier New" panose="02070309020205020404" pitchFamily="49" charset="0"/>
              </a:rPr>
              <a:t>Zpřístupněním </a:t>
            </a:r>
            <a:r>
              <a:rPr lang="cs-CZ" dirty="0">
                <a:cs typeface="Courier New" panose="02070309020205020404" pitchFamily="49" charset="0"/>
              </a:rPr>
              <a:t>jednotlivých </a:t>
            </a:r>
            <a:r>
              <a:rPr lang="cs-CZ" dirty="0" smtClean="0">
                <a:cs typeface="Courier New" panose="02070309020205020404" pitchFamily="49" charset="0"/>
              </a:rPr>
              <a:t>atributů, např.</a:t>
            </a:r>
          </a:p>
          <a:p>
            <a:pPr marL="457200" lvl="1" indent="0">
              <a:buNone/>
            </a:pPr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resultSet.next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()) 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// iterace </a:t>
            </a: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resultSet.getInt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(1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// atributy</a:t>
            </a: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b =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resultSet.getString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(2);</a:t>
            </a:r>
          </a:p>
          <a:p>
            <a:pPr marL="457200" lvl="1" indent="0">
              <a:buNone/>
            </a:pP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c =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resultSet.getBoolean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(3);</a:t>
            </a:r>
          </a:p>
          <a:p>
            <a:pPr marL="457200" lvl="1" indent="0">
              <a:buNone/>
            </a:pP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cs-CZ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0834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 smtClean="0"/>
              <a:t>Další možnosti </a:t>
            </a:r>
            <a:r>
              <a:rPr lang="cs-CZ" altLang="cs-CZ" dirty="0" err="1" smtClean="0"/>
              <a:t>ResultSet</a:t>
            </a:r>
            <a:endParaRPr lang="cs-CZ" alt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cs typeface="Courier New" panose="02070309020205020404" pitchFamily="49" charset="0"/>
              </a:rPr>
              <a:t>Indexováno od </a:t>
            </a:r>
            <a:r>
              <a:rPr lang="cs-CZ" b="1" dirty="0" smtClean="0">
                <a:cs typeface="Courier New" panose="02070309020205020404" pitchFamily="49" charset="0"/>
              </a:rPr>
              <a:t>1</a:t>
            </a:r>
            <a:r>
              <a:rPr lang="cs-CZ" dirty="0" smtClean="0">
                <a:cs typeface="Courier New" panose="02070309020205020404" pitchFamily="49" charset="0"/>
              </a:rPr>
              <a:t> (nikoli od 0!)</a:t>
            </a:r>
          </a:p>
          <a:p>
            <a:r>
              <a:rPr lang="cs-CZ" dirty="0" smtClean="0">
                <a:cs typeface="Courier New" panose="02070309020205020404" pitchFamily="49" charset="0"/>
              </a:rPr>
              <a:t>Lze dle </a:t>
            </a:r>
            <a:r>
              <a:rPr lang="cs-CZ" b="1" dirty="0" smtClean="0">
                <a:cs typeface="Courier New" panose="02070309020205020404" pitchFamily="49" charset="0"/>
              </a:rPr>
              <a:t>jména</a:t>
            </a:r>
            <a:r>
              <a:rPr lang="cs-CZ" dirty="0" smtClean="0">
                <a:cs typeface="Courier New" panose="02070309020205020404" pitchFamily="49" charset="0"/>
              </a:rPr>
              <a:t> atributu získat jeho index</a:t>
            </a:r>
          </a:p>
          <a:p>
            <a:endParaRPr lang="cs-CZ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indexColumnA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cs-CZ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resultSet.findColumn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columnA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pPr marL="457200" lvl="1" indent="0">
              <a:buNone/>
            </a:pP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resultSet.next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()) {</a:t>
            </a:r>
          </a:p>
          <a:p>
            <a:pPr marL="457200" lvl="1" indent="0">
              <a:buNone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a=</a:t>
            </a:r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resultSet.getInt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indexColumnA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457200" lvl="1" indent="0">
              <a:buNone/>
            </a:pP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26539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 smtClean="0"/>
              <a:t>Pohyb po záznamech </a:t>
            </a:r>
            <a:r>
              <a:rPr lang="cs-CZ" altLang="cs-CZ" dirty="0" err="1" smtClean="0"/>
              <a:t>ResultSet</a:t>
            </a:r>
            <a:endParaRPr lang="cs-CZ" alt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cs typeface="Courier New" panose="02070309020205020404" pitchFamily="49" charset="0"/>
              </a:rPr>
              <a:t>Některé typy JDBC ovladačů </a:t>
            </a:r>
            <a:r>
              <a:rPr lang="cs-CZ" dirty="0" smtClean="0">
                <a:cs typeface="Courier New" panose="02070309020205020404" pitchFamily="49" charset="0"/>
              </a:rPr>
              <a:t>podporují:</a:t>
            </a:r>
          </a:p>
          <a:p>
            <a:pPr lvl="1"/>
            <a:r>
              <a:rPr lang="cs-CZ" dirty="0" smtClean="0">
                <a:cs typeface="Courier New" panose="02070309020205020404" pitchFamily="49" charset="0"/>
              </a:rPr>
              <a:t>zpětný </a:t>
            </a:r>
            <a:r>
              <a:rPr lang="cs-CZ" dirty="0">
                <a:cs typeface="Courier New" panose="02070309020205020404" pitchFamily="49" charset="0"/>
              </a:rPr>
              <a:t>posun v tabulce </a:t>
            </a:r>
            <a:endParaRPr lang="cs-CZ" dirty="0" smtClean="0">
              <a:cs typeface="Courier New" panose="02070309020205020404" pitchFamily="49" charset="0"/>
            </a:endParaRPr>
          </a:p>
          <a:p>
            <a:pPr lvl="2"/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ResultSet.previous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cs-CZ" dirty="0" smtClean="0">
                <a:cs typeface="Courier New" panose="02070309020205020404" pitchFamily="49" charset="0"/>
              </a:rPr>
              <a:t>posun </a:t>
            </a:r>
            <a:r>
              <a:rPr lang="cs-CZ" dirty="0">
                <a:cs typeface="Courier New" panose="02070309020205020404" pitchFamily="49" charset="0"/>
              </a:rPr>
              <a:t>o libovolný počet řádků </a:t>
            </a:r>
            <a:r>
              <a:rPr lang="cs-CZ" dirty="0" smtClean="0">
                <a:cs typeface="Courier New" panose="02070309020205020404" pitchFamily="49" charset="0"/>
              </a:rPr>
              <a:t>	</a:t>
            </a:r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ResultSet.relative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cs-CZ" dirty="0" smtClean="0">
                <a:cs typeface="Courier New" panose="02070309020205020404" pitchFamily="49" charset="0"/>
              </a:rPr>
              <a:t> </a:t>
            </a:r>
          </a:p>
          <a:p>
            <a:pPr lvl="1"/>
            <a:r>
              <a:rPr lang="cs-CZ" dirty="0" smtClean="0">
                <a:cs typeface="Courier New" panose="02070309020205020404" pitchFamily="49" charset="0"/>
              </a:rPr>
              <a:t>přístup </a:t>
            </a:r>
            <a:r>
              <a:rPr lang="cs-CZ" dirty="0">
                <a:cs typeface="Courier New" panose="02070309020205020404" pitchFamily="49" charset="0"/>
              </a:rPr>
              <a:t>k libovolnému řádku </a:t>
            </a:r>
            <a:r>
              <a:rPr lang="cs-CZ" dirty="0" smtClean="0">
                <a:cs typeface="Courier New" panose="02070309020205020404" pitchFamily="49" charset="0"/>
              </a:rPr>
              <a:t>	</a:t>
            </a:r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ResultSet.absolute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cs-CZ" dirty="0" smtClean="0">
                <a:cs typeface="Courier New" panose="02070309020205020404" pitchFamily="49" charset="0"/>
              </a:rPr>
              <a:t>Nutno nastavit před provedením příkazu </a:t>
            </a:r>
            <a:endParaRPr lang="cs-CZ" dirty="0">
              <a:cs typeface="Courier New" panose="02070309020205020404" pitchFamily="49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67057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Předpřipravené </a:t>
            </a:r>
            <a:r>
              <a:rPr lang="cs-CZ" dirty="0" smtClean="0"/>
              <a:t>dotazy</a:t>
            </a:r>
            <a:endParaRPr lang="cs-CZ" alt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cs typeface="Courier New" panose="02070309020205020404" pitchFamily="49" charset="0"/>
              </a:rPr>
              <a:t>Některé typy JDBC ovladačů </a:t>
            </a:r>
            <a:r>
              <a:rPr lang="cs-CZ" dirty="0" smtClean="0">
                <a:cs typeface="Courier New" panose="02070309020205020404" pitchFamily="49" charset="0"/>
              </a:rPr>
              <a:t>podporují </a:t>
            </a:r>
            <a:r>
              <a:rPr lang="cs-CZ" dirty="0" err="1" smtClean="0">
                <a:cs typeface="Courier New" panose="02070309020205020404" pitchFamily="49" charset="0"/>
              </a:rPr>
              <a:t>PreparedStatement</a:t>
            </a:r>
            <a:r>
              <a:rPr lang="cs-CZ" dirty="0" smtClean="0"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PreparedStatement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insertStatement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cs-CZ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conn.prepareStatement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   "INSERT INTO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myTable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a,b,c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) VALUES (?,?,?);");</a:t>
            </a:r>
          </a:p>
          <a:p>
            <a:pPr marL="0" indent="0">
              <a:buNone/>
            </a:pPr>
            <a:r>
              <a:rPr lang="cs-CZ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insertStatement.setInt</a:t>
            </a:r>
            <a:r>
              <a:rPr lang="cs-C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(1,1</a:t>
            </a:r>
            <a:r>
              <a:rPr lang="cs-CZ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insertStatement.setString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(2,"Ahoj");</a:t>
            </a:r>
          </a:p>
          <a:p>
            <a:pPr marL="0" indent="0">
              <a:buNone/>
            </a:pP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insertStatement.setBoolean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(3,false);</a:t>
            </a:r>
          </a:p>
          <a:p>
            <a:pPr marL="0" indent="0">
              <a:buNone/>
            </a:pPr>
            <a:r>
              <a:rPr lang="cs-CZ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insertStatement.execute</a:t>
            </a:r>
            <a:r>
              <a:rPr lang="cs-CZ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cs-CZ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67890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Předpřipravené </a:t>
            </a:r>
            <a:r>
              <a:rPr lang="cs-CZ" dirty="0" smtClean="0"/>
              <a:t>dotazy</a:t>
            </a:r>
            <a:endParaRPr lang="cs-CZ" alt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cs typeface="Courier New" panose="02070309020205020404" pitchFamily="49" charset="0"/>
              </a:rPr>
              <a:t>Výhody </a:t>
            </a:r>
            <a:r>
              <a:rPr lang="cs-CZ" dirty="0" err="1" smtClean="0">
                <a:cs typeface="Courier New" panose="02070309020205020404" pitchFamily="49" charset="0"/>
              </a:rPr>
              <a:t>PreparedStatement</a:t>
            </a:r>
            <a:r>
              <a:rPr lang="cs-CZ" dirty="0" smtClean="0">
                <a:cs typeface="Courier New" panose="02070309020205020404" pitchFamily="49" charset="0"/>
              </a:rPr>
              <a:t>:</a:t>
            </a:r>
          </a:p>
          <a:p>
            <a:pPr lvl="1"/>
            <a:r>
              <a:rPr lang="cs-CZ" dirty="0" smtClean="0">
                <a:cs typeface="Courier New" panose="02070309020205020404" pitchFamily="49" charset="0"/>
              </a:rPr>
              <a:t>Vyšší </a:t>
            </a:r>
            <a:r>
              <a:rPr lang="cs-CZ" b="1" dirty="0" smtClean="0">
                <a:cs typeface="Courier New" panose="02070309020205020404" pitchFamily="49" charset="0"/>
              </a:rPr>
              <a:t>odolnost proti SQL </a:t>
            </a:r>
            <a:r>
              <a:rPr lang="cs-CZ" b="1" dirty="0" err="1" smtClean="0">
                <a:cs typeface="Courier New" panose="02070309020205020404" pitchFamily="49" charset="0"/>
              </a:rPr>
              <a:t>Injection</a:t>
            </a:r>
            <a:r>
              <a:rPr lang="cs-CZ" b="1" dirty="0" smtClean="0">
                <a:cs typeface="Courier New" panose="02070309020205020404" pitchFamily="49" charset="0"/>
              </a:rPr>
              <a:t> </a:t>
            </a:r>
            <a:r>
              <a:rPr lang="cs-CZ" dirty="0" smtClean="0">
                <a:cs typeface="Courier New" panose="02070309020205020404" pitchFamily="49" charset="0"/>
              </a:rPr>
              <a:t>(vložení výkonného kódu SQL namísto prosté hodnoty parametru)</a:t>
            </a:r>
          </a:p>
          <a:p>
            <a:pPr lvl="1"/>
            <a:r>
              <a:rPr lang="cs-CZ" dirty="0" smtClean="0">
                <a:cs typeface="Courier New" panose="02070309020205020404" pitchFamily="49" charset="0"/>
              </a:rPr>
              <a:t>Vyšší </a:t>
            </a:r>
            <a:r>
              <a:rPr lang="cs-CZ" b="1" dirty="0" smtClean="0">
                <a:cs typeface="Courier New" panose="02070309020205020404" pitchFamily="49" charset="0"/>
              </a:rPr>
              <a:t>výkon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9206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 smtClean="0"/>
              <a:t>Persistence dat pomocí JDBC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Technika přístupu k především </a:t>
            </a:r>
            <a:r>
              <a:rPr lang="cs-CZ" b="1" dirty="0" smtClean="0"/>
              <a:t>relačním databázím</a:t>
            </a:r>
            <a:endParaRPr lang="en-US" dirty="0"/>
          </a:p>
          <a:p>
            <a:r>
              <a:rPr lang="cs-CZ" b="1" dirty="0" smtClean="0"/>
              <a:t>Java </a:t>
            </a:r>
            <a:r>
              <a:rPr lang="cs-CZ" b="1" dirty="0" err="1" smtClean="0"/>
              <a:t>DataBase</a:t>
            </a:r>
            <a:r>
              <a:rPr lang="cs-CZ" b="1" dirty="0" smtClean="0"/>
              <a:t> </a:t>
            </a:r>
            <a:r>
              <a:rPr lang="cs-CZ" b="1" dirty="0" err="1" smtClean="0"/>
              <a:t>Connectivity</a:t>
            </a:r>
            <a:r>
              <a:rPr lang="cs-CZ" dirty="0" smtClean="0"/>
              <a:t> (JDBC)</a:t>
            </a:r>
          </a:p>
          <a:p>
            <a:pPr lvl="1"/>
            <a:r>
              <a:rPr lang="cs-CZ" dirty="0" smtClean="0"/>
              <a:t>Součást </a:t>
            </a:r>
            <a:r>
              <a:rPr lang="cs-CZ" b="1" dirty="0" smtClean="0"/>
              <a:t>Java</a:t>
            </a:r>
            <a:r>
              <a:rPr lang="cs-CZ" dirty="0" smtClean="0"/>
              <a:t> </a:t>
            </a:r>
            <a:r>
              <a:rPr lang="cs-CZ" b="1" dirty="0" smtClean="0"/>
              <a:t>SE</a:t>
            </a:r>
            <a:r>
              <a:rPr lang="cs-CZ" dirty="0" smtClean="0"/>
              <a:t> (+nutný </a:t>
            </a:r>
            <a:r>
              <a:rPr lang="cs-CZ" b="1" dirty="0" smtClean="0"/>
              <a:t>ovladač</a:t>
            </a:r>
            <a:r>
              <a:rPr lang="cs-CZ" dirty="0" smtClean="0"/>
              <a:t> pro DBMS)</a:t>
            </a:r>
            <a:endParaRPr lang="cs-CZ" dirty="0" smtClean="0"/>
          </a:p>
          <a:p>
            <a:r>
              <a:rPr lang="cs-CZ" b="1" dirty="0" err="1" smtClean="0"/>
              <a:t>Nízkoúrovňové</a:t>
            </a:r>
            <a:r>
              <a:rPr lang="cs-CZ" dirty="0" smtClean="0"/>
              <a:t> rozhraní</a:t>
            </a:r>
          </a:p>
          <a:p>
            <a:r>
              <a:rPr lang="cs-CZ" dirty="0" smtClean="0"/>
              <a:t>Často překryté </a:t>
            </a:r>
            <a:r>
              <a:rPr lang="cs-CZ" b="1" dirty="0" err="1" smtClean="0"/>
              <a:t>Object-Relational</a:t>
            </a:r>
            <a:r>
              <a:rPr lang="cs-CZ" b="1" dirty="0" smtClean="0"/>
              <a:t> </a:t>
            </a:r>
            <a:r>
              <a:rPr lang="cs-CZ" b="1" dirty="0" err="1" smtClean="0"/>
              <a:t>Mapping</a:t>
            </a:r>
            <a:r>
              <a:rPr lang="cs-CZ" b="1" dirty="0" smtClean="0"/>
              <a:t> </a:t>
            </a:r>
            <a:r>
              <a:rPr lang="cs-CZ" dirty="0" smtClean="0"/>
              <a:t>(ORM)</a:t>
            </a:r>
          </a:p>
          <a:p>
            <a:r>
              <a:rPr lang="cs-CZ" dirty="0" smtClean="0"/>
              <a:t>Nebo pomocnými rozhraními jako </a:t>
            </a:r>
            <a:r>
              <a:rPr lang="cs-CZ" b="1" dirty="0" err="1" smtClean="0"/>
              <a:t>Spring</a:t>
            </a:r>
            <a:r>
              <a:rPr lang="cs-CZ" b="1" dirty="0" smtClean="0"/>
              <a:t> JDBC</a:t>
            </a:r>
          </a:p>
          <a:p>
            <a:r>
              <a:rPr lang="cs-CZ" dirty="0" smtClean="0"/>
              <a:t>Někdy však nezbytné – </a:t>
            </a:r>
            <a:endParaRPr lang="cs-CZ" dirty="0"/>
          </a:p>
          <a:p>
            <a:pPr lvl="1"/>
            <a:r>
              <a:rPr lang="cs-CZ" b="1" dirty="0" smtClean="0"/>
              <a:t>Výkon</a:t>
            </a:r>
            <a:r>
              <a:rPr lang="cs-CZ" dirty="0" smtClean="0"/>
              <a:t> </a:t>
            </a:r>
          </a:p>
          <a:p>
            <a:pPr lvl="1"/>
            <a:r>
              <a:rPr lang="cs-CZ" b="1" dirty="0" smtClean="0"/>
              <a:t>Přímý</a:t>
            </a:r>
            <a:r>
              <a:rPr lang="cs-CZ" dirty="0" smtClean="0"/>
              <a:t> přístup k DBMS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7932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Získávání generovaných </a:t>
            </a:r>
            <a:r>
              <a:rPr lang="cs-CZ" dirty="0" smtClean="0"/>
              <a:t>klíčů</a:t>
            </a:r>
            <a:endParaRPr lang="cs-CZ" alt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st.execute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   "INSERT INTO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myTable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b,c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) VALUES ('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',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);",</a:t>
            </a:r>
          </a:p>
          <a:p>
            <a:pPr marL="0" indent="0">
              <a:buNone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cs-CZ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Statement.RETURN_GENERATED_KEYS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ResultSet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keys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cs-CZ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st.getGeneratedKeys</a:t>
            </a:r>
            <a:r>
              <a:rPr lang="cs-CZ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cs-CZ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96362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864282"/>
            <a:ext cx="8086635" cy="647700"/>
          </a:xfrm>
        </p:spPr>
        <p:txBody>
          <a:bodyPr/>
          <a:lstStyle/>
          <a:p>
            <a:pPr algn="ctr"/>
            <a:r>
              <a:rPr lang="cs-CZ" dirty="0" smtClean="0"/>
              <a:t>Výjimky v </a:t>
            </a:r>
            <a:r>
              <a:rPr lang="cs-CZ" smtClean="0"/>
              <a:t>JDBC kódu </a:t>
            </a:r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try-with-resources</a:t>
            </a:r>
            <a:endParaRPr lang="cs-CZ" alt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>
          <a:xfrm>
            <a:off x="513903" y="1636713"/>
            <a:ext cx="8082321" cy="4114800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cs-CZ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Connection</a:t>
            </a:r>
            <a:r>
              <a:rPr lang="cs-CZ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con=</a:t>
            </a:r>
            <a:r>
              <a:rPr lang="cs-CZ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dataSource.getConnection</a:t>
            </a:r>
            <a:r>
              <a:rPr lang="cs-CZ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  <a:r>
              <a:rPr lang="cs-CZ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cs-CZ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cs-CZ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cs-CZ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PreparedStatement</a:t>
            </a:r>
            <a:r>
              <a:rPr lang="cs-CZ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st=</a:t>
            </a:r>
            <a:r>
              <a:rPr lang="cs-CZ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con.prepareStatement</a:t>
            </a:r>
            <a:r>
              <a:rPr lang="cs-CZ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cs-CZ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books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")) {</a:t>
            </a:r>
          </a:p>
          <a:p>
            <a:pPr marL="0" indent="0">
              <a:buNone/>
            </a:pP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cs-CZ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cs-CZ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ResultSet</a:t>
            </a:r>
            <a:r>
              <a:rPr lang="cs-CZ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rs</a:t>
            </a:r>
            <a:r>
              <a:rPr lang="cs-CZ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cs-CZ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st.executeQuery</a:t>
            </a:r>
            <a:r>
              <a:rPr lang="cs-CZ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()){</a:t>
            </a:r>
            <a:endParaRPr lang="cs-CZ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List&lt;</a:t>
            </a:r>
            <a:r>
              <a:rPr lang="cs-CZ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Book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books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&lt;&gt;();</a:t>
            </a:r>
          </a:p>
          <a:p>
            <a:pPr marL="0" indent="0">
              <a:buNone/>
            </a:pPr>
            <a:r>
              <a:rPr lang="cs-CZ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cs-CZ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cs-CZ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rs.next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()) {</a:t>
            </a:r>
          </a:p>
          <a:p>
            <a:pPr marL="0" indent="0">
              <a:buNone/>
            </a:pP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cs-CZ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cs-CZ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books.add</a:t>
            </a:r>
            <a:r>
              <a:rPr lang="cs-CZ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cs-CZ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Book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rs.getLong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("id"), </a:t>
            </a:r>
            <a:r>
              <a:rPr lang="cs-CZ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		   </a:t>
            </a:r>
            <a:r>
              <a:rPr lang="cs-CZ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rs.getString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cs-CZ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"))); }</a:t>
            </a:r>
            <a:endParaRPr lang="cs-CZ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cs-CZ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books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cs-CZ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cs-CZ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cs-CZ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cs-CZ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SQLException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e) {</a:t>
            </a:r>
          </a:p>
          <a:p>
            <a:pPr marL="0" indent="0">
              <a:buNone/>
            </a:pPr>
            <a:r>
              <a:rPr lang="cs-CZ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log.error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cannot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books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", e);</a:t>
            </a:r>
          </a:p>
          <a:p>
            <a:pPr marL="0" indent="0">
              <a:buNone/>
            </a:pPr>
            <a:r>
              <a:rPr lang="cs-CZ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0429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18217" y="604635"/>
            <a:ext cx="8086635" cy="647700"/>
          </a:xfrm>
        </p:spPr>
        <p:txBody>
          <a:bodyPr/>
          <a:lstStyle/>
          <a:p>
            <a:pPr algn="ctr"/>
            <a:r>
              <a:rPr lang="cs-CZ" dirty="0"/>
              <a:t>Závěr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>
          <a:xfrm>
            <a:off x="181485" y="1494033"/>
            <a:ext cx="8885734" cy="411480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7749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Rámcový p</a:t>
            </a:r>
            <a:r>
              <a:rPr lang="cs-CZ" dirty="0" smtClean="0"/>
              <a:t>ostup práce s JDBC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>
                <a:cs typeface="Courier New" panose="02070309020205020404" pitchFamily="49" charset="0"/>
              </a:rPr>
              <a:t>Aktivace </a:t>
            </a:r>
            <a:r>
              <a:rPr lang="cs-CZ" b="1" dirty="0" smtClean="0">
                <a:cs typeface="Courier New" panose="02070309020205020404" pitchFamily="49" charset="0"/>
              </a:rPr>
              <a:t>ovladače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>
                <a:cs typeface="Courier New" panose="02070309020205020404" pitchFamily="49" charset="0"/>
              </a:rPr>
              <a:t>Vyhledání datového zdroje + </a:t>
            </a:r>
            <a:r>
              <a:rPr lang="cs-CZ" b="1" dirty="0" smtClean="0">
                <a:cs typeface="Courier New" panose="02070309020205020404" pitchFamily="49" charset="0"/>
              </a:rPr>
              <a:t>otevření</a:t>
            </a:r>
            <a:r>
              <a:rPr lang="cs-CZ" dirty="0" smtClean="0">
                <a:cs typeface="Courier New" panose="02070309020205020404" pitchFamily="49" charset="0"/>
              </a:rPr>
              <a:t> spojení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>
                <a:cs typeface="Courier New" panose="02070309020205020404" pitchFamily="49" charset="0"/>
              </a:rPr>
              <a:t>Používání spojení</a:t>
            </a:r>
          </a:p>
          <a:p>
            <a:pPr lvl="1" indent="-342900"/>
            <a:r>
              <a:rPr lang="cs-CZ" dirty="0" smtClean="0">
                <a:cs typeface="Courier New" panose="02070309020205020404" pitchFamily="49" charset="0"/>
              </a:rPr>
              <a:t>Veškeré </a:t>
            </a:r>
            <a:r>
              <a:rPr lang="cs-CZ" b="1" dirty="0" smtClean="0">
                <a:cs typeface="Courier New" panose="02070309020205020404" pitchFamily="49" charset="0"/>
              </a:rPr>
              <a:t>operace</a:t>
            </a:r>
            <a:r>
              <a:rPr lang="cs-CZ" dirty="0" smtClean="0">
                <a:cs typeface="Courier New" panose="02070309020205020404" pitchFamily="49" charset="0"/>
              </a:rPr>
              <a:t> nad DB</a:t>
            </a:r>
          </a:p>
          <a:p>
            <a:pPr lvl="1" indent="-342900"/>
            <a:r>
              <a:rPr lang="cs-CZ" dirty="0" smtClean="0">
                <a:cs typeface="Courier New" panose="02070309020205020404" pitchFamily="49" charset="0"/>
              </a:rPr>
              <a:t>Je nutné znát </a:t>
            </a:r>
            <a:r>
              <a:rPr lang="cs-CZ" b="1" dirty="0" smtClean="0">
                <a:cs typeface="Courier New" panose="02070309020205020404" pitchFamily="49" charset="0"/>
              </a:rPr>
              <a:t>SQL</a:t>
            </a:r>
            <a:r>
              <a:rPr lang="cs-CZ" dirty="0" smtClean="0">
                <a:cs typeface="Courier New" panose="02070309020205020404" pitchFamily="49" charset="0"/>
              </a:rPr>
              <a:t>, s tím se de facto komunikuje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>
                <a:cs typeface="Courier New" panose="02070309020205020404" pitchFamily="49" charset="0"/>
              </a:rPr>
              <a:t>Uzavření</a:t>
            </a:r>
            <a:r>
              <a:rPr lang="cs-CZ" dirty="0" smtClean="0">
                <a:cs typeface="Courier New" panose="02070309020205020404" pitchFamily="49" charset="0"/>
              </a:rPr>
              <a:t> spojení (i v případě chyby!)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80251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Aktivace JDBC ovladače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Zavedení třídy </a:t>
            </a:r>
            <a:r>
              <a:rPr lang="cs-CZ" b="1" dirty="0" smtClean="0"/>
              <a:t>ovladače</a:t>
            </a:r>
            <a:r>
              <a:rPr lang="cs-CZ" dirty="0" smtClean="0"/>
              <a:t> pro příslušný DBMS</a:t>
            </a:r>
          </a:p>
          <a:p>
            <a:pPr lvl="1"/>
            <a:r>
              <a:rPr lang="cs-CZ" dirty="0" smtClean="0"/>
              <a:t>Manuální</a:t>
            </a:r>
          </a:p>
          <a:p>
            <a:pPr lvl="1"/>
            <a:r>
              <a:rPr lang="cs-CZ" dirty="0" smtClean="0"/>
              <a:t>Automatické</a:t>
            </a:r>
          </a:p>
          <a:p>
            <a:pPr lvl="1"/>
            <a:r>
              <a:rPr lang="cs-CZ" dirty="0" smtClean="0"/>
              <a:t>Třída ovladače musí vždy být na </a:t>
            </a:r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classpath</a:t>
            </a:r>
            <a:endParaRPr lang="cs-CZ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dirty="0" smtClean="0">
                <a:cs typeface="Courier New" panose="02070309020205020404" pitchFamily="49" charset="0"/>
              </a:rPr>
              <a:t>K dispozici pro konkrétní DBMS</a:t>
            </a:r>
            <a:r>
              <a:rPr lang="cs-CZ" dirty="0">
                <a:cs typeface="Courier New" panose="02070309020205020404" pitchFamily="49" charset="0"/>
              </a:rPr>
              <a:t>, např</a:t>
            </a:r>
            <a:r>
              <a:rPr lang="cs-CZ" dirty="0" smtClean="0">
                <a:cs typeface="Courier New" panose="02070309020205020404" pitchFamily="49" charset="0"/>
              </a:rPr>
              <a:t>.:</a:t>
            </a:r>
            <a:endParaRPr lang="cs-CZ" dirty="0" smtClean="0">
              <a:cs typeface="Courier New" panose="02070309020205020404" pitchFamily="49" charset="0"/>
            </a:endParaRP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Class.forName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com.mysql.jdbc.Driver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  <a:endParaRPr lang="cs-CZ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89837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Navázání spojení přímo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Pomocí třídy </a:t>
            </a:r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DriverManager</a:t>
            </a:r>
            <a:r>
              <a:rPr lang="cs-CZ" dirty="0" smtClean="0"/>
              <a:t>, metoda </a:t>
            </a:r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getConnection</a:t>
            </a:r>
            <a:endParaRPr lang="cs-CZ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dirty="0" smtClean="0"/>
              <a:t>Vč. uvedení příp. </a:t>
            </a:r>
            <a:r>
              <a:rPr lang="cs-CZ" b="1" dirty="0" smtClean="0"/>
              <a:t>jména</a:t>
            </a:r>
            <a:r>
              <a:rPr lang="cs-CZ" dirty="0" smtClean="0"/>
              <a:t>, </a:t>
            </a:r>
            <a:r>
              <a:rPr lang="cs-CZ" b="1" dirty="0" smtClean="0"/>
              <a:t>hesla</a:t>
            </a:r>
            <a:r>
              <a:rPr lang="cs-CZ" dirty="0" smtClean="0"/>
              <a:t> databázového uživatele</a:t>
            </a:r>
          </a:p>
          <a:p>
            <a:r>
              <a:rPr lang="cs-CZ" dirty="0" smtClean="0"/>
              <a:t>Nutnost znát všechny údaje pro připojení a mít je konfigurovatelné mimo zdrojový kód, tj. nemít je v kódu „natvrdo“, ale v konfiguraci jinde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jdbc:mysql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://localhost:3306/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database?useUnicode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=true";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Connection conn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DriverManager.getConnection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,"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user","password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6405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Navázání spojení přes </a:t>
            </a:r>
            <a:r>
              <a:rPr lang="cs-CZ" dirty="0" err="1" smtClean="0"/>
              <a:t>DataSource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Umožn</a:t>
            </a:r>
            <a:r>
              <a:rPr lang="cs-CZ" dirty="0" smtClean="0"/>
              <a:t>í vyjmout starost o </a:t>
            </a:r>
            <a:r>
              <a:rPr lang="cs-CZ" b="1" dirty="0" smtClean="0"/>
              <a:t>konfiguraci</a:t>
            </a:r>
            <a:r>
              <a:rPr lang="cs-CZ" dirty="0" smtClean="0"/>
              <a:t> z programu směrem ke správci aplikace/databáze</a:t>
            </a:r>
          </a:p>
          <a:p>
            <a:r>
              <a:rPr lang="cs-CZ" dirty="0" smtClean="0"/>
              <a:t>Využití </a:t>
            </a:r>
            <a:r>
              <a:rPr lang="cs-CZ" dirty="0" err="1" smtClean="0"/>
              <a:t>javových</a:t>
            </a:r>
            <a:r>
              <a:rPr lang="cs-CZ" dirty="0" smtClean="0"/>
              <a:t> anotací, pomocí nichž provedeme </a:t>
            </a:r>
            <a:r>
              <a:rPr lang="cs-CZ" b="1" dirty="0" err="1" smtClean="0"/>
              <a:t>Dependency</a:t>
            </a:r>
            <a:r>
              <a:rPr lang="cs-CZ" b="1" dirty="0" smtClean="0"/>
              <a:t> </a:t>
            </a:r>
            <a:r>
              <a:rPr lang="cs-CZ" b="1" dirty="0" err="1" smtClean="0"/>
              <a:t>Injection</a:t>
            </a:r>
            <a:r>
              <a:rPr lang="cs-CZ" dirty="0"/>
              <a:t> </a:t>
            </a:r>
            <a:r>
              <a:rPr lang="cs-CZ" dirty="0" smtClean="0"/>
              <a:t>(vložení závislostí)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cs-CZ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Resource</a:t>
            </a:r>
            <a:r>
              <a:rPr lang="cs-CZ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cs-CZ" b="1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cs-CZ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jdbc</a:t>
            </a:r>
            <a:r>
              <a:rPr lang="cs-CZ" b="1" dirty="0">
                <a:latin typeface="Courier New" panose="02070309020205020404" pitchFamily="49" charset="0"/>
                <a:cs typeface="Courier New" panose="02070309020205020404" pitchFamily="49" charset="0"/>
              </a:rPr>
              <a:t>/moje")</a:t>
            </a:r>
          </a:p>
          <a:p>
            <a:pPr marL="0" indent="0">
              <a:buNone/>
            </a:pP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DataSource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b="1" dirty="0">
                <a:latin typeface="Courier New" panose="02070309020205020404" pitchFamily="49" charset="0"/>
                <a:cs typeface="Courier New" panose="02070309020205020404" pitchFamily="49" charset="0"/>
              </a:rPr>
              <a:t>source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Spojení získáme 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pomocí:</a:t>
            </a: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Connection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conn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cs-CZ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source.getConnection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cs-CZ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0185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Navázání spojení přes JNDI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Vlastně jiná technika vyhledání </a:t>
            </a:r>
            <a:r>
              <a:rPr lang="cs-CZ" dirty="0" err="1" smtClean="0"/>
              <a:t>DataSource</a:t>
            </a:r>
            <a:endParaRPr lang="cs-CZ" dirty="0" smtClean="0"/>
          </a:p>
          <a:p>
            <a:r>
              <a:rPr lang="cs-CZ" dirty="0" smtClean="0"/>
              <a:t>Bez anotací, přímo vyhledáním datového zdroje</a:t>
            </a:r>
          </a:p>
          <a:p>
            <a:r>
              <a:rPr lang="cs-CZ" dirty="0" smtClean="0"/>
              <a:t>Rozhraní </a:t>
            </a:r>
            <a:r>
              <a:rPr lang="cs-CZ" b="1" dirty="0" smtClean="0"/>
              <a:t>Java </a:t>
            </a:r>
            <a:r>
              <a:rPr lang="cs-CZ" b="1" dirty="0" err="1" smtClean="0"/>
              <a:t>Naming</a:t>
            </a:r>
            <a:r>
              <a:rPr lang="cs-CZ" b="1" dirty="0" smtClean="0"/>
              <a:t> and </a:t>
            </a:r>
            <a:r>
              <a:rPr lang="cs-CZ" b="1" dirty="0" err="1" smtClean="0"/>
              <a:t>Directory</a:t>
            </a:r>
            <a:r>
              <a:rPr lang="cs-CZ" b="1" dirty="0" smtClean="0"/>
              <a:t> Interface</a:t>
            </a:r>
            <a:r>
              <a:rPr lang="cs-CZ" dirty="0" smtClean="0"/>
              <a:t> (JNDI)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Context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b="1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context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InitialContext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cs-CZ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lookup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java:comp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env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pPr marL="0" indent="0">
              <a:buNone/>
            </a:pP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DataSource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source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DataSource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cs-CZ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context.lookup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jdbc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/test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901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Konfigurace JNDI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Nutná </a:t>
            </a:r>
            <a:r>
              <a:rPr lang="cs-CZ" b="1" dirty="0" smtClean="0"/>
              <a:t>konfigurace</a:t>
            </a:r>
            <a:r>
              <a:rPr lang="cs-CZ" dirty="0" smtClean="0"/>
              <a:t> dle konvencí aplikačního serveru nebo webového kontejneru</a:t>
            </a:r>
          </a:p>
          <a:p>
            <a:r>
              <a:rPr lang="cs-CZ" dirty="0" smtClean="0"/>
              <a:t>Např. u </a:t>
            </a:r>
            <a:r>
              <a:rPr lang="cs-CZ" b="1" dirty="0" err="1" smtClean="0"/>
              <a:t>Tomcat</a:t>
            </a:r>
            <a:r>
              <a:rPr lang="cs-CZ" dirty="0" smtClean="0"/>
              <a:t> soubor 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context.xml</a:t>
            </a:r>
            <a:r>
              <a:rPr lang="cs-CZ" dirty="0" smtClean="0">
                <a:cs typeface="Courier New" panose="02070309020205020404" pitchFamily="49" charset="0"/>
              </a:rPr>
              <a:t> v 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META-INF</a:t>
            </a:r>
          </a:p>
          <a:p>
            <a:pPr marL="0" indent="0">
              <a:buNone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Resource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auth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Container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driverClassName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org.hsqldb.jdbcDriver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</a:p>
          <a:p>
            <a:pPr marL="0" indent="0">
              <a:buNone/>
            </a:pP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maxActive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="100"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maxIdle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="30"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maxWait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="10000"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jdbc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/test" </a:t>
            </a:r>
          </a:p>
          <a:p>
            <a:pPr marL="0" indent="0">
              <a:buNone/>
            </a:pP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password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="" type="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javax.sql.DataSource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jdbc:hsqldb:mem:addressbook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</a:p>
          <a:p>
            <a:pPr marL="0" indent="0">
              <a:buNone/>
            </a:pP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username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"/&gt;</a:t>
            </a:r>
            <a:endParaRPr lang="cs-CZ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88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 smtClean="0"/>
              <a:t>Znovupoužití spojení – </a:t>
            </a:r>
            <a:r>
              <a:rPr lang="cs-CZ" altLang="cs-CZ" dirty="0" err="1"/>
              <a:t>C</a:t>
            </a:r>
            <a:r>
              <a:rPr lang="cs-CZ" altLang="cs-CZ" dirty="0" err="1" smtClean="0"/>
              <a:t>onnection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pooling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Otevírání u udržování spojení je náročné na zdroje</a:t>
            </a:r>
            <a:endParaRPr lang="cs-CZ" dirty="0"/>
          </a:p>
          <a:p>
            <a:r>
              <a:rPr lang="cs-CZ" dirty="0" smtClean="0">
                <a:cs typeface="Courier New" panose="02070309020205020404" pitchFamily="49" charset="0"/>
              </a:rPr>
              <a:t>Proto se často po opuštění </a:t>
            </a:r>
            <a:r>
              <a:rPr lang="cs-CZ" dirty="0" err="1" smtClean="0">
                <a:cs typeface="Courier New" panose="02070309020205020404" pitchFamily="49" charset="0"/>
              </a:rPr>
              <a:t>znovuvyužívá</a:t>
            </a:r>
            <a:r>
              <a:rPr lang="cs-CZ" dirty="0" smtClean="0">
                <a:cs typeface="Courier New" panose="02070309020205020404" pitchFamily="49" charset="0"/>
              </a:rPr>
              <a:t> prostřednictvím „poolu“ otevřených spojení</a:t>
            </a:r>
          </a:p>
          <a:p>
            <a:pPr lvl="1"/>
            <a:r>
              <a:rPr lang="cs-CZ" dirty="0" smtClean="0">
                <a:cs typeface="Courier New" panose="02070309020205020404" pitchFamily="49" charset="0"/>
              </a:rPr>
              <a:t>Vypůjčím, použiji a vrátím spojení</a:t>
            </a:r>
          </a:p>
          <a:p>
            <a:r>
              <a:rPr lang="cs-CZ" dirty="0" smtClean="0">
                <a:cs typeface="Courier New" panose="02070309020205020404" pitchFamily="49" charset="0"/>
              </a:rPr>
              <a:t>Je třeba speciální knihovna, která je k dispozici u kontejneru (např. </a:t>
            </a:r>
            <a:r>
              <a:rPr lang="cs-CZ" dirty="0" err="1" smtClean="0">
                <a:cs typeface="Courier New" panose="02070309020205020404" pitchFamily="49" charset="0"/>
              </a:rPr>
              <a:t>Tomcat</a:t>
            </a:r>
            <a:r>
              <a:rPr lang="cs-CZ" dirty="0" smtClean="0">
                <a:cs typeface="Courier New" panose="02070309020205020404" pitchFamily="49" charset="0"/>
              </a:rPr>
              <a:t>) nebo třetí stranou</a:t>
            </a:r>
            <a:endParaRPr lang="cs-CZ" dirty="0">
              <a:cs typeface="Courier New" panose="02070309020205020404" pitchFamily="49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0551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2683</TotalTime>
  <Words>784</Words>
  <Application>Microsoft Office PowerPoint</Application>
  <PresentationFormat>Předvádění na obrazovce (4:3)</PresentationFormat>
  <Paragraphs>172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22</vt:i4>
      </vt:variant>
    </vt:vector>
  </HeadingPairs>
  <TitlesOfParts>
    <vt:vector size="31" baseType="lpstr">
      <vt:lpstr>Arial</vt:lpstr>
      <vt:lpstr>Calibri</vt:lpstr>
      <vt:lpstr>Courier New</vt:lpstr>
      <vt:lpstr>Tahoma</vt:lpstr>
      <vt:lpstr>Wingdings</vt:lpstr>
      <vt:lpstr>Vlastní návrh</vt:lpstr>
      <vt:lpstr>1_Směsi</vt:lpstr>
      <vt:lpstr>2_Směsi</vt:lpstr>
      <vt:lpstr>Prezentace_MU_CZ</vt:lpstr>
      <vt:lpstr>PV168 – Java Database Connectivity (JDBC)   Petr Adámek &amp; Tomáš Pitner   Březen 2018</vt:lpstr>
      <vt:lpstr>Persistence dat pomocí JDBC</vt:lpstr>
      <vt:lpstr>Rámcový postup práce s JDBC</vt:lpstr>
      <vt:lpstr>Aktivace JDBC ovladače</vt:lpstr>
      <vt:lpstr>Navázání spojení přímo</vt:lpstr>
      <vt:lpstr>Navázání spojení přes DataSource</vt:lpstr>
      <vt:lpstr>Navázání spojení přes JNDI</vt:lpstr>
      <vt:lpstr>Konfigurace JNDI</vt:lpstr>
      <vt:lpstr>Znovupoužití spojení – Connection pooling</vt:lpstr>
      <vt:lpstr>Příklad použití Connection pool</vt:lpstr>
      <vt:lpstr>Komunikace s databází přes JDBC</vt:lpstr>
      <vt:lpstr>(JDBC) Statement</vt:lpstr>
      <vt:lpstr>Provedení SQL příkazu nad Statement</vt:lpstr>
      <vt:lpstr>Provedení SQL příkazu nad Statement</vt:lpstr>
      <vt:lpstr>Zpracování výsledků</vt:lpstr>
      <vt:lpstr>Další možnosti ResultSet</vt:lpstr>
      <vt:lpstr>Pohyb po záznamech ResultSet</vt:lpstr>
      <vt:lpstr>Předpřipravené dotazy</vt:lpstr>
      <vt:lpstr>Předpřipravené dotazy</vt:lpstr>
      <vt:lpstr>Získávání generovaných klíčů</vt:lpstr>
      <vt:lpstr>Výjimky v JDBC kódu try-with-resources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Plagová</dc:creator>
  <cp:lastModifiedBy>Tomáš Pitner</cp:lastModifiedBy>
  <cp:revision>220</cp:revision>
  <cp:lastPrinted>1601-01-01T00:00:00Z</cp:lastPrinted>
  <dcterms:created xsi:type="dcterms:W3CDTF">2015-09-24T10:45:54Z</dcterms:created>
  <dcterms:modified xsi:type="dcterms:W3CDTF">2018-03-11T10:01:35Z</dcterms:modified>
</cp:coreProperties>
</file>