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  <p:sldMasterId id="2147483659" r:id="rId2"/>
    <p:sldMasterId id="2147483660" r:id="rId3"/>
    <p:sldMasterId id="2147483717" r:id="rId4"/>
  </p:sldMasterIdLst>
  <p:notesMasterIdLst>
    <p:notesMasterId r:id="rId21"/>
  </p:notesMasterIdLst>
  <p:handoutMasterIdLst>
    <p:handoutMasterId r:id="rId22"/>
  </p:handoutMasterIdLst>
  <p:sldIdLst>
    <p:sldId id="260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8" userDrawn="1">
          <p15:clr>
            <a:srgbClr val="A4A3A4"/>
          </p15:clr>
        </p15:guide>
        <p15:guide id="2" pos="53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00287D"/>
    <a:srgbClr val="00B5E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286" autoAdjust="0"/>
  </p:normalViewPr>
  <p:slideViewPr>
    <p:cSldViewPr snapToGrid="0">
      <p:cViewPr varScale="1">
        <p:scale>
          <a:sx n="91" d="100"/>
          <a:sy n="91" d="100"/>
        </p:scale>
        <p:origin x="1732" y="44"/>
      </p:cViewPr>
      <p:guideLst>
        <p:guide orient="horz" pos="4178"/>
        <p:guide pos="53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260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99040-34C8-44C8-9AA1-09457589D8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598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7250D73-997F-4851-8A6C-D172E8B9EF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9194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62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50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94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41B63C-6A81-4742-8D01-2E826239AF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3808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C23150-60E3-441A-A183-1AA8E00BD6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8956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9C9BA-3FAB-4012-BA23-007390CFD8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501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2ECD11-66E6-48DF-844E-6669FE7CA3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8728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1295A4-E190-43D7-8D2F-DA2D165555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2231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935221-7DA0-41CD-B20E-4076FEB056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7171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04B20F-0C9C-448C-A24B-BDE58358A3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1468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3F6E04-9AC3-4FFB-87C1-580A46147D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135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584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74C02E-AF87-4C23-9000-CD8C8F355E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4671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A8FE78-4D44-4BA1-AB2E-FBD54909E4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4411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5871B0-0FE3-4C03-8EDF-69648DD0C9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5528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55D450-43C9-45EF-B49A-0492C7C329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3923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8217E6-71EE-4C17-8E43-CCE0558CCA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4120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FA7A21-91B8-4B26-B4B1-073F543EF1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893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4F586C-0E04-480C-8EE3-A1AAC7415A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5110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8C35B8-1333-4C44-A22C-84B9A6F699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4613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47F78D-3E85-41A5-9645-45E7A6BEDE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58732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BB5363-5F72-433A-AC44-D7499A8F6A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914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2244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C74EF3-844C-41C8-879F-4E86469A86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2264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88857C-9E59-4BBC-B14C-EC57801C6A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91010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4ADC2D-F8DA-4E7E-94F3-E550FD2D3E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20307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E6B43D-ECB9-4BF1-B814-EF20EB39C5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39663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D202E317-E443-4D9F-93D3-4CB02DF8B0F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0C6385-769E-4E06-BC88-4DDF553B0FE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E43A17-4815-44D2-8B82-59C6AB1E3E9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D9E984-0CDB-4BA2-AD7F-F3250E1D6E2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DC1063-8C9D-401B-937D-A075E2CD82D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AF3B53-0DB0-4A6F-B4DC-148A12AAB74A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4752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485A1A-8811-48E0-BFED-39370079D56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7FED48-5D7F-4CF7-A761-BBF9A45BB56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E99C34-CBC0-4D85-A79E-BA2D101E142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A177A5-E71F-4308-9945-0C1D61A577D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37F30F-EA45-4863-AFA5-A7FBE97AC99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46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61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34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93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0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7D608-04F0-4F24-BDA2-76F1D6F8AC49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04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08549" name="Picture 5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7E1DD07-12F6-4480-8FA3-E133EADF4BA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10597" name="Picture 5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530CE5F-1220-4494-B388-42D5DB1E142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9DAF3B53-0DB0-4A6F-B4DC-148A12AAB74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4FYzCj" TargetMode="External"/><Relationship Id="rId2" Type="http://schemas.openxmlformats.org/officeDocument/2006/relationships/hyperlink" Target="https://github.com/petradamek/PV168/blob/master/GraveManager-Backend/src/test/java/cz/muni/fi/pv168/gravemanager/backend/BodyManagerImplTest.java" TargetMode="Externa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42369" y="6193693"/>
            <a:ext cx="1905000" cy="457200"/>
          </a:xfrm>
        </p:spPr>
        <p:txBody>
          <a:bodyPr/>
          <a:lstStyle/>
          <a:p>
            <a:fld id="{6D531CED-E6A4-4A89-BA6B-0DF2D199773F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" name="Nadpis 2"/>
          <p:cNvSpPr>
            <a:spLocks noGrp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  <a:ln w="12700" cmpd="sng"/>
        </p:spPr>
        <p:txBody>
          <a:bodyPr/>
          <a:lstStyle/>
          <a:p>
            <a:r>
              <a:rPr lang="cs-CZ" sz="3600" dirty="0" smtClean="0"/>
              <a:t>PV168 – Testování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cs-CZ" sz="2400" dirty="0" smtClean="0"/>
              <a:t>Petr Adámek </a:t>
            </a:r>
            <a:r>
              <a:rPr lang="cs-CZ" sz="2400" dirty="0"/>
              <a:t>&amp; Tomáš Pitner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Březen </a:t>
            </a:r>
            <a:r>
              <a:rPr lang="en-US" sz="2400" dirty="0" smtClean="0"/>
              <a:t>201</a:t>
            </a:r>
            <a:r>
              <a:rPr lang="cs-CZ" sz="2400" dirty="0"/>
              <a:t>8</a:t>
            </a:r>
            <a:endParaRPr lang="cs-CZ" sz="2400" dirty="0"/>
          </a:p>
        </p:txBody>
      </p:sp>
      <p:cxnSp>
        <p:nvCxnSpPr>
          <p:cNvPr id="6" name="Přímá spojnice 5"/>
          <p:cNvCxnSpPr/>
          <p:nvPr/>
        </p:nvCxnSpPr>
        <p:spPr bwMode="auto">
          <a:xfrm>
            <a:off x="519380" y="2560319"/>
            <a:ext cx="81039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287D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Přímá spojnice 6"/>
          <p:cNvCxnSpPr/>
          <p:nvPr/>
        </p:nvCxnSpPr>
        <p:spPr bwMode="auto">
          <a:xfrm>
            <a:off x="518165" y="5229079"/>
            <a:ext cx="81039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287D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05961" y="2845551"/>
            <a:ext cx="688908" cy="652329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6298" y="1637611"/>
            <a:ext cx="688908" cy="652329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05961" y="985282"/>
            <a:ext cx="688908" cy="652329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89923" y="498027"/>
            <a:ext cx="688908" cy="65232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3913" y="5379630"/>
            <a:ext cx="688908" cy="652329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53849" y="4169719"/>
            <a:ext cx="688908" cy="652329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3913" y="3327784"/>
            <a:ext cx="688908" cy="652329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0217" y="247446"/>
            <a:ext cx="68890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7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3903" y="437110"/>
            <a:ext cx="8086635" cy="647700"/>
          </a:xfrm>
        </p:spPr>
        <p:txBody>
          <a:bodyPr/>
          <a:lstStyle/>
          <a:p>
            <a:pPr algn="ctr"/>
            <a:r>
              <a:rPr lang="cs-CZ" dirty="0"/>
              <a:t>Příklad – testování výjimek (</a:t>
            </a:r>
            <a:r>
              <a:rPr lang="cs-CZ" dirty="0" err="1"/>
              <a:t>JUnit</a:t>
            </a:r>
            <a:r>
              <a:rPr lang="cs-CZ" dirty="0"/>
              <a:t>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518217" y="1270668"/>
            <a:ext cx="8082321" cy="4114800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public class 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CalculatorTest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 </a:t>
            </a:r>
            <a:r>
              <a:rPr lang="cs-CZ" sz="1400" b="1" dirty="0" smtClean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   </a:t>
            </a:r>
            <a:r>
              <a:rPr lang="x-none" sz="1400" b="1" dirty="0" smtClean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private 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Calculator c = new Calculator();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endParaRPr lang="cs-CZ" sz="1400" b="1" dirty="0" smtClean="0">
              <a:solidFill>
                <a:srgbClr val="000000"/>
              </a:solidFill>
              <a:latin typeface="Courier New" pitchFamily="49"/>
              <a:ea typeface="Courier New" pitchFamily="49"/>
              <a:cs typeface="Courier New" pitchFamily="49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 smtClean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@Test(expected = IllegalArgumentException.class)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    public void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testDivideByZeroA() {</a:t>
            </a:r>
            <a:endParaRPr lang="cs-CZ" sz="1400" b="1" dirty="0">
              <a:solidFill>
                <a:srgbClr val="000000"/>
              </a:solidFill>
              <a:latin typeface="Courier New" pitchFamily="49"/>
              <a:ea typeface="Courier New" pitchFamily="49"/>
              <a:cs typeface="Courier New" pitchFamily="49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cs-CZ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</a:t>
            </a:r>
            <a:r>
              <a:rPr lang="x-none" sz="1400" b="1" dirty="0">
                <a:solidFill>
                  <a:srgbClr val="00B050"/>
                </a:solidFill>
                <a:latin typeface="Courier New" pitchFamily="49"/>
                <a:ea typeface="Courier New" pitchFamily="49"/>
                <a:cs typeface="Courier New" pitchFamily="49"/>
              </a:rPr>
              <a:t>c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.divide(100, 0);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 smtClean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@Test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4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    public void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testDivideByZeroB()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try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    </a:t>
            </a:r>
            <a:r>
              <a:rPr lang="x-none" sz="1400" b="1" dirty="0">
                <a:solidFill>
                  <a:srgbClr val="00B050"/>
                </a:solidFill>
                <a:latin typeface="Courier New" pitchFamily="49"/>
                <a:ea typeface="Courier New" pitchFamily="49"/>
                <a:cs typeface="Courier New" pitchFamily="49"/>
              </a:rPr>
              <a:t>c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.divide(100, 0);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    fail();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} catch (IllegalArgumentException ex) {};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endParaRPr lang="x-none" sz="1400" b="1" dirty="0">
              <a:solidFill>
                <a:srgbClr val="000000"/>
              </a:solidFill>
              <a:latin typeface="Courier New" pitchFamily="49"/>
              <a:ea typeface="Courier New" pitchFamily="49"/>
              <a:cs typeface="Courier New" pitchFamily="49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@Rule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</a:t>
            </a:r>
            <a:r>
              <a:rPr lang="x-none" sz="14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public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ExpectedException expectedException = ExpectedException.none();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endParaRPr lang="x-none" sz="1400" b="1" dirty="0">
              <a:solidFill>
                <a:srgbClr val="000000"/>
              </a:solidFill>
              <a:latin typeface="Courier New" pitchFamily="49"/>
              <a:ea typeface="Courier New" pitchFamily="49"/>
              <a:cs typeface="Courier New" pitchFamily="49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@Test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    public void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</a:t>
            </a:r>
            <a:r>
              <a:rPr lang="x-none" sz="1400" b="1" dirty="0" smtClean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testDivideByZero() 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cs-CZ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</a:t>
            </a:r>
            <a:r>
              <a:rPr lang="en-US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e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xpectedException.expect(IllegalArgumentException.class);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cs-CZ" sz="1400" b="1" dirty="0">
                <a:solidFill>
                  <a:srgbClr val="00B05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</a:t>
            </a:r>
            <a:r>
              <a:rPr lang="x-none" sz="1400" b="1" dirty="0">
                <a:solidFill>
                  <a:srgbClr val="00B050"/>
                </a:solidFill>
                <a:latin typeface="Courier New" pitchFamily="49"/>
                <a:ea typeface="Courier New" pitchFamily="49"/>
                <a:cs typeface="Courier New" pitchFamily="49"/>
              </a:rPr>
              <a:t>c</a:t>
            </a: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.divide(100, 0);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2400"/>
            </a:pPr>
            <a:r>
              <a:rPr lang="x-none" sz="1400" b="1" dirty="0" smtClean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}</a:t>
            </a:r>
            <a:endParaRPr lang="en-US" sz="14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942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3903" y="765178"/>
            <a:ext cx="8086635" cy="647700"/>
          </a:xfrm>
        </p:spPr>
        <p:txBody>
          <a:bodyPr/>
          <a:lstStyle/>
          <a:p>
            <a:pPr algn="ctr"/>
            <a:r>
              <a:rPr lang="cs-CZ" dirty="0"/>
              <a:t>Testování databázových aplikací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513903" y="1773239"/>
            <a:ext cx="8082321" cy="4114800"/>
          </a:xfrm>
        </p:spPr>
        <p:txBody>
          <a:bodyPr/>
          <a:lstStyle/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testování</a:t>
            </a:r>
            <a:r>
              <a:rPr lang="en-US" dirty="0"/>
              <a:t> </a:t>
            </a:r>
            <a:r>
              <a:rPr lang="en-US" b="1" dirty="0" err="1"/>
              <a:t>databázových</a:t>
            </a:r>
            <a:r>
              <a:rPr lang="en-US" dirty="0"/>
              <a:t> </a:t>
            </a:r>
            <a:r>
              <a:rPr lang="en-US" dirty="0" err="1"/>
              <a:t>aplikací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Použití</a:t>
            </a:r>
            <a:r>
              <a:rPr lang="en-US" dirty="0"/>
              <a:t> </a:t>
            </a:r>
            <a:r>
              <a:rPr lang="en-US" b="1" dirty="0"/>
              <a:t>ORM</a:t>
            </a:r>
          </a:p>
          <a:p>
            <a:pPr lvl="1"/>
            <a:r>
              <a:rPr lang="en-US" dirty="0" err="1"/>
              <a:t>Abstraktní</a:t>
            </a:r>
            <a:r>
              <a:rPr lang="en-US" dirty="0"/>
              <a:t> </a:t>
            </a:r>
            <a:r>
              <a:rPr lang="en-US" b="1" dirty="0"/>
              <a:t>DAO</a:t>
            </a:r>
            <a:r>
              <a:rPr lang="en-US" dirty="0"/>
              <a:t> </a:t>
            </a:r>
            <a:r>
              <a:rPr lang="en-US" dirty="0" err="1"/>
              <a:t>objekt</a:t>
            </a:r>
            <a:endParaRPr lang="en-US" dirty="0"/>
          </a:p>
          <a:p>
            <a:pPr lvl="1"/>
            <a:r>
              <a:rPr lang="en-US" b="1" dirty="0"/>
              <a:t>In-memory</a:t>
            </a:r>
            <a:r>
              <a:rPr lang="en-US" dirty="0"/>
              <a:t> </a:t>
            </a:r>
            <a:r>
              <a:rPr lang="en-US" dirty="0" err="1"/>
              <a:t>databáze</a:t>
            </a:r>
            <a:endParaRPr lang="en-US" dirty="0"/>
          </a:p>
          <a:p>
            <a:pPr lvl="1"/>
            <a:r>
              <a:rPr lang="en-US" b="1" dirty="0" err="1"/>
              <a:t>DBUnit</a:t>
            </a:r>
            <a:endParaRPr lang="en-US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480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3903" y="765178"/>
            <a:ext cx="8086635" cy="647700"/>
          </a:xfrm>
        </p:spPr>
        <p:txBody>
          <a:bodyPr/>
          <a:lstStyle/>
          <a:p>
            <a:pPr algn="ctr"/>
            <a:r>
              <a:rPr lang="cs-CZ" dirty="0"/>
              <a:t>Příklad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513903" y="1773239"/>
            <a:ext cx="8082321" cy="4114800"/>
          </a:xfrm>
        </p:spPr>
        <p:txBody>
          <a:bodyPr/>
          <a:lstStyle/>
          <a:p>
            <a:r>
              <a:rPr lang="cs-CZ" dirty="0">
                <a:hlinkClick r:id="rId2"/>
              </a:rPr>
              <a:t>BodyManagerImplTest.java</a:t>
            </a:r>
            <a:r>
              <a:rPr lang="cs-CZ" dirty="0"/>
              <a:t> (</a:t>
            </a:r>
            <a:r>
              <a:rPr lang="en-US" dirty="0">
                <a:hlinkClick r:id="rId3"/>
              </a:rPr>
              <a:t>https://goo.gl/4FYzCj</a:t>
            </a:r>
            <a:r>
              <a:rPr lang="cs-CZ" dirty="0"/>
              <a:t>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817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3903" y="765178"/>
            <a:ext cx="8086635" cy="647700"/>
          </a:xfrm>
        </p:spPr>
        <p:txBody>
          <a:bodyPr/>
          <a:lstStyle/>
          <a:p>
            <a:pPr algn="ctr"/>
            <a:r>
              <a:rPr lang="cs-CZ" dirty="0"/>
              <a:t>Interakce s okolím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513903" y="1773239"/>
            <a:ext cx="8082321" cy="4114800"/>
          </a:xfrm>
        </p:spPr>
        <p:txBody>
          <a:bodyPr/>
          <a:lstStyle/>
          <a:p>
            <a:r>
              <a:rPr lang="en-US" dirty="0" err="1"/>
              <a:t>Komponenty</a:t>
            </a:r>
            <a:r>
              <a:rPr lang="en-US" dirty="0"/>
              <a:t> by se </a:t>
            </a:r>
            <a:r>
              <a:rPr lang="en-US" dirty="0" err="1"/>
              <a:t>měly</a:t>
            </a:r>
            <a:r>
              <a:rPr lang="en-US" dirty="0"/>
              <a:t> </a:t>
            </a:r>
            <a:r>
              <a:rPr lang="en-US" dirty="0" err="1"/>
              <a:t>testovat</a:t>
            </a:r>
            <a:r>
              <a:rPr lang="en-US" dirty="0"/>
              <a:t> </a:t>
            </a:r>
            <a:r>
              <a:rPr lang="en-US" b="1" dirty="0" err="1"/>
              <a:t>izolovaně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Je ale </a:t>
            </a:r>
            <a:r>
              <a:rPr lang="en-US" dirty="0" err="1"/>
              <a:t>nutné</a:t>
            </a:r>
            <a:r>
              <a:rPr lang="en-US" dirty="0"/>
              <a:t> </a:t>
            </a:r>
            <a:r>
              <a:rPr lang="en-US" dirty="0" err="1"/>
              <a:t>nějak</a:t>
            </a:r>
            <a:r>
              <a:rPr lang="en-US" dirty="0"/>
              <a:t> </a:t>
            </a:r>
            <a:r>
              <a:rPr lang="en-US" dirty="0" err="1"/>
              <a:t>simulovat</a:t>
            </a:r>
            <a:r>
              <a:rPr lang="en-US" dirty="0"/>
              <a:t> </a:t>
            </a:r>
            <a:r>
              <a:rPr lang="en-US" b="1" dirty="0" err="1"/>
              <a:t>interakci</a:t>
            </a:r>
            <a:r>
              <a:rPr lang="en-US" dirty="0"/>
              <a:t> s </a:t>
            </a:r>
            <a:r>
              <a:rPr lang="en-US" dirty="0" err="1"/>
              <a:t>okolím</a:t>
            </a:r>
            <a:r>
              <a:rPr lang="en-US" dirty="0"/>
              <a:t>:</a:t>
            </a:r>
          </a:p>
          <a:p>
            <a:r>
              <a:rPr lang="en-US" dirty="0"/>
              <a:t>K </a:t>
            </a:r>
            <a:r>
              <a:rPr lang="en-US" dirty="0" err="1"/>
              <a:t>tomu</a:t>
            </a:r>
            <a:r>
              <a:rPr lang="en-US" dirty="0"/>
              <a:t> </a:t>
            </a:r>
            <a:r>
              <a:rPr lang="en-US" dirty="0" err="1"/>
              <a:t>slouží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b="1" dirty="0"/>
              <a:t>Mock</a:t>
            </a:r>
            <a:r>
              <a:rPr lang="en-US" dirty="0"/>
              <a:t> </a:t>
            </a:r>
            <a:r>
              <a:rPr lang="en-US" dirty="0" err="1"/>
              <a:t>objekty</a:t>
            </a:r>
            <a:r>
              <a:rPr lang="en-US" dirty="0"/>
              <a:t>.</a:t>
            </a:r>
          </a:p>
          <a:p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objekty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typově</a:t>
            </a:r>
            <a:r>
              <a:rPr lang="en-US" dirty="0"/>
              <a:t> </a:t>
            </a:r>
            <a:r>
              <a:rPr lang="en-US" dirty="0" err="1"/>
              <a:t>kompatibilní</a:t>
            </a:r>
            <a:r>
              <a:rPr lang="en-US" dirty="0"/>
              <a:t> se </a:t>
            </a:r>
            <a:r>
              <a:rPr lang="en-US" dirty="0" err="1"/>
              <a:t>simulovanou</a:t>
            </a:r>
            <a:r>
              <a:rPr lang="en-US" dirty="0"/>
              <a:t> </a:t>
            </a:r>
            <a:r>
              <a:rPr lang="en-US" dirty="0" err="1"/>
              <a:t>komponentou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Dědění</a:t>
            </a:r>
            <a:endParaRPr lang="en-US" dirty="0"/>
          </a:p>
          <a:p>
            <a:pPr lvl="1"/>
            <a:r>
              <a:rPr lang="en-US" dirty="0" err="1"/>
              <a:t>Implementace</a:t>
            </a:r>
            <a:r>
              <a:rPr lang="en-US" dirty="0"/>
              <a:t> </a:t>
            </a:r>
            <a:r>
              <a:rPr lang="en-US" b="1" dirty="0" err="1"/>
              <a:t>rozhraní</a:t>
            </a:r>
            <a:r>
              <a:rPr lang="en-US" dirty="0"/>
              <a:t> (</a:t>
            </a:r>
            <a:r>
              <a:rPr lang="en-US" dirty="0" err="1"/>
              <a:t>vhodnější</a:t>
            </a:r>
            <a:r>
              <a:rPr lang="en-US" dirty="0"/>
              <a:t>)</a:t>
            </a:r>
          </a:p>
          <a:p>
            <a:r>
              <a:rPr lang="en-US" dirty="0"/>
              <a:t>Mock </a:t>
            </a:r>
            <a:r>
              <a:rPr lang="en-US" dirty="0" err="1"/>
              <a:t>objekty</a:t>
            </a:r>
            <a:r>
              <a:rPr lang="en-US" dirty="0"/>
              <a:t> </a:t>
            </a:r>
            <a:r>
              <a:rPr lang="en-US" dirty="0" err="1"/>
              <a:t>můžeme</a:t>
            </a:r>
            <a:r>
              <a:rPr lang="en-US" dirty="0"/>
              <a:t> </a:t>
            </a:r>
            <a:r>
              <a:rPr lang="en-US" dirty="0" err="1"/>
              <a:t>vytvářet</a:t>
            </a:r>
            <a:r>
              <a:rPr lang="en-US" dirty="0"/>
              <a:t> </a:t>
            </a:r>
            <a:r>
              <a:rPr lang="en-US" dirty="0" err="1"/>
              <a:t>ručně</a:t>
            </a:r>
            <a:r>
              <a:rPr lang="en-US" dirty="0"/>
              <a:t> (</a:t>
            </a:r>
            <a:r>
              <a:rPr lang="en-US" dirty="0" err="1"/>
              <a:t>pracné</a:t>
            </a:r>
            <a:r>
              <a:rPr lang="en-US" dirty="0"/>
              <a:t>)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b="1" dirty="0" err="1"/>
              <a:t>nástrojů</a:t>
            </a:r>
            <a:endParaRPr lang="en-US" b="1" dirty="0"/>
          </a:p>
          <a:p>
            <a:pPr lvl="1"/>
            <a:r>
              <a:rPr lang="en-US" dirty="0" err="1"/>
              <a:t>Mockito</a:t>
            </a:r>
            <a:r>
              <a:rPr lang="en-US" dirty="0"/>
              <a:t>, </a:t>
            </a:r>
            <a:r>
              <a:rPr lang="en-US" dirty="0" err="1"/>
              <a:t>EasyMock</a:t>
            </a:r>
            <a:r>
              <a:rPr lang="en-US" dirty="0"/>
              <a:t>, </a:t>
            </a:r>
            <a:r>
              <a:rPr lang="en-US" dirty="0" err="1"/>
              <a:t>jMock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473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8217" y="604635"/>
            <a:ext cx="8086635" cy="647700"/>
          </a:xfrm>
        </p:spPr>
        <p:txBody>
          <a:bodyPr/>
          <a:lstStyle/>
          <a:p>
            <a:pPr algn="ctr"/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 – ruční tvorba </a:t>
            </a:r>
            <a:r>
              <a:rPr lang="cs-CZ" dirty="0" err="1"/>
              <a:t>Mock</a:t>
            </a:r>
            <a:r>
              <a:rPr lang="cs-CZ" dirty="0"/>
              <a:t> objektů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94033"/>
            <a:ext cx="9074198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CurrencyConvertorTest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@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BB7977"/>
                </a:solidFill>
                <a:latin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testConvert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()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ExchangeRateTable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exchangeRateTable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ExchangeRateTable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()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getExchangeRate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Currency currency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    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 err="1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valueOf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</a:rPr>
              <a:t>28.2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};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CurrencyConvertor</a:t>
            </a: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convertor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CurrencyConvertor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exchangeRateTable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Currency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czk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Currency</a:t>
            </a:r>
            <a:r>
              <a:rPr lang="en-US" sz="1600" b="1" dirty="0" err="1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getInstance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00E6"/>
                </a:solidFill>
                <a:latin typeface="Courier New" panose="02070309020205020404" pitchFamily="49" charset="0"/>
              </a:rPr>
              <a:t>"CZK"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actualResult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convertor</a:t>
            </a:r>
            <a:r>
              <a:rPr lang="en-US" sz="1600" b="1" dirty="0" err="1" smtClean="0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convert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czk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,</a:t>
            </a:r>
            <a:r>
              <a:rPr lang="cs-CZ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 err="1" smtClean="0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valueOf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smtClean="0">
                <a:solidFill>
                  <a:srgbClr val="008C00"/>
                </a:solidFill>
                <a:latin typeface="Courier New" panose="02070309020205020404" pitchFamily="49" charset="0"/>
              </a:rPr>
              <a:t>10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expectedResult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 err="1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valueOf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</a:rPr>
              <a:t>282.0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assertThat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expectedResult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).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isEqualTo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actualResult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743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8217" y="604635"/>
            <a:ext cx="8086635" cy="647700"/>
          </a:xfrm>
        </p:spPr>
        <p:txBody>
          <a:bodyPr/>
          <a:lstStyle/>
          <a:p>
            <a:pPr algn="ctr"/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 – </a:t>
            </a:r>
            <a:r>
              <a:rPr lang="cs-CZ" dirty="0" err="1" smtClean="0"/>
              <a:t>Mockito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181485" y="1494033"/>
            <a:ext cx="8885734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CurrencyConvertorTest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@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BB7977"/>
                </a:solidFill>
                <a:latin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testConvertMockito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()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  <a:endParaRPr lang="cs-CZ" sz="1600" b="1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Currency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czk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Currency</a:t>
            </a:r>
            <a:r>
              <a:rPr lang="en-US" sz="1600" b="1" dirty="0" err="1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getInstance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00E6"/>
                </a:solidFill>
                <a:latin typeface="Courier New" panose="02070309020205020404" pitchFamily="49" charset="0"/>
              </a:rPr>
              <a:t>"CZK"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ExchangeRateTable</a:t>
            </a: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exchangeRateTable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mock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ExchangeRateTable</a:t>
            </a:r>
            <a:r>
              <a:rPr lang="en-US" sz="1600" b="1" dirty="0" err="1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class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when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exchangeRateTable</a:t>
            </a:r>
            <a:r>
              <a:rPr lang="en-US" sz="1600" b="1" dirty="0" err="1" smtClean="0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getExchangeRate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czk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))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thenReturn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 err="1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valueOf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</a:rPr>
              <a:t>28.2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))</a:t>
            </a:r>
            <a:r>
              <a:rPr lang="en-US" sz="1600" b="1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cs-CZ" sz="1600" b="1" dirty="0" smtClean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CurrencyConvertor</a:t>
            </a: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convertor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CurrencyConvertor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exchangeRateTable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actualResult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convertor</a:t>
            </a:r>
            <a:r>
              <a:rPr lang="en-US" sz="1600" b="1" dirty="0" err="1" smtClean="0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convert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czk</a:t>
            </a:r>
            <a:r>
              <a:rPr lang="en-US" sz="1600" b="1" dirty="0" err="1" smtClean="0">
                <a:solidFill>
                  <a:srgbClr val="808030"/>
                </a:solidFill>
                <a:latin typeface="Courier New" panose="02070309020205020404" pitchFamily="49" charset="0"/>
              </a:rPr>
              <a:t>,</a:t>
            </a:r>
            <a:r>
              <a:rPr lang="en-US" sz="1600" b="1" dirty="0" err="1" smtClean="0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 err="1" smtClean="0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valueOf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smtClean="0">
                <a:solidFill>
                  <a:srgbClr val="008C00"/>
                </a:solidFill>
                <a:latin typeface="Courier New" panose="02070309020205020404" pitchFamily="49" charset="0"/>
              </a:rPr>
              <a:t>10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expectedResult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BB7977"/>
                </a:solidFill>
                <a:latin typeface="Courier New" panose="02070309020205020404" pitchFamily="49" charset="0"/>
              </a:rPr>
              <a:t>BigDecimal</a:t>
            </a:r>
            <a:r>
              <a:rPr lang="en-US" sz="1600" b="1" dirty="0" err="1">
                <a:solidFill>
                  <a:srgbClr val="80803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valueOf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</a:rPr>
              <a:t>282.0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assertThat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expectedResult</a:t>
            </a:r>
            <a:r>
              <a:rPr lang="en-US" sz="1600" b="1" dirty="0" smtClean="0">
                <a:solidFill>
                  <a:srgbClr val="808030"/>
                </a:solidFill>
                <a:latin typeface="Courier New" panose="02070309020205020404" pitchFamily="49" charset="0"/>
              </a:rPr>
              <a:t>).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isEqualTo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actualResult</a:t>
            </a:r>
            <a:r>
              <a:rPr lang="en-US" sz="1600" b="1" dirty="0">
                <a:solidFill>
                  <a:srgbClr val="808030"/>
                </a:solidFill>
                <a:latin typeface="Courier New" panose="02070309020205020404" pitchFamily="49" charset="0"/>
              </a:rPr>
              <a:t>)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927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8217" y="604635"/>
            <a:ext cx="8086635" cy="647700"/>
          </a:xfrm>
        </p:spPr>
        <p:txBody>
          <a:bodyPr/>
          <a:lstStyle/>
          <a:p>
            <a:pPr algn="ctr"/>
            <a:r>
              <a:rPr lang="cs-CZ" dirty="0"/>
              <a:t>Závěr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181485" y="1494033"/>
            <a:ext cx="8885734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774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Testování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</a:t>
            </a:r>
            <a:r>
              <a:rPr lang="en-US" dirty="0"/>
              <a:t> je to </a:t>
            </a:r>
            <a:r>
              <a:rPr lang="en-US" dirty="0" err="1"/>
              <a:t>testování</a:t>
            </a:r>
            <a:r>
              <a:rPr lang="en-US" dirty="0"/>
              <a:t> a </a:t>
            </a:r>
            <a:r>
              <a:rPr lang="en-US" b="1" dirty="0" err="1"/>
              <a:t>proč</a:t>
            </a:r>
            <a:r>
              <a:rPr lang="en-US" dirty="0"/>
              <a:t> </a:t>
            </a:r>
            <a:r>
              <a:rPr lang="en-US" dirty="0" err="1"/>
              <a:t>testovat</a:t>
            </a:r>
            <a:endParaRPr lang="en-US" dirty="0"/>
          </a:p>
          <a:p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pravidla</a:t>
            </a:r>
            <a:endParaRPr lang="en-US" dirty="0"/>
          </a:p>
          <a:p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testů</a:t>
            </a:r>
            <a:endParaRPr lang="en-US" dirty="0"/>
          </a:p>
          <a:p>
            <a:pPr lvl="1"/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b="1" dirty="0" err="1"/>
              <a:t>způsobu</a:t>
            </a:r>
            <a:r>
              <a:rPr lang="en-US" dirty="0"/>
              <a:t> </a:t>
            </a:r>
            <a:r>
              <a:rPr lang="en-US" dirty="0" err="1"/>
              <a:t>provedení</a:t>
            </a:r>
            <a:endParaRPr lang="en-US" dirty="0"/>
          </a:p>
          <a:p>
            <a:pPr lvl="1"/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b="1" dirty="0" err="1"/>
              <a:t>cíle</a:t>
            </a:r>
            <a:endParaRPr lang="en-US" b="1" dirty="0"/>
          </a:p>
          <a:p>
            <a:r>
              <a:rPr lang="en-US" dirty="0" err="1"/>
              <a:t>Jednotkové</a:t>
            </a:r>
            <a:r>
              <a:rPr lang="en-US" dirty="0"/>
              <a:t> </a:t>
            </a:r>
            <a:r>
              <a:rPr lang="en-US" dirty="0" err="1"/>
              <a:t>testování</a:t>
            </a:r>
            <a:endParaRPr lang="en-US" dirty="0"/>
          </a:p>
          <a:p>
            <a:r>
              <a:rPr lang="en-US" dirty="0" err="1"/>
              <a:t>Principy</a:t>
            </a:r>
            <a:endParaRPr lang="en-US" dirty="0"/>
          </a:p>
          <a:p>
            <a:r>
              <a:rPr lang="en-US" dirty="0"/>
              <a:t>Mock </a:t>
            </a:r>
            <a:r>
              <a:rPr lang="en-US" dirty="0" err="1" smtClean="0"/>
              <a:t>objekty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793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</a:t>
            </a:r>
            <a:r>
              <a:rPr lang="cs-CZ" dirty="0"/>
              <a:t>pravidla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Testy by </a:t>
            </a:r>
            <a:r>
              <a:rPr lang="en-US" dirty="0" err="1"/>
              <a:t>měly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b="1" dirty="0" err="1"/>
              <a:t>reprodukovatelné</a:t>
            </a:r>
            <a:r>
              <a:rPr lang="en-US" dirty="0"/>
              <a:t>.</a:t>
            </a:r>
          </a:p>
          <a:p>
            <a:r>
              <a:rPr lang="en-US" dirty="0"/>
              <a:t>Testy by </a:t>
            </a:r>
            <a:r>
              <a:rPr lang="en-US" dirty="0" err="1"/>
              <a:t>měly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b="1" dirty="0" err="1"/>
              <a:t>deterministické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měly</a:t>
            </a:r>
            <a:r>
              <a:rPr lang="en-US" dirty="0"/>
              <a:t> by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začátku</a:t>
            </a:r>
            <a:r>
              <a:rPr lang="en-US" dirty="0"/>
              <a:t> </a:t>
            </a:r>
            <a:r>
              <a:rPr lang="en-US" dirty="0" err="1"/>
              <a:t>vždy</a:t>
            </a:r>
            <a:r>
              <a:rPr lang="en-US" dirty="0"/>
              <a:t> </a:t>
            </a:r>
            <a:r>
              <a:rPr lang="en-US" dirty="0" err="1"/>
              <a:t>stejné</a:t>
            </a:r>
            <a:r>
              <a:rPr lang="en-US" dirty="0"/>
              <a:t> </a:t>
            </a:r>
            <a:r>
              <a:rPr lang="en-US" dirty="0" err="1"/>
              <a:t>vstupní</a:t>
            </a:r>
            <a:r>
              <a:rPr lang="en-US" dirty="0"/>
              <a:t> </a:t>
            </a:r>
            <a:r>
              <a:rPr lang="en-US" dirty="0" err="1"/>
              <a:t>podmínky</a:t>
            </a:r>
            <a:r>
              <a:rPr lang="en-US" dirty="0"/>
              <a:t>.</a:t>
            </a:r>
          </a:p>
          <a:p>
            <a:r>
              <a:rPr lang="en-US" dirty="0"/>
              <a:t>Testy by </a:t>
            </a:r>
            <a:r>
              <a:rPr lang="en-US" dirty="0" err="1"/>
              <a:t>měly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b="1" dirty="0" err="1"/>
              <a:t>nezávislé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nebýt</a:t>
            </a:r>
            <a:r>
              <a:rPr lang="en-US" dirty="0"/>
              <a:t> </a:t>
            </a:r>
            <a:r>
              <a:rPr lang="en-US" dirty="0" err="1"/>
              <a:t>ovlivněny</a:t>
            </a:r>
            <a:r>
              <a:rPr lang="en-US" dirty="0"/>
              <a:t> </a:t>
            </a:r>
            <a:r>
              <a:rPr lang="en-US" dirty="0" err="1"/>
              <a:t>ostatními</a:t>
            </a:r>
            <a:r>
              <a:rPr lang="en-US" dirty="0"/>
              <a:t> testy.</a:t>
            </a:r>
          </a:p>
          <a:p>
            <a:r>
              <a:rPr lang="en-US" dirty="0"/>
              <a:t>Testy by </a:t>
            </a:r>
            <a:r>
              <a:rPr lang="en-US" dirty="0" err="1"/>
              <a:t>měly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levně</a:t>
            </a:r>
            <a:r>
              <a:rPr lang="en-US" dirty="0"/>
              <a:t> </a:t>
            </a:r>
            <a:r>
              <a:rPr lang="en-US" b="1" dirty="0" err="1"/>
              <a:t>opakovatelné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025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testování podle metody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Ruční</a:t>
            </a:r>
            <a:r>
              <a:rPr lang="en-US" dirty="0"/>
              <a:t> </a:t>
            </a:r>
            <a:r>
              <a:rPr lang="en-US" dirty="0" err="1"/>
              <a:t>testování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nízké</a:t>
            </a:r>
            <a:r>
              <a:rPr lang="en-US" dirty="0"/>
              <a:t> </a:t>
            </a:r>
            <a:r>
              <a:rPr lang="en-US" dirty="0" err="1"/>
              <a:t>vstupní</a:t>
            </a:r>
            <a:r>
              <a:rPr lang="en-US" dirty="0"/>
              <a:t> </a:t>
            </a:r>
            <a:r>
              <a:rPr lang="en-US" dirty="0" err="1"/>
              <a:t>náklady</a:t>
            </a:r>
            <a:r>
              <a:rPr lang="en-US" dirty="0"/>
              <a:t>, </a:t>
            </a:r>
            <a:r>
              <a:rPr lang="en-US" dirty="0" err="1"/>
              <a:t>drahé</a:t>
            </a:r>
            <a:r>
              <a:rPr lang="en-US" dirty="0"/>
              <a:t> </a:t>
            </a:r>
            <a:r>
              <a:rPr lang="en-US" dirty="0" err="1"/>
              <a:t>opakování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obtížné</a:t>
            </a:r>
            <a:r>
              <a:rPr lang="en-US" dirty="0"/>
              <a:t> </a:t>
            </a:r>
            <a:r>
              <a:rPr lang="en-US" dirty="0" err="1"/>
              <a:t>zajištění</a:t>
            </a:r>
            <a:r>
              <a:rPr lang="en-US" dirty="0"/>
              <a:t> </a:t>
            </a:r>
            <a:r>
              <a:rPr lang="en-US" dirty="0" err="1"/>
              <a:t>reprodukovatelnosti</a:t>
            </a:r>
            <a:r>
              <a:rPr lang="en-US" dirty="0"/>
              <a:t>, </a:t>
            </a:r>
            <a:r>
              <a:rPr lang="en-US" dirty="0" err="1"/>
              <a:t>determinismu</a:t>
            </a:r>
            <a:r>
              <a:rPr lang="en-US" dirty="0"/>
              <a:t> a </a:t>
            </a:r>
            <a:r>
              <a:rPr lang="en-US" dirty="0" err="1"/>
              <a:t>nezávislosti</a:t>
            </a:r>
            <a:endParaRPr lang="en-US" dirty="0"/>
          </a:p>
          <a:p>
            <a:r>
              <a:rPr lang="en-US" b="1" dirty="0" err="1"/>
              <a:t>Automatizované</a:t>
            </a:r>
            <a:r>
              <a:rPr lang="en-US" dirty="0"/>
              <a:t> </a:t>
            </a:r>
            <a:r>
              <a:rPr lang="en-US" dirty="0" err="1"/>
              <a:t>testování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vysoké</a:t>
            </a:r>
            <a:r>
              <a:rPr lang="en-US" dirty="0"/>
              <a:t> </a:t>
            </a:r>
            <a:r>
              <a:rPr lang="en-US" dirty="0" err="1"/>
              <a:t>vstupní</a:t>
            </a:r>
            <a:r>
              <a:rPr lang="en-US" dirty="0"/>
              <a:t> </a:t>
            </a:r>
            <a:r>
              <a:rPr lang="en-US" dirty="0" err="1"/>
              <a:t>náklady</a:t>
            </a:r>
            <a:r>
              <a:rPr lang="en-US" dirty="0"/>
              <a:t>, </a:t>
            </a:r>
            <a:r>
              <a:rPr lang="en-US" dirty="0" err="1"/>
              <a:t>levné</a:t>
            </a:r>
            <a:r>
              <a:rPr lang="en-US" dirty="0"/>
              <a:t> </a:t>
            </a:r>
            <a:r>
              <a:rPr lang="en-US" dirty="0" err="1"/>
              <a:t>opakování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snadné</a:t>
            </a:r>
            <a:r>
              <a:rPr lang="en-US" dirty="0"/>
              <a:t> </a:t>
            </a:r>
            <a:r>
              <a:rPr lang="en-US" dirty="0" err="1"/>
              <a:t>zajištění</a:t>
            </a:r>
            <a:r>
              <a:rPr lang="en-US" dirty="0"/>
              <a:t> </a:t>
            </a:r>
            <a:r>
              <a:rPr lang="en-US" dirty="0" err="1"/>
              <a:t>reprodukovatelnosti</a:t>
            </a:r>
            <a:r>
              <a:rPr lang="en-US" dirty="0"/>
              <a:t>, </a:t>
            </a:r>
            <a:r>
              <a:rPr lang="en-US" dirty="0" err="1"/>
              <a:t>determinismu</a:t>
            </a:r>
            <a:r>
              <a:rPr lang="en-US" dirty="0"/>
              <a:t> a </a:t>
            </a:r>
            <a:r>
              <a:rPr lang="en-US" dirty="0" err="1"/>
              <a:t>nezávislosti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05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testování podle cíle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Jednotkové</a:t>
            </a:r>
            <a:r>
              <a:rPr lang="en-US" dirty="0"/>
              <a:t> </a:t>
            </a:r>
            <a:r>
              <a:rPr lang="en-US" dirty="0" err="1"/>
              <a:t>testování</a:t>
            </a:r>
            <a:endParaRPr lang="en-US" dirty="0"/>
          </a:p>
          <a:p>
            <a:r>
              <a:rPr lang="en-US" b="1" dirty="0" err="1"/>
              <a:t>Integrační</a:t>
            </a:r>
            <a:r>
              <a:rPr lang="en-US" dirty="0"/>
              <a:t> </a:t>
            </a:r>
            <a:r>
              <a:rPr lang="en-US" dirty="0" err="1"/>
              <a:t>testování</a:t>
            </a:r>
            <a:endParaRPr lang="en-US" dirty="0"/>
          </a:p>
          <a:p>
            <a:r>
              <a:rPr lang="en-US" b="1" dirty="0" err="1"/>
              <a:t>Funkční</a:t>
            </a:r>
            <a:r>
              <a:rPr lang="en-US" dirty="0"/>
              <a:t> </a:t>
            </a:r>
            <a:r>
              <a:rPr lang="en-US" dirty="0" err="1"/>
              <a:t>testování</a:t>
            </a:r>
            <a:endParaRPr lang="en-US" dirty="0"/>
          </a:p>
          <a:p>
            <a:r>
              <a:rPr lang="en-US" b="1" dirty="0" err="1"/>
              <a:t>Akceptační</a:t>
            </a:r>
            <a:r>
              <a:rPr lang="en-US" dirty="0"/>
              <a:t> </a:t>
            </a:r>
            <a:r>
              <a:rPr lang="en-US" dirty="0" err="1"/>
              <a:t>testování</a:t>
            </a:r>
            <a:endParaRPr lang="en-US" dirty="0"/>
          </a:p>
          <a:p>
            <a:r>
              <a:rPr lang="en-US" dirty="0" err="1"/>
              <a:t>Testování</a:t>
            </a:r>
            <a:r>
              <a:rPr lang="en-US" dirty="0"/>
              <a:t> </a:t>
            </a:r>
            <a:r>
              <a:rPr lang="en-US" b="1" dirty="0" err="1"/>
              <a:t>výkonu</a:t>
            </a:r>
            <a:r>
              <a:rPr lang="en-US" dirty="0"/>
              <a:t> a </a:t>
            </a:r>
            <a:r>
              <a:rPr lang="en-US" b="1" dirty="0" err="1"/>
              <a:t>škálovatelnosti</a:t>
            </a:r>
            <a:endParaRPr lang="en-US" b="1" dirty="0"/>
          </a:p>
          <a:p>
            <a:r>
              <a:rPr lang="en-US" dirty="0" err="1"/>
              <a:t>Testování</a:t>
            </a:r>
            <a:r>
              <a:rPr lang="en-US" dirty="0"/>
              <a:t> </a:t>
            </a:r>
            <a:r>
              <a:rPr lang="en-US" b="1" dirty="0" err="1"/>
              <a:t>uživatelské</a:t>
            </a:r>
            <a:r>
              <a:rPr lang="en-US" b="1" dirty="0"/>
              <a:t> </a:t>
            </a:r>
            <a:r>
              <a:rPr lang="en-US" b="1" dirty="0" err="1"/>
              <a:t>přívětivosti</a:t>
            </a:r>
            <a:endParaRPr lang="en-US" b="1" dirty="0"/>
          </a:p>
          <a:p>
            <a:r>
              <a:rPr lang="en-US" dirty="0" err="1"/>
              <a:t>Testování</a:t>
            </a:r>
            <a:r>
              <a:rPr lang="en-US" dirty="0"/>
              <a:t> </a:t>
            </a:r>
            <a:r>
              <a:rPr lang="en-US" b="1" dirty="0" err="1"/>
              <a:t>bezpečnosti</a:t>
            </a:r>
            <a:endParaRPr lang="en-US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13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Jednotkové testování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1417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U </a:t>
            </a:r>
            <a:r>
              <a:rPr lang="cs-CZ" b="1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jednotkového</a:t>
            </a:r>
            <a:r>
              <a:rPr lang="cs-CZ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 testování se snažíme otestovat jednotlivé komponenty vyvíjeného systému na té </a:t>
            </a:r>
            <a:r>
              <a:rPr lang="cs-CZ" b="1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nejnižší</a:t>
            </a:r>
            <a:r>
              <a:rPr lang="cs-CZ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 úrovni.</a:t>
            </a:r>
          </a:p>
          <a:p>
            <a:pPr marL="0" lvl="0" indent="0">
              <a:spcBef>
                <a:spcPts val="1417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cs-CZ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Jednotlivé testované komponenty by měly být </a:t>
            </a:r>
            <a:r>
              <a:rPr lang="cs-CZ" b="1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izolovány</a:t>
            </a:r>
            <a:r>
              <a:rPr lang="cs-CZ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 od svého okolí, aby se zamezilo vlivu tohoto okolí na testovanou komponentu.</a:t>
            </a:r>
          </a:p>
          <a:p>
            <a:pPr marL="0" lvl="0" indent="0">
              <a:spcBef>
                <a:spcPts val="1417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cs-CZ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Interakce s okolím je simulována pomocí </a:t>
            </a:r>
            <a:r>
              <a:rPr lang="cs-CZ" b="1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falešných</a:t>
            </a:r>
            <a:r>
              <a:rPr lang="cs-CZ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 objektů, které simulují chování okolí v konkrétním testovacím scénáři (viz </a:t>
            </a:r>
            <a:r>
              <a:rPr lang="cs-CZ" b="1" dirty="0" err="1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Mock</a:t>
            </a:r>
            <a:r>
              <a:rPr lang="cs-CZ" b="1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 Objekty</a:t>
            </a:r>
            <a:r>
              <a:rPr lang="cs-CZ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).</a:t>
            </a:r>
          </a:p>
          <a:p>
            <a:pPr marL="0" lvl="0" indent="0">
              <a:spcBef>
                <a:spcPts val="1417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cs-CZ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Čím je lépe provedená </a:t>
            </a:r>
            <a:r>
              <a:rPr lang="cs-CZ" b="1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dekompozice</a:t>
            </a:r>
            <a:r>
              <a:rPr lang="cs-CZ" dirty="0">
                <a:solidFill>
                  <a:srgbClr val="000000"/>
                </a:solidFill>
                <a:latin typeface="Albany AMT" pitchFamily="34"/>
                <a:ea typeface="Arial" pitchFamily="2"/>
                <a:cs typeface="Arial" pitchFamily="2"/>
              </a:rPr>
              <a:t>, tím je snadnější jednotkové testování.</a:t>
            </a:r>
            <a:endParaRPr lang="cs-CZ" dirty="0">
              <a:solidFill>
                <a:srgbClr val="000000"/>
              </a:solidFill>
              <a:latin typeface="Albany AMT" pitchFamily="34"/>
              <a:ea typeface="Arial" pitchFamily="2"/>
              <a:cs typeface="Arial" pitchFamily="2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430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Jednotkové </a:t>
            </a:r>
            <a:r>
              <a:rPr lang="cs-CZ" dirty="0" smtClean="0"/>
              <a:t>testování – nástroje 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Testovací </a:t>
            </a:r>
            <a:r>
              <a:rPr lang="cs-CZ" b="1" dirty="0"/>
              <a:t>rámce</a:t>
            </a:r>
          </a:p>
          <a:p>
            <a:pPr lvl="1"/>
            <a:r>
              <a:rPr lang="cs-CZ" dirty="0" err="1"/>
              <a:t>JUnit</a:t>
            </a:r>
            <a:endParaRPr lang="cs-CZ" dirty="0"/>
          </a:p>
          <a:p>
            <a:pPr lvl="1"/>
            <a:r>
              <a:rPr lang="cs-CZ" dirty="0" err="1"/>
              <a:t>TestNG</a:t>
            </a:r>
            <a:endParaRPr lang="cs-CZ" dirty="0"/>
          </a:p>
          <a:p>
            <a:r>
              <a:rPr lang="cs-CZ" dirty="0"/>
              <a:t>Knihovny pro ověřování platnosti </a:t>
            </a:r>
            <a:r>
              <a:rPr lang="cs-CZ" b="1" dirty="0"/>
              <a:t>invariantů</a:t>
            </a:r>
          </a:p>
          <a:p>
            <a:pPr lvl="1"/>
            <a:r>
              <a:rPr lang="cs-CZ" dirty="0" err="1"/>
              <a:t>Hamcrest</a:t>
            </a:r>
            <a:endParaRPr lang="cs-CZ" dirty="0"/>
          </a:p>
          <a:p>
            <a:pPr lvl="1"/>
            <a:r>
              <a:rPr lang="cs-CZ" dirty="0" err="1"/>
              <a:t>AssertJ</a:t>
            </a:r>
            <a:endParaRPr lang="en-US" dirty="0"/>
          </a:p>
          <a:p>
            <a:pPr marL="0" lvl="0" indent="0">
              <a:spcBef>
                <a:spcPts val="1417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cs-CZ" dirty="0">
              <a:solidFill>
                <a:srgbClr val="000000"/>
              </a:solidFill>
              <a:latin typeface="Albany AMT" pitchFamily="34"/>
              <a:ea typeface="Arial" pitchFamily="2"/>
              <a:cs typeface="Arial" pitchFamily="2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536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 – </a:t>
            </a:r>
            <a:r>
              <a:rPr lang="cs-CZ" dirty="0" err="1" smtClean="0"/>
              <a:t>JUnit</a:t>
            </a:r>
            <a:r>
              <a:rPr lang="cs-CZ" dirty="0" smtClean="0"/>
              <a:t> 5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public class </a:t>
            </a: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CalculatorTest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9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  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    private </a:t>
            </a: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Calculator c;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9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@Before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    public void</a:t>
            </a: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setUp()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</a:t>
            </a:r>
            <a:r>
              <a:rPr lang="x-none" sz="1600" b="1" dirty="0">
                <a:solidFill>
                  <a:srgbClr val="00B050"/>
                </a:solidFill>
                <a:latin typeface="Courier New" pitchFamily="49"/>
                <a:ea typeface="Courier New" pitchFamily="49"/>
                <a:cs typeface="Courier New" pitchFamily="49"/>
              </a:rPr>
              <a:t>c</a:t>
            </a: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= new Calculator();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x-none" sz="900" b="1" dirty="0">
              <a:solidFill>
                <a:srgbClr val="000000"/>
              </a:solidFill>
              <a:latin typeface="Courier New" pitchFamily="49"/>
              <a:ea typeface="Courier New" pitchFamily="49"/>
              <a:cs typeface="Courier New" pitchFamily="49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@Test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</a:t>
            </a:r>
            <a:r>
              <a:rPr lang="x-none" sz="16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public void </a:t>
            </a: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testDivide() 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assertEquals( 9, </a:t>
            </a:r>
            <a:r>
              <a:rPr lang="x-none" sz="1600" b="1" dirty="0">
                <a:solidFill>
                  <a:srgbClr val="00B050"/>
                </a:solidFill>
                <a:latin typeface="Courier New" pitchFamily="49"/>
                <a:ea typeface="Courier New" pitchFamily="49"/>
                <a:cs typeface="Courier New" pitchFamily="49"/>
              </a:rPr>
              <a:t>c</a:t>
            </a: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.divide( 99, 10));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assertEquals(10, </a:t>
            </a:r>
            <a:r>
              <a:rPr lang="x-none" sz="1600" b="1" dirty="0">
                <a:solidFill>
                  <a:srgbClr val="00B050"/>
                </a:solidFill>
                <a:latin typeface="Courier New" pitchFamily="49"/>
                <a:ea typeface="Courier New" pitchFamily="49"/>
                <a:cs typeface="Courier New" pitchFamily="49"/>
              </a:rPr>
              <a:t>c</a:t>
            </a: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.divide(100, 10));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x-none" sz="900" b="1" dirty="0">
              <a:solidFill>
                <a:srgbClr val="000000"/>
              </a:solidFill>
              <a:latin typeface="Courier New" pitchFamily="49"/>
              <a:ea typeface="Courier New" pitchFamily="49"/>
              <a:cs typeface="Courier New" pitchFamily="49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@Test(expected = IllegalArgumentException.class)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2323DC"/>
                </a:solidFill>
                <a:latin typeface="Courier New" pitchFamily="49"/>
                <a:ea typeface="Courier New" pitchFamily="49"/>
                <a:cs typeface="Courier New" pitchFamily="49"/>
              </a:rPr>
              <a:t>    public void</a:t>
            </a: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testDivideByZero() {</a:t>
            </a:r>
            <a:endParaRPr lang="cs-CZ" sz="1600" b="1" dirty="0">
              <a:solidFill>
                <a:srgbClr val="000000"/>
              </a:solidFill>
              <a:latin typeface="Courier New" pitchFamily="49"/>
              <a:ea typeface="Courier New" pitchFamily="49"/>
              <a:cs typeface="Courier New" pitchFamily="49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600" b="1" dirty="0">
                <a:solidFill>
                  <a:srgbClr val="00B050"/>
                </a:solidFill>
                <a:latin typeface="Courier New" pitchFamily="49"/>
                <a:ea typeface="Courier New" pitchFamily="49"/>
                <a:cs typeface="Courier New" pitchFamily="49"/>
              </a:rPr>
              <a:t>        </a:t>
            </a:r>
            <a:r>
              <a:rPr lang="x-none" sz="1600" b="1" dirty="0">
                <a:solidFill>
                  <a:srgbClr val="00B050"/>
                </a:solidFill>
                <a:latin typeface="Courier New" pitchFamily="49"/>
                <a:ea typeface="Courier New" pitchFamily="49"/>
                <a:cs typeface="Courier New" pitchFamily="49"/>
              </a:rPr>
              <a:t>c</a:t>
            </a: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.divide(100, 0);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    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sz="1600" b="1" dirty="0">
                <a:solidFill>
                  <a:srgbClr val="000000"/>
                </a:solidFill>
                <a:latin typeface="Courier New" pitchFamily="49"/>
                <a:ea typeface="Courier New" pitchFamily="49"/>
                <a:cs typeface="Courier New" pitchFamily="49"/>
              </a:rPr>
              <a:t>}</a:t>
            </a:r>
          </a:p>
          <a:p>
            <a:pPr marL="0" lvl="0" indent="0">
              <a:spcBef>
                <a:spcPts val="1417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cs-CZ" dirty="0">
              <a:solidFill>
                <a:srgbClr val="000000"/>
              </a:solidFill>
              <a:latin typeface="Albany AMT" pitchFamily="34"/>
              <a:ea typeface="Arial" pitchFamily="2"/>
              <a:cs typeface="Arial" pitchFamily="2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497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3903" y="765178"/>
            <a:ext cx="8086635" cy="647700"/>
          </a:xfrm>
        </p:spPr>
        <p:txBody>
          <a:bodyPr/>
          <a:lstStyle/>
          <a:p>
            <a:pPr algn="ctr"/>
            <a:r>
              <a:rPr lang="cs-CZ" dirty="0" smtClean="0"/>
              <a:t>Postup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513903" y="1773239"/>
            <a:ext cx="8082321" cy="4114800"/>
          </a:xfrm>
        </p:spPr>
        <p:txBody>
          <a:bodyPr/>
          <a:lstStyle/>
          <a:p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pravidla</a:t>
            </a:r>
            <a:endParaRPr lang="en-US" dirty="0"/>
          </a:p>
          <a:p>
            <a:pPr lvl="1"/>
            <a:r>
              <a:rPr lang="en-US" dirty="0" err="1"/>
              <a:t>Výstupem</a:t>
            </a:r>
            <a:r>
              <a:rPr lang="en-US" dirty="0"/>
              <a:t> </a:t>
            </a:r>
            <a:r>
              <a:rPr lang="en-US" dirty="0" err="1"/>
              <a:t>testu</a:t>
            </a:r>
            <a:r>
              <a:rPr lang="en-US" dirty="0"/>
              <a:t> je </a:t>
            </a:r>
            <a:r>
              <a:rPr lang="en-US" b="1" dirty="0"/>
              <a:t>ANO/NE</a:t>
            </a:r>
            <a:r>
              <a:rPr lang="en-US" dirty="0"/>
              <a:t> (</a:t>
            </a:r>
            <a:r>
              <a:rPr lang="en-US" dirty="0" err="1"/>
              <a:t>boolean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Nejdříve</a:t>
            </a:r>
            <a:r>
              <a:rPr lang="en-US" dirty="0"/>
              <a:t> </a:t>
            </a:r>
            <a:r>
              <a:rPr lang="en-US" b="1" dirty="0"/>
              <a:t>testy</a:t>
            </a:r>
            <a:r>
              <a:rPr lang="en-US" dirty="0"/>
              <a:t>,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kód</a:t>
            </a:r>
            <a:r>
              <a:rPr lang="en-US" dirty="0"/>
              <a:t> (</a:t>
            </a:r>
            <a:r>
              <a:rPr lang="en-US" dirty="0" err="1"/>
              <a:t>viz</a:t>
            </a:r>
            <a:r>
              <a:rPr lang="en-US" dirty="0"/>
              <a:t> XP a TDD).</a:t>
            </a:r>
          </a:p>
          <a:p>
            <a:pPr lvl="1"/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opravě</a:t>
            </a:r>
            <a:r>
              <a:rPr lang="en-US" dirty="0"/>
              <a:t> </a:t>
            </a:r>
            <a:r>
              <a:rPr lang="en-US" dirty="0" err="1"/>
              <a:t>chyby</a:t>
            </a:r>
            <a:r>
              <a:rPr lang="en-US" dirty="0"/>
              <a:t> </a:t>
            </a:r>
            <a:r>
              <a:rPr lang="en-US" dirty="0" err="1"/>
              <a:t>nejdříve</a:t>
            </a:r>
            <a:r>
              <a:rPr lang="en-US" dirty="0"/>
              <a:t> testy,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oprava</a:t>
            </a:r>
            <a:r>
              <a:rPr lang="en-US" dirty="0"/>
              <a:t> (</a:t>
            </a:r>
            <a:r>
              <a:rPr lang="en-US" dirty="0" err="1"/>
              <a:t>ochrana</a:t>
            </a:r>
            <a:r>
              <a:rPr lang="en-US" dirty="0"/>
              <a:t> </a:t>
            </a:r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b="1" dirty="0" err="1"/>
              <a:t>regresím</a:t>
            </a:r>
            <a:r>
              <a:rPr lang="en-US" dirty="0"/>
              <a:t>)</a:t>
            </a:r>
          </a:p>
          <a:p>
            <a:pPr lvl="1"/>
            <a:r>
              <a:rPr lang="en-US" b="1" dirty="0" err="1"/>
              <a:t>Triviální</a:t>
            </a:r>
            <a:r>
              <a:rPr lang="en-US" dirty="0"/>
              <a:t> get/set </a:t>
            </a:r>
            <a:r>
              <a:rPr lang="en-US" dirty="0" err="1"/>
              <a:t>metody</a:t>
            </a:r>
            <a:r>
              <a:rPr lang="en-US" dirty="0"/>
              <a:t> se </a:t>
            </a:r>
            <a:r>
              <a:rPr lang="en-US" dirty="0" err="1"/>
              <a:t>netestují</a:t>
            </a:r>
            <a:endParaRPr lang="en-US" dirty="0"/>
          </a:p>
          <a:p>
            <a:pPr lvl="1"/>
            <a:r>
              <a:rPr lang="en-US" dirty="0" err="1"/>
              <a:t>Testujeme</a:t>
            </a:r>
            <a:r>
              <a:rPr lang="en-US" dirty="0"/>
              <a:t>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b="1" dirty="0" err="1"/>
              <a:t>nestandardní</a:t>
            </a:r>
            <a:r>
              <a:rPr lang="en-US" dirty="0"/>
              <a:t> </a:t>
            </a:r>
            <a:r>
              <a:rPr lang="en-US" dirty="0" err="1"/>
              <a:t>situace</a:t>
            </a:r>
            <a:r>
              <a:rPr lang="en-US" dirty="0"/>
              <a:t> a </a:t>
            </a:r>
            <a:r>
              <a:rPr lang="en-US" b="1" dirty="0" err="1"/>
              <a:t>hraniční</a:t>
            </a:r>
            <a:r>
              <a:rPr lang="en-US" dirty="0"/>
              <a:t> </a:t>
            </a:r>
            <a:r>
              <a:rPr lang="en-US" dirty="0" err="1"/>
              <a:t>hodnoty</a:t>
            </a:r>
            <a:endParaRPr lang="en-US" dirty="0"/>
          </a:p>
          <a:p>
            <a:pPr lvl="1"/>
            <a:r>
              <a:rPr lang="en-US" b="1" dirty="0"/>
              <a:t>Single </a:t>
            </a:r>
            <a:r>
              <a:rPr lang="en-US" dirty="0"/>
              <a:t>responsibility: </a:t>
            </a:r>
            <a:r>
              <a:rPr lang="en-US" dirty="0" err="1"/>
              <a:t>jeden</a:t>
            </a:r>
            <a:r>
              <a:rPr lang="en-US" dirty="0"/>
              <a:t> test =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testovaná</a:t>
            </a:r>
            <a:r>
              <a:rPr lang="en-US" dirty="0"/>
              <a:t> </a:t>
            </a:r>
            <a:r>
              <a:rPr lang="en-US" dirty="0" err="1"/>
              <a:t>věc</a:t>
            </a:r>
            <a:endParaRPr lang="en-US" dirty="0"/>
          </a:p>
          <a:p>
            <a:pPr lvl="1"/>
            <a:r>
              <a:rPr lang="en-US" dirty="0" err="1"/>
              <a:t>Chybové</a:t>
            </a:r>
            <a:r>
              <a:rPr lang="en-US" dirty="0"/>
              <a:t> </a:t>
            </a:r>
            <a:r>
              <a:rPr lang="en-US" dirty="0" err="1"/>
              <a:t>hlášky</a:t>
            </a:r>
            <a:r>
              <a:rPr lang="en-US" dirty="0"/>
              <a:t> a </a:t>
            </a:r>
            <a:r>
              <a:rPr lang="en-US" dirty="0" err="1"/>
              <a:t>komentáře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vždy</a:t>
            </a:r>
            <a:r>
              <a:rPr lang="en-US" dirty="0"/>
              <a:t> </a:t>
            </a:r>
            <a:r>
              <a:rPr lang="en-US" dirty="0" err="1"/>
              <a:t>potřeba</a:t>
            </a:r>
            <a:endParaRPr lang="en-US" dirty="0"/>
          </a:p>
          <a:p>
            <a:pPr lvl="1"/>
            <a:r>
              <a:rPr lang="en-US" dirty="0"/>
              <a:t>Testy se </a:t>
            </a:r>
            <a:r>
              <a:rPr lang="en-US" dirty="0" err="1"/>
              <a:t>spouští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každé</a:t>
            </a:r>
            <a:r>
              <a:rPr lang="en-US" dirty="0"/>
              <a:t> </a:t>
            </a:r>
            <a:r>
              <a:rPr lang="en-US" b="1" dirty="0" err="1"/>
              <a:t>změně</a:t>
            </a:r>
            <a:endParaRPr lang="en-US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400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2368</TotalTime>
  <Words>648</Words>
  <Application>Microsoft Office PowerPoint</Application>
  <PresentationFormat>Předvádění na obrazovce (4:3)</PresentationFormat>
  <Paragraphs>166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16</vt:i4>
      </vt:variant>
    </vt:vector>
  </HeadingPairs>
  <TitlesOfParts>
    <vt:vector size="26" baseType="lpstr">
      <vt:lpstr>Albany AMT</vt:lpstr>
      <vt:lpstr>Arial</vt:lpstr>
      <vt:lpstr>Calibri</vt:lpstr>
      <vt:lpstr>Courier New</vt:lpstr>
      <vt:lpstr>Tahoma</vt:lpstr>
      <vt:lpstr>Wingdings</vt:lpstr>
      <vt:lpstr>Vlastní návrh</vt:lpstr>
      <vt:lpstr>1_Směsi</vt:lpstr>
      <vt:lpstr>2_Směsi</vt:lpstr>
      <vt:lpstr>Prezentace_MU_CZ</vt:lpstr>
      <vt:lpstr>PV168 – Testování   Petr Adámek &amp; Tomáš Pitner   Březen 2018</vt:lpstr>
      <vt:lpstr>Testování</vt:lpstr>
      <vt:lpstr>Základní pravidla</vt:lpstr>
      <vt:lpstr>Druhy testování podle metody</vt:lpstr>
      <vt:lpstr>Druhy testování podle cíle</vt:lpstr>
      <vt:lpstr>Jednotkové testování</vt:lpstr>
      <vt:lpstr>Jednotkové testování – nástroje </vt:lpstr>
      <vt:lpstr>Příklad – JUnit 5</vt:lpstr>
      <vt:lpstr>Postup</vt:lpstr>
      <vt:lpstr>Příklad – testování výjimek (JUnit)</vt:lpstr>
      <vt:lpstr>Testování databázových aplikací</vt:lpstr>
      <vt:lpstr>Příklad</vt:lpstr>
      <vt:lpstr>Interakce s okolím</vt:lpstr>
      <vt:lpstr>Příklad – ruční tvorba Mock objektů</vt:lpstr>
      <vt:lpstr>Příklad – Mockito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Plagová</dc:creator>
  <cp:lastModifiedBy>Tomáš Pitner</cp:lastModifiedBy>
  <cp:revision>139</cp:revision>
  <cp:lastPrinted>1601-01-01T00:00:00Z</cp:lastPrinted>
  <dcterms:created xsi:type="dcterms:W3CDTF">2015-09-24T10:45:54Z</dcterms:created>
  <dcterms:modified xsi:type="dcterms:W3CDTF">2018-03-06T12:49:33Z</dcterms:modified>
</cp:coreProperties>
</file>